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1.xml" ContentType="application/vnd.openxmlformats-officedocument.presentationml.tags+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2.xml" ContentType="application/vnd.openxmlformats-officedocument.presentationml.tag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3.xml" ContentType="application/vnd.openxmlformats-officedocument.presentationml.tag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71"/>
  </p:notesMasterIdLst>
  <p:sldIdLst>
    <p:sldId id="256" r:id="rId6"/>
    <p:sldId id="258" r:id="rId7"/>
    <p:sldId id="5220" r:id="rId8"/>
    <p:sldId id="4580" r:id="rId9"/>
    <p:sldId id="4576" r:id="rId10"/>
    <p:sldId id="4577" r:id="rId11"/>
    <p:sldId id="4578" r:id="rId12"/>
    <p:sldId id="4579" r:id="rId13"/>
    <p:sldId id="5219" r:id="rId14"/>
    <p:sldId id="4582" r:id="rId15"/>
    <p:sldId id="4583" r:id="rId16"/>
    <p:sldId id="4587" r:id="rId17"/>
    <p:sldId id="4588" r:id="rId18"/>
    <p:sldId id="326" r:id="rId19"/>
    <p:sldId id="325" r:id="rId20"/>
    <p:sldId id="324" r:id="rId21"/>
    <p:sldId id="323" r:id="rId22"/>
    <p:sldId id="321" r:id="rId23"/>
    <p:sldId id="320" r:id="rId24"/>
    <p:sldId id="319" r:id="rId25"/>
    <p:sldId id="318" r:id="rId26"/>
    <p:sldId id="317" r:id="rId27"/>
    <p:sldId id="316" r:id="rId28"/>
    <p:sldId id="315" r:id="rId29"/>
    <p:sldId id="257" r:id="rId30"/>
    <p:sldId id="4595" r:id="rId31"/>
    <p:sldId id="4596" r:id="rId32"/>
    <p:sldId id="4597" r:id="rId33"/>
    <p:sldId id="4598" r:id="rId34"/>
    <p:sldId id="5227" r:id="rId35"/>
    <p:sldId id="5228" r:id="rId36"/>
    <p:sldId id="4586" r:id="rId37"/>
    <p:sldId id="5226" r:id="rId38"/>
    <p:sldId id="4388" r:id="rId39"/>
    <p:sldId id="4391" r:id="rId40"/>
    <p:sldId id="5229" r:id="rId41"/>
    <p:sldId id="4393" r:id="rId42"/>
    <p:sldId id="5218" r:id="rId43"/>
    <p:sldId id="4560" r:id="rId44"/>
    <p:sldId id="4557" r:id="rId45"/>
    <p:sldId id="4562" r:id="rId46"/>
    <p:sldId id="4590" r:id="rId47"/>
    <p:sldId id="4591" r:id="rId48"/>
    <p:sldId id="4592" r:id="rId49"/>
    <p:sldId id="4589" r:id="rId50"/>
    <p:sldId id="526" r:id="rId51"/>
    <p:sldId id="277" r:id="rId52"/>
    <p:sldId id="276" r:id="rId53"/>
    <p:sldId id="4584" r:id="rId54"/>
    <p:sldId id="4585" r:id="rId55"/>
    <p:sldId id="270" r:id="rId56"/>
    <p:sldId id="269" r:id="rId57"/>
    <p:sldId id="5230" r:id="rId58"/>
    <p:sldId id="664" r:id="rId59"/>
    <p:sldId id="667" r:id="rId60"/>
    <p:sldId id="4515" r:id="rId61"/>
    <p:sldId id="5221" r:id="rId62"/>
    <p:sldId id="5222" r:id="rId63"/>
    <p:sldId id="5232" r:id="rId64"/>
    <p:sldId id="5223" r:id="rId65"/>
    <p:sldId id="5224" r:id="rId66"/>
    <p:sldId id="5225" r:id="rId67"/>
    <p:sldId id="4593" r:id="rId68"/>
    <p:sldId id="4594" r:id="rId69"/>
    <p:sldId id="5233" r:id="rId7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E7A0F-413A-9B5C-CAB0-79DD532C19E3}" v="10" dt="2023-07-21T15:45:29.819"/>
    <p1510:client id="{4871B756-F364-4FCF-B3BA-012941BFF542}" v="1035" dt="2023-07-21T19:35:28.23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Libro1"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Libro1"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Libro1" TargetMode="Externa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ariza\Downloads\Gr&#225;ficas%20unidades%20formalizada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rocha\AppData\Local\Microsoft\Windows\INetCache\Content.Outlook\LJXGA80L\perfil%20deuda%20junio%202023.xlsb"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jrocha\AppData\Local\Microsoft\Windows\INetCache\Content.Outlook\LJXGA80L\perfil%20deuda%20junio%202023.xlsb"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shdgov-my.sharepoint.com/personal/jrocha_shd_gov_co/Documents/Presentaci&#243;n%20GAP/Gr&#225;ficas%20para%20presentaci&#243;n.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3fad48424617e5cb/Documentos/Cuadro%20de%20Mando%20FURAG.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shdgov-my.sharepoint.com/personal/jrocha_shd_gov_co/Documents/Presentaci&#243;n%20GAP/Gr&#225;ficas%20para%20presentaci&#243;n.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shdgov-my.sharepoint.com/personal/jrocha_shd_gov_co/Documents/Presentaci&#243;n%20GAP/Gr&#225;ficas%20para%20presentaci&#243;n.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xml"/></Relationships>
</file>

<file path=ppt/charts/_rels/chart23.xml.rels><?xml version="1.0" encoding="UTF-8" standalone="yes"?>
<Relationships xmlns="http://schemas.openxmlformats.org/package/2006/relationships"><Relationship Id="rId3" Type="http://schemas.openxmlformats.org/officeDocument/2006/relationships/oleObject" Target="https://shdgov-my.sharepoint.com/personal/idrodriguez_shd_gov_co/Documents/Desktop/Iv&#225;n%20Rodr&#237;guez/SHD/1.%20Impuestos/2023/Gesti&#243;n%20del%20cambio/7.%2013%20de%20Julio/Copia%20de%20Cifras_13jul2023.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shdgov-my.sharepoint.com/personal/idrodriguez_shd_gov_co/Documents/Desktop/Iv&#225;n%20Rodr&#237;guez/SHD/1.%20Impuestos/2023/Gesti&#243;n%20del%20cambio/7.%2013%20de%20Julio/Copia%20de%20Cifras_13jul2023.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shdgov-my.sharepoint.com/personal/idrodriguez_shd_gov_co/Documents/Desktop/Iv&#225;n%20Rodr&#237;guez/SHD/1.%20Impuestos/2023/Gesti&#243;n%20del%20cambio/7.%2013%20de%20Julio/Copia%20de%20Cifras_13jul2023.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embeddings/oleObject5.bin"/></Relationships>
</file>

<file path=ppt/charts/_rels/chart3.xml.rels><?xml version="1.0" encoding="UTF-8" standalone="yes"?>
<Relationships xmlns="http://schemas.openxmlformats.org/package/2006/relationships"><Relationship Id="rId3" Type="http://schemas.openxmlformats.org/officeDocument/2006/relationships/oleObject" Target="https://shdgov.sharepoint.com/sites/OAP/Documentos%20compartidos/MIPG/Comit&#233;%20Sectorial/FURAG%2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D4C9-4E4C-AB6C-2AD4BF9EEF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4C9-4E4C-AB6C-2AD4BF9EEFB2}"/>
              </c:ext>
            </c:extLst>
          </c:dPt>
          <c:dLbls>
            <c:dLbl>
              <c:idx val="0"/>
              <c:layout>
                <c:manualLayout>
                  <c:x val="-9.0087333896103114E-2"/>
                  <c:y val="-8.9707471687146371E-3"/>
                </c:manualLayout>
              </c:layout>
              <c:showLegendKey val="0"/>
              <c:showVal val="1"/>
              <c:showCatName val="1"/>
              <c:showSerName val="0"/>
              <c:showPercent val="1"/>
              <c:showBubbleSize val="0"/>
              <c:separator>
</c:separator>
              <c:extLst>
                <c:ext xmlns:c15="http://schemas.microsoft.com/office/drawing/2012/chart" uri="{CE6537A1-D6FC-4f65-9D91-7224C49458BB}">
                  <c15:layout>
                    <c:manualLayout>
                      <c:w val="0.28916673587909153"/>
                      <c:h val="0.22419334409930022"/>
                    </c:manualLayout>
                  </c15:layout>
                </c:ext>
                <c:ext xmlns:c16="http://schemas.microsoft.com/office/drawing/2014/chart" uri="{C3380CC4-5D6E-409C-BE32-E72D297353CC}">
                  <c16:uniqueId val="{00000001-D4C9-4E4C-AB6C-2AD4BF9EEFB2}"/>
                </c:ext>
              </c:extLst>
            </c:dLbl>
            <c:dLbl>
              <c:idx val="1"/>
              <c:layout>
                <c:manualLayout>
                  <c:x val="8.6213331714202479E-2"/>
                  <c:y val="-1.8352732853614516E-2"/>
                </c:manualLayout>
              </c:layout>
              <c:showLegendKey val="0"/>
              <c:showVal val="1"/>
              <c:showCatName val="1"/>
              <c:showSerName val="0"/>
              <c:showPercent val="1"/>
              <c:showBubbleSize val="0"/>
              <c:separator>
</c:separator>
              <c:extLst>
                <c:ext xmlns:c15="http://schemas.microsoft.com/office/drawing/2012/chart" uri="{CE6537A1-D6FC-4f65-9D91-7224C49458BB}">
                  <c15:layout>
                    <c:manualLayout>
                      <c:w val="0.22297745556714618"/>
                      <c:h val="0.17050130022798515"/>
                    </c:manualLayout>
                  </c15:layout>
                </c:ext>
                <c:ext xmlns:c16="http://schemas.microsoft.com/office/drawing/2014/chart" uri="{C3380CC4-5D6E-409C-BE32-E72D297353CC}">
                  <c16:uniqueId val="{00000003-D4C9-4E4C-AB6C-2AD4BF9EEFB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'[Soporte Graf Dic 2022.xlsx]Hoja1'!$J$5:$J$6</c:f>
              <c:strCache>
                <c:ptCount val="2"/>
                <c:pt idx="0">
                  <c:v>Funcionamiento</c:v>
                </c:pt>
                <c:pt idx="1">
                  <c:v>Inversión</c:v>
                </c:pt>
              </c:strCache>
            </c:strRef>
          </c:cat>
          <c:val>
            <c:numRef>
              <c:f>'[Soporte Graf Dic 2022.xlsx]Hoja1'!$K$5:$K$6</c:f>
              <c:numCache>
                <c:formatCode>"$"\ #,##0,,</c:formatCode>
                <c:ptCount val="2"/>
                <c:pt idx="0">
                  <c:v>300747451000</c:v>
                </c:pt>
                <c:pt idx="1">
                  <c:v>45770148000</c:v>
                </c:pt>
              </c:numCache>
            </c:numRef>
          </c:val>
          <c:extLst>
            <c:ext xmlns:c16="http://schemas.microsoft.com/office/drawing/2014/chart" uri="{C3380CC4-5D6E-409C-BE32-E72D297353CC}">
              <c16:uniqueId val="{00000004-D4C9-4E4C-AB6C-2AD4BF9EEFB2}"/>
            </c:ext>
          </c:extLst>
        </c:ser>
        <c:dLbls>
          <c:showLegendKey val="0"/>
          <c:showVal val="0"/>
          <c:showCatName val="0"/>
          <c:showSerName val="0"/>
          <c:showPercent val="0"/>
          <c:showBubbleSize val="0"/>
          <c:showLeaderLines val="0"/>
        </c:dLbls>
        <c:firstSliceAng val="65"/>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POBLACIÓN POR GRUPO ETARIO</a:t>
            </a:r>
          </a:p>
        </c:rich>
      </c:tx>
      <c:layout>
        <c:manualLayout>
          <c:xMode val="edge"/>
          <c:yMode val="edge"/>
          <c:x val="0.30523047156869743"/>
          <c:y val="3.125004896775962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CO"/>
        </a:p>
      </c:txPr>
    </c:title>
    <c:autoTitleDeleted val="0"/>
    <c:plotArea>
      <c:layout/>
      <c:barChart>
        <c:barDir val="col"/>
        <c:grouping val="clustered"/>
        <c:varyColors val="0"/>
        <c:ser>
          <c:idx val="0"/>
          <c:order val="0"/>
          <c:tx>
            <c:strRef>
              <c:f>Hoja1!$G$54</c:f>
              <c:strCache>
                <c:ptCount val="1"/>
                <c:pt idx="0">
                  <c:v>Mujer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tx>
                <c:rich>
                  <a:bodyPr/>
                  <a:lstStyle/>
                  <a:p>
                    <a:fld id="{C2FA4411-167A-4A9D-A0E3-9743067C949D}" type="CELLRANGE">
                      <a:rPr lang="es-CO"/>
                      <a:pPr/>
                      <a:t>[CELLRANGE]</a:t>
                    </a:fld>
                    <a:r>
                      <a:rPr lang="es-CO" baseline="0"/>
                      <a:t>; </a:t>
                    </a:r>
                    <a:fld id="{97F94CB7-9728-4D0D-B7E1-36700A1080E8}" type="VALUE">
                      <a:rPr lang="es-CO" baseline="0"/>
                      <a:pPr/>
                      <a:t>[VALOR]</a:t>
                    </a:fld>
                    <a:endParaRPr lang="es-CO"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F9E-4DB6-AA1E-7CCF7DFCC2C6}"/>
                </c:ext>
              </c:extLst>
            </c:dLbl>
            <c:dLbl>
              <c:idx val="1"/>
              <c:tx>
                <c:rich>
                  <a:bodyPr/>
                  <a:lstStyle/>
                  <a:p>
                    <a:fld id="{AB1FE04B-CA1F-460F-8BD7-CA9D4936218C}" type="CELLRANGE">
                      <a:rPr lang="es-CO"/>
                      <a:pPr/>
                      <a:t>[CELLRANGE]</a:t>
                    </a:fld>
                    <a:r>
                      <a:rPr lang="es-CO" baseline="0"/>
                      <a:t>; </a:t>
                    </a:r>
                    <a:fld id="{4424A29E-F70B-4F89-BA4B-C7AFF39D3E29}" type="VALUE">
                      <a:rPr lang="es-CO" baseline="0"/>
                      <a:pPr/>
                      <a:t>[VALOR]</a:t>
                    </a:fld>
                    <a:endParaRPr lang="es-CO"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F9E-4DB6-AA1E-7CCF7DFCC2C6}"/>
                </c:ext>
              </c:extLst>
            </c:dLbl>
            <c:dLbl>
              <c:idx val="2"/>
              <c:tx>
                <c:rich>
                  <a:bodyPr/>
                  <a:lstStyle/>
                  <a:p>
                    <a:fld id="{BE66423B-CAEA-49C9-983A-577FDD5CD36B}" type="CELLRANGE">
                      <a:rPr lang="es-CO"/>
                      <a:pPr/>
                      <a:t>[CELLRANGE]</a:t>
                    </a:fld>
                    <a:r>
                      <a:rPr lang="es-CO" baseline="0"/>
                      <a:t>; </a:t>
                    </a:r>
                    <a:fld id="{04F20C83-4038-48E5-9D6F-418440D61978}" type="VALUE">
                      <a:rPr lang="es-CO" baseline="0"/>
                      <a:pPr/>
                      <a:t>[VALOR]</a:t>
                    </a:fld>
                    <a:endParaRPr lang="es-CO"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F9E-4DB6-AA1E-7CCF7DFCC2C6}"/>
                </c:ext>
              </c:extLst>
            </c:dLbl>
            <c:dLbl>
              <c:idx val="3"/>
              <c:tx>
                <c:rich>
                  <a:bodyPr/>
                  <a:lstStyle/>
                  <a:p>
                    <a:fld id="{17186D8B-981E-468F-8A3F-265E884405B4}" type="CELLRANGE">
                      <a:rPr lang="es-CO"/>
                      <a:pPr/>
                      <a:t>[CELLRANGE]</a:t>
                    </a:fld>
                    <a:r>
                      <a:rPr lang="es-CO" baseline="0"/>
                      <a:t>; </a:t>
                    </a:r>
                    <a:fld id="{CA48A6CE-CF0F-45E4-BF6A-4585099B0EB1}" type="VALUE">
                      <a:rPr lang="es-CO" baseline="0"/>
                      <a:pPr/>
                      <a:t>[VALOR]</a:t>
                    </a:fld>
                    <a:endParaRPr lang="es-CO"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F9E-4DB6-AA1E-7CCF7DFCC2C6}"/>
                </c:ext>
              </c:extLst>
            </c:dLbl>
            <c:dLbl>
              <c:idx val="4"/>
              <c:tx>
                <c:rich>
                  <a:bodyPr/>
                  <a:lstStyle/>
                  <a:p>
                    <a:fld id="{CCAD4254-D2D4-4BF8-9CD9-0DFB8596E33A}" type="CELLRANGE">
                      <a:rPr lang="es-CO"/>
                      <a:pPr/>
                      <a:t>[CELLRANGE]</a:t>
                    </a:fld>
                    <a:r>
                      <a:rPr lang="es-CO" baseline="0"/>
                      <a:t>; </a:t>
                    </a:r>
                    <a:fld id="{14E3CCF9-6989-427D-B86C-B66AB950CA20}" type="VALUE">
                      <a:rPr lang="es-CO" baseline="0"/>
                      <a:pPr/>
                      <a:t>[VALOR]</a:t>
                    </a:fld>
                    <a:endParaRPr lang="es-CO"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F9E-4DB6-AA1E-7CCF7DFCC2C6}"/>
                </c:ext>
              </c:extLst>
            </c:dLbl>
            <c:dLbl>
              <c:idx val="5"/>
              <c:tx>
                <c:rich>
                  <a:bodyPr/>
                  <a:lstStyle/>
                  <a:p>
                    <a:fld id="{2A5E32E7-ECE9-4AF2-BD1F-FE9AF914DC70}" type="CELLRANGE">
                      <a:rPr lang="es-CO"/>
                      <a:pPr/>
                      <a:t>[CELLRANGE]</a:t>
                    </a:fld>
                    <a:r>
                      <a:rPr lang="es-CO" baseline="0"/>
                      <a:t>; </a:t>
                    </a:r>
                    <a:fld id="{13A3B87D-6788-4879-96D0-779354867ED0}" type="VALUE">
                      <a:rPr lang="es-CO" baseline="0"/>
                      <a:pPr/>
                      <a:t>[VALOR]</a:t>
                    </a:fld>
                    <a:endParaRPr lang="es-CO"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F9E-4DB6-AA1E-7CCF7DFCC2C6}"/>
                </c:ext>
              </c:extLst>
            </c:dLbl>
            <c:dLbl>
              <c:idx val="6"/>
              <c:tx>
                <c:rich>
                  <a:bodyPr/>
                  <a:lstStyle/>
                  <a:p>
                    <a:fld id="{1C8A9958-7AFE-41EE-B135-86985F004FD9}" type="CELLRANGE">
                      <a:rPr lang="es-CO"/>
                      <a:pPr/>
                      <a:t>[CELLRANGE]</a:t>
                    </a:fld>
                    <a:r>
                      <a:rPr lang="es-CO" baseline="0"/>
                      <a:t>; </a:t>
                    </a:r>
                    <a:fld id="{92D997F7-3AFD-4BF7-A531-6F3733EF0608}" type="VALUE">
                      <a:rPr lang="es-CO" baseline="0"/>
                      <a:pPr/>
                      <a:t>[VALOR]</a:t>
                    </a:fld>
                    <a:endParaRPr lang="es-CO" baseline="0"/>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F9E-4DB6-AA1E-7CCF7DFCC2C6}"/>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2">
                          <a:lumMod val="35000"/>
                          <a:lumOff val="65000"/>
                        </a:schemeClr>
                      </a:solidFill>
                    </a:ln>
                    <a:effectLst/>
                  </c:spPr>
                </c15:leaderLines>
              </c:ext>
            </c:extLst>
          </c:dLbls>
          <c:cat>
            <c:strRef>
              <c:f>Hoja1!$A$55:$A$61</c:f>
              <c:strCache>
                <c:ptCount val="7"/>
                <c:pt idx="0">
                  <c:v>18 a 25</c:v>
                </c:pt>
                <c:pt idx="1">
                  <c:v>26 a 35</c:v>
                </c:pt>
                <c:pt idx="2">
                  <c:v>36 a 44</c:v>
                </c:pt>
                <c:pt idx="3">
                  <c:v>45 a 52</c:v>
                </c:pt>
                <c:pt idx="4">
                  <c:v>53 a 60</c:v>
                </c:pt>
                <c:pt idx="5">
                  <c:v>61 o más</c:v>
                </c:pt>
                <c:pt idx="6">
                  <c:v>Total</c:v>
                </c:pt>
              </c:strCache>
            </c:strRef>
          </c:cat>
          <c:val>
            <c:numRef>
              <c:f>Hoja1!$G$55:$G$61</c:f>
              <c:numCache>
                <c:formatCode>General</c:formatCode>
                <c:ptCount val="7"/>
                <c:pt idx="0">
                  <c:v>0</c:v>
                </c:pt>
                <c:pt idx="1">
                  <c:v>122</c:v>
                </c:pt>
                <c:pt idx="2">
                  <c:v>285</c:v>
                </c:pt>
                <c:pt idx="3">
                  <c:v>203</c:v>
                </c:pt>
                <c:pt idx="4">
                  <c:v>163</c:v>
                </c:pt>
                <c:pt idx="5">
                  <c:v>40</c:v>
                </c:pt>
                <c:pt idx="6">
                  <c:v>813</c:v>
                </c:pt>
              </c:numCache>
            </c:numRef>
          </c:val>
          <c:extLst>
            <c:ext xmlns:c15="http://schemas.microsoft.com/office/drawing/2012/chart" uri="{02D57815-91ED-43cb-92C2-25804820EDAC}">
              <c15:datalabelsRange>
                <c15:f>Hoja1!$C$55:$C$61</c15:f>
                <c15:dlblRangeCache>
                  <c:ptCount val="7"/>
                  <c:pt idx="0">
                    <c:v>0%</c:v>
                  </c:pt>
                  <c:pt idx="1">
                    <c:v>15%</c:v>
                  </c:pt>
                  <c:pt idx="2">
                    <c:v>35%</c:v>
                  </c:pt>
                  <c:pt idx="3">
                    <c:v>25%</c:v>
                  </c:pt>
                  <c:pt idx="4">
                    <c:v>20%</c:v>
                  </c:pt>
                  <c:pt idx="5">
                    <c:v>5%</c:v>
                  </c:pt>
                  <c:pt idx="6">
                    <c:v>57%</c:v>
                  </c:pt>
                </c15:dlblRangeCache>
              </c15:datalabelsRange>
            </c:ext>
            <c:ext xmlns:c16="http://schemas.microsoft.com/office/drawing/2014/chart" uri="{C3380CC4-5D6E-409C-BE32-E72D297353CC}">
              <c16:uniqueId val="{00000007-1F9E-4DB6-AA1E-7CCF7DFCC2C6}"/>
            </c:ext>
          </c:extLst>
        </c:ser>
        <c:ser>
          <c:idx val="1"/>
          <c:order val="1"/>
          <c:tx>
            <c:strRef>
              <c:f>Hoja1!$H$54</c:f>
              <c:strCache>
                <c:ptCount val="1"/>
                <c:pt idx="0">
                  <c:v>Hombre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tx>
                <c:rich>
                  <a:bodyPr/>
                  <a:lstStyle/>
                  <a:p>
                    <a:fld id="{3D912BD0-C338-44C9-9F3E-66B657727502}" type="CELLRANGE">
                      <a:rPr lang="es-CO"/>
                      <a:pPr/>
                      <a:t>[CELLRANGE]</a:t>
                    </a:fld>
                    <a:r>
                      <a:rPr lang="es-CO" baseline="0"/>
                      <a:t>; </a:t>
                    </a:r>
                    <a:fld id="{7D1DE59D-0F09-4BAF-8D7C-1EDD4BF2B575}"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F9E-4DB6-AA1E-7CCF7DFCC2C6}"/>
                </c:ext>
              </c:extLst>
            </c:dLbl>
            <c:dLbl>
              <c:idx val="1"/>
              <c:tx>
                <c:rich>
                  <a:bodyPr/>
                  <a:lstStyle/>
                  <a:p>
                    <a:fld id="{3DD7AF8C-BE77-4CA2-8B86-942215B24B5D}" type="CELLRANGE">
                      <a:rPr lang="es-CO"/>
                      <a:pPr/>
                      <a:t>[CELLRANGE]</a:t>
                    </a:fld>
                    <a:r>
                      <a:rPr lang="es-CO" baseline="0"/>
                      <a:t>; </a:t>
                    </a:r>
                    <a:fld id="{3269C924-D926-4C8C-9054-71CA9F9A2160}"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F9E-4DB6-AA1E-7CCF7DFCC2C6}"/>
                </c:ext>
              </c:extLst>
            </c:dLbl>
            <c:dLbl>
              <c:idx val="2"/>
              <c:tx>
                <c:rich>
                  <a:bodyPr/>
                  <a:lstStyle/>
                  <a:p>
                    <a:fld id="{DE7930AA-E242-41B0-88AA-7CDAC0464B69}" type="CELLRANGE">
                      <a:rPr lang="es-CO"/>
                      <a:pPr/>
                      <a:t>[CELLRANGE]</a:t>
                    </a:fld>
                    <a:r>
                      <a:rPr lang="es-CO" baseline="0"/>
                      <a:t>; </a:t>
                    </a:r>
                    <a:fld id="{B4C616F9-8451-4436-AAEF-F12EDE68FD30}"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F9E-4DB6-AA1E-7CCF7DFCC2C6}"/>
                </c:ext>
              </c:extLst>
            </c:dLbl>
            <c:dLbl>
              <c:idx val="3"/>
              <c:tx>
                <c:rich>
                  <a:bodyPr/>
                  <a:lstStyle/>
                  <a:p>
                    <a:fld id="{ACEC6A01-4D19-4DBD-A97D-E0018657651A}" type="CELLRANGE">
                      <a:rPr lang="es-CO"/>
                      <a:pPr/>
                      <a:t>[CELLRANGE]</a:t>
                    </a:fld>
                    <a:r>
                      <a:rPr lang="es-CO" baseline="0"/>
                      <a:t>; </a:t>
                    </a:r>
                    <a:fld id="{F8132691-CF8A-453C-BAB6-EBACB3B64028}"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F9E-4DB6-AA1E-7CCF7DFCC2C6}"/>
                </c:ext>
              </c:extLst>
            </c:dLbl>
            <c:dLbl>
              <c:idx val="4"/>
              <c:tx>
                <c:rich>
                  <a:bodyPr/>
                  <a:lstStyle/>
                  <a:p>
                    <a:fld id="{51C70BC8-0C42-4730-8665-DD0D0562C9FF}" type="CELLRANGE">
                      <a:rPr lang="es-CO"/>
                      <a:pPr/>
                      <a:t>[CELLRANGE]</a:t>
                    </a:fld>
                    <a:r>
                      <a:rPr lang="es-CO" baseline="0"/>
                      <a:t>; </a:t>
                    </a:r>
                    <a:fld id="{76903B0B-D27C-4854-B2BD-06FD153FC151}"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F9E-4DB6-AA1E-7CCF7DFCC2C6}"/>
                </c:ext>
              </c:extLst>
            </c:dLbl>
            <c:dLbl>
              <c:idx val="5"/>
              <c:tx>
                <c:rich>
                  <a:bodyPr/>
                  <a:lstStyle/>
                  <a:p>
                    <a:fld id="{6C958018-2D16-4A85-BDC2-4FA3D8601680}" type="CELLRANGE">
                      <a:rPr lang="es-CO"/>
                      <a:pPr/>
                      <a:t>[CELLRANGE]</a:t>
                    </a:fld>
                    <a:r>
                      <a:rPr lang="es-CO" baseline="0"/>
                      <a:t>; </a:t>
                    </a:r>
                    <a:fld id="{B5ADF64C-27A3-4958-95AA-BE38A474B1B0}"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F9E-4DB6-AA1E-7CCF7DFCC2C6}"/>
                </c:ext>
              </c:extLst>
            </c:dLbl>
            <c:dLbl>
              <c:idx val="6"/>
              <c:tx>
                <c:rich>
                  <a:bodyPr/>
                  <a:lstStyle/>
                  <a:p>
                    <a:fld id="{44EBE5BE-D26F-41A9-8384-0A6CB48FB87A}" type="CELLRANGE">
                      <a:rPr lang="es-CO"/>
                      <a:pPr/>
                      <a:t>[CELLRANGE]</a:t>
                    </a:fld>
                    <a:r>
                      <a:rPr lang="es-CO" baseline="0"/>
                      <a:t>; </a:t>
                    </a:r>
                    <a:fld id="{338D4592-3435-4F5F-B34B-F775C9357C7F}"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F9E-4DB6-AA1E-7CCF7DFCC2C6}"/>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2">
                          <a:lumMod val="35000"/>
                          <a:lumOff val="65000"/>
                        </a:schemeClr>
                      </a:solidFill>
                    </a:ln>
                    <a:effectLst/>
                  </c:spPr>
                </c15:leaderLines>
              </c:ext>
            </c:extLst>
          </c:dLbls>
          <c:cat>
            <c:strRef>
              <c:f>Hoja1!$A$55:$A$61</c:f>
              <c:strCache>
                <c:ptCount val="7"/>
                <c:pt idx="0">
                  <c:v>18 a 25</c:v>
                </c:pt>
                <c:pt idx="1">
                  <c:v>26 a 35</c:v>
                </c:pt>
                <c:pt idx="2">
                  <c:v>36 a 44</c:v>
                </c:pt>
                <c:pt idx="3">
                  <c:v>45 a 52</c:v>
                </c:pt>
                <c:pt idx="4">
                  <c:v>53 a 60</c:v>
                </c:pt>
                <c:pt idx="5">
                  <c:v>61 o más</c:v>
                </c:pt>
                <c:pt idx="6">
                  <c:v>Total</c:v>
                </c:pt>
              </c:strCache>
            </c:strRef>
          </c:cat>
          <c:val>
            <c:numRef>
              <c:f>Hoja1!$H$55:$H$61</c:f>
              <c:numCache>
                <c:formatCode>General</c:formatCode>
                <c:ptCount val="7"/>
                <c:pt idx="0">
                  <c:v>6</c:v>
                </c:pt>
                <c:pt idx="1">
                  <c:v>60</c:v>
                </c:pt>
                <c:pt idx="2">
                  <c:v>181</c:v>
                </c:pt>
                <c:pt idx="3">
                  <c:v>138</c:v>
                </c:pt>
                <c:pt idx="4">
                  <c:v>132</c:v>
                </c:pt>
                <c:pt idx="5">
                  <c:v>84</c:v>
                </c:pt>
                <c:pt idx="6">
                  <c:v>601</c:v>
                </c:pt>
              </c:numCache>
            </c:numRef>
          </c:val>
          <c:extLst>
            <c:ext xmlns:c15="http://schemas.microsoft.com/office/drawing/2012/chart" uri="{02D57815-91ED-43cb-92C2-25804820EDAC}">
              <c15:datalabelsRange>
                <c15:f>Hoja1!$D$55:$D$61</c15:f>
                <c15:dlblRangeCache>
                  <c:ptCount val="7"/>
                  <c:pt idx="0">
                    <c:v>1%</c:v>
                  </c:pt>
                  <c:pt idx="1">
                    <c:v>10%</c:v>
                  </c:pt>
                  <c:pt idx="2">
                    <c:v>30%</c:v>
                  </c:pt>
                  <c:pt idx="3">
                    <c:v>23%</c:v>
                  </c:pt>
                  <c:pt idx="4">
                    <c:v>22%</c:v>
                  </c:pt>
                  <c:pt idx="5">
                    <c:v>14%</c:v>
                  </c:pt>
                  <c:pt idx="6">
                    <c:v>43%</c:v>
                  </c:pt>
                </c15:dlblRangeCache>
              </c15:datalabelsRange>
            </c:ext>
            <c:ext xmlns:c16="http://schemas.microsoft.com/office/drawing/2014/chart" uri="{C3380CC4-5D6E-409C-BE32-E72D297353CC}">
              <c16:uniqueId val="{0000000F-1F9E-4DB6-AA1E-7CCF7DFCC2C6}"/>
            </c:ext>
          </c:extLst>
        </c:ser>
        <c:dLbls>
          <c:showLegendKey val="0"/>
          <c:showVal val="0"/>
          <c:showCatName val="0"/>
          <c:showSerName val="0"/>
          <c:showPercent val="0"/>
          <c:showBubbleSize val="0"/>
        </c:dLbls>
        <c:gapWidth val="100"/>
        <c:overlap val="-24"/>
        <c:axId val="2114645608"/>
        <c:axId val="2114650408"/>
      </c:barChart>
      <c:catAx>
        <c:axId val="21146456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2114650408"/>
        <c:crosses val="autoZero"/>
        <c:auto val="1"/>
        <c:lblAlgn val="ctr"/>
        <c:lblOffset val="100"/>
        <c:noMultiLvlLbl val="0"/>
      </c:catAx>
      <c:valAx>
        <c:axId val="211465040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2114645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25284339457567"/>
          <c:y val="4.509352144572993E-2"/>
          <c:w val="0.86463845144356954"/>
          <c:h val="0.90981295710854015"/>
        </c:manualLayout>
      </c:layout>
      <c:barChart>
        <c:barDir val="bar"/>
        <c:grouping val="clustered"/>
        <c:varyColors val="0"/>
        <c:ser>
          <c:idx val="0"/>
          <c:order val="0"/>
          <c:spPr>
            <a:solidFill>
              <a:srgbClr val="C00000"/>
            </a:solidFill>
            <a:ln>
              <a:noFill/>
            </a:ln>
            <a:effectLst/>
          </c:spPr>
          <c:invertIfNegative val="0"/>
          <c:dLbls>
            <c:dLbl>
              <c:idx val="1"/>
              <c:layout>
                <c:manualLayout>
                  <c:x val="0.12479720647085181"/>
                  <c:y val="2.081389835816671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F6-44EF-A27F-A1879A3B5D6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Hoja2!$J$16:$J$27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Hoja2!$K$16:$K$27</c:f>
              <c:numCache>
                <c:formatCode>_-* #,##0_-;\-* #,##0_-;_-* "-"??_-;_-@_-</c:formatCode>
                <c:ptCount val="12"/>
                <c:pt idx="0">
                  <c:v>538856</c:v>
                </c:pt>
                <c:pt idx="1">
                  <c:v>26563</c:v>
                </c:pt>
                <c:pt idx="2">
                  <c:v>148321</c:v>
                </c:pt>
                <c:pt idx="3">
                  <c:v>150069</c:v>
                </c:pt>
                <c:pt idx="4">
                  <c:v>380293</c:v>
                </c:pt>
                <c:pt idx="5">
                  <c:v>426244</c:v>
                </c:pt>
                <c:pt idx="6">
                  <c:v>454132</c:v>
                </c:pt>
                <c:pt idx="7">
                  <c:v>469561</c:v>
                </c:pt>
                <c:pt idx="8">
                  <c:v>485893</c:v>
                </c:pt>
                <c:pt idx="9">
                  <c:v>480451</c:v>
                </c:pt>
                <c:pt idx="10">
                  <c:v>488007</c:v>
                </c:pt>
                <c:pt idx="11">
                  <c:v>542384</c:v>
                </c:pt>
              </c:numCache>
            </c:numRef>
          </c:val>
          <c:extLst>
            <c:ext xmlns:c16="http://schemas.microsoft.com/office/drawing/2014/chart" uri="{C3380CC4-5D6E-409C-BE32-E72D297353CC}">
              <c16:uniqueId val="{00000001-83F6-44EF-A27F-A1879A3B5D60}"/>
            </c:ext>
          </c:extLst>
        </c:ser>
        <c:ser>
          <c:idx val="1"/>
          <c:order val="1"/>
          <c:spPr>
            <a:solidFill>
              <a:srgbClr val="C00000"/>
            </a:solidFill>
            <a:ln>
              <a:noFill/>
            </a:ln>
            <a:effectLst/>
          </c:spPr>
          <c:invertIfNegative val="0"/>
          <c:dLbls>
            <c:dLbl>
              <c:idx val="1"/>
              <c:layout>
                <c:manualLayout>
                  <c:x val="4.9496937882764656E-3"/>
                  <c:y val="0"/>
                </c:manualLayout>
              </c:layout>
              <c:numFmt formatCode="&quot;$&quot;\ #,##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F6-44EF-A27F-A1879A3B5D60}"/>
                </c:ext>
              </c:extLst>
            </c:dLbl>
            <c:numFmt formatCode="&quot;$&quot;\ #,##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Hoja2!$J$16:$J$27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Hoja2!$L$16:$L$27</c:f>
              <c:numCache>
                <c:formatCode>_-"$"\ * #,##0_-;\-"$"\ * #,##0_-;_-"$"\ * "-"??_-;_-@_-</c:formatCode>
                <c:ptCount val="12"/>
                <c:pt idx="0">
                  <c:v>49878.080000000002</c:v>
                </c:pt>
                <c:pt idx="1">
                  <c:v>2347.94</c:v>
                </c:pt>
                <c:pt idx="2">
                  <c:v>34924.300000000003</c:v>
                </c:pt>
                <c:pt idx="3">
                  <c:v>16643.12</c:v>
                </c:pt>
                <c:pt idx="4">
                  <c:v>51660.014999999999</c:v>
                </c:pt>
                <c:pt idx="5">
                  <c:v>57018.752350000002</c:v>
                </c:pt>
                <c:pt idx="6">
                  <c:v>56209.243000000002</c:v>
                </c:pt>
                <c:pt idx="7">
                  <c:v>59981.599950000003</c:v>
                </c:pt>
                <c:pt idx="8">
                  <c:v>62559.141637000001</c:v>
                </c:pt>
                <c:pt idx="9">
                  <c:v>59676.995801999998</c:v>
                </c:pt>
                <c:pt idx="10">
                  <c:v>61209.415999999997</c:v>
                </c:pt>
                <c:pt idx="11">
                  <c:v>78237.371966999999</c:v>
                </c:pt>
              </c:numCache>
            </c:numRef>
          </c:val>
          <c:extLst>
            <c:ext xmlns:c16="http://schemas.microsoft.com/office/drawing/2014/chart" uri="{C3380CC4-5D6E-409C-BE32-E72D297353CC}">
              <c16:uniqueId val="{00000003-83F6-44EF-A27F-A1879A3B5D60}"/>
            </c:ext>
          </c:extLst>
        </c:ser>
        <c:dLbls>
          <c:showLegendKey val="0"/>
          <c:showVal val="0"/>
          <c:showCatName val="0"/>
          <c:showSerName val="0"/>
          <c:showPercent val="0"/>
          <c:showBubbleSize val="0"/>
        </c:dLbls>
        <c:gapWidth val="50"/>
        <c:overlap val="100"/>
        <c:axId val="1944399631"/>
        <c:axId val="1944400047"/>
      </c:barChart>
      <c:catAx>
        <c:axId val="19443996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1944400047"/>
        <c:crosses val="autoZero"/>
        <c:auto val="1"/>
        <c:lblAlgn val="ctr"/>
        <c:lblOffset val="100"/>
        <c:noMultiLvlLbl val="0"/>
      </c:catAx>
      <c:valAx>
        <c:axId val="1944400047"/>
        <c:scaling>
          <c:orientation val="minMax"/>
        </c:scaling>
        <c:delete val="1"/>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1944399631"/>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s-CO"/>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03062117235347"/>
          <c:y val="4.509352144572993E-2"/>
          <c:w val="0.7618606736657918"/>
          <c:h val="0.90981295710854015"/>
        </c:manualLayout>
      </c:layout>
      <c:barChart>
        <c:barDir val="bar"/>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Hoja2!$J$30:$J$41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Hoja2!$K$30:$K$41</c:f>
              <c:numCache>
                <c:formatCode>_-* #,##0_-;\-* #,##0_-;_-* "-"??_-;_-@_-</c:formatCode>
                <c:ptCount val="12"/>
                <c:pt idx="0">
                  <c:v>512522</c:v>
                </c:pt>
                <c:pt idx="1">
                  <c:v>534160</c:v>
                </c:pt>
                <c:pt idx="2">
                  <c:v>541546</c:v>
                </c:pt>
                <c:pt idx="3">
                  <c:v>532197</c:v>
                </c:pt>
                <c:pt idx="4">
                  <c:v>553352</c:v>
                </c:pt>
                <c:pt idx="5">
                  <c:v>429736</c:v>
                </c:pt>
                <c:pt idx="6">
                  <c:v>430037</c:v>
                </c:pt>
                <c:pt idx="7">
                  <c:v>337130</c:v>
                </c:pt>
                <c:pt idx="8">
                  <c:v>369802</c:v>
                </c:pt>
                <c:pt idx="9">
                  <c:v>338310</c:v>
                </c:pt>
                <c:pt idx="10">
                  <c:v>318806</c:v>
                </c:pt>
                <c:pt idx="11">
                  <c:v>322349</c:v>
                </c:pt>
              </c:numCache>
            </c:numRef>
          </c:val>
          <c:extLst>
            <c:ext xmlns:c16="http://schemas.microsoft.com/office/drawing/2014/chart" uri="{C3380CC4-5D6E-409C-BE32-E72D297353CC}">
              <c16:uniqueId val="{00000000-08C5-45FB-B4E5-B7956F6FA0B8}"/>
            </c:ext>
          </c:extLst>
        </c:ser>
        <c:ser>
          <c:idx val="1"/>
          <c:order val="1"/>
          <c:spPr>
            <a:solidFill>
              <a:srgbClr val="C0000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Hoja2!$J$30:$J$41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Hoja2!$L$30:$L$41</c:f>
              <c:numCache>
                <c:formatCode>_-"$"\ * #,##0_-;\-"$"\ * #,##0_-;_-"$"\ * "-"??_-;_-@_-</c:formatCode>
                <c:ptCount val="12"/>
                <c:pt idx="0">
                  <c:v>68931.569799999997</c:v>
                </c:pt>
                <c:pt idx="1">
                  <c:v>75747.380751999997</c:v>
                </c:pt>
                <c:pt idx="2">
                  <c:v>78274.129499000002</c:v>
                </c:pt>
                <c:pt idx="3">
                  <c:v>71501.348169000004</c:v>
                </c:pt>
                <c:pt idx="4">
                  <c:v>76557.362181999997</c:v>
                </c:pt>
                <c:pt idx="5">
                  <c:v>67295.855160000006</c:v>
                </c:pt>
                <c:pt idx="6">
                  <c:v>66423.162253999995</c:v>
                </c:pt>
                <c:pt idx="7">
                  <c:v>54914.048941000001</c:v>
                </c:pt>
                <c:pt idx="8">
                  <c:v>61832.538224000004</c:v>
                </c:pt>
                <c:pt idx="9">
                  <c:v>69905.687336000003</c:v>
                </c:pt>
                <c:pt idx="10">
                  <c:v>56720.547510999997</c:v>
                </c:pt>
                <c:pt idx="11">
                  <c:v>58160.465014000001</c:v>
                </c:pt>
              </c:numCache>
            </c:numRef>
          </c:val>
          <c:extLst>
            <c:ext xmlns:c16="http://schemas.microsoft.com/office/drawing/2014/chart" uri="{C3380CC4-5D6E-409C-BE32-E72D297353CC}">
              <c16:uniqueId val="{00000001-08C5-45FB-B4E5-B7956F6FA0B8}"/>
            </c:ext>
          </c:extLst>
        </c:ser>
        <c:dLbls>
          <c:showLegendKey val="0"/>
          <c:showVal val="0"/>
          <c:showCatName val="0"/>
          <c:showSerName val="0"/>
          <c:showPercent val="0"/>
          <c:showBubbleSize val="0"/>
        </c:dLbls>
        <c:gapWidth val="50"/>
        <c:overlap val="100"/>
        <c:axId val="1944399631"/>
        <c:axId val="1944400047"/>
      </c:barChart>
      <c:catAx>
        <c:axId val="19443996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1944400047"/>
        <c:crosses val="autoZero"/>
        <c:auto val="1"/>
        <c:lblAlgn val="ctr"/>
        <c:lblOffset val="100"/>
        <c:noMultiLvlLbl val="0"/>
      </c:catAx>
      <c:valAx>
        <c:axId val="1944400047"/>
        <c:scaling>
          <c:orientation val="minMax"/>
        </c:scaling>
        <c:delete val="1"/>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1944399631"/>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s-CO"/>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363954505686793E-2"/>
          <c:y val="4.509352144572993E-2"/>
          <c:w val="0.88408289588801403"/>
          <c:h val="0.90981295710854015"/>
        </c:manualLayout>
      </c:layout>
      <c:barChart>
        <c:barDir val="bar"/>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FF"/>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Hoja2!$J$44:$J$49</c:f>
              <c:strCache>
                <c:ptCount val="6"/>
                <c:pt idx="0">
                  <c:v>ene</c:v>
                </c:pt>
                <c:pt idx="1">
                  <c:v>feb</c:v>
                </c:pt>
                <c:pt idx="2">
                  <c:v>mar</c:v>
                </c:pt>
                <c:pt idx="3">
                  <c:v>abr</c:v>
                </c:pt>
                <c:pt idx="4">
                  <c:v>may</c:v>
                </c:pt>
                <c:pt idx="5">
                  <c:v>jun</c:v>
                </c:pt>
              </c:strCache>
            </c:strRef>
          </c:cat>
          <c:val>
            <c:numRef>
              <c:f>Hoja2!$K$44:$K$49</c:f>
              <c:numCache>
                <c:formatCode>_-* #,##0_-;\-* #,##0_-;_-* "-"??_-;_-@_-</c:formatCode>
                <c:ptCount val="6"/>
                <c:pt idx="0">
                  <c:v>245586</c:v>
                </c:pt>
                <c:pt idx="1">
                  <c:v>243572</c:v>
                </c:pt>
                <c:pt idx="2">
                  <c:v>251706</c:v>
                </c:pt>
                <c:pt idx="3">
                  <c:v>240728</c:v>
                </c:pt>
                <c:pt idx="4">
                  <c:v>250875</c:v>
                </c:pt>
                <c:pt idx="5">
                  <c:v>251683</c:v>
                </c:pt>
              </c:numCache>
            </c:numRef>
          </c:val>
          <c:extLst>
            <c:ext xmlns:c16="http://schemas.microsoft.com/office/drawing/2014/chart" uri="{C3380CC4-5D6E-409C-BE32-E72D297353CC}">
              <c16:uniqueId val="{00000000-43DF-487A-996C-E96EA0C2D845}"/>
            </c:ext>
          </c:extLst>
        </c:ser>
        <c:ser>
          <c:idx val="1"/>
          <c:order val="1"/>
          <c:spPr>
            <a:solidFill>
              <a:srgbClr val="C0000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Hoja2!$J$44:$J$49</c:f>
              <c:strCache>
                <c:ptCount val="6"/>
                <c:pt idx="0">
                  <c:v>ene</c:v>
                </c:pt>
                <c:pt idx="1">
                  <c:v>feb</c:v>
                </c:pt>
                <c:pt idx="2">
                  <c:v>mar</c:v>
                </c:pt>
                <c:pt idx="3">
                  <c:v>abr</c:v>
                </c:pt>
                <c:pt idx="4">
                  <c:v>may</c:v>
                </c:pt>
                <c:pt idx="5">
                  <c:v>jun</c:v>
                </c:pt>
              </c:strCache>
            </c:strRef>
          </c:cat>
          <c:val>
            <c:numRef>
              <c:f>Hoja2!$L$44:$L$49</c:f>
              <c:numCache>
                <c:formatCode>_-"$"\ * #,##0_-;\-"$"\ * #,##0_-;_-"$"\ * "-"??_-;_-@_-</c:formatCode>
                <c:ptCount val="6"/>
                <c:pt idx="0">
                  <c:v>46017.849918</c:v>
                </c:pt>
                <c:pt idx="1">
                  <c:v>42803.218319</c:v>
                </c:pt>
                <c:pt idx="2">
                  <c:v>48272.282649000001</c:v>
                </c:pt>
                <c:pt idx="3">
                  <c:v>45487.168632000001</c:v>
                </c:pt>
                <c:pt idx="4">
                  <c:v>55199.548088000003</c:v>
                </c:pt>
                <c:pt idx="5">
                  <c:v>49281.404667000003</c:v>
                </c:pt>
              </c:numCache>
            </c:numRef>
          </c:val>
          <c:extLst>
            <c:ext xmlns:c16="http://schemas.microsoft.com/office/drawing/2014/chart" uri="{C3380CC4-5D6E-409C-BE32-E72D297353CC}">
              <c16:uniqueId val="{00000001-43DF-487A-996C-E96EA0C2D845}"/>
            </c:ext>
          </c:extLst>
        </c:ser>
        <c:dLbls>
          <c:showLegendKey val="0"/>
          <c:showVal val="0"/>
          <c:showCatName val="0"/>
          <c:showSerName val="0"/>
          <c:showPercent val="0"/>
          <c:showBubbleSize val="0"/>
        </c:dLbls>
        <c:gapWidth val="50"/>
        <c:overlap val="100"/>
        <c:axId val="1944399631"/>
        <c:axId val="1944400047"/>
      </c:barChart>
      <c:catAx>
        <c:axId val="19443996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1944400047"/>
        <c:crosses val="autoZero"/>
        <c:auto val="1"/>
        <c:lblAlgn val="ctr"/>
        <c:lblOffset val="100"/>
        <c:noMultiLvlLbl val="0"/>
      </c:catAx>
      <c:valAx>
        <c:axId val="1944400047"/>
        <c:scaling>
          <c:orientation val="minMax"/>
        </c:scaling>
        <c:delete val="1"/>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1944399631"/>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s-CO"/>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s-CO" sz="1100"/>
              <a:t>Unidades</a:t>
            </a:r>
            <a:r>
              <a:rPr lang="es-CO" sz="1100" baseline="0"/>
              <a:t> Productivas Formalizada 2023</a:t>
            </a:r>
            <a:endParaRPr lang="es-CO"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33239924943088189"/>
          <c:y val="0.18152535980654869"/>
          <c:w val="0.34427429110270796"/>
          <c:h val="0.6824290358255973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5D-4684-8281-66AACA9F1152}"/>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745D-4684-8281-66AACA9F1152}"/>
              </c:ext>
            </c:extLst>
          </c:dPt>
          <c:dLbls>
            <c:dLbl>
              <c:idx val="0"/>
              <c:layout>
                <c:manualLayout>
                  <c:x val="-0.12482798899467325"/>
                  <c:y val="-0.161548896077126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5D-4684-8281-66AACA9F1152}"/>
                </c:ext>
              </c:extLst>
            </c:dLbl>
            <c:dLbl>
              <c:idx val="1"/>
              <c:layout>
                <c:manualLayout>
                  <c:x val="8.9688909529740415E-2"/>
                  <c:y val="0.12300268390019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5D-4684-8281-66AACA9F115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Hoja1!$B$3:$B$4</c:f>
              <c:strCache>
                <c:ptCount val="2"/>
                <c:pt idx="0">
                  <c:v>RIT </c:v>
                </c:pt>
                <c:pt idx="1">
                  <c:v>Regimen Simple</c:v>
                </c:pt>
              </c:strCache>
            </c:strRef>
          </c:cat>
          <c:val>
            <c:numRef>
              <c:f>Hoja1!$C$3:$C$4</c:f>
              <c:numCache>
                <c:formatCode>General</c:formatCode>
                <c:ptCount val="2"/>
                <c:pt idx="0">
                  <c:v>1607</c:v>
                </c:pt>
                <c:pt idx="1">
                  <c:v>538</c:v>
                </c:pt>
              </c:numCache>
            </c:numRef>
          </c:val>
          <c:extLst>
            <c:ext xmlns:c16="http://schemas.microsoft.com/office/drawing/2014/chart" uri="{C3380CC4-5D6E-409C-BE32-E72D297353CC}">
              <c16:uniqueId val="{00000004-745D-4684-8281-66AACA9F115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1125163115433346"/>
          <c:y val="0.89771255975141706"/>
          <c:w val="0.40773833903245166"/>
          <c:h val="0.102287440248582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s-CO"/>
              <a:t>UNIDADES FORMALIZADAS POR LOCALIDAD 2023</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Hoja1!$B$21:$B$40</c:f>
              <c:strCache>
                <c:ptCount val="20"/>
                <c:pt idx="0">
                  <c:v>Antonio Nariño</c:v>
                </c:pt>
                <c:pt idx="1">
                  <c:v>Barrios Unidos</c:v>
                </c:pt>
                <c:pt idx="2">
                  <c:v>Bosa</c:v>
                </c:pt>
                <c:pt idx="3">
                  <c:v>Chapinero</c:v>
                </c:pt>
                <c:pt idx="4">
                  <c:v>Ciudad Bolívar</c:v>
                </c:pt>
                <c:pt idx="5">
                  <c:v>Engativá</c:v>
                </c:pt>
                <c:pt idx="6">
                  <c:v>Fontibón</c:v>
                </c:pt>
                <c:pt idx="7">
                  <c:v>Kennedy</c:v>
                </c:pt>
                <c:pt idx="8">
                  <c:v>La Candelaria</c:v>
                </c:pt>
                <c:pt idx="9">
                  <c:v>Los Mártires</c:v>
                </c:pt>
                <c:pt idx="10">
                  <c:v>Puente Aranda</c:v>
                </c:pt>
                <c:pt idx="11">
                  <c:v>Rafael Uribe Uribe</c:v>
                </c:pt>
                <c:pt idx="12">
                  <c:v>San Cristóbal</c:v>
                </c:pt>
                <c:pt idx="13">
                  <c:v>Santa Fe</c:v>
                </c:pt>
                <c:pt idx="14">
                  <c:v>Suba</c:v>
                </c:pt>
                <c:pt idx="15">
                  <c:v>Sumapaz</c:v>
                </c:pt>
                <c:pt idx="16">
                  <c:v>Teusaquillo</c:v>
                </c:pt>
                <c:pt idx="17">
                  <c:v>Tunjuelito</c:v>
                </c:pt>
                <c:pt idx="18">
                  <c:v>Usaquén</c:v>
                </c:pt>
                <c:pt idx="19">
                  <c:v>Usme</c:v>
                </c:pt>
              </c:strCache>
            </c:strRef>
          </c:cat>
          <c:val>
            <c:numRef>
              <c:f>Hoja1!$C$21:$C$40</c:f>
              <c:numCache>
                <c:formatCode>General</c:formatCode>
                <c:ptCount val="20"/>
              </c:numCache>
            </c:numRef>
          </c:val>
          <c:extLst>
            <c:ext xmlns:c16="http://schemas.microsoft.com/office/drawing/2014/chart" uri="{C3380CC4-5D6E-409C-BE32-E72D297353CC}">
              <c16:uniqueId val="{00000000-129A-472B-8642-96D5A0938471}"/>
            </c:ext>
          </c:extLst>
        </c:ser>
        <c:ser>
          <c:idx val="1"/>
          <c:order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Hoja1!$B$21:$B$40</c:f>
              <c:strCache>
                <c:ptCount val="20"/>
                <c:pt idx="0">
                  <c:v>Antonio Nariño</c:v>
                </c:pt>
                <c:pt idx="1">
                  <c:v>Barrios Unidos</c:v>
                </c:pt>
                <c:pt idx="2">
                  <c:v>Bosa</c:v>
                </c:pt>
                <c:pt idx="3">
                  <c:v>Chapinero</c:v>
                </c:pt>
                <c:pt idx="4">
                  <c:v>Ciudad Bolívar</c:v>
                </c:pt>
                <c:pt idx="5">
                  <c:v>Engativá</c:v>
                </c:pt>
                <c:pt idx="6">
                  <c:v>Fontibón</c:v>
                </c:pt>
                <c:pt idx="7">
                  <c:v>Kennedy</c:v>
                </c:pt>
                <c:pt idx="8">
                  <c:v>La Candelaria</c:v>
                </c:pt>
                <c:pt idx="9">
                  <c:v>Los Mártires</c:v>
                </c:pt>
                <c:pt idx="10">
                  <c:v>Puente Aranda</c:v>
                </c:pt>
                <c:pt idx="11">
                  <c:v>Rafael Uribe Uribe</c:v>
                </c:pt>
                <c:pt idx="12">
                  <c:v>San Cristóbal</c:v>
                </c:pt>
                <c:pt idx="13">
                  <c:v>Santa Fe</c:v>
                </c:pt>
                <c:pt idx="14">
                  <c:v>Suba</c:v>
                </c:pt>
                <c:pt idx="15">
                  <c:v>Sumapaz</c:v>
                </c:pt>
                <c:pt idx="16">
                  <c:v>Teusaquillo</c:v>
                </c:pt>
                <c:pt idx="17">
                  <c:v>Tunjuelito</c:v>
                </c:pt>
                <c:pt idx="18">
                  <c:v>Usaquén</c:v>
                </c:pt>
                <c:pt idx="19">
                  <c:v>Usme</c:v>
                </c:pt>
              </c:strCache>
            </c:strRef>
          </c:cat>
          <c:val>
            <c:numRef>
              <c:f>Hoja1!$D$21:$D$40</c:f>
              <c:numCache>
                <c:formatCode>General</c:formatCode>
                <c:ptCount val="20"/>
                <c:pt idx="0">
                  <c:v>46</c:v>
                </c:pt>
                <c:pt idx="1">
                  <c:v>50</c:v>
                </c:pt>
                <c:pt idx="2">
                  <c:v>181</c:v>
                </c:pt>
                <c:pt idx="3">
                  <c:v>38</c:v>
                </c:pt>
                <c:pt idx="4">
                  <c:v>207</c:v>
                </c:pt>
                <c:pt idx="5">
                  <c:v>126</c:v>
                </c:pt>
                <c:pt idx="6">
                  <c:v>71</c:v>
                </c:pt>
                <c:pt idx="7">
                  <c:v>160</c:v>
                </c:pt>
                <c:pt idx="8">
                  <c:v>24</c:v>
                </c:pt>
                <c:pt idx="9">
                  <c:v>33</c:v>
                </c:pt>
                <c:pt idx="10">
                  <c:v>71</c:v>
                </c:pt>
                <c:pt idx="11">
                  <c:v>131</c:v>
                </c:pt>
                <c:pt idx="12">
                  <c:v>76</c:v>
                </c:pt>
                <c:pt idx="13">
                  <c:v>29</c:v>
                </c:pt>
                <c:pt idx="14">
                  <c:v>114</c:v>
                </c:pt>
                <c:pt idx="15">
                  <c:v>33</c:v>
                </c:pt>
                <c:pt idx="16">
                  <c:v>20</c:v>
                </c:pt>
                <c:pt idx="17">
                  <c:v>71</c:v>
                </c:pt>
                <c:pt idx="18">
                  <c:v>83</c:v>
                </c:pt>
                <c:pt idx="19">
                  <c:v>43</c:v>
                </c:pt>
              </c:numCache>
            </c:numRef>
          </c:val>
          <c:extLst>
            <c:ext xmlns:c16="http://schemas.microsoft.com/office/drawing/2014/chart" uri="{C3380CC4-5D6E-409C-BE32-E72D297353CC}">
              <c16:uniqueId val="{00000001-129A-472B-8642-96D5A0938471}"/>
            </c:ext>
          </c:extLst>
        </c:ser>
        <c:dLbls>
          <c:showLegendKey val="0"/>
          <c:showVal val="0"/>
          <c:showCatName val="0"/>
          <c:showSerName val="0"/>
          <c:showPercent val="0"/>
          <c:showBubbleSize val="0"/>
        </c:dLbls>
        <c:gapWidth val="100"/>
        <c:overlap val="-24"/>
        <c:axId val="1589951999"/>
        <c:axId val="1589951519"/>
      </c:barChart>
      <c:catAx>
        <c:axId val="1589951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589951519"/>
        <c:crosses val="autoZero"/>
        <c:auto val="1"/>
        <c:lblAlgn val="ctr"/>
        <c:lblOffset val="100"/>
        <c:noMultiLvlLbl val="0"/>
      </c:catAx>
      <c:valAx>
        <c:axId val="1589951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589951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DA0D2C"/>
              </a:solidFill>
              <a:ln w="19050">
                <a:solidFill>
                  <a:schemeClr val="lt1"/>
                </a:solidFill>
              </a:ln>
              <a:effectLst/>
            </c:spPr>
            <c:extLst>
              <c:ext xmlns:c16="http://schemas.microsoft.com/office/drawing/2014/chart" uri="{C3380CC4-5D6E-409C-BE32-E72D297353CC}">
                <c16:uniqueId val="{00000001-58DD-4E83-AB24-166C9DDC1F92}"/>
              </c:ext>
            </c:extLst>
          </c:dPt>
          <c:dPt>
            <c:idx val="1"/>
            <c:bubble3D val="0"/>
            <c:spPr>
              <a:solidFill>
                <a:srgbClr val="F5B048"/>
              </a:solidFill>
              <a:ln w="19050">
                <a:solidFill>
                  <a:schemeClr val="lt1"/>
                </a:solidFill>
              </a:ln>
              <a:effectLst/>
            </c:spPr>
            <c:extLst>
              <c:ext xmlns:c16="http://schemas.microsoft.com/office/drawing/2014/chart" uri="{C3380CC4-5D6E-409C-BE32-E72D297353CC}">
                <c16:uniqueId val="{00000003-58DD-4E83-AB24-166C9DDC1F92}"/>
              </c:ext>
            </c:extLst>
          </c:dPt>
          <c:dPt>
            <c:idx val="2"/>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5-58DD-4E83-AB24-166C9DDC1F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8DD-4E83-AB24-166C9DDC1F92}"/>
              </c:ext>
            </c:extLst>
          </c:dPt>
          <c:dLbls>
            <c:dLbl>
              <c:idx val="0"/>
              <c:layout>
                <c:manualLayout>
                  <c:x val="3.8301989963533074E-2"/>
                  <c:y val="-1.08360757706199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baseline="0">
                      <a:solidFill>
                        <a:schemeClr val="bg1"/>
                      </a:solidFill>
                      <a:latin typeface="+mn-lt"/>
                      <a:ea typeface="+mn-ea"/>
                      <a:cs typeface="+mn-cs"/>
                    </a:defRPr>
                  </a:pPr>
                  <a:endParaRPr lang="es-CO"/>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8DD-4E83-AB24-166C9DDC1F92}"/>
                </c:ext>
              </c:extLst>
            </c:dLbl>
            <c:dLbl>
              <c:idx val="1"/>
              <c:layout>
                <c:manualLayout>
                  <c:x val="-2.6516762282446028E-2"/>
                  <c:y val="1.08360757706199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baseline="0">
                      <a:solidFill>
                        <a:schemeClr val="tx1"/>
                      </a:solidFill>
                      <a:latin typeface="+mn-lt"/>
                      <a:ea typeface="+mn-ea"/>
                      <a:cs typeface="+mn-cs"/>
                    </a:defRPr>
                  </a:pPr>
                  <a:endParaRPr lang="es-CO"/>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8DD-4E83-AB24-166C9DDC1F92}"/>
                </c:ext>
              </c:extLst>
            </c:dLbl>
            <c:dLbl>
              <c:idx val="2"/>
              <c:layout>
                <c:manualLayout>
                  <c:x val="0.13704503047339728"/>
                  <c:y val="-6.5204806098236326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baseline="0">
                      <a:solidFill>
                        <a:schemeClr val="tx1">
                          <a:lumMod val="50000"/>
                          <a:lumOff val="50000"/>
                        </a:schemeClr>
                      </a:solidFill>
                      <a:latin typeface="+mn-lt"/>
                      <a:ea typeface="+mn-ea"/>
                      <a:cs typeface="+mn-cs"/>
                    </a:defRPr>
                  </a:pPr>
                  <a:endParaRPr lang="es-CO"/>
                </a:p>
              </c:txPr>
              <c:showLegendKey val="0"/>
              <c:showVal val="0"/>
              <c:showCatName val="1"/>
              <c:showSerName val="0"/>
              <c:showPercent val="1"/>
              <c:showBubbleSize val="0"/>
              <c:separator> </c:separator>
              <c:extLst>
                <c:ext xmlns:c15="http://schemas.microsoft.com/office/drawing/2012/chart" uri="{CE6537A1-D6FC-4f65-9D91-7224C49458BB}">
                  <c15:layout>
                    <c:manualLayout>
                      <c:w val="0.21178962101636517"/>
                      <c:h val="0.10570104166666666"/>
                    </c:manualLayout>
                  </c15:layout>
                </c:ext>
                <c:ext xmlns:c16="http://schemas.microsoft.com/office/drawing/2014/chart" uri="{C3380CC4-5D6E-409C-BE32-E72D297353CC}">
                  <c16:uniqueId val="{00000005-58DD-4E83-AB24-166C9DDC1F92}"/>
                </c:ext>
              </c:extLst>
            </c:dLbl>
            <c:dLbl>
              <c:idx val="3"/>
              <c:layout>
                <c:manualLayout>
                  <c:x val="0.13810303617571051"/>
                  <c:y val="7.2760416666666591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baseline="0">
                      <a:solidFill>
                        <a:schemeClr val="tx1"/>
                      </a:solidFill>
                      <a:latin typeface="+mn-lt"/>
                      <a:ea typeface="+mn-ea"/>
                      <a:cs typeface="+mn-cs"/>
                    </a:defRPr>
                  </a:pPr>
                  <a:endParaRPr lang="es-CO"/>
                </a:p>
              </c:txPr>
              <c:showLegendKey val="0"/>
              <c:showVal val="0"/>
              <c:showCatName val="1"/>
              <c:showSerName val="0"/>
              <c:showPercent val="1"/>
              <c:showBubbleSize val="0"/>
              <c:separator> </c:separator>
              <c:extLst>
                <c:ext xmlns:c15="http://schemas.microsoft.com/office/drawing/2012/chart" uri="{CE6537A1-D6FC-4f65-9D91-7224C49458BB}">
                  <c15:layout>
                    <c:manualLayout>
                      <c:w val="0.20251916451335053"/>
                      <c:h val="0.12333993055555556"/>
                    </c:manualLayout>
                  </c15:layout>
                </c:ext>
                <c:ext xmlns:c16="http://schemas.microsoft.com/office/drawing/2014/chart" uri="{C3380CC4-5D6E-409C-BE32-E72D297353CC}">
                  <c16:uniqueId val="{00000007-58DD-4E83-AB24-166C9DDC1F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lt1"/>
                    </a:solidFill>
                    <a:latin typeface="+mn-lt"/>
                    <a:ea typeface="+mn-ea"/>
                    <a:cs typeface="+mn-cs"/>
                  </a:defRPr>
                </a:pPr>
                <a:endParaRPr lang="es-CO"/>
              </a:p>
            </c:txPr>
            <c:showLegendKey val="0"/>
            <c:showVal val="0"/>
            <c:showCatName val="1"/>
            <c:showSerName val="0"/>
            <c:showPercent val="1"/>
            <c:showBubbleSize val="0"/>
            <c:showLeaderLines val="0"/>
            <c:extLst>
              <c:ext xmlns:c15="http://schemas.microsoft.com/office/drawing/2012/chart" uri="{CE6537A1-D6FC-4f65-9D91-7224C49458BB}"/>
            </c:extLst>
          </c:dLbls>
          <c:cat>
            <c:strRef>
              <c:f>IDD!$C$11:$C$14</c:f>
              <c:strCache>
                <c:ptCount val="4"/>
                <c:pt idx="0">
                  <c:v>COP</c:v>
                </c:pt>
                <c:pt idx="1">
                  <c:v>UVR</c:v>
                </c:pt>
                <c:pt idx="2">
                  <c:v>USD</c:v>
                </c:pt>
                <c:pt idx="3">
                  <c:v>EUR</c:v>
                </c:pt>
              </c:strCache>
            </c:strRef>
          </c:cat>
          <c:val>
            <c:numRef>
              <c:f>IDD!$D$11:$D$14</c:f>
              <c:numCache>
                <c:formatCode>0.0%</c:formatCode>
                <c:ptCount val="4"/>
                <c:pt idx="0">
                  <c:v>0.70422933367629892</c:v>
                </c:pt>
                <c:pt idx="1">
                  <c:v>0.27030959682033018</c:v>
                </c:pt>
                <c:pt idx="2">
                  <c:v>2.4466971885056157E-2</c:v>
                </c:pt>
                <c:pt idx="3">
                  <c:v>9.9409761831481948E-4</c:v>
                </c:pt>
              </c:numCache>
            </c:numRef>
          </c:val>
          <c:extLst>
            <c:ext xmlns:c16="http://schemas.microsoft.com/office/drawing/2014/chart" uri="{C3380CC4-5D6E-409C-BE32-E72D297353CC}">
              <c16:uniqueId val="{00000008-58DD-4E83-AB24-166C9DDC1F92}"/>
            </c:ext>
          </c:extLst>
        </c:ser>
        <c:dLbls>
          <c:showLegendKey val="0"/>
          <c:showVal val="0"/>
          <c:showCatName val="0"/>
          <c:showSerName val="0"/>
          <c:showPercent val="0"/>
          <c:showBubbleSize val="0"/>
          <c:showLeaderLines val="0"/>
        </c:dLbls>
        <c:firstSliceAng val="67"/>
        <c:holeSize val="5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0"/>
          <c:tx>
            <c:strRef>
              <c:f>'COmpo deuda'!$G$2</c:f>
              <c:strCache>
                <c:ptCount val="1"/>
                <c:pt idx="0">
                  <c:v>Bonos</c:v>
                </c:pt>
              </c:strCache>
            </c:strRef>
          </c:tx>
          <c:spPr>
            <a:solidFill>
              <a:srgbClr val="DA0D2C"/>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'COmpo deuda'!$B$3:$B$14</c:f>
              <c:strCache>
                <c:ptCount val="9"/>
                <c:pt idx="0">
                  <c:v>2015</c:v>
                </c:pt>
                <c:pt idx="1">
                  <c:v>2016</c:v>
                </c:pt>
                <c:pt idx="2">
                  <c:v>2017</c:v>
                </c:pt>
                <c:pt idx="3">
                  <c:v>2018</c:v>
                </c:pt>
                <c:pt idx="4">
                  <c:v>2019</c:v>
                </c:pt>
                <c:pt idx="5">
                  <c:v>2020</c:v>
                </c:pt>
                <c:pt idx="6">
                  <c:v>2021</c:v>
                </c:pt>
                <c:pt idx="7">
                  <c:v>2022</c:v>
                </c:pt>
                <c:pt idx="8">
                  <c:v>2023-06</c:v>
                </c:pt>
              </c:strCache>
              <c:extLst/>
            </c:strRef>
          </c:cat>
          <c:val>
            <c:numRef>
              <c:f>'COmpo deuda'!$G$3:$G$14</c:f>
              <c:numCache>
                <c:formatCode>_-"$"\ * #,##0.0_-;\-"$"\ * #,##0.0_-;_-"$"\ * "-"??_-;_-@_-</c:formatCode>
                <c:ptCount val="9"/>
                <c:pt idx="0">
                  <c:v>0.57829054416305514</c:v>
                </c:pt>
                <c:pt idx="1">
                  <c:v>0.57804255239999991</c:v>
                </c:pt>
                <c:pt idx="2">
                  <c:v>0.57836075360000005</c:v>
                </c:pt>
                <c:pt idx="3">
                  <c:v>0.57815906946939499</c:v>
                </c:pt>
                <c:pt idx="4">
                  <c:v>1.98233646</c:v>
                </c:pt>
                <c:pt idx="5">
                  <c:v>2.5936347479999999</c:v>
                </c:pt>
                <c:pt idx="6">
                  <c:v>3.802820923207527</c:v>
                </c:pt>
                <c:pt idx="7">
                  <c:v>4.0493435497760268</c:v>
                </c:pt>
                <c:pt idx="8">
                  <c:v>4.2145816599000003</c:v>
                </c:pt>
              </c:numCache>
              <c:extLst/>
            </c:numRef>
          </c:val>
          <c:extLst>
            <c:ext xmlns:c16="http://schemas.microsoft.com/office/drawing/2014/chart" uri="{C3380CC4-5D6E-409C-BE32-E72D297353CC}">
              <c16:uniqueId val="{00000000-DE42-4ED2-98EA-21E7AF46B860}"/>
            </c:ext>
          </c:extLst>
        </c:ser>
        <c:ser>
          <c:idx val="1"/>
          <c:order val="1"/>
          <c:tx>
            <c:strRef>
              <c:f>'COmpo deuda'!$D$2</c:f>
              <c:strCache>
                <c:ptCount val="1"/>
                <c:pt idx="0">
                  <c:v>Banca Interna</c:v>
                </c:pt>
              </c:strCache>
            </c:strRef>
          </c:tx>
          <c:spPr>
            <a:solidFill>
              <a:srgbClr val="F5B04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DE42-4ED2-98EA-21E7AF46B860}"/>
                </c:ext>
              </c:extLst>
            </c:dLbl>
            <c:dLbl>
              <c:idx val="1"/>
              <c:delete val="1"/>
              <c:extLst>
                <c:ext xmlns:c15="http://schemas.microsoft.com/office/drawing/2012/chart" uri="{CE6537A1-D6FC-4f65-9D91-7224C49458BB}"/>
                <c:ext xmlns:c16="http://schemas.microsoft.com/office/drawing/2014/chart" uri="{C3380CC4-5D6E-409C-BE32-E72D297353CC}">
                  <c16:uniqueId val="{00000005-DE42-4ED2-98EA-21E7AF46B860}"/>
                </c:ext>
              </c:extLst>
            </c:dLbl>
            <c:dLbl>
              <c:idx val="2"/>
              <c:delete val="1"/>
              <c:extLst>
                <c:ext xmlns:c15="http://schemas.microsoft.com/office/drawing/2012/chart" uri="{CE6537A1-D6FC-4f65-9D91-7224C49458BB}"/>
                <c:ext xmlns:c16="http://schemas.microsoft.com/office/drawing/2014/chart" uri="{C3380CC4-5D6E-409C-BE32-E72D297353CC}">
                  <c16:uniqueId val="{00000006-DE42-4ED2-98EA-21E7AF46B860}"/>
                </c:ext>
              </c:extLst>
            </c:dLbl>
            <c:dLbl>
              <c:idx val="3"/>
              <c:delete val="1"/>
              <c:extLst>
                <c:ext xmlns:c15="http://schemas.microsoft.com/office/drawing/2012/chart" uri="{CE6537A1-D6FC-4f65-9D91-7224C49458BB}"/>
                <c:ext xmlns:c16="http://schemas.microsoft.com/office/drawing/2014/chart" uri="{C3380CC4-5D6E-409C-BE32-E72D297353CC}">
                  <c16:uniqueId val="{00000007-DE42-4ED2-98EA-21E7AF46B860}"/>
                </c:ext>
              </c:extLst>
            </c:dLbl>
            <c:dLbl>
              <c:idx val="4"/>
              <c:delete val="1"/>
              <c:extLst>
                <c:ext xmlns:c15="http://schemas.microsoft.com/office/drawing/2012/chart" uri="{CE6537A1-D6FC-4f65-9D91-7224C49458BB}"/>
                <c:ext xmlns:c16="http://schemas.microsoft.com/office/drawing/2014/chart" uri="{C3380CC4-5D6E-409C-BE32-E72D297353CC}">
                  <c16:uniqueId val="{00000008-DE42-4ED2-98EA-21E7AF46B86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'COmpo deuda'!$B$3:$B$14</c:f>
              <c:strCache>
                <c:ptCount val="9"/>
                <c:pt idx="0">
                  <c:v>2015</c:v>
                </c:pt>
                <c:pt idx="1">
                  <c:v>2016</c:v>
                </c:pt>
                <c:pt idx="2">
                  <c:v>2017</c:v>
                </c:pt>
                <c:pt idx="3">
                  <c:v>2018</c:v>
                </c:pt>
                <c:pt idx="4">
                  <c:v>2019</c:v>
                </c:pt>
                <c:pt idx="5">
                  <c:v>2020</c:v>
                </c:pt>
                <c:pt idx="6">
                  <c:v>2021</c:v>
                </c:pt>
                <c:pt idx="7">
                  <c:v>2022</c:v>
                </c:pt>
                <c:pt idx="8">
                  <c:v>2023-06</c:v>
                </c:pt>
              </c:strCache>
              <c:extLst/>
            </c:strRef>
          </c:cat>
          <c:val>
            <c:numRef>
              <c:f>'COmpo deuda'!$D$3:$D$14</c:f>
              <c:numCache>
                <c:formatCode>_-"$"\ * #,##0.0_-;\-"$"\ * #,##0.0_-;_-"$"\ * "-"??_-;_-@_-</c:formatCode>
                <c:ptCount val="9"/>
                <c:pt idx="0">
                  <c:v>2.4550070271073095E-2</c:v>
                </c:pt>
                <c:pt idx="1">
                  <c:v>4.13783172E-2</c:v>
                </c:pt>
                <c:pt idx="2">
                  <c:v>9.8418531600000012E-2</c:v>
                </c:pt>
                <c:pt idx="3">
                  <c:v>0.12516845833873499</c:v>
                </c:pt>
                <c:pt idx="4">
                  <c:v>0.14994596299999999</c:v>
                </c:pt>
                <c:pt idx="5">
                  <c:v>0.34312677599999997</c:v>
                </c:pt>
                <c:pt idx="6">
                  <c:v>0.32969150006881404</c:v>
                </c:pt>
                <c:pt idx="7">
                  <c:v>1.9290970999391024</c:v>
                </c:pt>
                <c:pt idx="8">
                  <c:v>3.0405362324460001</c:v>
                </c:pt>
              </c:numCache>
              <c:extLst/>
            </c:numRef>
          </c:val>
          <c:extLst>
            <c:ext xmlns:c16="http://schemas.microsoft.com/office/drawing/2014/chart" uri="{C3380CC4-5D6E-409C-BE32-E72D297353CC}">
              <c16:uniqueId val="{00000009-DE42-4ED2-98EA-21E7AF46B860}"/>
            </c:ext>
          </c:extLst>
        </c:ser>
        <c:ser>
          <c:idx val="2"/>
          <c:order val="2"/>
          <c:tx>
            <c:strRef>
              <c:f>'COmpo deuda'!$E$2</c:f>
              <c:strCache>
                <c:ptCount val="1"/>
                <c:pt idx="0">
                  <c:v>Fomento y Gobierno</c:v>
                </c:pt>
              </c:strCache>
            </c:strRef>
          </c:tx>
          <c:spPr>
            <a:solidFill>
              <a:srgbClr val="D9D9D9"/>
            </a:solidFill>
            <a:ln>
              <a:noFill/>
            </a:ln>
            <a:effectLst/>
          </c:spPr>
          <c:invertIfNegative val="0"/>
          <c:cat>
            <c:strRef>
              <c:f>'COmpo deuda'!$B$3:$B$14</c:f>
              <c:strCache>
                <c:ptCount val="9"/>
                <c:pt idx="0">
                  <c:v>2015</c:v>
                </c:pt>
                <c:pt idx="1">
                  <c:v>2016</c:v>
                </c:pt>
                <c:pt idx="2">
                  <c:v>2017</c:v>
                </c:pt>
                <c:pt idx="3">
                  <c:v>2018</c:v>
                </c:pt>
                <c:pt idx="4">
                  <c:v>2019</c:v>
                </c:pt>
                <c:pt idx="5">
                  <c:v>2020</c:v>
                </c:pt>
                <c:pt idx="6">
                  <c:v>2021</c:v>
                </c:pt>
                <c:pt idx="7">
                  <c:v>2022</c:v>
                </c:pt>
                <c:pt idx="8">
                  <c:v>2023-06</c:v>
                </c:pt>
              </c:strCache>
              <c:extLst/>
            </c:strRef>
          </c:cat>
          <c:val>
            <c:numRef>
              <c:f>'COmpo deuda'!$E$3:$E$14</c:f>
              <c:numCache>
                <c:formatCode>_-"$"\ * #,##0.0_-;\-"$"\ * #,##0.0_-;_-"$"\ * "-"??_-;_-@_-</c:formatCode>
                <c:ptCount val="9"/>
                <c:pt idx="0">
                  <c:v>2.864174864958528E-2</c:v>
                </c:pt>
                <c:pt idx="1">
                  <c:v>2.63316564E-2</c:v>
                </c:pt>
                <c:pt idx="2">
                  <c:v>2.5515915600000005E-2</c:v>
                </c:pt>
                <c:pt idx="3">
                  <c:v>2.5033691667747E-2</c:v>
                </c:pt>
                <c:pt idx="4">
                  <c:v>2.2873112999999997E-2</c:v>
                </c:pt>
                <c:pt idx="5">
                  <c:v>2.3547916000000002E-2</c:v>
                </c:pt>
                <c:pt idx="6">
                  <c:v>2.2737344832332002E-2</c:v>
                </c:pt>
                <c:pt idx="7">
                  <c:v>2.4894724386628098E-2</c:v>
                </c:pt>
                <c:pt idx="8">
                  <c:v>2.0518285746000002E-2</c:v>
                </c:pt>
              </c:numCache>
              <c:extLst/>
            </c:numRef>
          </c:val>
          <c:extLst>
            <c:ext xmlns:c16="http://schemas.microsoft.com/office/drawing/2014/chart" uri="{C3380CC4-5D6E-409C-BE32-E72D297353CC}">
              <c16:uniqueId val="{0000000A-DE42-4ED2-98EA-21E7AF46B860}"/>
            </c:ext>
          </c:extLst>
        </c:ser>
        <c:ser>
          <c:idx val="0"/>
          <c:order val="3"/>
          <c:tx>
            <c:strRef>
              <c:f>'COmpo deuda'!$C$2</c:f>
              <c:strCache>
                <c:ptCount val="1"/>
                <c:pt idx="0">
                  <c:v>Multilateral</c:v>
                </c:pt>
              </c:strCache>
            </c:strRef>
          </c:tx>
          <c:spPr>
            <a:solidFill>
              <a:srgbClr val="7F7F7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'COmpo deuda'!$B$3:$B$14</c:f>
              <c:strCache>
                <c:ptCount val="9"/>
                <c:pt idx="0">
                  <c:v>2015</c:v>
                </c:pt>
                <c:pt idx="1">
                  <c:v>2016</c:v>
                </c:pt>
                <c:pt idx="2">
                  <c:v>2017</c:v>
                </c:pt>
                <c:pt idx="3">
                  <c:v>2018</c:v>
                </c:pt>
                <c:pt idx="4">
                  <c:v>2019</c:v>
                </c:pt>
                <c:pt idx="5">
                  <c:v>2020</c:v>
                </c:pt>
                <c:pt idx="6">
                  <c:v>2021</c:v>
                </c:pt>
                <c:pt idx="7">
                  <c:v>2022</c:v>
                </c:pt>
                <c:pt idx="8">
                  <c:v>2023-06</c:v>
                </c:pt>
              </c:strCache>
              <c:extLst/>
            </c:strRef>
          </c:cat>
          <c:val>
            <c:numRef>
              <c:f>'COmpo deuda'!$C$3:$C$14</c:f>
              <c:numCache>
                <c:formatCode>_-"$"\ * #,##0.0_-;\-"$"\ * #,##0.0_-;_-"$"\ * "-"??_-;_-@_-</c:formatCode>
                <c:ptCount val="9"/>
                <c:pt idx="0">
                  <c:v>0.73241042975368076</c:v>
                </c:pt>
                <c:pt idx="1">
                  <c:v>0.60813587399999991</c:v>
                </c:pt>
                <c:pt idx="2">
                  <c:v>0.51274839920000004</c:v>
                </c:pt>
                <c:pt idx="3">
                  <c:v>0.46371933613112293</c:v>
                </c:pt>
                <c:pt idx="4">
                  <c:v>0.38630146399999998</c:v>
                </c:pt>
                <c:pt idx="5">
                  <c:v>0.40367856000000002</c:v>
                </c:pt>
                <c:pt idx="6">
                  <c:v>0.52864326735171896</c:v>
                </c:pt>
                <c:pt idx="7">
                  <c:v>0.85068064198084326</c:v>
                </c:pt>
                <c:pt idx="8">
                  <c:v>0.76314930482999999</c:v>
                </c:pt>
              </c:numCache>
              <c:extLst/>
            </c:numRef>
          </c:val>
          <c:extLst>
            <c:ext xmlns:c16="http://schemas.microsoft.com/office/drawing/2014/chart" uri="{C3380CC4-5D6E-409C-BE32-E72D297353CC}">
              <c16:uniqueId val="{0000000B-DE42-4ED2-98EA-21E7AF46B860}"/>
            </c:ext>
          </c:extLst>
        </c:ser>
        <c:ser>
          <c:idx val="3"/>
          <c:order val="4"/>
          <c:tx>
            <c:strRef>
              <c:f>'COmpo deuda'!$F$2</c:f>
              <c:strCache>
                <c:ptCount val="1"/>
                <c:pt idx="0">
                  <c:v>Banca Externa</c:v>
                </c:pt>
              </c:strCache>
            </c:strRef>
          </c:tx>
          <c:spPr>
            <a:solidFill>
              <a:srgbClr val="00206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DE42-4ED2-98EA-21E7AF46B860}"/>
                </c:ext>
              </c:extLst>
            </c:dLbl>
            <c:dLbl>
              <c:idx val="1"/>
              <c:delete val="1"/>
              <c:extLst>
                <c:ext xmlns:c15="http://schemas.microsoft.com/office/drawing/2012/chart" uri="{CE6537A1-D6FC-4f65-9D91-7224C49458BB}"/>
                <c:ext xmlns:c16="http://schemas.microsoft.com/office/drawing/2014/chart" uri="{C3380CC4-5D6E-409C-BE32-E72D297353CC}">
                  <c16:uniqueId val="{00000010-DE42-4ED2-98EA-21E7AF46B860}"/>
                </c:ext>
              </c:extLst>
            </c:dLbl>
            <c:dLbl>
              <c:idx val="2"/>
              <c:delete val="1"/>
              <c:extLst>
                <c:ext xmlns:c15="http://schemas.microsoft.com/office/drawing/2012/chart" uri="{CE6537A1-D6FC-4f65-9D91-7224C49458BB}"/>
                <c:ext xmlns:c16="http://schemas.microsoft.com/office/drawing/2014/chart" uri="{C3380CC4-5D6E-409C-BE32-E72D297353CC}">
                  <c16:uniqueId val="{00000011-DE42-4ED2-98EA-21E7AF46B860}"/>
                </c:ext>
              </c:extLst>
            </c:dLbl>
            <c:dLbl>
              <c:idx val="3"/>
              <c:delete val="1"/>
              <c:extLst>
                <c:ext xmlns:c15="http://schemas.microsoft.com/office/drawing/2012/chart" uri="{CE6537A1-D6FC-4f65-9D91-7224C49458BB}"/>
                <c:ext xmlns:c16="http://schemas.microsoft.com/office/drawing/2014/chart" uri="{C3380CC4-5D6E-409C-BE32-E72D297353CC}">
                  <c16:uniqueId val="{00000012-DE42-4ED2-98EA-21E7AF46B860}"/>
                </c:ext>
              </c:extLst>
            </c:dLbl>
            <c:dLbl>
              <c:idx val="4"/>
              <c:delete val="1"/>
              <c:extLst>
                <c:ext xmlns:c15="http://schemas.microsoft.com/office/drawing/2012/chart" uri="{CE6537A1-D6FC-4f65-9D91-7224C49458BB}"/>
                <c:ext xmlns:c16="http://schemas.microsoft.com/office/drawing/2014/chart" uri="{C3380CC4-5D6E-409C-BE32-E72D297353CC}">
                  <c16:uniqueId val="{00000013-DE42-4ED2-98EA-21E7AF46B860}"/>
                </c:ext>
              </c:extLst>
            </c:dLbl>
            <c:dLbl>
              <c:idx val="5"/>
              <c:delete val="1"/>
              <c:extLst>
                <c:ext xmlns:c15="http://schemas.microsoft.com/office/drawing/2012/chart" uri="{CE6537A1-D6FC-4f65-9D91-7224C49458BB}"/>
                <c:ext xmlns:c16="http://schemas.microsoft.com/office/drawing/2014/chart" uri="{C3380CC4-5D6E-409C-BE32-E72D297353CC}">
                  <c16:uniqueId val="{00000014-DE42-4ED2-98EA-21E7AF46B86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'COmpo deuda'!$B$3:$B$14</c:f>
              <c:strCache>
                <c:ptCount val="9"/>
                <c:pt idx="0">
                  <c:v>2015</c:v>
                </c:pt>
                <c:pt idx="1">
                  <c:v>2016</c:v>
                </c:pt>
                <c:pt idx="2">
                  <c:v>2017</c:v>
                </c:pt>
                <c:pt idx="3">
                  <c:v>2018</c:v>
                </c:pt>
                <c:pt idx="4">
                  <c:v>2019</c:v>
                </c:pt>
                <c:pt idx="5">
                  <c:v>2020</c:v>
                </c:pt>
                <c:pt idx="6">
                  <c:v>2021</c:v>
                </c:pt>
                <c:pt idx="7">
                  <c:v>2022</c:v>
                </c:pt>
                <c:pt idx="8">
                  <c:v>2023-06</c:v>
                </c:pt>
              </c:strCache>
              <c:extLst/>
            </c:strRef>
          </c:cat>
          <c:val>
            <c:numRef>
              <c:f>'COmpo deuda'!$F$3:$F$14</c:f>
              <c:numCache>
                <c:formatCode>_-"$"\ * #,##0.0_-;\-"$"\ * #,##0.0_-;_-"$"\ * "-"??_-;_-@_-</c:formatCode>
                <c:ptCount val="9"/>
                <c:pt idx="0">
                  <c:v>0</c:v>
                </c:pt>
                <c:pt idx="1">
                  <c:v>0</c:v>
                </c:pt>
                <c:pt idx="2">
                  <c:v>0</c:v>
                </c:pt>
                <c:pt idx="3">
                  <c:v>0</c:v>
                </c:pt>
                <c:pt idx="4">
                  <c:v>0</c:v>
                </c:pt>
                <c:pt idx="5">
                  <c:v>0</c:v>
                </c:pt>
                <c:pt idx="6">
                  <c:v>1.000443172622608</c:v>
                </c:pt>
                <c:pt idx="7">
                  <c:v>0.99999998391739997</c:v>
                </c:pt>
                <c:pt idx="8">
                  <c:v>0.91666666666700003</c:v>
                </c:pt>
              </c:numCache>
              <c:extLst/>
            </c:numRef>
          </c:val>
          <c:extLst>
            <c:ext xmlns:c16="http://schemas.microsoft.com/office/drawing/2014/chart" uri="{C3380CC4-5D6E-409C-BE32-E72D297353CC}">
              <c16:uniqueId val="{00000015-DE42-4ED2-98EA-21E7AF46B860}"/>
            </c:ext>
          </c:extLst>
        </c:ser>
        <c:dLbls>
          <c:showLegendKey val="0"/>
          <c:showVal val="0"/>
          <c:showCatName val="0"/>
          <c:showSerName val="0"/>
          <c:showPercent val="0"/>
          <c:showBubbleSize val="0"/>
        </c:dLbls>
        <c:gapWidth val="25"/>
        <c:overlap val="100"/>
        <c:axId val="1375259344"/>
        <c:axId val="1375261744"/>
      </c:barChart>
      <c:lineChart>
        <c:grouping val="standard"/>
        <c:varyColors val="0"/>
        <c:ser>
          <c:idx val="5"/>
          <c:order val="5"/>
          <c:tx>
            <c:strRef>
              <c:f>'COmpo deuda'!$H$2</c:f>
              <c:strCache>
                <c:ptCount val="1"/>
                <c:pt idx="0">
                  <c:v>Total</c:v>
                </c:pt>
              </c:strCache>
            </c:strRef>
          </c:tx>
          <c:spPr>
            <a:ln w="28575" cap="rnd">
              <a:solidFill>
                <a:schemeClr val="accent1">
                  <a:alpha val="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1"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'COmpo deuda'!$B$3:$B$14</c:f>
              <c:strCache>
                <c:ptCount val="9"/>
                <c:pt idx="0">
                  <c:v>2015</c:v>
                </c:pt>
                <c:pt idx="1">
                  <c:v>2016</c:v>
                </c:pt>
                <c:pt idx="2">
                  <c:v>2017</c:v>
                </c:pt>
                <c:pt idx="3">
                  <c:v>2018</c:v>
                </c:pt>
                <c:pt idx="4">
                  <c:v>2019</c:v>
                </c:pt>
                <c:pt idx="5">
                  <c:v>2020</c:v>
                </c:pt>
                <c:pt idx="6">
                  <c:v>2021</c:v>
                </c:pt>
                <c:pt idx="7">
                  <c:v>2022</c:v>
                </c:pt>
                <c:pt idx="8">
                  <c:v>2023-06</c:v>
                </c:pt>
              </c:strCache>
              <c:extLst/>
            </c:strRef>
          </c:cat>
          <c:val>
            <c:numRef>
              <c:f>'COmpo deuda'!$H$3:$H$14</c:f>
              <c:numCache>
                <c:formatCode>_-"$"\ * #,##0.0_-;\-"$"\ * #,##0.0_-;_-"$"\ * "-"??_-;_-@_-</c:formatCode>
                <c:ptCount val="9"/>
                <c:pt idx="0">
                  <c:v>1.3638927928373943</c:v>
                </c:pt>
                <c:pt idx="1">
                  <c:v>1.2538883999999997</c:v>
                </c:pt>
                <c:pt idx="2">
                  <c:v>1.2150436</c:v>
                </c:pt>
                <c:pt idx="3">
                  <c:v>1.192080555607</c:v>
                </c:pt>
                <c:pt idx="4">
                  <c:v>2.5414569999999999</c:v>
                </c:pt>
                <c:pt idx="5">
                  <c:v>3.363988</c:v>
                </c:pt>
                <c:pt idx="6">
                  <c:v>5.6843362080829998</c:v>
                </c:pt>
                <c:pt idx="7">
                  <c:v>7.8540160000000006</c:v>
                </c:pt>
                <c:pt idx="8">
                  <c:v>8.955452149589</c:v>
                </c:pt>
              </c:numCache>
              <c:extLst/>
            </c:numRef>
          </c:val>
          <c:smooth val="0"/>
          <c:extLst>
            <c:ext xmlns:c16="http://schemas.microsoft.com/office/drawing/2014/chart" uri="{C3380CC4-5D6E-409C-BE32-E72D297353CC}">
              <c16:uniqueId val="{00000016-DE42-4ED2-98EA-21E7AF46B860}"/>
            </c:ext>
          </c:extLst>
        </c:ser>
        <c:dLbls>
          <c:showLegendKey val="0"/>
          <c:showVal val="0"/>
          <c:showCatName val="0"/>
          <c:showSerName val="0"/>
          <c:showPercent val="0"/>
          <c:showBubbleSize val="0"/>
        </c:dLbls>
        <c:marker val="1"/>
        <c:smooth val="0"/>
        <c:axId val="1375259344"/>
        <c:axId val="1375261744"/>
      </c:lineChart>
      <c:catAx>
        <c:axId val="1375259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75261744"/>
        <c:crosses val="autoZero"/>
        <c:auto val="1"/>
        <c:lblAlgn val="ctr"/>
        <c:lblOffset val="100"/>
        <c:noMultiLvlLbl val="0"/>
      </c:catAx>
      <c:valAx>
        <c:axId val="1375261744"/>
        <c:scaling>
          <c:orientation val="minMax"/>
          <c:max val="9"/>
        </c:scaling>
        <c:delete val="0"/>
        <c:axPos val="l"/>
        <c:numFmt formatCode="_-&quot;$&quot;\ * #,##0.0_-;\-&quot;$&quot;\ * #,##0.0_-;_-&quot;$&quot;\ *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375259344"/>
        <c:crosses val="autoZero"/>
        <c:crossBetween val="between"/>
      </c:valAx>
      <c:spPr>
        <a:noFill/>
        <a:ln>
          <a:noFill/>
        </a:ln>
        <a:effectLst/>
      </c:spPr>
    </c:plotArea>
    <c:legend>
      <c:legendPos val="t"/>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Calculos!$B$45</c:f>
              <c:strCache>
                <c:ptCount val="1"/>
                <c:pt idx="0">
                  <c:v>BONOS</c:v>
                </c:pt>
              </c:strCache>
            </c:strRef>
          </c:tx>
          <c:spPr>
            <a:solidFill>
              <a:srgbClr val="DA0D2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Calculos!$A$46:$A$71</c:f>
              <c:numCache>
                <c:formatCode>General</c:formatCode>
                <c:ptCount val="26"/>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numCache>
              <c:extLst/>
            </c:numRef>
          </c:cat>
          <c:val>
            <c:numRef>
              <c:f>Calculos!$B$46:$B$71</c:f>
              <c:numCache>
                <c:formatCode>_-* #,##0.00_-;\-* #,##0.00_-;_-* "-"_-;_-@_-</c:formatCode>
                <c:ptCount val="26"/>
                <c:pt idx="0">
                  <c:v>0</c:v>
                </c:pt>
                <c:pt idx="1">
                  <c:v>2.752592485524338</c:v>
                </c:pt>
                <c:pt idx="2">
                  <c:v>2.2071204079762654</c:v>
                </c:pt>
                <c:pt idx="3">
                  <c:v>1.7695407805524612</c:v>
                </c:pt>
                <c:pt idx="4">
                  <c:v>1.7695407805524612</c:v>
                </c:pt>
                <c:pt idx="5">
                  <c:v>1.7695407805524612</c:v>
                </c:pt>
                <c:pt idx="6">
                  <c:v>2.752592485524338</c:v>
                </c:pt>
                <c:pt idx="7">
                  <c:v>1.9502117759939941</c:v>
                </c:pt>
                <c:pt idx="8">
                  <c:v>0.54281123814539944</c:v>
                </c:pt>
                <c:pt idx="9">
                  <c:v>0</c:v>
                </c:pt>
                <c:pt idx="10">
                  <c:v>0.94505675336335648</c:v>
                </c:pt>
                <c:pt idx="11">
                  <c:v>0</c:v>
                </c:pt>
                <c:pt idx="12">
                  <c:v>0</c:v>
                </c:pt>
                <c:pt idx="13">
                  <c:v>4.5358436608602535</c:v>
                </c:pt>
                <c:pt idx="14">
                  <c:v>0</c:v>
                </c:pt>
                <c:pt idx="15">
                  <c:v>0</c:v>
                </c:pt>
                <c:pt idx="16">
                  <c:v>8.5399996286418993</c:v>
                </c:pt>
                <c:pt idx="17">
                  <c:v>8.0785663475156255</c:v>
                </c:pt>
                <c:pt idx="18">
                  <c:v>1.1856871656545591</c:v>
                </c:pt>
                <c:pt idx="19">
                  <c:v>0</c:v>
                </c:pt>
                <c:pt idx="20">
                  <c:v>0</c:v>
                </c:pt>
                <c:pt idx="21">
                  <c:v>0</c:v>
                </c:pt>
                <c:pt idx="22">
                  <c:v>0</c:v>
                </c:pt>
                <c:pt idx="23">
                  <c:v>9.1591598231595199</c:v>
                </c:pt>
                <c:pt idx="24">
                  <c:v>0</c:v>
                </c:pt>
                <c:pt idx="25">
                  <c:v>8.5399996286418993</c:v>
                </c:pt>
              </c:numCache>
              <c:extLst/>
            </c:numRef>
          </c:val>
          <c:extLst>
            <c:ext xmlns:c16="http://schemas.microsoft.com/office/drawing/2014/chart" uri="{C3380CC4-5D6E-409C-BE32-E72D297353CC}">
              <c16:uniqueId val="{00000000-7138-49D2-AB20-23C6080FD10D}"/>
            </c:ext>
          </c:extLst>
        </c:ser>
        <c:ser>
          <c:idx val="1"/>
          <c:order val="1"/>
          <c:tx>
            <c:strRef>
              <c:f>Calculos!$C$45</c:f>
              <c:strCache>
                <c:ptCount val="1"/>
                <c:pt idx="0">
                  <c:v>MULTILATERAL</c:v>
                </c:pt>
              </c:strCache>
            </c:strRef>
          </c:tx>
          <c:spPr>
            <a:solidFill>
              <a:schemeClr val="bg1">
                <a:lumMod val="50000"/>
              </a:schemeClr>
            </a:solidFill>
            <a:ln>
              <a:no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11-7138-49D2-AB20-23C6080FD10D}"/>
                </c:ext>
              </c:extLst>
            </c:dLbl>
            <c:dLbl>
              <c:idx val="16"/>
              <c:delete val="1"/>
              <c:extLst>
                <c:ext xmlns:c15="http://schemas.microsoft.com/office/drawing/2012/chart" uri="{CE6537A1-D6FC-4f65-9D91-7224C49458BB}"/>
                <c:ext xmlns:c16="http://schemas.microsoft.com/office/drawing/2014/chart" uri="{C3380CC4-5D6E-409C-BE32-E72D297353CC}">
                  <c16:uniqueId val="{00000016-7138-49D2-AB20-23C6080FD10D}"/>
                </c:ext>
              </c:extLst>
            </c:dLbl>
            <c:dLbl>
              <c:idx val="17"/>
              <c:delete val="1"/>
              <c:extLst>
                <c:ext xmlns:c15="http://schemas.microsoft.com/office/drawing/2012/chart" uri="{CE6537A1-D6FC-4f65-9D91-7224C49458BB}"/>
                <c:ext xmlns:c16="http://schemas.microsoft.com/office/drawing/2014/chart" uri="{C3380CC4-5D6E-409C-BE32-E72D297353CC}">
                  <c16:uniqueId val="{00000017-7138-49D2-AB20-23C6080FD10D}"/>
                </c:ext>
              </c:extLst>
            </c:dLbl>
            <c:dLbl>
              <c:idx val="18"/>
              <c:delete val="1"/>
              <c:extLst>
                <c:ext xmlns:c15="http://schemas.microsoft.com/office/drawing/2012/chart" uri="{CE6537A1-D6FC-4f65-9D91-7224C49458BB}"/>
                <c:ext xmlns:c16="http://schemas.microsoft.com/office/drawing/2014/chart" uri="{C3380CC4-5D6E-409C-BE32-E72D297353CC}">
                  <c16:uniqueId val="{00000014-7138-49D2-AB20-23C6080FD10D}"/>
                </c:ext>
              </c:extLst>
            </c:dLbl>
            <c:dLbl>
              <c:idx val="23"/>
              <c:delete val="1"/>
              <c:extLst>
                <c:ext xmlns:c15="http://schemas.microsoft.com/office/drawing/2012/chart" uri="{CE6537A1-D6FC-4f65-9D91-7224C49458BB}"/>
                <c:ext xmlns:c16="http://schemas.microsoft.com/office/drawing/2014/chart" uri="{C3380CC4-5D6E-409C-BE32-E72D297353CC}">
                  <c16:uniqueId val="{0000001C-7138-49D2-AB20-23C6080FD10D}"/>
                </c:ext>
              </c:extLst>
            </c:dLbl>
            <c:dLbl>
              <c:idx val="25"/>
              <c:delete val="1"/>
              <c:extLst>
                <c:ext xmlns:c15="http://schemas.microsoft.com/office/drawing/2012/chart" uri="{CE6537A1-D6FC-4f65-9D91-7224C49458BB}"/>
                <c:ext xmlns:c16="http://schemas.microsoft.com/office/drawing/2014/chart" uri="{C3380CC4-5D6E-409C-BE32-E72D297353CC}">
                  <c16:uniqueId val="{0000001B-7138-49D2-AB20-23C6080FD10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Calculos!$A$46:$A$71</c:f>
              <c:numCache>
                <c:formatCode>General</c:formatCode>
                <c:ptCount val="26"/>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numCache>
              <c:extLst/>
            </c:numRef>
          </c:cat>
          <c:val>
            <c:numRef>
              <c:f>Calculos!$C$46:$C$71</c:f>
              <c:numCache>
                <c:formatCode>_-* #,##0.00_-;\-* #,##0.00_-;_-* "-"_-;_-@_-</c:formatCode>
                <c:ptCount val="26"/>
                <c:pt idx="0">
                  <c:v>0.48585049660534185</c:v>
                </c:pt>
                <c:pt idx="1">
                  <c:v>0.99278281462275786</c:v>
                </c:pt>
                <c:pt idx="2">
                  <c:v>0.85862576927319534</c:v>
                </c:pt>
                <c:pt idx="3">
                  <c:v>0.55581415262704059</c:v>
                </c:pt>
                <c:pt idx="4">
                  <c:v>0.55581415262704059</c:v>
                </c:pt>
                <c:pt idx="5">
                  <c:v>0.55581415262704059</c:v>
                </c:pt>
                <c:pt idx="6">
                  <c:v>0.55581415262704059</c:v>
                </c:pt>
                <c:pt idx="7">
                  <c:v>0.55581415262704059</c:v>
                </c:pt>
                <c:pt idx="8">
                  <c:v>0.55581415262704059</c:v>
                </c:pt>
                <c:pt idx="9">
                  <c:v>0.44332871679182323</c:v>
                </c:pt>
                <c:pt idx="10">
                  <c:v>0.44332871679182323</c:v>
                </c:pt>
                <c:pt idx="11">
                  <c:v>0.44332871679182323</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numCache>
              <c:extLst/>
            </c:numRef>
          </c:val>
          <c:extLst>
            <c:ext xmlns:c16="http://schemas.microsoft.com/office/drawing/2014/chart" uri="{C3380CC4-5D6E-409C-BE32-E72D297353CC}">
              <c16:uniqueId val="{00000001-7138-49D2-AB20-23C6080FD10D}"/>
            </c:ext>
          </c:extLst>
        </c:ser>
        <c:ser>
          <c:idx val="2"/>
          <c:order val="2"/>
          <c:tx>
            <c:strRef>
              <c:f>Calculos!$D$45</c:f>
              <c:strCache>
                <c:ptCount val="1"/>
                <c:pt idx="0">
                  <c:v>COMERCIAL</c:v>
                </c:pt>
              </c:strCache>
            </c:strRef>
          </c:tx>
          <c:spPr>
            <a:solidFill>
              <a:srgbClr val="F5B048"/>
            </a:solidFill>
            <a:ln>
              <a:no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4-7138-49D2-AB20-23C6080FD10D}"/>
                </c:ext>
              </c:extLst>
            </c:dLbl>
            <c:dLbl>
              <c:idx val="14"/>
              <c:delete val="1"/>
              <c:extLst>
                <c:ext xmlns:c15="http://schemas.microsoft.com/office/drawing/2012/chart" uri="{CE6537A1-D6FC-4f65-9D91-7224C49458BB}"/>
                <c:ext xmlns:c16="http://schemas.microsoft.com/office/drawing/2014/chart" uri="{C3380CC4-5D6E-409C-BE32-E72D297353CC}">
                  <c16:uniqueId val="{00000006-7138-49D2-AB20-23C6080FD10D}"/>
                </c:ext>
              </c:extLst>
            </c:dLbl>
            <c:dLbl>
              <c:idx val="15"/>
              <c:delete val="1"/>
              <c:extLst>
                <c:ext xmlns:c15="http://schemas.microsoft.com/office/drawing/2012/chart" uri="{CE6537A1-D6FC-4f65-9D91-7224C49458BB}"/>
                <c:ext xmlns:c16="http://schemas.microsoft.com/office/drawing/2014/chart" uri="{C3380CC4-5D6E-409C-BE32-E72D297353CC}">
                  <c16:uniqueId val="{00000005-7138-49D2-AB20-23C6080FD10D}"/>
                </c:ext>
              </c:extLst>
            </c:dLbl>
            <c:dLbl>
              <c:idx val="16"/>
              <c:delete val="1"/>
              <c:extLst>
                <c:ext xmlns:c15="http://schemas.microsoft.com/office/drawing/2012/chart" uri="{CE6537A1-D6FC-4f65-9D91-7224C49458BB}"/>
                <c:ext xmlns:c16="http://schemas.microsoft.com/office/drawing/2014/chart" uri="{C3380CC4-5D6E-409C-BE32-E72D297353CC}">
                  <c16:uniqueId val="{00000009-7138-49D2-AB20-23C6080FD10D}"/>
                </c:ext>
              </c:extLst>
            </c:dLbl>
            <c:dLbl>
              <c:idx val="17"/>
              <c:delete val="1"/>
              <c:extLst>
                <c:ext xmlns:c15="http://schemas.microsoft.com/office/drawing/2012/chart" uri="{CE6537A1-D6FC-4f65-9D91-7224C49458BB}"/>
                <c:ext xmlns:c16="http://schemas.microsoft.com/office/drawing/2014/chart" uri="{C3380CC4-5D6E-409C-BE32-E72D297353CC}">
                  <c16:uniqueId val="{00000008-7138-49D2-AB20-23C6080FD10D}"/>
                </c:ext>
              </c:extLst>
            </c:dLbl>
            <c:dLbl>
              <c:idx val="18"/>
              <c:delete val="1"/>
              <c:extLst>
                <c:ext xmlns:c15="http://schemas.microsoft.com/office/drawing/2012/chart" uri="{CE6537A1-D6FC-4f65-9D91-7224C49458BB}"/>
                <c:ext xmlns:c16="http://schemas.microsoft.com/office/drawing/2014/chart" uri="{C3380CC4-5D6E-409C-BE32-E72D297353CC}">
                  <c16:uniqueId val="{00000007-7138-49D2-AB20-23C6080FD10D}"/>
                </c:ext>
              </c:extLst>
            </c:dLbl>
            <c:dLbl>
              <c:idx val="19"/>
              <c:delete val="1"/>
              <c:extLst>
                <c:ext xmlns:c15="http://schemas.microsoft.com/office/drawing/2012/chart" uri="{CE6537A1-D6FC-4f65-9D91-7224C49458BB}"/>
                <c:ext xmlns:c16="http://schemas.microsoft.com/office/drawing/2014/chart" uri="{C3380CC4-5D6E-409C-BE32-E72D297353CC}">
                  <c16:uniqueId val="{0000000A-7138-49D2-AB20-23C6080FD10D}"/>
                </c:ext>
              </c:extLst>
            </c:dLbl>
            <c:dLbl>
              <c:idx val="20"/>
              <c:delete val="1"/>
              <c:extLst>
                <c:ext xmlns:c15="http://schemas.microsoft.com/office/drawing/2012/chart" uri="{CE6537A1-D6FC-4f65-9D91-7224C49458BB}"/>
                <c:ext xmlns:c16="http://schemas.microsoft.com/office/drawing/2014/chart" uri="{C3380CC4-5D6E-409C-BE32-E72D297353CC}">
                  <c16:uniqueId val="{0000000B-7138-49D2-AB20-23C6080FD10D}"/>
                </c:ext>
              </c:extLst>
            </c:dLbl>
            <c:dLbl>
              <c:idx val="21"/>
              <c:delete val="1"/>
              <c:extLst>
                <c:ext xmlns:c15="http://schemas.microsoft.com/office/drawing/2012/chart" uri="{CE6537A1-D6FC-4f65-9D91-7224C49458BB}"/>
                <c:ext xmlns:c16="http://schemas.microsoft.com/office/drawing/2014/chart" uri="{C3380CC4-5D6E-409C-BE32-E72D297353CC}">
                  <c16:uniqueId val="{0000000C-7138-49D2-AB20-23C6080FD10D}"/>
                </c:ext>
              </c:extLst>
            </c:dLbl>
            <c:dLbl>
              <c:idx val="22"/>
              <c:delete val="1"/>
              <c:extLst>
                <c:ext xmlns:c15="http://schemas.microsoft.com/office/drawing/2012/chart" uri="{CE6537A1-D6FC-4f65-9D91-7224C49458BB}"/>
                <c:ext xmlns:c16="http://schemas.microsoft.com/office/drawing/2014/chart" uri="{C3380CC4-5D6E-409C-BE32-E72D297353CC}">
                  <c16:uniqueId val="{0000000E-7138-49D2-AB20-23C6080FD10D}"/>
                </c:ext>
              </c:extLst>
            </c:dLbl>
            <c:dLbl>
              <c:idx val="23"/>
              <c:delete val="1"/>
              <c:extLst>
                <c:ext xmlns:c15="http://schemas.microsoft.com/office/drawing/2012/chart" uri="{CE6537A1-D6FC-4f65-9D91-7224C49458BB}"/>
                <c:ext xmlns:c16="http://schemas.microsoft.com/office/drawing/2014/chart" uri="{C3380CC4-5D6E-409C-BE32-E72D297353CC}">
                  <c16:uniqueId val="{0000000D-7138-49D2-AB20-23C6080FD10D}"/>
                </c:ext>
              </c:extLst>
            </c:dLbl>
            <c:dLbl>
              <c:idx val="24"/>
              <c:delete val="1"/>
              <c:extLst>
                <c:ext xmlns:c15="http://schemas.microsoft.com/office/drawing/2012/chart" uri="{CE6537A1-D6FC-4f65-9D91-7224C49458BB}"/>
                <c:ext xmlns:c16="http://schemas.microsoft.com/office/drawing/2014/chart" uri="{C3380CC4-5D6E-409C-BE32-E72D297353CC}">
                  <c16:uniqueId val="{0000000F-7138-49D2-AB20-23C6080FD10D}"/>
                </c:ext>
              </c:extLst>
            </c:dLbl>
            <c:dLbl>
              <c:idx val="25"/>
              <c:delete val="1"/>
              <c:extLst>
                <c:ext xmlns:c15="http://schemas.microsoft.com/office/drawing/2012/chart" uri="{CE6537A1-D6FC-4f65-9D91-7224C49458BB}"/>
                <c:ext xmlns:c16="http://schemas.microsoft.com/office/drawing/2014/chart" uri="{C3380CC4-5D6E-409C-BE32-E72D297353CC}">
                  <c16:uniqueId val="{00000010-7138-49D2-AB20-23C6080FD10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Calculos!$A$46:$A$71</c:f>
              <c:numCache>
                <c:formatCode>General</c:formatCode>
                <c:ptCount val="26"/>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numCache>
              <c:extLst/>
            </c:numRef>
          </c:cat>
          <c:val>
            <c:numRef>
              <c:f>Calculos!$D$46:$D$71</c:f>
              <c:numCache>
                <c:formatCode>_-* #,##0.00_-;\-* #,##0.00_-;_-* "-"_-;_-@_-</c:formatCode>
                <c:ptCount val="26"/>
                <c:pt idx="0">
                  <c:v>0.93491098970751618</c:v>
                </c:pt>
                <c:pt idx="1">
                  <c:v>2.3996960328784671</c:v>
                </c:pt>
                <c:pt idx="2">
                  <c:v>3.1016068108435642</c:v>
                </c:pt>
                <c:pt idx="3">
                  <c:v>4.2964150861790538</c:v>
                </c:pt>
                <c:pt idx="4">
                  <c:v>4.5403046058008751</c:v>
                </c:pt>
                <c:pt idx="5">
                  <c:v>4.5276592615077087</c:v>
                </c:pt>
                <c:pt idx="6">
                  <c:v>2.9529372119469337</c:v>
                </c:pt>
                <c:pt idx="7">
                  <c:v>2.9322927683055013</c:v>
                </c:pt>
                <c:pt idx="8">
                  <c:v>2.9185298058778795</c:v>
                </c:pt>
                <c:pt idx="9">
                  <c:v>2.7403628023111053</c:v>
                </c:pt>
                <c:pt idx="10">
                  <c:v>2.6924429364785318</c:v>
                </c:pt>
                <c:pt idx="11">
                  <c:v>1.9867088075510404</c:v>
                </c:pt>
                <c:pt idx="12">
                  <c:v>0.2846894265121005</c:v>
                </c:pt>
                <c:pt idx="13">
                  <c:v>0</c:v>
                </c:pt>
                <c:pt idx="14">
                  <c:v>0</c:v>
                </c:pt>
                <c:pt idx="15">
                  <c:v>0</c:v>
                </c:pt>
                <c:pt idx="16">
                  <c:v>0</c:v>
                </c:pt>
                <c:pt idx="17">
                  <c:v>0</c:v>
                </c:pt>
                <c:pt idx="18">
                  <c:v>0</c:v>
                </c:pt>
                <c:pt idx="19">
                  <c:v>0</c:v>
                </c:pt>
                <c:pt idx="20">
                  <c:v>0</c:v>
                </c:pt>
                <c:pt idx="21">
                  <c:v>0</c:v>
                </c:pt>
                <c:pt idx="22">
                  <c:v>0</c:v>
                </c:pt>
                <c:pt idx="23">
                  <c:v>0</c:v>
                </c:pt>
                <c:pt idx="24">
                  <c:v>0</c:v>
                </c:pt>
                <c:pt idx="25">
                  <c:v>0</c:v>
                </c:pt>
              </c:numCache>
              <c:extLst/>
            </c:numRef>
          </c:val>
          <c:extLst>
            <c:ext xmlns:c16="http://schemas.microsoft.com/office/drawing/2014/chart" uri="{C3380CC4-5D6E-409C-BE32-E72D297353CC}">
              <c16:uniqueId val="{00000002-7138-49D2-AB20-23C6080FD10D}"/>
            </c:ext>
          </c:extLst>
        </c:ser>
        <c:ser>
          <c:idx val="3"/>
          <c:order val="3"/>
          <c:tx>
            <c:strRef>
              <c:f>Calculos!$E$45</c:f>
              <c:strCache>
                <c:ptCount val="1"/>
                <c:pt idx="0">
                  <c:v>FOMENTO Y GOBIERNO</c:v>
                </c:pt>
              </c:strCache>
            </c:strRef>
          </c:tx>
          <c:spPr>
            <a:solidFill>
              <a:srgbClr val="FF0000"/>
            </a:solidFill>
            <a:ln>
              <a:noFill/>
            </a:ln>
            <a:effectLst/>
          </c:spPr>
          <c:invertIfNegative val="0"/>
          <c:dLbls>
            <c:dLbl>
              <c:idx val="15"/>
              <c:delete val="1"/>
              <c:extLst>
                <c:ext xmlns:c15="http://schemas.microsoft.com/office/drawing/2012/chart" uri="{CE6537A1-D6FC-4f65-9D91-7224C49458BB}"/>
                <c:ext xmlns:c16="http://schemas.microsoft.com/office/drawing/2014/chart" uri="{C3380CC4-5D6E-409C-BE32-E72D297353CC}">
                  <c16:uniqueId val="{0000001F-7138-49D2-AB20-23C6080FD10D}"/>
                </c:ext>
              </c:extLst>
            </c:dLbl>
            <c:dLbl>
              <c:idx val="16"/>
              <c:delete val="1"/>
              <c:extLst>
                <c:ext xmlns:c15="http://schemas.microsoft.com/office/drawing/2012/chart" uri="{CE6537A1-D6FC-4f65-9D91-7224C49458BB}"/>
                <c:ext xmlns:c16="http://schemas.microsoft.com/office/drawing/2014/chart" uri="{C3380CC4-5D6E-409C-BE32-E72D297353CC}">
                  <c16:uniqueId val="{00000022-7138-49D2-AB20-23C6080FD10D}"/>
                </c:ext>
              </c:extLst>
            </c:dLbl>
            <c:dLbl>
              <c:idx val="17"/>
              <c:delete val="1"/>
              <c:extLst>
                <c:ext xmlns:c15="http://schemas.microsoft.com/office/drawing/2012/chart" uri="{CE6537A1-D6FC-4f65-9D91-7224C49458BB}"/>
                <c:ext xmlns:c16="http://schemas.microsoft.com/office/drawing/2014/chart" uri="{C3380CC4-5D6E-409C-BE32-E72D297353CC}">
                  <c16:uniqueId val="{00000021-7138-49D2-AB20-23C6080FD10D}"/>
                </c:ext>
              </c:extLst>
            </c:dLbl>
            <c:dLbl>
              <c:idx val="18"/>
              <c:delete val="1"/>
              <c:extLst>
                <c:ext xmlns:c15="http://schemas.microsoft.com/office/drawing/2012/chart" uri="{CE6537A1-D6FC-4f65-9D91-7224C49458BB}"/>
                <c:ext xmlns:c16="http://schemas.microsoft.com/office/drawing/2014/chart" uri="{C3380CC4-5D6E-409C-BE32-E72D297353CC}">
                  <c16:uniqueId val="{00000020-7138-49D2-AB20-23C6080FD10D}"/>
                </c:ext>
              </c:extLst>
            </c:dLbl>
            <c:dLbl>
              <c:idx val="19"/>
              <c:delete val="1"/>
              <c:extLst>
                <c:ext xmlns:c15="http://schemas.microsoft.com/office/drawing/2012/chart" uri="{CE6537A1-D6FC-4f65-9D91-7224C49458BB}"/>
                <c:ext xmlns:c16="http://schemas.microsoft.com/office/drawing/2014/chart" uri="{C3380CC4-5D6E-409C-BE32-E72D297353CC}">
                  <c16:uniqueId val="{00000023-7138-49D2-AB20-23C6080FD10D}"/>
                </c:ext>
              </c:extLst>
            </c:dLbl>
            <c:dLbl>
              <c:idx val="20"/>
              <c:delete val="1"/>
              <c:extLst>
                <c:ext xmlns:c15="http://schemas.microsoft.com/office/drawing/2012/chart" uri="{CE6537A1-D6FC-4f65-9D91-7224C49458BB}"/>
                <c:ext xmlns:c16="http://schemas.microsoft.com/office/drawing/2014/chart" uri="{C3380CC4-5D6E-409C-BE32-E72D297353CC}">
                  <c16:uniqueId val="{00000024-7138-49D2-AB20-23C6080FD10D}"/>
                </c:ext>
              </c:extLst>
            </c:dLbl>
            <c:dLbl>
              <c:idx val="21"/>
              <c:delete val="1"/>
              <c:extLst>
                <c:ext xmlns:c15="http://schemas.microsoft.com/office/drawing/2012/chart" uri="{CE6537A1-D6FC-4f65-9D91-7224C49458BB}"/>
                <c:ext xmlns:c16="http://schemas.microsoft.com/office/drawing/2014/chart" uri="{C3380CC4-5D6E-409C-BE32-E72D297353CC}">
                  <c16:uniqueId val="{00000029-7138-49D2-AB20-23C6080FD10D}"/>
                </c:ext>
              </c:extLst>
            </c:dLbl>
            <c:dLbl>
              <c:idx val="22"/>
              <c:delete val="1"/>
              <c:extLst>
                <c:ext xmlns:c15="http://schemas.microsoft.com/office/drawing/2012/chart" uri="{CE6537A1-D6FC-4f65-9D91-7224C49458BB}"/>
                <c:ext xmlns:c16="http://schemas.microsoft.com/office/drawing/2014/chart" uri="{C3380CC4-5D6E-409C-BE32-E72D297353CC}">
                  <c16:uniqueId val="{00000028-7138-49D2-AB20-23C6080FD10D}"/>
                </c:ext>
              </c:extLst>
            </c:dLbl>
            <c:dLbl>
              <c:idx val="23"/>
              <c:delete val="1"/>
              <c:extLst>
                <c:ext xmlns:c15="http://schemas.microsoft.com/office/drawing/2012/chart" uri="{CE6537A1-D6FC-4f65-9D91-7224C49458BB}"/>
                <c:ext xmlns:c16="http://schemas.microsoft.com/office/drawing/2014/chart" uri="{C3380CC4-5D6E-409C-BE32-E72D297353CC}">
                  <c16:uniqueId val="{00000027-7138-49D2-AB20-23C6080FD10D}"/>
                </c:ext>
              </c:extLst>
            </c:dLbl>
            <c:dLbl>
              <c:idx val="24"/>
              <c:delete val="1"/>
              <c:extLst>
                <c:ext xmlns:c15="http://schemas.microsoft.com/office/drawing/2012/chart" uri="{CE6537A1-D6FC-4f65-9D91-7224C49458BB}"/>
                <c:ext xmlns:c16="http://schemas.microsoft.com/office/drawing/2014/chart" uri="{C3380CC4-5D6E-409C-BE32-E72D297353CC}">
                  <c16:uniqueId val="{00000026-7138-49D2-AB20-23C6080FD10D}"/>
                </c:ext>
              </c:extLst>
            </c:dLbl>
            <c:dLbl>
              <c:idx val="25"/>
              <c:delete val="1"/>
              <c:extLst>
                <c:ext xmlns:c15="http://schemas.microsoft.com/office/drawing/2012/chart" uri="{CE6537A1-D6FC-4f65-9D91-7224C49458BB}"/>
                <c:ext xmlns:c16="http://schemas.microsoft.com/office/drawing/2014/chart" uri="{C3380CC4-5D6E-409C-BE32-E72D297353CC}">
                  <c16:uniqueId val="{00000025-7138-49D2-AB20-23C6080FD10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Calculos!$A$46:$A$71</c:f>
              <c:numCache>
                <c:formatCode>General</c:formatCode>
                <c:ptCount val="26"/>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numCache>
              <c:extLst/>
            </c:numRef>
          </c:cat>
          <c:val>
            <c:numRef>
              <c:f>Calculos!$E$46:$E$71</c:f>
              <c:numCache>
                <c:formatCode>_-* #,##0.00_-;\-* #,##0.00_-;_-* "-"_-;_-@_-</c:formatCode>
                <c:ptCount val="26"/>
                <c:pt idx="0">
                  <c:v>1.4457396223897526E-2</c:v>
                </c:pt>
                <c:pt idx="1">
                  <c:v>2.3338860173517554E-2</c:v>
                </c:pt>
                <c:pt idx="2">
                  <c:v>2.3338860173517554E-2</c:v>
                </c:pt>
                <c:pt idx="3">
                  <c:v>2.3338860173517554E-2</c:v>
                </c:pt>
                <c:pt idx="4">
                  <c:v>2.3338860173517554E-2</c:v>
                </c:pt>
                <c:pt idx="5">
                  <c:v>2.342216019950432E-2</c:v>
                </c:pt>
                <c:pt idx="6">
                  <c:v>1.4540697016495973E-2</c:v>
                </c:pt>
                <c:pt idx="7">
                  <c:v>5.659233833487631E-3</c:v>
                </c:pt>
                <c:pt idx="8">
                  <c:v>5.659233833487631E-3</c:v>
                </c:pt>
                <c:pt idx="9">
                  <c:v>5.659233833487631E-3</c:v>
                </c:pt>
                <c:pt idx="10">
                  <c:v>5.659233833487631E-3</c:v>
                </c:pt>
                <c:pt idx="11">
                  <c:v>5.659233833487631E-3</c:v>
                </c:pt>
                <c:pt idx="12">
                  <c:v>5.659233833487631E-3</c:v>
                </c:pt>
                <c:pt idx="13">
                  <c:v>5.659233833487631E-3</c:v>
                </c:pt>
                <c:pt idx="14">
                  <c:v>5.659233833487631E-3</c:v>
                </c:pt>
                <c:pt idx="15">
                  <c:v>0</c:v>
                </c:pt>
                <c:pt idx="16">
                  <c:v>0</c:v>
                </c:pt>
                <c:pt idx="17">
                  <c:v>0</c:v>
                </c:pt>
                <c:pt idx="18">
                  <c:v>0</c:v>
                </c:pt>
                <c:pt idx="19">
                  <c:v>0</c:v>
                </c:pt>
                <c:pt idx="20">
                  <c:v>0</c:v>
                </c:pt>
                <c:pt idx="21">
                  <c:v>0</c:v>
                </c:pt>
                <c:pt idx="22">
                  <c:v>0</c:v>
                </c:pt>
                <c:pt idx="23">
                  <c:v>0</c:v>
                </c:pt>
                <c:pt idx="24">
                  <c:v>0</c:v>
                </c:pt>
                <c:pt idx="25">
                  <c:v>0</c:v>
                </c:pt>
              </c:numCache>
              <c:extLst/>
            </c:numRef>
          </c:val>
          <c:extLst>
            <c:ext xmlns:c16="http://schemas.microsoft.com/office/drawing/2014/chart" uri="{C3380CC4-5D6E-409C-BE32-E72D297353CC}">
              <c16:uniqueId val="{00000003-7138-49D2-AB20-23C6080FD10D}"/>
            </c:ext>
          </c:extLst>
        </c:ser>
        <c:dLbls>
          <c:showLegendKey val="0"/>
          <c:showVal val="0"/>
          <c:showCatName val="0"/>
          <c:showSerName val="0"/>
          <c:showPercent val="0"/>
          <c:showBubbleSize val="0"/>
        </c:dLbls>
        <c:gapWidth val="25"/>
        <c:overlap val="100"/>
        <c:axId val="965920048"/>
        <c:axId val="965916720"/>
      </c:barChart>
      <c:catAx>
        <c:axId val="96592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965916720"/>
        <c:crosses val="autoZero"/>
        <c:auto val="1"/>
        <c:lblAlgn val="ctr"/>
        <c:lblOffset val="100"/>
        <c:noMultiLvlLbl val="0"/>
      </c:catAx>
      <c:valAx>
        <c:axId val="965916720"/>
        <c:scaling>
          <c:orientation val="minMax"/>
          <c:max val="1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CO">
                    <a:solidFill>
                      <a:schemeClr val="tx1"/>
                    </a:solidFill>
                  </a:rPr>
                  <a:t>% De</a:t>
                </a:r>
                <a:r>
                  <a:rPr lang="es-CO" baseline="0">
                    <a:solidFill>
                      <a:schemeClr val="tx1"/>
                    </a:solidFill>
                  </a:rPr>
                  <a:t> la Deuda Total</a:t>
                </a:r>
                <a:endParaRPr lang="es-CO">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965920048"/>
        <c:crosses val="autoZero"/>
        <c:crossBetween val="between"/>
        <c:majorUnit val="1"/>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[1]Hoja1!$B$1</c:f>
              <c:strCache>
                <c:ptCount val="1"/>
                <c:pt idx="0">
                  <c:v>Saldo de la Deuda 
(Eje izquierdo)</c:v>
                </c:pt>
              </c:strCache>
            </c:strRef>
          </c:tx>
          <c:spPr>
            <a:solidFill>
              <a:srgbClr val="002060"/>
            </a:solidFill>
            <a:ln>
              <a:noFill/>
            </a:ln>
            <a:effectLst/>
          </c:spPr>
          <c:invertIfNegative val="0"/>
          <c:dPt>
            <c:idx val="21"/>
            <c:invertIfNegative val="0"/>
            <c:bubble3D val="0"/>
            <c:spPr>
              <a:solidFill>
                <a:schemeClr val="tx1"/>
              </a:solidFill>
              <a:ln>
                <a:noFill/>
              </a:ln>
              <a:effectLst/>
            </c:spPr>
            <c:extLst>
              <c:ext xmlns:c16="http://schemas.microsoft.com/office/drawing/2014/chart" uri="{C3380CC4-5D6E-409C-BE32-E72D297353CC}">
                <c16:uniqueId val="{00000001-EAA7-43F4-A527-25FB7D03CD80}"/>
              </c:ext>
            </c:extLst>
          </c:dPt>
          <c:dPt>
            <c:idx val="22"/>
            <c:invertIfNegative val="0"/>
            <c:bubble3D val="0"/>
            <c:spPr>
              <a:solidFill>
                <a:srgbClr val="0070C0"/>
              </a:solidFill>
              <a:ln>
                <a:noFill/>
              </a:ln>
              <a:effectLst/>
            </c:spPr>
            <c:extLst>
              <c:ext xmlns:c16="http://schemas.microsoft.com/office/drawing/2014/chart" uri="{C3380CC4-5D6E-409C-BE32-E72D297353CC}">
                <c16:uniqueId val="{00000003-EAA7-43F4-A527-25FB7D03CD80}"/>
              </c:ext>
            </c:extLst>
          </c:dPt>
          <c:cat>
            <c:strRef>
              <c:f>[1]Hoja1!$A$2:$A$31</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2023-06</c:v>
                </c:pt>
                <c:pt idx="22">
                  <c:v>2023 Pr</c:v>
                </c:pt>
              </c:strCache>
              <c:extLst/>
            </c:strRef>
          </c:cat>
          <c:val>
            <c:numRef>
              <c:f>[1]Hoja1!$B$2:$B$31</c:f>
              <c:numCache>
                <c:formatCode>General</c:formatCode>
                <c:ptCount val="23"/>
                <c:pt idx="0">
                  <c:v>1865.7793000000001</c:v>
                </c:pt>
                <c:pt idx="1">
                  <c:v>1833.3773340580001</c:v>
                </c:pt>
                <c:pt idx="2">
                  <c:v>1669.4980236240001</c:v>
                </c:pt>
                <c:pt idx="3">
                  <c:v>2110.5484732367499</c:v>
                </c:pt>
                <c:pt idx="4">
                  <c:v>1883.9355399999999</c:v>
                </c:pt>
                <c:pt idx="5">
                  <c:v>2308.7522749999998</c:v>
                </c:pt>
                <c:pt idx="6">
                  <c:v>2116.0185379999998</c:v>
                </c:pt>
                <c:pt idx="7">
                  <c:v>1928.5281890000001</c:v>
                </c:pt>
                <c:pt idx="8">
                  <c:v>1740.8450149999999</c:v>
                </c:pt>
                <c:pt idx="9">
                  <c:v>1724.5235</c:v>
                </c:pt>
                <c:pt idx="10">
                  <c:v>1477.0697</c:v>
                </c:pt>
                <c:pt idx="11">
                  <c:v>1474.2876787289999</c:v>
                </c:pt>
                <c:pt idx="12">
                  <c:v>1567.1663933361774</c:v>
                </c:pt>
                <c:pt idx="13">
                  <c:v>1363.8927928373942</c:v>
                </c:pt>
                <c:pt idx="14">
                  <c:v>1253.8883999999998</c:v>
                </c:pt>
                <c:pt idx="15">
                  <c:v>1215.0436000000002</c:v>
                </c:pt>
                <c:pt idx="16">
                  <c:v>1192.080555607</c:v>
                </c:pt>
                <c:pt idx="17">
                  <c:v>2541.4569999999999</c:v>
                </c:pt>
                <c:pt idx="18">
                  <c:v>3363.9879999999998</c:v>
                </c:pt>
                <c:pt idx="19">
                  <c:v>5684.3362080830002</c:v>
                </c:pt>
                <c:pt idx="20">
                  <c:v>7854.0159999999996</c:v>
                </c:pt>
                <c:pt idx="21">
                  <c:v>8955.4521495890003</c:v>
                </c:pt>
                <c:pt idx="22">
                  <c:v>9353.012560000001</c:v>
                </c:pt>
              </c:numCache>
              <c:extLst/>
            </c:numRef>
          </c:val>
          <c:extLst>
            <c:ext xmlns:c16="http://schemas.microsoft.com/office/drawing/2014/chart" uri="{C3380CC4-5D6E-409C-BE32-E72D297353CC}">
              <c16:uniqueId val="{00000005-EAA7-43F4-A527-25FB7D03CD80}"/>
            </c:ext>
          </c:extLst>
        </c:ser>
        <c:dLbls>
          <c:showLegendKey val="0"/>
          <c:showVal val="0"/>
          <c:showCatName val="0"/>
          <c:showSerName val="0"/>
          <c:showPercent val="0"/>
          <c:showBubbleSize val="0"/>
        </c:dLbls>
        <c:gapWidth val="25"/>
        <c:axId val="1792155984"/>
        <c:axId val="1792156464"/>
      </c:barChart>
      <c:lineChart>
        <c:grouping val="standard"/>
        <c:varyColors val="0"/>
        <c:ser>
          <c:idx val="1"/>
          <c:order val="1"/>
          <c:tx>
            <c:strRef>
              <c:f>[1]Hoja1!$C$1</c:f>
              <c:strCache>
                <c:ptCount val="1"/>
                <c:pt idx="0">
                  <c:v>Ratio deuda/PIB
(Eje derecho)</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1"/>
              <c:layout>
                <c:manualLayout>
                  <c:x val="-4.1493563304586929E-2"/>
                  <c:y val="5.278798483522893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EAA7-43F4-A527-25FB7D03CD80}"/>
                </c:ext>
              </c:extLst>
            </c:dLbl>
            <c:dLbl>
              <c:idx val="2"/>
              <c:layout>
                <c:manualLayout>
                  <c:x val="-2.5620547431571081E-2"/>
                  <c:y val="-6.655357895077930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EAA7-43F4-A527-25FB7D03CD80}"/>
                </c:ext>
              </c:extLst>
            </c:dLbl>
            <c:dLbl>
              <c:idx val="3"/>
              <c:layout>
                <c:manualLayout>
                  <c:x val="-3.1392553203576826E-2"/>
                  <c:y val="6.101843751012604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EAA7-43F4-A527-25FB7D03CD80}"/>
                </c:ext>
              </c:extLst>
            </c:dLbl>
            <c:dLbl>
              <c:idx val="4"/>
              <c:layout>
                <c:manualLayout>
                  <c:x val="-1.9861050368844297E-2"/>
                  <c:y val="6.5522867074108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AA7-43F4-A527-25FB7D03CD80}"/>
                </c:ext>
              </c:extLst>
            </c:dLbl>
            <c:dLbl>
              <c:idx val="20"/>
              <c:layout>
                <c:manualLayout>
                  <c:x val="-2.6730810500472293E-2"/>
                  <c:y val="-5.4205260675528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A7-43F4-A527-25FB7D03CD80}"/>
                </c:ext>
              </c:extLst>
            </c:dLbl>
            <c:dLbl>
              <c:idx val="21"/>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11-EAA7-43F4-A527-25FB7D03CD80}"/>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accent1"/>
                    </a:solidFill>
                    <a:latin typeface="Arial" panose="020B0604020202020204" pitchFamily="34" charset="0"/>
                    <a:ea typeface="+mn-ea"/>
                    <a:cs typeface="Arial" panose="020B0604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[1]Hoja1!$A$2:$A$31</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2023-06</c:v>
                </c:pt>
                <c:pt idx="22">
                  <c:v>2023 Pr</c:v>
                </c:pt>
              </c:strCache>
              <c:extLst/>
            </c:strRef>
          </c:cat>
          <c:val>
            <c:numRef>
              <c:f>[1]Hoja1!$C$2:$C$31</c:f>
              <c:numCache>
                <c:formatCode>General</c:formatCode>
                <c:ptCount val="23"/>
                <c:pt idx="0">
                  <c:v>2.891572147275645E-2</c:v>
                </c:pt>
                <c:pt idx="1">
                  <c:v>2.5620550465478852E-2</c:v>
                </c:pt>
                <c:pt idx="2">
                  <c:v>2.0813450763699164E-2</c:v>
                </c:pt>
                <c:pt idx="3">
                  <c:v>2.3494453296346873E-2</c:v>
                </c:pt>
                <c:pt idx="4">
                  <c:v>1.875275197571875E-2</c:v>
                </c:pt>
                <c:pt idx="5">
                  <c:v>2.0533098537825409E-2</c:v>
                </c:pt>
                <c:pt idx="6">
                  <c:v>1.7330116616943114E-2</c:v>
                </c:pt>
                <c:pt idx="7">
                  <c:v>1.475849178736716E-2</c:v>
                </c:pt>
                <c:pt idx="8">
                  <c:v>1.2457708548109422E-2</c:v>
                </c:pt>
                <c:pt idx="9">
                  <c:v>1.1294179735617305E-2</c:v>
                </c:pt>
                <c:pt idx="10">
                  <c:v>8.9768466264326507E-3</c:v>
                </c:pt>
                <c:pt idx="11">
                  <c:v>8.3123575517941029E-3</c:v>
                </c:pt>
                <c:pt idx="12">
                  <c:v>8.2039599903853434E-3</c:v>
                </c:pt>
                <c:pt idx="13">
                  <c:v>6.6054983666117414E-3</c:v>
                </c:pt>
                <c:pt idx="14">
                  <c:v>5.6620314320307103E-3</c:v>
                </c:pt>
                <c:pt idx="15">
                  <c:v>5.1314018818527703E-3</c:v>
                </c:pt>
                <c:pt idx="16">
                  <c:v>4.6943204941414475E-3</c:v>
                </c:pt>
                <c:pt idx="17">
                  <c:v>9.2915199711824208E-3</c:v>
                </c:pt>
                <c:pt idx="18">
                  <c:v>1.2952844151108653E-2</c:v>
                </c:pt>
                <c:pt idx="19">
                  <c:v>1.8854062941963318E-2</c:v>
                </c:pt>
                <c:pt idx="20">
                  <c:v>2.1904354676315251E-2</c:v>
                </c:pt>
                <c:pt idx="21">
                  <c:v>2.3081911221980739E-2</c:v>
                </c:pt>
                <c:pt idx="22">
                  <c:v>2.4106589143899185E-2</c:v>
                </c:pt>
              </c:numCache>
              <c:extLst/>
            </c:numRef>
          </c:val>
          <c:smooth val="0"/>
          <c:extLst>
            <c:ext xmlns:c16="http://schemas.microsoft.com/office/drawing/2014/chart" uri="{C3380CC4-5D6E-409C-BE32-E72D297353CC}">
              <c16:uniqueId val="{0000000B-EAA7-43F4-A527-25FB7D03CD80}"/>
            </c:ext>
          </c:extLst>
        </c:ser>
        <c:dLbls>
          <c:showLegendKey val="0"/>
          <c:showVal val="0"/>
          <c:showCatName val="0"/>
          <c:showSerName val="0"/>
          <c:showPercent val="0"/>
          <c:showBubbleSize val="0"/>
        </c:dLbls>
        <c:marker val="1"/>
        <c:smooth val="0"/>
        <c:axId val="436005776"/>
        <c:axId val="436004816"/>
      </c:lineChart>
      <c:catAx>
        <c:axId val="1792155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792156464"/>
        <c:crosses val="autoZero"/>
        <c:auto val="1"/>
        <c:lblAlgn val="ctr"/>
        <c:lblOffset val="100"/>
        <c:noMultiLvlLbl val="0"/>
      </c:catAx>
      <c:valAx>
        <c:axId val="1792156464"/>
        <c:scaling>
          <c:orientation val="minMax"/>
          <c:max val="10000"/>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s-CO"/>
                  <a:t>$COP Miles de Millones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quot;$&quot;\ #,##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792155984"/>
        <c:crosses val="autoZero"/>
        <c:crossBetween val="between"/>
      </c:valAx>
      <c:valAx>
        <c:axId val="436004816"/>
        <c:scaling>
          <c:orientation val="minMax"/>
          <c:max val="3.0000000000000006E-2"/>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s-CO"/>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0.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436005776"/>
        <c:crosses val="max"/>
        <c:crossBetween val="between"/>
      </c:valAx>
      <c:catAx>
        <c:axId val="436005776"/>
        <c:scaling>
          <c:orientation val="minMax"/>
        </c:scaling>
        <c:delete val="1"/>
        <c:axPos val="b"/>
        <c:numFmt formatCode="General" sourceLinked="1"/>
        <c:majorTickMark val="out"/>
        <c:minorTickMark val="none"/>
        <c:tickLblPos val="nextTo"/>
        <c:crossAx val="43600481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all" spc="120" normalizeH="0" baseline="0">
                <a:solidFill>
                  <a:schemeClr val="tx1"/>
                </a:solidFill>
                <a:latin typeface="+mn-lt"/>
                <a:ea typeface="+mn-ea"/>
                <a:cs typeface="+mn-cs"/>
              </a:defRPr>
            </a:pPr>
            <a:r>
              <a:rPr lang="en-US"/>
              <a:t>Alcaldía Mayor de Bogotá</a:t>
            </a:r>
          </a:p>
        </c:rich>
      </c:tx>
      <c:overlay val="0"/>
      <c:spPr>
        <a:noFill/>
        <a:ln>
          <a:noFill/>
        </a:ln>
        <a:effectLst/>
      </c:spPr>
      <c:txPr>
        <a:bodyPr rot="0" spcFirstLastPara="1" vertOverflow="ellipsis" vert="horz" wrap="square" anchor="ctr" anchorCtr="1"/>
        <a:lstStyle/>
        <a:p>
          <a:pPr>
            <a:defRPr sz="1440" b="1" i="0" u="none" strike="noStrike" kern="1200" cap="all" spc="120" normalizeH="0" baseline="0">
              <a:solidFill>
                <a:schemeClr val="tx1"/>
              </a:solidFill>
              <a:latin typeface="+mn-lt"/>
              <a:ea typeface="+mn-ea"/>
              <a:cs typeface="+mn-cs"/>
            </a:defRPr>
          </a:pPr>
          <a:endParaRPr lang="es-CO"/>
        </a:p>
      </c:txPr>
    </c:title>
    <c:autoTitleDeleted val="0"/>
    <c:plotArea>
      <c:layout/>
      <c:lineChart>
        <c:grouping val="standard"/>
        <c:varyColors val="0"/>
        <c:ser>
          <c:idx val="0"/>
          <c:order val="0"/>
          <c:tx>
            <c:strRef>
              <c:f>'[Cuadro de Mando FURAG.xlsx]Hoja2'!$A$2</c:f>
              <c:strCache>
                <c:ptCount val="1"/>
                <c:pt idx="0">
                  <c:v>Indice de Desempeño Institucional</c:v>
                </c:pt>
              </c:strCache>
            </c:strRef>
          </c:tx>
          <c:spPr>
            <a:ln w="22225" cap="rnd">
              <a:solidFill>
                <a:srgbClr val="E20000"/>
              </a:solidFill>
              <a:round/>
            </a:ln>
            <a:effectLst/>
          </c:spPr>
          <c:marker>
            <c:symbol val="diamond"/>
            <c:size val="6"/>
            <c:spPr>
              <a:solidFill>
                <a:srgbClr val="E20000"/>
              </a:solidFill>
              <a:ln w="9525">
                <a:solidFill>
                  <a:srgbClr val="E20000"/>
                </a:solidFill>
                <a:round/>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'[Cuadro de Mando FURAG.xlsx]Hoja2'!$B$1:$E$1</c:f>
              <c:numCache>
                <c:formatCode>General</c:formatCode>
                <c:ptCount val="4"/>
                <c:pt idx="0">
                  <c:v>2018</c:v>
                </c:pt>
                <c:pt idx="1">
                  <c:v>2019</c:v>
                </c:pt>
                <c:pt idx="2">
                  <c:v>2020</c:v>
                </c:pt>
                <c:pt idx="3">
                  <c:v>2021</c:v>
                </c:pt>
              </c:numCache>
            </c:numRef>
          </c:cat>
          <c:val>
            <c:numRef>
              <c:f>'[Cuadro de Mando FURAG.xlsx]Hoja2'!$B$2:$E$2</c:f>
              <c:numCache>
                <c:formatCode>0.0</c:formatCode>
                <c:ptCount val="4"/>
                <c:pt idx="0" formatCode="General">
                  <c:v>75.7</c:v>
                </c:pt>
                <c:pt idx="1">
                  <c:v>96.167400881057304</c:v>
                </c:pt>
                <c:pt idx="2">
                  <c:v>97.698120444955904</c:v>
                </c:pt>
                <c:pt idx="3">
                  <c:v>98.415413629970601</c:v>
                </c:pt>
              </c:numCache>
            </c:numRef>
          </c:val>
          <c:smooth val="0"/>
          <c:extLst>
            <c:ext xmlns:c16="http://schemas.microsoft.com/office/drawing/2014/chart" uri="{C3380CC4-5D6E-409C-BE32-E72D297353CC}">
              <c16:uniqueId val="{00000000-BA7B-462E-B33F-5EE345C958AB}"/>
            </c:ext>
          </c:extLst>
        </c:ser>
        <c:dLbls>
          <c:dLblPos val="t"/>
          <c:showLegendKey val="0"/>
          <c:showVal val="1"/>
          <c:showCatName val="0"/>
          <c:showSerName val="0"/>
          <c:showPercent val="0"/>
          <c:showBubbleSize val="0"/>
        </c:dLbls>
        <c:marker val="1"/>
        <c:smooth val="0"/>
        <c:axId val="426152520"/>
        <c:axId val="426159576"/>
      </c:lineChart>
      <c:catAx>
        <c:axId val="426152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solidFill>
                <a:latin typeface="+mn-lt"/>
                <a:ea typeface="+mn-ea"/>
                <a:cs typeface="+mn-cs"/>
              </a:defRPr>
            </a:pPr>
            <a:endParaRPr lang="es-CO"/>
          </a:p>
        </c:txPr>
        <c:crossAx val="426159576"/>
        <c:crosses val="autoZero"/>
        <c:auto val="1"/>
        <c:lblAlgn val="ctr"/>
        <c:lblOffset val="100"/>
        <c:noMultiLvlLbl val="0"/>
      </c:catAx>
      <c:valAx>
        <c:axId val="426159576"/>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426152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lumMod val="15000"/>
          <a:lumOff val="85000"/>
        </a:schemeClr>
      </a:solidFill>
      <a:round/>
    </a:ln>
    <a:effectLst>
      <a:glow rad="63500">
        <a:srgbClr val="E20000">
          <a:alpha val="40000"/>
        </a:srgbClr>
      </a:glow>
    </a:effectLst>
    <a:scene3d>
      <a:camera prst="orthographicFront"/>
      <a:lightRig rig="threePt" dir="t"/>
    </a:scene3d>
    <a:sp3d/>
  </c:spPr>
  <c:txPr>
    <a:bodyPr/>
    <a:lstStyle/>
    <a:p>
      <a:pPr>
        <a:defRPr sz="1200">
          <a:solidFill>
            <a:schemeClr val="tx1"/>
          </a:solidFill>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61157872507313E-2"/>
          <c:y val="8.3750000000000005E-2"/>
          <c:w val="0.91489623276644327"/>
          <c:h val="0.711295987654321"/>
        </c:manualLayout>
      </c:layout>
      <c:lineChart>
        <c:grouping val="standard"/>
        <c:varyColors val="0"/>
        <c:ser>
          <c:idx val="0"/>
          <c:order val="0"/>
          <c:tx>
            <c:strRef>
              <c:f>'Capacidad Pago'!$B$1</c:f>
              <c:strCache>
                <c:ptCount val="1"/>
                <c:pt idx="0">
                  <c:v>Capacidad de Pago (%)</c:v>
                </c:pt>
              </c:strCache>
            </c:strRef>
          </c:tx>
          <c:spPr>
            <a:ln w="28575" cap="rnd">
              <a:solidFill>
                <a:srgbClr val="C00000"/>
              </a:solidFill>
              <a:round/>
            </a:ln>
            <a:effectLst/>
          </c:spPr>
          <c:marker>
            <c:symbol val="none"/>
          </c:marker>
          <c:dLbls>
            <c:dLbl>
              <c:idx val="0"/>
              <c:layout>
                <c:manualLayout>
                  <c:x val="-4.6759548611111111E-2"/>
                  <c:y val="3.00842592592591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8E-4713-B750-9CB4C6F00FC9}"/>
                </c:ext>
              </c:extLst>
            </c:dLbl>
            <c:dLbl>
              <c:idx val="1"/>
              <c:layout>
                <c:manualLayout>
                  <c:x val="-4.6179166666666667E-2"/>
                  <c:y val="-3.8202777777777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8E-4713-B750-9CB4C6F00FC9}"/>
                </c:ext>
              </c:extLst>
            </c:dLbl>
            <c:dLbl>
              <c:idx val="2"/>
              <c:layout>
                <c:manualLayout>
                  <c:x val="-6.880815972222222E-2"/>
                  <c:y val="1.44052469135803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8E-4713-B750-9CB4C6F00FC9}"/>
                </c:ext>
              </c:extLst>
            </c:dLbl>
            <c:dLbl>
              <c:idx val="3"/>
              <c:layout>
                <c:manualLayout>
                  <c:x val="-4.435052083333333E-2"/>
                  <c:y val="-2.9272222222222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8E-4713-B750-9CB4C6F00FC9}"/>
                </c:ext>
              </c:extLst>
            </c:dLbl>
            <c:dLbl>
              <c:idx val="4"/>
              <c:layout>
                <c:manualLayout>
                  <c:x val="-4.2349826388888887E-2"/>
                  <c:y val="3.79237654320987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8E-4713-B750-9CB4C6F00FC9}"/>
                </c:ext>
              </c:extLst>
            </c:dLbl>
            <c:dLbl>
              <c:idx val="5"/>
              <c:layout>
                <c:manualLayout>
                  <c:x val="-3.2825173611111112E-2"/>
                  <c:y val="-4.91228395061728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8E-4713-B750-9CB4C6F00FC9}"/>
                </c:ext>
              </c:extLst>
            </c:dLbl>
            <c:dLbl>
              <c:idx val="6"/>
              <c:layout>
                <c:manualLayout>
                  <c:x val="-3.3577789675853835E-2"/>
                  <c:y val="2.5604293709546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8E-4713-B750-9CB4C6F00FC9}"/>
                </c:ext>
              </c:extLst>
            </c:dLbl>
            <c:dLbl>
              <c:idx val="8"/>
              <c:layout>
                <c:manualLayout>
                  <c:x val="-4.6054396038923084E-2"/>
                  <c:y val="4.09476001920932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8E-4713-B750-9CB4C6F00FC9}"/>
                </c:ext>
              </c:extLst>
            </c:dLbl>
            <c:dLbl>
              <c:idx val="10"/>
              <c:layout>
                <c:manualLayout>
                  <c:x val="-3.7736658463543585E-2"/>
                  <c:y val="3.7111773571456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8E-4713-B750-9CB4C6F00FC9}"/>
                </c:ext>
              </c:extLst>
            </c:dLbl>
            <c:dLbl>
              <c:idx val="12"/>
              <c:layout>
                <c:manualLayout>
                  <c:x val="-3.3577789675853835E-2"/>
                  <c:y val="3.7111773571456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8E-4713-B750-9CB4C6F00FC9}"/>
                </c:ext>
              </c:extLst>
            </c:dLbl>
            <c:dLbl>
              <c:idx val="14"/>
              <c:layout>
                <c:manualLayout>
                  <c:x val="-3.7736658463543585E-2"/>
                  <c:y val="3.7111773571456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8E-4713-B750-9CB4C6F00FC9}"/>
                </c:ext>
              </c:extLst>
            </c:dLbl>
            <c:dLbl>
              <c:idx val="16"/>
              <c:layout>
                <c:manualLayout>
                  <c:x val="-3.9816092857388456E-2"/>
                  <c:y val="3.3275946950819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8E-4713-B750-9CB4C6F00FC9}"/>
                </c:ext>
              </c:extLst>
            </c:dLbl>
            <c:dLbl>
              <c:idx val="18"/>
              <c:layout>
                <c:manualLayout>
                  <c:x val="-3.9816092857388456E-2"/>
                  <c:y val="4.0947600192093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8E-4713-B750-9CB4C6F00FC9}"/>
                </c:ext>
              </c:extLst>
            </c:dLbl>
            <c:dLbl>
              <c:idx val="20"/>
              <c:layout>
                <c:manualLayout>
                  <c:x val="-3.3577789675853988E-2"/>
                  <c:y val="2.9440120330183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8E-4713-B750-9CB4C6F00FC9}"/>
                </c:ext>
              </c:extLst>
            </c:dLbl>
            <c:dLbl>
              <c:idx val="21"/>
              <c:layout>
                <c:manualLayout>
                  <c:x val="-3.7807812500000003E-2"/>
                  <c:y val="-5.2230555555555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8E-4713-B750-9CB4C6F00FC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'Capacidad Pago'!$A$11:$A$34</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2023-06</c:v>
                </c:pt>
              </c:strCache>
              <c:extLst/>
            </c:strRef>
          </c:cat>
          <c:val>
            <c:numRef>
              <c:f>'Capacidad Pago'!$B$11:$B$34</c:f>
              <c:numCache>
                <c:formatCode>#,##0.00</c:formatCode>
                <c:ptCount val="23"/>
                <c:pt idx="0">
                  <c:v>17.463502791150692</c:v>
                </c:pt>
                <c:pt idx="1">
                  <c:v>23.564650737068455</c:v>
                </c:pt>
                <c:pt idx="2">
                  <c:v>12.030508262204597</c:v>
                </c:pt>
                <c:pt idx="3">
                  <c:v>9.9672928567899923</c:v>
                </c:pt>
                <c:pt idx="4">
                  <c:v>10.436211912212629</c:v>
                </c:pt>
                <c:pt idx="5">
                  <c:v>7.940349731769798</c:v>
                </c:pt>
                <c:pt idx="6">
                  <c:v>5.6600800233951256</c:v>
                </c:pt>
                <c:pt idx="7">
                  <c:v>5.9870548161011774</c:v>
                </c:pt>
                <c:pt idx="8">
                  <c:v>4.4152105952852532</c:v>
                </c:pt>
                <c:pt idx="9">
                  <c:v>3.2137964703976616</c:v>
                </c:pt>
                <c:pt idx="10">
                  <c:v>2.784158622994136</c:v>
                </c:pt>
                <c:pt idx="11">
                  <c:v>2.43161396746543</c:v>
                </c:pt>
                <c:pt idx="12">
                  <c:v>1.695115526949541</c:v>
                </c:pt>
                <c:pt idx="13">
                  <c:v>1.7736581325657892</c:v>
                </c:pt>
                <c:pt idx="14">
                  <c:v>1.6885836448513472</c:v>
                </c:pt>
                <c:pt idx="15">
                  <c:v>1.2007895124314529</c:v>
                </c:pt>
                <c:pt idx="16">
                  <c:v>1.1821944650511069</c:v>
                </c:pt>
                <c:pt idx="17">
                  <c:v>1.0383914876493683</c:v>
                </c:pt>
                <c:pt idx="18">
                  <c:v>0.91837767138365134</c:v>
                </c:pt>
                <c:pt idx="19">
                  <c:v>1.5864484870607296</c:v>
                </c:pt>
                <c:pt idx="20">
                  <c:v>2.0167356696219874</c:v>
                </c:pt>
                <c:pt idx="21">
                  <c:v>4.46</c:v>
                </c:pt>
                <c:pt idx="22" formatCode="General">
                  <c:v>7.64</c:v>
                </c:pt>
              </c:numCache>
              <c:extLst/>
            </c:numRef>
          </c:val>
          <c:smooth val="1"/>
          <c:extLst>
            <c:ext xmlns:c16="http://schemas.microsoft.com/office/drawing/2014/chart" uri="{C3380CC4-5D6E-409C-BE32-E72D297353CC}">
              <c16:uniqueId val="{0000000F-9C8E-4713-B750-9CB4C6F00FC9}"/>
            </c:ext>
          </c:extLst>
        </c:ser>
        <c:ser>
          <c:idx val="1"/>
          <c:order val="1"/>
          <c:tx>
            <c:strRef>
              <c:f>'Capacidad Pago'!$C$1</c:f>
              <c:strCache>
                <c:ptCount val="1"/>
                <c:pt idx="0">
                  <c:v>Límite Ley 358/97</c:v>
                </c:pt>
              </c:strCache>
            </c:strRef>
          </c:tx>
          <c:spPr>
            <a:ln w="28575" cap="rnd">
              <a:solidFill>
                <a:schemeClr val="tx1"/>
              </a:solidFill>
              <a:prstDash val="sysDash"/>
              <a:round/>
            </a:ln>
            <a:effectLst/>
          </c:spPr>
          <c:marker>
            <c:symbol val="none"/>
          </c:marker>
          <c:dLbls>
            <c:dLbl>
              <c:idx val="15"/>
              <c:layout>
                <c:manualLayout>
                  <c:x val="-1.6635475150758992E-2"/>
                  <c:y val="-4.602991944764096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8E-4713-B750-9CB4C6F00FC9}"/>
                </c:ext>
              </c:extLst>
            </c:dLbl>
            <c:dLbl>
              <c:idx val="21"/>
              <c:layout>
                <c:manualLayout>
                  <c:x val="-3.9687500000000001E-2"/>
                  <c:y val="-3.527777777777777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8E-4713-B750-9CB4C6F00FC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Arial" panose="020B0604020202020204" pitchFamily="34" charset="0"/>
                    <a:ea typeface="+mn-ea"/>
                    <a:cs typeface="Arial" panose="020B060402020202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'Capacidad Pago'!$A$11:$A$34</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2023-06</c:v>
                </c:pt>
              </c:strCache>
              <c:extLst/>
            </c:strRef>
          </c:cat>
          <c:val>
            <c:numRef>
              <c:f>'Capacidad Pago'!$C$11:$C$34</c:f>
              <c:numCache>
                <c:formatCode>#,##0</c:formatCode>
                <c:ptCount val="23"/>
                <c:pt idx="0">
                  <c:v>40</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40</c:v>
                </c:pt>
                <c:pt idx="16">
                  <c:v>40</c:v>
                </c:pt>
                <c:pt idx="17">
                  <c:v>40</c:v>
                </c:pt>
                <c:pt idx="18">
                  <c:v>40</c:v>
                </c:pt>
                <c:pt idx="19">
                  <c:v>40</c:v>
                </c:pt>
                <c:pt idx="20">
                  <c:v>60</c:v>
                </c:pt>
                <c:pt idx="21">
                  <c:v>60</c:v>
                </c:pt>
                <c:pt idx="22" formatCode="General">
                  <c:v>60</c:v>
                </c:pt>
              </c:numCache>
              <c:extLst/>
            </c:numRef>
          </c:val>
          <c:smooth val="0"/>
          <c:extLst>
            <c:ext xmlns:c16="http://schemas.microsoft.com/office/drawing/2014/chart" uri="{C3380CC4-5D6E-409C-BE32-E72D297353CC}">
              <c16:uniqueId val="{00000012-9C8E-4713-B750-9CB4C6F00FC9}"/>
            </c:ext>
          </c:extLst>
        </c:ser>
        <c:dLbls>
          <c:showLegendKey val="0"/>
          <c:showVal val="0"/>
          <c:showCatName val="0"/>
          <c:showSerName val="0"/>
          <c:showPercent val="0"/>
          <c:showBubbleSize val="0"/>
        </c:dLbls>
        <c:smooth val="0"/>
        <c:axId val="1348617040"/>
        <c:axId val="1348607888"/>
      </c:lineChart>
      <c:catAx>
        <c:axId val="13486170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crossAx val="1348607888"/>
        <c:crosses val="autoZero"/>
        <c:auto val="1"/>
        <c:lblAlgn val="ctr"/>
        <c:lblOffset val="100"/>
        <c:noMultiLvlLbl val="0"/>
      </c:catAx>
      <c:valAx>
        <c:axId val="1348607888"/>
        <c:scaling>
          <c:orientation val="minMax"/>
          <c:min val="-1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s-CO"/>
          </a:p>
        </c:txPr>
        <c:crossAx val="1348617040"/>
        <c:crossesAt val="1"/>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Arial" panose="020B0604020202020204" pitchFamily="34" charset="0"/>
          <a:cs typeface="Arial" panose="020B0604020202020204" pitchFamily="34" charset="0"/>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61157872507313E-2"/>
          <c:y val="0.17171296296296296"/>
          <c:w val="0.89076388815884"/>
          <c:h val="0.62398117283950605"/>
        </c:manualLayout>
      </c:layout>
      <c:lineChart>
        <c:grouping val="standard"/>
        <c:varyColors val="0"/>
        <c:ser>
          <c:idx val="0"/>
          <c:order val="0"/>
          <c:tx>
            <c:strRef>
              <c:f>'Sostenibilidad Deuda'!$B$1</c:f>
              <c:strCache>
                <c:ptCount val="1"/>
                <c:pt idx="0">
                  <c:v>Sostenibilidad de la Deuda (%)</c:v>
                </c:pt>
              </c:strCache>
            </c:strRef>
          </c:tx>
          <c:spPr>
            <a:ln w="28575" cap="rnd">
              <a:solidFill>
                <a:srgbClr val="DA0000"/>
              </a:solidFill>
              <a:round/>
            </a:ln>
            <a:effectLst/>
          </c:spPr>
          <c:marker>
            <c:symbol val="none"/>
          </c:marker>
          <c:dLbls>
            <c:dLbl>
              <c:idx val="0"/>
              <c:layout>
                <c:manualLayout>
                  <c:x val="-3.1800681713318721E-2"/>
                  <c:y val="2.7844774097508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80-402A-BF43-67B0F6464F12}"/>
                </c:ext>
              </c:extLst>
            </c:dLbl>
            <c:dLbl>
              <c:idx val="1"/>
              <c:layout>
                <c:manualLayout>
                  <c:x val="-2.830753700979937E-2"/>
                  <c:y val="4.7103320077286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80-402A-BF43-67B0F6464F12}"/>
                </c:ext>
              </c:extLst>
            </c:dLbl>
            <c:dLbl>
              <c:idx val="2"/>
              <c:layout>
                <c:manualLayout>
                  <c:x val="-3.5293826416838092E-2"/>
                  <c:y val="-5.5608925148198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80-402A-BF43-67B0F6464F12}"/>
                </c:ext>
              </c:extLst>
            </c:dLbl>
            <c:dLbl>
              <c:idx val="3"/>
              <c:layout>
                <c:manualLayout>
                  <c:x val="-2.2506076388888928E-2"/>
                  <c:y val="-4.9148232323232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80-402A-BF43-67B0F6464F12}"/>
                </c:ext>
              </c:extLst>
            </c:dLbl>
            <c:dLbl>
              <c:idx val="4"/>
              <c:layout>
                <c:manualLayout>
                  <c:x val="-3.3547254065078386E-2"/>
                  <c:y val="2.1425258770915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80-402A-BF43-67B0F6464F12}"/>
                </c:ext>
              </c:extLst>
            </c:dLbl>
            <c:dLbl>
              <c:idx val="6"/>
              <c:layout>
                <c:manualLayout>
                  <c:x val="-3.0054109361559073E-2"/>
                  <c:y val="2.7844774097508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80-402A-BF43-67B0F6464F12}"/>
                </c:ext>
              </c:extLst>
            </c:dLbl>
            <c:dLbl>
              <c:idx val="9"/>
              <c:layout>
                <c:manualLayout>
                  <c:x val="-3.5293749999999999E-2"/>
                  <c:y val="3.74633838383838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80-402A-BF43-67B0F6464F12}"/>
                </c:ext>
              </c:extLst>
            </c:dLbl>
            <c:dLbl>
              <c:idx val="11"/>
              <c:layout>
                <c:manualLayout>
                  <c:x val="-3.529382641683812E-2"/>
                  <c:y val="3.4264289424101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80-402A-BF43-67B0F6464F12}"/>
                </c:ext>
              </c:extLst>
            </c:dLbl>
            <c:dLbl>
              <c:idx val="12"/>
              <c:layout>
                <c:manualLayout>
                  <c:x val="-6.2193576388888887E-2"/>
                  <c:y val="-5.8769444444444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80-402A-BF43-67B0F6464F12}"/>
                </c:ext>
              </c:extLst>
            </c:dLbl>
            <c:dLbl>
              <c:idx val="14"/>
              <c:layout>
                <c:manualLayout>
                  <c:x val="-3.5293826416838182E-2"/>
                  <c:y val="3.7474047087397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80-402A-BF43-67B0F6464F12}"/>
                </c:ext>
              </c:extLst>
            </c:dLbl>
            <c:dLbl>
              <c:idx val="16"/>
              <c:layout>
                <c:manualLayout>
                  <c:x val="-3.3547222222222305E-2"/>
                  <c:y val="3.4250757575757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A80-402A-BF43-67B0F6464F12}"/>
                </c:ext>
              </c:extLst>
            </c:dLbl>
            <c:dLbl>
              <c:idx val="18"/>
              <c:layout>
                <c:manualLayout>
                  <c:x val="-3.3547254065078386E-2"/>
                  <c:y val="3.4264289424101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80-402A-BF43-67B0F6464F12}"/>
                </c:ext>
              </c:extLst>
            </c:dLbl>
            <c:dLbl>
              <c:idx val="20"/>
              <c:layout>
                <c:manualLayout>
                  <c:x val="-2.4814392306280027E-2"/>
                  <c:y val="3.1054531760804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A80-402A-BF43-67B0F6464F12}"/>
                </c:ext>
              </c:extLst>
            </c:dLbl>
            <c:dLbl>
              <c:idx val="21"/>
              <c:layout>
                <c:manualLayout>
                  <c:x val="-5.8085763888888892E-2"/>
                  <c:y val="-4.9184090909090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A80-402A-BF43-67B0F6464F12}"/>
                </c:ext>
              </c:extLst>
            </c:dLbl>
            <c:dLbl>
              <c:idx val="22"/>
              <c:layout>
                <c:manualLayout>
                  <c:x val="-5.1272743055555715E-2"/>
                  <c:y val="-3.41317901234567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A80-402A-BF43-67B0F6464F12}"/>
                </c:ext>
              </c:extLst>
            </c:dLbl>
            <c:dLbl>
              <c:idx val="23"/>
              <c:layout>
                <c:manualLayout>
                  <c:x val="-2.8494965277777777E-2"/>
                  <c:y val="4.1843518518518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A80-402A-BF43-67B0F6464F1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('Sostenibilidad Deuda'!$A$10:$A$32,'Sostenibilidad Deuda'!$A$34)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2023-06</c:v>
                </c:pt>
              </c:strCache>
              <c:extLst/>
            </c:strRef>
          </c:cat>
          <c:val>
            <c:numRef>
              <c:f>('Sostenibilidad Deuda'!$B$10:$B$32,'Sostenibilidad Deuda'!$B$34)</c:f>
              <c:numCache>
                <c:formatCode>#,##0.0</c:formatCode>
                <c:ptCount val="24"/>
                <c:pt idx="0">
                  <c:v>60.695656571082189</c:v>
                </c:pt>
                <c:pt idx="1">
                  <c:v>74.453587107858382</c:v>
                </c:pt>
                <c:pt idx="2">
                  <c:v>75.836846876645424</c:v>
                </c:pt>
                <c:pt idx="3">
                  <c:v>63.468579496420489</c:v>
                </c:pt>
                <c:pt idx="4">
                  <c:v>44.878606309288067</c:v>
                </c:pt>
                <c:pt idx="5">
                  <c:v>53.160294113912663</c:v>
                </c:pt>
                <c:pt idx="6">
                  <c:v>39.07417728808548</c:v>
                </c:pt>
                <c:pt idx="7">
                  <c:v>44.37716204211587</c:v>
                </c:pt>
                <c:pt idx="8">
                  <c:v>34.962005811539342</c:v>
                </c:pt>
                <c:pt idx="9">
                  <c:v>29.373651246233884</c:v>
                </c:pt>
                <c:pt idx="10">
                  <c:v>25.136559171613413</c:v>
                </c:pt>
                <c:pt idx="11">
                  <c:v>23.984509382524895</c:v>
                </c:pt>
                <c:pt idx="12">
                  <c:v>19.923118189101178</c:v>
                </c:pt>
                <c:pt idx="13">
                  <c:v>17.2556527452506</c:v>
                </c:pt>
                <c:pt idx="14">
                  <c:v>18.355752224827647</c:v>
                </c:pt>
                <c:pt idx="15">
                  <c:v>14.67950686326267</c:v>
                </c:pt>
                <c:pt idx="16">
                  <c:v>12.586242253728102</c:v>
                </c:pt>
                <c:pt idx="17">
                  <c:v>12.630006175487587</c:v>
                </c:pt>
                <c:pt idx="18">
                  <c:v>11.098221559752524</c:v>
                </c:pt>
                <c:pt idx="19">
                  <c:v>22.931812255177668</c:v>
                </c:pt>
                <c:pt idx="20">
                  <c:v>24.109280900831891</c:v>
                </c:pt>
                <c:pt idx="21">
                  <c:v>42.70261561167051</c:v>
                </c:pt>
                <c:pt idx="22">
                  <c:v>58.88</c:v>
                </c:pt>
                <c:pt idx="23">
                  <c:v>54.82</c:v>
                </c:pt>
              </c:numCache>
              <c:extLst/>
            </c:numRef>
          </c:val>
          <c:smooth val="1"/>
          <c:extLst>
            <c:ext xmlns:c16="http://schemas.microsoft.com/office/drawing/2014/chart" uri="{C3380CC4-5D6E-409C-BE32-E72D297353CC}">
              <c16:uniqueId val="{00000010-7A80-402A-BF43-67B0F6464F12}"/>
            </c:ext>
          </c:extLst>
        </c:ser>
        <c:ser>
          <c:idx val="1"/>
          <c:order val="1"/>
          <c:tx>
            <c:strRef>
              <c:f>'Sostenibilidad Deuda'!$C$1</c:f>
              <c:strCache>
                <c:ptCount val="1"/>
                <c:pt idx="0">
                  <c:v>Límite Ley 358/97</c:v>
                </c:pt>
              </c:strCache>
            </c:strRef>
          </c:tx>
          <c:spPr>
            <a:ln w="28575" cap="rnd">
              <a:solidFill>
                <a:schemeClr val="tx1"/>
              </a:solidFill>
              <a:prstDash val="sysDash"/>
              <a:round/>
            </a:ln>
            <a:effectLst/>
          </c:spPr>
          <c:marker>
            <c:symbol val="none"/>
          </c:marker>
          <c:dLbls>
            <c:dLbl>
              <c:idx val="12"/>
              <c:layout>
                <c:manualLayout>
                  <c:x val="-1.102430364161395E-2"/>
                  <c:y val="-4.072837613311330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A80-402A-BF43-67B0F6464F12}"/>
                </c:ext>
              </c:extLst>
            </c:dLbl>
            <c:dLbl>
              <c:idx val="23"/>
              <c:layout>
                <c:manualLayout>
                  <c:x val="-5.2916657479746963E-2"/>
                  <c:y val="-5.553869472697264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A80-402A-BF43-67B0F6464F1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Arial" panose="020B0604020202020204" pitchFamily="34" charset="0"/>
                    <a:ea typeface="+mn-ea"/>
                    <a:cs typeface="Arial" panose="020B060402020202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('Sostenibilidad Deuda'!$A$10:$A$32,'Sostenibilidad Deuda'!$A$34)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2023-06</c:v>
                </c:pt>
              </c:strCache>
              <c:extLst/>
            </c:strRef>
          </c:cat>
          <c:val>
            <c:numRef>
              <c:f>('Sostenibilidad Deuda'!$C$10:$C$32,'Sostenibilidad Deuda'!$C$34)</c:f>
              <c:numCache>
                <c:formatCode>#,##0</c:formatCode>
                <c:ptCount val="24"/>
                <c:pt idx="0">
                  <c:v>80</c:v>
                </c:pt>
                <c:pt idx="1">
                  <c:v>80</c:v>
                </c:pt>
                <c:pt idx="2">
                  <c:v>80</c:v>
                </c:pt>
                <c:pt idx="3">
                  <c:v>80</c:v>
                </c:pt>
                <c:pt idx="4">
                  <c:v>80</c:v>
                </c:pt>
                <c:pt idx="5">
                  <c:v>80</c:v>
                </c:pt>
                <c:pt idx="6">
                  <c:v>80</c:v>
                </c:pt>
                <c:pt idx="7">
                  <c:v>80</c:v>
                </c:pt>
                <c:pt idx="8">
                  <c:v>80</c:v>
                </c:pt>
                <c:pt idx="9">
                  <c:v>80</c:v>
                </c:pt>
                <c:pt idx="10">
                  <c:v>80</c:v>
                </c:pt>
                <c:pt idx="11">
                  <c:v>80</c:v>
                </c:pt>
                <c:pt idx="12">
                  <c:v>80</c:v>
                </c:pt>
                <c:pt idx="13">
                  <c:v>80</c:v>
                </c:pt>
                <c:pt idx="14">
                  <c:v>80</c:v>
                </c:pt>
                <c:pt idx="15">
                  <c:v>80</c:v>
                </c:pt>
                <c:pt idx="16">
                  <c:v>80</c:v>
                </c:pt>
                <c:pt idx="17">
                  <c:v>80</c:v>
                </c:pt>
                <c:pt idx="18">
                  <c:v>80</c:v>
                </c:pt>
                <c:pt idx="19">
                  <c:v>80</c:v>
                </c:pt>
                <c:pt idx="20">
                  <c:v>80</c:v>
                </c:pt>
                <c:pt idx="21">
                  <c:v>100</c:v>
                </c:pt>
                <c:pt idx="22">
                  <c:v>100</c:v>
                </c:pt>
                <c:pt idx="23" formatCode="General">
                  <c:v>100</c:v>
                </c:pt>
              </c:numCache>
              <c:extLst/>
            </c:numRef>
          </c:val>
          <c:smooth val="0"/>
          <c:extLst>
            <c:ext xmlns:c16="http://schemas.microsoft.com/office/drawing/2014/chart" uri="{C3380CC4-5D6E-409C-BE32-E72D297353CC}">
              <c16:uniqueId val="{00000013-7A80-402A-BF43-67B0F6464F12}"/>
            </c:ext>
          </c:extLst>
        </c:ser>
        <c:dLbls>
          <c:showLegendKey val="0"/>
          <c:showVal val="0"/>
          <c:showCatName val="0"/>
          <c:showSerName val="0"/>
          <c:showPercent val="0"/>
          <c:showBubbleSize val="0"/>
        </c:dLbls>
        <c:smooth val="0"/>
        <c:axId val="1348617040"/>
        <c:axId val="1348607888"/>
      </c:lineChart>
      <c:catAx>
        <c:axId val="134861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48607888"/>
        <c:crosses val="autoZero"/>
        <c:auto val="1"/>
        <c:lblAlgn val="ctr"/>
        <c:lblOffset val="100"/>
        <c:noMultiLvlLbl val="0"/>
      </c:catAx>
      <c:valAx>
        <c:axId val="1348607888"/>
        <c:scaling>
          <c:orientation val="minMax"/>
        </c:scaling>
        <c:delete val="1"/>
        <c:axPos val="l"/>
        <c:numFmt formatCode="#,##0" sourceLinked="0"/>
        <c:majorTickMark val="none"/>
        <c:minorTickMark val="none"/>
        <c:tickLblPos val="nextTo"/>
        <c:crossAx val="13486170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04757740817738"/>
          <c:y val="0.19544035122018064"/>
          <c:w val="0.35542025281953787"/>
          <c:h val="0.68084702986115742"/>
        </c:manualLayout>
      </c:layout>
      <c:doughnutChart>
        <c:varyColors val="1"/>
        <c:ser>
          <c:idx val="0"/>
          <c:order val="0"/>
          <c:dPt>
            <c:idx val="0"/>
            <c:bubble3D val="0"/>
            <c:spPr>
              <a:solidFill>
                <a:schemeClr val="accent4"/>
              </a:solidFill>
              <a:ln w="19050">
                <a:noFill/>
              </a:ln>
              <a:effectLst/>
            </c:spPr>
            <c:extLst>
              <c:ext xmlns:c16="http://schemas.microsoft.com/office/drawing/2014/chart" uri="{C3380CC4-5D6E-409C-BE32-E72D297353CC}">
                <c16:uniqueId val="{00000001-7FBC-435A-AAC3-2A940D80780F}"/>
              </c:ext>
            </c:extLst>
          </c:dPt>
          <c:dPt>
            <c:idx val="1"/>
            <c:bubble3D val="0"/>
            <c:spPr>
              <a:solidFill>
                <a:srgbClr val="00B0F0">
                  <a:alpha val="74000"/>
                </a:srgbClr>
              </a:solidFill>
              <a:ln w="19050">
                <a:noFill/>
              </a:ln>
              <a:effectLst/>
            </c:spPr>
            <c:extLst>
              <c:ext xmlns:c16="http://schemas.microsoft.com/office/drawing/2014/chart" uri="{C3380CC4-5D6E-409C-BE32-E72D297353CC}">
                <c16:uniqueId val="{00000003-7FBC-435A-AAC3-2A940D80780F}"/>
              </c:ext>
            </c:extLst>
          </c:dPt>
          <c:dPt>
            <c:idx val="2"/>
            <c:bubble3D val="0"/>
            <c:spPr>
              <a:solidFill>
                <a:schemeClr val="accent1">
                  <a:alpha val="51000"/>
                </a:schemeClr>
              </a:solidFill>
              <a:ln w="19050">
                <a:noFill/>
              </a:ln>
              <a:effectLst/>
            </c:spPr>
            <c:extLst>
              <c:ext xmlns:c16="http://schemas.microsoft.com/office/drawing/2014/chart" uri="{C3380CC4-5D6E-409C-BE32-E72D297353CC}">
                <c16:uniqueId val="{00000005-7FBC-435A-AAC3-2A940D80780F}"/>
              </c:ext>
            </c:extLst>
          </c:dPt>
          <c:dPt>
            <c:idx val="3"/>
            <c:bubble3D val="0"/>
            <c:spPr>
              <a:solidFill>
                <a:srgbClr val="002060">
                  <a:alpha val="55000"/>
                </a:srgbClr>
              </a:solidFill>
              <a:ln w="19050">
                <a:noFill/>
              </a:ln>
              <a:effectLst/>
            </c:spPr>
            <c:extLst>
              <c:ext xmlns:c16="http://schemas.microsoft.com/office/drawing/2014/chart" uri="{C3380CC4-5D6E-409C-BE32-E72D297353CC}">
                <c16:uniqueId val="{00000007-7FBC-435A-AAC3-2A940D80780F}"/>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7FBC-435A-AAC3-2A940D80780F}"/>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Nova bold "/>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1-7FBC-435A-AAC3-2A940D80780F}"/>
                </c:ext>
              </c:extLst>
            </c:dLbl>
            <c:dLbl>
              <c:idx val="4"/>
              <c:delete val="1"/>
              <c:extLst>
                <c:ext xmlns:c15="http://schemas.microsoft.com/office/drawing/2012/chart" uri="{CE6537A1-D6FC-4f65-9D91-7224C49458BB}"/>
                <c:ext xmlns:c16="http://schemas.microsoft.com/office/drawing/2014/chart" uri="{C3380CC4-5D6E-409C-BE32-E72D297353CC}">
                  <c16:uniqueId val="{00000009-7FBC-435A-AAC3-2A940D8078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ova bold "/>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Hoja9!$A$5:$A$9</c:f>
              <c:strCache>
                <c:ptCount val="5"/>
                <c:pt idx="0">
                  <c:v>Compromisos Acumulados de 14 Junio de 2022 a mayo 2023</c:v>
                </c:pt>
                <c:pt idx="1">
                  <c:v>Vigencias Futuras 2024 (en adelante)</c:v>
                </c:pt>
                <c:pt idx="2">
                  <c:v>Pendiente por comprometer en vigencia</c:v>
                </c:pt>
                <c:pt idx="3">
                  <c:v>Recursos para Vigencias Futuras Proyectos Aprobados Administración</c:v>
                </c:pt>
                <c:pt idx="4">
                  <c:v>Total</c:v>
                </c:pt>
              </c:strCache>
            </c:strRef>
          </c:cat>
          <c:val>
            <c:numRef>
              <c:f>Hoja9!$B$5:$B$9</c:f>
              <c:numCache>
                <c:formatCode>#,##0,,</c:formatCode>
                <c:ptCount val="5"/>
                <c:pt idx="0">
                  <c:v>5146439629172</c:v>
                </c:pt>
                <c:pt idx="1">
                  <c:v>3329835245700.54</c:v>
                </c:pt>
                <c:pt idx="2">
                  <c:v>2708339320236</c:v>
                </c:pt>
                <c:pt idx="3">
                  <c:v>563810804892</c:v>
                </c:pt>
                <c:pt idx="4">
                  <c:v>11748425000000.539</c:v>
                </c:pt>
              </c:numCache>
            </c:numRef>
          </c:val>
          <c:extLst>
            <c:ext xmlns:c16="http://schemas.microsoft.com/office/drawing/2014/chart" uri="{C3380CC4-5D6E-409C-BE32-E72D297353CC}">
              <c16:uniqueId val="{0000000A-7FBC-435A-AAC3-2A940D80780F}"/>
            </c:ext>
          </c:extLst>
        </c:ser>
        <c:dLbls>
          <c:showLegendKey val="0"/>
          <c:showVal val="0"/>
          <c:showCatName val="0"/>
          <c:showSerName val="0"/>
          <c:showPercent val="0"/>
          <c:showBubbleSize val="0"/>
          <c:showLeaderLines val="1"/>
        </c:dLbls>
        <c:firstSliceAng val="270"/>
        <c:holeSize val="48"/>
      </c:doughnutChart>
      <c:spPr>
        <a:noFill/>
        <a:ln>
          <a:noFill/>
        </a:ln>
        <a:effectLst/>
      </c:spPr>
    </c:plotArea>
    <c:legend>
      <c:legendPos val="b"/>
      <c:legendEntry>
        <c:idx val="4"/>
        <c:delete val="1"/>
      </c:legendEntry>
      <c:layout>
        <c:manualLayout>
          <c:xMode val="edge"/>
          <c:yMode val="edge"/>
          <c:x val="0.69703613630885575"/>
          <c:y val="0.12335340873929207"/>
          <c:w val="0.23323930347350652"/>
          <c:h val="0.4346013068575468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alpha val="96000"/>
                </a:schemeClr>
              </a:solidFill>
              <a:latin typeface="Arial Nova Cond" panose="020B050602020202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788092673539055E-3"/>
          <c:y val="0"/>
          <c:w val="0.97383309805910701"/>
          <c:h val="0.92748095205102798"/>
        </c:manualLayout>
      </c:layout>
      <c:barChart>
        <c:barDir val="col"/>
        <c:grouping val="clustered"/>
        <c:varyColors val="0"/>
        <c:ser>
          <c:idx val="2"/>
          <c:order val="1"/>
          <c:tx>
            <c:strRef>
              <c:f>'[Copia de Cifras_13jul2023.xlsx]Recaudo'!$E$5</c:f>
              <c:strCache>
                <c:ptCount val="1"/>
                <c:pt idx="0">
                  <c:v> Recaudo 2022
1 Ene - 12 Jul </c:v>
                </c:pt>
              </c:strCache>
            </c:strRef>
          </c:tx>
          <c:spPr>
            <a:solidFill>
              <a:srgbClr val="002060"/>
            </a:solidFill>
            <a:ln>
              <a:noFill/>
            </a:ln>
            <a:effectLst/>
          </c:spPr>
          <c:invertIfNegative val="0"/>
          <c:dLbls>
            <c:dLbl>
              <c:idx val="2"/>
              <c:layout>
                <c:manualLayout>
                  <c:x val="1.10957004160887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BA-4F7C-973C-1C5AB09A44CE}"/>
                </c:ext>
              </c:extLst>
            </c:dLbl>
            <c:dLbl>
              <c:idx val="3"/>
              <c:layout>
                <c:manualLayout>
                  <c:x val="-5.54785020804438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BA-4F7C-973C-1C5AB09A44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Cifras_13jul2023.xlsx]Recaudo'!$B$6:$B$9</c:f>
              <c:strCache>
                <c:ptCount val="4"/>
                <c:pt idx="0">
                  <c:v>Predial</c:v>
                </c:pt>
                <c:pt idx="1">
                  <c:v>Vehículos</c:v>
                </c:pt>
                <c:pt idx="2">
                  <c:v>Ica + Rete</c:v>
                </c:pt>
                <c:pt idx="3">
                  <c:v>Otros</c:v>
                </c:pt>
              </c:strCache>
            </c:strRef>
          </c:cat>
          <c:val>
            <c:numRef>
              <c:f>'[Copia de Cifras_13jul2023.xlsx]Recaudo'!$E$6:$E$9</c:f>
              <c:numCache>
                <c:formatCode>"$"\ #,##0</c:formatCode>
                <c:ptCount val="4"/>
                <c:pt idx="0">
                  <c:v>3320069.3057769998</c:v>
                </c:pt>
                <c:pt idx="1">
                  <c:v>548551.18575900001</c:v>
                </c:pt>
                <c:pt idx="2">
                  <c:v>2791418.0225869999</c:v>
                </c:pt>
                <c:pt idx="3">
                  <c:v>739213.07765899994</c:v>
                </c:pt>
              </c:numCache>
            </c:numRef>
          </c:val>
          <c:extLst>
            <c:ext xmlns:c16="http://schemas.microsoft.com/office/drawing/2014/chart" uri="{C3380CC4-5D6E-409C-BE32-E72D297353CC}">
              <c16:uniqueId val="{00000002-0EBA-4F7C-973C-1C5AB09A44CE}"/>
            </c:ext>
          </c:extLst>
        </c:ser>
        <c:ser>
          <c:idx val="1"/>
          <c:order val="2"/>
          <c:tx>
            <c:strRef>
              <c:f>'[Copia de Cifras_13jul2023.xlsx]Recaudo'!$D$5</c:f>
              <c:strCache>
                <c:ptCount val="1"/>
                <c:pt idx="0">
                  <c:v> Recaudo 2023
1 Ene - 12 Jul </c:v>
                </c:pt>
              </c:strCache>
            </c:strRef>
          </c:tx>
          <c:spPr>
            <a:pattFill prst="ltDnDiag">
              <a:fgClr>
                <a:srgbClr val="002060"/>
              </a:fgClr>
              <a:bgClr>
                <a:schemeClr val="bg1"/>
              </a:bgClr>
            </a:pattFill>
            <a:ln>
              <a:noFill/>
            </a:ln>
            <a:effectLst/>
          </c:spPr>
          <c:invertIfNegative val="0"/>
          <c:dLbls>
            <c:dLbl>
              <c:idx val="0"/>
              <c:layout>
                <c:manualLayout>
                  <c:x val="-7.3971336107258607E-3"/>
                  <c:y val="3.55761942268234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BA-4F7C-973C-1C5AB09A44CE}"/>
                </c:ext>
              </c:extLst>
            </c:dLbl>
            <c:dLbl>
              <c:idx val="1"/>
              <c:layout>
                <c:manualLayout>
                  <c:x val="-1.1095700416088766E-2"/>
                  <c:y val="-3.62027204199392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BA-4F7C-973C-1C5AB09A44CE}"/>
                </c:ext>
              </c:extLst>
            </c:dLbl>
            <c:dLbl>
              <c:idx val="2"/>
              <c:layout>
                <c:manualLayout>
                  <c:x val="-1.2944983818770295E-2"/>
                  <c:y val="7.185935803406254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BA-4F7C-973C-1C5AB09A44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Cifras_13jul2023.xlsx]Recaudo'!$B$6:$B$9</c:f>
              <c:strCache>
                <c:ptCount val="4"/>
                <c:pt idx="0">
                  <c:v>Predial</c:v>
                </c:pt>
                <c:pt idx="1">
                  <c:v>Vehículos</c:v>
                </c:pt>
                <c:pt idx="2">
                  <c:v>Ica + Rete</c:v>
                </c:pt>
                <c:pt idx="3">
                  <c:v>Otros</c:v>
                </c:pt>
              </c:strCache>
            </c:strRef>
          </c:cat>
          <c:val>
            <c:numRef>
              <c:f>'[Copia de Cifras_13jul2023.xlsx]Recaudo'!$D$6:$D$9</c:f>
              <c:numCache>
                <c:formatCode>"$"\ #,##0</c:formatCode>
                <c:ptCount val="4"/>
                <c:pt idx="0">
                  <c:v>3987203.3209000002</c:v>
                </c:pt>
                <c:pt idx="1">
                  <c:v>987370.69698000001</c:v>
                </c:pt>
                <c:pt idx="2">
                  <c:v>3498051.9681119998</c:v>
                </c:pt>
                <c:pt idx="3">
                  <c:v>803479.46286299999</c:v>
                </c:pt>
              </c:numCache>
            </c:numRef>
          </c:val>
          <c:extLst>
            <c:ext xmlns:c16="http://schemas.microsoft.com/office/drawing/2014/chart" uri="{C3380CC4-5D6E-409C-BE32-E72D297353CC}">
              <c16:uniqueId val="{00000006-0EBA-4F7C-973C-1C5AB09A44CE}"/>
            </c:ext>
          </c:extLst>
        </c:ser>
        <c:dLbls>
          <c:showLegendKey val="0"/>
          <c:showVal val="0"/>
          <c:showCatName val="0"/>
          <c:showSerName val="0"/>
          <c:showPercent val="0"/>
          <c:showBubbleSize val="0"/>
        </c:dLbls>
        <c:gapWidth val="150"/>
        <c:axId val="1575948752"/>
        <c:axId val="1575949584"/>
      </c:barChart>
      <c:scatterChart>
        <c:scatterStyle val="smoothMarker"/>
        <c:varyColors val="0"/>
        <c:ser>
          <c:idx val="0"/>
          <c:order val="0"/>
          <c:tx>
            <c:strRef>
              <c:f>'[Copia de Cifras_13jul2023.xlsx]Recaudo'!$C$5</c:f>
              <c:strCache>
                <c:ptCount val="1"/>
                <c:pt idx="0">
                  <c:v> Meta global 2023 </c:v>
                </c:pt>
              </c:strCache>
            </c:strRef>
          </c:tx>
          <c:spPr>
            <a:ln w="28575" cap="rnd">
              <a:solidFill>
                <a:schemeClr val="accent2">
                  <a:lumMod val="75000"/>
                </a:schemeClr>
              </a:solidFill>
              <a:prstDash val="sysDot"/>
              <a:round/>
            </a:ln>
            <a:effectLst/>
          </c:spPr>
          <c:marker>
            <c:symbol val="diamond"/>
            <c:size val="8"/>
            <c:spPr>
              <a:solidFill>
                <a:schemeClr val="accent4"/>
              </a:solidFill>
              <a:ln w="9525">
                <a:noFill/>
              </a:ln>
              <a:effectLst/>
            </c:spPr>
          </c:marker>
          <c:dLbls>
            <c:dLbl>
              <c:idx val="0"/>
              <c:layout>
                <c:manualLayout>
                  <c:x val="-6.1026352288488225E-2"/>
                  <c:y val="-6.8253245847738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BA-4F7C-973C-1C5AB09A44CE}"/>
                </c:ext>
              </c:extLst>
            </c:dLbl>
            <c:dLbl>
              <c:idx val="1"/>
              <c:layout>
                <c:manualLayout>
                  <c:x val="-5.9177068885806747E-2"/>
                  <c:y val="-8.6214626333986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BA-4F7C-973C-1C5AB09A44CE}"/>
                </c:ext>
              </c:extLst>
            </c:dLbl>
            <c:dLbl>
              <c:idx val="2"/>
              <c:layout>
                <c:manualLayout>
                  <c:x val="-6.4724919093851196E-2"/>
                  <c:y val="-6.1068693653240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BA-4F7C-973C-1C5AB09A44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'[Copia de Cifras_13jul2023.xlsx]Recaudo'!$B$6:$B$9</c:f>
              <c:strCache>
                <c:ptCount val="4"/>
                <c:pt idx="0">
                  <c:v>Predial</c:v>
                </c:pt>
                <c:pt idx="1">
                  <c:v>Vehículos</c:v>
                </c:pt>
                <c:pt idx="2">
                  <c:v>Ica + Rete</c:v>
                </c:pt>
                <c:pt idx="3">
                  <c:v>Otros</c:v>
                </c:pt>
              </c:strCache>
            </c:strRef>
          </c:xVal>
          <c:yVal>
            <c:numRef>
              <c:f>'[Copia de Cifras_13jul2023.xlsx]Recaudo'!$C$6:$C$9</c:f>
              <c:numCache>
                <c:formatCode>"$"\ #,##0</c:formatCode>
                <c:ptCount val="4"/>
                <c:pt idx="0">
                  <c:v>4300384.3399914801</c:v>
                </c:pt>
                <c:pt idx="1">
                  <c:v>1093253.20588876</c:v>
                </c:pt>
                <c:pt idx="2">
                  <c:v>5857122.0989497304</c:v>
                </c:pt>
                <c:pt idx="3">
                  <c:v>1707302.431551883</c:v>
                </c:pt>
              </c:numCache>
            </c:numRef>
          </c:yVal>
          <c:smooth val="1"/>
          <c:extLst>
            <c:ext xmlns:c16="http://schemas.microsoft.com/office/drawing/2014/chart" uri="{C3380CC4-5D6E-409C-BE32-E72D297353CC}">
              <c16:uniqueId val="{0000000A-0EBA-4F7C-973C-1C5AB09A44CE}"/>
            </c:ext>
          </c:extLst>
        </c:ser>
        <c:dLbls>
          <c:showLegendKey val="0"/>
          <c:showVal val="0"/>
          <c:showCatName val="0"/>
          <c:showSerName val="0"/>
          <c:showPercent val="0"/>
          <c:showBubbleSize val="0"/>
        </c:dLbls>
        <c:axId val="1575948752"/>
        <c:axId val="1575949584"/>
      </c:scatterChart>
      <c:catAx>
        <c:axId val="157594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75949584"/>
        <c:crosses val="autoZero"/>
        <c:auto val="1"/>
        <c:lblAlgn val="ctr"/>
        <c:lblOffset val="100"/>
        <c:noMultiLvlLbl val="0"/>
      </c:catAx>
      <c:valAx>
        <c:axId val="1575949584"/>
        <c:scaling>
          <c:orientation val="minMax"/>
        </c:scaling>
        <c:delete val="1"/>
        <c:axPos val="l"/>
        <c:numFmt formatCode="&quot;$&quot;\ #,##0" sourceLinked="1"/>
        <c:majorTickMark val="none"/>
        <c:minorTickMark val="none"/>
        <c:tickLblPos val="nextTo"/>
        <c:crossAx val="15759487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legend>
      <c:legendPos val="b"/>
      <c:layout>
        <c:manualLayout>
          <c:xMode val="edge"/>
          <c:yMode val="edge"/>
          <c:x val="0.72584931929283381"/>
          <c:y val="3.494320767884776E-2"/>
          <c:w val="0.2734292663977429"/>
          <c:h val="0.297787141776399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71393120894397E-2"/>
          <c:y val="0.13139340048238268"/>
          <c:w val="0.97257667043770335"/>
          <c:h val="0.74100099015917609"/>
        </c:manualLayout>
      </c:layout>
      <c:barChart>
        <c:barDir val="bar"/>
        <c:grouping val="stacked"/>
        <c:varyColors val="0"/>
        <c:ser>
          <c:idx val="1"/>
          <c:order val="0"/>
          <c:tx>
            <c:strRef>
              <c:f>'[Copia de Cifras_13jul2023.xlsx]Recaudo'!$D$12</c:f>
              <c:strCache>
                <c:ptCount val="1"/>
                <c:pt idx="0">
                  <c:v> Recaudo </c:v>
                </c:pt>
              </c:strCache>
            </c:strRef>
          </c:tx>
          <c:spPr>
            <a:solidFill>
              <a:srgbClr val="00206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5363235147865126"/>
                      <c:h val="0.26133737378872895"/>
                    </c:manualLayout>
                  </c15:layout>
                </c:ext>
                <c:ext xmlns:c16="http://schemas.microsoft.com/office/drawing/2014/chart" uri="{C3380CC4-5D6E-409C-BE32-E72D297353CC}">
                  <c16:uniqueId val="{00000006-2820-4062-9F66-A81AC81AD432}"/>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'[Copia de Cifras_13jul2023.xlsx]Recaudo'!$D$13</c:f>
              <c:numCache>
                <c:formatCode>_-"$"\ * #,##0_-;\-"$"\ * #,##0_-;_-"$"\ * "-"??_-;_-@_-</c:formatCode>
                <c:ptCount val="1"/>
                <c:pt idx="0">
                  <c:v>9276105.4488549996</c:v>
                </c:pt>
              </c:numCache>
            </c:numRef>
          </c:val>
          <c:extLst>
            <c:ext xmlns:c16="http://schemas.microsoft.com/office/drawing/2014/chart" uri="{C3380CC4-5D6E-409C-BE32-E72D297353CC}">
              <c16:uniqueId val="{00000000-2820-4062-9F66-A81AC81AD432}"/>
            </c:ext>
          </c:extLst>
        </c:ser>
        <c:ser>
          <c:idx val="0"/>
          <c:order val="1"/>
          <c:tx>
            <c:strRef>
              <c:f>'[Copia de Cifras_13jul2023.xlsx]Recaudo'!$C$12</c:f>
              <c:strCache>
                <c:ptCount val="1"/>
                <c:pt idx="0">
                  <c:v> Meta </c:v>
                </c:pt>
              </c:strCache>
            </c:strRef>
          </c:tx>
          <c:spPr>
            <a:pattFill prst="ltDnDiag">
              <a:fgClr>
                <a:srgbClr val="002060"/>
              </a:fgClr>
              <a:bgClr>
                <a:schemeClr val="bg1"/>
              </a:bgClr>
            </a:pattFill>
            <a:ln>
              <a:noFill/>
            </a:ln>
            <a:effectLst/>
          </c:spPr>
          <c:invertIfNegative val="0"/>
          <c:dPt>
            <c:idx val="0"/>
            <c:invertIfNegative val="0"/>
            <c:bubble3D val="0"/>
            <c:spPr>
              <a:pattFill prst="ltDnDiag">
                <a:fgClr>
                  <a:srgbClr val="002060"/>
                </a:fgClr>
                <a:bgClr>
                  <a:schemeClr val="bg1"/>
                </a:bgClr>
              </a:pattFill>
              <a:ln>
                <a:noFill/>
              </a:ln>
              <a:effectLst/>
            </c:spPr>
            <c:extLst>
              <c:ext xmlns:c16="http://schemas.microsoft.com/office/drawing/2014/chart" uri="{C3380CC4-5D6E-409C-BE32-E72D297353CC}">
                <c16:uniqueId val="{00000002-2820-4062-9F66-A81AC81AD432}"/>
              </c:ext>
            </c:extLst>
          </c:dPt>
          <c:dPt>
            <c:idx val="1"/>
            <c:invertIfNegative val="0"/>
            <c:bubble3D val="0"/>
            <c:spPr>
              <a:pattFill prst="ltDnDiag">
                <a:fgClr>
                  <a:srgbClr val="002060"/>
                </a:fgClr>
                <a:bgClr>
                  <a:schemeClr val="bg1"/>
                </a:bgClr>
              </a:pattFill>
              <a:ln>
                <a:noFill/>
              </a:ln>
              <a:effectLst/>
            </c:spPr>
            <c:extLst>
              <c:ext xmlns:c16="http://schemas.microsoft.com/office/drawing/2014/chart" uri="{C3380CC4-5D6E-409C-BE32-E72D297353CC}">
                <c16:uniqueId val="{00000004-2820-4062-9F66-A81AC81AD432}"/>
              </c:ext>
            </c:extLst>
          </c:dPt>
          <c:dLbls>
            <c:dLbl>
              <c:idx val="0"/>
              <c:layout>
                <c:manualLayout>
                  <c:x val="-1.006304586354247E-2"/>
                  <c:y val="1.1132582483012899E-2"/>
                </c:manualLayout>
              </c:layout>
              <c:spPr>
                <a:noFill/>
                <a:ln>
                  <a:noFill/>
                </a:ln>
                <a:effectLst/>
              </c:spPr>
              <c:txPr>
                <a:bodyPr rot="0" spcFirstLastPara="1" vertOverflow="ellipsis" vert="horz" wrap="square" anchor="ctr" anchorCtr="1"/>
                <a:lstStyle/>
                <a:p>
                  <a:pPr algn="ctr">
                    <a:defRPr sz="1600" b="1" i="0" u="none" strike="noStrike" kern="1200" baseline="0">
                      <a:solidFill>
                        <a:srgbClr val="FF000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20-4062-9F66-A81AC81AD432}"/>
                </c:ext>
              </c:extLst>
            </c:dLbl>
            <c:dLbl>
              <c:idx val="1"/>
              <c:tx>
                <c:rich>
                  <a:bodyPr/>
                  <a:lstStyle/>
                  <a:p>
                    <a:fld id="{62CB11C5-F319-4F48-BE87-1E04842E4592}" type="VALUE">
                      <a:rPr lang="en-US" sz="1100"/>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20-4062-9F66-A81AC81AD432}"/>
                </c:ext>
              </c:extLst>
            </c:dLbl>
            <c:spPr>
              <a:noFill/>
              <a:ln>
                <a:noFill/>
              </a:ln>
              <a:effectLst/>
            </c:spPr>
            <c:txPr>
              <a:bodyPr rot="0" spcFirstLastPara="1" vertOverflow="ellipsis" vert="horz" wrap="square" anchor="ctr" anchorCtr="1"/>
              <a:lstStyle/>
              <a:p>
                <a:pPr algn="ct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'[Copia de Cifras_13jul2023.xlsx]Recaudo'!$C$13</c:f>
              <c:numCache>
                <c:formatCode>_-"$"\ * #,##0_-;\-"$"\ * #,##0_-;_-"$"\ * "-"??_-;_-@_-</c:formatCode>
                <c:ptCount val="1"/>
                <c:pt idx="0">
                  <c:v>3681956.6275268532</c:v>
                </c:pt>
              </c:numCache>
            </c:numRef>
          </c:val>
          <c:extLst>
            <c:ext xmlns:c16="http://schemas.microsoft.com/office/drawing/2014/chart" uri="{C3380CC4-5D6E-409C-BE32-E72D297353CC}">
              <c16:uniqueId val="{00000005-2820-4062-9F66-A81AC81AD432}"/>
            </c:ext>
          </c:extLst>
        </c:ser>
        <c:dLbls>
          <c:showLegendKey val="0"/>
          <c:showVal val="0"/>
          <c:showCatName val="0"/>
          <c:showSerName val="0"/>
          <c:showPercent val="0"/>
          <c:showBubbleSize val="0"/>
        </c:dLbls>
        <c:gapWidth val="182"/>
        <c:overlap val="100"/>
        <c:axId val="2036619328"/>
        <c:axId val="2036622656"/>
      </c:barChart>
      <c:catAx>
        <c:axId val="2036619328"/>
        <c:scaling>
          <c:orientation val="minMax"/>
        </c:scaling>
        <c:delete val="1"/>
        <c:axPos val="l"/>
        <c:numFmt formatCode="General" sourceLinked="1"/>
        <c:majorTickMark val="none"/>
        <c:minorTickMark val="none"/>
        <c:tickLblPos val="nextTo"/>
        <c:crossAx val="2036622656"/>
        <c:crosses val="autoZero"/>
        <c:auto val="1"/>
        <c:lblAlgn val="ctr"/>
        <c:lblOffset val="100"/>
        <c:noMultiLvlLbl val="0"/>
      </c:catAx>
      <c:valAx>
        <c:axId val="2036622656"/>
        <c:scaling>
          <c:orientation val="minMax"/>
        </c:scaling>
        <c:delete val="1"/>
        <c:axPos val="b"/>
        <c:numFmt formatCode="_-&quot;$&quot;\ * #,##0_-;\-&quot;$&quot;\ * #,##0_-;_-&quot;$&quot;\ * &quot;-&quot;??_-;_-@_-" sourceLinked="1"/>
        <c:majorTickMark val="none"/>
        <c:minorTickMark val="none"/>
        <c:tickLblPos val="nextTo"/>
        <c:crossAx val="2036619328"/>
        <c:crosses val="autoZero"/>
        <c:crossBetween val="between"/>
      </c:valAx>
      <c:spPr>
        <a:noFill/>
        <a:ln>
          <a:noFill/>
        </a:ln>
        <a:effectLst/>
      </c:spPr>
    </c:plotArea>
    <c:plotVisOnly val="1"/>
    <c:dispBlanksAs val="gap"/>
    <c:showDLblsOverMax val="0"/>
  </c:chart>
  <c:spPr>
    <a:noFill/>
    <a:ln w="9525" cap="flat" cmpd="sng" algn="ctr">
      <a:solidFill>
        <a:schemeClr val="tx2">
          <a:lumMod val="50000"/>
        </a:schemeClr>
      </a:solidFill>
      <a:round/>
    </a:ln>
    <a:effectLst/>
  </c:spPr>
  <c:txPr>
    <a:bodyPr/>
    <a:lstStyle/>
    <a:p>
      <a:pPr>
        <a:defRPr sz="1200" b="1"/>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'[Copia de Cifras_13jul2023.xlsx]Interacciones'!$A$50</c:f>
              <c:strCache>
                <c:ptCount val="1"/>
                <c:pt idx="0">
                  <c:v>31/12/2022</c:v>
                </c:pt>
              </c:strCache>
            </c:strRef>
          </c:tx>
          <c:spPr>
            <a:solidFill>
              <a:schemeClr val="accent2">
                <a:tint val="37000"/>
              </a:schemeClr>
            </a:solidFill>
            <a:ln>
              <a:noFill/>
            </a:ln>
            <a:effectLst/>
          </c:spPr>
          <c:invertIfNegative val="0"/>
          <c:val>
            <c:numRef>
              <c:f>'[Copia de Cifras_13jul2023.xlsx]Interacciones'!$B$50</c:f>
              <c:numCache>
                <c:formatCode>#,##0</c:formatCode>
                <c:ptCount val="1"/>
                <c:pt idx="0">
                  <c:v>1395427</c:v>
                </c:pt>
              </c:numCache>
            </c:numRef>
          </c:val>
          <c:extLst>
            <c:ext xmlns:c16="http://schemas.microsoft.com/office/drawing/2014/chart" uri="{C3380CC4-5D6E-409C-BE32-E72D297353CC}">
              <c16:uniqueId val="{00000000-8A11-4AF0-83F8-23876BF3146C}"/>
            </c:ext>
          </c:extLst>
        </c:ser>
        <c:ser>
          <c:idx val="1"/>
          <c:order val="1"/>
          <c:tx>
            <c:strRef>
              <c:f>'[Copia de Cifras_13jul2023.xlsx]Interacciones'!$A$51</c:f>
              <c:strCache>
                <c:ptCount val="1"/>
                <c:pt idx="0">
                  <c:v>31/01/2023</c:v>
                </c:pt>
              </c:strCache>
            </c:strRef>
          </c:tx>
          <c:spPr>
            <a:solidFill>
              <a:schemeClr val="accent2">
                <a:tint val="43000"/>
              </a:schemeClr>
            </a:solidFill>
            <a:ln>
              <a:noFill/>
            </a:ln>
            <a:effectLst/>
          </c:spPr>
          <c:invertIfNegative val="0"/>
          <c:val>
            <c:numRef>
              <c:f>'[Copia de Cifras_13jul2023.xlsx]Interacciones'!$B$51</c:f>
              <c:numCache>
                <c:formatCode>#,##0</c:formatCode>
                <c:ptCount val="1"/>
                <c:pt idx="0">
                  <c:v>1454343</c:v>
                </c:pt>
              </c:numCache>
            </c:numRef>
          </c:val>
          <c:extLst>
            <c:ext xmlns:c16="http://schemas.microsoft.com/office/drawing/2014/chart" uri="{C3380CC4-5D6E-409C-BE32-E72D297353CC}">
              <c16:uniqueId val="{00000001-8A11-4AF0-83F8-23876BF3146C}"/>
            </c:ext>
          </c:extLst>
        </c:ser>
        <c:ser>
          <c:idx val="2"/>
          <c:order val="2"/>
          <c:tx>
            <c:strRef>
              <c:f>'[Copia de Cifras_13jul2023.xlsx]Interacciones'!$A$52</c:f>
              <c:strCache>
                <c:ptCount val="1"/>
                <c:pt idx="0">
                  <c:v>10/02/2023</c:v>
                </c:pt>
              </c:strCache>
            </c:strRef>
          </c:tx>
          <c:spPr>
            <a:solidFill>
              <a:schemeClr val="accent2">
                <a:tint val="50000"/>
              </a:schemeClr>
            </a:solidFill>
            <a:ln>
              <a:noFill/>
            </a:ln>
            <a:effectLst/>
          </c:spPr>
          <c:invertIfNegative val="0"/>
          <c:val>
            <c:numRef>
              <c:f>'[Copia de Cifras_13jul2023.xlsx]Interacciones'!$B$52</c:f>
              <c:numCache>
                <c:formatCode>#,##0_ ;\-#,##0\ </c:formatCode>
                <c:ptCount val="1"/>
                <c:pt idx="0">
                  <c:v>1476549</c:v>
                </c:pt>
              </c:numCache>
            </c:numRef>
          </c:val>
          <c:extLst>
            <c:ext xmlns:c16="http://schemas.microsoft.com/office/drawing/2014/chart" uri="{C3380CC4-5D6E-409C-BE32-E72D297353CC}">
              <c16:uniqueId val="{00000002-8A11-4AF0-83F8-23876BF3146C}"/>
            </c:ext>
          </c:extLst>
        </c:ser>
        <c:ser>
          <c:idx val="3"/>
          <c:order val="3"/>
          <c:tx>
            <c:strRef>
              <c:f>'[Copia de Cifras_13jul2023.xlsx]Interacciones'!$A$53</c:f>
              <c:strCache>
                <c:ptCount val="1"/>
                <c:pt idx="0">
                  <c:v>17/02/2023</c:v>
                </c:pt>
              </c:strCache>
            </c:strRef>
          </c:tx>
          <c:spPr>
            <a:solidFill>
              <a:schemeClr val="accent2">
                <a:tint val="56000"/>
              </a:schemeClr>
            </a:solidFill>
            <a:ln>
              <a:noFill/>
            </a:ln>
            <a:effectLst/>
          </c:spPr>
          <c:invertIfNegative val="0"/>
          <c:val>
            <c:numRef>
              <c:f>'[Copia de Cifras_13jul2023.xlsx]Interacciones'!$B$53</c:f>
              <c:numCache>
                <c:formatCode>#,##0_ ;\-#,##0\ </c:formatCode>
                <c:ptCount val="1"/>
                <c:pt idx="0">
                  <c:v>1487730</c:v>
                </c:pt>
              </c:numCache>
            </c:numRef>
          </c:val>
          <c:extLst>
            <c:ext xmlns:c16="http://schemas.microsoft.com/office/drawing/2014/chart" uri="{C3380CC4-5D6E-409C-BE32-E72D297353CC}">
              <c16:uniqueId val="{00000003-8A11-4AF0-83F8-23876BF3146C}"/>
            </c:ext>
          </c:extLst>
        </c:ser>
        <c:ser>
          <c:idx val="4"/>
          <c:order val="4"/>
          <c:tx>
            <c:strRef>
              <c:f>'[Copia de Cifras_13jul2023.xlsx]Interacciones'!$A$54</c:f>
              <c:strCache>
                <c:ptCount val="1"/>
                <c:pt idx="0">
                  <c:v>20/02/2023</c:v>
                </c:pt>
              </c:strCache>
            </c:strRef>
          </c:tx>
          <c:spPr>
            <a:solidFill>
              <a:schemeClr val="accent2">
                <a:tint val="62000"/>
              </a:schemeClr>
            </a:solidFill>
            <a:ln>
              <a:noFill/>
            </a:ln>
            <a:effectLst/>
          </c:spPr>
          <c:invertIfNegative val="0"/>
          <c:val>
            <c:numRef>
              <c:f>'[Copia de Cifras_13jul2023.xlsx]Interacciones'!$B$54</c:f>
              <c:numCache>
                <c:formatCode>#,##0_ ;\-#,##0\ </c:formatCode>
                <c:ptCount val="1"/>
                <c:pt idx="0">
                  <c:v>1491680</c:v>
                </c:pt>
              </c:numCache>
            </c:numRef>
          </c:val>
          <c:extLst>
            <c:ext xmlns:c16="http://schemas.microsoft.com/office/drawing/2014/chart" uri="{C3380CC4-5D6E-409C-BE32-E72D297353CC}">
              <c16:uniqueId val="{00000004-8A11-4AF0-83F8-23876BF3146C}"/>
            </c:ext>
          </c:extLst>
        </c:ser>
        <c:ser>
          <c:idx val="5"/>
          <c:order val="5"/>
          <c:tx>
            <c:strRef>
              <c:f>'[Copia de Cifras_13jul2023.xlsx]Interacciones'!$A$55</c:f>
              <c:strCache>
                <c:ptCount val="1"/>
                <c:pt idx="0">
                  <c:v>2/03/2023</c:v>
                </c:pt>
              </c:strCache>
            </c:strRef>
          </c:tx>
          <c:spPr>
            <a:solidFill>
              <a:schemeClr val="accent2">
                <a:tint val="69000"/>
              </a:schemeClr>
            </a:solidFill>
            <a:ln>
              <a:noFill/>
            </a:ln>
            <a:effectLst/>
          </c:spPr>
          <c:invertIfNegative val="0"/>
          <c:val>
            <c:numRef>
              <c:f>'[Copia de Cifras_13jul2023.xlsx]Interacciones'!$B$55</c:f>
              <c:numCache>
                <c:formatCode>#,##0_ ;\-#,##0\ </c:formatCode>
                <c:ptCount val="1"/>
                <c:pt idx="0">
                  <c:v>1507006</c:v>
                </c:pt>
              </c:numCache>
            </c:numRef>
          </c:val>
          <c:extLst>
            <c:ext xmlns:c16="http://schemas.microsoft.com/office/drawing/2014/chart" uri="{C3380CC4-5D6E-409C-BE32-E72D297353CC}">
              <c16:uniqueId val="{00000005-8A11-4AF0-83F8-23876BF3146C}"/>
            </c:ext>
          </c:extLst>
        </c:ser>
        <c:ser>
          <c:idx val="6"/>
          <c:order val="6"/>
          <c:tx>
            <c:strRef>
              <c:f>'[Copia de Cifras_13jul2023.xlsx]Interacciones'!$A$56</c:f>
              <c:strCache>
                <c:ptCount val="1"/>
                <c:pt idx="0">
                  <c:v>16/03/2023</c:v>
                </c:pt>
              </c:strCache>
            </c:strRef>
          </c:tx>
          <c:spPr>
            <a:solidFill>
              <a:schemeClr val="accent2">
                <a:tint val="75000"/>
              </a:schemeClr>
            </a:solidFill>
            <a:ln>
              <a:noFill/>
            </a:ln>
            <a:effectLst/>
          </c:spPr>
          <c:invertIfNegative val="0"/>
          <c:val>
            <c:numRef>
              <c:f>'[Copia de Cifras_13jul2023.xlsx]Interacciones'!$B$56</c:f>
              <c:numCache>
                <c:formatCode>#,##0_ ;\-#,##0\ </c:formatCode>
                <c:ptCount val="1"/>
                <c:pt idx="0">
                  <c:v>1522243</c:v>
                </c:pt>
              </c:numCache>
            </c:numRef>
          </c:val>
          <c:extLst>
            <c:ext xmlns:c16="http://schemas.microsoft.com/office/drawing/2014/chart" uri="{C3380CC4-5D6E-409C-BE32-E72D297353CC}">
              <c16:uniqueId val="{00000006-8A11-4AF0-83F8-23876BF3146C}"/>
            </c:ext>
          </c:extLst>
        </c:ser>
        <c:ser>
          <c:idx val="7"/>
          <c:order val="7"/>
          <c:tx>
            <c:strRef>
              <c:f>'[Copia de Cifras_13jul2023.xlsx]Interacciones'!$A$57</c:f>
              <c:strCache>
                <c:ptCount val="1"/>
                <c:pt idx="0">
                  <c:v>22/03/2023</c:v>
                </c:pt>
              </c:strCache>
            </c:strRef>
          </c:tx>
          <c:spPr>
            <a:solidFill>
              <a:schemeClr val="accent2">
                <a:tint val="81000"/>
              </a:schemeClr>
            </a:solidFill>
            <a:ln>
              <a:noFill/>
            </a:ln>
            <a:effectLst/>
          </c:spPr>
          <c:invertIfNegative val="0"/>
          <c:val>
            <c:numRef>
              <c:f>'[Copia de Cifras_13jul2023.xlsx]Interacciones'!$B$57</c:f>
              <c:numCache>
                <c:formatCode>#,##0_ ;\-#,##0\ </c:formatCode>
                <c:ptCount val="1"/>
                <c:pt idx="0">
                  <c:v>1527320</c:v>
                </c:pt>
              </c:numCache>
            </c:numRef>
          </c:val>
          <c:extLst>
            <c:ext xmlns:c16="http://schemas.microsoft.com/office/drawing/2014/chart" uri="{C3380CC4-5D6E-409C-BE32-E72D297353CC}">
              <c16:uniqueId val="{00000007-8A11-4AF0-83F8-23876BF3146C}"/>
            </c:ext>
          </c:extLst>
        </c:ser>
        <c:ser>
          <c:idx val="8"/>
          <c:order val="8"/>
          <c:tx>
            <c:strRef>
              <c:f>'[Copia de Cifras_13jul2023.xlsx]Interacciones'!$A$58</c:f>
              <c:strCache>
                <c:ptCount val="1"/>
                <c:pt idx="0">
                  <c:v>28/03/2023</c:v>
                </c:pt>
              </c:strCache>
            </c:strRef>
          </c:tx>
          <c:spPr>
            <a:solidFill>
              <a:schemeClr val="accent2">
                <a:tint val="88000"/>
              </a:schemeClr>
            </a:solidFill>
            <a:ln>
              <a:noFill/>
            </a:ln>
            <a:effectLst/>
          </c:spPr>
          <c:invertIfNegative val="0"/>
          <c:val>
            <c:numRef>
              <c:f>'[Copia de Cifras_13jul2023.xlsx]Interacciones'!$B$58</c:f>
              <c:numCache>
                <c:formatCode>#,##0_ ;\-#,##0\ </c:formatCode>
                <c:ptCount val="1"/>
                <c:pt idx="0">
                  <c:v>1533506</c:v>
                </c:pt>
              </c:numCache>
            </c:numRef>
          </c:val>
          <c:extLst>
            <c:ext xmlns:c16="http://schemas.microsoft.com/office/drawing/2014/chart" uri="{C3380CC4-5D6E-409C-BE32-E72D297353CC}">
              <c16:uniqueId val="{00000008-8A11-4AF0-83F8-23876BF3146C}"/>
            </c:ext>
          </c:extLst>
        </c:ser>
        <c:ser>
          <c:idx val="9"/>
          <c:order val="9"/>
          <c:tx>
            <c:strRef>
              <c:f>'[Copia de Cifras_13jul2023.xlsx]Interacciones'!$A$59</c:f>
              <c:strCache>
                <c:ptCount val="1"/>
                <c:pt idx="0">
                  <c:v>2/04/2023</c:v>
                </c:pt>
              </c:strCache>
            </c:strRef>
          </c:tx>
          <c:spPr>
            <a:solidFill>
              <a:srgbClr val="ED7D31"/>
            </a:solidFill>
            <a:ln>
              <a:noFill/>
            </a:ln>
            <a:effectLst/>
          </c:spPr>
          <c:invertIfNegative val="1"/>
          <c:val>
            <c:numRef>
              <c:f>'[Copia de Cifras_13jul2023.xlsx]Interacciones'!$B$59</c:f>
              <c:numCache>
                <c:formatCode>#,##0_ ;\-#,##0\ </c:formatCode>
                <c:ptCount val="1"/>
                <c:pt idx="0">
                  <c:v>1538961</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9-8A11-4AF0-83F8-23876BF3146C}"/>
            </c:ext>
          </c:extLst>
        </c:ser>
        <c:ser>
          <c:idx val="10"/>
          <c:order val="10"/>
          <c:tx>
            <c:strRef>
              <c:f>'[Copia de Cifras_13jul2023.xlsx]Interacciones'!$A$60</c:f>
              <c:strCache>
                <c:ptCount val="1"/>
                <c:pt idx="0">
                  <c:v>12/04/2023</c:v>
                </c:pt>
              </c:strCache>
            </c:strRef>
          </c:tx>
          <c:spPr>
            <a:solidFill>
              <a:schemeClr val="accent2"/>
            </a:solidFill>
            <a:ln>
              <a:noFill/>
            </a:ln>
            <a:effectLst/>
          </c:spPr>
          <c:invertIfNegative val="0"/>
          <c:val>
            <c:numRef>
              <c:f>'[Copia de Cifras_13jul2023.xlsx]Interacciones'!$B$60</c:f>
              <c:numCache>
                <c:formatCode>#,##0_ ;\-#,##0\ </c:formatCode>
                <c:ptCount val="1"/>
                <c:pt idx="0">
                  <c:v>1545985</c:v>
                </c:pt>
              </c:numCache>
            </c:numRef>
          </c:val>
          <c:extLst>
            <c:ext xmlns:c16="http://schemas.microsoft.com/office/drawing/2014/chart" uri="{C3380CC4-5D6E-409C-BE32-E72D297353CC}">
              <c16:uniqueId val="{0000000A-8A11-4AF0-83F8-23876BF3146C}"/>
            </c:ext>
          </c:extLst>
        </c:ser>
        <c:ser>
          <c:idx val="11"/>
          <c:order val="11"/>
          <c:tx>
            <c:strRef>
              <c:f>'[Copia de Cifras_13jul2023.xlsx]Interacciones'!$A$61</c:f>
              <c:strCache>
                <c:ptCount val="1"/>
                <c:pt idx="0">
                  <c:v>19/04/2023</c:v>
                </c:pt>
              </c:strCache>
            </c:strRef>
          </c:tx>
          <c:spPr>
            <a:solidFill>
              <a:schemeClr val="accent2">
                <a:shade val="93000"/>
              </a:schemeClr>
            </a:solidFill>
            <a:ln>
              <a:noFill/>
            </a:ln>
            <a:effectLst/>
          </c:spPr>
          <c:invertIfNegative val="0"/>
          <c:val>
            <c:numRef>
              <c:f>'[Copia de Cifras_13jul2023.xlsx]Interacciones'!$B$61</c:f>
              <c:numCache>
                <c:formatCode>#,##0_ ;\-#,##0\ </c:formatCode>
                <c:ptCount val="1"/>
                <c:pt idx="0">
                  <c:v>1553937</c:v>
                </c:pt>
              </c:numCache>
            </c:numRef>
          </c:val>
          <c:extLst>
            <c:ext xmlns:c16="http://schemas.microsoft.com/office/drawing/2014/chart" uri="{C3380CC4-5D6E-409C-BE32-E72D297353CC}">
              <c16:uniqueId val="{0000000B-8A11-4AF0-83F8-23876BF3146C}"/>
            </c:ext>
          </c:extLst>
        </c:ser>
        <c:ser>
          <c:idx val="12"/>
          <c:order val="12"/>
          <c:tx>
            <c:strRef>
              <c:f>'[Copia de Cifras_13jul2023.xlsx]Interacciones'!$A$62</c:f>
              <c:strCache>
                <c:ptCount val="1"/>
                <c:pt idx="0">
                  <c:v>26/04/2023</c:v>
                </c:pt>
              </c:strCache>
            </c:strRef>
          </c:tx>
          <c:spPr>
            <a:solidFill>
              <a:schemeClr val="accent2">
                <a:shade val="87000"/>
              </a:schemeClr>
            </a:solidFill>
            <a:ln>
              <a:noFill/>
            </a:ln>
            <a:effectLst/>
          </c:spPr>
          <c:invertIfNegative val="0"/>
          <c:val>
            <c:numRef>
              <c:f>'[Copia de Cifras_13jul2023.xlsx]Interacciones'!$B$62</c:f>
              <c:numCache>
                <c:formatCode>#,##0_ ;\-#,##0\ </c:formatCode>
                <c:ptCount val="1"/>
                <c:pt idx="0">
                  <c:v>1562388</c:v>
                </c:pt>
              </c:numCache>
            </c:numRef>
          </c:val>
          <c:extLst>
            <c:ext xmlns:c16="http://schemas.microsoft.com/office/drawing/2014/chart" uri="{C3380CC4-5D6E-409C-BE32-E72D297353CC}">
              <c16:uniqueId val="{0000000C-8A11-4AF0-83F8-23876BF3146C}"/>
            </c:ext>
          </c:extLst>
        </c:ser>
        <c:ser>
          <c:idx val="13"/>
          <c:order val="13"/>
          <c:tx>
            <c:strRef>
              <c:f>'[Copia de Cifras_13jul2023.xlsx]Interacciones'!$A$63</c:f>
              <c:strCache>
                <c:ptCount val="1"/>
                <c:pt idx="0">
                  <c:v>3/05/2023</c:v>
                </c:pt>
              </c:strCache>
            </c:strRef>
          </c:tx>
          <c:spPr>
            <a:solidFill>
              <a:schemeClr val="accent2">
                <a:shade val="80000"/>
              </a:schemeClr>
            </a:solidFill>
            <a:ln>
              <a:noFill/>
            </a:ln>
            <a:effectLst/>
          </c:spPr>
          <c:invertIfNegative val="0"/>
          <c:val>
            <c:numRef>
              <c:f>'[Copia de Cifras_13jul2023.xlsx]Interacciones'!$B$63</c:f>
              <c:numCache>
                <c:formatCode>#,##0_ ;\-#,##0\ </c:formatCode>
                <c:ptCount val="1"/>
                <c:pt idx="0">
                  <c:v>1572255</c:v>
                </c:pt>
              </c:numCache>
            </c:numRef>
          </c:val>
          <c:extLst>
            <c:ext xmlns:c16="http://schemas.microsoft.com/office/drawing/2014/chart" uri="{C3380CC4-5D6E-409C-BE32-E72D297353CC}">
              <c16:uniqueId val="{0000000D-8A11-4AF0-83F8-23876BF3146C}"/>
            </c:ext>
          </c:extLst>
        </c:ser>
        <c:ser>
          <c:idx val="14"/>
          <c:order val="14"/>
          <c:tx>
            <c:strRef>
              <c:f>'[Copia de Cifras_13jul2023.xlsx]Interacciones'!$A$64</c:f>
              <c:strCache>
                <c:ptCount val="1"/>
                <c:pt idx="0">
                  <c:v>10/05/2023</c:v>
                </c:pt>
              </c:strCache>
            </c:strRef>
          </c:tx>
          <c:spPr>
            <a:solidFill>
              <a:schemeClr val="accent2">
                <a:shade val="74000"/>
              </a:schemeClr>
            </a:solidFill>
            <a:ln>
              <a:noFill/>
            </a:ln>
            <a:effectLst/>
          </c:spPr>
          <c:invertIfNegative val="0"/>
          <c:val>
            <c:numRef>
              <c:f>'[Copia de Cifras_13jul2023.xlsx]Interacciones'!$B$64</c:f>
              <c:numCache>
                <c:formatCode>#,##0_ ;\-#,##0\ </c:formatCode>
                <c:ptCount val="1"/>
                <c:pt idx="0">
                  <c:v>1586407</c:v>
                </c:pt>
              </c:numCache>
            </c:numRef>
          </c:val>
          <c:extLst>
            <c:ext xmlns:c16="http://schemas.microsoft.com/office/drawing/2014/chart" uri="{C3380CC4-5D6E-409C-BE32-E72D297353CC}">
              <c16:uniqueId val="{0000000E-8A11-4AF0-83F8-23876BF3146C}"/>
            </c:ext>
          </c:extLst>
        </c:ser>
        <c:ser>
          <c:idx val="15"/>
          <c:order val="15"/>
          <c:tx>
            <c:strRef>
              <c:f>'[Copia de Cifras_13jul2023.xlsx]Interacciones'!$A$65</c:f>
              <c:strCache>
                <c:ptCount val="1"/>
                <c:pt idx="0">
                  <c:v>18/05/2023</c:v>
                </c:pt>
              </c:strCache>
            </c:strRef>
          </c:tx>
          <c:spPr>
            <a:solidFill>
              <a:schemeClr val="accent2">
                <a:shade val="68000"/>
              </a:schemeClr>
            </a:solidFill>
            <a:ln>
              <a:noFill/>
            </a:ln>
            <a:effectLst/>
          </c:spPr>
          <c:invertIfNegative val="0"/>
          <c:val>
            <c:numRef>
              <c:f>'[Copia de Cifras_13jul2023.xlsx]Interacciones'!$B$65</c:f>
              <c:numCache>
                <c:formatCode>#,##0_ ;\-#,##0\ </c:formatCode>
                <c:ptCount val="1"/>
                <c:pt idx="0">
                  <c:v>1602176</c:v>
                </c:pt>
              </c:numCache>
            </c:numRef>
          </c:val>
          <c:extLst>
            <c:ext xmlns:c16="http://schemas.microsoft.com/office/drawing/2014/chart" uri="{C3380CC4-5D6E-409C-BE32-E72D297353CC}">
              <c16:uniqueId val="{0000000F-8A11-4AF0-83F8-23876BF3146C}"/>
            </c:ext>
          </c:extLst>
        </c:ser>
        <c:ser>
          <c:idx val="16"/>
          <c:order val="16"/>
          <c:tx>
            <c:strRef>
              <c:f>'[Copia de Cifras_13jul2023.xlsx]Interacciones'!$A$66</c:f>
              <c:strCache>
                <c:ptCount val="1"/>
                <c:pt idx="0">
                  <c:v>31/05/2023</c:v>
                </c:pt>
              </c:strCache>
            </c:strRef>
          </c:tx>
          <c:spPr>
            <a:solidFill>
              <a:schemeClr val="accent2">
                <a:shade val="61000"/>
              </a:schemeClr>
            </a:solidFill>
            <a:ln>
              <a:noFill/>
            </a:ln>
            <a:effectLst/>
          </c:spPr>
          <c:invertIfNegative val="0"/>
          <c:val>
            <c:numRef>
              <c:f>'[Copia de Cifras_13jul2023.xlsx]Interacciones'!$B$66</c:f>
              <c:numCache>
                <c:formatCode>#,##0_ ;\-#,##0\ </c:formatCode>
                <c:ptCount val="1"/>
                <c:pt idx="0">
                  <c:v>1620338</c:v>
                </c:pt>
              </c:numCache>
            </c:numRef>
          </c:val>
          <c:extLst>
            <c:ext xmlns:c16="http://schemas.microsoft.com/office/drawing/2014/chart" uri="{C3380CC4-5D6E-409C-BE32-E72D297353CC}">
              <c16:uniqueId val="{00000010-8A11-4AF0-83F8-23876BF3146C}"/>
            </c:ext>
          </c:extLst>
        </c:ser>
        <c:ser>
          <c:idx val="17"/>
          <c:order val="17"/>
          <c:tx>
            <c:strRef>
              <c:f>'[Copia de Cifras_13jul2023.xlsx]Interacciones'!$A$67</c:f>
              <c:strCache>
                <c:ptCount val="1"/>
                <c:pt idx="0">
                  <c:v>6/06/2023</c:v>
                </c:pt>
              </c:strCache>
            </c:strRef>
          </c:tx>
          <c:spPr>
            <a:solidFill>
              <a:schemeClr val="accent2">
                <a:shade val="55000"/>
              </a:schemeClr>
            </a:solidFill>
            <a:ln>
              <a:noFill/>
            </a:ln>
            <a:effectLst/>
          </c:spPr>
          <c:invertIfNegative val="0"/>
          <c:val>
            <c:numRef>
              <c:f>'[Copia de Cifras_13jul2023.xlsx]Interacciones'!$B$67</c:f>
              <c:numCache>
                <c:formatCode>#,##0_ ;\-#,##0\ </c:formatCode>
                <c:ptCount val="1"/>
                <c:pt idx="0">
                  <c:v>1634000</c:v>
                </c:pt>
              </c:numCache>
            </c:numRef>
          </c:val>
          <c:extLst>
            <c:ext xmlns:c16="http://schemas.microsoft.com/office/drawing/2014/chart" uri="{C3380CC4-5D6E-409C-BE32-E72D297353CC}">
              <c16:uniqueId val="{00000011-8A11-4AF0-83F8-23876BF3146C}"/>
            </c:ext>
          </c:extLst>
        </c:ser>
        <c:ser>
          <c:idx val="18"/>
          <c:order val="18"/>
          <c:tx>
            <c:strRef>
              <c:f>'[Copia de Cifras_13jul2023.xlsx]Interacciones'!$A$68</c:f>
              <c:strCache>
                <c:ptCount val="1"/>
                <c:pt idx="0">
                  <c:v>16/06/2023</c:v>
                </c:pt>
              </c:strCache>
            </c:strRef>
          </c:tx>
          <c:spPr>
            <a:solidFill>
              <a:schemeClr val="accent2">
                <a:shade val="49000"/>
              </a:schemeClr>
            </a:solidFill>
            <a:ln>
              <a:noFill/>
            </a:ln>
            <a:effectLst/>
          </c:spPr>
          <c:invertIfNegative val="0"/>
          <c:val>
            <c:numRef>
              <c:f>'[Copia de Cifras_13jul2023.xlsx]Interacciones'!$B$68</c:f>
              <c:numCache>
                <c:formatCode>#,##0_ ;\-#,##0\ </c:formatCode>
                <c:ptCount val="1"/>
                <c:pt idx="0">
                  <c:v>1642285</c:v>
                </c:pt>
              </c:numCache>
            </c:numRef>
          </c:val>
          <c:extLst>
            <c:ext xmlns:c16="http://schemas.microsoft.com/office/drawing/2014/chart" uri="{C3380CC4-5D6E-409C-BE32-E72D297353CC}">
              <c16:uniqueId val="{00000012-8A11-4AF0-83F8-23876BF3146C}"/>
            </c:ext>
          </c:extLst>
        </c:ser>
        <c:ser>
          <c:idx val="19"/>
          <c:order val="19"/>
          <c:tx>
            <c:strRef>
              <c:f>'[Copia de Cifras_13jul2023.xlsx]Interacciones'!$A$69</c:f>
              <c:strCache>
                <c:ptCount val="1"/>
                <c:pt idx="0">
                  <c:v>28/06/2023</c:v>
                </c:pt>
              </c:strCache>
            </c:strRef>
          </c:tx>
          <c:spPr>
            <a:solidFill>
              <a:schemeClr val="accent2">
                <a:shade val="42000"/>
              </a:schemeClr>
            </a:solidFill>
            <a:ln>
              <a:noFill/>
            </a:ln>
            <a:effectLst/>
          </c:spPr>
          <c:invertIfNegative val="0"/>
          <c:val>
            <c:numRef>
              <c:f>'[Copia de Cifras_13jul2023.xlsx]Interacciones'!$B$69</c:f>
              <c:numCache>
                <c:formatCode>#,##0</c:formatCode>
                <c:ptCount val="1"/>
                <c:pt idx="0">
                  <c:v>1651281</c:v>
                </c:pt>
              </c:numCache>
            </c:numRef>
          </c:val>
          <c:extLst>
            <c:ext xmlns:c16="http://schemas.microsoft.com/office/drawing/2014/chart" uri="{C3380CC4-5D6E-409C-BE32-E72D297353CC}">
              <c16:uniqueId val="{00000013-8A11-4AF0-83F8-23876BF3146C}"/>
            </c:ext>
          </c:extLst>
        </c:ser>
        <c:ser>
          <c:idx val="20"/>
          <c:order val="20"/>
          <c:tx>
            <c:strRef>
              <c:f>'[Copia de Cifras_13jul2023.xlsx]Interacciones'!$A$70</c:f>
              <c:strCache>
                <c:ptCount val="1"/>
                <c:pt idx="0">
                  <c:v>12/07/2023</c:v>
                </c:pt>
              </c:strCache>
            </c:strRef>
          </c:tx>
          <c:spPr>
            <a:solidFill>
              <a:schemeClr val="accent2">
                <a:shade val="36000"/>
              </a:schemeClr>
            </a:solidFill>
            <a:ln>
              <a:noFill/>
            </a:ln>
            <a:effectLst/>
          </c:spPr>
          <c:invertIfNegative val="0"/>
          <c:val>
            <c:numRef>
              <c:f>'[Copia de Cifras_13jul2023.xlsx]Interacciones'!$B$70</c:f>
              <c:numCache>
                <c:formatCode>#,##0_ ;\-#,##0\ </c:formatCode>
                <c:ptCount val="1"/>
                <c:pt idx="0">
                  <c:v>1660499</c:v>
                </c:pt>
              </c:numCache>
            </c:numRef>
          </c:val>
          <c:extLst>
            <c:ext xmlns:c16="http://schemas.microsoft.com/office/drawing/2014/chart" uri="{C3380CC4-5D6E-409C-BE32-E72D297353CC}">
              <c16:uniqueId val="{00000014-8A11-4AF0-83F8-23876BF3146C}"/>
            </c:ext>
          </c:extLst>
        </c:ser>
        <c:dLbls>
          <c:showLegendKey val="0"/>
          <c:showVal val="0"/>
          <c:showCatName val="0"/>
          <c:showSerName val="0"/>
          <c:showPercent val="0"/>
          <c:showBubbleSize val="0"/>
        </c:dLbls>
        <c:gapWidth val="219"/>
        <c:overlap val="-27"/>
        <c:axId val="1108956976"/>
        <c:axId val="1108949776"/>
      </c:barChart>
      <c:catAx>
        <c:axId val="1108956976"/>
        <c:scaling>
          <c:orientation val="minMax"/>
        </c:scaling>
        <c:delete val="1"/>
        <c:axPos val="b"/>
        <c:numFmt formatCode="General" sourceLinked="1"/>
        <c:majorTickMark val="none"/>
        <c:minorTickMark val="none"/>
        <c:tickLblPos val="nextTo"/>
        <c:crossAx val="1108949776"/>
        <c:crosses val="autoZero"/>
        <c:auto val="1"/>
        <c:lblAlgn val="ctr"/>
        <c:lblOffset val="100"/>
        <c:noMultiLvlLbl val="0"/>
      </c:catAx>
      <c:valAx>
        <c:axId val="1108949776"/>
        <c:scaling>
          <c:orientation val="minMax"/>
        </c:scaling>
        <c:delete val="1"/>
        <c:axPos val="l"/>
        <c:numFmt formatCode="#,##0" sourceLinked="1"/>
        <c:majorTickMark val="none"/>
        <c:minorTickMark val="none"/>
        <c:tickLblPos val="nextTo"/>
        <c:crossAx val="1108956976"/>
        <c:crosses val="autoZero"/>
        <c:crossBetween val="between"/>
      </c:valAx>
      <c:spPr>
        <a:noFill/>
        <a:ln>
          <a:noFill/>
        </a:ln>
        <a:effectLst/>
      </c:spPr>
    </c:plotArea>
    <c:legend>
      <c:legendPos val="r"/>
      <c:layout>
        <c:manualLayout>
          <c:xMode val="edge"/>
          <c:yMode val="edge"/>
          <c:x val="0.87437165921924198"/>
          <c:y val="2.1914614816776609E-3"/>
          <c:w val="0.10750449813795356"/>
          <c:h val="0.99780853851832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2"/>
          <c:tx>
            <c:strRef>
              <c:f>'[Graficas cifras PPT comite de servicio 2023.xlsx]2023'!$E$3</c:f>
              <c:strCache>
                <c:ptCount val="1"/>
                <c:pt idx="0">
                  <c:v>Total</c:v>
                </c:pt>
              </c:strCache>
            </c:strRef>
          </c:tx>
          <c:spPr>
            <a:solidFill>
              <a:srgbClr val="641E16"/>
            </a:solidFill>
            <a:ln>
              <a:noFill/>
            </a:ln>
            <a:effectLst/>
          </c:spPr>
          <c:invertIfNegative val="0"/>
          <c:dLbls>
            <c:dLbl>
              <c:idx val="0"/>
              <c:layout>
                <c:manualLayout>
                  <c:x val="-8.9764720535432524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D5-4B70-8647-35247903EC2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'[Graficas cifras PPT comite de servicio 2023.xlsx]2023'!$B$4:$B$11</c:f>
              <c:strCache>
                <c:ptCount val="8"/>
                <c:pt idx="0">
                  <c:v>Presencial (atendidos)</c:v>
                </c:pt>
                <c:pt idx="1">
                  <c:v>Ofc Virtual</c:v>
                </c:pt>
                <c:pt idx="2">
                  <c:v>Telefonico</c:v>
                </c:pt>
                <c:pt idx="3">
                  <c:v>Redes Sociales</c:v>
                </c:pt>
                <c:pt idx="4">
                  <c:v>WhatsApp</c:v>
                </c:pt>
                <c:pt idx="5">
                  <c:v>Videollamadas</c:v>
                </c:pt>
                <c:pt idx="6">
                  <c:v>PQRDS</c:v>
                </c:pt>
                <c:pt idx="7">
                  <c:v>Videollamadas D. U</c:v>
                </c:pt>
              </c:strCache>
            </c:strRef>
          </c:cat>
          <c:val>
            <c:numRef>
              <c:f>'[Graficas cifras PPT comite de servicio 2023.xlsx]2023'!$E$4:$E$11</c:f>
              <c:numCache>
                <c:formatCode>_-* #,##0_-;\-* #,##0_-;_-* "-"??_-;_-@_-</c:formatCode>
                <c:ptCount val="8"/>
                <c:pt idx="0">
                  <c:v>187703</c:v>
                </c:pt>
                <c:pt idx="1">
                  <c:v>91305</c:v>
                </c:pt>
                <c:pt idx="2">
                  <c:v>76208</c:v>
                </c:pt>
                <c:pt idx="3">
                  <c:v>37392</c:v>
                </c:pt>
                <c:pt idx="4">
                  <c:v>35418</c:v>
                </c:pt>
                <c:pt idx="5">
                  <c:v>15632</c:v>
                </c:pt>
                <c:pt idx="6">
                  <c:v>14837</c:v>
                </c:pt>
                <c:pt idx="7">
                  <c:v>971</c:v>
                </c:pt>
              </c:numCache>
            </c:numRef>
          </c:val>
          <c:extLst>
            <c:ext xmlns:c16="http://schemas.microsoft.com/office/drawing/2014/chart" uri="{C3380CC4-5D6E-409C-BE32-E72D297353CC}">
              <c16:uniqueId val="{00000000-F1D5-4B70-8647-35247903EC23}"/>
            </c:ext>
          </c:extLst>
        </c:ser>
        <c:dLbls>
          <c:dLblPos val="outEnd"/>
          <c:showLegendKey val="0"/>
          <c:showVal val="1"/>
          <c:showCatName val="0"/>
          <c:showSerName val="0"/>
          <c:showPercent val="0"/>
          <c:showBubbleSize val="0"/>
        </c:dLbls>
        <c:gapWidth val="60"/>
        <c:axId val="547279791"/>
        <c:axId val="297562559"/>
        <c:extLst>
          <c:ext xmlns:c15="http://schemas.microsoft.com/office/drawing/2012/chart" uri="{02D57815-91ED-43cb-92C2-25804820EDAC}">
            <c15:filteredBarSeries>
              <c15:ser>
                <c:idx val="0"/>
                <c:order val="0"/>
                <c:tx>
                  <c:strRef>
                    <c:extLst>
                      <c:ext uri="{02D57815-91ED-43cb-92C2-25804820EDAC}">
                        <c15:formulaRef>
                          <c15:sqref>'[Graficas cifras PPT comite de servicio 2023.xlsx]2023'!$C$3</c15:sqref>
                        </c15:formulaRef>
                      </c:ext>
                    </c:extLst>
                    <c:strCache>
                      <c:ptCount val="1"/>
                      <c:pt idx="0">
                        <c:v>T1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'[Graficas cifras PPT comite de servicio 2023.xlsx]2023'!$B$4:$B$11</c15:sqref>
                        </c15:formulaRef>
                      </c:ext>
                    </c:extLst>
                    <c:strCache>
                      <c:ptCount val="8"/>
                      <c:pt idx="0">
                        <c:v>Presencial (atendidos)</c:v>
                      </c:pt>
                      <c:pt idx="1">
                        <c:v>Ofc Virtual</c:v>
                      </c:pt>
                      <c:pt idx="2">
                        <c:v>Telefonico</c:v>
                      </c:pt>
                      <c:pt idx="3">
                        <c:v>Redes Sociales</c:v>
                      </c:pt>
                      <c:pt idx="4">
                        <c:v>WhatsApp</c:v>
                      </c:pt>
                      <c:pt idx="5">
                        <c:v>Videollamadas</c:v>
                      </c:pt>
                      <c:pt idx="6">
                        <c:v>PQRDS</c:v>
                      </c:pt>
                      <c:pt idx="7">
                        <c:v>Videollamadas D. U</c:v>
                      </c:pt>
                    </c:strCache>
                  </c:strRef>
                </c:cat>
                <c:val>
                  <c:numRef>
                    <c:extLst>
                      <c:ext uri="{02D57815-91ED-43cb-92C2-25804820EDAC}">
                        <c15:formulaRef>
                          <c15:sqref>'[Graficas cifras PPT comite de servicio 2023.xlsx]2023'!$C$4:$C$11</c15:sqref>
                        </c15:formulaRef>
                      </c:ext>
                    </c:extLst>
                    <c:numCache>
                      <c:formatCode>_-* #,##0_-;\-* #,##0_-;_-* "-"??_-;_-@_-</c:formatCode>
                      <c:ptCount val="8"/>
                      <c:pt idx="0">
                        <c:v>73760</c:v>
                      </c:pt>
                      <c:pt idx="1">
                        <c:v>85337</c:v>
                      </c:pt>
                      <c:pt idx="2">
                        <c:v>37765</c:v>
                      </c:pt>
                      <c:pt idx="3">
                        <c:v>23680</c:v>
                      </c:pt>
                      <c:pt idx="4">
                        <c:v>20725</c:v>
                      </c:pt>
                      <c:pt idx="5">
                        <c:v>7971</c:v>
                      </c:pt>
                      <c:pt idx="6">
                        <c:v>7340</c:v>
                      </c:pt>
                      <c:pt idx="7">
                        <c:v>0</c:v>
                      </c:pt>
                    </c:numCache>
                  </c:numRef>
                </c:val>
                <c:extLst>
                  <c:ext xmlns:c16="http://schemas.microsoft.com/office/drawing/2014/chart" uri="{C3380CC4-5D6E-409C-BE32-E72D297353CC}">
                    <c16:uniqueId val="{00000001-F1D5-4B70-8647-35247903EC2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'[Graficas cifras PPT comite de servicio 2023.xlsx]2023'!$D$3</c15:sqref>
                        </c15:formulaRef>
                      </c:ext>
                    </c:extLst>
                    <c:strCache>
                      <c:ptCount val="1"/>
                      <c:pt idx="0">
                        <c:v>T2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'[Graficas cifras PPT comite de servicio 2023.xlsx]2023'!$B$4:$B$11</c15:sqref>
                        </c15:formulaRef>
                      </c:ext>
                    </c:extLst>
                    <c:strCache>
                      <c:ptCount val="8"/>
                      <c:pt idx="0">
                        <c:v>Presencial (atendidos)</c:v>
                      </c:pt>
                      <c:pt idx="1">
                        <c:v>Ofc Virtual</c:v>
                      </c:pt>
                      <c:pt idx="2">
                        <c:v>Telefonico</c:v>
                      </c:pt>
                      <c:pt idx="3">
                        <c:v>Redes Sociales</c:v>
                      </c:pt>
                      <c:pt idx="4">
                        <c:v>WhatsApp</c:v>
                      </c:pt>
                      <c:pt idx="5">
                        <c:v>Videollamadas</c:v>
                      </c:pt>
                      <c:pt idx="6">
                        <c:v>PQRDS</c:v>
                      </c:pt>
                      <c:pt idx="7">
                        <c:v>Videollamadas D. U</c:v>
                      </c:pt>
                    </c:strCache>
                  </c:strRef>
                </c:cat>
                <c:val>
                  <c:numRef>
                    <c:extLst xmlns:c15="http://schemas.microsoft.com/office/drawing/2012/chart">
                      <c:ext xmlns:c15="http://schemas.microsoft.com/office/drawing/2012/chart" uri="{02D57815-91ED-43cb-92C2-25804820EDAC}">
                        <c15:formulaRef>
                          <c15:sqref>'[Graficas cifras PPT comite de servicio 2023.xlsx]2023'!$D$4:$D$11</c15:sqref>
                        </c15:formulaRef>
                      </c:ext>
                    </c:extLst>
                    <c:numCache>
                      <c:formatCode>_-* #,##0_-;\-* #,##0_-;_-* "-"??_-;_-@_-</c:formatCode>
                      <c:ptCount val="8"/>
                      <c:pt idx="0">
                        <c:v>116438</c:v>
                      </c:pt>
                      <c:pt idx="1">
                        <c:v>5968</c:v>
                      </c:pt>
                      <c:pt idx="2">
                        <c:v>38443</c:v>
                      </c:pt>
                      <c:pt idx="3">
                        <c:v>13712</c:v>
                      </c:pt>
                      <c:pt idx="4">
                        <c:v>14693</c:v>
                      </c:pt>
                      <c:pt idx="5">
                        <c:v>7661</c:v>
                      </c:pt>
                      <c:pt idx="6">
                        <c:v>7497</c:v>
                      </c:pt>
                      <c:pt idx="7">
                        <c:v>971</c:v>
                      </c:pt>
                    </c:numCache>
                  </c:numRef>
                </c:val>
                <c:extLst xmlns:c15="http://schemas.microsoft.com/office/drawing/2012/chart">
                  <c:ext xmlns:c16="http://schemas.microsoft.com/office/drawing/2014/chart" uri="{C3380CC4-5D6E-409C-BE32-E72D297353CC}">
                    <c16:uniqueId val="{00000002-F1D5-4B70-8647-35247903EC2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'[Graficas cifras PPT comite de servicio 2023.xlsx]2023'!$F$3</c15:sqref>
                        </c15:formulaRef>
                      </c:ext>
                    </c:extLst>
                    <c:strCache>
                      <c:ptCount val="1"/>
                      <c:pt idx="0">
                        <c:v>Pendientes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'[Graficas cifras PPT comite de servicio 2023.xlsx]2023'!$B$4:$B$11</c15:sqref>
                        </c15:formulaRef>
                      </c:ext>
                    </c:extLst>
                    <c:strCache>
                      <c:ptCount val="8"/>
                      <c:pt idx="0">
                        <c:v>Presencial (atendidos)</c:v>
                      </c:pt>
                      <c:pt idx="1">
                        <c:v>Ofc Virtual</c:v>
                      </c:pt>
                      <c:pt idx="2">
                        <c:v>Telefonico</c:v>
                      </c:pt>
                      <c:pt idx="3">
                        <c:v>Redes Sociales</c:v>
                      </c:pt>
                      <c:pt idx="4">
                        <c:v>WhatsApp</c:v>
                      </c:pt>
                      <c:pt idx="5">
                        <c:v>Videollamadas</c:v>
                      </c:pt>
                      <c:pt idx="6">
                        <c:v>PQRDS</c:v>
                      </c:pt>
                      <c:pt idx="7">
                        <c:v>Videollamadas D. U</c:v>
                      </c:pt>
                    </c:strCache>
                  </c:strRef>
                </c:cat>
                <c:val>
                  <c:numRef>
                    <c:extLst xmlns:c15="http://schemas.microsoft.com/office/drawing/2012/chart">
                      <c:ext xmlns:c15="http://schemas.microsoft.com/office/drawing/2012/chart" uri="{02D57815-91ED-43cb-92C2-25804820EDAC}">
                        <c15:formulaRef>
                          <c15:sqref>'[Graficas cifras PPT comite de servicio 2023.xlsx]2023'!$F$4:$F$11</c15:sqref>
                        </c15:formulaRef>
                      </c:ext>
                    </c:extLst>
                    <c:numCache>
                      <c:formatCode>_-* #,##0_-;\-* #,##0_-;_-* "-"??_-;_-@_-</c:formatCode>
                      <c:ptCount val="8"/>
                      <c:pt idx="0">
                        <c:v>0</c:v>
                      </c:pt>
                      <c:pt idx="1">
                        <c:v>96705</c:v>
                      </c:pt>
                      <c:pt idx="2">
                        <c:v>0</c:v>
                      </c:pt>
                      <c:pt idx="3">
                        <c:v>285</c:v>
                      </c:pt>
                      <c:pt idx="4">
                        <c:v>0</c:v>
                      </c:pt>
                      <c:pt idx="5">
                        <c:v>0</c:v>
                      </c:pt>
                      <c:pt idx="6">
                        <c:v>90967</c:v>
                      </c:pt>
                      <c:pt idx="7">
                        <c:v>0</c:v>
                      </c:pt>
                    </c:numCache>
                  </c:numRef>
                </c:val>
                <c:extLst xmlns:c15="http://schemas.microsoft.com/office/drawing/2012/chart">
                  <c:ext xmlns:c16="http://schemas.microsoft.com/office/drawing/2014/chart" uri="{C3380CC4-5D6E-409C-BE32-E72D297353CC}">
                    <c16:uniqueId val="{00000003-F1D5-4B70-8647-35247903EC23}"/>
                  </c:ext>
                </c:extLst>
              </c15:ser>
            </c15:filteredBarSeries>
          </c:ext>
        </c:extLst>
      </c:barChart>
      <c:catAx>
        <c:axId val="547279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s-CO"/>
          </a:p>
        </c:txPr>
        <c:crossAx val="297562559"/>
        <c:crosses val="autoZero"/>
        <c:auto val="1"/>
        <c:lblAlgn val="ctr"/>
        <c:lblOffset val="100"/>
        <c:noMultiLvlLbl val="0"/>
      </c:catAx>
      <c:valAx>
        <c:axId val="297562559"/>
        <c:scaling>
          <c:orientation val="minMax"/>
        </c:scaling>
        <c:delete val="1"/>
        <c:axPos val="b"/>
        <c:numFmt formatCode="_-* #,##0_-;\-* #,##0_-;_-* &quot;-&quot;??_-;_-@_-" sourceLinked="1"/>
        <c:majorTickMark val="none"/>
        <c:minorTickMark val="none"/>
        <c:tickLblPos val="nextTo"/>
        <c:crossAx val="547279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IDI</a:t>
            </a:r>
            <a:r>
              <a:rPr lang="es-CO" baseline="0"/>
              <a:t> - Entidades del Sector Hacienda</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Hoja1!$K$1</c:f>
              <c:strCache>
                <c:ptCount val="1"/>
                <c:pt idx="0">
                  <c:v>SDH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9.1939298496778815E-2"/>
                  <c:y val="-3.9586139240631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69-48DF-90E8-4D199BD1D24D}"/>
                </c:ext>
              </c:extLst>
            </c:dLbl>
            <c:dLbl>
              <c:idx val="2"/>
              <c:layout>
                <c:manualLayout>
                  <c:x val="-8.7090813648293963E-2"/>
                  <c:y val="-3.59873993096653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69-48DF-90E8-4D199BD1D2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Hoja1!$J$2:$J$4</c:f>
              <c:numCache>
                <c:formatCode>General</c:formatCode>
                <c:ptCount val="3"/>
                <c:pt idx="0">
                  <c:v>2019</c:v>
                </c:pt>
                <c:pt idx="1">
                  <c:v>2020</c:v>
                </c:pt>
                <c:pt idx="2">
                  <c:v>2021</c:v>
                </c:pt>
              </c:numCache>
            </c:numRef>
          </c:cat>
          <c:val>
            <c:numRef>
              <c:f>Hoja1!$K$2:$K$4</c:f>
              <c:numCache>
                <c:formatCode>0.0</c:formatCode>
                <c:ptCount val="3"/>
                <c:pt idx="0">
                  <c:v>82.5</c:v>
                </c:pt>
                <c:pt idx="1">
                  <c:v>89.16</c:v>
                </c:pt>
                <c:pt idx="2">
                  <c:v>92.37</c:v>
                </c:pt>
              </c:numCache>
            </c:numRef>
          </c:val>
          <c:smooth val="0"/>
          <c:extLst>
            <c:ext xmlns:c16="http://schemas.microsoft.com/office/drawing/2014/chart" uri="{C3380CC4-5D6E-409C-BE32-E72D297353CC}">
              <c16:uniqueId val="{00000002-F369-48DF-90E8-4D199BD1D24D}"/>
            </c:ext>
          </c:extLst>
        </c:ser>
        <c:ser>
          <c:idx val="1"/>
          <c:order val="1"/>
          <c:tx>
            <c:strRef>
              <c:f>Hoja1!$L$1</c:f>
              <c:strCache>
                <c:ptCount val="1"/>
                <c:pt idx="0">
                  <c:v>FONCEP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7090813648293991E-2"/>
                  <c:y val="3.598739930966533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69-48DF-90E8-4D199BD1D24D}"/>
                </c:ext>
              </c:extLst>
            </c:dLbl>
            <c:dLbl>
              <c:idx val="1"/>
              <c:layout>
                <c:manualLayout>
                  <c:x val="-0.12345445001193033"/>
                  <c:y val="-2.51911795167657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69-48DF-90E8-4D199BD1D24D}"/>
                </c:ext>
              </c:extLst>
            </c:dLbl>
            <c:dLbl>
              <c:idx val="2"/>
              <c:layout>
                <c:manualLayout>
                  <c:x val="-8.7090813648293963E-2"/>
                  <c:y val="-5.3981098964498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69-48DF-90E8-4D199BD1D2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Hoja1!$J$2:$J$4</c:f>
              <c:numCache>
                <c:formatCode>General</c:formatCode>
                <c:ptCount val="3"/>
                <c:pt idx="0">
                  <c:v>2019</c:v>
                </c:pt>
                <c:pt idx="1">
                  <c:v>2020</c:v>
                </c:pt>
                <c:pt idx="2">
                  <c:v>2021</c:v>
                </c:pt>
              </c:numCache>
            </c:numRef>
          </c:cat>
          <c:val>
            <c:numRef>
              <c:f>Hoja1!$L$2:$L$4</c:f>
              <c:numCache>
                <c:formatCode>0.0</c:formatCode>
                <c:ptCount val="3"/>
                <c:pt idx="0">
                  <c:v>90.97</c:v>
                </c:pt>
                <c:pt idx="1">
                  <c:v>80.47</c:v>
                </c:pt>
                <c:pt idx="2">
                  <c:v>85.892200000000003</c:v>
                </c:pt>
              </c:numCache>
            </c:numRef>
          </c:val>
          <c:smooth val="0"/>
          <c:extLst>
            <c:ext xmlns:c16="http://schemas.microsoft.com/office/drawing/2014/chart" uri="{C3380CC4-5D6E-409C-BE32-E72D297353CC}">
              <c16:uniqueId val="{00000006-F369-48DF-90E8-4D199BD1D24D}"/>
            </c:ext>
          </c:extLst>
        </c:ser>
        <c:ser>
          <c:idx val="2"/>
          <c:order val="2"/>
          <c:tx>
            <c:strRef>
              <c:f>Hoja1!$M$1</c:f>
              <c:strCache>
                <c:ptCount val="1"/>
                <c:pt idx="0">
                  <c:v>Catastro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8.4666571224051537E-2"/>
                  <c:y val="-2.5191179516765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69-48DF-90E8-4D199BD1D24D}"/>
                </c:ext>
              </c:extLst>
            </c:dLbl>
            <c:dLbl>
              <c:idx val="1"/>
              <c:layout>
                <c:manualLayout>
                  <c:x val="-9.4363540921021241E-2"/>
                  <c:y val="-2.1592439585799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69-48DF-90E8-4D199BD1D24D}"/>
                </c:ext>
              </c:extLst>
            </c:dLbl>
            <c:dLbl>
              <c:idx val="2"/>
              <c:layout>
                <c:manualLayout>
                  <c:x val="-7.9818086375566782E-2"/>
                  <c:y val="-3.23886593786988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69-48DF-90E8-4D199BD1D2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Hoja1!$J$2:$J$4</c:f>
              <c:numCache>
                <c:formatCode>General</c:formatCode>
                <c:ptCount val="3"/>
                <c:pt idx="0">
                  <c:v>2019</c:v>
                </c:pt>
                <c:pt idx="1">
                  <c:v>2020</c:v>
                </c:pt>
                <c:pt idx="2">
                  <c:v>2021</c:v>
                </c:pt>
              </c:numCache>
            </c:numRef>
          </c:cat>
          <c:val>
            <c:numRef>
              <c:f>Hoja1!$M$2:$M$4</c:f>
              <c:numCache>
                <c:formatCode>0.0</c:formatCode>
                <c:ptCount val="3"/>
                <c:pt idx="0">
                  <c:v>92</c:v>
                </c:pt>
                <c:pt idx="1">
                  <c:v>97.226313770617594</c:v>
                </c:pt>
                <c:pt idx="2">
                  <c:v>98.090142513745107</c:v>
                </c:pt>
              </c:numCache>
            </c:numRef>
          </c:val>
          <c:smooth val="0"/>
          <c:extLst>
            <c:ext xmlns:c16="http://schemas.microsoft.com/office/drawing/2014/chart" uri="{C3380CC4-5D6E-409C-BE32-E72D297353CC}">
              <c16:uniqueId val="{0000000A-F369-48DF-90E8-4D199BD1D24D}"/>
            </c:ext>
          </c:extLst>
        </c:ser>
        <c:ser>
          <c:idx val="3"/>
          <c:order val="3"/>
          <c:tx>
            <c:strRef>
              <c:f>Hoja1!$N$1</c:f>
              <c:strCache>
                <c:ptCount val="1"/>
                <c:pt idx="0">
                  <c:v>Lotería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layout>
                <c:manualLayout>
                  <c:x val="-0.1210302075876879"/>
                  <c:y val="4.3184879171598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369-48DF-90E8-4D199BD1D24D}"/>
                </c:ext>
              </c:extLst>
            </c:dLbl>
            <c:dLbl>
              <c:idx val="2"/>
              <c:layout>
                <c:manualLayout>
                  <c:x val="-4.5878692436172749E-2"/>
                  <c:y val="9.7165978136096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369-48DF-90E8-4D199BD1D2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Hoja1!$J$2:$J$4</c:f>
              <c:numCache>
                <c:formatCode>General</c:formatCode>
                <c:ptCount val="3"/>
                <c:pt idx="0">
                  <c:v>2019</c:v>
                </c:pt>
                <c:pt idx="1">
                  <c:v>2020</c:v>
                </c:pt>
                <c:pt idx="2">
                  <c:v>2021</c:v>
                </c:pt>
              </c:numCache>
            </c:numRef>
          </c:cat>
          <c:val>
            <c:numRef>
              <c:f>Hoja1!$N$2:$N$4</c:f>
              <c:numCache>
                <c:formatCode>0.0</c:formatCode>
                <c:ptCount val="3"/>
                <c:pt idx="0">
                  <c:v>0</c:v>
                </c:pt>
                <c:pt idx="1">
                  <c:v>79.83</c:v>
                </c:pt>
                <c:pt idx="2">
                  <c:v>86.069299999999998</c:v>
                </c:pt>
              </c:numCache>
            </c:numRef>
          </c:val>
          <c:smooth val="0"/>
          <c:extLst>
            <c:ext xmlns:c16="http://schemas.microsoft.com/office/drawing/2014/chart" uri="{C3380CC4-5D6E-409C-BE32-E72D297353CC}">
              <c16:uniqueId val="{0000000D-F369-48DF-90E8-4D199BD1D24D}"/>
            </c:ext>
          </c:extLst>
        </c:ser>
        <c:dLbls>
          <c:dLblPos val="l"/>
          <c:showLegendKey val="0"/>
          <c:showVal val="1"/>
          <c:showCatName val="0"/>
          <c:showSerName val="0"/>
          <c:showPercent val="0"/>
          <c:showBubbleSize val="0"/>
        </c:dLbls>
        <c:marker val="1"/>
        <c:smooth val="0"/>
        <c:axId val="426157224"/>
        <c:axId val="270180136"/>
      </c:lineChart>
      <c:catAx>
        <c:axId val="42615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70180136"/>
        <c:crosses val="autoZero"/>
        <c:auto val="1"/>
        <c:lblAlgn val="ctr"/>
        <c:lblOffset val="100"/>
        <c:noMultiLvlLbl val="0"/>
      </c:catAx>
      <c:valAx>
        <c:axId val="270180136"/>
        <c:scaling>
          <c:orientation val="minMax"/>
          <c:max val="100"/>
          <c:min val="7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615722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s-CO"/>
              <a:t>Empleo Permanente SDH</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stacked"/>
        <c:varyColors val="0"/>
        <c:ser>
          <c:idx val="0"/>
          <c:order val="0"/>
          <c:tx>
            <c:strRef>
              <c:f>Hoja1!$B$1</c:f>
              <c:strCache>
                <c:ptCount val="1"/>
                <c:pt idx="0">
                  <c:v>Cargos</c:v>
                </c:pt>
              </c:strCache>
            </c:strRef>
          </c:tx>
          <c:spPr>
            <a:solidFill>
              <a:schemeClr val="accent1"/>
            </a:solidFill>
            <a:ln>
              <a:noFill/>
            </a:ln>
            <a:effectLst/>
          </c:spPr>
          <c:invertIfNegative val="0"/>
          <c:cat>
            <c:strRef>
              <c:f>Hoja1!$A$2:$A$7</c:f>
              <c:strCache>
                <c:ptCount val="6"/>
                <c:pt idx="0">
                  <c:v>Empleo permanente</c:v>
                </c:pt>
                <c:pt idx="1">
                  <c:v>Directivo</c:v>
                </c:pt>
                <c:pt idx="2">
                  <c:v>Asesor</c:v>
                </c:pt>
                <c:pt idx="3">
                  <c:v>Profesional</c:v>
                </c:pt>
                <c:pt idx="4">
                  <c:v>Técnico</c:v>
                </c:pt>
                <c:pt idx="5">
                  <c:v>Asistencial</c:v>
                </c:pt>
              </c:strCache>
            </c:strRef>
          </c:cat>
          <c:val>
            <c:numRef>
              <c:f>Hoja1!$B$2:$B$7</c:f>
              <c:numCache>
                <c:formatCode>_(* #,##0_);_(* \(#,##0\);_(* "-"_);_(@_)</c:formatCode>
                <c:ptCount val="6"/>
                <c:pt idx="0">
                  <c:v>1455</c:v>
                </c:pt>
                <c:pt idx="1">
                  <c:v>74</c:v>
                </c:pt>
                <c:pt idx="2">
                  <c:v>43</c:v>
                </c:pt>
                <c:pt idx="3">
                  <c:v>991</c:v>
                </c:pt>
                <c:pt idx="4">
                  <c:v>177</c:v>
                </c:pt>
                <c:pt idx="5">
                  <c:v>170</c:v>
                </c:pt>
              </c:numCache>
            </c:numRef>
          </c:val>
          <c:extLst>
            <c:ext xmlns:c16="http://schemas.microsoft.com/office/drawing/2014/chart" uri="{C3380CC4-5D6E-409C-BE32-E72D297353CC}">
              <c16:uniqueId val="{00000000-BC4F-4A9F-A3BA-372A807A8025}"/>
            </c:ext>
          </c:extLst>
        </c:ser>
        <c:ser>
          <c:idx val="1"/>
          <c:order val="1"/>
          <c:tx>
            <c:strRef>
              <c:f>Hoja1!$C$1</c:f>
              <c:strCache>
                <c:ptCount val="1"/>
                <c:pt idx="0">
                  <c:v>Provistos</c:v>
                </c:pt>
              </c:strCache>
            </c:strRef>
          </c:tx>
          <c:spPr>
            <a:solidFill>
              <a:schemeClr val="accent2"/>
            </a:solidFill>
            <a:ln>
              <a:noFill/>
            </a:ln>
            <a:effectLst/>
          </c:spPr>
          <c:invertIfNegative val="0"/>
          <c:cat>
            <c:strRef>
              <c:f>Hoja1!$A$2:$A$7</c:f>
              <c:strCache>
                <c:ptCount val="6"/>
                <c:pt idx="0">
                  <c:v>Empleo permanente</c:v>
                </c:pt>
                <c:pt idx="1">
                  <c:v>Directivo</c:v>
                </c:pt>
                <c:pt idx="2">
                  <c:v>Asesor</c:v>
                </c:pt>
                <c:pt idx="3">
                  <c:v>Profesional</c:v>
                </c:pt>
                <c:pt idx="4">
                  <c:v>Técnico</c:v>
                </c:pt>
                <c:pt idx="5">
                  <c:v>Asistencial</c:v>
                </c:pt>
              </c:strCache>
            </c:strRef>
          </c:cat>
          <c:val>
            <c:numRef>
              <c:f>Hoja1!$C$2:$C$7</c:f>
              <c:numCache>
                <c:formatCode>_(* #,##0_);_(* \(#,##0\);_(* "-"_);_(@_)</c:formatCode>
                <c:ptCount val="6"/>
                <c:pt idx="0">
                  <c:v>1212</c:v>
                </c:pt>
                <c:pt idx="1">
                  <c:v>70</c:v>
                </c:pt>
                <c:pt idx="2">
                  <c:v>37</c:v>
                </c:pt>
                <c:pt idx="3">
                  <c:v>811</c:v>
                </c:pt>
                <c:pt idx="4">
                  <c:v>140</c:v>
                </c:pt>
                <c:pt idx="5">
                  <c:v>154</c:v>
                </c:pt>
              </c:numCache>
            </c:numRef>
          </c:val>
          <c:extLst>
            <c:ext xmlns:c16="http://schemas.microsoft.com/office/drawing/2014/chart" uri="{C3380CC4-5D6E-409C-BE32-E72D297353CC}">
              <c16:uniqueId val="{00000001-BC4F-4A9F-A3BA-372A807A8025}"/>
            </c:ext>
          </c:extLst>
        </c:ser>
        <c:dLbls>
          <c:showLegendKey val="0"/>
          <c:showVal val="0"/>
          <c:showCatName val="0"/>
          <c:showSerName val="0"/>
          <c:showPercent val="0"/>
          <c:showBubbleSize val="0"/>
        </c:dLbls>
        <c:gapWidth val="150"/>
        <c:overlap val="100"/>
        <c:axId val="592809759"/>
        <c:axId val="592793951"/>
      </c:barChart>
      <c:catAx>
        <c:axId val="59280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592793951"/>
        <c:crosses val="autoZero"/>
        <c:auto val="1"/>
        <c:lblAlgn val="ctr"/>
        <c:lblOffset val="100"/>
        <c:noMultiLvlLbl val="0"/>
      </c:catAx>
      <c:valAx>
        <c:axId val="59279395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59280975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200"/>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s-CO"/>
              <a:t>Empleo Temporal SDH</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Hoja1!$H$1</c:f>
              <c:strCache>
                <c:ptCount val="1"/>
                <c:pt idx="0">
                  <c:v>Cargos</c:v>
                </c:pt>
              </c:strCache>
            </c:strRef>
          </c:tx>
          <c:spPr>
            <a:solidFill>
              <a:schemeClr val="accent1"/>
            </a:solidFill>
            <a:ln>
              <a:noFill/>
            </a:ln>
            <a:effectLst/>
          </c:spPr>
          <c:invertIfNegative val="0"/>
          <c:cat>
            <c:strRef>
              <c:f>Hoja1!$G$2:$G$5</c:f>
              <c:strCache>
                <c:ptCount val="4"/>
                <c:pt idx="0">
                  <c:v>Empleo temporal</c:v>
                </c:pt>
                <c:pt idx="1">
                  <c:v>Profesional</c:v>
                </c:pt>
                <c:pt idx="2">
                  <c:v>Técnico</c:v>
                </c:pt>
                <c:pt idx="3">
                  <c:v>Asistencial</c:v>
                </c:pt>
              </c:strCache>
            </c:strRef>
          </c:cat>
          <c:val>
            <c:numRef>
              <c:f>Hoja1!$H$2:$H$5</c:f>
              <c:numCache>
                <c:formatCode>_(* #,##0_);_(* \(#,##0\);_(* "-"_);_(@_)</c:formatCode>
                <c:ptCount val="4"/>
                <c:pt idx="0">
                  <c:v>135</c:v>
                </c:pt>
                <c:pt idx="1">
                  <c:v>127</c:v>
                </c:pt>
                <c:pt idx="2">
                  <c:v>4</c:v>
                </c:pt>
                <c:pt idx="3">
                  <c:v>4</c:v>
                </c:pt>
              </c:numCache>
            </c:numRef>
          </c:val>
          <c:extLst>
            <c:ext xmlns:c16="http://schemas.microsoft.com/office/drawing/2014/chart" uri="{C3380CC4-5D6E-409C-BE32-E72D297353CC}">
              <c16:uniqueId val="{00000000-A269-4083-B43E-DA3D7071ABF6}"/>
            </c:ext>
          </c:extLst>
        </c:ser>
        <c:ser>
          <c:idx val="1"/>
          <c:order val="1"/>
          <c:tx>
            <c:strRef>
              <c:f>Hoja1!$I$1</c:f>
              <c:strCache>
                <c:ptCount val="1"/>
                <c:pt idx="0">
                  <c:v>Provistos</c:v>
                </c:pt>
              </c:strCache>
            </c:strRef>
          </c:tx>
          <c:spPr>
            <a:solidFill>
              <a:schemeClr val="accent2"/>
            </a:solidFill>
            <a:ln>
              <a:noFill/>
            </a:ln>
            <a:effectLst/>
          </c:spPr>
          <c:invertIfNegative val="0"/>
          <c:cat>
            <c:strRef>
              <c:f>Hoja1!$G$2:$G$5</c:f>
              <c:strCache>
                <c:ptCount val="4"/>
                <c:pt idx="0">
                  <c:v>Empleo temporal</c:v>
                </c:pt>
                <c:pt idx="1">
                  <c:v>Profesional</c:v>
                </c:pt>
                <c:pt idx="2">
                  <c:v>Técnico</c:v>
                </c:pt>
                <c:pt idx="3">
                  <c:v>Asistencial</c:v>
                </c:pt>
              </c:strCache>
            </c:strRef>
          </c:cat>
          <c:val>
            <c:numRef>
              <c:f>Hoja1!$I$2:$I$5</c:f>
              <c:numCache>
                <c:formatCode>_(* #,##0_);_(* \(#,##0\);_(* "-"_);_(@_)</c:formatCode>
                <c:ptCount val="4"/>
                <c:pt idx="0">
                  <c:v>115</c:v>
                </c:pt>
                <c:pt idx="1">
                  <c:v>107</c:v>
                </c:pt>
                <c:pt idx="2">
                  <c:v>4</c:v>
                </c:pt>
                <c:pt idx="3">
                  <c:v>4</c:v>
                </c:pt>
              </c:numCache>
            </c:numRef>
          </c:val>
          <c:extLst>
            <c:ext xmlns:c16="http://schemas.microsoft.com/office/drawing/2014/chart" uri="{C3380CC4-5D6E-409C-BE32-E72D297353CC}">
              <c16:uniqueId val="{00000001-A269-4083-B43E-DA3D7071ABF6}"/>
            </c:ext>
          </c:extLst>
        </c:ser>
        <c:dLbls>
          <c:showLegendKey val="0"/>
          <c:showVal val="0"/>
          <c:showCatName val="0"/>
          <c:showSerName val="0"/>
          <c:showPercent val="0"/>
          <c:showBubbleSize val="0"/>
        </c:dLbls>
        <c:gapWidth val="219"/>
        <c:overlap val="-27"/>
        <c:axId val="583091487"/>
        <c:axId val="583088159"/>
      </c:barChart>
      <c:catAx>
        <c:axId val="583091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583088159"/>
        <c:crosses val="autoZero"/>
        <c:auto val="1"/>
        <c:lblAlgn val="ctr"/>
        <c:lblOffset val="100"/>
        <c:noMultiLvlLbl val="0"/>
      </c:catAx>
      <c:valAx>
        <c:axId val="58308815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5830914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100"/>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Género - Total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Hoja1!$E$26</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BF-40B7-912E-72B2B2D05C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BF-40B7-912E-72B2B2D05C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BF-40B7-912E-72B2B2D05C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7BF-40B7-912E-72B2B2D05C6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7BF-40B7-912E-72B2B2D05C6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Hoja1!$D$27:$D$31</c:f>
              <c:strCache>
                <c:ptCount val="5"/>
                <c:pt idx="0">
                  <c:v>Cisgénero</c:v>
                </c:pt>
                <c:pt idx="1">
                  <c:v>Trans femenino</c:v>
                </c:pt>
                <c:pt idx="2">
                  <c:v>Trans masculino</c:v>
                </c:pt>
                <c:pt idx="3">
                  <c:v>Otro</c:v>
                </c:pt>
                <c:pt idx="4">
                  <c:v>No desea responder</c:v>
                </c:pt>
              </c:strCache>
            </c:strRef>
          </c:cat>
          <c:val>
            <c:numRef>
              <c:f>Hoja1!$E$27:$E$31</c:f>
              <c:numCache>
                <c:formatCode>General</c:formatCode>
                <c:ptCount val="5"/>
                <c:pt idx="0">
                  <c:v>774</c:v>
                </c:pt>
                <c:pt idx="1">
                  <c:v>12</c:v>
                </c:pt>
                <c:pt idx="2">
                  <c:v>8</c:v>
                </c:pt>
                <c:pt idx="3">
                  <c:v>220</c:v>
                </c:pt>
                <c:pt idx="4">
                  <c:v>400</c:v>
                </c:pt>
              </c:numCache>
            </c:numRef>
          </c:val>
          <c:extLst>
            <c:ext xmlns:c16="http://schemas.microsoft.com/office/drawing/2014/chart" uri="{C3380CC4-5D6E-409C-BE32-E72D297353CC}">
              <c16:uniqueId val="{0000000A-57BF-40B7-912E-72B2B2D05C6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MUJERES</a:t>
            </a:r>
            <a:r>
              <a:rPr lang="en-US" baseline="0"/>
              <a:t> - GÉNERO</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Hoja1!$B$31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81-486B-800C-FCF8326CAE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81-486B-800C-FCF8326CAE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81-486B-800C-FCF8326CAE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81-486B-800C-FCF8326CAE5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Hoja1!$A$32:$A$35</c:f>
              <c:strCache>
                <c:ptCount val="4"/>
                <c:pt idx="0">
                  <c:v>Cisgenero</c:v>
                </c:pt>
                <c:pt idx="1">
                  <c:v>Transfemenino</c:v>
                </c:pt>
                <c:pt idx="2">
                  <c:v>Otro</c:v>
                </c:pt>
                <c:pt idx="3">
                  <c:v>No desea responder</c:v>
                </c:pt>
              </c:strCache>
            </c:strRef>
          </c:cat>
          <c:val>
            <c:numRef>
              <c:f>Hoja1!$B$32:$B$35</c:f>
              <c:numCache>
                <c:formatCode>General</c:formatCode>
                <c:ptCount val="4"/>
                <c:pt idx="0">
                  <c:v>446</c:v>
                </c:pt>
                <c:pt idx="1">
                  <c:v>12</c:v>
                </c:pt>
                <c:pt idx="2">
                  <c:v>143</c:v>
                </c:pt>
                <c:pt idx="3">
                  <c:v>212</c:v>
                </c:pt>
              </c:numCache>
            </c:numRef>
          </c:val>
          <c:extLst>
            <c:ext xmlns:c16="http://schemas.microsoft.com/office/drawing/2014/chart" uri="{C3380CC4-5D6E-409C-BE32-E72D297353CC}">
              <c16:uniqueId val="{00000008-2081-486B-800C-FCF8326CAE5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HOMBRES - GÉNERO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Hoja1!$B$46</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F1-44D4-90B2-3B3CE5060D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3F1-44D4-90B2-3B3CE5060D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3F1-44D4-90B2-3B3CE5060D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3F1-44D4-90B2-3B3CE5060D6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Hoja1!$A$47:$A$50</c:f>
              <c:strCache>
                <c:ptCount val="4"/>
                <c:pt idx="0">
                  <c:v>Cisgenero</c:v>
                </c:pt>
                <c:pt idx="1">
                  <c:v>Otro</c:v>
                </c:pt>
                <c:pt idx="2">
                  <c:v>No desea responder</c:v>
                </c:pt>
                <c:pt idx="3">
                  <c:v>Transmasculino</c:v>
                </c:pt>
              </c:strCache>
            </c:strRef>
          </c:cat>
          <c:val>
            <c:numRef>
              <c:f>Hoja1!$B$47:$B$50</c:f>
              <c:numCache>
                <c:formatCode>General</c:formatCode>
                <c:ptCount val="4"/>
                <c:pt idx="0">
                  <c:v>328</c:v>
                </c:pt>
                <c:pt idx="1">
                  <c:v>77</c:v>
                </c:pt>
                <c:pt idx="2">
                  <c:v>188</c:v>
                </c:pt>
                <c:pt idx="3">
                  <c:v>8</c:v>
                </c:pt>
              </c:numCache>
            </c:numRef>
          </c:val>
          <c:extLst>
            <c:ext xmlns:c16="http://schemas.microsoft.com/office/drawing/2014/chart" uri="{C3380CC4-5D6E-409C-BE32-E72D297353CC}">
              <c16:uniqueId val="{00000008-23F1-44D4-90B2-3B3CE5060D6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cap="all" spc="150" baseline="0">
                <a:solidFill>
                  <a:schemeClr val="tx1">
                    <a:lumMod val="50000"/>
                    <a:lumOff val="50000"/>
                  </a:schemeClr>
                </a:solidFill>
                <a:latin typeface="+mn-lt"/>
                <a:ea typeface="+mn-ea"/>
                <a:cs typeface="+mn-cs"/>
              </a:defRPr>
            </a:pPr>
            <a:r>
              <a:rPr lang="es-CO"/>
              <a:t>Distribución planta</a:t>
            </a:r>
          </a:p>
          <a:p>
            <a:pPr>
              <a:defRPr/>
            </a:pPr>
            <a:r>
              <a:rPr lang="es-CO"/>
              <a:t>Niveles </a:t>
            </a:r>
          </a:p>
        </c:rich>
      </c:tx>
      <c:layout>
        <c:manualLayout>
          <c:xMode val="edge"/>
          <c:yMode val="edge"/>
          <c:x val="0.21502277883179707"/>
          <c:y val="2.7777777777777776E-2"/>
        </c:manualLayout>
      </c:layout>
      <c:overlay val="0"/>
      <c:spPr>
        <a:noFill/>
        <a:ln>
          <a:noFill/>
        </a:ln>
        <a:effectLst/>
      </c:spPr>
      <c:txPr>
        <a:bodyPr rot="0" spcFirstLastPara="1" vertOverflow="ellipsis" vert="horz" wrap="square" anchor="ctr" anchorCtr="1"/>
        <a:lstStyle/>
        <a:p>
          <a:pPr>
            <a:defRPr sz="1320" b="1" i="0" u="none" strike="noStrike" kern="1200" cap="all" spc="150" baseline="0">
              <a:solidFill>
                <a:schemeClr val="tx1">
                  <a:lumMod val="50000"/>
                  <a:lumOff val="50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Hoja1!$B$37</c:f>
              <c:strCache>
                <c:ptCount val="1"/>
                <c:pt idx="0">
                  <c:v>Total</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Hoja1!$A$38:$A$42</c:f>
              <c:strCache>
                <c:ptCount val="5"/>
                <c:pt idx="0">
                  <c:v>Directivo</c:v>
                </c:pt>
                <c:pt idx="1">
                  <c:v>Asesor</c:v>
                </c:pt>
                <c:pt idx="2">
                  <c:v>Profesional</c:v>
                </c:pt>
                <c:pt idx="3">
                  <c:v>Técnico</c:v>
                </c:pt>
                <c:pt idx="4">
                  <c:v>Asistencial </c:v>
                </c:pt>
              </c:strCache>
            </c:strRef>
          </c:cat>
          <c:val>
            <c:numRef>
              <c:f>Hoja1!$B$38:$B$42</c:f>
              <c:numCache>
                <c:formatCode>General</c:formatCode>
                <c:ptCount val="5"/>
                <c:pt idx="0">
                  <c:v>74</c:v>
                </c:pt>
                <c:pt idx="1">
                  <c:v>42</c:v>
                </c:pt>
                <c:pt idx="2">
                  <c:v>950</c:v>
                </c:pt>
                <c:pt idx="3">
                  <c:v>154</c:v>
                </c:pt>
                <c:pt idx="4">
                  <c:v>194</c:v>
                </c:pt>
              </c:numCache>
            </c:numRef>
          </c:val>
          <c:extLst>
            <c:ext xmlns:c16="http://schemas.microsoft.com/office/drawing/2014/chart" uri="{C3380CC4-5D6E-409C-BE32-E72D297353CC}">
              <c16:uniqueId val="{00000000-C5B7-44FC-AFEA-EE4C6D03D3D7}"/>
            </c:ext>
          </c:extLst>
        </c:ser>
        <c:ser>
          <c:idx val="1"/>
          <c:order val="1"/>
          <c:tx>
            <c:strRef>
              <c:f>Hoja1!$C$37</c:f>
              <c:strCache>
                <c:ptCount val="1"/>
                <c:pt idx="0">
                  <c:v>Hombre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Hoja1!$A$38:$A$42</c:f>
              <c:strCache>
                <c:ptCount val="5"/>
                <c:pt idx="0">
                  <c:v>Directivo</c:v>
                </c:pt>
                <c:pt idx="1">
                  <c:v>Asesor</c:v>
                </c:pt>
                <c:pt idx="2">
                  <c:v>Profesional</c:v>
                </c:pt>
                <c:pt idx="3">
                  <c:v>Técnico</c:v>
                </c:pt>
                <c:pt idx="4">
                  <c:v>Asistencial </c:v>
                </c:pt>
              </c:strCache>
            </c:strRef>
          </c:cat>
          <c:val>
            <c:numRef>
              <c:f>Hoja1!$C$38:$C$42</c:f>
              <c:numCache>
                <c:formatCode>General</c:formatCode>
                <c:ptCount val="5"/>
                <c:pt idx="0">
                  <c:v>37</c:v>
                </c:pt>
                <c:pt idx="1">
                  <c:v>18</c:v>
                </c:pt>
                <c:pt idx="2">
                  <c:v>419</c:v>
                </c:pt>
                <c:pt idx="3">
                  <c:v>55</c:v>
                </c:pt>
                <c:pt idx="4">
                  <c:v>72</c:v>
                </c:pt>
              </c:numCache>
            </c:numRef>
          </c:val>
          <c:extLst>
            <c:ext xmlns:c16="http://schemas.microsoft.com/office/drawing/2014/chart" uri="{C3380CC4-5D6E-409C-BE32-E72D297353CC}">
              <c16:uniqueId val="{00000001-C5B7-44FC-AFEA-EE4C6D03D3D7}"/>
            </c:ext>
          </c:extLst>
        </c:ser>
        <c:ser>
          <c:idx val="2"/>
          <c:order val="2"/>
          <c:tx>
            <c:strRef>
              <c:f>Hoja1!$D$37</c:f>
              <c:strCache>
                <c:ptCount val="1"/>
                <c:pt idx="0">
                  <c:v>Mujer</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Hoja1!$A$38:$A$42</c:f>
              <c:strCache>
                <c:ptCount val="5"/>
                <c:pt idx="0">
                  <c:v>Directivo</c:v>
                </c:pt>
                <c:pt idx="1">
                  <c:v>Asesor</c:v>
                </c:pt>
                <c:pt idx="2">
                  <c:v>Profesional</c:v>
                </c:pt>
                <c:pt idx="3">
                  <c:v>Técnico</c:v>
                </c:pt>
                <c:pt idx="4">
                  <c:v>Asistencial </c:v>
                </c:pt>
              </c:strCache>
            </c:strRef>
          </c:cat>
          <c:val>
            <c:numRef>
              <c:f>Hoja1!$D$38:$D$42</c:f>
              <c:numCache>
                <c:formatCode>General</c:formatCode>
                <c:ptCount val="5"/>
                <c:pt idx="0">
                  <c:v>37</c:v>
                </c:pt>
                <c:pt idx="1">
                  <c:v>24</c:v>
                </c:pt>
                <c:pt idx="2">
                  <c:v>531</c:v>
                </c:pt>
                <c:pt idx="3">
                  <c:v>99</c:v>
                </c:pt>
                <c:pt idx="4">
                  <c:v>122</c:v>
                </c:pt>
              </c:numCache>
            </c:numRef>
          </c:val>
          <c:extLst>
            <c:ext xmlns:c16="http://schemas.microsoft.com/office/drawing/2014/chart" uri="{C3380CC4-5D6E-409C-BE32-E72D297353CC}">
              <c16:uniqueId val="{00000002-C5B7-44FC-AFEA-EE4C6D03D3D7}"/>
            </c:ext>
          </c:extLst>
        </c:ser>
        <c:dLbls>
          <c:dLblPos val="outEnd"/>
          <c:showLegendKey val="0"/>
          <c:showVal val="1"/>
          <c:showCatName val="0"/>
          <c:showSerName val="0"/>
          <c:showPercent val="0"/>
          <c:showBubbleSize val="0"/>
        </c:dLbls>
        <c:gapWidth val="164"/>
        <c:overlap val="-22"/>
        <c:axId val="716005007"/>
        <c:axId val="715997935"/>
      </c:barChart>
      <c:catAx>
        <c:axId val="716005007"/>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715997935"/>
        <c:crosses val="autoZero"/>
        <c:auto val="1"/>
        <c:lblAlgn val="ctr"/>
        <c:lblOffset val="100"/>
        <c:noMultiLvlLbl val="0"/>
      </c:catAx>
      <c:valAx>
        <c:axId val="71599793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7160050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1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Reversed" id="22">
  <a:schemeClr val="accent2"/>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ata10.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image" Target="../media/image160.jpeg"/></Relationships>
</file>

<file path=ppt/diagrams/_rels/data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png"/></Relationships>
</file>

<file path=ppt/diagrams/_rels/data8.xml.rels><?xml version="1.0" encoding="UTF-8" standalone="yes"?>
<Relationships xmlns="http://schemas.openxmlformats.org/package/2006/relationships"><Relationship Id="rId8" Type="http://schemas.openxmlformats.org/officeDocument/2006/relationships/image" Target="../media/image128.sv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svg"/><Relationship Id="rId1" Type="http://schemas.openxmlformats.org/officeDocument/2006/relationships/image" Target="../media/image121.png"/><Relationship Id="rId6" Type="http://schemas.openxmlformats.org/officeDocument/2006/relationships/image" Target="../media/image126.svg"/><Relationship Id="rId5" Type="http://schemas.openxmlformats.org/officeDocument/2006/relationships/image" Target="../media/image125.png"/><Relationship Id="rId4" Type="http://schemas.openxmlformats.org/officeDocument/2006/relationships/image" Target="../media/image124.svg"/></Relationships>
</file>

<file path=ppt/diagrams/_rels/data9.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image" Target="../media/image158.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rawing10.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image" Target="../media/image160.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28.sv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svg"/><Relationship Id="rId1" Type="http://schemas.openxmlformats.org/officeDocument/2006/relationships/image" Target="../media/image121.png"/><Relationship Id="rId6" Type="http://schemas.openxmlformats.org/officeDocument/2006/relationships/image" Target="../media/image126.svg"/><Relationship Id="rId5" Type="http://schemas.openxmlformats.org/officeDocument/2006/relationships/image" Target="../media/image125.png"/><Relationship Id="rId4" Type="http://schemas.openxmlformats.org/officeDocument/2006/relationships/image" Target="../media/image124.svg"/></Relationships>
</file>

<file path=ppt/diagrams/_rels/drawing9.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image" Target="../media/image158.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00070-DA94-43D6-8831-E31C5832130A}"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CO"/>
        </a:p>
      </dgm:t>
    </dgm:pt>
    <dgm:pt modelId="{8C16EAE4-F83C-4F0D-A88B-42BC61421AF0}">
      <dgm:prSet phldrT="[Texto]" custT="1"/>
      <dgm:spPr>
        <a:xfrm rot="10800000">
          <a:off x="1591932" y="1461"/>
          <a:ext cx="5713546" cy="1710241"/>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2200">
              <a:solidFill>
                <a:sysClr val="window" lastClr="FFFFFF"/>
              </a:solidFill>
              <a:latin typeface="Arial Rounded MT Bold"/>
              <a:ea typeface="+mn-ea"/>
              <a:cs typeface="+mn-cs"/>
            </a:rPr>
            <a:t>Del Activo:</a:t>
          </a:r>
        </a:p>
        <a:p>
          <a:pPr rtl="0">
            <a:buNone/>
          </a:pPr>
          <a:r>
            <a:rPr lang="es-CO" sz="2200">
              <a:solidFill>
                <a:sysClr val="window" lastClr="FFFFFF"/>
              </a:solidFill>
              <a:latin typeface="Arial Rounded MT Bold"/>
              <a:ea typeface="+mn-ea"/>
              <a:cs typeface="+mn-cs"/>
            </a:rPr>
            <a:t>Inversiones </a:t>
          </a:r>
        </a:p>
        <a:p>
          <a:pPr rtl="0">
            <a:buNone/>
          </a:pPr>
          <a:r>
            <a:rPr lang="es-CO" sz="2200" b="1">
              <a:solidFill>
                <a:sysClr val="window" lastClr="FFFFFF"/>
              </a:solidFill>
              <a:latin typeface="Arial Rounded MT Bold"/>
              <a:ea typeface="+mn-ea"/>
              <a:cs typeface="+mn-cs"/>
            </a:rPr>
            <a:t>    2023 : $ 20,0         2022 : $ 14,1 </a:t>
          </a:r>
          <a:endParaRPr lang="es-CO" sz="2200">
            <a:solidFill>
              <a:sysClr val="window" lastClr="FFFFFF"/>
            </a:solidFill>
            <a:latin typeface="Arial Rounded MT Bold"/>
            <a:ea typeface="+mn-ea"/>
            <a:cs typeface="+mn-cs"/>
          </a:endParaRPr>
        </a:p>
      </dgm:t>
    </dgm:pt>
    <dgm:pt modelId="{342901BF-6A38-4960-A80F-BFFFE21362F1}" type="parTrans" cxnId="{F8CFE3EF-514F-46EA-8034-68328486F017}">
      <dgm:prSet/>
      <dgm:spPr/>
      <dgm:t>
        <a:bodyPr/>
        <a:lstStyle/>
        <a:p>
          <a:endParaRPr lang="es-CO" sz="2200">
            <a:latin typeface="Arial Rounded MT Bold" panose="020F0704030504030204" pitchFamily="34" charset="0"/>
          </a:endParaRPr>
        </a:p>
      </dgm:t>
    </dgm:pt>
    <dgm:pt modelId="{899304E8-45BB-4FF3-A15A-8EF7D1A0003D}" type="sibTrans" cxnId="{F8CFE3EF-514F-46EA-8034-68328486F017}">
      <dgm:prSet/>
      <dgm:spPr/>
      <dgm:t>
        <a:bodyPr/>
        <a:lstStyle/>
        <a:p>
          <a:endParaRPr lang="es-CO" sz="2200">
            <a:latin typeface="Arial Rounded MT Bold" panose="020F0704030504030204" pitchFamily="34" charset="0"/>
          </a:endParaRPr>
        </a:p>
      </dgm:t>
    </dgm:pt>
    <dgm:pt modelId="{AD33C74B-7F85-41CE-B3D2-0D02AC713448}">
      <dgm:prSet phldrT="[Texto]" custT="1"/>
      <dgm:spPr>
        <a:xfrm rot="10800000">
          <a:off x="1398682" y="1855324"/>
          <a:ext cx="5889899" cy="1641062"/>
        </a:xfrm>
        <a:prstGeom prst="homePlate">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2200">
              <a:solidFill>
                <a:sysClr val="window" lastClr="FFFFFF"/>
              </a:solidFill>
              <a:latin typeface="Arial Rounded MT Bold"/>
              <a:ea typeface="+mn-ea"/>
              <a:cs typeface="+mn-cs"/>
            </a:rPr>
            <a:t>Del Pasivo:</a:t>
          </a:r>
        </a:p>
        <a:p>
          <a:pPr rtl="0">
            <a:buNone/>
          </a:pPr>
          <a:r>
            <a:rPr lang="es-CO" sz="2200">
              <a:solidFill>
                <a:sysClr val="window" lastClr="FFFFFF"/>
              </a:solidFill>
              <a:latin typeface="Arial Rounded MT Bold"/>
              <a:ea typeface="+mn-ea"/>
              <a:cs typeface="+mn-cs"/>
            </a:rPr>
            <a:t>Emisión de bonos y préstamos por pagar</a:t>
          </a:r>
        </a:p>
        <a:p>
          <a:pPr rtl="0">
            <a:buNone/>
          </a:pPr>
          <a:r>
            <a:rPr lang="es-CO" sz="2200">
              <a:solidFill>
                <a:sysClr val="window" lastClr="FFFFFF"/>
              </a:solidFill>
              <a:latin typeface="Arial Rounded MT Bold"/>
              <a:ea typeface="+mn-ea"/>
              <a:cs typeface="+mn-cs"/>
            </a:rPr>
            <a:t>2023 :  </a:t>
          </a:r>
          <a:r>
            <a:rPr lang="es-CO" sz="2200" b="0">
              <a:solidFill>
                <a:sysClr val="window" lastClr="FFFFFF"/>
              </a:solidFill>
              <a:latin typeface="Arial Rounded MT Bold"/>
              <a:ea typeface="+mn-ea"/>
              <a:cs typeface="+mn-cs"/>
            </a:rPr>
            <a:t>$ 9,1       2022 : $7,0</a:t>
          </a:r>
        </a:p>
      </dgm:t>
    </dgm:pt>
    <dgm:pt modelId="{91F5EF5D-7113-4534-9932-7DA6909B4585}" type="parTrans" cxnId="{B9A2B14F-BBC9-4BC9-8A8D-82E40EE426DB}">
      <dgm:prSet/>
      <dgm:spPr/>
      <dgm:t>
        <a:bodyPr/>
        <a:lstStyle/>
        <a:p>
          <a:endParaRPr lang="es-CO" sz="2200">
            <a:latin typeface="Arial Rounded MT Bold" panose="020F0704030504030204" pitchFamily="34" charset="0"/>
          </a:endParaRPr>
        </a:p>
      </dgm:t>
    </dgm:pt>
    <dgm:pt modelId="{08311EA5-78B1-4728-BE72-BE0762366ACC}" type="sibTrans" cxnId="{B9A2B14F-BBC9-4BC9-8A8D-82E40EE426DB}">
      <dgm:prSet/>
      <dgm:spPr/>
      <dgm:t>
        <a:bodyPr/>
        <a:lstStyle/>
        <a:p>
          <a:endParaRPr lang="es-CO" sz="2200">
            <a:latin typeface="Arial Rounded MT Bold" panose="020F0704030504030204" pitchFamily="34" charset="0"/>
          </a:endParaRPr>
        </a:p>
      </dgm:t>
    </dgm:pt>
    <dgm:pt modelId="{601A909A-F24D-459C-BDBD-6E15FCA8A5E5}" type="pres">
      <dgm:prSet presAssocID="{C0400070-DA94-43D6-8831-E31C5832130A}" presName="linearFlow" presStyleCnt="0">
        <dgm:presLayoutVars>
          <dgm:dir/>
          <dgm:resizeHandles val="exact"/>
        </dgm:presLayoutVars>
      </dgm:prSet>
      <dgm:spPr/>
    </dgm:pt>
    <dgm:pt modelId="{5E918A8D-DD1A-4A7C-9334-09B494D85F2D}" type="pres">
      <dgm:prSet presAssocID="{8C16EAE4-F83C-4F0D-A88B-42BC61421AF0}" presName="composite" presStyleCnt="0"/>
      <dgm:spPr/>
    </dgm:pt>
    <dgm:pt modelId="{7ADB628F-5161-4A2D-9350-330402A7F028}" type="pres">
      <dgm:prSet presAssocID="{8C16EAE4-F83C-4F0D-A88B-42BC61421AF0}" presName="imgShp" presStyleLbl="fgImgPlace1" presStyleIdx="0" presStyleCnt="2"/>
      <dgm:spPr>
        <a:xfrm>
          <a:off x="736553" y="1461"/>
          <a:ext cx="1710241" cy="1710241"/>
        </a:xfrm>
        <a:prstGeom prst="ellipse">
          <a:avLst/>
        </a:prstGeom>
        <a:blipFill>
          <a:blip xmlns:r="http://schemas.openxmlformats.org/officeDocument/2006/relationships" r:embed="rId1"/>
          <a:srcRect/>
          <a:stretch>
            <a:fillRect t="-2000" b="-2000"/>
          </a:stretch>
        </a:blipFill>
        <a:ln w="12700" cap="flat" cmpd="sng" algn="ctr">
          <a:solidFill>
            <a:sysClr val="window" lastClr="FFFFFF">
              <a:hueOff val="0"/>
              <a:satOff val="0"/>
              <a:lumOff val="0"/>
              <a:alphaOff val="0"/>
            </a:sysClr>
          </a:solidFill>
          <a:prstDash val="solid"/>
          <a:miter lim="800000"/>
        </a:ln>
        <a:effectLst/>
      </dgm:spPr>
    </dgm:pt>
    <dgm:pt modelId="{77E5FC59-9973-40B8-BE0A-2D0FF6F46557}" type="pres">
      <dgm:prSet presAssocID="{8C16EAE4-F83C-4F0D-A88B-42BC61421AF0}" presName="txShp" presStyleLbl="node1" presStyleIdx="0" presStyleCnt="2" custScaleX="122939" custLinFactNeighborX="-1443" custLinFactNeighborY="-4255">
        <dgm:presLayoutVars>
          <dgm:bulletEnabled val="1"/>
        </dgm:presLayoutVars>
      </dgm:prSet>
      <dgm:spPr/>
    </dgm:pt>
    <dgm:pt modelId="{CA196F94-47C3-4FA6-A8B2-2D23405E6664}" type="pres">
      <dgm:prSet presAssocID="{899304E8-45BB-4FF3-A15A-8EF7D1A0003D}" presName="spacing" presStyleCnt="0"/>
      <dgm:spPr/>
    </dgm:pt>
    <dgm:pt modelId="{170F201E-11DE-43F7-85C2-40A63EFB05FD}" type="pres">
      <dgm:prSet presAssocID="{AD33C74B-7F85-41CE-B3D2-0D02AC713448}" presName="composite" presStyleCnt="0"/>
      <dgm:spPr/>
    </dgm:pt>
    <dgm:pt modelId="{41B94F31-0B0F-47FF-897C-124C28F8A151}" type="pres">
      <dgm:prSet presAssocID="{AD33C74B-7F85-41CE-B3D2-0D02AC713448}" presName="imgShp" presStyleLbl="fgImgPlace1" presStyleIdx="1" presStyleCnt="2" custScaleX="92019" custScaleY="109221" custLinFactNeighborX="-1284" custLinFactNeighborY="-17252"/>
      <dgm:spPr>
        <a:xfrm>
          <a:off x="1015836" y="1905494"/>
          <a:ext cx="570536" cy="1529571"/>
        </a:xfrm>
        <a:prstGeom prst="ellipse">
          <a:avLst/>
        </a:prstGeom>
        <a:blipFill>
          <a:blip xmlns:r="http://schemas.openxmlformats.org/officeDocument/2006/relationships" r:embed="rId2"/>
          <a:srcRect/>
          <a:stretch>
            <a:fillRect t="-2000" b="-2000"/>
          </a:stretch>
        </a:blipFill>
        <a:ln w="12700" cap="flat" cmpd="sng" algn="ctr">
          <a:solidFill>
            <a:sysClr val="window" lastClr="FFFFFF">
              <a:hueOff val="0"/>
              <a:satOff val="0"/>
              <a:lumOff val="0"/>
              <a:alphaOff val="0"/>
            </a:sysClr>
          </a:solidFill>
          <a:prstDash val="solid"/>
          <a:miter lim="800000"/>
        </a:ln>
        <a:effectLst/>
      </dgm:spPr>
    </dgm:pt>
    <dgm:pt modelId="{4248C954-6435-4598-B9C4-584CCF7F72C4}" type="pres">
      <dgm:prSet presAssocID="{AD33C74B-7F85-41CE-B3D2-0D02AC713448}" presName="txShp" presStyleLbl="node1" presStyleIdx="1" presStyleCnt="2" custScaleX="120282" custScaleY="95955" custLinFactNeighborX="505" custLinFactNeighborY="-16948">
        <dgm:presLayoutVars>
          <dgm:bulletEnabled val="1"/>
        </dgm:presLayoutVars>
      </dgm:prSet>
      <dgm:spPr/>
    </dgm:pt>
  </dgm:ptLst>
  <dgm:cxnLst>
    <dgm:cxn modelId="{B9A2B14F-BBC9-4BC9-8A8D-82E40EE426DB}" srcId="{C0400070-DA94-43D6-8831-E31C5832130A}" destId="{AD33C74B-7F85-41CE-B3D2-0D02AC713448}" srcOrd="1" destOrd="0" parTransId="{91F5EF5D-7113-4534-9932-7DA6909B4585}" sibTransId="{08311EA5-78B1-4728-BE72-BE0762366ACC}"/>
    <dgm:cxn modelId="{FB7CDF70-4AA2-4D1D-A685-4844971F059E}" type="presOf" srcId="{8C16EAE4-F83C-4F0D-A88B-42BC61421AF0}" destId="{77E5FC59-9973-40B8-BE0A-2D0FF6F46557}" srcOrd="0" destOrd="0" presId="urn:microsoft.com/office/officeart/2005/8/layout/vList3"/>
    <dgm:cxn modelId="{28301CDB-7E00-419D-ABC1-9E15532A4A1A}" type="presOf" srcId="{AD33C74B-7F85-41CE-B3D2-0D02AC713448}" destId="{4248C954-6435-4598-B9C4-584CCF7F72C4}" srcOrd="0" destOrd="0" presId="urn:microsoft.com/office/officeart/2005/8/layout/vList3"/>
    <dgm:cxn modelId="{F8CFE3EF-514F-46EA-8034-68328486F017}" srcId="{C0400070-DA94-43D6-8831-E31C5832130A}" destId="{8C16EAE4-F83C-4F0D-A88B-42BC61421AF0}" srcOrd="0" destOrd="0" parTransId="{342901BF-6A38-4960-A80F-BFFFE21362F1}" sibTransId="{899304E8-45BB-4FF3-A15A-8EF7D1A0003D}"/>
    <dgm:cxn modelId="{1E6335F4-C6ED-4E36-B0F7-1D77D9EF7DBE}" type="presOf" srcId="{C0400070-DA94-43D6-8831-E31C5832130A}" destId="{601A909A-F24D-459C-BDBD-6E15FCA8A5E5}" srcOrd="0" destOrd="0" presId="urn:microsoft.com/office/officeart/2005/8/layout/vList3"/>
    <dgm:cxn modelId="{A7E2A255-3856-45B0-9A43-4E917F2C4C2E}" type="presParOf" srcId="{601A909A-F24D-459C-BDBD-6E15FCA8A5E5}" destId="{5E918A8D-DD1A-4A7C-9334-09B494D85F2D}" srcOrd="0" destOrd="0" presId="urn:microsoft.com/office/officeart/2005/8/layout/vList3"/>
    <dgm:cxn modelId="{4B0561DF-510A-4D3B-A63A-7088CE420FCB}" type="presParOf" srcId="{5E918A8D-DD1A-4A7C-9334-09B494D85F2D}" destId="{7ADB628F-5161-4A2D-9350-330402A7F028}" srcOrd="0" destOrd="0" presId="urn:microsoft.com/office/officeart/2005/8/layout/vList3"/>
    <dgm:cxn modelId="{58ED626B-8F06-4153-9062-C5DAF0BE0E89}" type="presParOf" srcId="{5E918A8D-DD1A-4A7C-9334-09B494D85F2D}" destId="{77E5FC59-9973-40B8-BE0A-2D0FF6F46557}" srcOrd="1" destOrd="0" presId="urn:microsoft.com/office/officeart/2005/8/layout/vList3"/>
    <dgm:cxn modelId="{B1C51261-1083-4893-A01E-C015DDE2FB3D}" type="presParOf" srcId="{601A909A-F24D-459C-BDBD-6E15FCA8A5E5}" destId="{CA196F94-47C3-4FA6-A8B2-2D23405E6664}" srcOrd="1" destOrd="0" presId="urn:microsoft.com/office/officeart/2005/8/layout/vList3"/>
    <dgm:cxn modelId="{4D36558C-EC54-4C60-9F86-6DCCE5D229F5}" type="presParOf" srcId="{601A909A-F24D-459C-BDBD-6E15FCA8A5E5}" destId="{170F201E-11DE-43F7-85C2-40A63EFB05FD}" srcOrd="2" destOrd="0" presId="urn:microsoft.com/office/officeart/2005/8/layout/vList3"/>
    <dgm:cxn modelId="{3605B0ED-B0DE-4C40-8EF4-89EA3A8E5D0F}" type="presParOf" srcId="{170F201E-11DE-43F7-85C2-40A63EFB05FD}" destId="{41B94F31-0B0F-47FF-897C-124C28F8A151}" srcOrd="0" destOrd="0" presId="urn:microsoft.com/office/officeart/2005/8/layout/vList3"/>
    <dgm:cxn modelId="{2AB674ED-A0B9-423A-819C-DCBBEE98F740}" type="presParOf" srcId="{170F201E-11DE-43F7-85C2-40A63EFB05FD}" destId="{4248C954-6435-4598-B9C4-584CCF7F72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400070-DA94-43D6-8831-E31C5832130A}"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CO"/>
        </a:p>
      </dgm:t>
    </dgm:pt>
    <dgm:pt modelId="{8C16EAE4-F83C-4F0D-A88B-42BC61421AF0}">
      <dgm:prSet phldrT="[Texto]" custT="1"/>
      <dgm:spPr/>
      <dgm:t>
        <a:bodyPr/>
        <a:lstStyle/>
        <a:p>
          <a:pPr algn="ctr" rtl="0"/>
          <a:r>
            <a:rPr lang="es-CO" sz="2200">
              <a:latin typeface="Arial Rounded MT Bold"/>
            </a:rPr>
            <a:t>Ingresos fiscales</a:t>
          </a:r>
        </a:p>
        <a:p>
          <a:pPr algn="ctr" rtl="0"/>
          <a:r>
            <a:rPr lang="es-CO" sz="2000">
              <a:latin typeface="Arial Rounded MT Bold"/>
            </a:rPr>
            <a:t>MAR-2023   </a:t>
          </a:r>
          <a:r>
            <a:rPr lang="es-CO" sz="2000" b="0">
              <a:latin typeface="Arial Rounded MT Bold"/>
            </a:rPr>
            <a:t>$9,3       MAR-2022 $7,4</a:t>
          </a:r>
          <a:endParaRPr lang="es-CO" sz="2200" b="0">
            <a:latin typeface="Arial Rounded MT Bold" panose="020F0704030504030204" pitchFamily="34" charset="0"/>
          </a:endParaRPr>
        </a:p>
        <a:p>
          <a:pPr algn="ctr" rtl="0"/>
          <a:r>
            <a:rPr lang="es-CO" sz="2200" b="0">
              <a:latin typeface="Arial Rounded MT Bold"/>
            </a:rPr>
            <a:t>    Transferencias y subvenciones</a:t>
          </a:r>
        </a:p>
        <a:p>
          <a:pPr algn="ctr" rtl="0"/>
          <a:r>
            <a:rPr lang="es-CO" sz="2000" b="0">
              <a:latin typeface="Arial Rounded MT Bold"/>
            </a:rPr>
            <a:t>MAR-2023 $0,99     MAR-2022 $0,96</a:t>
          </a:r>
          <a:endParaRPr lang="es-CO" sz="2200">
            <a:latin typeface="Arial Rounded MT Bold"/>
          </a:endParaRPr>
        </a:p>
      </dgm:t>
    </dgm:pt>
    <dgm:pt modelId="{342901BF-6A38-4960-A80F-BFFFE21362F1}" type="parTrans" cxnId="{F8CFE3EF-514F-46EA-8034-68328486F017}">
      <dgm:prSet/>
      <dgm:spPr/>
      <dgm:t>
        <a:bodyPr/>
        <a:lstStyle/>
        <a:p>
          <a:endParaRPr lang="es-CO" sz="2200">
            <a:latin typeface="Arial Rounded MT Bold" panose="020F0704030504030204" pitchFamily="34" charset="0"/>
          </a:endParaRPr>
        </a:p>
      </dgm:t>
    </dgm:pt>
    <dgm:pt modelId="{899304E8-45BB-4FF3-A15A-8EF7D1A0003D}" type="sibTrans" cxnId="{F8CFE3EF-514F-46EA-8034-68328486F017}">
      <dgm:prSet/>
      <dgm:spPr/>
      <dgm:t>
        <a:bodyPr/>
        <a:lstStyle/>
        <a:p>
          <a:endParaRPr lang="es-CO" sz="2200">
            <a:latin typeface="Arial Rounded MT Bold" panose="020F0704030504030204" pitchFamily="34" charset="0"/>
          </a:endParaRPr>
        </a:p>
      </dgm:t>
    </dgm:pt>
    <dgm:pt modelId="{AD33C74B-7F85-41CE-B3D2-0D02AC713448}">
      <dgm:prSet phldrT="[Texto]" custT="1"/>
      <dgm:spPr/>
      <dgm:t>
        <a:bodyPr/>
        <a:lstStyle/>
        <a:p>
          <a:pPr rtl="0"/>
          <a:r>
            <a:rPr lang="es-CO" sz="2200">
              <a:latin typeface="Arial Rounded MT Bold"/>
            </a:rPr>
            <a:t>Gasto público social    </a:t>
          </a:r>
        </a:p>
        <a:p>
          <a:r>
            <a:rPr lang="es-CO" sz="2200">
              <a:latin typeface="Arial Rounded MT Bold"/>
            </a:rPr>
            <a:t>MAR-2023 </a:t>
          </a:r>
          <a:r>
            <a:rPr lang="es-CO" sz="2200" b="0">
              <a:latin typeface="Arial Rounded MT Bold"/>
            </a:rPr>
            <a:t>$1,37</a:t>
          </a:r>
        </a:p>
        <a:p>
          <a:r>
            <a:rPr lang="es-CO" sz="2200" b="0">
              <a:latin typeface="Arial Rounded MT Bold"/>
            </a:rPr>
            <a:t>MAR-2022 $1,31</a:t>
          </a:r>
        </a:p>
      </dgm:t>
    </dgm:pt>
    <dgm:pt modelId="{91F5EF5D-7113-4534-9932-7DA6909B4585}" type="parTrans" cxnId="{B9A2B14F-BBC9-4BC9-8A8D-82E40EE426DB}">
      <dgm:prSet/>
      <dgm:spPr/>
      <dgm:t>
        <a:bodyPr/>
        <a:lstStyle/>
        <a:p>
          <a:endParaRPr lang="es-CO" sz="2200">
            <a:latin typeface="Arial Rounded MT Bold" panose="020F0704030504030204" pitchFamily="34" charset="0"/>
          </a:endParaRPr>
        </a:p>
      </dgm:t>
    </dgm:pt>
    <dgm:pt modelId="{08311EA5-78B1-4728-BE72-BE0762366ACC}" type="sibTrans" cxnId="{B9A2B14F-BBC9-4BC9-8A8D-82E40EE426DB}">
      <dgm:prSet/>
      <dgm:spPr/>
      <dgm:t>
        <a:bodyPr/>
        <a:lstStyle/>
        <a:p>
          <a:endParaRPr lang="es-CO" sz="2200">
            <a:latin typeface="Arial Rounded MT Bold" panose="020F0704030504030204" pitchFamily="34" charset="0"/>
          </a:endParaRPr>
        </a:p>
      </dgm:t>
    </dgm:pt>
    <dgm:pt modelId="{601A909A-F24D-459C-BDBD-6E15FCA8A5E5}" type="pres">
      <dgm:prSet presAssocID="{C0400070-DA94-43D6-8831-E31C5832130A}" presName="linearFlow" presStyleCnt="0">
        <dgm:presLayoutVars>
          <dgm:dir/>
          <dgm:resizeHandles val="exact"/>
        </dgm:presLayoutVars>
      </dgm:prSet>
      <dgm:spPr/>
    </dgm:pt>
    <dgm:pt modelId="{5E918A8D-DD1A-4A7C-9334-09B494D85F2D}" type="pres">
      <dgm:prSet presAssocID="{8C16EAE4-F83C-4F0D-A88B-42BC61421AF0}" presName="composite" presStyleCnt="0"/>
      <dgm:spPr/>
    </dgm:pt>
    <dgm:pt modelId="{7ADB628F-5161-4A2D-9350-330402A7F028}" type="pres">
      <dgm:prSet presAssocID="{8C16EAE4-F83C-4F0D-A88B-42BC61421AF0}" presName="imgShp" presStyleLbl="fgImgPlace1" presStyleIdx="0" presStyleCnt="2" custLinFactNeighborX="-31157" custLinFactNeighborY="-88"/>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pt>
    <dgm:pt modelId="{77E5FC59-9973-40B8-BE0A-2D0FF6F46557}" type="pres">
      <dgm:prSet presAssocID="{8C16EAE4-F83C-4F0D-A88B-42BC61421AF0}" presName="txShp" presStyleLbl="node1" presStyleIdx="0" presStyleCnt="2" custScaleX="134266" custScaleY="123473">
        <dgm:presLayoutVars>
          <dgm:bulletEnabled val="1"/>
        </dgm:presLayoutVars>
      </dgm:prSet>
      <dgm:spPr/>
    </dgm:pt>
    <dgm:pt modelId="{CA196F94-47C3-4FA6-A8B2-2D23405E6664}" type="pres">
      <dgm:prSet presAssocID="{899304E8-45BB-4FF3-A15A-8EF7D1A0003D}" presName="spacing" presStyleCnt="0"/>
      <dgm:spPr/>
    </dgm:pt>
    <dgm:pt modelId="{170F201E-11DE-43F7-85C2-40A63EFB05FD}" type="pres">
      <dgm:prSet presAssocID="{AD33C74B-7F85-41CE-B3D2-0D02AC713448}" presName="composite" presStyleCnt="0"/>
      <dgm:spPr/>
    </dgm:pt>
    <dgm:pt modelId="{41B94F31-0B0F-47FF-897C-124C28F8A151}" type="pres">
      <dgm:prSet presAssocID="{AD33C74B-7F85-41CE-B3D2-0D02AC713448}" presName="imgShp" presStyleLbl="fgImgPlace1" presStyleIdx="1" presStyleCnt="2" custLinFactNeighborX="-30587" custLinFactNeighborY="-19267"/>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4248C954-6435-4598-B9C4-584CCF7F72C4}" type="pres">
      <dgm:prSet presAssocID="{AD33C74B-7F85-41CE-B3D2-0D02AC713448}" presName="txShp" presStyleLbl="node1" presStyleIdx="1" presStyleCnt="2" custScaleX="135961" custLinFactNeighborY="-19267">
        <dgm:presLayoutVars>
          <dgm:bulletEnabled val="1"/>
        </dgm:presLayoutVars>
      </dgm:prSet>
      <dgm:spPr/>
    </dgm:pt>
  </dgm:ptLst>
  <dgm:cxnLst>
    <dgm:cxn modelId="{B9A2B14F-BBC9-4BC9-8A8D-82E40EE426DB}" srcId="{C0400070-DA94-43D6-8831-E31C5832130A}" destId="{AD33C74B-7F85-41CE-B3D2-0D02AC713448}" srcOrd="1" destOrd="0" parTransId="{91F5EF5D-7113-4534-9932-7DA6909B4585}" sibTransId="{08311EA5-78B1-4728-BE72-BE0762366ACC}"/>
    <dgm:cxn modelId="{FB7CDF70-4AA2-4D1D-A685-4844971F059E}" type="presOf" srcId="{8C16EAE4-F83C-4F0D-A88B-42BC61421AF0}" destId="{77E5FC59-9973-40B8-BE0A-2D0FF6F46557}" srcOrd="0" destOrd="0" presId="urn:microsoft.com/office/officeart/2005/8/layout/vList3"/>
    <dgm:cxn modelId="{28301CDB-7E00-419D-ABC1-9E15532A4A1A}" type="presOf" srcId="{AD33C74B-7F85-41CE-B3D2-0D02AC713448}" destId="{4248C954-6435-4598-B9C4-584CCF7F72C4}" srcOrd="0" destOrd="0" presId="urn:microsoft.com/office/officeart/2005/8/layout/vList3"/>
    <dgm:cxn modelId="{F8CFE3EF-514F-46EA-8034-68328486F017}" srcId="{C0400070-DA94-43D6-8831-E31C5832130A}" destId="{8C16EAE4-F83C-4F0D-A88B-42BC61421AF0}" srcOrd="0" destOrd="0" parTransId="{342901BF-6A38-4960-A80F-BFFFE21362F1}" sibTransId="{899304E8-45BB-4FF3-A15A-8EF7D1A0003D}"/>
    <dgm:cxn modelId="{1E6335F4-C6ED-4E36-B0F7-1D77D9EF7DBE}" type="presOf" srcId="{C0400070-DA94-43D6-8831-E31C5832130A}" destId="{601A909A-F24D-459C-BDBD-6E15FCA8A5E5}" srcOrd="0" destOrd="0" presId="urn:microsoft.com/office/officeart/2005/8/layout/vList3"/>
    <dgm:cxn modelId="{A7E2A255-3856-45B0-9A43-4E917F2C4C2E}" type="presParOf" srcId="{601A909A-F24D-459C-BDBD-6E15FCA8A5E5}" destId="{5E918A8D-DD1A-4A7C-9334-09B494D85F2D}" srcOrd="0" destOrd="0" presId="urn:microsoft.com/office/officeart/2005/8/layout/vList3"/>
    <dgm:cxn modelId="{4B0561DF-510A-4D3B-A63A-7088CE420FCB}" type="presParOf" srcId="{5E918A8D-DD1A-4A7C-9334-09B494D85F2D}" destId="{7ADB628F-5161-4A2D-9350-330402A7F028}" srcOrd="0" destOrd="0" presId="urn:microsoft.com/office/officeart/2005/8/layout/vList3"/>
    <dgm:cxn modelId="{58ED626B-8F06-4153-9062-C5DAF0BE0E89}" type="presParOf" srcId="{5E918A8D-DD1A-4A7C-9334-09B494D85F2D}" destId="{77E5FC59-9973-40B8-BE0A-2D0FF6F46557}" srcOrd="1" destOrd="0" presId="urn:microsoft.com/office/officeart/2005/8/layout/vList3"/>
    <dgm:cxn modelId="{B1C51261-1083-4893-A01E-C015DDE2FB3D}" type="presParOf" srcId="{601A909A-F24D-459C-BDBD-6E15FCA8A5E5}" destId="{CA196F94-47C3-4FA6-A8B2-2D23405E6664}" srcOrd="1" destOrd="0" presId="urn:microsoft.com/office/officeart/2005/8/layout/vList3"/>
    <dgm:cxn modelId="{4D36558C-EC54-4C60-9F86-6DCCE5D229F5}" type="presParOf" srcId="{601A909A-F24D-459C-BDBD-6E15FCA8A5E5}" destId="{170F201E-11DE-43F7-85C2-40A63EFB05FD}" srcOrd="2" destOrd="0" presId="urn:microsoft.com/office/officeart/2005/8/layout/vList3"/>
    <dgm:cxn modelId="{3605B0ED-B0DE-4C40-8EF4-89EA3A8E5D0F}" type="presParOf" srcId="{170F201E-11DE-43F7-85C2-40A63EFB05FD}" destId="{41B94F31-0B0F-47FF-897C-124C28F8A151}" srcOrd="0" destOrd="0" presId="urn:microsoft.com/office/officeart/2005/8/layout/vList3"/>
    <dgm:cxn modelId="{2AB674ED-A0B9-423A-819C-DCBBEE98F740}" type="presParOf" srcId="{170F201E-11DE-43F7-85C2-40A63EFB05FD}" destId="{4248C954-6435-4598-B9C4-584CCF7F72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00070-DA94-43D6-8831-E31C5832130A}"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CO"/>
        </a:p>
      </dgm:t>
    </dgm:pt>
    <dgm:pt modelId="{8C16EAE4-F83C-4F0D-A88B-42BC61421AF0}">
      <dgm:prSet phldrT="[Texto]" custT="1"/>
      <dgm:spPr>
        <a:xfrm rot="10800000">
          <a:off x="279451" y="1411"/>
          <a:ext cx="7440924" cy="1817120"/>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rtl="0">
            <a:buNone/>
          </a:pPr>
          <a:r>
            <a:rPr lang="es-CO" sz="2200">
              <a:solidFill>
                <a:sysClr val="window" lastClr="FFFFFF"/>
              </a:solidFill>
              <a:latin typeface="Arial Rounded MT Bold"/>
              <a:ea typeface="+mn-ea"/>
              <a:cs typeface="+mn-cs"/>
            </a:rPr>
            <a:t>                  Del ingreso:</a:t>
          </a:r>
        </a:p>
        <a:p>
          <a:pPr algn="l" rtl="0">
            <a:buNone/>
            <a:tabLst/>
          </a:pPr>
          <a:r>
            <a:rPr lang="es-CO" sz="2200">
              <a:solidFill>
                <a:sysClr val="window" lastClr="FFFFFF"/>
              </a:solidFill>
              <a:latin typeface="Arial Rounded MT Bold"/>
              <a:ea typeface="+mn-ea"/>
              <a:cs typeface="+mn-cs"/>
            </a:rPr>
            <a:t>      Ingresos fiscales 2023:</a:t>
          </a:r>
          <a:r>
            <a:rPr lang="es-CO" sz="2200" b="0">
              <a:solidFill>
                <a:sysClr val="window" lastClr="FFFFFF"/>
              </a:solidFill>
              <a:latin typeface="Arial Rounded MT Bold"/>
              <a:ea typeface="+mn-ea"/>
              <a:cs typeface="+mn-cs"/>
            </a:rPr>
            <a:t> $9,6  2022 : $9,1  </a:t>
          </a:r>
          <a:endParaRPr lang="es-CO" sz="300" b="0">
            <a:solidFill>
              <a:sysClr val="window" lastClr="FFFFFF"/>
            </a:solidFill>
            <a:latin typeface="Arial Rounded MT Bold" panose="020F0704030504030204" pitchFamily="34" charset="0"/>
            <a:ea typeface="+mn-ea"/>
            <a:cs typeface="+mn-cs"/>
          </a:endParaRPr>
        </a:p>
        <a:p>
          <a:pPr algn="l" rtl="0">
            <a:buNone/>
          </a:pPr>
          <a:r>
            <a:rPr lang="es-CO" sz="300" b="0">
              <a:solidFill>
                <a:sysClr val="window" lastClr="FFFFFF"/>
              </a:solidFill>
              <a:latin typeface="Arial Rounded MT Bold"/>
              <a:ea typeface="+mn-ea"/>
              <a:cs typeface="+mn-cs"/>
            </a:rPr>
            <a:t>      </a:t>
          </a:r>
        </a:p>
        <a:p>
          <a:pPr algn="l" rtl="0">
            <a:buNone/>
          </a:pPr>
          <a:r>
            <a:rPr lang="es-CO" sz="2200" b="0">
              <a:solidFill>
                <a:sysClr val="window" lastClr="FFFFFF"/>
              </a:solidFill>
              <a:latin typeface="Arial Rounded MT Bold"/>
              <a:ea typeface="+mn-ea"/>
              <a:cs typeface="+mn-cs"/>
            </a:rPr>
            <a:t>      Transferencias y subvenciones </a:t>
          </a:r>
        </a:p>
        <a:p>
          <a:pPr algn="l" rtl="0">
            <a:buNone/>
          </a:pPr>
          <a:r>
            <a:rPr lang="es-CO" sz="2200" b="0">
              <a:solidFill>
                <a:sysClr val="window" lastClr="FFFFFF"/>
              </a:solidFill>
              <a:latin typeface="Arial Rounded MT Bold"/>
              <a:ea typeface="+mn-ea"/>
              <a:cs typeface="+mn-cs"/>
            </a:rPr>
            <a:t>            2023: $  1,3               2022 : $ 1,4</a:t>
          </a:r>
        </a:p>
      </dgm:t>
    </dgm:pt>
    <dgm:pt modelId="{342901BF-6A38-4960-A80F-BFFFE21362F1}" type="parTrans" cxnId="{F8CFE3EF-514F-46EA-8034-68328486F017}">
      <dgm:prSet/>
      <dgm:spPr/>
      <dgm:t>
        <a:bodyPr/>
        <a:lstStyle/>
        <a:p>
          <a:endParaRPr lang="es-CO" sz="2200">
            <a:latin typeface="Arial Rounded MT Bold" panose="020F0704030504030204" pitchFamily="34" charset="0"/>
          </a:endParaRPr>
        </a:p>
      </dgm:t>
    </dgm:pt>
    <dgm:pt modelId="{899304E8-45BB-4FF3-A15A-8EF7D1A0003D}" type="sibTrans" cxnId="{F8CFE3EF-514F-46EA-8034-68328486F017}">
      <dgm:prSet/>
      <dgm:spPr/>
      <dgm:t>
        <a:bodyPr/>
        <a:lstStyle/>
        <a:p>
          <a:endParaRPr lang="es-CO" sz="2200">
            <a:latin typeface="Arial Rounded MT Bold" panose="020F0704030504030204" pitchFamily="34" charset="0"/>
          </a:endParaRPr>
        </a:p>
      </dgm:t>
    </dgm:pt>
    <dgm:pt modelId="{AD33C74B-7F85-41CE-B3D2-0D02AC713448}">
      <dgm:prSet phldrT="[Texto]" custT="1"/>
      <dgm:spPr>
        <a:xfrm rot="10800000">
          <a:off x="279451" y="1963952"/>
          <a:ext cx="7440924" cy="1419789"/>
        </a:xfrm>
        <a:prstGeom prst="homePlate">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s-CO" sz="2200">
              <a:solidFill>
                <a:sysClr val="window" lastClr="FFFFFF"/>
              </a:solidFill>
              <a:latin typeface="Arial Rounded MT Bold"/>
              <a:ea typeface="+mn-ea"/>
              <a:cs typeface="+mn-cs"/>
            </a:rPr>
            <a:t>                   Del gasto:</a:t>
          </a:r>
        </a:p>
        <a:p>
          <a:pPr algn="ctr">
            <a:buNone/>
          </a:pPr>
          <a:endParaRPr lang="es-CO" sz="800">
            <a:solidFill>
              <a:sysClr val="window" lastClr="FFFFFF"/>
            </a:solidFill>
            <a:latin typeface="Arial Rounded MT Bold" panose="020F0704030504030204" pitchFamily="34" charset="0"/>
            <a:ea typeface="+mn-ea"/>
            <a:cs typeface="+mn-cs"/>
          </a:endParaRPr>
        </a:p>
        <a:p>
          <a:pPr algn="l" rtl="0">
            <a:buNone/>
          </a:pPr>
          <a:r>
            <a:rPr lang="es-CO" sz="2200">
              <a:solidFill>
                <a:sysClr val="window" lastClr="FFFFFF"/>
              </a:solidFill>
              <a:latin typeface="Arial Rounded MT Bold"/>
              <a:ea typeface="+mn-ea"/>
              <a:cs typeface="+mn-cs"/>
            </a:rPr>
            <a:t>          Operaciones interinstitucionales   </a:t>
          </a:r>
        </a:p>
        <a:p>
          <a:pPr algn="l" rtl="0">
            <a:buNone/>
          </a:pPr>
          <a:r>
            <a:rPr lang="es-CO" sz="2200">
              <a:solidFill>
                <a:sysClr val="window" lastClr="FFFFFF"/>
              </a:solidFill>
              <a:latin typeface="Arial Rounded MT Bold"/>
              <a:ea typeface="+mn-ea"/>
              <a:cs typeface="+mn-cs"/>
            </a:rPr>
            <a:t>            2023:  </a:t>
          </a:r>
          <a:r>
            <a:rPr lang="es-CO" sz="2200" b="0">
              <a:solidFill>
                <a:sysClr val="window" lastClr="FFFFFF"/>
              </a:solidFill>
              <a:latin typeface="Arial Rounded MT Bold"/>
              <a:ea typeface="+mn-ea"/>
              <a:cs typeface="+mn-cs"/>
            </a:rPr>
            <a:t>$ 6,9	         2022:  $ 5,3</a:t>
          </a:r>
          <a:endParaRPr lang="es-CO" sz="2200">
            <a:solidFill>
              <a:sysClr val="window" lastClr="FFFFFF"/>
            </a:solidFill>
            <a:latin typeface="Arial Rounded MT Bold"/>
            <a:ea typeface="+mn-ea"/>
            <a:cs typeface="+mn-cs"/>
          </a:endParaRPr>
        </a:p>
      </dgm:t>
    </dgm:pt>
    <dgm:pt modelId="{91F5EF5D-7113-4534-9932-7DA6909B4585}" type="parTrans" cxnId="{B9A2B14F-BBC9-4BC9-8A8D-82E40EE426DB}">
      <dgm:prSet/>
      <dgm:spPr/>
      <dgm:t>
        <a:bodyPr/>
        <a:lstStyle/>
        <a:p>
          <a:endParaRPr lang="es-CO" sz="2200">
            <a:latin typeface="Arial Rounded MT Bold" panose="020F0704030504030204" pitchFamily="34" charset="0"/>
          </a:endParaRPr>
        </a:p>
      </dgm:t>
    </dgm:pt>
    <dgm:pt modelId="{08311EA5-78B1-4728-BE72-BE0762366ACC}" type="sibTrans" cxnId="{B9A2B14F-BBC9-4BC9-8A8D-82E40EE426DB}">
      <dgm:prSet/>
      <dgm:spPr/>
      <dgm:t>
        <a:bodyPr/>
        <a:lstStyle/>
        <a:p>
          <a:endParaRPr lang="es-CO" sz="2200">
            <a:latin typeface="Arial Rounded MT Bold" panose="020F0704030504030204" pitchFamily="34" charset="0"/>
          </a:endParaRPr>
        </a:p>
      </dgm:t>
    </dgm:pt>
    <dgm:pt modelId="{601A909A-F24D-459C-BDBD-6E15FCA8A5E5}" type="pres">
      <dgm:prSet presAssocID="{C0400070-DA94-43D6-8831-E31C5832130A}" presName="linearFlow" presStyleCnt="0">
        <dgm:presLayoutVars>
          <dgm:dir/>
          <dgm:resizeHandles val="exact"/>
        </dgm:presLayoutVars>
      </dgm:prSet>
      <dgm:spPr/>
    </dgm:pt>
    <dgm:pt modelId="{5E918A8D-DD1A-4A7C-9334-09B494D85F2D}" type="pres">
      <dgm:prSet presAssocID="{8C16EAE4-F83C-4F0D-A88B-42BC61421AF0}" presName="composite" presStyleCnt="0"/>
      <dgm:spPr/>
    </dgm:pt>
    <dgm:pt modelId="{7ADB628F-5161-4A2D-9350-330402A7F028}" type="pres">
      <dgm:prSet presAssocID="{8C16EAE4-F83C-4F0D-A88B-42BC61421AF0}" presName="imgShp" presStyleLbl="fgImgPlace1" presStyleIdx="0" presStyleCnt="2" custScaleX="110795" custScaleY="117881" custLinFactNeighborX="-25567" custLinFactNeighborY="-2799"/>
      <dgm:spPr>
        <a:xfrm>
          <a:off x="654650" y="344216"/>
          <a:ext cx="840691" cy="1118678"/>
        </a:xfrm>
        <a:prstGeom prst="ellipse">
          <a:avLst/>
        </a:prstGeom>
        <a:blipFill>
          <a:blip xmlns:r="http://schemas.openxmlformats.org/officeDocument/2006/relationships" r:embed="rId1"/>
          <a:srcRect/>
          <a:stretch>
            <a:fillRect l="-1000" r="-1000"/>
          </a:stretch>
        </a:blipFill>
        <a:ln w="12700" cap="flat" cmpd="sng" algn="ctr">
          <a:solidFill>
            <a:sysClr val="window" lastClr="FFFFFF">
              <a:hueOff val="0"/>
              <a:satOff val="0"/>
              <a:lumOff val="0"/>
              <a:alphaOff val="0"/>
            </a:sysClr>
          </a:solidFill>
          <a:prstDash val="solid"/>
          <a:miter lim="800000"/>
        </a:ln>
        <a:effectLst/>
      </dgm:spPr>
    </dgm:pt>
    <dgm:pt modelId="{77E5FC59-9973-40B8-BE0A-2D0FF6F46557}" type="pres">
      <dgm:prSet presAssocID="{8C16EAE4-F83C-4F0D-A88B-42BC61421AF0}" presName="txShp" presStyleLbl="node1" presStyleIdx="0" presStyleCnt="2" custScaleX="141454" custScaleY="132251">
        <dgm:presLayoutVars>
          <dgm:bulletEnabled val="1"/>
        </dgm:presLayoutVars>
      </dgm:prSet>
      <dgm:spPr/>
    </dgm:pt>
    <dgm:pt modelId="{CA196F94-47C3-4FA6-A8B2-2D23405E6664}" type="pres">
      <dgm:prSet presAssocID="{899304E8-45BB-4FF3-A15A-8EF7D1A0003D}" presName="spacing" presStyleCnt="0"/>
      <dgm:spPr/>
    </dgm:pt>
    <dgm:pt modelId="{170F201E-11DE-43F7-85C2-40A63EFB05FD}" type="pres">
      <dgm:prSet presAssocID="{AD33C74B-7F85-41CE-B3D2-0D02AC713448}" presName="composite" presStyleCnt="0"/>
      <dgm:spPr/>
    </dgm:pt>
    <dgm:pt modelId="{41B94F31-0B0F-47FF-897C-124C28F8A151}" type="pres">
      <dgm:prSet presAssocID="{AD33C74B-7F85-41CE-B3D2-0D02AC713448}" presName="imgShp" presStyleLbl="fgImgPlace1" presStyleIdx="1" presStyleCnt="2" custScaleX="114679" custScaleY="102544" custLinFactNeighborX="-18715" custLinFactNeighborY="-19267"/>
      <dgm:spPr>
        <a:xfrm>
          <a:off x="901770" y="2109540"/>
          <a:ext cx="362116" cy="1128612"/>
        </a:xfrm>
        <a:prstGeom prst="ellipse">
          <a:avLst/>
        </a:prstGeom>
        <a:blipFill>
          <a:blip xmlns:r="http://schemas.openxmlformats.org/officeDocument/2006/relationships" r:embed="rId2"/>
          <a:srcRect/>
          <a:stretch>
            <a:fillRect l="-5000" r="-5000"/>
          </a:stretch>
        </a:blipFill>
        <a:ln w="12700" cap="flat" cmpd="sng" algn="ctr">
          <a:solidFill>
            <a:sysClr val="window" lastClr="FFFFFF">
              <a:hueOff val="0"/>
              <a:satOff val="0"/>
              <a:lumOff val="0"/>
              <a:alphaOff val="0"/>
            </a:sysClr>
          </a:solidFill>
          <a:prstDash val="solid"/>
          <a:miter lim="800000"/>
        </a:ln>
        <a:effectLst/>
      </dgm:spPr>
    </dgm:pt>
    <dgm:pt modelId="{4248C954-6435-4598-B9C4-584CCF7F72C4}" type="pres">
      <dgm:prSet presAssocID="{AD33C74B-7F85-41CE-B3D2-0D02AC713448}" presName="txShp" presStyleLbl="node1" presStyleIdx="1" presStyleCnt="2" custScaleX="139195" custScaleY="103333" custLinFactNeighborY="-19267">
        <dgm:presLayoutVars>
          <dgm:bulletEnabled val="1"/>
        </dgm:presLayoutVars>
      </dgm:prSet>
      <dgm:spPr/>
    </dgm:pt>
  </dgm:ptLst>
  <dgm:cxnLst>
    <dgm:cxn modelId="{B9A2B14F-BBC9-4BC9-8A8D-82E40EE426DB}" srcId="{C0400070-DA94-43D6-8831-E31C5832130A}" destId="{AD33C74B-7F85-41CE-B3D2-0D02AC713448}" srcOrd="1" destOrd="0" parTransId="{91F5EF5D-7113-4534-9932-7DA6909B4585}" sibTransId="{08311EA5-78B1-4728-BE72-BE0762366ACC}"/>
    <dgm:cxn modelId="{FB7CDF70-4AA2-4D1D-A685-4844971F059E}" type="presOf" srcId="{8C16EAE4-F83C-4F0D-A88B-42BC61421AF0}" destId="{77E5FC59-9973-40B8-BE0A-2D0FF6F46557}" srcOrd="0" destOrd="0" presId="urn:microsoft.com/office/officeart/2005/8/layout/vList3"/>
    <dgm:cxn modelId="{28301CDB-7E00-419D-ABC1-9E15532A4A1A}" type="presOf" srcId="{AD33C74B-7F85-41CE-B3D2-0D02AC713448}" destId="{4248C954-6435-4598-B9C4-584CCF7F72C4}" srcOrd="0" destOrd="0" presId="urn:microsoft.com/office/officeart/2005/8/layout/vList3"/>
    <dgm:cxn modelId="{F8CFE3EF-514F-46EA-8034-68328486F017}" srcId="{C0400070-DA94-43D6-8831-E31C5832130A}" destId="{8C16EAE4-F83C-4F0D-A88B-42BC61421AF0}" srcOrd="0" destOrd="0" parTransId="{342901BF-6A38-4960-A80F-BFFFE21362F1}" sibTransId="{899304E8-45BB-4FF3-A15A-8EF7D1A0003D}"/>
    <dgm:cxn modelId="{1E6335F4-C6ED-4E36-B0F7-1D77D9EF7DBE}" type="presOf" srcId="{C0400070-DA94-43D6-8831-E31C5832130A}" destId="{601A909A-F24D-459C-BDBD-6E15FCA8A5E5}" srcOrd="0" destOrd="0" presId="urn:microsoft.com/office/officeart/2005/8/layout/vList3"/>
    <dgm:cxn modelId="{A7E2A255-3856-45B0-9A43-4E917F2C4C2E}" type="presParOf" srcId="{601A909A-F24D-459C-BDBD-6E15FCA8A5E5}" destId="{5E918A8D-DD1A-4A7C-9334-09B494D85F2D}" srcOrd="0" destOrd="0" presId="urn:microsoft.com/office/officeart/2005/8/layout/vList3"/>
    <dgm:cxn modelId="{4B0561DF-510A-4D3B-A63A-7088CE420FCB}" type="presParOf" srcId="{5E918A8D-DD1A-4A7C-9334-09B494D85F2D}" destId="{7ADB628F-5161-4A2D-9350-330402A7F028}" srcOrd="0" destOrd="0" presId="urn:microsoft.com/office/officeart/2005/8/layout/vList3"/>
    <dgm:cxn modelId="{58ED626B-8F06-4153-9062-C5DAF0BE0E89}" type="presParOf" srcId="{5E918A8D-DD1A-4A7C-9334-09B494D85F2D}" destId="{77E5FC59-9973-40B8-BE0A-2D0FF6F46557}" srcOrd="1" destOrd="0" presId="urn:microsoft.com/office/officeart/2005/8/layout/vList3"/>
    <dgm:cxn modelId="{B1C51261-1083-4893-A01E-C015DDE2FB3D}" type="presParOf" srcId="{601A909A-F24D-459C-BDBD-6E15FCA8A5E5}" destId="{CA196F94-47C3-4FA6-A8B2-2D23405E6664}" srcOrd="1" destOrd="0" presId="urn:microsoft.com/office/officeart/2005/8/layout/vList3"/>
    <dgm:cxn modelId="{4D36558C-EC54-4C60-9F86-6DCCE5D229F5}" type="presParOf" srcId="{601A909A-F24D-459C-BDBD-6E15FCA8A5E5}" destId="{170F201E-11DE-43F7-85C2-40A63EFB05FD}" srcOrd="2" destOrd="0" presId="urn:microsoft.com/office/officeart/2005/8/layout/vList3"/>
    <dgm:cxn modelId="{3605B0ED-B0DE-4C40-8EF4-89EA3A8E5D0F}" type="presParOf" srcId="{170F201E-11DE-43F7-85C2-40A63EFB05FD}" destId="{41B94F31-0B0F-47FF-897C-124C28F8A151}" srcOrd="0" destOrd="0" presId="urn:microsoft.com/office/officeart/2005/8/layout/vList3"/>
    <dgm:cxn modelId="{2AB674ED-A0B9-423A-819C-DCBBEE98F740}" type="presParOf" srcId="{170F201E-11DE-43F7-85C2-40A63EFB05FD}" destId="{4248C954-6435-4598-B9C4-584CCF7F72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3C5AC1-ED53-4844-8FD5-F933C90A4DFD}"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s-ES"/>
        </a:p>
      </dgm:t>
    </dgm:pt>
    <dgm:pt modelId="{4E9CD0A1-A6F1-4D58-82A8-A0C3073BEA64}">
      <dgm:prSet phldrT="[Texto]" custT="1"/>
      <dgm:spPr/>
      <dgm:t>
        <a:bodyPr/>
        <a:lstStyle/>
        <a:p>
          <a:r>
            <a:rPr lang="es-419" sz="1600">
              <a:latin typeface="Arial" panose="020B0604020202020204" pitchFamily="34" charset="0"/>
              <a:cs typeface="Arial" panose="020B0604020202020204" pitchFamily="34" charset="0"/>
            </a:rPr>
            <a:t>Equidad </a:t>
          </a:r>
          <a:br>
            <a:rPr lang="es-419" sz="1600">
              <a:latin typeface="Arial" panose="020B0604020202020204" pitchFamily="34" charset="0"/>
              <a:cs typeface="Arial" panose="020B0604020202020204" pitchFamily="34" charset="0"/>
            </a:rPr>
          </a:br>
          <a:r>
            <a:rPr lang="es-419" sz="1600">
              <a:latin typeface="Arial" panose="020B0604020202020204" pitchFamily="34" charset="0"/>
              <a:cs typeface="Arial" panose="020B0604020202020204" pitchFamily="34" charset="0"/>
            </a:rPr>
            <a:t>de género</a:t>
          </a:r>
          <a:endParaRPr lang="es-ES" sz="1600">
            <a:latin typeface="Arial" panose="020B0604020202020204" pitchFamily="34" charset="0"/>
            <a:cs typeface="Arial" panose="020B0604020202020204" pitchFamily="34" charset="0"/>
          </a:endParaRPr>
        </a:p>
      </dgm:t>
    </dgm:pt>
    <dgm:pt modelId="{9AF0BB7A-7C7C-4A5E-BA6E-4AB31EF3D475}" type="parTrans" cxnId="{3AFCF5B9-ECE4-461A-B553-C83B8FAA54B6}">
      <dgm:prSet/>
      <dgm:spPr/>
      <dgm:t>
        <a:bodyPr/>
        <a:lstStyle/>
        <a:p>
          <a:endParaRPr lang="es-ES" sz="1600">
            <a:latin typeface="Arial" panose="020B0604020202020204" pitchFamily="34" charset="0"/>
            <a:cs typeface="Arial" panose="020B0604020202020204" pitchFamily="34" charset="0"/>
          </a:endParaRPr>
        </a:p>
      </dgm:t>
    </dgm:pt>
    <dgm:pt modelId="{34C7C037-7E3C-4445-A7DD-26FA563106EB}" type="sibTrans" cxnId="{3AFCF5B9-ECE4-461A-B553-C83B8FAA54B6}">
      <dgm:prSet/>
      <dgm:spPr/>
      <dgm:t>
        <a:bodyPr/>
        <a:lstStyle/>
        <a:p>
          <a:endParaRPr lang="es-ES" sz="1600">
            <a:latin typeface="Arial" panose="020B0604020202020204" pitchFamily="34" charset="0"/>
            <a:cs typeface="Arial" panose="020B0604020202020204" pitchFamily="34" charset="0"/>
          </a:endParaRPr>
        </a:p>
      </dgm:t>
    </dgm:pt>
    <dgm:pt modelId="{92B132C3-FC89-4DE4-A9F4-8FC3C3272CD2}">
      <dgm:prSet phldrT="[Texto]" custT="1"/>
      <dgm:spPr>
        <a:solidFill>
          <a:schemeClr val="bg1">
            <a:lumMod val="95000"/>
            <a:alpha val="90000"/>
          </a:schemeClr>
        </a:solidFill>
      </dgm:spPr>
      <dgm:t>
        <a:bodyPr/>
        <a:lstStyle/>
        <a:p>
          <a:pPr marL="0" indent="0">
            <a:buNone/>
          </a:pPr>
          <a:r>
            <a:rPr lang="es-419" sz="1100">
              <a:latin typeface="Arial" panose="020B0604020202020204" pitchFamily="34" charset="0"/>
              <a:cs typeface="Arial" panose="020B0604020202020204" pitchFamily="34" charset="0"/>
            </a:rPr>
            <a:t>Secretaría Distrital </a:t>
          </a:r>
          <a:br>
            <a:rPr lang="es-419" sz="1100">
              <a:latin typeface="Arial" panose="020B0604020202020204" pitchFamily="34" charset="0"/>
              <a:cs typeface="Arial" panose="020B0604020202020204" pitchFamily="34" charset="0"/>
            </a:rPr>
          </a:br>
          <a:r>
            <a:rPr lang="es-419" sz="1100">
              <a:latin typeface="Arial" panose="020B0604020202020204" pitchFamily="34" charset="0"/>
              <a:cs typeface="Arial" panose="020B0604020202020204" pitchFamily="34" charset="0"/>
            </a:rPr>
            <a:t>de la Mujer</a:t>
          </a:r>
          <a:endParaRPr lang="es-ES" sz="1100">
            <a:latin typeface="Arial" panose="020B0604020202020204" pitchFamily="34" charset="0"/>
            <a:cs typeface="Arial" panose="020B0604020202020204" pitchFamily="34" charset="0"/>
          </a:endParaRPr>
        </a:p>
      </dgm:t>
    </dgm:pt>
    <dgm:pt modelId="{5F6CD30D-340A-4FF7-965C-BF26FB43F604}" type="parTrans" cxnId="{13CBD62B-A5A8-4A54-A056-46EA32A33E7D}">
      <dgm:prSet/>
      <dgm:spPr/>
      <dgm:t>
        <a:bodyPr/>
        <a:lstStyle/>
        <a:p>
          <a:endParaRPr lang="es-ES" sz="1600">
            <a:latin typeface="Arial" panose="020B0604020202020204" pitchFamily="34" charset="0"/>
            <a:cs typeface="Arial" panose="020B0604020202020204" pitchFamily="34" charset="0"/>
          </a:endParaRPr>
        </a:p>
      </dgm:t>
    </dgm:pt>
    <dgm:pt modelId="{F376B177-7234-4BD8-ACAA-49042C22DCE8}" type="sibTrans" cxnId="{13CBD62B-A5A8-4A54-A056-46EA32A33E7D}">
      <dgm:prSet/>
      <dgm:spPr/>
      <dgm:t>
        <a:bodyPr/>
        <a:lstStyle/>
        <a:p>
          <a:endParaRPr lang="es-ES" sz="1600">
            <a:latin typeface="Arial" panose="020B0604020202020204" pitchFamily="34" charset="0"/>
            <a:cs typeface="Arial" panose="020B0604020202020204" pitchFamily="34" charset="0"/>
          </a:endParaRPr>
        </a:p>
      </dgm:t>
    </dgm:pt>
    <dgm:pt modelId="{E61DD164-1105-486C-87EA-F696C807CCC3}">
      <dgm:prSet phldrT="[Texto]" custT="1"/>
      <dgm:spPr/>
      <dgm:t>
        <a:bodyPr/>
        <a:lstStyle/>
        <a:p>
          <a:r>
            <a:rPr lang="es-419" sz="1600">
              <a:latin typeface="Arial" panose="020B0604020202020204" pitchFamily="34" charset="0"/>
              <a:cs typeface="Arial" panose="020B0604020202020204" pitchFamily="34" charset="0"/>
            </a:rPr>
            <a:t>  Población con discapacidad</a:t>
          </a:r>
          <a:endParaRPr lang="es-ES" sz="1600">
            <a:latin typeface="Arial" panose="020B0604020202020204" pitchFamily="34" charset="0"/>
            <a:cs typeface="Arial" panose="020B0604020202020204" pitchFamily="34" charset="0"/>
          </a:endParaRPr>
        </a:p>
      </dgm:t>
    </dgm:pt>
    <dgm:pt modelId="{627917FE-1316-4166-8E55-5BA9407C49C5}" type="parTrans" cxnId="{50A90D87-E696-4AED-855F-9BB608A72A65}">
      <dgm:prSet/>
      <dgm:spPr/>
      <dgm:t>
        <a:bodyPr/>
        <a:lstStyle/>
        <a:p>
          <a:endParaRPr lang="es-ES" sz="1600">
            <a:latin typeface="Arial" panose="020B0604020202020204" pitchFamily="34" charset="0"/>
            <a:cs typeface="Arial" panose="020B0604020202020204" pitchFamily="34" charset="0"/>
          </a:endParaRPr>
        </a:p>
      </dgm:t>
    </dgm:pt>
    <dgm:pt modelId="{79C4B1B8-6C60-4C21-98A8-8924EF292D6B}" type="sibTrans" cxnId="{50A90D87-E696-4AED-855F-9BB608A72A65}">
      <dgm:prSet/>
      <dgm:spPr/>
      <dgm:t>
        <a:bodyPr/>
        <a:lstStyle/>
        <a:p>
          <a:endParaRPr lang="es-ES" sz="1600">
            <a:latin typeface="Arial" panose="020B0604020202020204" pitchFamily="34" charset="0"/>
            <a:cs typeface="Arial" panose="020B0604020202020204" pitchFamily="34" charset="0"/>
          </a:endParaRPr>
        </a:p>
      </dgm:t>
    </dgm:pt>
    <dgm:pt modelId="{2104EB5A-922E-4CE9-BBAA-1255B3687C33}">
      <dgm:prSet phldrT="[Texto]" custT="1"/>
      <dgm:spPr/>
      <dgm:t>
        <a:bodyPr/>
        <a:lstStyle/>
        <a:p>
          <a:r>
            <a:rPr lang="es-419" sz="1600">
              <a:latin typeface="Arial" panose="020B0604020202020204" pitchFamily="34" charset="0"/>
              <a:cs typeface="Arial" panose="020B0604020202020204" pitchFamily="34" charset="0"/>
            </a:rPr>
            <a:t>Grupos </a:t>
          </a:r>
          <a:br>
            <a:rPr lang="es-419" sz="1600">
              <a:latin typeface="Arial" panose="020B0604020202020204" pitchFamily="34" charset="0"/>
              <a:cs typeface="Arial" panose="020B0604020202020204" pitchFamily="34" charset="0"/>
            </a:rPr>
          </a:br>
          <a:r>
            <a:rPr lang="es-419" sz="1600">
              <a:latin typeface="Arial" panose="020B0604020202020204" pitchFamily="34" charset="0"/>
              <a:cs typeface="Arial" panose="020B0604020202020204" pitchFamily="34" charset="0"/>
            </a:rPr>
            <a:t>étnicos</a:t>
          </a:r>
          <a:endParaRPr lang="es-ES" sz="1600">
            <a:latin typeface="Arial" panose="020B0604020202020204" pitchFamily="34" charset="0"/>
            <a:cs typeface="Arial" panose="020B0604020202020204" pitchFamily="34" charset="0"/>
          </a:endParaRPr>
        </a:p>
      </dgm:t>
    </dgm:pt>
    <dgm:pt modelId="{241B98DB-6368-46B7-9A20-3EC5EFAC8AC4}" type="parTrans" cxnId="{BC40F1DE-E1B7-4454-ADFC-8A6AF2C1BED3}">
      <dgm:prSet/>
      <dgm:spPr/>
      <dgm:t>
        <a:bodyPr/>
        <a:lstStyle/>
        <a:p>
          <a:endParaRPr lang="es-ES" sz="1600">
            <a:latin typeface="Arial" panose="020B0604020202020204" pitchFamily="34" charset="0"/>
            <a:cs typeface="Arial" panose="020B0604020202020204" pitchFamily="34" charset="0"/>
          </a:endParaRPr>
        </a:p>
      </dgm:t>
    </dgm:pt>
    <dgm:pt modelId="{3C719D63-9209-4DB5-AEEF-D8DBA2294ACA}" type="sibTrans" cxnId="{BC40F1DE-E1B7-4454-ADFC-8A6AF2C1BED3}">
      <dgm:prSet/>
      <dgm:spPr/>
      <dgm:t>
        <a:bodyPr/>
        <a:lstStyle/>
        <a:p>
          <a:endParaRPr lang="es-ES" sz="1600">
            <a:latin typeface="Arial" panose="020B0604020202020204" pitchFamily="34" charset="0"/>
            <a:cs typeface="Arial" panose="020B0604020202020204" pitchFamily="34" charset="0"/>
          </a:endParaRPr>
        </a:p>
      </dgm:t>
    </dgm:pt>
    <dgm:pt modelId="{E0054A87-72DF-4712-AA8B-84073BDE456C}">
      <dgm:prSet phldrT="[Texto]" custT="1"/>
      <dgm:spPr>
        <a:solidFill>
          <a:schemeClr val="bg1">
            <a:lumMod val="95000"/>
            <a:alpha val="90000"/>
          </a:schemeClr>
        </a:solidFill>
      </dgm:spPr>
      <dgm:t>
        <a:bodyPr/>
        <a:lstStyle/>
        <a:p>
          <a:r>
            <a:rPr lang="es-419" sz="1200">
              <a:latin typeface="Arial" panose="020B0604020202020204" pitchFamily="34" charset="0"/>
              <a:cs typeface="Arial" panose="020B0604020202020204" pitchFamily="34" charset="0"/>
            </a:rPr>
            <a:t>Secretaría Distrital de Salud</a:t>
          </a:r>
          <a:endParaRPr lang="es-ES" sz="1200">
            <a:latin typeface="Arial" panose="020B0604020202020204" pitchFamily="34" charset="0"/>
            <a:cs typeface="Arial" panose="020B0604020202020204" pitchFamily="34" charset="0"/>
          </a:endParaRPr>
        </a:p>
      </dgm:t>
    </dgm:pt>
    <dgm:pt modelId="{25843BEE-5F1A-4AA0-BF09-0AB4143201A0}" type="parTrans" cxnId="{975F7162-268C-4628-A1CE-6527877AF60C}">
      <dgm:prSet/>
      <dgm:spPr/>
      <dgm:t>
        <a:bodyPr/>
        <a:lstStyle/>
        <a:p>
          <a:endParaRPr lang="es-ES" sz="1600">
            <a:latin typeface="Arial" panose="020B0604020202020204" pitchFamily="34" charset="0"/>
            <a:cs typeface="Arial" panose="020B0604020202020204" pitchFamily="34" charset="0"/>
          </a:endParaRPr>
        </a:p>
      </dgm:t>
    </dgm:pt>
    <dgm:pt modelId="{EA0E9D79-6739-496F-A03D-865F682FB4C5}" type="sibTrans" cxnId="{975F7162-268C-4628-A1CE-6527877AF60C}">
      <dgm:prSet/>
      <dgm:spPr/>
      <dgm:t>
        <a:bodyPr/>
        <a:lstStyle/>
        <a:p>
          <a:endParaRPr lang="es-ES" sz="1600">
            <a:latin typeface="Arial" panose="020B0604020202020204" pitchFamily="34" charset="0"/>
            <a:cs typeface="Arial" panose="020B0604020202020204" pitchFamily="34" charset="0"/>
          </a:endParaRPr>
        </a:p>
      </dgm:t>
    </dgm:pt>
    <dgm:pt modelId="{D79E97CA-4314-49EB-8E0C-46B9BB50D54B}">
      <dgm:prSet phldrT="[Texto]" custT="1"/>
      <dgm:spPr>
        <a:solidFill>
          <a:schemeClr val="bg1">
            <a:lumMod val="95000"/>
            <a:alpha val="90000"/>
          </a:schemeClr>
        </a:solidFill>
      </dgm:spPr>
      <dgm:t>
        <a:bodyPr/>
        <a:lstStyle/>
        <a:p>
          <a:r>
            <a:rPr lang="es-419" sz="1200">
              <a:latin typeface="Arial" panose="020B0604020202020204" pitchFamily="34" charset="0"/>
              <a:cs typeface="Arial" panose="020B0604020202020204" pitchFamily="34" charset="0"/>
            </a:rPr>
            <a:t>Secretaría Distrital de Integración </a:t>
          </a:r>
          <a:r>
            <a:rPr lang="es-419" sz="1100">
              <a:latin typeface="Arial" panose="020B0604020202020204" pitchFamily="34" charset="0"/>
              <a:cs typeface="Arial" panose="020B0604020202020204" pitchFamily="34" charset="0"/>
            </a:rPr>
            <a:t>Social</a:t>
          </a:r>
          <a:endParaRPr lang="es-ES" sz="1100">
            <a:latin typeface="Arial" panose="020B0604020202020204" pitchFamily="34" charset="0"/>
            <a:cs typeface="Arial" panose="020B0604020202020204" pitchFamily="34" charset="0"/>
          </a:endParaRPr>
        </a:p>
      </dgm:t>
    </dgm:pt>
    <dgm:pt modelId="{37E88353-05F7-45A4-B9E2-28E2F2170E61}" type="parTrans" cxnId="{2FFFEC20-9852-41A2-84E5-715941A921DE}">
      <dgm:prSet/>
      <dgm:spPr/>
      <dgm:t>
        <a:bodyPr/>
        <a:lstStyle/>
        <a:p>
          <a:endParaRPr lang="es-ES" sz="1600">
            <a:latin typeface="Arial" panose="020B0604020202020204" pitchFamily="34" charset="0"/>
            <a:cs typeface="Arial" panose="020B0604020202020204" pitchFamily="34" charset="0"/>
          </a:endParaRPr>
        </a:p>
      </dgm:t>
    </dgm:pt>
    <dgm:pt modelId="{CD48D05F-7965-4CDF-8554-2023EC8DEA81}" type="sibTrans" cxnId="{2FFFEC20-9852-41A2-84E5-715941A921DE}">
      <dgm:prSet/>
      <dgm:spPr/>
      <dgm:t>
        <a:bodyPr/>
        <a:lstStyle/>
        <a:p>
          <a:endParaRPr lang="es-ES" sz="1600">
            <a:latin typeface="Arial" panose="020B0604020202020204" pitchFamily="34" charset="0"/>
            <a:cs typeface="Arial" panose="020B0604020202020204" pitchFamily="34" charset="0"/>
          </a:endParaRPr>
        </a:p>
      </dgm:t>
    </dgm:pt>
    <dgm:pt modelId="{2BC3820F-792B-4E9E-909C-8A033817749F}">
      <dgm:prSet phldrT="[Texto]" custT="1"/>
      <dgm:spPr/>
      <dgm:t>
        <a:bodyPr/>
        <a:lstStyle/>
        <a:p>
          <a:r>
            <a:rPr lang="es-419" sz="1600">
              <a:latin typeface="Arial" panose="020B0604020202020204" pitchFamily="34" charset="0"/>
              <a:cs typeface="Arial" panose="020B0604020202020204" pitchFamily="34" charset="0"/>
            </a:rPr>
            <a:t>Cultura </a:t>
          </a:r>
          <a:br>
            <a:rPr lang="es-419" sz="1600">
              <a:latin typeface="Arial" panose="020B0604020202020204" pitchFamily="34" charset="0"/>
              <a:cs typeface="Arial" panose="020B0604020202020204" pitchFamily="34" charset="0"/>
            </a:rPr>
          </a:br>
          <a:r>
            <a:rPr lang="es-419" sz="1600">
              <a:latin typeface="Arial" panose="020B0604020202020204" pitchFamily="34" charset="0"/>
              <a:cs typeface="Arial" panose="020B0604020202020204" pitchFamily="34" charset="0"/>
            </a:rPr>
            <a:t>ciudadana</a:t>
          </a:r>
          <a:endParaRPr lang="es-ES" sz="1600">
            <a:latin typeface="Arial" panose="020B0604020202020204" pitchFamily="34" charset="0"/>
            <a:cs typeface="Arial" panose="020B0604020202020204" pitchFamily="34" charset="0"/>
          </a:endParaRPr>
        </a:p>
      </dgm:t>
    </dgm:pt>
    <dgm:pt modelId="{8C015DF2-13C2-4F43-BB91-12F50BD6BD41}" type="parTrans" cxnId="{68750001-3C95-4C88-8629-B71BE7048D8D}">
      <dgm:prSet/>
      <dgm:spPr/>
      <dgm:t>
        <a:bodyPr/>
        <a:lstStyle/>
        <a:p>
          <a:endParaRPr lang="es-ES" sz="1600">
            <a:latin typeface="Arial" panose="020B0604020202020204" pitchFamily="34" charset="0"/>
            <a:cs typeface="Arial" panose="020B0604020202020204" pitchFamily="34" charset="0"/>
          </a:endParaRPr>
        </a:p>
      </dgm:t>
    </dgm:pt>
    <dgm:pt modelId="{B5B7D400-7558-4D40-83EF-E2C1C9E51E58}" type="sibTrans" cxnId="{68750001-3C95-4C88-8629-B71BE7048D8D}">
      <dgm:prSet/>
      <dgm:spPr/>
      <dgm:t>
        <a:bodyPr/>
        <a:lstStyle/>
        <a:p>
          <a:endParaRPr lang="es-ES" sz="1600">
            <a:latin typeface="Arial" panose="020B0604020202020204" pitchFamily="34" charset="0"/>
            <a:cs typeface="Arial" panose="020B0604020202020204" pitchFamily="34" charset="0"/>
          </a:endParaRPr>
        </a:p>
      </dgm:t>
    </dgm:pt>
    <dgm:pt modelId="{75975763-7C48-4400-87A8-E66D2BB388B6}">
      <dgm:prSet phldrT="[Texto]" custT="1"/>
      <dgm:spPr>
        <a:solidFill>
          <a:schemeClr val="bg1">
            <a:lumMod val="95000"/>
            <a:alpha val="90000"/>
          </a:schemeClr>
        </a:solidFill>
      </dgm:spPr>
      <dgm:t>
        <a:bodyPr/>
        <a:lstStyle/>
        <a:p>
          <a:r>
            <a:rPr lang="es-419" sz="1050">
              <a:latin typeface="Arial" panose="020B0604020202020204" pitchFamily="34" charset="0"/>
              <a:cs typeface="Arial" panose="020B0604020202020204" pitchFamily="34" charset="0"/>
            </a:rPr>
            <a:t>Secretaría Distrital de Gobierno (Subdirección de Asuntos Étnicos)</a:t>
          </a:r>
          <a:endParaRPr lang="es-ES" sz="1050">
            <a:latin typeface="Arial" panose="020B0604020202020204" pitchFamily="34" charset="0"/>
            <a:cs typeface="Arial" panose="020B0604020202020204" pitchFamily="34" charset="0"/>
          </a:endParaRPr>
        </a:p>
      </dgm:t>
    </dgm:pt>
    <dgm:pt modelId="{3D6D8572-431D-4A0E-9D88-33B58A3D6A9C}" type="parTrans" cxnId="{7B168DE2-60D7-4DF7-A422-0C4F16B30DC1}">
      <dgm:prSet/>
      <dgm:spPr/>
      <dgm:t>
        <a:bodyPr/>
        <a:lstStyle/>
        <a:p>
          <a:endParaRPr lang="es-ES" sz="1600">
            <a:latin typeface="Arial" panose="020B0604020202020204" pitchFamily="34" charset="0"/>
            <a:cs typeface="Arial" panose="020B0604020202020204" pitchFamily="34" charset="0"/>
          </a:endParaRPr>
        </a:p>
      </dgm:t>
    </dgm:pt>
    <dgm:pt modelId="{C7630B99-A7A7-4F01-8AC4-7158FB9BBCDD}" type="sibTrans" cxnId="{7B168DE2-60D7-4DF7-A422-0C4F16B30DC1}">
      <dgm:prSet/>
      <dgm:spPr/>
      <dgm:t>
        <a:bodyPr/>
        <a:lstStyle/>
        <a:p>
          <a:endParaRPr lang="es-ES" sz="1600">
            <a:latin typeface="Arial" panose="020B0604020202020204" pitchFamily="34" charset="0"/>
            <a:cs typeface="Arial" panose="020B0604020202020204" pitchFamily="34" charset="0"/>
          </a:endParaRPr>
        </a:p>
      </dgm:t>
    </dgm:pt>
    <dgm:pt modelId="{C296AEF2-B0BD-4201-A679-7A409657278E}">
      <dgm:prSet phldrT="[Texto]" custT="1"/>
      <dgm:spPr>
        <a:solidFill>
          <a:schemeClr val="bg1">
            <a:lumMod val="95000"/>
            <a:alpha val="90000"/>
          </a:schemeClr>
        </a:solidFill>
      </dgm:spPr>
      <dgm:t>
        <a:bodyPr/>
        <a:lstStyle/>
        <a:p>
          <a:r>
            <a:rPr lang="es-419" sz="1050">
              <a:latin typeface="Arial" panose="020B0604020202020204" pitchFamily="34" charset="0"/>
              <a:cs typeface="Arial" panose="020B0604020202020204" pitchFamily="34" charset="0"/>
            </a:rPr>
            <a:t>Secretaría Distrital de Cultura, Recreación y Deporte</a:t>
          </a:r>
          <a:endParaRPr lang="es-ES" sz="1050">
            <a:latin typeface="Arial" panose="020B0604020202020204" pitchFamily="34" charset="0"/>
            <a:cs typeface="Arial" panose="020B0604020202020204" pitchFamily="34" charset="0"/>
          </a:endParaRPr>
        </a:p>
      </dgm:t>
    </dgm:pt>
    <dgm:pt modelId="{88027F44-761B-417B-AE5C-0E6CAC5F7C53}" type="parTrans" cxnId="{8DA024F1-99B9-45C4-A42A-B5E2E3801F5D}">
      <dgm:prSet/>
      <dgm:spPr/>
      <dgm:t>
        <a:bodyPr/>
        <a:lstStyle/>
        <a:p>
          <a:endParaRPr lang="es-ES" sz="1600">
            <a:latin typeface="Arial" panose="020B0604020202020204" pitchFamily="34" charset="0"/>
            <a:cs typeface="Arial" panose="020B0604020202020204" pitchFamily="34" charset="0"/>
          </a:endParaRPr>
        </a:p>
      </dgm:t>
    </dgm:pt>
    <dgm:pt modelId="{21A07AE3-9B86-4BCD-960E-DFD1D91C8F08}" type="sibTrans" cxnId="{8DA024F1-99B9-45C4-A42A-B5E2E3801F5D}">
      <dgm:prSet/>
      <dgm:spPr/>
      <dgm:t>
        <a:bodyPr/>
        <a:lstStyle/>
        <a:p>
          <a:endParaRPr lang="es-ES" sz="1600">
            <a:latin typeface="Arial" panose="020B0604020202020204" pitchFamily="34" charset="0"/>
            <a:cs typeface="Arial" panose="020B0604020202020204" pitchFamily="34" charset="0"/>
          </a:endParaRPr>
        </a:p>
      </dgm:t>
    </dgm:pt>
    <dgm:pt modelId="{F5C07FD1-C5C0-42E1-BBBF-37A2F7A6452E}">
      <dgm:prSet phldrT="[Texto]" custT="1"/>
      <dgm:spPr>
        <a:solidFill>
          <a:schemeClr val="bg1">
            <a:lumMod val="95000"/>
            <a:alpha val="90000"/>
          </a:schemeClr>
        </a:solidFill>
      </dgm:spPr>
      <dgm:t>
        <a:bodyPr/>
        <a:lstStyle/>
        <a:p>
          <a:r>
            <a:rPr lang="es-419" sz="1050">
              <a:latin typeface="Arial" panose="020B0604020202020204" pitchFamily="34" charset="0"/>
              <a:cs typeface="Arial" panose="020B0604020202020204" pitchFamily="34" charset="0"/>
            </a:rPr>
            <a:t>Secretaría General de la Alcaldía Mayor</a:t>
          </a:r>
          <a:endParaRPr lang="es-ES" sz="1050">
            <a:latin typeface="Arial" panose="020B0604020202020204" pitchFamily="34" charset="0"/>
            <a:cs typeface="Arial" panose="020B0604020202020204" pitchFamily="34" charset="0"/>
          </a:endParaRPr>
        </a:p>
      </dgm:t>
    </dgm:pt>
    <dgm:pt modelId="{E0376C49-EEF4-450A-B2C8-FE0F8ED97536}" type="parTrans" cxnId="{D6D79AAB-B29F-4524-8F47-3922CBA4D4C7}">
      <dgm:prSet/>
      <dgm:spPr/>
      <dgm:t>
        <a:bodyPr/>
        <a:lstStyle/>
        <a:p>
          <a:endParaRPr lang="es-ES" sz="1600">
            <a:latin typeface="Arial" panose="020B0604020202020204" pitchFamily="34" charset="0"/>
            <a:cs typeface="Arial" panose="020B0604020202020204" pitchFamily="34" charset="0"/>
          </a:endParaRPr>
        </a:p>
      </dgm:t>
    </dgm:pt>
    <dgm:pt modelId="{2EE27522-770C-4D23-8E66-3E266F8E7F55}" type="sibTrans" cxnId="{D6D79AAB-B29F-4524-8F47-3922CBA4D4C7}">
      <dgm:prSet/>
      <dgm:spPr/>
      <dgm:t>
        <a:bodyPr/>
        <a:lstStyle/>
        <a:p>
          <a:endParaRPr lang="es-ES" sz="1600">
            <a:latin typeface="Arial" panose="020B0604020202020204" pitchFamily="34" charset="0"/>
            <a:cs typeface="Arial" panose="020B0604020202020204" pitchFamily="34" charset="0"/>
          </a:endParaRPr>
        </a:p>
      </dgm:t>
    </dgm:pt>
    <dgm:pt modelId="{37E0B4AC-5E95-4435-8155-EB1D77FBDC05}">
      <dgm:prSet phldrT="[Texto]" custT="1"/>
      <dgm:spPr/>
      <dgm:t>
        <a:bodyPr/>
        <a:lstStyle/>
        <a:p>
          <a:r>
            <a:rPr lang="es-419" sz="1600">
              <a:latin typeface="Arial" panose="020B0604020202020204" pitchFamily="34" charset="0"/>
              <a:cs typeface="Arial" panose="020B0604020202020204" pitchFamily="34" charset="0"/>
            </a:rPr>
            <a:t>Construcción </a:t>
          </a:r>
          <a:br>
            <a:rPr lang="es-419" sz="1600">
              <a:latin typeface="Arial" panose="020B0604020202020204" pitchFamily="34" charset="0"/>
              <a:cs typeface="Arial" panose="020B0604020202020204" pitchFamily="34" charset="0"/>
            </a:rPr>
          </a:br>
          <a:r>
            <a:rPr lang="es-419" sz="1600">
              <a:latin typeface="Arial" panose="020B0604020202020204" pitchFamily="34" charset="0"/>
              <a:cs typeface="Arial" panose="020B0604020202020204" pitchFamily="34" charset="0"/>
            </a:rPr>
            <a:t>de paz</a:t>
          </a:r>
          <a:endParaRPr lang="es-ES" sz="1600">
            <a:latin typeface="Arial" panose="020B0604020202020204" pitchFamily="34" charset="0"/>
            <a:cs typeface="Arial" panose="020B0604020202020204" pitchFamily="34" charset="0"/>
          </a:endParaRPr>
        </a:p>
      </dgm:t>
    </dgm:pt>
    <dgm:pt modelId="{FF60F4C9-0905-49FC-BC19-4D4F11C17123}" type="parTrans" cxnId="{EF41CD6F-402B-41A5-8C04-25EEB624010F}">
      <dgm:prSet/>
      <dgm:spPr/>
      <dgm:t>
        <a:bodyPr/>
        <a:lstStyle/>
        <a:p>
          <a:endParaRPr lang="es-ES" sz="1600">
            <a:latin typeface="Arial" panose="020B0604020202020204" pitchFamily="34" charset="0"/>
            <a:cs typeface="Arial" panose="020B0604020202020204" pitchFamily="34" charset="0"/>
          </a:endParaRPr>
        </a:p>
      </dgm:t>
    </dgm:pt>
    <dgm:pt modelId="{081CF8DA-6715-4C07-A6BA-3777E1202A79}" type="sibTrans" cxnId="{EF41CD6F-402B-41A5-8C04-25EEB624010F}">
      <dgm:prSet/>
      <dgm:spPr/>
      <dgm:t>
        <a:bodyPr/>
        <a:lstStyle/>
        <a:p>
          <a:endParaRPr lang="es-ES" sz="1600">
            <a:latin typeface="Arial" panose="020B0604020202020204" pitchFamily="34" charset="0"/>
            <a:cs typeface="Arial" panose="020B0604020202020204" pitchFamily="34" charset="0"/>
          </a:endParaRPr>
        </a:p>
      </dgm:t>
    </dgm:pt>
    <dgm:pt modelId="{6C05EE4A-DB76-4ADA-A126-9CE4CE353897}">
      <dgm:prSet custT="1"/>
      <dgm:spPr>
        <a:solidFill>
          <a:schemeClr val="bg1">
            <a:lumMod val="95000"/>
            <a:alpha val="90000"/>
          </a:schemeClr>
        </a:solidFill>
      </dgm:spPr>
      <dgm:t>
        <a:bodyPr/>
        <a:lstStyle/>
        <a:p>
          <a:r>
            <a:rPr lang="es-ES" sz="1050">
              <a:latin typeface="Arial" panose="020B0604020202020204" pitchFamily="34" charset="0"/>
              <a:cs typeface="Arial" panose="020B0604020202020204" pitchFamily="34" charset="0"/>
            </a:rPr>
            <a:t>Secretaría Distrital de Planeación</a:t>
          </a:r>
        </a:p>
      </dgm:t>
    </dgm:pt>
    <dgm:pt modelId="{75AE3783-BDB3-480B-9CA4-036CE563E994}" type="parTrans" cxnId="{C84A73EC-6E2E-4994-A310-C9B8D372F7C8}">
      <dgm:prSet/>
      <dgm:spPr/>
      <dgm:t>
        <a:bodyPr/>
        <a:lstStyle/>
        <a:p>
          <a:endParaRPr lang="es-CO" sz="1600">
            <a:latin typeface="Arial" panose="020B0604020202020204" pitchFamily="34" charset="0"/>
            <a:cs typeface="Arial" panose="020B0604020202020204" pitchFamily="34" charset="0"/>
          </a:endParaRPr>
        </a:p>
      </dgm:t>
    </dgm:pt>
    <dgm:pt modelId="{503F04E3-70D5-409E-97D5-05C03053311D}" type="sibTrans" cxnId="{C84A73EC-6E2E-4994-A310-C9B8D372F7C8}">
      <dgm:prSet/>
      <dgm:spPr/>
      <dgm:t>
        <a:bodyPr/>
        <a:lstStyle/>
        <a:p>
          <a:endParaRPr lang="es-CO" sz="1600">
            <a:latin typeface="Arial" panose="020B0604020202020204" pitchFamily="34" charset="0"/>
            <a:cs typeface="Arial" panose="020B0604020202020204" pitchFamily="34" charset="0"/>
          </a:endParaRPr>
        </a:p>
      </dgm:t>
    </dgm:pt>
    <dgm:pt modelId="{0D795D90-8D1A-447E-88AB-4D1BFFC25A6E}">
      <dgm:prSet phldrT="[Texto]" custT="1"/>
      <dgm:spPr>
        <a:solidFill>
          <a:schemeClr val="bg1">
            <a:lumMod val="95000"/>
            <a:alpha val="90000"/>
          </a:schemeClr>
        </a:solidFill>
      </dgm:spPr>
      <dgm:t>
        <a:bodyPr/>
        <a:lstStyle/>
        <a:p>
          <a:endParaRPr lang="es-ES" sz="1050">
            <a:latin typeface="Arial" panose="020B0604020202020204" pitchFamily="34" charset="0"/>
            <a:cs typeface="Arial" panose="020B0604020202020204" pitchFamily="34" charset="0"/>
          </a:endParaRPr>
        </a:p>
      </dgm:t>
    </dgm:pt>
    <dgm:pt modelId="{4E919DEF-B7AC-4FEB-825C-C9A22A7C2C00}" type="parTrans" cxnId="{AF0C2B4A-8418-4937-BFC1-154E2A59E9EF}">
      <dgm:prSet/>
      <dgm:spPr/>
      <dgm:t>
        <a:bodyPr/>
        <a:lstStyle/>
        <a:p>
          <a:endParaRPr lang="es-CO" sz="1600">
            <a:latin typeface="Arial" panose="020B0604020202020204" pitchFamily="34" charset="0"/>
            <a:cs typeface="Arial" panose="020B0604020202020204" pitchFamily="34" charset="0"/>
          </a:endParaRPr>
        </a:p>
      </dgm:t>
    </dgm:pt>
    <dgm:pt modelId="{6717F3A5-CAEE-4322-B153-253F6EDA920A}" type="sibTrans" cxnId="{AF0C2B4A-8418-4937-BFC1-154E2A59E9EF}">
      <dgm:prSet/>
      <dgm:spPr/>
      <dgm:t>
        <a:bodyPr/>
        <a:lstStyle/>
        <a:p>
          <a:endParaRPr lang="es-CO" sz="1600">
            <a:latin typeface="Arial" panose="020B0604020202020204" pitchFamily="34" charset="0"/>
            <a:cs typeface="Arial" panose="020B0604020202020204" pitchFamily="34" charset="0"/>
          </a:endParaRPr>
        </a:p>
      </dgm:t>
    </dgm:pt>
    <dgm:pt modelId="{D3778792-3D9D-4A5E-9B23-857EA92BEA14}">
      <dgm:prSet phldrT="[Texto]" custT="1"/>
      <dgm:spPr/>
      <dgm:t>
        <a:bodyPr/>
        <a:lstStyle/>
        <a:p>
          <a:r>
            <a:rPr lang="es-419" sz="1600">
              <a:latin typeface="Arial" panose="020B0604020202020204" pitchFamily="34" charset="0"/>
              <a:cs typeface="Arial" panose="020B0604020202020204" pitchFamily="34" charset="0"/>
            </a:rPr>
            <a:t>Jóvenes</a:t>
          </a:r>
          <a:endParaRPr lang="es-ES" sz="1600">
            <a:latin typeface="Arial" panose="020B0604020202020204" pitchFamily="34" charset="0"/>
            <a:cs typeface="Arial" panose="020B0604020202020204" pitchFamily="34" charset="0"/>
          </a:endParaRPr>
        </a:p>
      </dgm:t>
    </dgm:pt>
    <dgm:pt modelId="{4CDB6352-2944-42EA-A8C0-E50B0BEE893A}" type="parTrans" cxnId="{1DD46C35-331D-42CC-B896-B12AC86FA5A7}">
      <dgm:prSet/>
      <dgm:spPr/>
      <dgm:t>
        <a:bodyPr/>
        <a:lstStyle/>
        <a:p>
          <a:endParaRPr lang="es-CO" sz="1600">
            <a:latin typeface="Arial" panose="020B0604020202020204" pitchFamily="34" charset="0"/>
            <a:cs typeface="Arial" panose="020B0604020202020204" pitchFamily="34" charset="0"/>
          </a:endParaRPr>
        </a:p>
      </dgm:t>
    </dgm:pt>
    <dgm:pt modelId="{770D00D9-399B-43E0-A36F-45C67F475E40}" type="sibTrans" cxnId="{1DD46C35-331D-42CC-B896-B12AC86FA5A7}">
      <dgm:prSet/>
      <dgm:spPr/>
      <dgm:t>
        <a:bodyPr/>
        <a:lstStyle/>
        <a:p>
          <a:endParaRPr lang="es-CO" sz="1600">
            <a:latin typeface="Arial" panose="020B0604020202020204" pitchFamily="34" charset="0"/>
            <a:cs typeface="Arial" panose="020B0604020202020204" pitchFamily="34" charset="0"/>
          </a:endParaRPr>
        </a:p>
      </dgm:t>
    </dgm:pt>
    <dgm:pt modelId="{FA3808BE-4C4F-433B-BBA0-391E2620CF68}">
      <dgm:prSet phldrT="[Texto]" custT="1"/>
      <dgm:spPr>
        <a:solidFill>
          <a:schemeClr val="bg1">
            <a:lumMod val="95000"/>
            <a:alpha val="90000"/>
          </a:schemeClr>
        </a:solidFill>
      </dgm:spPr>
      <dgm:t>
        <a:bodyPr/>
        <a:lstStyle/>
        <a:p>
          <a:r>
            <a:rPr lang="es-419" sz="1050">
              <a:latin typeface="Arial" panose="020B0604020202020204" pitchFamily="34" charset="0"/>
              <a:cs typeface="Arial" panose="020B0604020202020204" pitchFamily="34" charset="0"/>
            </a:rPr>
            <a:t>Secretaría de Educación del Distrito</a:t>
          </a:r>
          <a:endParaRPr lang="es-ES" sz="1050">
            <a:latin typeface="Arial" panose="020B0604020202020204" pitchFamily="34" charset="0"/>
            <a:cs typeface="Arial" panose="020B0604020202020204" pitchFamily="34" charset="0"/>
          </a:endParaRPr>
        </a:p>
      </dgm:t>
    </dgm:pt>
    <dgm:pt modelId="{B6139949-D58F-41C2-9F3F-A8F338C3E53D}" type="parTrans" cxnId="{9F489BCA-DB6F-4B76-ADDA-A786F02F8483}">
      <dgm:prSet/>
      <dgm:spPr/>
      <dgm:t>
        <a:bodyPr/>
        <a:lstStyle/>
        <a:p>
          <a:endParaRPr lang="es-CO" sz="1600">
            <a:latin typeface="Arial" panose="020B0604020202020204" pitchFamily="34" charset="0"/>
            <a:cs typeface="Arial" panose="020B0604020202020204" pitchFamily="34" charset="0"/>
          </a:endParaRPr>
        </a:p>
      </dgm:t>
    </dgm:pt>
    <dgm:pt modelId="{0BCC4874-B70C-4F7E-9F2F-056C2A87D3B5}" type="sibTrans" cxnId="{9F489BCA-DB6F-4B76-ADDA-A786F02F8483}">
      <dgm:prSet/>
      <dgm:spPr/>
      <dgm:t>
        <a:bodyPr/>
        <a:lstStyle/>
        <a:p>
          <a:endParaRPr lang="es-CO" sz="1600">
            <a:latin typeface="Arial" panose="020B0604020202020204" pitchFamily="34" charset="0"/>
            <a:cs typeface="Arial" panose="020B0604020202020204" pitchFamily="34" charset="0"/>
          </a:endParaRPr>
        </a:p>
      </dgm:t>
    </dgm:pt>
    <dgm:pt modelId="{47BA6670-DCA3-482F-88D0-A599B1AB391F}" type="pres">
      <dgm:prSet presAssocID="{EA3C5AC1-ED53-4844-8FD5-F933C90A4DFD}" presName="Name0" presStyleCnt="0">
        <dgm:presLayoutVars>
          <dgm:dir/>
          <dgm:animLvl val="lvl"/>
          <dgm:resizeHandles val="exact"/>
        </dgm:presLayoutVars>
      </dgm:prSet>
      <dgm:spPr/>
    </dgm:pt>
    <dgm:pt modelId="{763698D0-05C5-4303-B709-302A967BB5D4}" type="pres">
      <dgm:prSet presAssocID="{4E9CD0A1-A6F1-4D58-82A8-A0C3073BEA64}" presName="linNode" presStyleCnt="0"/>
      <dgm:spPr/>
    </dgm:pt>
    <dgm:pt modelId="{C2B5A858-8874-4D8E-83A4-A58967C3EF7D}" type="pres">
      <dgm:prSet presAssocID="{4E9CD0A1-A6F1-4D58-82A8-A0C3073BEA64}" presName="parentText" presStyleLbl="node1" presStyleIdx="0" presStyleCnt="6" custScaleX="149924" custScaleY="71003">
        <dgm:presLayoutVars>
          <dgm:chMax val="1"/>
          <dgm:bulletEnabled val="1"/>
        </dgm:presLayoutVars>
      </dgm:prSet>
      <dgm:spPr/>
    </dgm:pt>
    <dgm:pt modelId="{170D0E39-BFB6-443D-B38E-E44D7E73B18C}" type="pres">
      <dgm:prSet presAssocID="{4E9CD0A1-A6F1-4D58-82A8-A0C3073BEA64}" presName="descendantText" presStyleLbl="alignAccFollowNode1" presStyleIdx="0" presStyleCnt="6" custScaleX="70491" custScaleY="88829" custLinFactNeighborX="1783" custLinFactNeighborY="-3038">
        <dgm:presLayoutVars>
          <dgm:bulletEnabled val="1"/>
        </dgm:presLayoutVars>
      </dgm:prSet>
      <dgm:spPr/>
    </dgm:pt>
    <dgm:pt modelId="{54128BA3-3E75-4DBA-8A54-5F61CBE8187C}" type="pres">
      <dgm:prSet presAssocID="{34C7C037-7E3C-4445-A7DD-26FA563106EB}" presName="sp" presStyleCnt="0"/>
      <dgm:spPr/>
    </dgm:pt>
    <dgm:pt modelId="{F86C2016-0C45-486C-B224-35095EC5E7D0}" type="pres">
      <dgm:prSet presAssocID="{E61DD164-1105-486C-87EA-F696C807CCC3}" presName="linNode" presStyleCnt="0"/>
      <dgm:spPr/>
    </dgm:pt>
    <dgm:pt modelId="{992EF949-6132-46F6-A047-020A426F23CB}" type="pres">
      <dgm:prSet presAssocID="{E61DD164-1105-486C-87EA-F696C807CCC3}" presName="parentText" presStyleLbl="node1" presStyleIdx="1" presStyleCnt="6" custScaleX="148523" custScaleY="88942" custLinFactNeighborX="-511" custLinFactNeighborY="1089">
        <dgm:presLayoutVars>
          <dgm:chMax val="1"/>
          <dgm:bulletEnabled val="1"/>
        </dgm:presLayoutVars>
      </dgm:prSet>
      <dgm:spPr/>
    </dgm:pt>
    <dgm:pt modelId="{5FE92C70-1BF4-4F04-870B-A598E94ED631}" type="pres">
      <dgm:prSet presAssocID="{E61DD164-1105-486C-87EA-F696C807CCC3}" presName="descendantText" presStyleLbl="alignAccFollowNode1" presStyleIdx="1" presStyleCnt="6" custScaleX="70447" custScaleY="111750" custLinFactNeighborX="46868" custLinFactNeighborY="3478">
        <dgm:presLayoutVars>
          <dgm:bulletEnabled val="1"/>
        </dgm:presLayoutVars>
      </dgm:prSet>
      <dgm:spPr/>
    </dgm:pt>
    <dgm:pt modelId="{64B1DBE7-E545-4CB7-85B3-0EFEF1450BEF}" type="pres">
      <dgm:prSet presAssocID="{79C4B1B8-6C60-4C21-98A8-8924EF292D6B}" presName="sp" presStyleCnt="0"/>
      <dgm:spPr/>
    </dgm:pt>
    <dgm:pt modelId="{D886107B-1502-4F08-9494-85D6168966E3}" type="pres">
      <dgm:prSet presAssocID="{2104EB5A-922E-4CE9-BBAA-1255B3687C33}" presName="linNode" presStyleCnt="0"/>
      <dgm:spPr/>
    </dgm:pt>
    <dgm:pt modelId="{EAAFFB01-3296-4812-A868-EFAF12DAD61D}" type="pres">
      <dgm:prSet presAssocID="{2104EB5A-922E-4CE9-BBAA-1255B3687C33}" presName="parentText" presStyleLbl="node1" presStyleIdx="2" presStyleCnt="6" custScaleX="145489" custScaleY="85778" custLinFactNeighborX="1328" custLinFactNeighborY="-47">
        <dgm:presLayoutVars>
          <dgm:chMax val="1"/>
          <dgm:bulletEnabled val="1"/>
        </dgm:presLayoutVars>
      </dgm:prSet>
      <dgm:spPr/>
    </dgm:pt>
    <dgm:pt modelId="{6D4AF228-B7B8-45E3-AA2B-EFC07B4F500E}" type="pres">
      <dgm:prSet presAssocID="{2104EB5A-922E-4CE9-BBAA-1255B3687C33}" presName="descendantText" presStyleLbl="alignAccFollowNode1" presStyleIdx="2" presStyleCnt="6" custScaleX="71463" custLinFactNeighborX="9865" custLinFactNeighborY="536">
        <dgm:presLayoutVars>
          <dgm:bulletEnabled val="1"/>
        </dgm:presLayoutVars>
      </dgm:prSet>
      <dgm:spPr/>
    </dgm:pt>
    <dgm:pt modelId="{D1A11A24-C023-4C29-90E1-BE808807B754}" type="pres">
      <dgm:prSet presAssocID="{3C719D63-9209-4DB5-AEEF-D8DBA2294ACA}" presName="sp" presStyleCnt="0"/>
      <dgm:spPr/>
    </dgm:pt>
    <dgm:pt modelId="{C01E43FA-E212-4E08-83ED-4FB7FCFAF64F}" type="pres">
      <dgm:prSet presAssocID="{2BC3820F-792B-4E9E-909C-8A033817749F}" presName="linNode" presStyleCnt="0"/>
      <dgm:spPr/>
    </dgm:pt>
    <dgm:pt modelId="{E92DE2D8-BDE3-4FB6-AE9B-7B4E2850756A}" type="pres">
      <dgm:prSet presAssocID="{2BC3820F-792B-4E9E-909C-8A033817749F}" presName="parentText" presStyleLbl="node1" presStyleIdx="3" presStyleCnt="6" custScaleX="146527">
        <dgm:presLayoutVars>
          <dgm:chMax val="1"/>
          <dgm:bulletEnabled val="1"/>
        </dgm:presLayoutVars>
      </dgm:prSet>
      <dgm:spPr/>
    </dgm:pt>
    <dgm:pt modelId="{D3A67BEF-C952-4212-88D3-37FF3D15C6C4}" type="pres">
      <dgm:prSet presAssocID="{2BC3820F-792B-4E9E-909C-8A033817749F}" presName="descendantText" presStyleLbl="alignAccFollowNode1" presStyleIdx="3" presStyleCnt="6" custScaleX="70371" custScaleY="122021" custLinFactNeighborX="5684" custLinFactNeighborY="4675">
        <dgm:presLayoutVars>
          <dgm:bulletEnabled val="1"/>
        </dgm:presLayoutVars>
      </dgm:prSet>
      <dgm:spPr/>
    </dgm:pt>
    <dgm:pt modelId="{26DE7F1B-E3EC-4714-8442-D54921D95BC4}" type="pres">
      <dgm:prSet presAssocID="{B5B7D400-7558-4D40-83EF-E2C1C9E51E58}" presName="sp" presStyleCnt="0"/>
      <dgm:spPr/>
    </dgm:pt>
    <dgm:pt modelId="{2A54C4D3-6416-4714-9A32-FD054A319385}" type="pres">
      <dgm:prSet presAssocID="{D3778792-3D9D-4A5E-9B23-857EA92BEA14}" presName="linNode" presStyleCnt="0"/>
      <dgm:spPr/>
    </dgm:pt>
    <dgm:pt modelId="{6BB8F7A5-2D7E-4452-A096-4A798A1C3DE4}" type="pres">
      <dgm:prSet presAssocID="{D3778792-3D9D-4A5E-9B23-857EA92BEA14}" presName="parentText" presStyleLbl="node1" presStyleIdx="4" presStyleCnt="6" custScaleX="146801" custScaleY="83926" custLinFactNeighborX="-918" custLinFactNeighborY="1075">
        <dgm:presLayoutVars>
          <dgm:chMax val="1"/>
          <dgm:bulletEnabled val="1"/>
        </dgm:presLayoutVars>
      </dgm:prSet>
      <dgm:spPr/>
    </dgm:pt>
    <dgm:pt modelId="{9E8F5E5C-C163-460A-9A04-C8C388D2DE74}" type="pres">
      <dgm:prSet presAssocID="{D3778792-3D9D-4A5E-9B23-857EA92BEA14}" presName="descendantText" presStyleLbl="alignAccFollowNode1" presStyleIdx="4" presStyleCnt="6" custScaleX="71319" custLinFactNeighborX="13828" custLinFactNeighborY="-147">
        <dgm:presLayoutVars>
          <dgm:bulletEnabled val="1"/>
        </dgm:presLayoutVars>
      </dgm:prSet>
      <dgm:spPr/>
    </dgm:pt>
    <dgm:pt modelId="{362589CD-3E9B-4BEF-9F86-D013CC72408B}" type="pres">
      <dgm:prSet presAssocID="{770D00D9-399B-43E0-A36F-45C67F475E40}" presName="sp" presStyleCnt="0"/>
      <dgm:spPr/>
    </dgm:pt>
    <dgm:pt modelId="{982B89B1-9C1E-4A0E-B091-45EF950EC8A2}" type="pres">
      <dgm:prSet presAssocID="{37E0B4AC-5E95-4435-8155-EB1D77FBDC05}" presName="linNode" presStyleCnt="0"/>
      <dgm:spPr/>
    </dgm:pt>
    <dgm:pt modelId="{FCDBCFBA-F646-4C86-B303-28E496C28329}" type="pres">
      <dgm:prSet presAssocID="{37E0B4AC-5E95-4435-8155-EB1D77FBDC05}" presName="parentText" presStyleLbl="node1" presStyleIdx="5" presStyleCnt="6" custScaleX="144689" custScaleY="74255">
        <dgm:presLayoutVars>
          <dgm:chMax val="1"/>
          <dgm:bulletEnabled val="1"/>
        </dgm:presLayoutVars>
      </dgm:prSet>
      <dgm:spPr/>
    </dgm:pt>
    <dgm:pt modelId="{368C8E66-2863-4158-8543-7558B6977C35}" type="pres">
      <dgm:prSet presAssocID="{37E0B4AC-5E95-4435-8155-EB1D77FBDC05}" presName="descendantText" presStyleLbl="alignAccFollowNode1" presStyleIdx="5" presStyleCnt="6" custScaleX="72224" custLinFactNeighborX="13672" custLinFactNeighborY="-905">
        <dgm:presLayoutVars>
          <dgm:bulletEnabled val="1"/>
        </dgm:presLayoutVars>
      </dgm:prSet>
      <dgm:spPr/>
    </dgm:pt>
  </dgm:ptLst>
  <dgm:cxnLst>
    <dgm:cxn modelId="{68750001-3C95-4C88-8629-B71BE7048D8D}" srcId="{EA3C5AC1-ED53-4844-8FD5-F933C90A4DFD}" destId="{2BC3820F-792B-4E9E-909C-8A033817749F}" srcOrd="3" destOrd="0" parTransId="{8C015DF2-13C2-4F43-BB91-12F50BD6BD41}" sibTransId="{B5B7D400-7558-4D40-83EF-E2C1C9E51E58}"/>
    <dgm:cxn modelId="{2FFFEC20-9852-41A2-84E5-715941A921DE}" srcId="{E61DD164-1105-486C-87EA-F696C807CCC3}" destId="{D79E97CA-4314-49EB-8E0C-46B9BB50D54B}" srcOrd="1" destOrd="0" parTransId="{37E88353-05F7-45A4-B9E2-28E2F2170E61}" sibTransId="{CD48D05F-7965-4CDF-8554-2023EC8DEA81}"/>
    <dgm:cxn modelId="{448C9B23-1130-4B4D-8F5A-23F71174DC11}" type="presOf" srcId="{F5C07FD1-C5C0-42E1-BBBF-37A2F7A6452E}" destId="{368C8E66-2863-4158-8543-7558B6977C35}" srcOrd="0" destOrd="0" presId="urn:microsoft.com/office/officeart/2005/8/layout/vList5"/>
    <dgm:cxn modelId="{13CBD62B-A5A8-4A54-A056-46EA32A33E7D}" srcId="{4E9CD0A1-A6F1-4D58-82A8-A0C3073BEA64}" destId="{92B132C3-FC89-4DE4-A9F4-8FC3C3272CD2}" srcOrd="0" destOrd="0" parTransId="{5F6CD30D-340A-4FF7-965C-BF26FB43F604}" sibTransId="{F376B177-7234-4BD8-ACAA-49042C22DCE8}"/>
    <dgm:cxn modelId="{AD6D3B35-653A-4F66-A405-0386D1753350}" type="presOf" srcId="{E0054A87-72DF-4712-AA8B-84073BDE456C}" destId="{5FE92C70-1BF4-4F04-870B-A598E94ED631}" srcOrd="0" destOrd="0" presId="urn:microsoft.com/office/officeart/2005/8/layout/vList5"/>
    <dgm:cxn modelId="{1DD46C35-331D-42CC-B896-B12AC86FA5A7}" srcId="{EA3C5AC1-ED53-4844-8FD5-F933C90A4DFD}" destId="{D3778792-3D9D-4A5E-9B23-857EA92BEA14}" srcOrd="4" destOrd="0" parTransId="{4CDB6352-2944-42EA-A8C0-E50B0BEE893A}" sibTransId="{770D00D9-399B-43E0-A36F-45C67F475E40}"/>
    <dgm:cxn modelId="{DEBBC03D-BF72-4830-98B8-F2E6549D04FA}" type="presOf" srcId="{EA3C5AC1-ED53-4844-8FD5-F933C90A4DFD}" destId="{47BA6670-DCA3-482F-88D0-A599B1AB391F}" srcOrd="0" destOrd="0" presId="urn:microsoft.com/office/officeart/2005/8/layout/vList5"/>
    <dgm:cxn modelId="{45C0A15B-198D-45C4-B1D1-FE4EEA4C1BB9}" type="presOf" srcId="{75975763-7C48-4400-87A8-E66D2BB388B6}" destId="{6D4AF228-B7B8-45E3-AA2B-EFC07B4F500E}" srcOrd="0" destOrd="0" presId="urn:microsoft.com/office/officeart/2005/8/layout/vList5"/>
    <dgm:cxn modelId="{975F7162-268C-4628-A1CE-6527877AF60C}" srcId="{E61DD164-1105-486C-87EA-F696C807CCC3}" destId="{E0054A87-72DF-4712-AA8B-84073BDE456C}" srcOrd="0" destOrd="0" parTransId="{25843BEE-5F1A-4AA0-BF09-0AB4143201A0}" sibTransId="{EA0E9D79-6739-496F-A03D-865F682FB4C5}"/>
    <dgm:cxn modelId="{AF0C2B4A-8418-4937-BFC1-154E2A59E9EF}" srcId="{37E0B4AC-5E95-4435-8155-EB1D77FBDC05}" destId="{0D795D90-8D1A-447E-88AB-4D1BFFC25A6E}" srcOrd="1" destOrd="0" parTransId="{4E919DEF-B7AC-4FEB-825C-C9A22A7C2C00}" sibTransId="{6717F3A5-CAEE-4322-B153-253F6EDA920A}"/>
    <dgm:cxn modelId="{BF4FD44B-1E46-4241-B166-0BF450822E4B}" type="presOf" srcId="{4E9CD0A1-A6F1-4D58-82A8-A0C3073BEA64}" destId="{C2B5A858-8874-4D8E-83A4-A58967C3EF7D}" srcOrd="0" destOrd="0" presId="urn:microsoft.com/office/officeart/2005/8/layout/vList5"/>
    <dgm:cxn modelId="{0720394D-3FEC-4CE7-A2B9-0BCB9F9BFAF8}" type="presOf" srcId="{FA3808BE-4C4F-433B-BBA0-391E2620CF68}" destId="{9E8F5E5C-C163-460A-9A04-C8C388D2DE74}" srcOrd="0" destOrd="0" presId="urn:microsoft.com/office/officeart/2005/8/layout/vList5"/>
    <dgm:cxn modelId="{0853C56F-53A8-41A6-9526-5F9FC96BB1A8}" type="presOf" srcId="{D3778792-3D9D-4A5E-9B23-857EA92BEA14}" destId="{6BB8F7A5-2D7E-4452-A096-4A798A1C3DE4}" srcOrd="0" destOrd="0" presId="urn:microsoft.com/office/officeart/2005/8/layout/vList5"/>
    <dgm:cxn modelId="{EF41CD6F-402B-41A5-8C04-25EEB624010F}" srcId="{EA3C5AC1-ED53-4844-8FD5-F933C90A4DFD}" destId="{37E0B4AC-5E95-4435-8155-EB1D77FBDC05}" srcOrd="5" destOrd="0" parTransId="{FF60F4C9-0905-49FC-BC19-4D4F11C17123}" sibTransId="{081CF8DA-6715-4C07-A6BA-3777E1202A79}"/>
    <dgm:cxn modelId="{C1B3DF6F-74D6-4419-85F1-2EEB5684393F}" type="presOf" srcId="{2104EB5A-922E-4CE9-BBAA-1255B3687C33}" destId="{EAAFFB01-3296-4812-A868-EFAF12DAD61D}" srcOrd="0" destOrd="0" presId="urn:microsoft.com/office/officeart/2005/8/layout/vList5"/>
    <dgm:cxn modelId="{29C8CB54-5267-4432-B7BB-F122BD467A3A}" type="presOf" srcId="{0D795D90-8D1A-447E-88AB-4D1BFFC25A6E}" destId="{368C8E66-2863-4158-8543-7558B6977C35}" srcOrd="0" destOrd="1" presId="urn:microsoft.com/office/officeart/2005/8/layout/vList5"/>
    <dgm:cxn modelId="{D7F3AD57-1022-4E70-8394-E10B7A5E88D8}" type="presOf" srcId="{92B132C3-FC89-4DE4-A9F4-8FC3C3272CD2}" destId="{170D0E39-BFB6-443D-B38E-E44D7E73B18C}" srcOrd="0" destOrd="0" presId="urn:microsoft.com/office/officeart/2005/8/layout/vList5"/>
    <dgm:cxn modelId="{50A90D87-E696-4AED-855F-9BB608A72A65}" srcId="{EA3C5AC1-ED53-4844-8FD5-F933C90A4DFD}" destId="{E61DD164-1105-486C-87EA-F696C807CCC3}" srcOrd="1" destOrd="0" parTransId="{627917FE-1316-4166-8E55-5BA9407C49C5}" sibTransId="{79C4B1B8-6C60-4C21-98A8-8924EF292D6B}"/>
    <dgm:cxn modelId="{7AAFA68C-8607-4A3C-918B-0901F5ED5FD6}" type="presOf" srcId="{37E0B4AC-5E95-4435-8155-EB1D77FBDC05}" destId="{FCDBCFBA-F646-4C86-B303-28E496C28329}" srcOrd="0" destOrd="0" presId="urn:microsoft.com/office/officeart/2005/8/layout/vList5"/>
    <dgm:cxn modelId="{3CE55591-E42E-468D-ADB0-0B2AC1E2E928}" type="presOf" srcId="{E61DD164-1105-486C-87EA-F696C807CCC3}" destId="{992EF949-6132-46F6-A047-020A426F23CB}" srcOrd="0" destOrd="0" presId="urn:microsoft.com/office/officeart/2005/8/layout/vList5"/>
    <dgm:cxn modelId="{D6D79AAB-B29F-4524-8F47-3922CBA4D4C7}" srcId="{37E0B4AC-5E95-4435-8155-EB1D77FBDC05}" destId="{F5C07FD1-C5C0-42E1-BBBF-37A2F7A6452E}" srcOrd="0" destOrd="0" parTransId="{E0376C49-EEF4-450A-B2C8-FE0F8ED97536}" sibTransId="{2EE27522-770C-4D23-8E66-3E266F8E7F55}"/>
    <dgm:cxn modelId="{333A18B9-7375-4294-B1CE-67B307E94291}" type="presOf" srcId="{C296AEF2-B0BD-4201-A679-7A409657278E}" destId="{D3A67BEF-C952-4212-88D3-37FF3D15C6C4}" srcOrd="0" destOrd="0" presId="urn:microsoft.com/office/officeart/2005/8/layout/vList5"/>
    <dgm:cxn modelId="{3AFCF5B9-ECE4-461A-B553-C83B8FAA54B6}" srcId="{EA3C5AC1-ED53-4844-8FD5-F933C90A4DFD}" destId="{4E9CD0A1-A6F1-4D58-82A8-A0C3073BEA64}" srcOrd="0" destOrd="0" parTransId="{9AF0BB7A-7C7C-4A5E-BA6E-4AB31EF3D475}" sibTransId="{34C7C037-7E3C-4445-A7DD-26FA563106EB}"/>
    <dgm:cxn modelId="{F78C9EC8-037B-4663-8F5F-764019A971BE}" type="presOf" srcId="{D79E97CA-4314-49EB-8E0C-46B9BB50D54B}" destId="{5FE92C70-1BF4-4F04-870B-A598E94ED631}" srcOrd="0" destOrd="1" presId="urn:microsoft.com/office/officeart/2005/8/layout/vList5"/>
    <dgm:cxn modelId="{9F489BCA-DB6F-4B76-ADDA-A786F02F8483}" srcId="{D3778792-3D9D-4A5E-9B23-857EA92BEA14}" destId="{FA3808BE-4C4F-433B-BBA0-391E2620CF68}" srcOrd="0" destOrd="0" parTransId="{B6139949-D58F-41C2-9F3F-A8F338C3E53D}" sibTransId="{0BCC4874-B70C-4F7E-9F2F-056C2A87D3B5}"/>
    <dgm:cxn modelId="{BC40F1DE-E1B7-4454-ADFC-8A6AF2C1BED3}" srcId="{EA3C5AC1-ED53-4844-8FD5-F933C90A4DFD}" destId="{2104EB5A-922E-4CE9-BBAA-1255B3687C33}" srcOrd="2" destOrd="0" parTransId="{241B98DB-6368-46B7-9A20-3EC5EFAC8AC4}" sibTransId="{3C719D63-9209-4DB5-AEEF-D8DBA2294ACA}"/>
    <dgm:cxn modelId="{7B168DE2-60D7-4DF7-A422-0C4F16B30DC1}" srcId="{2104EB5A-922E-4CE9-BBAA-1255B3687C33}" destId="{75975763-7C48-4400-87A8-E66D2BB388B6}" srcOrd="0" destOrd="0" parTransId="{3D6D8572-431D-4A0E-9D88-33B58A3D6A9C}" sibTransId="{C7630B99-A7A7-4F01-8AC4-7158FB9BBCDD}"/>
    <dgm:cxn modelId="{C84A73EC-6E2E-4994-A310-C9B8D372F7C8}" srcId="{2BC3820F-792B-4E9E-909C-8A033817749F}" destId="{6C05EE4A-DB76-4ADA-A126-9CE4CE353897}" srcOrd="1" destOrd="0" parTransId="{75AE3783-BDB3-480B-9CA4-036CE563E994}" sibTransId="{503F04E3-70D5-409E-97D5-05C03053311D}"/>
    <dgm:cxn modelId="{8DA024F1-99B9-45C4-A42A-B5E2E3801F5D}" srcId="{2BC3820F-792B-4E9E-909C-8A033817749F}" destId="{C296AEF2-B0BD-4201-A679-7A409657278E}" srcOrd="0" destOrd="0" parTransId="{88027F44-761B-417B-AE5C-0E6CAC5F7C53}" sibTransId="{21A07AE3-9B86-4BCD-960E-DFD1D91C8F08}"/>
    <dgm:cxn modelId="{7F6A99F2-1655-4A62-B1A9-644C26D44CD4}" type="presOf" srcId="{6C05EE4A-DB76-4ADA-A126-9CE4CE353897}" destId="{D3A67BEF-C952-4212-88D3-37FF3D15C6C4}" srcOrd="0" destOrd="1" presId="urn:microsoft.com/office/officeart/2005/8/layout/vList5"/>
    <dgm:cxn modelId="{91C8E3FE-ECD5-4B0C-AE88-2D93F60A33C6}" type="presOf" srcId="{2BC3820F-792B-4E9E-909C-8A033817749F}" destId="{E92DE2D8-BDE3-4FB6-AE9B-7B4E2850756A}" srcOrd="0" destOrd="0" presId="urn:microsoft.com/office/officeart/2005/8/layout/vList5"/>
    <dgm:cxn modelId="{F03DBEEC-E980-4B2C-9E1C-0C254279CBA9}" type="presParOf" srcId="{47BA6670-DCA3-482F-88D0-A599B1AB391F}" destId="{763698D0-05C5-4303-B709-302A967BB5D4}" srcOrd="0" destOrd="0" presId="urn:microsoft.com/office/officeart/2005/8/layout/vList5"/>
    <dgm:cxn modelId="{2684B918-71A7-4E13-AC9E-EAFE83CD997C}" type="presParOf" srcId="{763698D0-05C5-4303-B709-302A967BB5D4}" destId="{C2B5A858-8874-4D8E-83A4-A58967C3EF7D}" srcOrd="0" destOrd="0" presId="urn:microsoft.com/office/officeart/2005/8/layout/vList5"/>
    <dgm:cxn modelId="{6A2E16E2-6D35-4993-B985-9FD9AB332F62}" type="presParOf" srcId="{763698D0-05C5-4303-B709-302A967BB5D4}" destId="{170D0E39-BFB6-443D-B38E-E44D7E73B18C}" srcOrd="1" destOrd="0" presId="urn:microsoft.com/office/officeart/2005/8/layout/vList5"/>
    <dgm:cxn modelId="{6610BF1A-008C-4323-99AE-CABD86751CFD}" type="presParOf" srcId="{47BA6670-DCA3-482F-88D0-A599B1AB391F}" destId="{54128BA3-3E75-4DBA-8A54-5F61CBE8187C}" srcOrd="1" destOrd="0" presId="urn:microsoft.com/office/officeart/2005/8/layout/vList5"/>
    <dgm:cxn modelId="{0B84CF8A-A278-4DAC-B86E-1C2C8B950FFE}" type="presParOf" srcId="{47BA6670-DCA3-482F-88D0-A599B1AB391F}" destId="{F86C2016-0C45-486C-B224-35095EC5E7D0}" srcOrd="2" destOrd="0" presId="urn:microsoft.com/office/officeart/2005/8/layout/vList5"/>
    <dgm:cxn modelId="{D310354A-FC3E-44A8-AB97-21C20FE2FEA6}" type="presParOf" srcId="{F86C2016-0C45-486C-B224-35095EC5E7D0}" destId="{992EF949-6132-46F6-A047-020A426F23CB}" srcOrd="0" destOrd="0" presId="urn:microsoft.com/office/officeart/2005/8/layout/vList5"/>
    <dgm:cxn modelId="{9D09698A-0680-401A-8F2B-5F2FCED6DBC6}" type="presParOf" srcId="{F86C2016-0C45-486C-B224-35095EC5E7D0}" destId="{5FE92C70-1BF4-4F04-870B-A598E94ED631}" srcOrd="1" destOrd="0" presId="urn:microsoft.com/office/officeart/2005/8/layout/vList5"/>
    <dgm:cxn modelId="{3E7FB81E-FA29-45C7-B4A9-30BA5561621B}" type="presParOf" srcId="{47BA6670-DCA3-482F-88D0-A599B1AB391F}" destId="{64B1DBE7-E545-4CB7-85B3-0EFEF1450BEF}" srcOrd="3" destOrd="0" presId="urn:microsoft.com/office/officeart/2005/8/layout/vList5"/>
    <dgm:cxn modelId="{11066ADD-8BFB-4365-A8A2-74F60D9126C8}" type="presParOf" srcId="{47BA6670-DCA3-482F-88D0-A599B1AB391F}" destId="{D886107B-1502-4F08-9494-85D6168966E3}" srcOrd="4" destOrd="0" presId="urn:microsoft.com/office/officeart/2005/8/layout/vList5"/>
    <dgm:cxn modelId="{7A370B0B-C8D7-43CD-82B5-1B74FDB1F143}" type="presParOf" srcId="{D886107B-1502-4F08-9494-85D6168966E3}" destId="{EAAFFB01-3296-4812-A868-EFAF12DAD61D}" srcOrd="0" destOrd="0" presId="urn:microsoft.com/office/officeart/2005/8/layout/vList5"/>
    <dgm:cxn modelId="{1FF5AE16-FE95-42C7-BC2B-4B4505395522}" type="presParOf" srcId="{D886107B-1502-4F08-9494-85D6168966E3}" destId="{6D4AF228-B7B8-45E3-AA2B-EFC07B4F500E}" srcOrd="1" destOrd="0" presId="urn:microsoft.com/office/officeart/2005/8/layout/vList5"/>
    <dgm:cxn modelId="{3CECD4F6-D8B3-4A88-9AB8-E72E49306CA0}" type="presParOf" srcId="{47BA6670-DCA3-482F-88D0-A599B1AB391F}" destId="{D1A11A24-C023-4C29-90E1-BE808807B754}" srcOrd="5" destOrd="0" presId="urn:microsoft.com/office/officeart/2005/8/layout/vList5"/>
    <dgm:cxn modelId="{EDF0850E-5955-4A9D-B004-4C1DFE042C6E}" type="presParOf" srcId="{47BA6670-DCA3-482F-88D0-A599B1AB391F}" destId="{C01E43FA-E212-4E08-83ED-4FB7FCFAF64F}" srcOrd="6" destOrd="0" presId="urn:microsoft.com/office/officeart/2005/8/layout/vList5"/>
    <dgm:cxn modelId="{6E5E2940-6CCA-4D6C-80FE-E3ACEA5EBFFF}" type="presParOf" srcId="{C01E43FA-E212-4E08-83ED-4FB7FCFAF64F}" destId="{E92DE2D8-BDE3-4FB6-AE9B-7B4E2850756A}" srcOrd="0" destOrd="0" presId="urn:microsoft.com/office/officeart/2005/8/layout/vList5"/>
    <dgm:cxn modelId="{3DCE6DE1-116D-49A9-82DA-4EB1B4CC1CB9}" type="presParOf" srcId="{C01E43FA-E212-4E08-83ED-4FB7FCFAF64F}" destId="{D3A67BEF-C952-4212-88D3-37FF3D15C6C4}" srcOrd="1" destOrd="0" presId="urn:microsoft.com/office/officeart/2005/8/layout/vList5"/>
    <dgm:cxn modelId="{B81C12E5-569F-4FDC-8C2F-25F084484A53}" type="presParOf" srcId="{47BA6670-DCA3-482F-88D0-A599B1AB391F}" destId="{26DE7F1B-E3EC-4714-8442-D54921D95BC4}" srcOrd="7" destOrd="0" presId="urn:microsoft.com/office/officeart/2005/8/layout/vList5"/>
    <dgm:cxn modelId="{3E7771A1-A2C0-474F-B610-5B5656E0CEA2}" type="presParOf" srcId="{47BA6670-DCA3-482F-88D0-A599B1AB391F}" destId="{2A54C4D3-6416-4714-9A32-FD054A319385}" srcOrd="8" destOrd="0" presId="urn:microsoft.com/office/officeart/2005/8/layout/vList5"/>
    <dgm:cxn modelId="{AEEC2EF7-1886-4C7C-8D09-9BF6D67F8FB5}" type="presParOf" srcId="{2A54C4D3-6416-4714-9A32-FD054A319385}" destId="{6BB8F7A5-2D7E-4452-A096-4A798A1C3DE4}" srcOrd="0" destOrd="0" presId="urn:microsoft.com/office/officeart/2005/8/layout/vList5"/>
    <dgm:cxn modelId="{206C7EF3-FA40-4BA1-B4D3-82C7C9240929}" type="presParOf" srcId="{2A54C4D3-6416-4714-9A32-FD054A319385}" destId="{9E8F5E5C-C163-460A-9A04-C8C388D2DE74}" srcOrd="1" destOrd="0" presId="urn:microsoft.com/office/officeart/2005/8/layout/vList5"/>
    <dgm:cxn modelId="{FA973B1D-E98A-4100-A878-D786ADDD7D17}" type="presParOf" srcId="{47BA6670-DCA3-482F-88D0-A599B1AB391F}" destId="{362589CD-3E9B-4BEF-9F86-D013CC72408B}" srcOrd="9" destOrd="0" presId="urn:microsoft.com/office/officeart/2005/8/layout/vList5"/>
    <dgm:cxn modelId="{2D84D60E-964D-40BD-A1F6-F16B4CF1B3F3}" type="presParOf" srcId="{47BA6670-DCA3-482F-88D0-A599B1AB391F}" destId="{982B89B1-9C1E-4A0E-B091-45EF950EC8A2}" srcOrd="10" destOrd="0" presId="urn:microsoft.com/office/officeart/2005/8/layout/vList5"/>
    <dgm:cxn modelId="{61302673-C8B2-4993-9630-E8AFBC92BA82}" type="presParOf" srcId="{982B89B1-9C1E-4A0E-B091-45EF950EC8A2}" destId="{FCDBCFBA-F646-4C86-B303-28E496C28329}" srcOrd="0" destOrd="0" presId="urn:microsoft.com/office/officeart/2005/8/layout/vList5"/>
    <dgm:cxn modelId="{50CED15A-5C64-40D3-AA68-1EDDC6483DF3}" type="presParOf" srcId="{982B89B1-9C1E-4A0E-B091-45EF950EC8A2}" destId="{368C8E66-2863-4158-8543-7558B6977C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64AF12-026A-483A-ABCB-7A445F22D193}"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s-CO"/>
        </a:p>
      </dgm:t>
    </dgm:pt>
    <dgm:pt modelId="{F2342CF3-6270-4648-B60F-3D15ED5F9A60}">
      <dgm:prSet phldrT="[Texto]" custT="1"/>
      <dgm:spPr/>
      <dgm:t>
        <a:bodyPr/>
        <a:lstStyle/>
        <a:p>
          <a:r>
            <a:rPr lang="es-CO" sz="1400" dirty="0">
              <a:latin typeface="Calibri" panose="020F0502020204030204" pitchFamily="34" charset="0"/>
              <a:cs typeface="Calibri" panose="020F0502020204030204" pitchFamily="34" charset="0"/>
            </a:rPr>
            <a:t>Plan Institucional de Archivos - PINAR</a:t>
          </a:r>
        </a:p>
      </dgm:t>
    </dgm:pt>
    <dgm:pt modelId="{14C0EFF9-91A1-4CD1-BCE6-A6CC705EA829}" type="parTrans" cxnId="{11FCC31E-423B-4940-A7C4-1300B2ED6298}">
      <dgm:prSet/>
      <dgm:spPr/>
      <dgm:t>
        <a:bodyPr/>
        <a:lstStyle/>
        <a:p>
          <a:endParaRPr lang="es-CO" sz="1400">
            <a:latin typeface="Calibri" panose="020F0502020204030204" pitchFamily="34" charset="0"/>
            <a:cs typeface="Calibri" panose="020F0502020204030204" pitchFamily="34" charset="0"/>
          </a:endParaRPr>
        </a:p>
      </dgm:t>
    </dgm:pt>
    <dgm:pt modelId="{6B1A4182-8B6B-446C-9FAB-B17CAE61EAFA}" type="sibTrans" cxnId="{11FCC31E-423B-4940-A7C4-1300B2ED6298}">
      <dgm:prSet/>
      <dgm:spPr/>
      <dgm:t>
        <a:bodyPr/>
        <a:lstStyle/>
        <a:p>
          <a:endParaRPr lang="es-CO" sz="1400">
            <a:latin typeface="Calibri" panose="020F0502020204030204" pitchFamily="34" charset="0"/>
            <a:cs typeface="Calibri" panose="020F0502020204030204" pitchFamily="34" charset="0"/>
          </a:endParaRPr>
        </a:p>
      </dgm:t>
    </dgm:pt>
    <dgm:pt modelId="{58E97ABE-EBD1-4706-A72B-9E8E485C289C}">
      <dgm:prSet phldrT="[Texto]" custT="1"/>
      <dgm:spPr/>
      <dgm:t>
        <a:bodyPr/>
        <a:lstStyle/>
        <a:p>
          <a:r>
            <a:rPr lang="es-CO" sz="1400" dirty="0">
              <a:latin typeface="Calibri" panose="020F0502020204030204" pitchFamily="34" charset="0"/>
              <a:cs typeface="Calibri" panose="020F0502020204030204" pitchFamily="34" charset="0"/>
            </a:rPr>
            <a:t>Plan de Conservación Documental</a:t>
          </a:r>
        </a:p>
      </dgm:t>
    </dgm:pt>
    <dgm:pt modelId="{4AD6BADA-0774-4EA0-A645-79A41ED996A0}" type="parTrans" cxnId="{3ACC12FA-9C6D-4B4C-8480-32A099C7743E}">
      <dgm:prSet/>
      <dgm:spPr/>
      <dgm:t>
        <a:bodyPr/>
        <a:lstStyle/>
        <a:p>
          <a:endParaRPr lang="es-CO" sz="1400">
            <a:latin typeface="Calibri" panose="020F0502020204030204" pitchFamily="34" charset="0"/>
            <a:cs typeface="Calibri" panose="020F0502020204030204" pitchFamily="34" charset="0"/>
          </a:endParaRPr>
        </a:p>
      </dgm:t>
    </dgm:pt>
    <dgm:pt modelId="{F13DF1A2-4780-4964-9EA5-19D674C8BD3E}" type="sibTrans" cxnId="{3ACC12FA-9C6D-4B4C-8480-32A099C7743E}">
      <dgm:prSet/>
      <dgm:spPr/>
      <dgm:t>
        <a:bodyPr/>
        <a:lstStyle/>
        <a:p>
          <a:endParaRPr lang="es-CO" sz="1400">
            <a:latin typeface="Calibri" panose="020F0502020204030204" pitchFamily="34" charset="0"/>
            <a:cs typeface="Calibri" panose="020F0502020204030204" pitchFamily="34" charset="0"/>
          </a:endParaRPr>
        </a:p>
      </dgm:t>
    </dgm:pt>
    <dgm:pt modelId="{5E8CF75A-1D0E-45C4-82F2-914ABA5C7FA9}">
      <dgm:prSet phldrT="[Texto]" custT="1"/>
      <dgm:spPr/>
      <dgm:t>
        <a:bodyPr/>
        <a:lstStyle/>
        <a:p>
          <a:r>
            <a:rPr lang="es-CO" sz="1400" dirty="0">
              <a:latin typeface="Calibri" panose="020F0502020204030204" pitchFamily="34" charset="0"/>
              <a:cs typeface="Calibri" panose="020F0502020204030204" pitchFamily="34" charset="0"/>
            </a:rPr>
            <a:t>Plan de Preservación Documental</a:t>
          </a:r>
        </a:p>
      </dgm:t>
    </dgm:pt>
    <dgm:pt modelId="{1A503A69-BD03-4B5E-BEF1-38579A9503B4}" type="parTrans" cxnId="{3429F5D7-7083-4A4A-BE85-FBA86CEAF442}">
      <dgm:prSet/>
      <dgm:spPr/>
      <dgm:t>
        <a:bodyPr/>
        <a:lstStyle/>
        <a:p>
          <a:endParaRPr lang="es-CO" sz="1400">
            <a:latin typeface="Calibri" panose="020F0502020204030204" pitchFamily="34" charset="0"/>
            <a:cs typeface="Calibri" panose="020F0502020204030204" pitchFamily="34" charset="0"/>
          </a:endParaRPr>
        </a:p>
      </dgm:t>
    </dgm:pt>
    <dgm:pt modelId="{F29F46C3-B47C-45EF-B118-9118C1E0D734}" type="sibTrans" cxnId="{3429F5D7-7083-4A4A-BE85-FBA86CEAF442}">
      <dgm:prSet/>
      <dgm:spPr/>
      <dgm:t>
        <a:bodyPr/>
        <a:lstStyle/>
        <a:p>
          <a:endParaRPr lang="es-CO" sz="1400">
            <a:latin typeface="Calibri" panose="020F0502020204030204" pitchFamily="34" charset="0"/>
            <a:cs typeface="Calibri" panose="020F0502020204030204" pitchFamily="34" charset="0"/>
          </a:endParaRPr>
        </a:p>
      </dgm:t>
    </dgm:pt>
    <dgm:pt modelId="{89D35B83-A049-4843-95A9-BC5335BBCBEC}">
      <dgm:prSet phldr="0"/>
      <dgm:spPr/>
      <dgm:t>
        <a:bodyPr/>
        <a:lstStyle/>
        <a:p>
          <a:pPr rtl="0"/>
          <a:r>
            <a:rPr lang="es-CO" dirty="0">
              <a:latin typeface="Calibri"/>
              <a:cs typeface="Calibri"/>
            </a:rPr>
            <a:t>Programa de capacitaciones en GD</a:t>
          </a:r>
        </a:p>
      </dgm:t>
    </dgm:pt>
    <dgm:pt modelId="{F137841F-AF6F-41B1-AE70-301F7B3E624D}" type="parTrans" cxnId="{22454608-2AA1-40EF-97A4-D274887DB717}">
      <dgm:prSet/>
      <dgm:spPr/>
    </dgm:pt>
    <dgm:pt modelId="{60556351-3A1F-4F1E-BA40-46E79CFC461E}" type="sibTrans" cxnId="{22454608-2AA1-40EF-97A4-D274887DB717}">
      <dgm:prSet/>
      <dgm:spPr/>
    </dgm:pt>
    <dgm:pt modelId="{2FD925E8-AF76-4FBC-BD95-36A00A4A8F59}" type="pres">
      <dgm:prSet presAssocID="{5464AF12-026A-483A-ABCB-7A445F22D193}" presName="rootnode" presStyleCnt="0">
        <dgm:presLayoutVars>
          <dgm:chMax/>
          <dgm:chPref/>
          <dgm:dir/>
          <dgm:animLvl val="lvl"/>
        </dgm:presLayoutVars>
      </dgm:prSet>
      <dgm:spPr/>
    </dgm:pt>
    <dgm:pt modelId="{AD74D323-3695-4B2A-AD93-4DE4E97286C6}" type="pres">
      <dgm:prSet presAssocID="{F2342CF3-6270-4648-B60F-3D15ED5F9A60}" presName="composite" presStyleCnt="0"/>
      <dgm:spPr/>
    </dgm:pt>
    <dgm:pt modelId="{33F3AC4E-367D-406D-BF77-EE5CBD5CB1C6}" type="pres">
      <dgm:prSet presAssocID="{F2342CF3-6270-4648-B60F-3D15ED5F9A60}" presName="LShape" presStyleLbl="alignNode1" presStyleIdx="0" presStyleCnt="7" custLinFactNeighborY="1282"/>
      <dgm:spPr/>
    </dgm:pt>
    <dgm:pt modelId="{5D214A36-85FE-4C7B-80E4-BA07F693671F}" type="pres">
      <dgm:prSet presAssocID="{F2342CF3-6270-4648-B60F-3D15ED5F9A60}" presName="ParentText" presStyleLbl="revTx" presStyleIdx="0" presStyleCnt="4">
        <dgm:presLayoutVars>
          <dgm:chMax val="0"/>
          <dgm:chPref val="0"/>
          <dgm:bulletEnabled val="1"/>
        </dgm:presLayoutVars>
      </dgm:prSet>
      <dgm:spPr/>
    </dgm:pt>
    <dgm:pt modelId="{605207B1-9F6A-4001-9138-EE4A5BDE0434}" type="pres">
      <dgm:prSet presAssocID="{F2342CF3-6270-4648-B60F-3D15ED5F9A60}" presName="Triangle" presStyleLbl="alignNode1" presStyleIdx="1" presStyleCnt="7"/>
      <dgm:spPr/>
    </dgm:pt>
    <dgm:pt modelId="{54768183-6D0F-453D-8837-80116410C9F2}" type="pres">
      <dgm:prSet presAssocID="{6B1A4182-8B6B-446C-9FAB-B17CAE61EAFA}" presName="sibTrans" presStyleCnt="0"/>
      <dgm:spPr/>
    </dgm:pt>
    <dgm:pt modelId="{2B942DF9-8F94-49CD-BE60-739459517F2C}" type="pres">
      <dgm:prSet presAssocID="{6B1A4182-8B6B-446C-9FAB-B17CAE61EAFA}" presName="space" presStyleCnt="0"/>
      <dgm:spPr/>
    </dgm:pt>
    <dgm:pt modelId="{C2929D17-933A-4D27-8066-E75CB45067E7}" type="pres">
      <dgm:prSet presAssocID="{58E97ABE-EBD1-4706-A72B-9E8E485C289C}" presName="composite" presStyleCnt="0"/>
      <dgm:spPr/>
    </dgm:pt>
    <dgm:pt modelId="{39677D11-5640-42B6-B1F5-769E9062F86F}" type="pres">
      <dgm:prSet presAssocID="{58E97ABE-EBD1-4706-A72B-9E8E485C289C}" presName="LShape" presStyleLbl="alignNode1" presStyleIdx="2" presStyleCnt="7"/>
      <dgm:spPr/>
    </dgm:pt>
    <dgm:pt modelId="{1F98CC89-528F-4432-98E9-E599548D391C}" type="pres">
      <dgm:prSet presAssocID="{58E97ABE-EBD1-4706-A72B-9E8E485C289C}" presName="ParentText" presStyleLbl="revTx" presStyleIdx="1" presStyleCnt="4">
        <dgm:presLayoutVars>
          <dgm:chMax val="0"/>
          <dgm:chPref val="0"/>
          <dgm:bulletEnabled val="1"/>
        </dgm:presLayoutVars>
      </dgm:prSet>
      <dgm:spPr/>
    </dgm:pt>
    <dgm:pt modelId="{4BFFBA09-7BAD-410C-B129-5373C51C0158}" type="pres">
      <dgm:prSet presAssocID="{58E97ABE-EBD1-4706-A72B-9E8E485C289C}" presName="Triangle" presStyleLbl="alignNode1" presStyleIdx="3" presStyleCnt="7"/>
      <dgm:spPr/>
    </dgm:pt>
    <dgm:pt modelId="{C2C90284-94CC-4254-B9C2-C69B6179B651}" type="pres">
      <dgm:prSet presAssocID="{F13DF1A2-4780-4964-9EA5-19D674C8BD3E}" presName="sibTrans" presStyleCnt="0"/>
      <dgm:spPr/>
    </dgm:pt>
    <dgm:pt modelId="{E917C5E4-B692-4349-94E2-75D6F5E68A84}" type="pres">
      <dgm:prSet presAssocID="{F13DF1A2-4780-4964-9EA5-19D674C8BD3E}" presName="space" presStyleCnt="0"/>
      <dgm:spPr/>
    </dgm:pt>
    <dgm:pt modelId="{435999C0-ED5A-4F5C-8CEC-7D3726F529BD}" type="pres">
      <dgm:prSet presAssocID="{5E8CF75A-1D0E-45C4-82F2-914ABA5C7FA9}" presName="composite" presStyleCnt="0"/>
      <dgm:spPr/>
    </dgm:pt>
    <dgm:pt modelId="{D55E65DA-A247-49B3-9BD3-82C229F8127E}" type="pres">
      <dgm:prSet presAssocID="{5E8CF75A-1D0E-45C4-82F2-914ABA5C7FA9}" presName="LShape" presStyleLbl="alignNode1" presStyleIdx="4" presStyleCnt="7"/>
      <dgm:spPr/>
    </dgm:pt>
    <dgm:pt modelId="{81E8024B-46DC-4419-9488-43E87510575A}" type="pres">
      <dgm:prSet presAssocID="{5E8CF75A-1D0E-45C4-82F2-914ABA5C7FA9}" presName="ParentText" presStyleLbl="revTx" presStyleIdx="2" presStyleCnt="4">
        <dgm:presLayoutVars>
          <dgm:chMax val="0"/>
          <dgm:chPref val="0"/>
          <dgm:bulletEnabled val="1"/>
        </dgm:presLayoutVars>
      </dgm:prSet>
      <dgm:spPr/>
    </dgm:pt>
    <dgm:pt modelId="{3CC394B7-BA7E-4BA1-908A-AC8F670D89E9}" type="pres">
      <dgm:prSet presAssocID="{5E8CF75A-1D0E-45C4-82F2-914ABA5C7FA9}" presName="Triangle" presStyleLbl="alignNode1" presStyleIdx="5" presStyleCnt="7"/>
      <dgm:spPr/>
    </dgm:pt>
    <dgm:pt modelId="{E59F06A2-505D-48D0-8564-21165278148D}" type="pres">
      <dgm:prSet presAssocID="{F29F46C3-B47C-45EF-B118-9118C1E0D734}" presName="sibTrans" presStyleCnt="0"/>
      <dgm:spPr/>
    </dgm:pt>
    <dgm:pt modelId="{11CF9E5F-BA22-406C-A908-AE64F9EFA074}" type="pres">
      <dgm:prSet presAssocID="{F29F46C3-B47C-45EF-B118-9118C1E0D734}" presName="space" presStyleCnt="0"/>
      <dgm:spPr/>
    </dgm:pt>
    <dgm:pt modelId="{716CB4FB-0A0D-42D0-A7C2-73EF0F6B5647}" type="pres">
      <dgm:prSet presAssocID="{89D35B83-A049-4843-95A9-BC5335BBCBEC}" presName="composite" presStyleCnt="0"/>
      <dgm:spPr/>
    </dgm:pt>
    <dgm:pt modelId="{C767B8FD-D106-498B-B373-76FB3EAD7161}" type="pres">
      <dgm:prSet presAssocID="{89D35B83-A049-4843-95A9-BC5335BBCBEC}" presName="LShape" presStyleLbl="alignNode1" presStyleIdx="6" presStyleCnt="7"/>
      <dgm:spPr/>
    </dgm:pt>
    <dgm:pt modelId="{37CFBE86-81A0-4CBB-AB85-34075314E1FE}" type="pres">
      <dgm:prSet presAssocID="{89D35B83-A049-4843-95A9-BC5335BBCBEC}" presName="ParentText" presStyleLbl="revTx" presStyleIdx="3" presStyleCnt="4">
        <dgm:presLayoutVars>
          <dgm:chMax val="0"/>
          <dgm:chPref val="0"/>
          <dgm:bulletEnabled val="1"/>
        </dgm:presLayoutVars>
      </dgm:prSet>
      <dgm:spPr/>
    </dgm:pt>
  </dgm:ptLst>
  <dgm:cxnLst>
    <dgm:cxn modelId="{22454608-2AA1-40EF-97A4-D274887DB717}" srcId="{5464AF12-026A-483A-ABCB-7A445F22D193}" destId="{89D35B83-A049-4843-95A9-BC5335BBCBEC}" srcOrd="3" destOrd="0" parTransId="{F137841F-AF6F-41B1-AE70-301F7B3E624D}" sibTransId="{60556351-3A1F-4F1E-BA40-46E79CFC461E}"/>
    <dgm:cxn modelId="{BD91800B-35A6-4A7D-9070-6E3BA84ACD67}" type="presOf" srcId="{89D35B83-A049-4843-95A9-BC5335BBCBEC}" destId="{37CFBE86-81A0-4CBB-AB85-34075314E1FE}" srcOrd="0" destOrd="0" presId="urn:microsoft.com/office/officeart/2009/3/layout/StepUpProcess"/>
    <dgm:cxn modelId="{11FCC31E-423B-4940-A7C4-1300B2ED6298}" srcId="{5464AF12-026A-483A-ABCB-7A445F22D193}" destId="{F2342CF3-6270-4648-B60F-3D15ED5F9A60}" srcOrd="0" destOrd="0" parTransId="{14C0EFF9-91A1-4CD1-BCE6-A6CC705EA829}" sibTransId="{6B1A4182-8B6B-446C-9FAB-B17CAE61EAFA}"/>
    <dgm:cxn modelId="{AADB2762-CC5B-4794-AE1F-3278CD130521}" type="presOf" srcId="{F2342CF3-6270-4648-B60F-3D15ED5F9A60}" destId="{5D214A36-85FE-4C7B-80E4-BA07F693671F}" srcOrd="0" destOrd="0" presId="urn:microsoft.com/office/officeart/2009/3/layout/StepUpProcess"/>
    <dgm:cxn modelId="{3DC7B34C-6C07-4008-A984-4B15C42F2444}" type="presOf" srcId="{5E8CF75A-1D0E-45C4-82F2-914ABA5C7FA9}" destId="{81E8024B-46DC-4419-9488-43E87510575A}" srcOrd="0" destOrd="0" presId="urn:microsoft.com/office/officeart/2009/3/layout/StepUpProcess"/>
    <dgm:cxn modelId="{481F5D73-6438-4112-8E19-0E2A37ECBDC8}" type="presOf" srcId="{5464AF12-026A-483A-ABCB-7A445F22D193}" destId="{2FD925E8-AF76-4FBC-BD95-36A00A4A8F59}" srcOrd="0" destOrd="0" presId="urn:microsoft.com/office/officeart/2009/3/layout/StepUpProcess"/>
    <dgm:cxn modelId="{17B7197D-1972-476B-8D3A-7EF563FA560A}" type="presOf" srcId="{58E97ABE-EBD1-4706-A72B-9E8E485C289C}" destId="{1F98CC89-528F-4432-98E9-E599548D391C}" srcOrd="0" destOrd="0" presId="urn:microsoft.com/office/officeart/2009/3/layout/StepUpProcess"/>
    <dgm:cxn modelId="{3429F5D7-7083-4A4A-BE85-FBA86CEAF442}" srcId="{5464AF12-026A-483A-ABCB-7A445F22D193}" destId="{5E8CF75A-1D0E-45C4-82F2-914ABA5C7FA9}" srcOrd="2" destOrd="0" parTransId="{1A503A69-BD03-4B5E-BEF1-38579A9503B4}" sibTransId="{F29F46C3-B47C-45EF-B118-9118C1E0D734}"/>
    <dgm:cxn modelId="{3ACC12FA-9C6D-4B4C-8480-32A099C7743E}" srcId="{5464AF12-026A-483A-ABCB-7A445F22D193}" destId="{58E97ABE-EBD1-4706-A72B-9E8E485C289C}" srcOrd="1" destOrd="0" parTransId="{4AD6BADA-0774-4EA0-A645-79A41ED996A0}" sibTransId="{F13DF1A2-4780-4964-9EA5-19D674C8BD3E}"/>
    <dgm:cxn modelId="{58DB962B-03F3-40CC-B521-FBF2DA29CD60}" type="presParOf" srcId="{2FD925E8-AF76-4FBC-BD95-36A00A4A8F59}" destId="{AD74D323-3695-4B2A-AD93-4DE4E97286C6}" srcOrd="0" destOrd="0" presId="urn:microsoft.com/office/officeart/2009/3/layout/StepUpProcess"/>
    <dgm:cxn modelId="{387F5DB3-5DB3-470C-8EF4-D35031972E25}" type="presParOf" srcId="{AD74D323-3695-4B2A-AD93-4DE4E97286C6}" destId="{33F3AC4E-367D-406D-BF77-EE5CBD5CB1C6}" srcOrd="0" destOrd="0" presId="urn:microsoft.com/office/officeart/2009/3/layout/StepUpProcess"/>
    <dgm:cxn modelId="{10B8AA63-C2C9-4BA5-8478-CD9E5260C95B}" type="presParOf" srcId="{AD74D323-3695-4B2A-AD93-4DE4E97286C6}" destId="{5D214A36-85FE-4C7B-80E4-BA07F693671F}" srcOrd="1" destOrd="0" presId="urn:microsoft.com/office/officeart/2009/3/layout/StepUpProcess"/>
    <dgm:cxn modelId="{9D57AA96-2973-47C3-BC83-93FAD034F8D4}" type="presParOf" srcId="{AD74D323-3695-4B2A-AD93-4DE4E97286C6}" destId="{605207B1-9F6A-4001-9138-EE4A5BDE0434}" srcOrd="2" destOrd="0" presId="urn:microsoft.com/office/officeart/2009/3/layout/StepUpProcess"/>
    <dgm:cxn modelId="{4711B6F5-C057-48CD-A9EA-5F40AB3195AD}" type="presParOf" srcId="{2FD925E8-AF76-4FBC-BD95-36A00A4A8F59}" destId="{54768183-6D0F-453D-8837-80116410C9F2}" srcOrd="1" destOrd="0" presId="urn:microsoft.com/office/officeart/2009/3/layout/StepUpProcess"/>
    <dgm:cxn modelId="{20625926-E223-4C92-8662-67756355551C}" type="presParOf" srcId="{54768183-6D0F-453D-8837-80116410C9F2}" destId="{2B942DF9-8F94-49CD-BE60-739459517F2C}" srcOrd="0" destOrd="0" presId="urn:microsoft.com/office/officeart/2009/3/layout/StepUpProcess"/>
    <dgm:cxn modelId="{A2943330-24DF-45E4-A5F1-921E87EDD66E}" type="presParOf" srcId="{2FD925E8-AF76-4FBC-BD95-36A00A4A8F59}" destId="{C2929D17-933A-4D27-8066-E75CB45067E7}" srcOrd="2" destOrd="0" presId="urn:microsoft.com/office/officeart/2009/3/layout/StepUpProcess"/>
    <dgm:cxn modelId="{12CF9D55-3070-440A-9D0E-B959AF41F770}" type="presParOf" srcId="{C2929D17-933A-4D27-8066-E75CB45067E7}" destId="{39677D11-5640-42B6-B1F5-769E9062F86F}" srcOrd="0" destOrd="0" presId="urn:microsoft.com/office/officeart/2009/3/layout/StepUpProcess"/>
    <dgm:cxn modelId="{FA82132D-440E-4043-89EE-09691259E106}" type="presParOf" srcId="{C2929D17-933A-4D27-8066-E75CB45067E7}" destId="{1F98CC89-528F-4432-98E9-E599548D391C}" srcOrd="1" destOrd="0" presId="urn:microsoft.com/office/officeart/2009/3/layout/StepUpProcess"/>
    <dgm:cxn modelId="{C0A09575-A9B7-4F73-A00A-B12A8F59F42B}" type="presParOf" srcId="{C2929D17-933A-4D27-8066-E75CB45067E7}" destId="{4BFFBA09-7BAD-410C-B129-5373C51C0158}" srcOrd="2" destOrd="0" presId="urn:microsoft.com/office/officeart/2009/3/layout/StepUpProcess"/>
    <dgm:cxn modelId="{D8D20C5D-6676-4B85-8384-72A351BAD322}" type="presParOf" srcId="{2FD925E8-AF76-4FBC-BD95-36A00A4A8F59}" destId="{C2C90284-94CC-4254-B9C2-C69B6179B651}" srcOrd="3" destOrd="0" presId="urn:microsoft.com/office/officeart/2009/3/layout/StepUpProcess"/>
    <dgm:cxn modelId="{FF17A450-E882-4DD3-B328-1C623D2E8B21}" type="presParOf" srcId="{C2C90284-94CC-4254-B9C2-C69B6179B651}" destId="{E917C5E4-B692-4349-94E2-75D6F5E68A84}" srcOrd="0" destOrd="0" presId="urn:microsoft.com/office/officeart/2009/3/layout/StepUpProcess"/>
    <dgm:cxn modelId="{1AFA13B2-9A4D-4BAA-8866-23E548EA2CC3}" type="presParOf" srcId="{2FD925E8-AF76-4FBC-BD95-36A00A4A8F59}" destId="{435999C0-ED5A-4F5C-8CEC-7D3726F529BD}" srcOrd="4" destOrd="0" presId="urn:microsoft.com/office/officeart/2009/3/layout/StepUpProcess"/>
    <dgm:cxn modelId="{4FC6DFC9-0A4B-463A-83D4-5501EFBB1C36}" type="presParOf" srcId="{435999C0-ED5A-4F5C-8CEC-7D3726F529BD}" destId="{D55E65DA-A247-49B3-9BD3-82C229F8127E}" srcOrd="0" destOrd="0" presId="urn:microsoft.com/office/officeart/2009/3/layout/StepUpProcess"/>
    <dgm:cxn modelId="{9E7B2960-DD3F-4EBD-A09C-69636CA56FB5}" type="presParOf" srcId="{435999C0-ED5A-4F5C-8CEC-7D3726F529BD}" destId="{81E8024B-46DC-4419-9488-43E87510575A}" srcOrd="1" destOrd="0" presId="urn:microsoft.com/office/officeart/2009/3/layout/StepUpProcess"/>
    <dgm:cxn modelId="{54EF9E7B-2462-4D88-AE37-108EB33B8FC8}" type="presParOf" srcId="{435999C0-ED5A-4F5C-8CEC-7D3726F529BD}" destId="{3CC394B7-BA7E-4BA1-908A-AC8F670D89E9}" srcOrd="2" destOrd="0" presId="urn:microsoft.com/office/officeart/2009/3/layout/StepUpProcess"/>
    <dgm:cxn modelId="{F5217580-750D-4689-B101-0859103F3C18}" type="presParOf" srcId="{2FD925E8-AF76-4FBC-BD95-36A00A4A8F59}" destId="{E59F06A2-505D-48D0-8564-21165278148D}" srcOrd="5" destOrd="0" presId="urn:microsoft.com/office/officeart/2009/3/layout/StepUpProcess"/>
    <dgm:cxn modelId="{CA9B8B39-1F0F-4877-8BFF-9DA1A51404A1}" type="presParOf" srcId="{E59F06A2-505D-48D0-8564-21165278148D}" destId="{11CF9E5F-BA22-406C-A908-AE64F9EFA074}" srcOrd="0" destOrd="0" presId="urn:microsoft.com/office/officeart/2009/3/layout/StepUpProcess"/>
    <dgm:cxn modelId="{8F18E34C-9776-4930-BCFB-AB0682583C05}" type="presParOf" srcId="{2FD925E8-AF76-4FBC-BD95-36A00A4A8F59}" destId="{716CB4FB-0A0D-42D0-A7C2-73EF0F6B5647}" srcOrd="6" destOrd="0" presId="urn:microsoft.com/office/officeart/2009/3/layout/StepUpProcess"/>
    <dgm:cxn modelId="{96B6E91E-6036-4AD0-AA52-D6672FB27D86}" type="presParOf" srcId="{716CB4FB-0A0D-42D0-A7C2-73EF0F6B5647}" destId="{C767B8FD-D106-498B-B373-76FB3EAD7161}" srcOrd="0" destOrd="0" presId="urn:microsoft.com/office/officeart/2009/3/layout/StepUpProcess"/>
    <dgm:cxn modelId="{E6E12DFF-F4CE-448D-B734-C41FE94589D1}" type="presParOf" srcId="{716CB4FB-0A0D-42D0-A7C2-73EF0F6B5647}" destId="{37CFBE86-81A0-4CBB-AB85-34075314E1F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D8170C-8F8C-4E18-88DC-0B9B1CC9BB14}" type="doc">
      <dgm:prSet loTypeId="urn:microsoft.com/office/officeart/2005/8/layout/default" loCatId="list" qsTypeId="urn:microsoft.com/office/officeart/2005/8/quickstyle/simple3" qsCatId="simple" csTypeId="urn:microsoft.com/office/officeart/2005/8/colors/accent3_5" csCatId="accent3" phldr="1"/>
      <dgm:spPr/>
      <dgm:t>
        <a:bodyPr/>
        <a:lstStyle/>
        <a:p>
          <a:endParaRPr lang="es-CO"/>
        </a:p>
      </dgm:t>
    </dgm:pt>
    <dgm:pt modelId="{12EFC842-CE60-45D8-A169-3A215EEC82D3}">
      <dgm:prSet phldrT="[Texto]" custT="1"/>
      <dgm:spPr/>
      <dgm:t>
        <a:bodyPr/>
        <a:lstStyle/>
        <a:p>
          <a:r>
            <a:rPr lang="es-CO" sz="1200" dirty="0">
              <a:latin typeface="Calibri" panose="020F0502020204030204" pitchFamily="34" charset="0"/>
              <a:cs typeface="Calibri" panose="020F0502020204030204" pitchFamily="34" charset="0"/>
            </a:rPr>
            <a:t>Gobierno Digital SGDEA - WCC</a:t>
          </a:r>
        </a:p>
      </dgm:t>
    </dgm:pt>
    <dgm:pt modelId="{848F5412-0FAC-44C9-A3A8-EA1C958FB3E6}" type="parTrans" cxnId="{3D6CC03B-16A0-432B-89D7-179483AC9877}">
      <dgm:prSet/>
      <dgm:spPr/>
      <dgm:t>
        <a:bodyPr/>
        <a:lstStyle/>
        <a:p>
          <a:endParaRPr lang="es-CO" sz="1200">
            <a:latin typeface="Calibri" panose="020F0502020204030204" pitchFamily="34" charset="0"/>
            <a:cs typeface="Calibri" panose="020F0502020204030204" pitchFamily="34" charset="0"/>
          </a:endParaRPr>
        </a:p>
      </dgm:t>
    </dgm:pt>
    <dgm:pt modelId="{9F19A40E-D8D4-42A8-97A8-90E16FCB145D}" type="sibTrans" cxnId="{3D6CC03B-16A0-432B-89D7-179483AC9877}">
      <dgm:prSet/>
      <dgm:spPr/>
      <dgm:t>
        <a:bodyPr/>
        <a:lstStyle/>
        <a:p>
          <a:endParaRPr lang="es-CO" sz="1200">
            <a:latin typeface="Calibri" panose="020F0502020204030204" pitchFamily="34" charset="0"/>
            <a:cs typeface="Calibri" panose="020F0502020204030204" pitchFamily="34" charset="0"/>
          </a:endParaRPr>
        </a:p>
      </dgm:t>
    </dgm:pt>
    <dgm:pt modelId="{D843B964-3CAF-44D4-8F61-4F0C7D7BBBE2}">
      <dgm:prSet phldrT="[Texto]" custT="1"/>
      <dgm:spPr/>
      <dgm:t>
        <a:bodyPr/>
        <a:lstStyle/>
        <a:p>
          <a:r>
            <a:rPr lang="es-CO" sz="1200" dirty="0">
              <a:latin typeface="Calibri" panose="020F0502020204030204" pitchFamily="34" charset="0"/>
              <a:cs typeface="Calibri" panose="020F0502020204030204" pitchFamily="34" charset="0"/>
            </a:rPr>
            <a:t>ANS digitalización</a:t>
          </a:r>
        </a:p>
      </dgm:t>
    </dgm:pt>
    <dgm:pt modelId="{1E935409-C9A4-4C8F-A7A2-95527085EA76}" type="parTrans" cxnId="{B55080DB-0B87-42FB-916D-2443CBECD965}">
      <dgm:prSet/>
      <dgm:spPr/>
      <dgm:t>
        <a:bodyPr/>
        <a:lstStyle/>
        <a:p>
          <a:endParaRPr lang="es-CO" sz="1200">
            <a:latin typeface="Calibri" panose="020F0502020204030204" pitchFamily="34" charset="0"/>
            <a:cs typeface="Calibri" panose="020F0502020204030204" pitchFamily="34" charset="0"/>
          </a:endParaRPr>
        </a:p>
      </dgm:t>
    </dgm:pt>
    <dgm:pt modelId="{8250161A-5F89-4F36-8967-BE541D69E1CA}" type="sibTrans" cxnId="{B55080DB-0B87-42FB-916D-2443CBECD965}">
      <dgm:prSet/>
      <dgm:spPr/>
      <dgm:t>
        <a:bodyPr/>
        <a:lstStyle/>
        <a:p>
          <a:endParaRPr lang="es-CO" sz="1200">
            <a:latin typeface="Calibri" panose="020F0502020204030204" pitchFamily="34" charset="0"/>
            <a:cs typeface="Calibri" panose="020F0502020204030204" pitchFamily="34" charset="0"/>
          </a:endParaRPr>
        </a:p>
      </dgm:t>
    </dgm:pt>
    <dgm:pt modelId="{9EF8C0FB-9E51-44C2-A3B3-1DC8E850EDE6}">
      <dgm:prSet phldrT="[Texto]" custT="1"/>
      <dgm:spPr/>
      <dgm:t>
        <a:bodyPr/>
        <a:lstStyle/>
        <a:p>
          <a:r>
            <a:rPr lang="es-CO" sz="1200" dirty="0">
              <a:latin typeface="Calibri" panose="020F0502020204030204" pitchFamily="34" charset="0"/>
              <a:cs typeface="Calibri" panose="020F0502020204030204" pitchFamily="34" charset="0"/>
            </a:rPr>
            <a:t>Estrategias transferencias documentales</a:t>
          </a:r>
        </a:p>
      </dgm:t>
    </dgm:pt>
    <dgm:pt modelId="{5CE4D3AC-553F-452D-BAC2-CC07F7C0549C}" type="parTrans" cxnId="{F8E0A794-192B-430D-818C-C309C5DF4656}">
      <dgm:prSet/>
      <dgm:spPr/>
      <dgm:t>
        <a:bodyPr/>
        <a:lstStyle/>
        <a:p>
          <a:endParaRPr lang="es-CO" sz="1200">
            <a:latin typeface="Calibri" panose="020F0502020204030204" pitchFamily="34" charset="0"/>
            <a:cs typeface="Calibri" panose="020F0502020204030204" pitchFamily="34" charset="0"/>
          </a:endParaRPr>
        </a:p>
      </dgm:t>
    </dgm:pt>
    <dgm:pt modelId="{DE6366E1-1897-4402-91C8-B521D4D302E6}" type="sibTrans" cxnId="{F8E0A794-192B-430D-818C-C309C5DF4656}">
      <dgm:prSet/>
      <dgm:spPr/>
      <dgm:t>
        <a:bodyPr/>
        <a:lstStyle/>
        <a:p>
          <a:endParaRPr lang="es-CO" sz="1200">
            <a:latin typeface="Calibri" panose="020F0502020204030204" pitchFamily="34" charset="0"/>
            <a:cs typeface="Calibri" panose="020F0502020204030204" pitchFamily="34" charset="0"/>
          </a:endParaRPr>
        </a:p>
      </dgm:t>
    </dgm:pt>
    <dgm:pt modelId="{F6FB2338-6AF2-4FA4-A69F-05E51348BB51}">
      <dgm:prSet phldrT="[Texto]" custT="1"/>
      <dgm:spPr/>
      <dgm:t>
        <a:bodyPr/>
        <a:lstStyle/>
        <a:p>
          <a:r>
            <a:rPr kumimoji="0" lang="es-CO" sz="1200" b="0" i="0" u="none" strike="noStrike" cap="none" spc="0" normalizeH="0" baseline="0" noProof="0" dirty="0">
              <a:ln>
                <a:noFill/>
              </a:ln>
              <a:solidFill>
                <a:schemeClr val="tx1"/>
              </a:solidFill>
              <a:effectLst/>
              <a:uLnTx/>
              <a:uFillTx/>
              <a:latin typeface="Calibri" panose="020F0502020204030204"/>
              <a:ea typeface="+mn-ea"/>
              <a:cs typeface="+mn-cs"/>
            </a:rPr>
            <a:t>Presentación TRD a Consejo Distrital de Archivos.</a:t>
          </a:r>
          <a:endParaRPr lang="es-CO" sz="1200" dirty="0">
            <a:solidFill>
              <a:schemeClr val="tx1"/>
            </a:solidFill>
            <a:latin typeface="Calibri" panose="020F0502020204030204" pitchFamily="34" charset="0"/>
            <a:cs typeface="Calibri" panose="020F0502020204030204" pitchFamily="34" charset="0"/>
          </a:endParaRPr>
        </a:p>
      </dgm:t>
    </dgm:pt>
    <dgm:pt modelId="{397B0C1A-6258-4415-8369-4196C624120B}" type="parTrans" cxnId="{4E5177B7-2DD0-4C9C-999D-E5C62540B5BC}">
      <dgm:prSet/>
      <dgm:spPr/>
      <dgm:t>
        <a:bodyPr/>
        <a:lstStyle/>
        <a:p>
          <a:endParaRPr lang="es-CO" sz="1200">
            <a:latin typeface="Calibri" panose="020F0502020204030204" pitchFamily="34" charset="0"/>
            <a:cs typeface="Calibri" panose="020F0502020204030204" pitchFamily="34" charset="0"/>
          </a:endParaRPr>
        </a:p>
      </dgm:t>
    </dgm:pt>
    <dgm:pt modelId="{2775DA80-BE1C-4F8C-885C-7864154C6AF8}" type="sibTrans" cxnId="{4E5177B7-2DD0-4C9C-999D-E5C62540B5BC}">
      <dgm:prSet/>
      <dgm:spPr/>
      <dgm:t>
        <a:bodyPr/>
        <a:lstStyle/>
        <a:p>
          <a:endParaRPr lang="es-CO" sz="1200">
            <a:latin typeface="Calibri" panose="020F0502020204030204" pitchFamily="34" charset="0"/>
            <a:cs typeface="Calibri" panose="020F0502020204030204" pitchFamily="34" charset="0"/>
          </a:endParaRPr>
        </a:p>
      </dgm:t>
    </dgm:pt>
    <dgm:pt modelId="{B5B0E404-EB61-450B-ACC8-9DAE16C66326}">
      <dgm:prSet phldrT="[Texto]" custT="1"/>
      <dgm:spPr/>
      <dgm:t>
        <a:bodyPr/>
        <a:lstStyle/>
        <a:p>
          <a:pPr>
            <a:buClrTx/>
            <a:buSzTx/>
            <a:buFontTx/>
            <a:buNone/>
          </a:pPr>
          <a:r>
            <a:rPr lang="es-CO" sz="1200" dirty="0">
              <a:latin typeface="Calibri" panose="020F0502020204030204" pitchFamily="34" charset="0"/>
              <a:cs typeface="Calibri" panose="020F0502020204030204" pitchFamily="34" charset="0"/>
            </a:rPr>
            <a:t>Organización y custodia del </a:t>
          </a:r>
          <a:r>
            <a:rPr kumimoji="0" lang="es-CO" sz="1200" b="0" i="0" u="none" strike="noStrike" cap="none" spc="0" normalizeH="0" baseline="0" noProof="0" dirty="0">
              <a:ln/>
              <a:effectLst/>
              <a:uLnTx/>
              <a:uFillTx/>
              <a:latin typeface="Calibri" panose="020F0502020204030204" pitchFamily="34" charset="0"/>
              <a:ea typeface="+mn-ea"/>
              <a:cs typeface="Calibri" panose="020F0502020204030204" pitchFamily="34" charset="0"/>
            </a:rPr>
            <a:t>archivo Dirección Distrital de Cobro.</a:t>
          </a:r>
          <a:endParaRPr lang="es-CO" sz="1200" dirty="0">
            <a:latin typeface="Calibri" panose="020F0502020204030204" pitchFamily="34" charset="0"/>
            <a:cs typeface="Calibri" panose="020F0502020204030204" pitchFamily="34" charset="0"/>
          </a:endParaRPr>
        </a:p>
      </dgm:t>
    </dgm:pt>
    <dgm:pt modelId="{C5B2D221-1B07-444D-8544-A25C293E358C}" type="parTrans" cxnId="{4054AE3F-40DB-45E5-B259-1F3211C5CA20}">
      <dgm:prSet/>
      <dgm:spPr/>
      <dgm:t>
        <a:bodyPr/>
        <a:lstStyle/>
        <a:p>
          <a:endParaRPr lang="es-CO" sz="1200">
            <a:latin typeface="Calibri" panose="020F0502020204030204" pitchFamily="34" charset="0"/>
            <a:cs typeface="Calibri" panose="020F0502020204030204" pitchFamily="34" charset="0"/>
          </a:endParaRPr>
        </a:p>
      </dgm:t>
    </dgm:pt>
    <dgm:pt modelId="{4B5B977E-9DA8-4F7B-BC40-42BCD88C1923}" type="sibTrans" cxnId="{4054AE3F-40DB-45E5-B259-1F3211C5CA20}">
      <dgm:prSet/>
      <dgm:spPr/>
      <dgm:t>
        <a:bodyPr/>
        <a:lstStyle/>
        <a:p>
          <a:endParaRPr lang="es-CO" sz="1200">
            <a:latin typeface="Calibri" panose="020F0502020204030204" pitchFamily="34" charset="0"/>
            <a:cs typeface="Calibri" panose="020F0502020204030204" pitchFamily="34" charset="0"/>
          </a:endParaRPr>
        </a:p>
      </dgm:t>
    </dgm:pt>
    <dgm:pt modelId="{8802E8A0-24B3-4FED-B266-2938B329E5AA}">
      <dgm:prSet phldrT="[Texto]" custT="1"/>
      <dgm:spPr/>
      <dgm:t>
        <a:bodyPr/>
        <a:lstStyle/>
        <a:p>
          <a:pPr>
            <a:buClrTx/>
            <a:buSzTx/>
            <a:buFontTx/>
            <a:buNone/>
          </a:pPr>
          <a:r>
            <a:rPr lang="es-CO" sz="1200" dirty="0">
              <a:latin typeface="Calibri" panose="020F0502020204030204" pitchFamily="34" charset="0"/>
              <a:cs typeface="Calibri" panose="020F0502020204030204" pitchFamily="34" charset="0"/>
            </a:rPr>
            <a:t>Asesoría y acompañamiento técnico del contrato de la DIB para normalizar los archivos de la cartera de Cobro y de contribuyentes.</a:t>
          </a:r>
        </a:p>
      </dgm:t>
    </dgm:pt>
    <dgm:pt modelId="{7D30885F-EE0B-4E51-BD1A-A3D5E2966928}" type="parTrans" cxnId="{C8B34BE7-C73D-4614-A01E-8BA50926FFA4}">
      <dgm:prSet/>
      <dgm:spPr/>
      <dgm:t>
        <a:bodyPr/>
        <a:lstStyle/>
        <a:p>
          <a:endParaRPr lang="es-CO" sz="1200">
            <a:latin typeface="Calibri" panose="020F0502020204030204" pitchFamily="34" charset="0"/>
            <a:cs typeface="Calibri" panose="020F0502020204030204" pitchFamily="34" charset="0"/>
          </a:endParaRPr>
        </a:p>
      </dgm:t>
    </dgm:pt>
    <dgm:pt modelId="{940E26DD-1979-49A9-9FC5-209AF2A852B0}" type="sibTrans" cxnId="{C8B34BE7-C73D-4614-A01E-8BA50926FFA4}">
      <dgm:prSet/>
      <dgm:spPr/>
      <dgm:t>
        <a:bodyPr/>
        <a:lstStyle/>
        <a:p>
          <a:endParaRPr lang="es-CO" sz="1200">
            <a:latin typeface="Calibri" panose="020F0502020204030204" pitchFamily="34" charset="0"/>
            <a:cs typeface="Calibri" panose="020F0502020204030204" pitchFamily="34" charset="0"/>
          </a:endParaRPr>
        </a:p>
      </dgm:t>
    </dgm:pt>
    <dgm:pt modelId="{B1D96F18-AEE8-419D-908F-617B325D588F}">
      <dgm:prSet phldrT="[Texto]" custT="1"/>
      <dgm:spPr/>
      <dgm:t>
        <a:bodyPr/>
        <a:lstStyle/>
        <a:p>
          <a:pPr>
            <a:buClrTx/>
            <a:buSzTx/>
            <a:buFontTx/>
            <a:buNone/>
          </a:pPr>
          <a:r>
            <a:rPr kumimoji="0" lang="es-CO" sz="1200" b="0" i="0" u="none" strike="noStrike" cap="none" spc="0" normalizeH="0" baseline="0" noProof="0">
              <a:ln/>
              <a:effectLst/>
              <a:uLnTx/>
              <a:uFillTx/>
              <a:latin typeface="Calibri" panose="020F0502020204030204" pitchFamily="34" charset="0"/>
              <a:ea typeface="+mn-ea"/>
              <a:cs typeface="Calibri" panose="020F0502020204030204" pitchFamily="34" charset="0"/>
            </a:rPr>
            <a:t>Estrategias para disminución de tiempos de radicación.</a:t>
          </a:r>
          <a:endParaRPr lang="es-CO" sz="1200" dirty="0">
            <a:latin typeface="Calibri" panose="020F0502020204030204" pitchFamily="34" charset="0"/>
            <a:cs typeface="Calibri" panose="020F0502020204030204" pitchFamily="34" charset="0"/>
          </a:endParaRPr>
        </a:p>
      </dgm:t>
    </dgm:pt>
    <dgm:pt modelId="{7D7DF19F-2389-4D46-A59F-A4EADB494302}" type="parTrans" cxnId="{CAD7BAFA-7165-4EDF-B04B-1B1D7A4812EB}">
      <dgm:prSet/>
      <dgm:spPr/>
      <dgm:t>
        <a:bodyPr/>
        <a:lstStyle/>
        <a:p>
          <a:endParaRPr lang="es-CO" sz="1200">
            <a:latin typeface="Calibri" panose="020F0502020204030204" pitchFamily="34" charset="0"/>
            <a:cs typeface="Calibri" panose="020F0502020204030204" pitchFamily="34" charset="0"/>
          </a:endParaRPr>
        </a:p>
      </dgm:t>
    </dgm:pt>
    <dgm:pt modelId="{3BFFBDBE-33A0-4C85-BB17-53D267707394}" type="sibTrans" cxnId="{CAD7BAFA-7165-4EDF-B04B-1B1D7A4812EB}">
      <dgm:prSet/>
      <dgm:spPr/>
      <dgm:t>
        <a:bodyPr/>
        <a:lstStyle/>
        <a:p>
          <a:endParaRPr lang="es-CO" sz="1200">
            <a:latin typeface="Calibri" panose="020F0502020204030204" pitchFamily="34" charset="0"/>
            <a:cs typeface="Calibri" panose="020F0502020204030204" pitchFamily="34" charset="0"/>
          </a:endParaRPr>
        </a:p>
      </dgm:t>
    </dgm:pt>
    <dgm:pt modelId="{9B0D70CF-C5F5-486E-9CC0-C59B5DE72598}">
      <dgm:prSet phldrT="[Texto]" custT="1"/>
      <dgm:spPr/>
      <dgm:t>
        <a:bodyPr/>
        <a:lstStyle/>
        <a:p>
          <a:pPr>
            <a:buClrTx/>
            <a:buSzTx/>
            <a:buFontTx/>
            <a:buNone/>
          </a:pPr>
          <a:r>
            <a:rPr kumimoji="0" lang="es-CO" sz="1200" b="0" i="0" u="none" strike="noStrike" cap="none" spc="0" normalizeH="0" baseline="0" noProof="0" dirty="0">
              <a:ln/>
              <a:effectLst/>
              <a:uLnTx/>
              <a:uFillTx/>
              <a:latin typeface="Calibri" panose="020F0502020204030204" pitchFamily="34" charset="0"/>
              <a:ea typeface="+mn-ea"/>
              <a:cs typeface="Calibri" panose="020F0502020204030204" pitchFamily="34" charset="0"/>
            </a:rPr>
            <a:t>Estabilización CRM e integración con SDQS y configuración de reportes periódicos – capacitaciones internas.</a:t>
          </a:r>
          <a:endParaRPr lang="es-CO" sz="1200" dirty="0">
            <a:latin typeface="Calibri" panose="020F0502020204030204" pitchFamily="34" charset="0"/>
            <a:cs typeface="Calibri" panose="020F0502020204030204" pitchFamily="34" charset="0"/>
          </a:endParaRPr>
        </a:p>
      </dgm:t>
    </dgm:pt>
    <dgm:pt modelId="{CB09F1FE-D97C-4408-877B-C2AB2FD69BB0}" type="parTrans" cxnId="{BFA3028A-E3DE-4E5C-9B0A-7E88FE05C7D7}">
      <dgm:prSet/>
      <dgm:spPr/>
      <dgm:t>
        <a:bodyPr/>
        <a:lstStyle/>
        <a:p>
          <a:endParaRPr lang="es-CO" sz="1200">
            <a:latin typeface="Calibri" panose="020F0502020204030204" pitchFamily="34" charset="0"/>
            <a:cs typeface="Calibri" panose="020F0502020204030204" pitchFamily="34" charset="0"/>
          </a:endParaRPr>
        </a:p>
      </dgm:t>
    </dgm:pt>
    <dgm:pt modelId="{60422D81-8B65-473F-B68A-0888AE9A616D}" type="sibTrans" cxnId="{BFA3028A-E3DE-4E5C-9B0A-7E88FE05C7D7}">
      <dgm:prSet/>
      <dgm:spPr/>
      <dgm:t>
        <a:bodyPr/>
        <a:lstStyle/>
        <a:p>
          <a:endParaRPr lang="es-CO" sz="1200">
            <a:latin typeface="Calibri" panose="020F0502020204030204" pitchFamily="34" charset="0"/>
            <a:cs typeface="Calibri" panose="020F0502020204030204" pitchFamily="34" charset="0"/>
          </a:endParaRPr>
        </a:p>
      </dgm:t>
    </dgm:pt>
    <dgm:pt modelId="{8B721B77-22A3-47FB-92FB-11900E82F112}" type="pres">
      <dgm:prSet presAssocID="{DCD8170C-8F8C-4E18-88DC-0B9B1CC9BB14}" presName="diagram" presStyleCnt="0">
        <dgm:presLayoutVars>
          <dgm:dir/>
          <dgm:resizeHandles val="exact"/>
        </dgm:presLayoutVars>
      </dgm:prSet>
      <dgm:spPr/>
    </dgm:pt>
    <dgm:pt modelId="{B69A8389-A39A-4F3E-8CAB-2DBE12C126DD}" type="pres">
      <dgm:prSet presAssocID="{12EFC842-CE60-45D8-A169-3A215EEC82D3}" presName="node" presStyleLbl="node1" presStyleIdx="0" presStyleCnt="8">
        <dgm:presLayoutVars>
          <dgm:bulletEnabled val="1"/>
        </dgm:presLayoutVars>
      </dgm:prSet>
      <dgm:spPr/>
    </dgm:pt>
    <dgm:pt modelId="{AD9D09FF-78D6-4B81-97CB-E59594E4D3AE}" type="pres">
      <dgm:prSet presAssocID="{9F19A40E-D8D4-42A8-97A8-90E16FCB145D}" presName="sibTrans" presStyleCnt="0"/>
      <dgm:spPr/>
    </dgm:pt>
    <dgm:pt modelId="{B34203D7-A6A2-44FC-95F6-FA36A342764E}" type="pres">
      <dgm:prSet presAssocID="{D843B964-3CAF-44D4-8F61-4F0C7D7BBBE2}" presName="node" presStyleLbl="node1" presStyleIdx="1" presStyleCnt="8" custLinFactNeighborX="1494">
        <dgm:presLayoutVars>
          <dgm:bulletEnabled val="1"/>
        </dgm:presLayoutVars>
      </dgm:prSet>
      <dgm:spPr/>
    </dgm:pt>
    <dgm:pt modelId="{D113B784-3F40-4482-B285-BA17F76E0230}" type="pres">
      <dgm:prSet presAssocID="{8250161A-5F89-4F36-8967-BE541D69E1CA}" presName="sibTrans" presStyleCnt="0"/>
      <dgm:spPr/>
    </dgm:pt>
    <dgm:pt modelId="{3D867450-F365-4B63-AF58-70B8518EB746}" type="pres">
      <dgm:prSet presAssocID="{9EF8C0FB-9E51-44C2-A3B3-1DC8E850EDE6}" presName="node" presStyleLbl="node1" presStyleIdx="2" presStyleCnt="8">
        <dgm:presLayoutVars>
          <dgm:bulletEnabled val="1"/>
        </dgm:presLayoutVars>
      </dgm:prSet>
      <dgm:spPr/>
    </dgm:pt>
    <dgm:pt modelId="{25D14CCE-DB1B-4FCE-8BD4-27F36121CB2F}" type="pres">
      <dgm:prSet presAssocID="{DE6366E1-1897-4402-91C8-B521D4D302E6}" presName="sibTrans" presStyleCnt="0"/>
      <dgm:spPr/>
    </dgm:pt>
    <dgm:pt modelId="{C175C5F6-1CA6-4D0C-BA98-6B5645990782}" type="pres">
      <dgm:prSet presAssocID="{F6FB2338-6AF2-4FA4-A69F-05E51348BB51}" presName="node" presStyleLbl="node1" presStyleIdx="3" presStyleCnt="8">
        <dgm:presLayoutVars>
          <dgm:bulletEnabled val="1"/>
        </dgm:presLayoutVars>
      </dgm:prSet>
      <dgm:spPr/>
    </dgm:pt>
    <dgm:pt modelId="{B7F5C3AC-EE70-445C-8445-799FA8D0BB8D}" type="pres">
      <dgm:prSet presAssocID="{2775DA80-BE1C-4F8C-885C-7864154C6AF8}" presName="sibTrans" presStyleCnt="0"/>
      <dgm:spPr/>
    </dgm:pt>
    <dgm:pt modelId="{6EB6A816-831A-4891-A5EA-6A7656B58CE5}" type="pres">
      <dgm:prSet presAssocID="{B5B0E404-EB61-450B-ACC8-9DAE16C66326}" presName="node" presStyleLbl="node1" presStyleIdx="4" presStyleCnt="8">
        <dgm:presLayoutVars>
          <dgm:bulletEnabled val="1"/>
        </dgm:presLayoutVars>
      </dgm:prSet>
      <dgm:spPr/>
    </dgm:pt>
    <dgm:pt modelId="{18DE88C4-8311-4603-A84B-DB0ABE4EBD2C}" type="pres">
      <dgm:prSet presAssocID="{4B5B977E-9DA8-4F7B-BC40-42BCD88C1923}" presName="sibTrans" presStyleCnt="0"/>
      <dgm:spPr/>
    </dgm:pt>
    <dgm:pt modelId="{0D286486-CC66-4A9D-A6A2-21CBECE8A99B}" type="pres">
      <dgm:prSet presAssocID="{8802E8A0-24B3-4FED-B266-2938B329E5AA}" presName="node" presStyleLbl="node1" presStyleIdx="5" presStyleCnt="8">
        <dgm:presLayoutVars>
          <dgm:bulletEnabled val="1"/>
        </dgm:presLayoutVars>
      </dgm:prSet>
      <dgm:spPr/>
    </dgm:pt>
    <dgm:pt modelId="{1AB271BD-5F44-4DE0-8BC5-14F7FB90AE04}" type="pres">
      <dgm:prSet presAssocID="{940E26DD-1979-49A9-9FC5-209AF2A852B0}" presName="sibTrans" presStyleCnt="0"/>
      <dgm:spPr/>
    </dgm:pt>
    <dgm:pt modelId="{C3A501FA-0606-4015-9884-D1DB1CBC7B0C}" type="pres">
      <dgm:prSet presAssocID="{B1D96F18-AEE8-419D-908F-617B325D588F}" presName="node" presStyleLbl="node1" presStyleIdx="6" presStyleCnt="8">
        <dgm:presLayoutVars>
          <dgm:bulletEnabled val="1"/>
        </dgm:presLayoutVars>
      </dgm:prSet>
      <dgm:spPr/>
    </dgm:pt>
    <dgm:pt modelId="{95E1DD9A-E50F-4E25-8982-B602593EA311}" type="pres">
      <dgm:prSet presAssocID="{3BFFBDBE-33A0-4C85-BB17-53D267707394}" presName="sibTrans" presStyleCnt="0"/>
      <dgm:spPr/>
    </dgm:pt>
    <dgm:pt modelId="{F18EBEF3-EAE3-4DD0-9849-F2CF88453646}" type="pres">
      <dgm:prSet presAssocID="{9B0D70CF-C5F5-486E-9CC0-C59B5DE72598}" presName="node" presStyleLbl="node1" presStyleIdx="7" presStyleCnt="8">
        <dgm:presLayoutVars>
          <dgm:bulletEnabled val="1"/>
        </dgm:presLayoutVars>
      </dgm:prSet>
      <dgm:spPr/>
    </dgm:pt>
  </dgm:ptLst>
  <dgm:cxnLst>
    <dgm:cxn modelId="{F1E95429-3C32-4504-8095-339DC7F80988}" type="presOf" srcId="{12EFC842-CE60-45D8-A169-3A215EEC82D3}" destId="{B69A8389-A39A-4F3E-8CAB-2DBE12C126DD}" srcOrd="0" destOrd="0" presId="urn:microsoft.com/office/officeart/2005/8/layout/default"/>
    <dgm:cxn modelId="{13A07D29-147D-4BB1-979F-E195BDB489B0}" type="presOf" srcId="{D843B964-3CAF-44D4-8F61-4F0C7D7BBBE2}" destId="{B34203D7-A6A2-44FC-95F6-FA36A342764E}" srcOrd="0" destOrd="0" presId="urn:microsoft.com/office/officeart/2005/8/layout/default"/>
    <dgm:cxn modelId="{3D6CC03B-16A0-432B-89D7-179483AC9877}" srcId="{DCD8170C-8F8C-4E18-88DC-0B9B1CC9BB14}" destId="{12EFC842-CE60-45D8-A169-3A215EEC82D3}" srcOrd="0" destOrd="0" parTransId="{848F5412-0FAC-44C9-A3A8-EA1C958FB3E6}" sibTransId="{9F19A40E-D8D4-42A8-97A8-90E16FCB145D}"/>
    <dgm:cxn modelId="{4054AE3F-40DB-45E5-B259-1F3211C5CA20}" srcId="{DCD8170C-8F8C-4E18-88DC-0B9B1CC9BB14}" destId="{B5B0E404-EB61-450B-ACC8-9DAE16C66326}" srcOrd="4" destOrd="0" parTransId="{C5B2D221-1B07-444D-8544-A25C293E358C}" sibTransId="{4B5B977E-9DA8-4F7B-BC40-42BCD88C1923}"/>
    <dgm:cxn modelId="{036FC25D-111D-4745-8AD6-B08D42111690}" type="presOf" srcId="{F6FB2338-6AF2-4FA4-A69F-05E51348BB51}" destId="{C175C5F6-1CA6-4D0C-BA98-6B5645990782}" srcOrd="0" destOrd="0" presId="urn:microsoft.com/office/officeart/2005/8/layout/default"/>
    <dgm:cxn modelId="{5B60B841-7A41-4A6A-B4EE-729C2AB9889A}" type="presOf" srcId="{9B0D70CF-C5F5-486E-9CC0-C59B5DE72598}" destId="{F18EBEF3-EAE3-4DD0-9849-F2CF88453646}" srcOrd="0" destOrd="0" presId="urn:microsoft.com/office/officeart/2005/8/layout/default"/>
    <dgm:cxn modelId="{1155D643-57E3-4148-99B6-BCC965509CF6}" type="presOf" srcId="{9EF8C0FB-9E51-44C2-A3B3-1DC8E850EDE6}" destId="{3D867450-F365-4B63-AF58-70B8518EB746}" srcOrd="0" destOrd="0" presId="urn:microsoft.com/office/officeart/2005/8/layout/default"/>
    <dgm:cxn modelId="{BFA3028A-E3DE-4E5C-9B0A-7E88FE05C7D7}" srcId="{DCD8170C-8F8C-4E18-88DC-0B9B1CC9BB14}" destId="{9B0D70CF-C5F5-486E-9CC0-C59B5DE72598}" srcOrd="7" destOrd="0" parTransId="{CB09F1FE-D97C-4408-877B-C2AB2FD69BB0}" sibTransId="{60422D81-8B65-473F-B68A-0888AE9A616D}"/>
    <dgm:cxn modelId="{F8E0A794-192B-430D-818C-C309C5DF4656}" srcId="{DCD8170C-8F8C-4E18-88DC-0B9B1CC9BB14}" destId="{9EF8C0FB-9E51-44C2-A3B3-1DC8E850EDE6}" srcOrd="2" destOrd="0" parTransId="{5CE4D3AC-553F-452D-BAC2-CC07F7C0549C}" sibTransId="{DE6366E1-1897-4402-91C8-B521D4D302E6}"/>
    <dgm:cxn modelId="{4E5177B7-2DD0-4C9C-999D-E5C62540B5BC}" srcId="{DCD8170C-8F8C-4E18-88DC-0B9B1CC9BB14}" destId="{F6FB2338-6AF2-4FA4-A69F-05E51348BB51}" srcOrd="3" destOrd="0" parTransId="{397B0C1A-6258-4415-8369-4196C624120B}" sibTransId="{2775DA80-BE1C-4F8C-885C-7864154C6AF8}"/>
    <dgm:cxn modelId="{F8D4D5BF-CF98-4097-9EAD-6564B9DDBAE6}" type="presOf" srcId="{DCD8170C-8F8C-4E18-88DC-0B9B1CC9BB14}" destId="{8B721B77-22A3-47FB-92FB-11900E82F112}" srcOrd="0" destOrd="0" presId="urn:microsoft.com/office/officeart/2005/8/layout/default"/>
    <dgm:cxn modelId="{707F14C3-32BD-4CF5-866B-C30206829299}" type="presOf" srcId="{B1D96F18-AEE8-419D-908F-617B325D588F}" destId="{C3A501FA-0606-4015-9884-D1DB1CBC7B0C}" srcOrd="0" destOrd="0" presId="urn:microsoft.com/office/officeart/2005/8/layout/default"/>
    <dgm:cxn modelId="{D3CD03C7-1650-412C-A68E-F926280793C6}" type="presOf" srcId="{8802E8A0-24B3-4FED-B266-2938B329E5AA}" destId="{0D286486-CC66-4A9D-A6A2-21CBECE8A99B}" srcOrd="0" destOrd="0" presId="urn:microsoft.com/office/officeart/2005/8/layout/default"/>
    <dgm:cxn modelId="{B55080DB-0B87-42FB-916D-2443CBECD965}" srcId="{DCD8170C-8F8C-4E18-88DC-0B9B1CC9BB14}" destId="{D843B964-3CAF-44D4-8F61-4F0C7D7BBBE2}" srcOrd="1" destOrd="0" parTransId="{1E935409-C9A4-4C8F-A7A2-95527085EA76}" sibTransId="{8250161A-5F89-4F36-8967-BE541D69E1CA}"/>
    <dgm:cxn modelId="{C8B34BE7-C73D-4614-A01E-8BA50926FFA4}" srcId="{DCD8170C-8F8C-4E18-88DC-0B9B1CC9BB14}" destId="{8802E8A0-24B3-4FED-B266-2938B329E5AA}" srcOrd="5" destOrd="0" parTransId="{7D30885F-EE0B-4E51-BD1A-A3D5E2966928}" sibTransId="{940E26DD-1979-49A9-9FC5-209AF2A852B0}"/>
    <dgm:cxn modelId="{0BF44DEB-32C1-40F7-AE6F-77EC88869F39}" type="presOf" srcId="{B5B0E404-EB61-450B-ACC8-9DAE16C66326}" destId="{6EB6A816-831A-4891-A5EA-6A7656B58CE5}" srcOrd="0" destOrd="0" presId="urn:microsoft.com/office/officeart/2005/8/layout/default"/>
    <dgm:cxn modelId="{CAD7BAFA-7165-4EDF-B04B-1B1D7A4812EB}" srcId="{DCD8170C-8F8C-4E18-88DC-0B9B1CC9BB14}" destId="{B1D96F18-AEE8-419D-908F-617B325D588F}" srcOrd="6" destOrd="0" parTransId="{7D7DF19F-2389-4D46-A59F-A4EADB494302}" sibTransId="{3BFFBDBE-33A0-4C85-BB17-53D267707394}"/>
    <dgm:cxn modelId="{3C945A8F-7193-4F0C-AA14-F2AD762B6BF3}" type="presParOf" srcId="{8B721B77-22A3-47FB-92FB-11900E82F112}" destId="{B69A8389-A39A-4F3E-8CAB-2DBE12C126DD}" srcOrd="0" destOrd="0" presId="urn:microsoft.com/office/officeart/2005/8/layout/default"/>
    <dgm:cxn modelId="{7F782467-B1C6-4B29-A04E-CE93E4642ABB}" type="presParOf" srcId="{8B721B77-22A3-47FB-92FB-11900E82F112}" destId="{AD9D09FF-78D6-4B81-97CB-E59594E4D3AE}" srcOrd="1" destOrd="0" presId="urn:microsoft.com/office/officeart/2005/8/layout/default"/>
    <dgm:cxn modelId="{3F43C22C-5A87-4FBE-BBEA-C4928DB6C370}" type="presParOf" srcId="{8B721B77-22A3-47FB-92FB-11900E82F112}" destId="{B34203D7-A6A2-44FC-95F6-FA36A342764E}" srcOrd="2" destOrd="0" presId="urn:microsoft.com/office/officeart/2005/8/layout/default"/>
    <dgm:cxn modelId="{5180DCBA-9F53-45C1-A4B8-A42AD87F58BB}" type="presParOf" srcId="{8B721B77-22A3-47FB-92FB-11900E82F112}" destId="{D113B784-3F40-4482-B285-BA17F76E0230}" srcOrd="3" destOrd="0" presId="urn:microsoft.com/office/officeart/2005/8/layout/default"/>
    <dgm:cxn modelId="{0E337B11-6462-4450-A227-4B4C0FEC48F4}" type="presParOf" srcId="{8B721B77-22A3-47FB-92FB-11900E82F112}" destId="{3D867450-F365-4B63-AF58-70B8518EB746}" srcOrd="4" destOrd="0" presId="urn:microsoft.com/office/officeart/2005/8/layout/default"/>
    <dgm:cxn modelId="{17591098-14C6-4DCB-9301-6262C41F3668}" type="presParOf" srcId="{8B721B77-22A3-47FB-92FB-11900E82F112}" destId="{25D14CCE-DB1B-4FCE-8BD4-27F36121CB2F}" srcOrd="5" destOrd="0" presId="urn:microsoft.com/office/officeart/2005/8/layout/default"/>
    <dgm:cxn modelId="{E66F687E-F343-4147-AE85-7CD9E88DA4F4}" type="presParOf" srcId="{8B721B77-22A3-47FB-92FB-11900E82F112}" destId="{C175C5F6-1CA6-4D0C-BA98-6B5645990782}" srcOrd="6" destOrd="0" presId="urn:microsoft.com/office/officeart/2005/8/layout/default"/>
    <dgm:cxn modelId="{19F37A4F-D061-4AA0-8F81-F01BFBEF11AF}" type="presParOf" srcId="{8B721B77-22A3-47FB-92FB-11900E82F112}" destId="{B7F5C3AC-EE70-445C-8445-799FA8D0BB8D}" srcOrd="7" destOrd="0" presId="urn:microsoft.com/office/officeart/2005/8/layout/default"/>
    <dgm:cxn modelId="{CD382146-3FBC-49F3-821A-65B2DAD98D2B}" type="presParOf" srcId="{8B721B77-22A3-47FB-92FB-11900E82F112}" destId="{6EB6A816-831A-4891-A5EA-6A7656B58CE5}" srcOrd="8" destOrd="0" presId="urn:microsoft.com/office/officeart/2005/8/layout/default"/>
    <dgm:cxn modelId="{00EDB0DE-6764-4618-82E5-A795EA185855}" type="presParOf" srcId="{8B721B77-22A3-47FB-92FB-11900E82F112}" destId="{18DE88C4-8311-4603-A84B-DB0ABE4EBD2C}" srcOrd="9" destOrd="0" presId="urn:microsoft.com/office/officeart/2005/8/layout/default"/>
    <dgm:cxn modelId="{0015439C-ADE7-4EC5-9D0C-7626513775A2}" type="presParOf" srcId="{8B721B77-22A3-47FB-92FB-11900E82F112}" destId="{0D286486-CC66-4A9D-A6A2-21CBECE8A99B}" srcOrd="10" destOrd="0" presId="urn:microsoft.com/office/officeart/2005/8/layout/default"/>
    <dgm:cxn modelId="{27F7B66D-04C1-4857-ABB2-F0A12D4DAF82}" type="presParOf" srcId="{8B721B77-22A3-47FB-92FB-11900E82F112}" destId="{1AB271BD-5F44-4DE0-8BC5-14F7FB90AE04}" srcOrd="11" destOrd="0" presId="urn:microsoft.com/office/officeart/2005/8/layout/default"/>
    <dgm:cxn modelId="{4CA9805A-8C22-4EAD-9486-021276054689}" type="presParOf" srcId="{8B721B77-22A3-47FB-92FB-11900E82F112}" destId="{C3A501FA-0606-4015-9884-D1DB1CBC7B0C}" srcOrd="12" destOrd="0" presId="urn:microsoft.com/office/officeart/2005/8/layout/default"/>
    <dgm:cxn modelId="{B1746253-D8B7-4CE5-B757-EB1EA3223F1A}" type="presParOf" srcId="{8B721B77-22A3-47FB-92FB-11900E82F112}" destId="{95E1DD9A-E50F-4E25-8982-B602593EA311}" srcOrd="13" destOrd="0" presId="urn:microsoft.com/office/officeart/2005/8/layout/default"/>
    <dgm:cxn modelId="{16356095-9BFC-4EAD-8769-CE808499BDC8}" type="presParOf" srcId="{8B721B77-22A3-47FB-92FB-11900E82F112}" destId="{F18EBEF3-EAE3-4DD0-9849-F2CF88453646}" srcOrd="1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51AE31-8505-4919-95E8-8EF3B13A95A9}" type="doc">
      <dgm:prSet loTypeId="urn:microsoft.com/office/officeart/2005/8/layout/equation1" loCatId="process" qsTypeId="urn:microsoft.com/office/officeart/2005/8/quickstyle/simple1" qsCatId="simple" csTypeId="urn:microsoft.com/office/officeart/2005/8/colors/accent1_2" csCatId="accent1" phldr="1"/>
      <dgm:spPr/>
    </dgm:pt>
    <dgm:pt modelId="{46EC9D56-D243-405B-8AED-600CB8AA92C7}">
      <dgm:prSet phldrT="[Texto]"/>
      <dgm:spPr/>
      <dgm:t>
        <a:bodyPr/>
        <a:lstStyle/>
        <a:p>
          <a:r>
            <a:rPr lang="es-CO"/>
            <a:t>SHD</a:t>
          </a:r>
        </a:p>
        <a:p>
          <a:r>
            <a:rPr lang="es-CO"/>
            <a:t>372</a:t>
          </a:r>
        </a:p>
      </dgm:t>
    </dgm:pt>
    <dgm:pt modelId="{E6E0B4A6-C8C1-4CB2-BFF4-9045C0139236}" type="parTrans" cxnId="{DB0C7E98-B0DD-4E06-A250-4C3976F28F33}">
      <dgm:prSet/>
      <dgm:spPr/>
      <dgm:t>
        <a:bodyPr/>
        <a:lstStyle/>
        <a:p>
          <a:endParaRPr lang="es-CO"/>
        </a:p>
      </dgm:t>
    </dgm:pt>
    <dgm:pt modelId="{07F77C93-8C7C-442A-8B1D-B41B5414CB50}" type="sibTrans" cxnId="{DB0C7E98-B0DD-4E06-A250-4C3976F28F33}">
      <dgm:prSet/>
      <dgm:spPr/>
      <dgm:t>
        <a:bodyPr/>
        <a:lstStyle/>
        <a:p>
          <a:endParaRPr lang="es-CO"/>
        </a:p>
      </dgm:t>
    </dgm:pt>
    <dgm:pt modelId="{B2175F7A-119E-4F63-B344-6D69C35E88E6}">
      <dgm:prSet phldrT="[Texto]"/>
      <dgm:spPr/>
      <dgm:t>
        <a:bodyPr/>
        <a:lstStyle/>
        <a:p>
          <a:r>
            <a:rPr lang="es-CO"/>
            <a:t>FCCB</a:t>
          </a:r>
        </a:p>
        <a:p>
          <a:r>
            <a:rPr lang="es-CO"/>
            <a:t>184</a:t>
          </a:r>
        </a:p>
      </dgm:t>
    </dgm:pt>
    <dgm:pt modelId="{8E51C1E1-0DB5-4912-907D-DC92A8F5EE99}" type="parTrans" cxnId="{DFF0165A-283D-4DDD-9AD1-AF8C783ACC9E}">
      <dgm:prSet/>
      <dgm:spPr/>
      <dgm:t>
        <a:bodyPr/>
        <a:lstStyle/>
        <a:p>
          <a:endParaRPr lang="es-CO"/>
        </a:p>
      </dgm:t>
    </dgm:pt>
    <dgm:pt modelId="{6442C7EC-CB9B-4181-BDDE-AADFA68BA227}" type="sibTrans" cxnId="{DFF0165A-283D-4DDD-9AD1-AF8C783ACC9E}">
      <dgm:prSet/>
      <dgm:spPr/>
      <dgm:t>
        <a:bodyPr/>
        <a:lstStyle/>
        <a:p>
          <a:endParaRPr lang="es-CO"/>
        </a:p>
      </dgm:t>
    </dgm:pt>
    <dgm:pt modelId="{4D2BB7EE-A697-4961-9DEA-47D983E81B3A}">
      <dgm:prSet phldrT="[Texto]"/>
      <dgm:spPr/>
      <dgm:t>
        <a:bodyPr/>
        <a:lstStyle/>
        <a:p>
          <a:r>
            <a:rPr lang="es-CO"/>
            <a:t>Total </a:t>
          </a:r>
          <a:r>
            <a:rPr lang="es-CO" err="1"/>
            <a:t>Cts</a:t>
          </a:r>
          <a:endParaRPr lang="es-CO"/>
        </a:p>
        <a:p>
          <a:r>
            <a:rPr lang="es-CO"/>
            <a:t>556</a:t>
          </a:r>
        </a:p>
      </dgm:t>
    </dgm:pt>
    <dgm:pt modelId="{C189D4B7-1BF0-405C-9C39-55404E9C573E}" type="parTrans" cxnId="{F00A1B03-669B-47BD-9B46-7D3A4C3F168A}">
      <dgm:prSet/>
      <dgm:spPr/>
      <dgm:t>
        <a:bodyPr/>
        <a:lstStyle/>
        <a:p>
          <a:endParaRPr lang="es-CO"/>
        </a:p>
      </dgm:t>
    </dgm:pt>
    <dgm:pt modelId="{B741DA3C-3F8E-452A-BA4A-2F0045B63102}" type="sibTrans" cxnId="{F00A1B03-669B-47BD-9B46-7D3A4C3F168A}">
      <dgm:prSet/>
      <dgm:spPr/>
      <dgm:t>
        <a:bodyPr/>
        <a:lstStyle/>
        <a:p>
          <a:endParaRPr lang="es-CO"/>
        </a:p>
      </dgm:t>
    </dgm:pt>
    <dgm:pt modelId="{BE9629D3-7D1C-4D1E-A197-1FB3CDB4E35F}" type="pres">
      <dgm:prSet presAssocID="{3A51AE31-8505-4919-95E8-8EF3B13A95A9}" presName="linearFlow" presStyleCnt="0">
        <dgm:presLayoutVars>
          <dgm:dir/>
          <dgm:resizeHandles val="exact"/>
        </dgm:presLayoutVars>
      </dgm:prSet>
      <dgm:spPr/>
    </dgm:pt>
    <dgm:pt modelId="{D9BCCC1B-BDA4-4266-A95E-74A3D4B8DD2A}" type="pres">
      <dgm:prSet presAssocID="{46EC9D56-D243-405B-8AED-600CB8AA92C7}" presName="node" presStyleLbl="node1" presStyleIdx="0" presStyleCnt="3">
        <dgm:presLayoutVars>
          <dgm:bulletEnabled val="1"/>
        </dgm:presLayoutVars>
      </dgm:prSet>
      <dgm:spPr/>
    </dgm:pt>
    <dgm:pt modelId="{A61C1436-A983-47C5-A3A2-EFF8996E73A1}" type="pres">
      <dgm:prSet presAssocID="{07F77C93-8C7C-442A-8B1D-B41B5414CB50}" presName="spacerL" presStyleCnt="0"/>
      <dgm:spPr/>
    </dgm:pt>
    <dgm:pt modelId="{B3F3BD87-FAFD-46E6-B557-8076DD7C7856}" type="pres">
      <dgm:prSet presAssocID="{07F77C93-8C7C-442A-8B1D-B41B5414CB50}" presName="sibTrans" presStyleLbl="sibTrans2D1" presStyleIdx="0" presStyleCnt="2"/>
      <dgm:spPr/>
    </dgm:pt>
    <dgm:pt modelId="{09F18885-5D49-4C72-872A-7B7CCFAAAD8C}" type="pres">
      <dgm:prSet presAssocID="{07F77C93-8C7C-442A-8B1D-B41B5414CB50}" presName="spacerR" presStyleCnt="0"/>
      <dgm:spPr/>
    </dgm:pt>
    <dgm:pt modelId="{823BFE06-D002-4DBE-955A-72680EB56EA7}" type="pres">
      <dgm:prSet presAssocID="{B2175F7A-119E-4F63-B344-6D69C35E88E6}" presName="node" presStyleLbl="node1" presStyleIdx="1" presStyleCnt="3">
        <dgm:presLayoutVars>
          <dgm:bulletEnabled val="1"/>
        </dgm:presLayoutVars>
      </dgm:prSet>
      <dgm:spPr/>
    </dgm:pt>
    <dgm:pt modelId="{A699E7B7-B1AC-4547-BC6D-ACF73206BF8B}" type="pres">
      <dgm:prSet presAssocID="{6442C7EC-CB9B-4181-BDDE-AADFA68BA227}" presName="spacerL" presStyleCnt="0"/>
      <dgm:spPr/>
    </dgm:pt>
    <dgm:pt modelId="{C6278370-3039-489E-B3CE-02352914A75D}" type="pres">
      <dgm:prSet presAssocID="{6442C7EC-CB9B-4181-BDDE-AADFA68BA227}" presName="sibTrans" presStyleLbl="sibTrans2D1" presStyleIdx="1" presStyleCnt="2"/>
      <dgm:spPr/>
    </dgm:pt>
    <dgm:pt modelId="{E522C1AB-E759-4935-8053-6ECA4764FADF}" type="pres">
      <dgm:prSet presAssocID="{6442C7EC-CB9B-4181-BDDE-AADFA68BA227}" presName="spacerR" presStyleCnt="0"/>
      <dgm:spPr/>
    </dgm:pt>
    <dgm:pt modelId="{9D18EB8C-D99B-45AF-A98F-A2CC0E6ECF6F}" type="pres">
      <dgm:prSet presAssocID="{4D2BB7EE-A697-4961-9DEA-47D983E81B3A}" presName="node" presStyleLbl="node1" presStyleIdx="2" presStyleCnt="3">
        <dgm:presLayoutVars>
          <dgm:bulletEnabled val="1"/>
        </dgm:presLayoutVars>
      </dgm:prSet>
      <dgm:spPr/>
    </dgm:pt>
  </dgm:ptLst>
  <dgm:cxnLst>
    <dgm:cxn modelId="{F00A1B03-669B-47BD-9B46-7D3A4C3F168A}" srcId="{3A51AE31-8505-4919-95E8-8EF3B13A95A9}" destId="{4D2BB7EE-A697-4961-9DEA-47D983E81B3A}" srcOrd="2" destOrd="0" parTransId="{C189D4B7-1BF0-405C-9C39-55404E9C573E}" sibTransId="{B741DA3C-3F8E-452A-BA4A-2F0045B63102}"/>
    <dgm:cxn modelId="{6BD11609-205D-4CF8-A178-8F0BD42A8F58}" type="presOf" srcId="{07F77C93-8C7C-442A-8B1D-B41B5414CB50}" destId="{B3F3BD87-FAFD-46E6-B557-8076DD7C7856}" srcOrd="0" destOrd="0" presId="urn:microsoft.com/office/officeart/2005/8/layout/equation1"/>
    <dgm:cxn modelId="{DFF0165A-283D-4DDD-9AD1-AF8C783ACC9E}" srcId="{3A51AE31-8505-4919-95E8-8EF3B13A95A9}" destId="{B2175F7A-119E-4F63-B344-6D69C35E88E6}" srcOrd="1" destOrd="0" parTransId="{8E51C1E1-0DB5-4912-907D-DC92A8F5EE99}" sibTransId="{6442C7EC-CB9B-4181-BDDE-AADFA68BA227}"/>
    <dgm:cxn modelId="{6B0FA185-3397-4E8D-9604-61B819E7D2AF}" type="presOf" srcId="{6442C7EC-CB9B-4181-BDDE-AADFA68BA227}" destId="{C6278370-3039-489E-B3CE-02352914A75D}" srcOrd="0" destOrd="0" presId="urn:microsoft.com/office/officeart/2005/8/layout/equation1"/>
    <dgm:cxn modelId="{A460FE88-6AA7-4B23-B5EE-621F05E5E973}" type="presOf" srcId="{46EC9D56-D243-405B-8AED-600CB8AA92C7}" destId="{D9BCCC1B-BDA4-4266-A95E-74A3D4B8DD2A}" srcOrd="0" destOrd="0" presId="urn:microsoft.com/office/officeart/2005/8/layout/equation1"/>
    <dgm:cxn modelId="{DB0C7E98-B0DD-4E06-A250-4C3976F28F33}" srcId="{3A51AE31-8505-4919-95E8-8EF3B13A95A9}" destId="{46EC9D56-D243-405B-8AED-600CB8AA92C7}" srcOrd="0" destOrd="0" parTransId="{E6E0B4A6-C8C1-4CB2-BFF4-9045C0139236}" sibTransId="{07F77C93-8C7C-442A-8B1D-B41B5414CB50}"/>
    <dgm:cxn modelId="{EA84DBA0-04F9-498F-9B7C-773B37FF35E0}" type="presOf" srcId="{4D2BB7EE-A697-4961-9DEA-47D983E81B3A}" destId="{9D18EB8C-D99B-45AF-A98F-A2CC0E6ECF6F}" srcOrd="0" destOrd="0" presId="urn:microsoft.com/office/officeart/2005/8/layout/equation1"/>
    <dgm:cxn modelId="{16ED96BE-A68E-433A-8667-76C048353E4A}" type="presOf" srcId="{B2175F7A-119E-4F63-B344-6D69C35E88E6}" destId="{823BFE06-D002-4DBE-955A-72680EB56EA7}" srcOrd="0" destOrd="0" presId="urn:microsoft.com/office/officeart/2005/8/layout/equation1"/>
    <dgm:cxn modelId="{E75001D8-A0B4-45FB-8AB2-4873DA152A6F}" type="presOf" srcId="{3A51AE31-8505-4919-95E8-8EF3B13A95A9}" destId="{BE9629D3-7D1C-4D1E-A197-1FB3CDB4E35F}" srcOrd="0" destOrd="0" presId="urn:microsoft.com/office/officeart/2005/8/layout/equation1"/>
    <dgm:cxn modelId="{4875EAA1-3CFB-46DC-AA24-E00A512FBD55}" type="presParOf" srcId="{BE9629D3-7D1C-4D1E-A197-1FB3CDB4E35F}" destId="{D9BCCC1B-BDA4-4266-A95E-74A3D4B8DD2A}" srcOrd="0" destOrd="0" presId="urn:microsoft.com/office/officeart/2005/8/layout/equation1"/>
    <dgm:cxn modelId="{11B245C3-6D76-48A4-9EFF-CFE0982A59F3}" type="presParOf" srcId="{BE9629D3-7D1C-4D1E-A197-1FB3CDB4E35F}" destId="{A61C1436-A983-47C5-A3A2-EFF8996E73A1}" srcOrd="1" destOrd="0" presId="urn:microsoft.com/office/officeart/2005/8/layout/equation1"/>
    <dgm:cxn modelId="{F2505C64-45BA-4FC7-8B18-16ED61462DFD}" type="presParOf" srcId="{BE9629D3-7D1C-4D1E-A197-1FB3CDB4E35F}" destId="{B3F3BD87-FAFD-46E6-B557-8076DD7C7856}" srcOrd="2" destOrd="0" presId="urn:microsoft.com/office/officeart/2005/8/layout/equation1"/>
    <dgm:cxn modelId="{A485AD1B-F9F8-4C83-A82B-3E83DA3CDBEE}" type="presParOf" srcId="{BE9629D3-7D1C-4D1E-A197-1FB3CDB4E35F}" destId="{09F18885-5D49-4C72-872A-7B7CCFAAAD8C}" srcOrd="3" destOrd="0" presId="urn:microsoft.com/office/officeart/2005/8/layout/equation1"/>
    <dgm:cxn modelId="{07039DF7-DB0F-49B0-9BB4-29979FB331E7}" type="presParOf" srcId="{BE9629D3-7D1C-4D1E-A197-1FB3CDB4E35F}" destId="{823BFE06-D002-4DBE-955A-72680EB56EA7}" srcOrd="4" destOrd="0" presId="urn:microsoft.com/office/officeart/2005/8/layout/equation1"/>
    <dgm:cxn modelId="{112B4380-A568-42F6-BC52-BF10D7055927}" type="presParOf" srcId="{BE9629D3-7D1C-4D1E-A197-1FB3CDB4E35F}" destId="{A699E7B7-B1AC-4547-BC6D-ACF73206BF8B}" srcOrd="5" destOrd="0" presId="urn:microsoft.com/office/officeart/2005/8/layout/equation1"/>
    <dgm:cxn modelId="{B17F8AF3-9299-4582-B786-FBAE9B9ECA59}" type="presParOf" srcId="{BE9629D3-7D1C-4D1E-A197-1FB3CDB4E35F}" destId="{C6278370-3039-489E-B3CE-02352914A75D}" srcOrd="6" destOrd="0" presId="urn:microsoft.com/office/officeart/2005/8/layout/equation1"/>
    <dgm:cxn modelId="{AD1A29AC-B5BB-4B43-8788-47B6A81700FF}" type="presParOf" srcId="{BE9629D3-7D1C-4D1E-A197-1FB3CDB4E35F}" destId="{E522C1AB-E759-4935-8053-6ECA4764FADF}" srcOrd="7" destOrd="0" presId="urn:microsoft.com/office/officeart/2005/8/layout/equation1"/>
    <dgm:cxn modelId="{99D15D7D-C09F-4B65-8532-D4A8F49209C3}" type="presParOf" srcId="{BE9629D3-7D1C-4D1E-A197-1FB3CDB4E35F}" destId="{9D18EB8C-D99B-45AF-A98F-A2CC0E6ECF6F}" srcOrd="8" destOrd="0" presId="urn:microsoft.com/office/officeart/2005/8/layout/equati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2B0698-E3A1-444C-A09C-338D326E4F8B}" type="doc">
      <dgm:prSet loTypeId="urn:microsoft.com/office/officeart/2005/8/layout/arrow4" loCatId="process" qsTypeId="urn:microsoft.com/office/officeart/2005/8/quickstyle/simple1" qsCatId="simple" csTypeId="urn:microsoft.com/office/officeart/2005/8/colors/colorful4" csCatId="colorful" phldr="1"/>
      <dgm:spPr/>
      <dgm:t>
        <a:bodyPr/>
        <a:lstStyle/>
        <a:p>
          <a:endParaRPr lang="es-CO"/>
        </a:p>
      </dgm:t>
    </dgm:pt>
    <dgm:pt modelId="{801C8763-B59E-4DF1-8207-E7556469F090}">
      <dgm:prSet phldrT="[Texto]"/>
      <dgm:spPr/>
      <dgm:t>
        <a:bodyPr/>
        <a:lstStyle/>
        <a:p>
          <a:r>
            <a:rPr lang="es-CO" dirty="0"/>
            <a:t>Femenino</a:t>
          </a:r>
        </a:p>
        <a:p>
          <a:r>
            <a:rPr lang="es-CO" dirty="0"/>
            <a:t>312</a:t>
          </a:r>
        </a:p>
      </dgm:t>
    </dgm:pt>
    <dgm:pt modelId="{B7B22005-B4D4-4EAE-8BF5-AA8E5EE1495B}" type="parTrans" cxnId="{CB236DF0-7AEF-4D56-A8D8-BB8188E7B76B}">
      <dgm:prSet/>
      <dgm:spPr/>
      <dgm:t>
        <a:bodyPr/>
        <a:lstStyle/>
        <a:p>
          <a:endParaRPr lang="es-CO"/>
        </a:p>
      </dgm:t>
    </dgm:pt>
    <dgm:pt modelId="{3A47BBB7-83C3-4CDC-9564-4C5AD63E273D}" type="sibTrans" cxnId="{CB236DF0-7AEF-4D56-A8D8-BB8188E7B76B}">
      <dgm:prSet/>
      <dgm:spPr/>
      <dgm:t>
        <a:bodyPr/>
        <a:lstStyle/>
        <a:p>
          <a:endParaRPr lang="es-CO"/>
        </a:p>
      </dgm:t>
    </dgm:pt>
    <dgm:pt modelId="{BBED4640-11E4-4FAD-BFFE-384A2689BB4D}">
      <dgm:prSet phldrT="[Texto]"/>
      <dgm:spPr/>
      <dgm:t>
        <a:bodyPr/>
        <a:lstStyle/>
        <a:p>
          <a:r>
            <a:rPr lang="es-CO"/>
            <a:t>Masculino 244</a:t>
          </a:r>
        </a:p>
      </dgm:t>
    </dgm:pt>
    <dgm:pt modelId="{E336DFD5-9558-47E2-B681-D6C18B4DC85A}" type="parTrans" cxnId="{315AFBB9-AC65-4411-A7B8-9A98BABD15F2}">
      <dgm:prSet/>
      <dgm:spPr/>
      <dgm:t>
        <a:bodyPr/>
        <a:lstStyle/>
        <a:p>
          <a:endParaRPr lang="es-CO"/>
        </a:p>
      </dgm:t>
    </dgm:pt>
    <dgm:pt modelId="{41EEC8FE-F836-4F09-8455-4467998CE3E4}" type="sibTrans" cxnId="{315AFBB9-AC65-4411-A7B8-9A98BABD15F2}">
      <dgm:prSet/>
      <dgm:spPr/>
      <dgm:t>
        <a:bodyPr/>
        <a:lstStyle/>
        <a:p>
          <a:endParaRPr lang="es-CO"/>
        </a:p>
      </dgm:t>
    </dgm:pt>
    <dgm:pt modelId="{6E02B61C-B1CF-427B-9D69-41394D17EAFC}" type="pres">
      <dgm:prSet presAssocID="{F32B0698-E3A1-444C-A09C-338D326E4F8B}" presName="compositeShape" presStyleCnt="0">
        <dgm:presLayoutVars>
          <dgm:chMax val="2"/>
          <dgm:dir/>
          <dgm:resizeHandles val="exact"/>
        </dgm:presLayoutVars>
      </dgm:prSet>
      <dgm:spPr/>
    </dgm:pt>
    <dgm:pt modelId="{E1BED0A5-7898-453F-90E3-DEAA8850BD40}" type="pres">
      <dgm:prSet presAssocID="{801C8763-B59E-4DF1-8207-E7556469F090}" presName="upArrow" presStyleLbl="node1" presStyleIdx="0" presStyleCnt="2"/>
      <dgm:spPr/>
    </dgm:pt>
    <dgm:pt modelId="{9A8FE15C-2F56-4E5A-B63F-A99F5BA7B279}" type="pres">
      <dgm:prSet presAssocID="{801C8763-B59E-4DF1-8207-E7556469F090}" presName="upArrowText" presStyleLbl="revTx" presStyleIdx="0" presStyleCnt="2">
        <dgm:presLayoutVars>
          <dgm:chMax val="0"/>
          <dgm:bulletEnabled val="1"/>
        </dgm:presLayoutVars>
      </dgm:prSet>
      <dgm:spPr/>
    </dgm:pt>
    <dgm:pt modelId="{8E807DA9-D477-43E6-9D21-60A83616BC32}" type="pres">
      <dgm:prSet presAssocID="{BBED4640-11E4-4FAD-BFFE-384A2689BB4D}" presName="downArrow" presStyleLbl="node1" presStyleIdx="1" presStyleCnt="2"/>
      <dgm:spPr/>
    </dgm:pt>
    <dgm:pt modelId="{D6C3665A-3987-4A29-9915-7B96A8B2E9C6}" type="pres">
      <dgm:prSet presAssocID="{BBED4640-11E4-4FAD-BFFE-384A2689BB4D}" presName="downArrowText" presStyleLbl="revTx" presStyleIdx="1" presStyleCnt="2">
        <dgm:presLayoutVars>
          <dgm:chMax val="0"/>
          <dgm:bulletEnabled val="1"/>
        </dgm:presLayoutVars>
      </dgm:prSet>
      <dgm:spPr/>
    </dgm:pt>
  </dgm:ptLst>
  <dgm:cxnLst>
    <dgm:cxn modelId="{57366004-D059-4913-B67D-F52D70CB9FD8}" type="presOf" srcId="{BBED4640-11E4-4FAD-BFFE-384A2689BB4D}" destId="{D6C3665A-3987-4A29-9915-7B96A8B2E9C6}" srcOrd="0" destOrd="0" presId="urn:microsoft.com/office/officeart/2005/8/layout/arrow4"/>
    <dgm:cxn modelId="{D0439223-829F-4D36-B9E2-8581C385CB2C}" type="presOf" srcId="{801C8763-B59E-4DF1-8207-E7556469F090}" destId="{9A8FE15C-2F56-4E5A-B63F-A99F5BA7B279}" srcOrd="0" destOrd="0" presId="urn:microsoft.com/office/officeart/2005/8/layout/arrow4"/>
    <dgm:cxn modelId="{315AFBB9-AC65-4411-A7B8-9A98BABD15F2}" srcId="{F32B0698-E3A1-444C-A09C-338D326E4F8B}" destId="{BBED4640-11E4-4FAD-BFFE-384A2689BB4D}" srcOrd="1" destOrd="0" parTransId="{E336DFD5-9558-47E2-B681-D6C18B4DC85A}" sibTransId="{41EEC8FE-F836-4F09-8455-4467998CE3E4}"/>
    <dgm:cxn modelId="{CB236DF0-7AEF-4D56-A8D8-BB8188E7B76B}" srcId="{F32B0698-E3A1-444C-A09C-338D326E4F8B}" destId="{801C8763-B59E-4DF1-8207-E7556469F090}" srcOrd="0" destOrd="0" parTransId="{B7B22005-B4D4-4EAE-8BF5-AA8E5EE1495B}" sibTransId="{3A47BBB7-83C3-4CDC-9564-4C5AD63E273D}"/>
    <dgm:cxn modelId="{696C8FF4-34EC-4ED4-BAE2-6BA5CF4A21A6}" type="presOf" srcId="{F32B0698-E3A1-444C-A09C-338D326E4F8B}" destId="{6E02B61C-B1CF-427B-9D69-41394D17EAFC}" srcOrd="0" destOrd="0" presId="urn:microsoft.com/office/officeart/2005/8/layout/arrow4"/>
    <dgm:cxn modelId="{A608C2BE-C8EF-428D-B1E6-D4B24BE4B44D}" type="presParOf" srcId="{6E02B61C-B1CF-427B-9D69-41394D17EAFC}" destId="{E1BED0A5-7898-453F-90E3-DEAA8850BD40}" srcOrd="0" destOrd="0" presId="urn:microsoft.com/office/officeart/2005/8/layout/arrow4"/>
    <dgm:cxn modelId="{347CA8EE-AEE3-4055-BB46-219D99E0AAF3}" type="presParOf" srcId="{6E02B61C-B1CF-427B-9D69-41394D17EAFC}" destId="{9A8FE15C-2F56-4E5A-B63F-A99F5BA7B279}" srcOrd="1" destOrd="0" presId="urn:microsoft.com/office/officeart/2005/8/layout/arrow4"/>
    <dgm:cxn modelId="{2ED10273-F67A-41BC-B8F3-BE9E79E599A3}" type="presParOf" srcId="{6E02B61C-B1CF-427B-9D69-41394D17EAFC}" destId="{8E807DA9-D477-43E6-9D21-60A83616BC32}" srcOrd="2" destOrd="0" presId="urn:microsoft.com/office/officeart/2005/8/layout/arrow4"/>
    <dgm:cxn modelId="{F376D272-FF62-4C2D-B033-00094889991B}" type="presParOf" srcId="{6E02B61C-B1CF-427B-9D69-41394D17EAFC}" destId="{D6C3665A-3987-4A29-9915-7B96A8B2E9C6}" srcOrd="3" destOrd="0" presId="urn:microsoft.com/office/officeart/2005/8/layout/arrow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9767E0-EAA0-478A-A2D7-2341EB372E1B}" type="doc">
      <dgm:prSet loTypeId="urn:microsoft.com/office/officeart/2005/8/layout/bList2" loCatId="list" qsTypeId="urn:microsoft.com/office/officeart/2005/8/quickstyle/simple1" qsCatId="simple" csTypeId="urn:microsoft.com/office/officeart/2005/8/colors/accent1_2" csCatId="accent1" phldr="1"/>
      <dgm:spPr/>
    </dgm:pt>
    <dgm:pt modelId="{5EA547BD-98BF-4823-8D52-486EE3EE42DB}">
      <dgm:prSet phldrT="[Texto]" custT="1"/>
      <dgm:spPr>
        <a:solidFill>
          <a:srgbClr val="C00000"/>
        </a:solidFill>
        <a:ln>
          <a:solidFill>
            <a:srgbClr val="C00000"/>
          </a:solidFill>
        </a:ln>
      </dgm:spPr>
      <dgm:t>
        <a:bodyPr/>
        <a:lstStyle/>
        <a:p>
          <a:pPr algn="l"/>
          <a:r>
            <a:rPr lang="en-US" sz="1800" b="1">
              <a:latin typeface="Arial" panose="020B0604020202020204" pitchFamily="34" charset="0"/>
              <a:cs typeface="Arial" panose="020B0604020202020204" pitchFamily="34" charset="0"/>
            </a:rPr>
            <a:t>      </a:t>
          </a:r>
          <a:r>
            <a:rPr lang="en-US" sz="2800" b="1">
              <a:latin typeface="Arial" panose="020B0604020202020204" pitchFamily="34" charset="0"/>
              <a:cs typeface="Arial" panose="020B0604020202020204" pitchFamily="34" charset="0"/>
            </a:rPr>
            <a:t>SDIS</a:t>
          </a:r>
          <a:endParaRPr lang="en-US" sz="1800" b="1">
            <a:latin typeface="Arial" panose="020B0604020202020204" pitchFamily="34" charset="0"/>
            <a:cs typeface="Arial" panose="020B0604020202020204" pitchFamily="34" charset="0"/>
          </a:endParaRPr>
        </a:p>
      </dgm:t>
    </dgm:pt>
    <dgm:pt modelId="{B9846F80-9BD0-49C2-A71E-FD57654CC25E}" type="parTrans" cxnId="{0B7A6BD1-48E0-4C5C-A514-FC57DFAF52A4}">
      <dgm:prSet/>
      <dgm:spPr/>
      <dgm:t>
        <a:bodyPr/>
        <a:lstStyle/>
        <a:p>
          <a:endParaRPr lang="en-US" sz="1200">
            <a:latin typeface="Arial" panose="020B0604020202020204" pitchFamily="34" charset="0"/>
            <a:cs typeface="Arial" panose="020B0604020202020204" pitchFamily="34" charset="0"/>
          </a:endParaRPr>
        </a:p>
      </dgm:t>
    </dgm:pt>
    <dgm:pt modelId="{7EC5A6F9-94AB-4CE5-966F-31C4E86BE419}" type="sibTrans" cxnId="{0B7A6BD1-48E0-4C5C-A514-FC57DFAF52A4}">
      <dgm:prSet/>
      <dgm:spPr/>
      <dgm:t>
        <a:bodyPr/>
        <a:lstStyle/>
        <a:p>
          <a:endParaRPr lang="en-US" sz="1200">
            <a:latin typeface="Arial" panose="020B0604020202020204" pitchFamily="34" charset="0"/>
            <a:cs typeface="Arial" panose="020B0604020202020204" pitchFamily="34" charset="0"/>
          </a:endParaRPr>
        </a:p>
      </dgm:t>
    </dgm:pt>
    <dgm:pt modelId="{8763F221-18A7-45F5-AC23-3DD4B0CE7807}">
      <dgm:prSet phldrT="[Texto]" custT="1"/>
      <dgm:spPr>
        <a:solidFill>
          <a:srgbClr val="C00000"/>
        </a:solidFill>
        <a:ln>
          <a:solidFill>
            <a:srgbClr val="C00000"/>
          </a:solidFill>
        </a:ln>
      </dgm:spPr>
      <dgm:t>
        <a:bodyPr/>
        <a:lstStyle/>
        <a:p>
          <a:r>
            <a:rPr lang="en-US" sz="1800" b="1">
              <a:latin typeface="Arial" panose="020B0604020202020204" pitchFamily="34" charset="0"/>
              <a:cs typeface="Arial" panose="020B0604020202020204" pitchFamily="34" charset="0"/>
            </a:rPr>
            <a:t>      </a:t>
          </a:r>
          <a:r>
            <a:rPr lang="en-US" sz="2800" b="1">
              <a:latin typeface="Arial" panose="020B0604020202020204" pitchFamily="34" charset="0"/>
              <a:cs typeface="Arial" panose="020B0604020202020204" pitchFamily="34" charset="0"/>
            </a:rPr>
            <a:t>SDP</a:t>
          </a:r>
          <a:endParaRPr lang="en-US" sz="1800" b="1">
            <a:latin typeface="Arial" panose="020B0604020202020204" pitchFamily="34" charset="0"/>
            <a:cs typeface="Arial" panose="020B0604020202020204" pitchFamily="34" charset="0"/>
          </a:endParaRPr>
        </a:p>
      </dgm:t>
    </dgm:pt>
    <dgm:pt modelId="{879954D0-225A-431F-8FFD-7EAEADDE624D}" type="parTrans" cxnId="{81E97DE6-55F6-4205-9965-00E49B229975}">
      <dgm:prSet/>
      <dgm:spPr/>
      <dgm:t>
        <a:bodyPr/>
        <a:lstStyle/>
        <a:p>
          <a:endParaRPr lang="en-US" sz="1200">
            <a:latin typeface="Arial" panose="020B0604020202020204" pitchFamily="34" charset="0"/>
            <a:cs typeface="Arial" panose="020B0604020202020204" pitchFamily="34" charset="0"/>
          </a:endParaRPr>
        </a:p>
      </dgm:t>
    </dgm:pt>
    <dgm:pt modelId="{10176A32-8C09-4CBB-872D-39843103A568}" type="sibTrans" cxnId="{81E97DE6-55F6-4205-9965-00E49B229975}">
      <dgm:prSet/>
      <dgm:spPr/>
      <dgm:t>
        <a:bodyPr/>
        <a:lstStyle/>
        <a:p>
          <a:endParaRPr lang="en-US" sz="1200">
            <a:latin typeface="Arial" panose="020B0604020202020204" pitchFamily="34" charset="0"/>
            <a:cs typeface="Arial" panose="020B0604020202020204" pitchFamily="34" charset="0"/>
          </a:endParaRPr>
        </a:p>
      </dgm:t>
    </dgm:pt>
    <dgm:pt modelId="{F507B7B3-89AF-43BD-8253-7F19E30ACEAF}">
      <dgm:prSet phldrT="[Texto]" custT="1"/>
      <dgm:spPr>
        <a:solidFill>
          <a:srgbClr val="C00000"/>
        </a:solidFill>
        <a:ln>
          <a:solidFill>
            <a:srgbClr val="C00000"/>
          </a:solidFill>
        </a:ln>
      </dgm:spPr>
      <dgm:t>
        <a:bodyPr/>
        <a:lstStyle/>
        <a:p>
          <a:r>
            <a:rPr lang="en-US" sz="2000" b="1" dirty="0">
              <a:latin typeface="Arial" panose="020B0604020202020204" pitchFamily="34" charset="0"/>
              <a:cs typeface="Arial" panose="020B0604020202020204" pitchFamily="34" charset="0"/>
            </a:rPr>
            <a:t>SDH (DDT)</a:t>
          </a:r>
        </a:p>
      </dgm:t>
    </dgm:pt>
    <dgm:pt modelId="{91142F13-6B85-49F3-8588-98971E2B49D9}" type="parTrans" cxnId="{ECB30C50-096A-48A0-9B5B-70F2A6838E9E}">
      <dgm:prSet/>
      <dgm:spPr/>
      <dgm:t>
        <a:bodyPr/>
        <a:lstStyle/>
        <a:p>
          <a:endParaRPr lang="en-US" sz="1200">
            <a:latin typeface="Arial" panose="020B0604020202020204" pitchFamily="34" charset="0"/>
            <a:cs typeface="Arial" panose="020B0604020202020204" pitchFamily="34" charset="0"/>
          </a:endParaRPr>
        </a:p>
      </dgm:t>
    </dgm:pt>
    <dgm:pt modelId="{0CF3B953-A398-4AEA-9AA7-2759C3510EB0}" type="sibTrans" cxnId="{ECB30C50-096A-48A0-9B5B-70F2A6838E9E}">
      <dgm:prSet/>
      <dgm:spPr/>
      <dgm:t>
        <a:bodyPr/>
        <a:lstStyle/>
        <a:p>
          <a:endParaRPr lang="en-US" sz="1200">
            <a:latin typeface="Arial" panose="020B0604020202020204" pitchFamily="34" charset="0"/>
            <a:cs typeface="Arial" panose="020B0604020202020204" pitchFamily="34" charset="0"/>
          </a:endParaRPr>
        </a:p>
      </dgm:t>
    </dgm:pt>
    <dgm:pt modelId="{BA557A9F-D6C3-416B-A8A8-8844ADE203A0}">
      <dgm:prSet custT="1"/>
      <dgm:spPr>
        <a:noFill/>
        <a:ln w="28575" cap="flat" cmpd="sng" algn="ctr">
          <a:solidFill>
            <a:srgbClr val="C00000"/>
          </a:solidFill>
          <a:prstDash val="solid"/>
          <a:miter lim="800000"/>
        </a:ln>
        <a:effectLst/>
      </dgm:spPr>
      <dgm:t>
        <a:bodyPr spcFirstLastPara="0" vert="horz" wrap="square" lIns="25400" tIns="76200" rIns="25400" bIns="25400" numCol="1" spcCol="1270" anchor="ctr" anchorCtr="0"/>
        <a:lstStyle/>
        <a:p>
          <a:pPr marL="228600" lvl="1" indent="-228600" algn="l" defTabSz="889000">
            <a:lnSpc>
              <a:spcPct val="100000"/>
            </a:lnSpc>
            <a:spcBef>
              <a:spcPct val="0"/>
            </a:spcBef>
            <a:spcAft>
              <a:spcPct val="15000"/>
            </a:spcAft>
            <a:buFont typeface="Wingdings" panose="05000000000000000000" pitchFamily="2" charset="2"/>
            <a:buChar char="ü"/>
          </a:pP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Diseño </a:t>
          </a:r>
          <a:r>
            <a:rPr lang="en-US" sz="1200" b="1" kern="1200">
              <a:solidFill>
                <a:prstClr val="black">
                  <a:hueOff val="0"/>
                  <a:satOff val="0"/>
                  <a:lumOff val="0"/>
                  <a:alphaOff val="0"/>
                </a:prstClr>
              </a:solidFill>
              <a:latin typeface="Arial" panose="020B0604020202020204" pitchFamily="34" charset="0"/>
              <a:ea typeface="+mn-ea"/>
              <a:cs typeface="Arial" panose="020B0604020202020204" pitchFamily="34" charset="0"/>
            </a:rPr>
            <a:t>de </a:t>
          </a: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Política Pública</a:t>
          </a:r>
        </a:p>
      </dgm:t>
    </dgm:pt>
    <dgm:pt modelId="{4A3F1635-75CC-4A78-9F67-30C7EDA4D8D6}" type="parTrans" cxnId="{A184841A-F323-4977-BE63-27E6B46CBF46}">
      <dgm:prSet/>
      <dgm:spPr/>
      <dgm:t>
        <a:bodyPr/>
        <a:lstStyle/>
        <a:p>
          <a:endParaRPr lang="es-CO" sz="1200">
            <a:latin typeface="Arial" panose="020B0604020202020204" pitchFamily="34" charset="0"/>
            <a:cs typeface="Arial" panose="020B0604020202020204" pitchFamily="34" charset="0"/>
          </a:endParaRPr>
        </a:p>
      </dgm:t>
    </dgm:pt>
    <dgm:pt modelId="{1927A287-FD31-432A-815C-DD3252246111}" type="sibTrans" cxnId="{A184841A-F323-4977-BE63-27E6B46CBF46}">
      <dgm:prSet/>
      <dgm:spPr/>
      <dgm:t>
        <a:bodyPr/>
        <a:lstStyle/>
        <a:p>
          <a:endParaRPr lang="es-CO" sz="1200">
            <a:latin typeface="Arial" panose="020B0604020202020204" pitchFamily="34" charset="0"/>
            <a:cs typeface="Arial" panose="020B0604020202020204" pitchFamily="34" charset="0"/>
          </a:endParaRPr>
        </a:p>
      </dgm:t>
    </dgm:pt>
    <dgm:pt modelId="{60DC5260-724D-4AC8-80B2-BB41EBE9031C}">
      <dgm:prSet phldrT="[Texto]" custT="1"/>
      <dgm:spPr>
        <a:solidFill>
          <a:srgbClr val="C00000"/>
        </a:solidFill>
        <a:ln>
          <a:solidFill>
            <a:srgbClr val="C00000"/>
          </a:solidFill>
        </a:ln>
      </dgm:spPr>
      <dgm:t>
        <a:bodyPr/>
        <a:lstStyle/>
        <a:p>
          <a:r>
            <a:rPr lang="en-US" sz="1800" b="1">
              <a:latin typeface="Arial" panose="020B0604020202020204" pitchFamily="34" charset="0"/>
              <a:cs typeface="Arial" panose="020B0604020202020204" pitchFamily="34" charset="0"/>
            </a:rPr>
            <a:t>ENTIDADES</a:t>
          </a:r>
        </a:p>
      </dgm:t>
    </dgm:pt>
    <dgm:pt modelId="{79D74E41-8821-4217-9A9C-E0D69BDC6C81}" type="parTrans" cxnId="{849FB929-0B11-4702-A9F6-6ACA0C47DECC}">
      <dgm:prSet/>
      <dgm:spPr/>
      <dgm:t>
        <a:bodyPr/>
        <a:lstStyle/>
        <a:p>
          <a:endParaRPr lang="es-CO" sz="1200">
            <a:latin typeface="Arial" panose="020B0604020202020204" pitchFamily="34" charset="0"/>
            <a:cs typeface="Arial" panose="020B0604020202020204" pitchFamily="34" charset="0"/>
          </a:endParaRPr>
        </a:p>
      </dgm:t>
    </dgm:pt>
    <dgm:pt modelId="{1D68CC39-240D-4C61-B43E-E6E279675479}" type="sibTrans" cxnId="{849FB929-0B11-4702-A9F6-6ACA0C47DECC}">
      <dgm:prSet/>
      <dgm:spPr/>
      <dgm:t>
        <a:bodyPr/>
        <a:lstStyle/>
        <a:p>
          <a:endParaRPr lang="es-CO" sz="1200">
            <a:latin typeface="Arial" panose="020B0604020202020204" pitchFamily="34" charset="0"/>
            <a:cs typeface="Arial" panose="020B0604020202020204" pitchFamily="34" charset="0"/>
          </a:endParaRPr>
        </a:p>
      </dgm:t>
    </dgm:pt>
    <dgm:pt modelId="{0E7EFDEE-5739-4725-8CCE-A433A2504165}">
      <dgm:prSet custT="1"/>
      <dgm:spPr>
        <a:noFill/>
        <a:ln w="28575" cap="flat" cmpd="sng" algn="ctr">
          <a:solidFill>
            <a:srgbClr val="C00000"/>
          </a:solidFill>
          <a:prstDash val="solid"/>
          <a:miter lim="800000"/>
        </a:ln>
        <a:effectLst/>
      </dgm:spPr>
      <dgm:t>
        <a:bodyPr spcFirstLastPara="0" vert="horz" wrap="square" lIns="25400" tIns="76200" rIns="25400" bIns="25400" numCol="1" spcCol="1270" anchor="ctr" anchorCtr="0"/>
        <a:lstStyle/>
        <a:p>
          <a:pPr marL="228600" lvl="1" indent="-228600" algn="l" defTabSz="889000">
            <a:lnSpc>
              <a:spcPct val="100000"/>
            </a:lnSpc>
            <a:spcBef>
              <a:spcPct val="0"/>
            </a:spcBef>
            <a:spcAft>
              <a:spcPct val="15000"/>
            </a:spcAft>
            <a:buFont typeface="Wingdings" panose="05000000000000000000" pitchFamily="2" charset="2"/>
            <a:buChar char="ü"/>
          </a:pP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Administración</a:t>
          </a:r>
          <a:r>
            <a:rPr lang="en-US" sz="1200" b="1" kern="1200">
              <a:solidFill>
                <a:prstClr val="black">
                  <a:hueOff val="0"/>
                  <a:satOff val="0"/>
                  <a:lumOff val="0"/>
                  <a:alphaOff val="0"/>
                </a:prstClr>
              </a:solidFill>
              <a:latin typeface="Arial" panose="020B0604020202020204" pitchFamily="34" charset="0"/>
              <a:ea typeface="+mn-ea"/>
              <a:cs typeface="Arial" panose="020B0604020202020204" pitchFamily="34" charset="0"/>
            </a:rPr>
            <a:t> de la Base Maestra</a:t>
          </a:r>
        </a:p>
      </dgm:t>
    </dgm:pt>
    <dgm:pt modelId="{88A48EBF-DAC9-4B2A-AF52-AB821216C779}" type="parTrans" cxnId="{677139F5-656E-4F69-95BD-77A08D852F6B}">
      <dgm:prSet/>
      <dgm:spPr/>
      <dgm:t>
        <a:bodyPr/>
        <a:lstStyle/>
        <a:p>
          <a:endParaRPr lang="es-CO">
            <a:latin typeface="Arial" panose="020B0604020202020204" pitchFamily="34" charset="0"/>
            <a:cs typeface="Arial" panose="020B0604020202020204" pitchFamily="34" charset="0"/>
          </a:endParaRPr>
        </a:p>
      </dgm:t>
    </dgm:pt>
    <dgm:pt modelId="{50378480-BFEB-4C9D-A7DE-D1A346283533}" type="sibTrans" cxnId="{677139F5-656E-4F69-95BD-77A08D852F6B}">
      <dgm:prSet/>
      <dgm:spPr/>
      <dgm:t>
        <a:bodyPr/>
        <a:lstStyle/>
        <a:p>
          <a:endParaRPr lang="es-CO">
            <a:latin typeface="Arial" panose="020B0604020202020204" pitchFamily="34" charset="0"/>
            <a:cs typeface="Arial" panose="020B0604020202020204" pitchFamily="34" charset="0"/>
          </a:endParaRPr>
        </a:p>
      </dgm:t>
    </dgm:pt>
    <dgm:pt modelId="{CBBBF940-748E-48CA-A5A6-36C8CBC0A938}">
      <dgm:prSet custT="1"/>
      <dgm:spPr>
        <a:noFill/>
        <a:ln w="28575" cap="flat" cmpd="sng" algn="ctr">
          <a:solidFill>
            <a:srgbClr val="C00000"/>
          </a:solidFill>
          <a:prstDash val="solid"/>
          <a:miter lim="800000"/>
        </a:ln>
        <a:effectLst/>
      </dgm:spPr>
      <dgm:t>
        <a:bodyPr spcFirstLastPara="0" vert="horz" wrap="square" lIns="25400" tIns="76200" rIns="25400" bIns="25400" numCol="1" spcCol="1270" anchor="ctr" anchorCtr="0"/>
        <a:lstStyle/>
        <a:p>
          <a:pPr marL="228600" lvl="1" indent="-228600" algn="ctr" defTabSz="889000">
            <a:lnSpc>
              <a:spcPct val="150000"/>
            </a:lnSpc>
            <a:spcBef>
              <a:spcPct val="0"/>
            </a:spcBef>
            <a:spcAft>
              <a:spcPct val="15000"/>
            </a:spcAft>
            <a:buFont typeface="Wingdings" panose="05000000000000000000" pitchFamily="2" charset="2"/>
            <a:buChar char="ü"/>
          </a:pPr>
          <a:endParaRPr lang="en-US" sz="1400" b="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7C420416-14D8-48B0-9432-2D891820F655}" type="parTrans" cxnId="{55CC6378-9C0E-43C2-B639-6996461F36DA}">
      <dgm:prSet/>
      <dgm:spPr/>
      <dgm:t>
        <a:bodyPr/>
        <a:lstStyle/>
        <a:p>
          <a:endParaRPr lang="es-CO">
            <a:latin typeface="Arial" panose="020B0604020202020204" pitchFamily="34" charset="0"/>
            <a:cs typeface="Arial" panose="020B0604020202020204" pitchFamily="34" charset="0"/>
          </a:endParaRPr>
        </a:p>
      </dgm:t>
    </dgm:pt>
    <dgm:pt modelId="{E6187391-5C59-4207-BBC8-2CEF4A1C2012}" type="sibTrans" cxnId="{55CC6378-9C0E-43C2-B639-6996461F36DA}">
      <dgm:prSet/>
      <dgm:spPr/>
      <dgm:t>
        <a:bodyPr/>
        <a:lstStyle/>
        <a:p>
          <a:endParaRPr lang="es-CO">
            <a:latin typeface="Arial" panose="020B0604020202020204" pitchFamily="34" charset="0"/>
            <a:cs typeface="Arial" panose="020B0604020202020204" pitchFamily="34" charset="0"/>
          </a:endParaRPr>
        </a:p>
      </dgm:t>
    </dgm:pt>
    <dgm:pt modelId="{4762BA65-7A62-4805-A897-B4B049502515}">
      <dgm:prSet custT="1"/>
      <dgm:spPr>
        <a:noFill/>
        <a:ln w="28575" cap="flat" cmpd="sng" algn="ctr">
          <a:solidFill>
            <a:srgbClr val="C00000"/>
          </a:solidFill>
          <a:prstDash val="solid"/>
          <a:miter lim="800000"/>
        </a:ln>
        <a:effectLst/>
      </dgm:spPr>
      <dgm:t>
        <a:bodyPr spcFirstLastPara="0" vert="horz" wrap="square" lIns="25400" tIns="76200" rIns="25400" bIns="25400" numCol="1" spcCol="1270" anchor="ctr" anchorCtr="0"/>
        <a:lstStyle/>
        <a:p>
          <a:pPr marL="228600" lvl="1" indent="-228600" algn="l" defTabSz="889000">
            <a:lnSpc>
              <a:spcPct val="100000"/>
            </a:lnSpc>
            <a:spcBef>
              <a:spcPct val="0"/>
            </a:spcBef>
            <a:spcAft>
              <a:spcPct val="15000"/>
            </a:spcAft>
            <a:buFont typeface="Wingdings" panose="05000000000000000000" pitchFamily="2" charset="2"/>
            <a:buChar char="ü"/>
          </a:pP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Seguimiento y evaluación</a:t>
          </a:r>
        </a:p>
      </dgm:t>
    </dgm:pt>
    <dgm:pt modelId="{A0FCD5D7-488D-41A6-A07E-66931924F260}" type="parTrans" cxnId="{B2B9AB86-6230-465C-B80C-5081C9BFEC8B}">
      <dgm:prSet/>
      <dgm:spPr/>
      <dgm:t>
        <a:bodyPr/>
        <a:lstStyle/>
        <a:p>
          <a:endParaRPr lang="es-CO">
            <a:latin typeface="Arial" panose="020B0604020202020204" pitchFamily="34" charset="0"/>
            <a:cs typeface="Arial" panose="020B0604020202020204" pitchFamily="34" charset="0"/>
          </a:endParaRPr>
        </a:p>
      </dgm:t>
    </dgm:pt>
    <dgm:pt modelId="{25C6996F-7944-40A4-BFDD-7E4CA3A463E1}" type="sibTrans" cxnId="{B2B9AB86-6230-465C-B80C-5081C9BFEC8B}">
      <dgm:prSet/>
      <dgm:spPr/>
      <dgm:t>
        <a:bodyPr/>
        <a:lstStyle/>
        <a:p>
          <a:endParaRPr lang="es-CO">
            <a:latin typeface="Arial" panose="020B0604020202020204" pitchFamily="34" charset="0"/>
            <a:cs typeface="Arial" panose="020B0604020202020204" pitchFamily="34" charset="0"/>
          </a:endParaRPr>
        </a:p>
      </dgm:t>
    </dgm:pt>
    <dgm:pt modelId="{0D8718CF-CDAB-4655-84B6-F01FF963CD2D}">
      <dgm:prSet custT="1"/>
      <dgm:spPr>
        <a:noFill/>
        <a:ln w="28575">
          <a:solidFill>
            <a:srgbClr val="C00000"/>
          </a:solidFill>
        </a:ln>
      </dgm:spPr>
      <dgm:t>
        <a:bodyPr anchor="ctr"/>
        <a:lstStyle/>
        <a:p>
          <a:pPr marL="177800" lvl="1" indent="-177800" algn="l" defTabSz="889000">
            <a:lnSpc>
              <a:spcPct val="100000"/>
            </a:lnSpc>
            <a:spcBef>
              <a:spcPct val="0"/>
            </a:spcBef>
            <a:spcAft>
              <a:spcPct val="15000"/>
            </a:spcAft>
            <a:buFont typeface="Wingdings" panose="05000000000000000000" pitchFamily="2" charset="2"/>
            <a:buChar char="ü"/>
          </a:pPr>
          <a:r>
            <a:rPr lang="es-CO" sz="1200" b="1" kern="1200" noProof="0" dirty="0">
              <a:solidFill>
                <a:prstClr val="black">
                  <a:hueOff val="0"/>
                  <a:satOff val="0"/>
                  <a:lumOff val="0"/>
                  <a:alphaOff val="0"/>
                </a:prstClr>
              </a:solidFill>
              <a:latin typeface="Arial" panose="020B0604020202020204" pitchFamily="34" charset="0"/>
              <a:ea typeface="+mn-ea"/>
              <a:cs typeface="Arial" panose="020B0604020202020204" pitchFamily="34" charset="0"/>
            </a:rPr>
            <a:t>Listados de TM Ordinarias</a:t>
          </a:r>
        </a:p>
      </dgm:t>
    </dgm:pt>
    <dgm:pt modelId="{09A913DA-F4A0-4409-90F8-90B9FAB7E21C}" type="parTrans" cxnId="{3D0074BA-243B-4376-A738-9B7E6B5BFC31}">
      <dgm:prSet/>
      <dgm:spPr/>
      <dgm:t>
        <a:bodyPr/>
        <a:lstStyle/>
        <a:p>
          <a:endParaRPr lang="es-CO">
            <a:latin typeface="Arial" panose="020B0604020202020204" pitchFamily="34" charset="0"/>
            <a:cs typeface="Arial" panose="020B0604020202020204" pitchFamily="34" charset="0"/>
          </a:endParaRPr>
        </a:p>
      </dgm:t>
    </dgm:pt>
    <dgm:pt modelId="{E23E4A9A-8A48-4DDC-AB6D-3183B7E3F4C3}" type="sibTrans" cxnId="{3D0074BA-243B-4376-A738-9B7E6B5BFC31}">
      <dgm:prSet/>
      <dgm:spPr/>
      <dgm:t>
        <a:bodyPr/>
        <a:lstStyle/>
        <a:p>
          <a:endParaRPr lang="es-CO">
            <a:latin typeface="Arial" panose="020B0604020202020204" pitchFamily="34" charset="0"/>
            <a:cs typeface="Arial" panose="020B0604020202020204" pitchFamily="34" charset="0"/>
          </a:endParaRPr>
        </a:p>
      </dgm:t>
    </dgm:pt>
    <dgm:pt modelId="{CEE46B5C-5202-4734-8591-4DA06CA5E99B}">
      <dgm:prSet custT="1"/>
      <dgm:spPr>
        <a:noFill/>
        <a:ln w="28575">
          <a:solidFill>
            <a:srgbClr val="C00000"/>
          </a:solidFill>
        </a:ln>
      </dgm:spPr>
      <dgm:t>
        <a:bodyPr anchor="ctr"/>
        <a:lstStyle/>
        <a:p>
          <a:pPr marL="177800" lvl="1" indent="-177800" algn="l" defTabSz="622300">
            <a:lnSpc>
              <a:spcPct val="150000"/>
            </a:lnSpc>
            <a:spcBef>
              <a:spcPct val="0"/>
            </a:spcBef>
            <a:spcAft>
              <a:spcPct val="15000"/>
            </a:spcAft>
            <a:buFont typeface="Wingdings" panose="05000000000000000000" pitchFamily="2" charset="2"/>
            <a:buChar char="ü"/>
          </a:pPr>
          <a:r>
            <a:rPr lang="es-CO" sz="1200" b="1" kern="1200" noProof="0" dirty="0">
              <a:solidFill>
                <a:prstClr val="black">
                  <a:hueOff val="0"/>
                  <a:satOff val="0"/>
                  <a:lumOff val="0"/>
                  <a:alphaOff val="0"/>
                </a:prstClr>
              </a:solidFill>
              <a:latin typeface="Arial" panose="020B0604020202020204" pitchFamily="34" charset="0"/>
              <a:ea typeface="+mn-ea"/>
              <a:cs typeface="Arial" panose="020B0604020202020204" pitchFamily="34" charset="0"/>
            </a:rPr>
            <a:t>Selección de beneficiarios</a:t>
          </a:r>
          <a:endParaRPr lang="es-CO" sz="1100" b="1" kern="1200" noProof="0" dirty="0">
            <a:latin typeface="Arial" panose="020B0604020202020204" pitchFamily="34" charset="0"/>
            <a:cs typeface="Arial" panose="020B0604020202020204" pitchFamily="34" charset="0"/>
          </a:endParaRPr>
        </a:p>
      </dgm:t>
    </dgm:pt>
    <dgm:pt modelId="{6C71AE8B-BE02-477B-95D6-F264DE932A74}" type="parTrans" cxnId="{98140048-5BAE-495D-B46D-51F55FE85249}">
      <dgm:prSet/>
      <dgm:spPr/>
      <dgm:t>
        <a:bodyPr/>
        <a:lstStyle/>
        <a:p>
          <a:endParaRPr lang="es-CO">
            <a:latin typeface="Arial" panose="020B0604020202020204" pitchFamily="34" charset="0"/>
            <a:cs typeface="Arial" panose="020B0604020202020204" pitchFamily="34" charset="0"/>
          </a:endParaRPr>
        </a:p>
      </dgm:t>
    </dgm:pt>
    <dgm:pt modelId="{68BB9C7D-8390-4C5E-8346-5D8DC4A35722}" type="sibTrans" cxnId="{98140048-5BAE-495D-B46D-51F55FE85249}">
      <dgm:prSet/>
      <dgm:spPr/>
      <dgm:t>
        <a:bodyPr/>
        <a:lstStyle/>
        <a:p>
          <a:endParaRPr lang="es-CO">
            <a:latin typeface="Arial" panose="020B0604020202020204" pitchFamily="34" charset="0"/>
            <a:cs typeface="Arial" panose="020B0604020202020204" pitchFamily="34" charset="0"/>
          </a:endParaRPr>
        </a:p>
      </dgm:t>
    </dgm:pt>
    <dgm:pt modelId="{88942ABA-53CB-485E-9B88-F42AA0FA2EE3}">
      <dgm:prSet custT="1"/>
      <dgm:spPr>
        <a:noFill/>
        <a:ln w="28575" cap="flat" cmpd="sng" algn="ctr">
          <a:solidFill>
            <a:srgbClr val="C00000"/>
          </a:solidFill>
          <a:prstDash val="solid"/>
          <a:miter lim="800000"/>
        </a:ln>
        <a:effectLst/>
      </dgm:spPr>
      <dgm:t>
        <a:bodyPr spcFirstLastPara="0" vert="horz" wrap="square" lIns="25400" tIns="76200" rIns="25400" bIns="25400" numCol="1" spcCol="1270" anchor="ctr" anchorCtr="0"/>
        <a:lstStyle/>
        <a:p>
          <a:pPr marL="228600" lvl="1" indent="-228600" algn="l" defTabSz="889000">
            <a:lnSpc>
              <a:spcPct val="100000"/>
            </a:lnSpc>
            <a:spcBef>
              <a:spcPct val="0"/>
            </a:spcBef>
            <a:spcAft>
              <a:spcPct val="15000"/>
            </a:spcAft>
            <a:buFont typeface="Wingdings" panose="05000000000000000000" pitchFamily="2" charset="2"/>
            <a:buChar char="ü"/>
          </a:pPr>
          <a:endParaRPr lang="en-US" sz="1600" b="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FE486A1F-AD5A-43A3-8166-D88DEEB47C9B}" type="parTrans" cxnId="{8ABD4176-2184-47C5-A80C-798B63F090E8}">
      <dgm:prSet/>
      <dgm:spPr/>
      <dgm:t>
        <a:bodyPr/>
        <a:lstStyle/>
        <a:p>
          <a:endParaRPr lang="es-CO">
            <a:latin typeface="Arial" panose="020B0604020202020204" pitchFamily="34" charset="0"/>
            <a:cs typeface="Arial" panose="020B0604020202020204" pitchFamily="34" charset="0"/>
          </a:endParaRPr>
        </a:p>
      </dgm:t>
    </dgm:pt>
    <dgm:pt modelId="{7757795A-B1CD-4F42-A50F-DEA72C79BD5F}" type="sibTrans" cxnId="{8ABD4176-2184-47C5-A80C-798B63F090E8}">
      <dgm:prSet/>
      <dgm:spPr/>
      <dgm:t>
        <a:bodyPr/>
        <a:lstStyle/>
        <a:p>
          <a:endParaRPr lang="es-CO">
            <a:latin typeface="Arial" panose="020B0604020202020204" pitchFamily="34" charset="0"/>
            <a:cs typeface="Arial" panose="020B0604020202020204" pitchFamily="34" charset="0"/>
          </a:endParaRPr>
        </a:p>
      </dgm:t>
    </dgm:pt>
    <dgm:pt modelId="{D6A75AD6-91F5-4EAB-BC07-F4C5EDCD1A4C}">
      <dgm:prSet custT="1"/>
      <dgm:spPr>
        <a:noFill/>
        <a:ln w="28575" cap="flat" cmpd="sng" algn="ctr">
          <a:solidFill>
            <a:srgbClr val="C00000"/>
          </a:solidFill>
          <a:prstDash val="solid"/>
          <a:miter lim="800000"/>
        </a:ln>
        <a:effectLst/>
      </dgm:spPr>
      <dgm:t>
        <a:bodyPr spcFirstLastPara="0" vert="horz" wrap="square" lIns="25400" tIns="76200" rIns="25400" bIns="25400" numCol="1" spcCol="1270" anchor="ctr" anchorCtr="0"/>
        <a:lstStyle/>
        <a:p>
          <a:pPr marL="228600" lvl="1" indent="-228600" algn="l" defTabSz="889000">
            <a:lnSpc>
              <a:spcPct val="100000"/>
            </a:lnSpc>
            <a:spcBef>
              <a:spcPct val="0"/>
            </a:spcBef>
            <a:spcAft>
              <a:spcPts val="0"/>
            </a:spcAft>
            <a:buFont typeface="Wingdings" panose="05000000000000000000" pitchFamily="2" charset="2"/>
            <a:buChar char="ü"/>
          </a:pPr>
          <a:r>
            <a:rPr lang="en-US" sz="1200" b="1" kern="1200">
              <a:solidFill>
                <a:prstClr val="black">
                  <a:hueOff val="0"/>
                  <a:satOff val="0"/>
                  <a:lumOff val="0"/>
                  <a:alphaOff val="0"/>
                </a:prstClr>
              </a:solidFill>
              <a:latin typeface="Arial" panose="020B0604020202020204" pitchFamily="34" charset="0"/>
              <a:ea typeface="+mn-ea"/>
              <a:cs typeface="Arial" panose="020B0604020202020204" pitchFamily="34" charset="0"/>
            </a:rPr>
            <a:t>Pago de </a:t>
          </a: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TM Ordinarias y Oferta Sectorial</a:t>
          </a:r>
          <a:endParaRPr lang="en-US" sz="1200" b="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BB360194-439F-4EB2-9658-ABC454A5801C}" type="parTrans" cxnId="{200C69C0-A244-4077-8FBE-78C3BF01990F}">
      <dgm:prSet/>
      <dgm:spPr/>
      <dgm:t>
        <a:bodyPr/>
        <a:lstStyle/>
        <a:p>
          <a:endParaRPr lang="es-CO">
            <a:latin typeface="Arial" panose="020B0604020202020204" pitchFamily="34" charset="0"/>
            <a:cs typeface="Arial" panose="020B0604020202020204" pitchFamily="34" charset="0"/>
          </a:endParaRPr>
        </a:p>
      </dgm:t>
    </dgm:pt>
    <dgm:pt modelId="{DBB910D8-5B04-4A2D-ACD6-3367DB727E53}" type="sibTrans" cxnId="{200C69C0-A244-4077-8FBE-78C3BF01990F}">
      <dgm:prSet/>
      <dgm:spPr/>
      <dgm:t>
        <a:bodyPr/>
        <a:lstStyle/>
        <a:p>
          <a:endParaRPr lang="es-CO">
            <a:latin typeface="Arial" panose="020B0604020202020204" pitchFamily="34" charset="0"/>
            <a:cs typeface="Arial" panose="020B0604020202020204" pitchFamily="34" charset="0"/>
          </a:endParaRPr>
        </a:p>
      </dgm:t>
    </dgm:pt>
    <dgm:pt modelId="{5EFF76F5-D29D-4CF2-9F89-F3169C170D74}">
      <dgm:prSet custT="1"/>
      <dgm:spPr>
        <a:noFill/>
        <a:ln w="28575" cap="flat" cmpd="sng" algn="ctr">
          <a:solidFill>
            <a:srgbClr val="C00000"/>
          </a:solidFill>
          <a:prstDash val="solid"/>
          <a:miter lim="800000"/>
        </a:ln>
        <a:effectLst/>
      </dgm:spPr>
      <dgm:t>
        <a:bodyPr spcFirstLastPara="0" vert="horz" wrap="square" lIns="25400" tIns="76200" rIns="25400" bIns="25400" numCol="1" spcCol="1270" anchor="ctr" anchorCtr="0"/>
        <a:lstStyle/>
        <a:p>
          <a:pPr marL="177800" indent="-177800">
            <a:buFont typeface="Wingdings" panose="05000000000000000000" pitchFamily="2" charset="2"/>
            <a:buChar char="ü"/>
          </a:pPr>
          <a:r>
            <a:rPr lang="es-CO" sz="1200" b="1" noProof="0" dirty="0">
              <a:solidFill>
                <a:prstClr val="black">
                  <a:hueOff val="0"/>
                  <a:satOff val="0"/>
                  <a:lumOff val="0"/>
                  <a:alphaOff val="0"/>
                </a:prstClr>
              </a:solidFill>
              <a:latin typeface="Arial" panose="020B0604020202020204" pitchFamily="34" charset="0"/>
              <a:ea typeface="+mn-ea"/>
              <a:cs typeface="Arial" panose="020B0604020202020204" pitchFamily="34" charset="0"/>
            </a:rPr>
            <a:t>Listados de TM de Oferta Sectorial (otras entidades)</a:t>
          </a:r>
          <a:endParaRPr lang="en-US" sz="1600" b="1"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7C17FFA0-CE28-4FAA-A26E-C4FA082504F1}" type="parTrans" cxnId="{103C9FD3-0C3A-45F4-BEA5-26593F821F6C}">
      <dgm:prSet/>
      <dgm:spPr/>
      <dgm:t>
        <a:bodyPr/>
        <a:lstStyle/>
        <a:p>
          <a:endParaRPr lang="es-CO">
            <a:latin typeface="Arial" panose="020B0604020202020204" pitchFamily="34" charset="0"/>
            <a:cs typeface="Arial" panose="020B0604020202020204" pitchFamily="34" charset="0"/>
          </a:endParaRPr>
        </a:p>
      </dgm:t>
    </dgm:pt>
    <dgm:pt modelId="{CF0A7615-1C2E-4A9A-A064-D996217BD366}" type="sibTrans" cxnId="{103C9FD3-0C3A-45F4-BEA5-26593F821F6C}">
      <dgm:prSet/>
      <dgm:spPr/>
      <dgm:t>
        <a:bodyPr/>
        <a:lstStyle/>
        <a:p>
          <a:endParaRPr lang="es-CO">
            <a:latin typeface="Arial" panose="020B0604020202020204" pitchFamily="34" charset="0"/>
            <a:cs typeface="Arial" panose="020B0604020202020204" pitchFamily="34" charset="0"/>
          </a:endParaRPr>
        </a:p>
      </dgm:t>
    </dgm:pt>
    <dgm:pt modelId="{F5C4FABC-DFA0-4B26-BB73-E5A499D76234}">
      <dgm:prSet custT="1"/>
      <dgm:spPr>
        <a:noFill/>
        <a:ln w="28575" cap="flat" cmpd="sng" algn="ctr">
          <a:solidFill>
            <a:srgbClr val="C00000"/>
          </a:solidFill>
          <a:prstDash val="solid"/>
          <a:miter lim="800000"/>
        </a:ln>
        <a:effectLst/>
      </dgm:spPr>
      <dgm:t>
        <a:bodyPr spcFirstLastPara="0" vert="horz" wrap="square" lIns="25400" tIns="76200" rIns="25400" bIns="25400" numCol="1" spcCol="1270" anchor="ctr" anchorCtr="0"/>
        <a:lstStyle/>
        <a:p>
          <a:pPr marL="177800" indent="-177800">
            <a:buFont typeface="Wingdings" panose="05000000000000000000" pitchFamily="2" charset="2"/>
            <a:buChar char="ü"/>
          </a:pPr>
          <a:r>
            <a:rPr lang="es-CO" sz="1200" b="1" noProof="0" dirty="0">
              <a:solidFill>
                <a:prstClr val="black">
                  <a:hueOff val="0"/>
                  <a:satOff val="0"/>
                  <a:lumOff val="0"/>
                  <a:alphaOff val="0"/>
                </a:prstClr>
              </a:solidFill>
              <a:latin typeface="Arial" panose="020B0604020202020204" pitchFamily="34" charset="0"/>
              <a:ea typeface="+mn-ea"/>
              <a:cs typeface="Arial" panose="020B0604020202020204" pitchFamily="34" charset="0"/>
            </a:rPr>
            <a:t>Identificación y selección de beneficiarios</a:t>
          </a:r>
          <a:endParaRPr lang="en-US" sz="1100" b="1"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8D05824A-EA40-40FF-B50D-88711902DA9E}" type="parTrans" cxnId="{72903C7F-A54D-4119-A992-5D425738DA2D}">
      <dgm:prSet/>
      <dgm:spPr/>
      <dgm:t>
        <a:bodyPr/>
        <a:lstStyle/>
        <a:p>
          <a:endParaRPr lang="es-CO">
            <a:latin typeface="Arial" panose="020B0604020202020204" pitchFamily="34" charset="0"/>
            <a:cs typeface="Arial" panose="020B0604020202020204" pitchFamily="34" charset="0"/>
          </a:endParaRPr>
        </a:p>
      </dgm:t>
    </dgm:pt>
    <dgm:pt modelId="{ABCF9B0A-F91A-4E5B-A068-16690EDE7A5C}" type="sibTrans" cxnId="{72903C7F-A54D-4119-A992-5D425738DA2D}">
      <dgm:prSet/>
      <dgm:spPr/>
      <dgm:t>
        <a:bodyPr/>
        <a:lstStyle/>
        <a:p>
          <a:endParaRPr lang="es-CO">
            <a:latin typeface="Arial" panose="020B0604020202020204" pitchFamily="34" charset="0"/>
            <a:cs typeface="Arial" panose="020B0604020202020204" pitchFamily="34" charset="0"/>
          </a:endParaRPr>
        </a:p>
      </dgm:t>
    </dgm:pt>
    <dgm:pt modelId="{20FA3E1A-23D8-440B-A423-2AFC0990A695}">
      <dgm:prSet custT="1"/>
      <dgm:spPr>
        <a:noFill/>
        <a:ln w="28575">
          <a:solidFill>
            <a:srgbClr val="C00000"/>
          </a:solidFill>
        </a:ln>
      </dgm:spPr>
      <dgm:t>
        <a:bodyPr anchor="ctr"/>
        <a:lstStyle/>
        <a:p>
          <a:pPr marL="177800" lvl="1" indent="-177800" algn="l" defTabSz="889000">
            <a:lnSpc>
              <a:spcPct val="100000"/>
            </a:lnSpc>
            <a:spcBef>
              <a:spcPct val="0"/>
            </a:spcBef>
            <a:spcAft>
              <a:spcPct val="15000"/>
            </a:spcAft>
            <a:buFont typeface="Wingdings" panose="05000000000000000000" pitchFamily="2" charset="2"/>
            <a:buChar char="ü"/>
          </a:pPr>
          <a:r>
            <a:rPr lang="es-CO" sz="1200" b="1" kern="1200" noProof="0" dirty="0">
              <a:solidFill>
                <a:prstClr val="black">
                  <a:hueOff val="0"/>
                  <a:satOff val="0"/>
                  <a:lumOff val="0"/>
                  <a:alphaOff val="0"/>
                </a:prstClr>
              </a:solidFill>
              <a:latin typeface="Arial" panose="020B0604020202020204" pitchFamily="34" charset="0"/>
              <a:ea typeface="+mn-ea"/>
              <a:cs typeface="Arial" panose="020B0604020202020204" pitchFamily="34" charset="0"/>
            </a:rPr>
            <a:t>Listados de TM Oferta Sectorial (SDIS)</a:t>
          </a:r>
        </a:p>
      </dgm:t>
    </dgm:pt>
    <dgm:pt modelId="{B5BD59D6-F078-4BCA-A642-1C1FD93C4E4D}" type="parTrans" cxnId="{C0D31160-C493-495B-A705-CC02C8FA80BE}">
      <dgm:prSet/>
      <dgm:spPr/>
      <dgm:t>
        <a:bodyPr/>
        <a:lstStyle/>
        <a:p>
          <a:endParaRPr lang="es-CO">
            <a:latin typeface="Arial" panose="020B0604020202020204" pitchFamily="34" charset="0"/>
            <a:cs typeface="Arial" panose="020B0604020202020204" pitchFamily="34" charset="0"/>
          </a:endParaRPr>
        </a:p>
      </dgm:t>
    </dgm:pt>
    <dgm:pt modelId="{920218D7-BFB4-4463-B0BB-4DB72762813E}" type="sibTrans" cxnId="{C0D31160-C493-495B-A705-CC02C8FA80BE}">
      <dgm:prSet/>
      <dgm:spPr/>
      <dgm:t>
        <a:bodyPr/>
        <a:lstStyle/>
        <a:p>
          <a:endParaRPr lang="es-CO">
            <a:latin typeface="Arial" panose="020B0604020202020204" pitchFamily="34" charset="0"/>
            <a:cs typeface="Arial" panose="020B0604020202020204" pitchFamily="34" charset="0"/>
          </a:endParaRPr>
        </a:p>
      </dgm:t>
    </dgm:pt>
    <dgm:pt modelId="{008DCD62-22AD-4B0A-BBFA-AB0CB23234CA}">
      <dgm:prSet custT="1"/>
      <dgm:spPr>
        <a:noFill/>
        <a:ln w="28575" cap="flat" cmpd="sng" algn="ctr">
          <a:solidFill>
            <a:srgbClr val="C00000"/>
          </a:solidFill>
          <a:prstDash val="solid"/>
          <a:miter lim="800000"/>
        </a:ln>
        <a:effectLst/>
      </dgm:spPr>
      <dgm:t>
        <a:bodyPr spcFirstLastPara="0" vert="horz" wrap="square" lIns="25400" tIns="76200" rIns="25400" bIns="25400" numCol="1" spcCol="1270" anchor="ctr" anchorCtr="0"/>
        <a:lstStyle/>
        <a:p>
          <a:pPr marL="228600" lvl="1" indent="-228600" algn="l" defTabSz="889000">
            <a:lnSpc>
              <a:spcPct val="100000"/>
            </a:lnSpc>
            <a:spcBef>
              <a:spcPct val="0"/>
            </a:spcBef>
            <a:spcAft>
              <a:spcPts val="0"/>
            </a:spcAft>
            <a:buFont typeface="Wingdings" panose="05000000000000000000" pitchFamily="2" charset="2"/>
            <a:buChar char="ü"/>
          </a:pPr>
          <a:r>
            <a:rPr lang="en-US" sz="1200" b="1" kern="1200">
              <a:solidFill>
                <a:prstClr val="black">
                  <a:hueOff val="0"/>
                  <a:satOff val="0"/>
                  <a:lumOff val="0"/>
                  <a:alphaOff val="0"/>
                </a:prstClr>
              </a:solidFill>
              <a:latin typeface="Arial" panose="020B0604020202020204" pitchFamily="34" charset="0"/>
              <a:ea typeface="+mn-ea"/>
              <a:cs typeface="Arial" panose="020B0604020202020204" pitchFamily="34" charset="0"/>
            </a:rPr>
            <a:t>Convenios con </a:t>
          </a: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Entidades Financieras</a:t>
          </a:r>
        </a:p>
      </dgm:t>
    </dgm:pt>
    <dgm:pt modelId="{57CD1BD4-0F08-417A-B152-A49B72A0C438}" type="parTrans" cxnId="{CEC75DAF-A5DA-4E7E-BB59-ED95F83E2320}">
      <dgm:prSet/>
      <dgm:spPr/>
      <dgm:t>
        <a:bodyPr/>
        <a:lstStyle/>
        <a:p>
          <a:endParaRPr lang="es-CO">
            <a:latin typeface="Arial" panose="020B0604020202020204" pitchFamily="34" charset="0"/>
            <a:cs typeface="Arial" panose="020B0604020202020204" pitchFamily="34" charset="0"/>
          </a:endParaRPr>
        </a:p>
      </dgm:t>
    </dgm:pt>
    <dgm:pt modelId="{00153CE9-01C9-45FE-8B86-D58BFFEFDA74}" type="sibTrans" cxnId="{CEC75DAF-A5DA-4E7E-BB59-ED95F83E2320}">
      <dgm:prSet/>
      <dgm:spPr/>
      <dgm:t>
        <a:bodyPr/>
        <a:lstStyle/>
        <a:p>
          <a:endParaRPr lang="es-CO">
            <a:latin typeface="Arial" panose="020B0604020202020204" pitchFamily="34" charset="0"/>
            <a:cs typeface="Arial" panose="020B0604020202020204" pitchFamily="34" charset="0"/>
          </a:endParaRPr>
        </a:p>
      </dgm:t>
    </dgm:pt>
    <dgm:pt modelId="{93EC1F80-F08B-408A-9C8A-297C39669754}">
      <dgm:prSet custT="1"/>
      <dgm:spPr>
        <a:noFill/>
        <a:ln w="28575" cap="flat" cmpd="sng" algn="ctr">
          <a:solidFill>
            <a:srgbClr val="C00000"/>
          </a:solidFill>
          <a:prstDash val="solid"/>
          <a:miter lim="800000"/>
        </a:ln>
        <a:effectLst/>
      </dgm:spPr>
      <dgm:t>
        <a:bodyPr spcFirstLastPara="0" vert="horz" wrap="square" lIns="25400" tIns="76200" rIns="25400" bIns="25400" numCol="1" spcCol="1270" anchor="ctr" anchorCtr="0"/>
        <a:lstStyle/>
        <a:p>
          <a:pPr marL="228600" lvl="1" indent="-228600" algn="l" defTabSz="889000">
            <a:lnSpc>
              <a:spcPct val="100000"/>
            </a:lnSpc>
            <a:spcBef>
              <a:spcPct val="0"/>
            </a:spcBef>
            <a:spcAft>
              <a:spcPts val="0"/>
            </a:spcAft>
            <a:buFont typeface="Wingdings" panose="05000000000000000000" pitchFamily="2" charset="2"/>
            <a:buChar char="ü"/>
          </a:pP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Nuevo modelo de pagos</a:t>
          </a:r>
        </a:p>
      </dgm:t>
    </dgm:pt>
    <dgm:pt modelId="{FB3C5F98-B91F-44D0-81F1-D2EDDABA6520}" type="parTrans" cxnId="{BC1FDA9F-CC67-49C3-BE78-A093FDCEEFB7}">
      <dgm:prSet/>
      <dgm:spPr/>
      <dgm:t>
        <a:bodyPr/>
        <a:lstStyle/>
        <a:p>
          <a:endParaRPr lang="es-CO">
            <a:latin typeface="Arial" panose="020B0604020202020204" pitchFamily="34" charset="0"/>
            <a:cs typeface="Arial" panose="020B0604020202020204" pitchFamily="34" charset="0"/>
          </a:endParaRPr>
        </a:p>
      </dgm:t>
    </dgm:pt>
    <dgm:pt modelId="{7E702EA3-9495-4670-B6C9-E20F51B7F8CE}" type="sibTrans" cxnId="{BC1FDA9F-CC67-49C3-BE78-A093FDCEEFB7}">
      <dgm:prSet/>
      <dgm:spPr/>
      <dgm:t>
        <a:bodyPr/>
        <a:lstStyle/>
        <a:p>
          <a:endParaRPr lang="es-CO">
            <a:latin typeface="Arial" panose="020B0604020202020204" pitchFamily="34" charset="0"/>
            <a:cs typeface="Arial" panose="020B0604020202020204" pitchFamily="34" charset="0"/>
          </a:endParaRPr>
        </a:p>
      </dgm:t>
    </dgm:pt>
    <dgm:pt modelId="{6EE78584-F2E6-42CF-A976-653BBB9A40BA}">
      <dgm:prSet custT="1"/>
      <dgm:spPr>
        <a:noFill/>
        <a:ln w="28575" cap="flat" cmpd="sng" algn="ctr">
          <a:solidFill>
            <a:srgbClr val="C00000"/>
          </a:solidFill>
          <a:prstDash val="solid"/>
          <a:miter lim="800000"/>
        </a:ln>
        <a:effectLst/>
      </dgm:spPr>
      <dgm:t>
        <a:bodyPr spcFirstLastPara="0" vert="horz" wrap="square" lIns="25400" tIns="76200" rIns="25400" bIns="25400" numCol="1" spcCol="1270" anchor="ctr" anchorCtr="0"/>
        <a:lstStyle/>
        <a:p>
          <a:pPr marL="228600" lvl="1" indent="-228600" algn="l" defTabSz="889000">
            <a:lnSpc>
              <a:spcPct val="100000"/>
            </a:lnSpc>
            <a:spcBef>
              <a:spcPct val="0"/>
            </a:spcBef>
            <a:spcAft>
              <a:spcPct val="15000"/>
            </a:spcAft>
            <a:buFont typeface="Wingdings" panose="05000000000000000000" pitchFamily="2" charset="2"/>
            <a:buChar char="ü"/>
          </a:pPr>
          <a:endParaRPr lang="es-CO" sz="4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DFFEDE05-DD38-4B0E-8296-994693A1E0C2}" type="parTrans" cxnId="{73F901DE-98A1-496A-BD1D-03ECE880EE46}">
      <dgm:prSet/>
      <dgm:spPr/>
      <dgm:t>
        <a:bodyPr/>
        <a:lstStyle/>
        <a:p>
          <a:endParaRPr lang="es-CO">
            <a:latin typeface="Arial" panose="020B0604020202020204" pitchFamily="34" charset="0"/>
            <a:cs typeface="Arial" panose="020B0604020202020204" pitchFamily="34" charset="0"/>
          </a:endParaRPr>
        </a:p>
      </dgm:t>
    </dgm:pt>
    <dgm:pt modelId="{2D5071BD-B74B-4CD2-B8C8-D242276735A9}" type="sibTrans" cxnId="{73F901DE-98A1-496A-BD1D-03ECE880EE46}">
      <dgm:prSet/>
      <dgm:spPr/>
      <dgm:t>
        <a:bodyPr/>
        <a:lstStyle/>
        <a:p>
          <a:endParaRPr lang="es-CO">
            <a:latin typeface="Arial" panose="020B0604020202020204" pitchFamily="34" charset="0"/>
            <a:cs typeface="Arial" panose="020B0604020202020204" pitchFamily="34" charset="0"/>
          </a:endParaRPr>
        </a:p>
      </dgm:t>
    </dgm:pt>
    <dgm:pt modelId="{EFA4EDEA-D0B5-430A-A84F-38847430628B}" type="pres">
      <dgm:prSet presAssocID="{A19767E0-EAA0-478A-A2D7-2341EB372E1B}" presName="diagram" presStyleCnt="0">
        <dgm:presLayoutVars>
          <dgm:dir/>
          <dgm:animLvl val="lvl"/>
          <dgm:resizeHandles val="exact"/>
        </dgm:presLayoutVars>
      </dgm:prSet>
      <dgm:spPr/>
    </dgm:pt>
    <dgm:pt modelId="{1C2764E1-72FE-4BE1-8E00-C1AE9E3E098E}" type="pres">
      <dgm:prSet presAssocID="{5EA547BD-98BF-4823-8D52-486EE3EE42DB}" presName="compNode" presStyleCnt="0"/>
      <dgm:spPr/>
    </dgm:pt>
    <dgm:pt modelId="{96C03A60-8B80-41FC-A074-B0C62E3579DC}" type="pres">
      <dgm:prSet presAssocID="{5EA547BD-98BF-4823-8D52-486EE3EE42DB}" presName="childRect" presStyleLbl="bgAcc1" presStyleIdx="0" presStyleCnt="4" custScaleX="108973" custLinFactX="18702" custLinFactNeighborX="100000" custLinFactNeighborY="-2945">
        <dgm:presLayoutVars>
          <dgm:bulletEnabled val="1"/>
        </dgm:presLayoutVars>
      </dgm:prSet>
      <dgm:spPr/>
    </dgm:pt>
    <dgm:pt modelId="{1F56140C-4F88-477D-9C86-ED71A5035133}" type="pres">
      <dgm:prSet presAssocID="{5EA547BD-98BF-4823-8D52-486EE3EE42DB}" presName="parentText" presStyleLbl="node1" presStyleIdx="0" presStyleCnt="0">
        <dgm:presLayoutVars>
          <dgm:chMax val="0"/>
          <dgm:bulletEnabled val="1"/>
        </dgm:presLayoutVars>
      </dgm:prSet>
      <dgm:spPr/>
    </dgm:pt>
    <dgm:pt modelId="{0244802D-9520-477D-B74B-9E70D1AC3A90}" type="pres">
      <dgm:prSet presAssocID="{5EA547BD-98BF-4823-8D52-486EE3EE42DB}" presName="parentRect" presStyleLbl="alignNode1" presStyleIdx="0" presStyleCnt="4" custScaleX="109085" custLinFactX="18580" custLinFactNeighborX="100000" custLinFactNeighborY="-5633"/>
      <dgm:spPr/>
    </dgm:pt>
    <dgm:pt modelId="{ADDD681A-11C7-4658-8E05-DC664032868A}" type="pres">
      <dgm:prSet presAssocID="{5EA547BD-98BF-4823-8D52-486EE3EE42DB}" presName="adorn" presStyleLbl="fgAccFollowNode1" presStyleIdx="0" presStyleCnt="4" custScaleX="89245" custScaleY="84286" custLinFactX="114866" custLinFactNeighborX="200000" custLinFactNeighborY="-24624"/>
      <dgm:spPr>
        <a:blipFill>
          <a:blip xmlns:r="http://schemas.openxmlformats.org/officeDocument/2006/relationships" r:embed="rId1">
            <a:extLst>
              <a:ext uri="{96DAC541-7B7A-43D3-8B79-37D633B846F1}">
                <asvg:svgBlip xmlns:asvg="http://schemas.microsoft.com/office/drawing/2016/SVG/main" r:embed="rId2"/>
              </a:ext>
            </a:extLst>
          </a:blip>
          <a:srcRect/>
          <a:stretch>
            <a:fillRect t="-3000" b="-3000"/>
          </a:stretch>
        </a:blipFill>
      </dgm:spPr>
      <dgm:extLst>
        <a:ext uri="{E40237B7-FDA0-4F09-8148-C483321AD2D9}">
          <dgm14:cNvPr xmlns:dgm14="http://schemas.microsoft.com/office/drawing/2010/diagram" id="0" name="" descr="Usuarios con relleno sólido"/>
        </a:ext>
      </dgm:extLst>
    </dgm:pt>
    <dgm:pt modelId="{8A93AAA5-E0BA-458A-9E97-A158019D5471}" type="pres">
      <dgm:prSet presAssocID="{7EC5A6F9-94AB-4CE5-966F-31C4E86BE419}" presName="sibTrans" presStyleLbl="sibTrans2D1" presStyleIdx="0" presStyleCnt="0"/>
      <dgm:spPr/>
    </dgm:pt>
    <dgm:pt modelId="{6DA518B6-D89F-4C1E-98B7-8DE5E3C6E5FA}" type="pres">
      <dgm:prSet presAssocID="{8763F221-18A7-45F5-AC23-3DD4B0CE7807}" presName="compNode" presStyleCnt="0"/>
      <dgm:spPr/>
    </dgm:pt>
    <dgm:pt modelId="{E0CB0762-E257-49F7-A272-A8C778A05887}" type="pres">
      <dgm:prSet presAssocID="{8763F221-18A7-45F5-AC23-3DD4B0CE7807}" presName="childRect" presStyleLbl="bgAcc1" presStyleIdx="1" presStyleCnt="4" custLinFactX="-9658" custLinFactNeighborX="-100000" custLinFactNeighborY="-1466">
        <dgm:presLayoutVars>
          <dgm:bulletEnabled val="1"/>
        </dgm:presLayoutVars>
      </dgm:prSet>
      <dgm:spPr>
        <a:xfrm>
          <a:off x="3762217" y="878757"/>
          <a:ext cx="3264895" cy="2437175"/>
        </a:xfrm>
        <a:prstGeom prst="round2SameRect">
          <a:avLst>
            <a:gd name="adj1" fmla="val 8000"/>
            <a:gd name="adj2" fmla="val 0"/>
          </a:avLst>
        </a:prstGeom>
      </dgm:spPr>
    </dgm:pt>
    <dgm:pt modelId="{DE3F47D3-A9F2-4590-847C-167C2FFFE34F}" type="pres">
      <dgm:prSet presAssocID="{8763F221-18A7-45F5-AC23-3DD4B0CE7807}" presName="parentText" presStyleLbl="node1" presStyleIdx="0" presStyleCnt="0">
        <dgm:presLayoutVars>
          <dgm:chMax val="0"/>
          <dgm:bulletEnabled val="1"/>
        </dgm:presLayoutVars>
      </dgm:prSet>
      <dgm:spPr/>
    </dgm:pt>
    <dgm:pt modelId="{62A639AC-5A85-44AB-AD26-61B3ABD79EF0}" type="pres">
      <dgm:prSet presAssocID="{8763F221-18A7-45F5-AC23-3DD4B0CE7807}" presName="parentRect" presStyleLbl="alignNode1" presStyleIdx="1" presStyleCnt="4" custLinFactX="-9532" custLinFactNeighborX="-100000" custLinFactNeighborY="-4618"/>
      <dgm:spPr/>
    </dgm:pt>
    <dgm:pt modelId="{15FC5CB8-D8BD-4496-891D-2B86C9F6DD28}" type="pres">
      <dgm:prSet presAssocID="{8763F221-18A7-45F5-AC23-3DD4B0CE7807}" presName="adorn" presStyleLbl="fgAccFollowNode1" presStyleIdx="1" presStyleCnt="4" custScaleX="85981" custScaleY="85130" custLinFactX="-147906" custLinFactNeighborX="-200000" custLinFactNeighborY="-2446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rquitectura con relleno sólido"/>
        </a:ext>
      </dgm:extLst>
    </dgm:pt>
    <dgm:pt modelId="{046722F2-4757-4F86-888B-0F62471C3C82}" type="pres">
      <dgm:prSet presAssocID="{10176A32-8C09-4CBB-872D-39843103A568}" presName="sibTrans" presStyleLbl="sibTrans2D1" presStyleIdx="0" presStyleCnt="0"/>
      <dgm:spPr/>
    </dgm:pt>
    <dgm:pt modelId="{853C6878-28D9-487A-9249-D97E3374ECEF}" type="pres">
      <dgm:prSet presAssocID="{F507B7B3-89AF-43BD-8253-7F19E30ACEAF}" presName="compNode" presStyleCnt="0"/>
      <dgm:spPr/>
    </dgm:pt>
    <dgm:pt modelId="{DAE382A6-6871-4747-86BF-039E1DAAF93E}" type="pres">
      <dgm:prSet presAssocID="{F507B7B3-89AF-43BD-8253-7F19E30ACEAF}" presName="childRect" presStyleLbl="bgAcc1" presStyleIdx="2" presStyleCnt="4" custLinFactNeighborX="3328" custLinFactNeighborY="-2265">
        <dgm:presLayoutVars>
          <dgm:bulletEnabled val="1"/>
        </dgm:presLayoutVars>
      </dgm:prSet>
      <dgm:spPr>
        <a:xfrm>
          <a:off x="7577805" y="870997"/>
          <a:ext cx="3264895" cy="2437175"/>
        </a:xfrm>
        <a:prstGeom prst="round2SameRect">
          <a:avLst>
            <a:gd name="adj1" fmla="val 8000"/>
            <a:gd name="adj2" fmla="val 0"/>
          </a:avLst>
        </a:prstGeom>
      </dgm:spPr>
    </dgm:pt>
    <dgm:pt modelId="{E42996D2-BC9B-453E-B4B2-464C5CD6DF0F}" type="pres">
      <dgm:prSet presAssocID="{F507B7B3-89AF-43BD-8253-7F19E30ACEAF}" presName="parentText" presStyleLbl="node1" presStyleIdx="0" presStyleCnt="0">
        <dgm:presLayoutVars>
          <dgm:chMax val="0"/>
          <dgm:bulletEnabled val="1"/>
        </dgm:presLayoutVars>
      </dgm:prSet>
      <dgm:spPr/>
    </dgm:pt>
    <dgm:pt modelId="{A632AD4A-0D7D-4104-8C62-63D306B098D2}" type="pres">
      <dgm:prSet presAssocID="{F507B7B3-89AF-43BD-8253-7F19E30ACEAF}" presName="parentRect" presStyleLbl="alignNode1" presStyleIdx="2" presStyleCnt="4" custScaleX="102450" custLinFactNeighborX="2800" custLinFactNeighborY="-671"/>
      <dgm:spPr/>
    </dgm:pt>
    <dgm:pt modelId="{5AA2B51B-70A5-410B-9F56-91F19176FADF}" type="pres">
      <dgm:prSet presAssocID="{F507B7B3-89AF-43BD-8253-7F19E30ACEAF}" presName="adorn" presStyleLbl="fgAccFollowNode1" presStyleIdx="2" presStyleCnt="4" custFlipVert="0" custFlipHor="0" custScaleX="89020" custScaleY="84282" custLinFactNeighborX="-8324" custLinFactNeighborY="-21059"/>
      <dgm:spPr>
        <a:xfrm>
          <a:off x="9830482" y="3327065"/>
          <a:ext cx="1018787" cy="964563"/>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3000" b="-3000"/>
          </a:stretch>
        </a:blipFill>
        <a:ln w="12700" cap="flat" cmpd="sng" algn="ctr">
          <a:solidFill>
            <a:srgbClr val="4472C4">
              <a:alpha val="90000"/>
              <a:tint val="40000"/>
              <a:hueOff val="0"/>
              <a:satOff val="0"/>
              <a:lumOff val="0"/>
              <a:alphaOff val="0"/>
            </a:srgbClr>
          </a:solidFill>
          <a:prstDash val="solid"/>
          <a:miter lim="800000"/>
        </a:ln>
        <a:effectLst/>
      </dgm:spPr>
      <dgm:extLst>
        <a:ext uri="{E40237B7-FDA0-4F09-8148-C483321AD2D9}">
          <dgm14:cNvPr xmlns:dgm14="http://schemas.microsoft.com/office/drawing/2010/diagram" id="0" name="" descr="Monedas con relleno sólido"/>
        </a:ext>
      </dgm:extLst>
    </dgm:pt>
    <dgm:pt modelId="{A2DB4071-9E43-4A39-B16B-F2BA11B54CCC}" type="pres">
      <dgm:prSet presAssocID="{0CF3B953-A398-4AEA-9AA7-2759C3510EB0}" presName="sibTrans" presStyleLbl="sibTrans2D1" presStyleIdx="0" presStyleCnt="0"/>
      <dgm:spPr/>
    </dgm:pt>
    <dgm:pt modelId="{F3C9A0DA-23D8-49DD-8F57-3B8E8584C81A}" type="pres">
      <dgm:prSet presAssocID="{60DC5260-724D-4AC8-80B2-BB41EBE9031C}" presName="compNode" presStyleCnt="0"/>
      <dgm:spPr/>
    </dgm:pt>
    <dgm:pt modelId="{B0BFD665-21FB-4A82-A99F-D9E68405A3C0}" type="pres">
      <dgm:prSet presAssocID="{60DC5260-724D-4AC8-80B2-BB41EBE9031C}" presName="childRect" presStyleLbl="bgAcc1" presStyleIdx="3" presStyleCnt="4" custScaleX="103037" custLinFactNeighborX="-1467" custLinFactNeighborY="-1555">
        <dgm:presLayoutVars>
          <dgm:bulletEnabled val="1"/>
        </dgm:presLayoutVars>
      </dgm:prSet>
      <dgm:spPr>
        <a:prstGeom prst="round2SameRect">
          <a:avLst>
            <a:gd name="adj1" fmla="val 8000"/>
            <a:gd name="adj2" fmla="val 0"/>
          </a:avLst>
        </a:prstGeom>
      </dgm:spPr>
    </dgm:pt>
    <dgm:pt modelId="{10E684B3-FB75-4C99-ABB7-E12446D1D532}" type="pres">
      <dgm:prSet presAssocID="{60DC5260-724D-4AC8-80B2-BB41EBE9031C}" presName="parentText" presStyleLbl="node1" presStyleIdx="0" presStyleCnt="0" custLinFactNeighborX="2398" custLinFactNeighborY="-2603">
        <dgm:presLayoutVars>
          <dgm:chMax val="0"/>
          <dgm:bulletEnabled val="1"/>
        </dgm:presLayoutVars>
      </dgm:prSet>
      <dgm:spPr/>
    </dgm:pt>
    <dgm:pt modelId="{E429F1CB-1079-49A4-B106-DBAE0F2012C9}" type="pres">
      <dgm:prSet presAssocID="{60DC5260-724D-4AC8-80B2-BB41EBE9031C}" presName="parentRect" presStyleLbl="alignNode1" presStyleIdx="3" presStyleCnt="4" custScaleX="103208" custLinFactNeighborX="-1473" custLinFactNeighborY="-847"/>
      <dgm:spPr/>
    </dgm:pt>
    <dgm:pt modelId="{C59F2DF1-C6FC-43D0-A2D3-8040E742DAFA}" type="pres">
      <dgm:prSet presAssocID="{60DC5260-724D-4AC8-80B2-BB41EBE9031C}" presName="adorn" presStyleLbl="fgAccFollowNode1" presStyleIdx="3" presStyleCnt="4" custFlipVert="0" custFlipHor="0" custScaleX="89020" custScaleY="84282" custLinFactNeighborX="-46218" custLinFactNeighborY="-23202"/>
      <dgm:spPr>
        <a:xfrm>
          <a:off x="9830482" y="3327065"/>
          <a:ext cx="1018787" cy="964563"/>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3000" b="-3000"/>
          </a:stretch>
        </a:blipFill>
        <a:ln w="12700" cap="flat" cmpd="sng" algn="ctr">
          <a:solidFill>
            <a:srgbClr val="4472C4">
              <a:alpha val="90000"/>
              <a:tint val="40000"/>
              <a:hueOff val="0"/>
              <a:satOff val="0"/>
              <a:lumOff val="0"/>
              <a:alphaOff val="0"/>
            </a:srgbClr>
          </a:solidFill>
          <a:prstDash val="solid"/>
          <a:miter lim="800000"/>
        </a:ln>
        <a:effectLst/>
      </dgm:spPr>
      <dgm:extLst>
        <a:ext uri="{E40237B7-FDA0-4F09-8148-C483321AD2D9}">
          <dgm14:cNvPr xmlns:dgm14="http://schemas.microsoft.com/office/drawing/2010/diagram" id="0" name="" descr="Red con relleno sólido"/>
        </a:ext>
      </dgm:extLst>
    </dgm:pt>
  </dgm:ptLst>
  <dgm:cxnLst>
    <dgm:cxn modelId="{A184841A-F323-4977-BE63-27E6B46CBF46}" srcId="{8763F221-18A7-45F5-AC23-3DD4B0CE7807}" destId="{BA557A9F-D6C3-416B-A8A8-8844ADE203A0}" srcOrd="1" destOrd="0" parTransId="{4A3F1635-75CC-4A78-9F67-30C7EDA4D8D6}" sibTransId="{1927A287-FD31-432A-815C-DD3252246111}"/>
    <dgm:cxn modelId="{A4041427-F864-4E8E-9703-FE4FCE59EF0A}" type="presOf" srcId="{5EFF76F5-D29D-4CF2-9F89-F3169C170D74}" destId="{B0BFD665-21FB-4A82-A99F-D9E68405A3C0}" srcOrd="0" destOrd="1" presId="urn:microsoft.com/office/officeart/2005/8/layout/bList2"/>
    <dgm:cxn modelId="{849FB929-0B11-4702-A9F6-6ACA0C47DECC}" srcId="{A19767E0-EAA0-478A-A2D7-2341EB372E1B}" destId="{60DC5260-724D-4AC8-80B2-BB41EBE9031C}" srcOrd="3" destOrd="0" parTransId="{79D74E41-8821-4217-9A9C-E0D69BDC6C81}" sibTransId="{1D68CC39-240D-4C61-B43E-E6E279675479}"/>
    <dgm:cxn modelId="{62E94832-0756-4ECF-BFE5-ABA642364822}" type="presOf" srcId="{7EC5A6F9-94AB-4CE5-966F-31C4E86BE419}" destId="{8A93AAA5-E0BA-458A-9E97-A158019D5471}" srcOrd="0" destOrd="0" presId="urn:microsoft.com/office/officeart/2005/8/layout/bList2"/>
    <dgm:cxn modelId="{C4851C35-815F-47CA-A6B0-548BAF131681}" type="presOf" srcId="{20FA3E1A-23D8-440B-A423-2AFC0990A695}" destId="{96C03A60-8B80-41FC-A074-B0C62E3579DC}" srcOrd="0" destOrd="2" presId="urn:microsoft.com/office/officeart/2005/8/layout/bList2"/>
    <dgm:cxn modelId="{3564A35C-D901-429D-AF9D-FCA1EBF0B4E0}" type="presOf" srcId="{8763F221-18A7-45F5-AC23-3DD4B0CE7807}" destId="{DE3F47D3-A9F2-4590-847C-167C2FFFE34F}" srcOrd="0" destOrd="0" presId="urn:microsoft.com/office/officeart/2005/8/layout/bList2"/>
    <dgm:cxn modelId="{C0D31160-C493-495B-A705-CC02C8FA80BE}" srcId="{5EA547BD-98BF-4823-8D52-486EE3EE42DB}" destId="{20FA3E1A-23D8-440B-A423-2AFC0990A695}" srcOrd="2" destOrd="0" parTransId="{B5BD59D6-F078-4BCA-A642-1C1FD93C4E4D}" sibTransId="{920218D7-BFB4-4463-B0BB-4DB72762813E}"/>
    <dgm:cxn modelId="{76429167-571C-4E60-922F-77C53B5E557A}" type="presOf" srcId="{60DC5260-724D-4AC8-80B2-BB41EBE9031C}" destId="{10E684B3-FB75-4C99-ABB7-E12446D1D532}" srcOrd="0" destOrd="0" presId="urn:microsoft.com/office/officeart/2005/8/layout/bList2"/>
    <dgm:cxn modelId="{98140048-5BAE-495D-B46D-51F55FE85249}" srcId="{5EA547BD-98BF-4823-8D52-486EE3EE42DB}" destId="{CEE46B5C-5202-4734-8591-4DA06CA5E99B}" srcOrd="0" destOrd="0" parTransId="{6C71AE8B-BE02-477B-95D6-F264DE932A74}" sibTransId="{68BB9C7D-8390-4C5E-8346-5D8DC4A35722}"/>
    <dgm:cxn modelId="{ECB30C50-096A-48A0-9B5B-70F2A6838E9E}" srcId="{A19767E0-EAA0-478A-A2D7-2341EB372E1B}" destId="{F507B7B3-89AF-43BD-8253-7F19E30ACEAF}" srcOrd="2" destOrd="0" parTransId="{91142F13-6B85-49F3-8588-98971E2B49D9}" sibTransId="{0CF3B953-A398-4AEA-9AA7-2759C3510EB0}"/>
    <dgm:cxn modelId="{E8FE6952-C25B-4857-B344-2D312211A64E}" type="presOf" srcId="{F507B7B3-89AF-43BD-8253-7F19E30ACEAF}" destId="{A632AD4A-0D7D-4104-8C62-63D306B098D2}" srcOrd="1" destOrd="0" presId="urn:microsoft.com/office/officeart/2005/8/layout/bList2"/>
    <dgm:cxn modelId="{EBF0B253-E5B5-4EF3-A7E9-F188B44FF5D9}" type="presOf" srcId="{0CF3B953-A398-4AEA-9AA7-2759C3510EB0}" destId="{A2DB4071-9E43-4A39-B16B-F2BA11B54CCC}" srcOrd="0" destOrd="0" presId="urn:microsoft.com/office/officeart/2005/8/layout/bList2"/>
    <dgm:cxn modelId="{950F1076-DE7B-4EE7-AA6C-5FA11BA80E7B}" type="presOf" srcId="{0D8718CF-CDAB-4655-84B6-F01FF963CD2D}" destId="{96C03A60-8B80-41FC-A074-B0C62E3579DC}" srcOrd="0" destOrd="1" presId="urn:microsoft.com/office/officeart/2005/8/layout/bList2"/>
    <dgm:cxn modelId="{8ABD4176-2184-47C5-A80C-798B63F090E8}" srcId="{8763F221-18A7-45F5-AC23-3DD4B0CE7807}" destId="{88942ABA-53CB-485E-9B88-F42AA0FA2EE3}" srcOrd="0" destOrd="0" parTransId="{FE486A1F-AD5A-43A3-8166-D88DEEB47C9B}" sibTransId="{7757795A-B1CD-4F42-A50F-DEA72C79BD5F}"/>
    <dgm:cxn modelId="{04CC4D57-5D55-4819-922D-D9A772ABAA7F}" type="presOf" srcId="{CBBBF940-748E-48CA-A5A6-36C8CBC0A938}" destId="{E0CB0762-E257-49F7-A272-A8C778A05887}" srcOrd="0" destOrd="5" presId="urn:microsoft.com/office/officeart/2005/8/layout/bList2"/>
    <dgm:cxn modelId="{55CC6378-9C0E-43C2-B639-6996461F36DA}" srcId="{8763F221-18A7-45F5-AC23-3DD4B0CE7807}" destId="{CBBBF940-748E-48CA-A5A6-36C8CBC0A938}" srcOrd="5" destOrd="0" parTransId="{7C420416-14D8-48B0-9432-2D891820F655}" sibTransId="{E6187391-5C59-4207-BBC8-2CEF4A1C2012}"/>
    <dgm:cxn modelId="{72903C7F-A54D-4119-A992-5D425738DA2D}" srcId="{60DC5260-724D-4AC8-80B2-BB41EBE9031C}" destId="{F5C4FABC-DFA0-4B26-BB73-E5A499D76234}" srcOrd="0" destOrd="0" parTransId="{8D05824A-EA40-40FF-B50D-88711902DA9E}" sibTransId="{ABCF9B0A-F91A-4E5B-A068-16690EDE7A5C}"/>
    <dgm:cxn modelId="{F3F2857F-DA38-4BEF-BFED-DCD3257704F3}" type="presOf" srcId="{F5C4FABC-DFA0-4B26-BB73-E5A499D76234}" destId="{B0BFD665-21FB-4A82-A99F-D9E68405A3C0}" srcOrd="0" destOrd="0" presId="urn:microsoft.com/office/officeart/2005/8/layout/bList2"/>
    <dgm:cxn modelId="{C755A685-B0D1-4D74-9E7D-D10A0F27420F}" type="presOf" srcId="{BA557A9F-D6C3-416B-A8A8-8844ADE203A0}" destId="{E0CB0762-E257-49F7-A272-A8C778A05887}" srcOrd="0" destOrd="1" presId="urn:microsoft.com/office/officeart/2005/8/layout/bList2"/>
    <dgm:cxn modelId="{B2B9AB86-6230-465C-B80C-5081C9BFEC8B}" srcId="{8763F221-18A7-45F5-AC23-3DD4B0CE7807}" destId="{4762BA65-7A62-4805-A897-B4B049502515}" srcOrd="2" destOrd="0" parTransId="{A0FCD5D7-488D-41A6-A07E-66931924F260}" sibTransId="{25C6996F-7944-40A4-BFDD-7E4CA3A463E1}"/>
    <dgm:cxn modelId="{B9BACB88-7CD0-4E7C-BCE8-DB480788319D}" type="presOf" srcId="{F507B7B3-89AF-43BD-8253-7F19E30ACEAF}" destId="{E42996D2-BC9B-453E-B4B2-464C5CD6DF0F}" srcOrd="0" destOrd="0" presId="urn:microsoft.com/office/officeart/2005/8/layout/bList2"/>
    <dgm:cxn modelId="{24A3498B-2078-4523-B2AC-69BB6F98DC00}" type="presOf" srcId="{88942ABA-53CB-485E-9B88-F42AA0FA2EE3}" destId="{E0CB0762-E257-49F7-A272-A8C778A05887}" srcOrd="0" destOrd="0" presId="urn:microsoft.com/office/officeart/2005/8/layout/bList2"/>
    <dgm:cxn modelId="{5B2C9C8E-FD3A-4BD4-87CF-4920BA9CD168}" type="presOf" srcId="{93EC1F80-F08B-408A-9C8A-297C39669754}" destId="{DAE382A6-6871-4747-86BF-039E1DAAF93E}" srcOrd="0" destOrd="2" presId="urn:microsoft.com/office/officeart/2005/8/layout/bList2"/>
    <dgm:cxn modelId="{34184490-DD95-412E-8779-7DAD4BD9FA45}" type="presOf" srcId="{CEE46B5C-5202-4734-8591-4DA06CA5E99B}" destId="{96C03A60-8B80-41FC-A074-B0C62E3579DC}" srcOrd="0" destOrd="0" presId="urn:microsoft.com/office/officeart/2005/8/layout/bList2"/>
    <dgm:cxn modelId="{15243699-983C-41E0-95E6-C066331EEA41}" type="presOf" srcId="{5EA547BD-98BF-4823-8D52-486EE3EE42DB}" destId="{1F56140C-4F88-477D-9C86-ED71A5035133}" srcOrd="0" destOrd="0" presId="urn:microsoft.com/office/officeart/2005/8/layout/bList2"/>
    <dgm:cxn modelId="{FDE2369C-F04E-4649-B649-24DE6078DECA}" type="presOf" srcId="{4762BA65-7A62-4805-A897-B4B049502515}" destId="{E0CB0762-E257-49F7-A272-A8C778A05887}" srcOrd="0" destOrd="2" presId="urn:microsoft.com/office/officeart/2005/8/layout/bList2"/>
    <dgm:cxn modelId="{BC1FDA9F-CC67-49C3-BE78-A093FDCEEFB7}" srcId="{F507B7B3-89AF-43BD-8253-7F19E30ACEAF}" destId="{93EC1F80-F08B-408A-9C8A-297C39669754}" srcOrd="2" destOrd="0" parTransId="{FB3C5F98-B91F-44D0-81F1-D2EDDABA6520}" sibTransId="{7E702EA3-9495-4670-B6C9-E20F51B7F8CE}"/>
    <dgm:cxn modelId="{6C0569A7-7C66-4869-950D-60B57FBA2E25}" type="presOf" srcId="{6EE78584-F2E6-42CF-A976-653BBB9A40BA}" destId="{E0CB0762-E257-49F7-A272-A8C778A05887}" srcOrd="0" destOrd="3" presId="urn:microsoft.com/office/officeart/2005/8/layout/bList2"/>
    <dgm:cxn modelId="{9B34FCAD-4E57-455D-A024-F375CC7FE2CC}" type="presOf" srcId="{0E7EFDEE-5739-4725-8CCE-A433A2504165}" destId="{E0CB0762-E257-49F7-A272-A8C778A05887}" srcOrd="0" destOrd="4" presId="urn:microsoft.com/office/officeart/2005/8/layout/bList2"/>
    <dgm:cxn modelId="{CEC75DAF-A5DA-4E7E-BB59-ED95F83E2320}" srcId="{F507B7B3-89AF-43BD-8253-7F19E30ACEAF}" destId="{008DCD62-22AD-4B0A-BBFA-AB0CB23234CA}" srcOrd="1" destOrd="0" parTransId="{57CD1BD4-0F08-417A-B152-A49B72A0C438}" sibTransId="{00153CE9-01C9-45FE-8B86-D58BFFEFDA74}"/>
    <dgm:cxn modelId="{5A3EB7AF-D104-469A-9724-F6C9914D9162}" type="presOf" srcId="{008DCD62-22AD-4B0A-BBFA-AB0CB23234CA}" destId="{DAE382A6-6871-4747-86BF-039E1DAAF93E}" srcOrd="0" destOrd="1" presId="urn:microsoft.com/office/officeart/2005/8/layout/bList2"/>
    <dgm:cxn modelId="{17B1BEB7-2A15-4082-8057-3D6245A4B461}" type="presOf" srcId="{8763F221-18A7-45F5-AC23-3DD4B0CE7807}" destId="{62A639AC-5A85-44AB-AD26-61B3ABD79EF0}" srcOrd="1" destOrd="0" presId="urn:microsoft.com/office/officeart/2005/8/layout/bList2"/>
    <dgm:cxn modelId="{3D0074BA-243B-4376-A738-9B7E6B5BFC31}" srcId="{5EA547BD-98BF-4823-8D52-486EE3EE42DB}" destId="{0D8718CF-CDAB-4655-84B6-F01FF963CD2D}" srcOrd="1" destOrd="0" parTransId="{09A913DA-F4A0-4409-90F8-90B9FAB7E21C}" sibTransId="{E23E4A9A-8A48-4DDC-AB6D-3183B7E3F4C3}"/>
    <dgm:cxn modelId="{2EDE17BC-7FD9-4084-A216-A268A901CFDA}" type="presOf" srcId="{A19767E0-EAA0-478A-A2D7-2341EB372E1B}" destId="{EFA4EDEA-D0B5-430A-A84F-38847430628B}" srcOrd="0" destOrd="0" presId="urn:microsoft.com/office/officeart/2005/8/layout/bList2"/>
    <dgm:cxn modelId="{200C69C0-A244-4077-8FBE-78C3BF01990F}" srcId="{F507B7B3-89AF-43BD-8253-7F19E30ACEAF}" destId="{D6A75AD6-91F5-4EAB-BC07-F4C5EDCD1A4C}" srcOrd="0" destOrd="0" parTransId="{BB360194-439F-4EB2-9658-ABC454A5801C}" sibTransId="{DBB910D8-5B04-4A2D-ACD6-3367DB727E53}"/>
    <dgm:cxn modelId="{4D17A8C3-137D-47D1-8FA8-7570CC2C40E1}" type="presOf" srcId="{10176A32-8C09-4CBB-872D-39843103A568}" destId="{046722F2-4757-4F86-888B-0F62471C3C82}" srcOrd="0" destOrd="0" presId="urn:microsoft.com/office/officeart/2005/8/layout/bList2"/>
    <dgm:cxn modelId="{0B7A6BD1-48E0-4C5C-A514-FC57DFAF52A4}" srcId="{A19767E0-EAA0-478A-A2D7-2341EB372E1B}" destId="{5EA547BD-98BF-4823-8D52-486EE3EE42DB}" srcOrd="0" destOrd="0" parTransId="{B9846F80-9BD0-49C2-A71E-FD57654CC25E}" sibTransId="{7EC5A6F9-94AB-4CE5-966F-31C4E86BE419}"/>
    <dgm:cxn modelId="{103C9FD3-0C3A-45F4-BEA5-26593F821F6C}" srcId="{60DC5260-724D-4AC8-80B2-BB41EBE9031C}" destId="{5EFF76F5-D29D-4CF2-9F89-F3169C170D74}" srcOrd="1" destOrd="0" parTransId="{7C17FFA0-CE28-4FAA-A26E-C4FA082504F1}" sibTransId="{CF0A7615-1C2E-4A9A-A064-D996217BD366}"/>
    <dgm:cxn modelId="{73F901DE-98A1-496A-BD1D-03ECE880EE46}" srcId="{8763F221-18A7-45F5-AC23-3DD4B0CE7807}" destId="{6EE78584-F2E6-42CF-A976-653BBB9A40BA}" srcOrd="3" destOrd="0" parTransId="{DFFEDE05-DD38-4B0E-8296-994693A1E0C2}" sibTransId="{2D5071BD-B74B-4CD2-B8C8-D242276735A9}"/>
    <dgm:cxn modelId="{81E97DE6-55F6-4205-9965-00E49B229975}" srcId="{A19767E0-EAA0-478A-A2D7-2341EB372E1B}" destId="{8763F221-18A7-45F5-AC23-3DD4B0CE7807}" srcOrd="1" destOrd="0" parTransId="{879954D0-225A-431F-8FFD-7EAEADDE624D}" sibTransId="{10176A32-8C09-4CBB-872D-39843103A568}"/>
    <dgm:cxn modelId="{2FFC4EF1-28BD-468B-8097-0D06C2E01BD2}" type="presOf" srcId="{D6A75AD6-91F5-4EAB-BC07-F4C5EDCD1A4C}" destId="{DAE382A6-6871-4747-86BF-039E1DAAF93E}" srcOrd="0" destOrd="0" presId="urn:microsoft.com/office/officeart/2005/8/layout/bList2"/>
    <dgm:cxn modelId="{677139F5-656E-4F69-95BD-77A08D852F6B}" srcId="{8763F221-18A7-45F5-AC23-3DD4B0CE7807}" destId="{0E7EFDEE-5739-4725-8CCE-A433A2504165}" srcOrd="4" destOrd="0" parTransId="{88A48EBF-DAC9-4B2A-AF52-AB821216C779}" sibTransId="{50378480-BFEB-4C9D-A7DE-D1A346283533}"/>
    <dgm:cxn modelId="{E2BF4FF7-1694-4971-87D2-CF9522D3C1BB}" type="presOf" srcId="{60DC5260-724D-4AC8-80B2-BB41EBE9031C}" destId="{E429F1CB-1079-49A4-B106-DBAE0F2012C9}" srcOrd="1" destOrd="0" presId="urn:microsoft.com/office/officeart/2005/8/layout/bList2"/>
    <dgm:cxn modelId="{7B9831FC-D988-4B3E-B374-F73A8BC924C8}" type="presOf" srcId="{5EA547BD-98BF-4823-8D52-486EE3EE42DB}" destId="{0244802D-9520-477D-B74B-9E70D1AC3A90}" srcOrd="1" destOrd="0" presId="urn:microsoft.com/office/officeart/2005/8/layout/bList2"/>
    <dgm:cxn modelId="{7689DDA5-CCA0-4FEA-88AF-78898DAB2D68}" type="presParOf" srcId="{EFA4EDEA-D0B5-430A-A84F-38847430628B}" destId="{1C2764E1-72FE-4BE1-8E00-C1AE9E3E098E}" srcOrd="0" destOrd="0" presId="urn:microsoft.com/office/officeart/2005/8/layout/bList2"/>
    <dgm:cxn modelId="{EE12E02A-3F34-4CE9-B2A7-308FB0DA6B8F}" type="presParOf" srcId="{1C2764E1-72FE-4BE1-8E00-C1AE9E3E098E}" destId="{96C03A60-8B80-41FC-A074-B0C62E3579DC}" srcOrd="0" destOrd="0" presId="urn:microsoft.com/office/officeart/2005/8/layout/bList2"/>
    <dgm:cxn modelId="{33D98ED6-4181-45A4-87E9-BD8A780C2DB6}" type="presParOf" srcId="{1C2764E1-72FE-4BE1-8E00-C1AE9E3E098E}" destId="{1F56140C-4F88-477D-9C86-ED71A5035133}" srcOrd="1" destOrd="0" presId="urn:microsoft.com/office/officeart/2005/8/layout/bList2"/>
    <dgm:cxn modelId="{68111AD9-D42D-498C-A6DF-AA5CF3753CCA}" type="presParOf" srcId="{1C2764E1-72FE-4BE1-8E00-C1AE9E3E098E}" destId="{0244802D-9520-477D-B74B-9E70D1AC3A90}" srcOrd="2" destOrd="0" presId="urn:microsoft.com/office/officeart/2005/8/layout/bList2"/>
    <dgm:cxn modelId="{F53A1B07-8E66-4DE3-A7CF-28AC3D8050E2}" type="presParOf" srcId="{1C2764E1-72FE-4BE1-8E00-C1AE9E3E098E}" destId="{ADDD681A-11C7-4658-8E05-DC664032868A}" srcOrd="3" destOrd="0" presId="urn:microsoft.com/office/officeart/2005/8/layout/bList2"/>
    <dgm:cxn modelId="{A4D8826E-AA39-41A7-B5A3-8A3A083460ED}" type="presParOf" srcId="{EFA4EDEA-D0B5-430A-A84F-38847430628B}" destId="{8A93AAA5-E0BA-458A-9E97-A158019D5471}" srcOrd="1" destOrd="0" presId="urn:microsoft.com/office/officeart/2005/8/layout/bList2"/>
    <dgm:cxn modelId="{EA441171-6CDD-4D6F-AF66-A227EE8F278F}" type="presParOf" srcId="{EFA4EDEA-D0B5-430A-A84F-38847430628B}" destId="{6DA518B6-D89F-4C1E-98B7-8DE5E3C6E5FA}" srcOrd="2" destOrd="0" presId="urn:microsoft.com/office/officeart/2005/8/layout/bList2"/>
    <dgm:cxn modelId="{7E9EC767-CB08-4259-9561-4D2ED33158AF}" type="presParOf" srcId="{6DA518B6-D89F-4C1E-98B7-8DE5E3C6E5FA}" destId="{E0CB0762-E257-49F7-A272-A8C778A05887}" srcOrd="0" destOrd="0" presId="urn:microsoft.com/office/officeart/2005/8/layout/bList2"/>
    <dgm:cxn modelId="{0178DE77-26EB-4B13-8C3A-F72715981C9D}" type="presParOf" srcId="{6DA518B6-D89F-4C1E-98B7-8DE5E3C6E5FA}" destId="{DE3F47D3-A9F2-4590-847C-167C2FFFE34F}" srcOrd="1" destOrd="0" presId="urn:microsoft.com/office/officeart/2005/8/layout/bList2"/>
    <dgm:cxn modelId="{0E302EB5-CCA9-419A-A42E-8C66BAD1006F}" type="presParOf" srcId="{6DA518B6-D89F-4C1E-98B7-8DE5E3C6E5FA}" destId="{62A639AC-5A85-44AB-AD26-61B3ABD79EF0}" srcOrd="2" destOrd="0" presId="urn:microsoft.com/office/officeart/2005/8/layout/bList2"/>
    <dgm:cxn modelId="{B6F8A7ED-B947-4EAD-A350-0EAC24DC4809}" type="presParOf" srcId="{6DA518B6-D89F-4C1E-98B7-8DE5E3C6E5FA}" destId="{15FC5CB8-D8BD-4496-891D-2B86C9F6DD28}" srcOrd="3" destOrd="0" presId="urn:microsoft.com/office/officeart/2005/8/layout/bList2"/>
    <dgm:cxn modelId="{9B83EB5E-78FB-4C26-B368-8F6C263D2ECF}" type="presParOf" srcId="{EFA4EDEA-D0B5-430A-A84F-38847430628B}" destId="{046722F2-4757-4F86-888B-0F62471C3C82}" srcOrd="3" destOrd="0" presId="urn:microsoft.com/office/officeart/2005/8/layout/bList2"/>
    <dgm:cxn modelId="{B7421107-2AFF-49DB-83C2-36483E45C38F}" type="presParOf" srcId="{EFA4EDEA-D0B5-430A-A84F-38847430628B}" destId="{853C6878-28D9-487A-9249-D97E3374ECEF}" srcOrd="4" destOrd="0" presId="urn:microsoft.com/office/officeart/2005/8/layout/bList2"/>
    <dgm:cxn modelId="{0353E8C2-F1A1-48B5-AF4B-0FC25452DC45}" type="presParOf" srcId="{853C6878-28D9-487A-9249-D97E3374ECEF}" destId="{DAE382A6-6871-4747-86BF-039E1DAAF93E}" srcOrd="0" destOrd="0" presId="urn:microsoft.com/office/officeart/2005/8/layout/bList2"/>
    <dgm:cxn modelId="{CC7A61DB-D196-4AE4-BA27-BED0336EC975}" type="presParOf" srcId="{853C6878-28D9-487A-9249-D97E3374ECEF}" destId="{E42996D2-BC9B-453E-B4B2-464C5CD6DF0F}" srcOrd="1" destOrd="0" presId="urn:microsoft.com/office/officeart/2005/8/layout/bList2"/>
    <dgm:cxn modelId="{F90414C4-B87E-44B1-83B9-D2B998A831FC}" type="presParOf" srcId="{853C6878-28D9-487A-9249-D97E3374ECEF}" destId="{A632AD4A-0D7D-4104-8C62-63D306B098D2}" srcOrd="2" destOrd="0" presId="urn:microsoft.com/office/officeart/2005/8/layout/bList2"/>
    <dgm:cxn modelId="{1E2CE7D1-7708-4A6C-AE38-8335496B6F4B}" type="presParOf" srcId="{853C6878-28D9-487A-9249-D97E3374ECEF}" destId="{5AA2B51B-70A5-410B-9F56-91F19176FADF}" srcOrd="3" destOrd="0" presId="urn:microsoft.com/office/officeart/2005/8/layout/bList2"/>
    <dgm:cxn modelId="{D3ED64E7-1625-40A6-94FE-08822347F6EE}" type="presParOf" srcId="{EFA4EDEA-D0B5-430A-A84F-38847430628B}" destId="{A2DB4071-9E43-4A39-B16B-F2BA11B54CCC}" srcOrd="5" destOrd="0" presId="urn:microsoft.com/office/officeart/2005/8/layout/bList2"/>
    <dgm:cxn modelId="{A3BDFD16-BC8B-4D18-9378-BB067A04E3B5}" type="presParOf" srcId="{EFA4EDEA-D0B5-430A-A84F-38847430628B}" destId="{F3C9A0DA-23D8-49DD-8F57-3B8E8584C81A}" srcOrd="6" destOrd="0" presId="urn:microsoft.com/office/officeart/2005/8/layout/bList2"/>
    <dgm:cxn modelId="{D12A734F-6AE7-4CAC-A59B-04F1989323EA}" type="presParOf" srcId="{F3C9A0DA-23D8-49DD-8F57-3B8E8584C81A}" destId="{B0BFD665-21FB-4A82-A99F-D9E68405A3C0}" srcOrd="0" destOrd="0" presId="urn:microsoft.com/office/officeart/2005/8/layout/bList2"/>
    <dgm:cxn modelId="{FA300047-C6E0-4DAD-B44A-63AB9033FDA0}" type="presParOf" srcId="{F3C9A0DA-23D8-49DD-8F57-3B8E8584C81A}" destId="{10E684B3-FB75-4C99-ABB7-E12446D1D532}" srcOrd="1" destOrd="0" presId="urn:microsoft.com/office/officeart/2005/8/layout/bList2"/>
    <dgm:cxn modelId="{3F1309AD-61E6-48C4-9C18-88CE8AA30CB0}" type="presParOf" srcId="{F3C9A0DA-23D8-49DD-8F57-3B8E8584C81A}" destId="{E429F1CB-1079-49A4-B106-DBAE0F2012C9}" srcOrd="2" destOrd="0" presId="urn:microsoft.com/office/officeart/2005/8/layout/bList2"/>
    <dgm:cxn modelId="{F28848F3-0342-42D2-A700-5C0F18953F86}" type="presParOf" srcId="{F3C9A0DA-23D8-49DD-8F57-3B8E8584C81A}" destId="{C59F2DF1-C6FC-43D0-A2D3-8040E742DAF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400070-DA94-43D6-8831-E31C5832130A}"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CO"/>
        </a:p>
      </dgm:t>
    </dgm:pt>
    <dgm:pt modelId="{8C16EAE4-F83C-4F0D-A88B-42BC61421AF0}">
      <dgm:prSet phldrT="[Texto]" custT="1"/>
      <dgm:spPr/>
      <dgm:t>
        <a:bodyPr/>
        <a:lstStyle/>
        <a:p>
          <a:pPr rtl="0"/>
          <a:r>
            <a:rPr lang="es-CO" sz="2400">
              <a:latin typeface="Arial Rounded MT Bold"/>
            </a:rPr>
            <a:t>Bienes de uso público </a:t>
          </a:r>
        </a:p>
        <a:p>
          <a:pPr rtl="0"/>
          <a:r>
            <a:rPr lang="es-CO" sz="2200" b="0">
              <a:latin typeface="Arial Rounded MT Bold"/>
            </a:rPr>
            <a:t>MAR 2023 $165,9</a:t>
          </a:r>
        </a:p>
        <a:p>
          <a:r>
            <a:rPr lang="es-CO" sz="2200" b="0">
              <a:latin typeface="Arial Rounded MT Bold"/>
            </a:rPr>
            <a:t> MAR 2022 $163,3</a:t>
          </a:r>
          <a:endParaRPr lang="es-CO" sz="2200">
            <a:latin typeface="Arial Rounded MT Bold"/>
          </a:endParaRPr>
        </a:p>
      </dgm:t>
    </dgm:pt>
    <dgm:pt modelId="{342901BF-6A38-4960-A80F-BFFFE21362F1}" type="parTrans" cxnId="{F8CFE3EF-514F-46EA-8034-68328486F017}">
      <dgm:prSet/>
      <dgm:spPr/>
      <dgm:t>
        <a:bodyPr/>
        <a:lstStyle/>
        <a:p>
          <a:endParaRPr lang="es-CO" sz="2200">
            <a:latin typeface="Arial Rounded MT Bold" panose="020F0704030504030204" pitchFamily="34" charset="0"/>
          </a:endParaRPr>
        </a:p>
      </dgm:t>
    </dgm:pt>
    <dgm:pt modelId="{899304E8-45BB-4FF3-A15A-8EF7D1A0003D}" type="sibTrans" cxnId="{F8CFE3EF-514F-46EA-8034-68328486F017}">
      <dgm:prSet/>
      <dgm:spPr/>
      <dgm:t>
        <a:bodyPr/>
        <a:lstStyle/>
        <a:p>
          <a:endParaRPr lang="es-CO" sz="2200">
            <a:latin typeface="Arial Rounded MT Bold" panose="020F0704030504030204" pitchFamily="34" charset="0"/>
          </a:endParaRPr>
        </a:p>
      </dgm:t>
    </dgm:pt>
    <dgm:pt modelId="{AD33C74B-7F85-41CE-B3D2-0D02AC713448}">
      <dgm:prSet phldrT="[Texto]" custT="1"/>
      <dgm:spPr/>
      <dgm:t>
        <a:bodyPr/>
        <a:lstStyle/>
        <a:p>
          <a:r>
            <a:rPr lang="es-CO" sz="2400">
              <a:latin typeface="Arial Rounded MT Bold"/>
            </a:rPr>
            <a:t>Préstamos por pagar</a:t>
          </a:r>
        </a:p>
        <a:p>
          <a:pPr rtl="0"/>
          <a:r>
            <a:rPr lang="es-CO" sz="2000" b="0">
              <a:latin typeface="Arial Rounded MT Bold"/>
            </a:rPr>
            <a:t>MAR 2023 $9 ,5</a:t>
          </a:r>
        </a:p>
        <a:p>
          <a:pPr rtl="0"/>
          <a:r>
            <a:rPr lang="es-CO" sz="2000" b="0">
              <a:latin typeface="Arial Rounded MT Bold"/>
            </a:rPr>
            <a:t>MAR 2022 $ 7,1</a:t>
          </a:r>
        </a:p>
        <a:p>
          <a:pPr rtl="0"/>
          <a:r>
            <a:rPr lang="es-CO" sz="1800" b="0">
              <a:latin typeface="Arial Rounded MT Bold"/>
            </a:rPr>
            <a:t>*Incluye porción corriente y no corriente</a:t>
          </a:r>
        </a:p>
      </dgm:t>
    </dgm:pt>
    <dgm:pt modelId="{91F5EF5D-7113-4534-9932-7DA6909B4585}" type="parTrans" cxnId="{B9A2B14F-BBC9-4BC9-8A8D-82E40EE426DB}">
      <dgm:prSet/>
      <dgm:spPr/>
      <dgm:t>
        <a:bodyPr/>
        <a:lstStyle/>
        <a:p>
          <a:endParaRPr lang="es-CO" sz="2200">
            <a:latin typeface="Arial Rounded MT Bold" panose="020F0704030504030204" pitchFamily="34" charset="0"/>
          </a:endParaRPr>
        </a:p>
      </dgm:t>
    </dgm:pt>
    <dgm:pt modelId="{08311EA5-78B1-4728-BE72-BE0762366ACC}" type="sibTrans" cxnId="{B9A2B14F-BBC9-4BC9-8A8D-82E40EE426DB}">
      <dgm:prSet/>
      <dgm:spPr/>
      <dgm:t>
        <a:bodyPr/>
        <a:lstStyle/>
        <a:p>
          <a:endParaRPr lang="es-CO" sz="2200">
            <a:latin typeface="Arial Rounded MT Bold" panose="020F0704030504030204" pitchFamily="34" charset="0"/>
          </a:endParaRPr>
        </a:p>
      </dgm:t>
    </dgm:pt>
    <dgm:pt modelId="{601A909A-F24D-459C-BDBD-6E15FCA8A5E5}" type="pres">
      <dgm:prSet presAssocID="{C0400070-DA94-43D6-8831-E31C5832130A}" presName="linearFlow" presStyleCnt="0">
        <dgm:presLayoutVars>
          <dgm:dir/>
          <dgm:resizeHandles val="exact"/>
        </dgm:presLayoutVars>
      </dgm:prSet>
      <dgm:spPr/>
    </dgm:pt>
    <dgm:pt modelId="{5E918A8D-DD1A-4A7C-9334-09B494D85F2D}" type="pres">
      <dgm:prSet presAssocID="{8C16EAE4-F83C-4F0D-A88B-42BC61421AF0}" presName="composite" presStyleCnt="0"/>
      <dgm:spPr/>
    </dgm:pt>
    <dgm:pt modelId="{7ADB628F-5161-4A2D-9350-330402A7F028}" type="pres">
      <dgm:prSet presAssocID="{8C16EAE4-F83C-4F0D-A88B-42BC61421AF0}"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7E5FC59-9973-40B8-BE0A-2D0FF6F46557}" type="pres">
      <dgm:prSet presAssocID="{8C16EAE4-F83C-4F0D-A88B-42BC61421AF0}" presName="txShp" presStyleLbl="node1" presStyleIdx="0" presStyleCnt="2">
        <dgm:presLayoutVars>
          <dgm:bulletEnabled val="1"/>
        </dgm:presLayoutVars>
      </dgm:prSet>
      <dgm:spPr/>
    </dgm:pt>
    <dgm:pt modelId="{CA196F94-47C3-4FA6-A8B2-2D23405E6664}" type="pres">
      <dgm:prSet presAssocID="{899304E8-45BB-4FF3-A15A-8EF7D1A0003D}" presName="spacing" presStyleCnt="0"/>
      <dgm:spPr/>
    </dgm:pt>
    <dgm:pt modelId="{170F201E-11DE-43F7-85C2-40A63EFB05FD}" type="pres">
      <dgm:prSet presAssocID="{AD33C74B-7F85-41CE-B3D2-0D02AC713448}" presName="composite" presStyleCnt="0"/>
      <dgm:spPr/>
    </dgm:pt>
    <dgm:pt modelId="{41B94F31-0B0F-47FF-897C-124C28F8A151}" type="pres">
      <dgm:prSet presAssocID="{AD33C74B-7F85-41CE-B3D2-0D02AC713448}" presName="imgShp" presStyleLbl="fgImgPlace1" presStyleIdx="1" presStyleCnt="2" custLinFactNeighborY="-21779"/>
      <dgm:spPr>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dgm:spPr>
    </dgm:pt>
    <dgm:pt modelId="{4248C954-6435-4598-B9C4-584CCF7F72C4}" type="pres">
      <dgm:prSet presAssocID="{AD33C74B-7F85-41CE-B3D2-0D02AC713448}" presName="txShp" presStyleLbl="node1" presStyleIdx="1" presStyleCnt="2" custScaleY="124690" custLinFactNeighborY="-21779">
        <dgm:presLayoutVars>
          <dgm:bulletEnabled val="1"/>
        </dgm:presLayoutVars>
      </dgm:prSet>
      <dgm:spPr/>
    </dgm:pt>
  </dgm:ptLst>
  <dgm:cxnLst>
    <dgm:cxn modelId="{B9A2B14F-BBC9-4BC9-8A8D-82E40EE426DB}" srcId="{C0400070-DA94-43D6-8831-E31C5832130A}" destId="{AD33C74B-7F85-41CE-B3D2-0D02AC713448}" srcOrd="1" destOrd="0" parTransId="{91F5EF5D-7113-4534-9932-7DA6909B4585}" sibTransId="{08311EA5-78B1-4728-BE72-BE0762366ACC}"/>
    <dgm:cxn modelId="{FB7CDF70-4AA2-4D1D-A685-4844971F059E}" type="presOf" srcId="{8C16EAE4-F83C-4F0D-A88B-42BC61421AF0}" destId="{77E5FC59-9973-40B8-BE0A-2D0FF6F46557}" srcOrd="0" destOrd="0" presId="urn:microsoft.com/office/officeart/2005/8/layout/vList3"/>
    <dgm:cxn modelId="{28301CDB-7E00-419D-ABC1-9E15532A4A1A}" type="presOf" srcId="{AD33C74B-7F85-41CE-B3D2-0D02AC713448}" destId="{4248C954-6435-4598-B9C4-584CCF7F72C4}" srcOrd="0" destOrd="0" presId="urn:microsoft.com/office/officeart/2005/8/layout/vList3"/>
    <dgm:cxn modelId="{F8CFE3EF-514F-46EA-8034-68328486F017}" srcId="{C0400070-DA94-43D6-8831-E31C5832130A}" destId="{8C16EAE4-F83C-4F0D-A88B-42BC61421AF0}" srcOrd="0" destOrd="0" parTransId="{342901BF-6A38-4960-A80F-BFFFE21362F1}" sibTransId="{899304E8-45BB-4FF3-A15A-8EF7D1A0003D}"/>
    <dgm:cxn modelId="{1E6335F4-C6ED-4E36-B0F7-1D77D9EF7DBE}" type="presOf" srcId="{C0400070-DA94-43D6-8831-E31C5832130A}" destId="{601A909A-F24D-459C-BDBD-6E15FCA8A5E5}" srcOrd="0" destOrd="0" presId="urn:microsoft.com/office/officeart/2005/8/layout/vList3"/>
    <dgm:cxn modelId="{A7E2A255-3856-45B0-9A43-4E917F2C4C2E}" type="presParOf" srcId="{601A909A-F24D-459C-BDBD-6E15FCA8A5E5}" destId="{5E918A8D-DD1A-4A7C-9334-09B494D85F2D}" srcOrd="0" destOrd="0" presId="urn:microsoft.com/office/officeart/2005/8/layout/vList3"/>
    <dgm:cxn modelId="{4B0561DF-510A-4D3B-A63A-7088CE420FCB}" type="presParOf" srcId="{5E918A8D-DD1A-4A7C-9334-09B494D85F2D}" destId="{7ADB628F-5161-4A2D-9350-330402A7F028}" srcOrd="0" destOrd="0" presId="urn:microsoft.com/office/officeart/2005/8/layout/vList3"/>
    <dgm:cxn modelId="{58ED626B-8F06-4153-9062-C5DAF0BE0E89}" type="presParOf" srcId="{5E918A8D-DD1A-4A7C-9334-09B494D85F2D}" destId="{77E5FC59-9973-40B8-BE0A-2D0FF6F46557}" srcOrd="1" destOrd="0" presId="urn:microsoft.com/office/officeart/2005/8/layout/vList3"/>
    <dgm:cxn modelId="{B1C51261-1083-4893-A01E-C015DDE2FB3D}" type="presParOf" srcId="{601A909A-F24D-459C-BDBD-6E15FCA8A5E5}" destId="{CA196F94-47C3-4FA6-A8B2-2D23405E6664}" srcOrd="1" destOrd="0" presId="urn:microsoft.com/office/officeart/2005/8/layout/vList3"/>
    <dgm:cxn modelId="{4D36558C-EC54-4C60-9F86-6DCCE5D229F5}" type="presParOf" srcId="{601A909A-F24D-459C-BDBD-6E15FCA8A5E5}" destId="{170F201E-11DE-43F7-85C2-40A63EFB05FD}" srcOrd="2" destOrd="0" presId="urn:microsoft.com/office/officeart/2005/8/layout/vList3"/>
    <dgm:cxn modelId="{3605B0ED-B0DE-4C40-8EF4-89EA3A8E5D0F}" type="presParOf" srcId="{170F201E-11DE-43F7-85C2-40A63EFB05FD}" destId="{41B94F31-0B0F-47FF-897C-124C28F8A151}" srcOrd="0" destOrd="0" presId="urn:microsoft.com/office/officeart/2005/8/layout/vList3"/>
    <dgm:cxn modelId="{2AB674ED-A0B9-423A-819C-DCBBEE98F740}" type="presParOf" srcId="{170F201E-11DE-43F7-85C2-40A63EFB05FD}" destId="{4248C954-6435-4598-B9C4-584CCF7F72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FC59-9973-40B8-BE0A-2D0FF6F46557}">
      <dsp:nvSpPr>
        <dsp:cNvPr id="0" name=""/>
        <dsp:cNvSpPr/>
      </dsp:nvSpPr>
      <dsp:spPr>
        <a:xfrm rot="10800000">
          <a:off x="698997" y="0"/>
          <a:ext cx="5658473" cy="1591798"/>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1939" tIns="83820" rIns="156464" bIns="83820" numCol="1" spcCol="1270" anchor="ctr" anchorCtr="0">
          <a:noAutofit/>
        </a:bodyPr>
        <a:lstStyle/>
        <a:p>
          <a:pPr marL="0" lvl="0" indent="0" algn="ctr" defTabSz="977900">
            <a:lnSpc>
              <a:spcPct val="90000"/>
            </a:lnSpc>
            <a:spcBef>
              <a:spcPct val="0"/>
            </a:spcBef>
            <a:spcAft>
              <a:spcPct val="35000"/>
            </a:spcAft>
            <a:buNone/>
          </a:pPr>
          <a:r>
            <a:rPr lang="es-CO" sz="2200" kern="1200">
              <a:solidFill>
                <a:sysClr val="window" lastClr="FFFFFF"/>
              </a:solidFill>
              <a:latin typeface="Arial Rounded MT Bold"/>
              <a:ea typeface="+mn-ea"/>
              <a:cs typeface="+mn-cs"/>
            </a:rPr>
            <a:t>Del Activo:</a:t>
          </a:r>
        </a:p>
        <a:p>
          <a:pPr marL="0" lvl="0" indent="0" algn="ctr" defTabSz="977900" rtl="0">
            <a:lnSpc>
              <a:spcPct val="90000"/>
            </a:lnSpc>
            <a:spcBef>
              <a:spcPct val="0"/>
            </a:spcBef>
            <a:spcAft>
              <a:spcPct val="35000"/>
            </a:spcAft>
            <a:buNone/>
          </a:pPr>
          <a:r>
            <a:rPr lang="es-CO" sz="2200" kern="1200">
              <a:solidFill>
                <a:sysClr val="window" lastClr="FFFFFF"/>
              </a:solidFill>
              <a:latin typeface="Arial Rounded MT Bold"/>
              <a:ea typeface="+mn-ea"/>
              <a:cs typeface="+mn-cs"/>
            </a:rPr>
            <a:t>Inversiones </a:t>
          </a:r>
        </a:p>
        <a:p>
          <a:pPr marL="0" lvl="0" indent="0" algn="ctr" defTabSz="977900" rtl="0">
            <a:lnSpc>
              <a:spcPct val="90000"/>
            </a:lnSpc>
            <a:spcBef>
              <a:spcPct val="0"/>
            </a:spcBef>
            <a:spcAft>
              <a:spcPct val="35000"/>
            </a:spcAft>
            <a:buNone/>
          </a:pPr>
          <a:r>
            <a:rPr lang="es-CO" sz="2200" b="1" kern="1200">
              <a:solidFill>
                <a:sysClr val="window" lastClr="FFFFFF"/>
              </a:solidFill>
              <a:latin typeface="Arial Rounded MT Bold"/>
              <a:ea typeface="+mn-ea"/>
              <a:cs typeface="+mn-cs"/>
            </a:rPr>
            <a:t>    2023 : $ 20,0         2022 : $ 14,1 </a:t>
          </a:r>
          <a:endParaRPr lang="es-CO" sz="2200" kern="1200">
            <a:solidFill>
              <a:sysClr val="window" lastClr="FFFFFF"/>
            </a:solidFill>
            <a:latin typeface="Arial Rounded MT Bold"/>
            <a:ea typeface="+mn-ea"/>
            <a:cs typeface="+mn-cs"/>
          </a:endParaRPr>
        </a:p>
      </dsp:txBody>
      <dsp:txXfrm rot="10800000">
        <a:off x="1096946" y="0"/>
        <a:ext cx="5260524" cy="1591798"/>
      </dsp:txXfrm>
    </dsp:sp>
    <dsp:sp modelId="{7ADB628F-5161-4A2D-9350-330402A7F028}">
      <dsp:nvSpPr>
        <dsp:cNvPr id="0" name=""/>
        <dsp:cNvSpPr/>
      </dsp:nvSpPr>
      <dsp:spPr>
        <a:xfrm>
          <a:off x="497417" y="769"/>
          <a:ext cx="1591798" cy="1591798"/>
        </a:xfrm>
        <a:prstGeom prst="ellipse">
          <a:avLst/>
        </a:prstGeom>
        <a:blipFill>
          <a:blip xmlns:r="http://schemas.openxmlformats.org/officeDocument/2006/relationships" r:embed="rId1"/>
          <a:srcRect/>
          <a:stretch>
            <a:fillRect t="-2000" b="-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248C954-6435-4598-B9C4-584CCF7F72C4}">
      <dsp:nvSpPr>
        <dsp:cNvPr id="0" name=""/>
        <dsp:cNvSpPr/>
      </dsp:nvSpPr>
      <dsp:spPr>
        <a:xfrm rot="10800000">
          <a:off x="848616" y="1903538"/>
          <a:ext cx="5536180" cy="1527410"/>
        </a:xfrm>
        <a:prstGeom prst="homePlate">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1939" tIns="83820" rIns="156464" bIns="83820" numCol="1" spcCol="1270" anchor="ctr" anchorCtr="0">
          <a:noAutofit/>
        </a:bodyPr>
        <a:lstStyle/>
        <a:p>
          <a:pPr marL="0" lvl="0" indent="0" algn="ctr" defTabSz="977900">
            <a:lnSpc>
              <a:spcPct val="90000"/>
            </a:lnSpc>
            <a:spcBef>
              <a:spcPct val="0"/>
            </a:spcBef>
            <a:spcAft>
              <a:spcPct val="35000"/>
            </a:spcAft>
            <a:buNone/>
          </a:pPr>
          <a:r>
            <a:rPr lang="es-CO" sz="2200" kern="1200">
              <a:solidFill>
                <a:sysClr val="window" lastClr="FFFFFF"/>
              </a:solidFill>
              <a:latin typeface="Arial Rounded MT Bold"/>
              <a:ea typeface="+mn-ea"/>
              <a:cs typeface="+mn-cs"/>
            </a:rPr>
            <a:t>Del Pasivo:</a:t>
          </a:r>
        </a:p>
        <a:p>
          <a:pPr marL="0" lvl="0" indent="0" algn="ctr" defTabSz="977900" rtl="0">
            <a:lnSpc>
              <a:spcPct val="90000"/>
            </a:lnSpc>
            <a:spcBef>
              <a:spcPct val="0"/>
            </a:spcBef>
            <a:spcAft>
              <a:spcPct val="35000"/>
            </a:spcAft>
            <a:buNone/>
          </a:pPr>
          <a:r>
            <a:rPr lang="es-CO" sz="2200" kern="1200">
              <a:solidFill>
                <a:sysClr val="window" lastClr="FFFFFF"/>
              </a:solidFill>
              <a:latin typeface="Arial Rounded MT Bold"/>
              <a:ea typeface="+mn-ea"/>
              <a:cs typeface="+mn-cs"/>
            </a:rPr>
            <a:t>Emisión de bonos y préstamos por pagar</a:t>
          </a:r>
        </a:p>
        <a:p>
          <a:pPr marL="0" lvl="0" indent="0" algn="ctr" defTabSz="977900" rtl="0">
            <a:lnSpc>
              <a:spcPct val="90000"/>
            </a:lnSpc>
            <a:spcBef>
              <a:spcPct val="0"/>
            </a:spcBef>
            <a:spcAft>
              <a:spcPct val="35000"/>
            </a:spcAft>
            <a:buNone/>
          </a:pPr>
          <a:r>
            <a:rPr lang="es-CO" sz="2200" kern="1200">
              <a:solidFill>
                <a:sysClr val="window" lastClr="FFFFFF"/>
              </a:solidFill>
              <a:latin typeface="Arial Rounded MT Bold"/>
              <a:ea typeface="+mn-ea"/>
              <a:cs typeface="+mn-cs"/>
            </a:rPr>
            <a:t>2023 :  </a:t>
          </a:r>
          <a:r>
            <a:rPr lang="es-CO" sz="2200" b="0" kern="1200">
              <a:solidFill>
                <a:sysClr val="window" lastClr="FFFFFF"/>
              </a:solidFill>
              <a:latin typeface="Arial Rounded MT Bold"/>
              <a:ea typeface="+mn-ea"/>
              <a:cs typeface="+mn-cs"/>
            </a:rPr>
            <a:t>$ 9,1       2022 : $7,0</a:t>
          </a:r>
        </a:p>
      </dsp:txBody>
      <dsp:txXfrm rot="10800000">
        <a:off x="1230468" y="1903538"/>
        <a:ext cx="5154328" cy="1527410"/>
      </dsp:txXfrm>
    </dsp:sp>
    <dsp:sp modelId="{41B94F31-0B0F-47FF-897C-124C28F8A151}">
      <dsp:nvSpPr>
        <dsp:cNvPr id="0" name=""/>
        <dsp:cNvSpPr/>
      </dsp:nvSpPr>
      <dsp:spPr>
        <a:xfrm>
          <a:off x="539312" y="1793115"/>
          <a:ext cx="1464757" cy="1738578"/>
        </a:xfrm>
        <a:prstGeom prst="ellipse">
          <a:avLst/>
        </a:prstGeom>
        <a:blipFill>
          <a:blip xmlns:r="http://schemas.openxmlformats.org/officeDocument/2006/relationships" r:embed="rId2"/>
          <a:srcRect/>
          <a:stretch>
            <a:fillRect t="-2000" b="-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FC59-9973-40B8-BE0A-2D0FF6F46557}">
      <dsp:nvSpPr>
        <dsp:cNvPr id="0" name=""/>
        <dsp:cNvSpPr/>
      </dsp:nvSpPr>
      <dsp:spPr>
        <a:xfrm rot="10800000">
          <a:off x="372723" y="520"/>
          <a:ext cx="6212821" cy="152622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076" tIns="83820" rIns="156464" bIns="83820" numCol="1" spcCol="1270" anchor="ctr" anchorCtr="0">
          <a:noAutofit/>
        </a:bodyPr>
        <a:lstStyle/>
        <a:p>
          <a:pPr marL="0" lvl="0" indent="0" algn="ctr" defTabSz="977900" rtl="0">
            <a:lnSpc>
              <a:spcPct val="90000"/>
            </a:lnSpc>
            <a:spcBef>
              <a:spcPct val="0"/>
            </a:spcBef>
            <a:spcAft>
              <a:spcPct val="35000"/>
            </a:spcAft>
            <a:buNone/>
          </a:pPr>
          <a:r>
            <a:rPr lang="es-CO" sz="2200" kern="1200">
              <a:latin typeface="Arial Rounded MT Bold"/>
            </a:rPr>
            <a:t>Ingresos fiscales</a:t>
          </a:r>
        </a:p>
        <a:p>
          <a:pPr marL="0" lvl="0" indent="0" algn="ctr" defTabSz="977900" rtl="0">
            <a:lnSpc>
              <a:spcPct val="90000"/>
            </a:lnSpc>
            <a:spcBef>
              <a:spcPct val="0"/>
            </a:spcBef>
            <a:spcAft>
              <a:spcPct val="35000"/>
            </a:spcAft>
            <a:buNone/>
          </a:pPr>
          <a:r>
            <a:rPr lang="es-CO" sz="2000" kern="1200">
              <a:latin typeface="Arial Rounded MT Bold"/>
            </a:rPr>
            <a:t>MAR-2023   </a:t>
          </a:r>
          <a:r>
            <a:rPr lang="es-CO" sz="2000" b="0" kern="1200">
              <a:latin typeface="Arial Rounded MT Bold"/>
            </a:rPr>
            <a:t>$9,3       MAR-2022 $7,4</a:t>
          </a:r>
          <a:endParaRPr lang="es-CO" sz="2200" b="0" kern="1200">
            <a:latin typeface="Arial Rounded MT Bold" panose="020F0704030504030204" pitchFamily="34" charset="0"/>
          </a:endParaRPr>
        </a:p>
        <a:p>
          <a:pPr marL="0" lvl="0" indent="0" algn="ctr" defTabSz="977900" rtl="0">
            <a:lnSpc>
              <a:spcPct val="90000"/>
            </a:lnSpc>
            <a:spcBef>
              <a:spcPct val="0"/>
            </a:spcBef>
            <a:spcAft>
              <a:spcPct val="35000"/>
            </a:spcAft>
            <a:buNone/>
          </a:pPr>
          <a:r>
            <a:rPr lang="es-CO" sz="2200" b="0" kern="1200">
              <a:latin typeface="Arial Rounded MT Bold"/>
            </a:rPr>
            <a:t>    Transferencias y subvenciones</a:t>
          </a:r>
        </a:p>
        <a:p>
          <a:pPr marL="0" lvl="0" indent="0" algn="ctr" defTabSz="977900" rtl="0">
            <a:lnSpc>
              <a:spcPct val="90000"/>
            </a:lnSpc>
            <a:spcBef>
              <a:spcPct val="0"/>
            </a:spcBef>
            <a:spcAft>
              <a:spcPct val="35000"/>
            </a:spcAft>
            <a:buNone/>
          </a:pPr>
          <a:r>
            <a:rPr lang="es-CO" sz="2000" b="0" kern="1200">
              <a:latin typeface="Arial Rounded MT Bold"/>
            </a:rPr>
            <a:t>MAR-2023 $0,99     MAR-2022 $0,96</a:t>
          </a:r>
          <a:endParaRPr lang="es-CO" sz="2200" kern="1200">
            <a:latin typeface="Arial Rounded MT Bold"/>
          </a:endParaRPr>
        </a:p>
      </dsp:txBody>
      <dsp:txXfrm rot="10800000">
        <a:off x="754278" y="520"/>
        <a:ext cx="5831266" cy="1526222"/>
      </dsp:txXfrm>
    </dsp:sp>
    <dsp:sp modelId="{7ADB628F-5161-4A2D-9350-330402A7F028}">
      <dsp:nvSpPr>
        <dsp:cNvPr id="0" name=""/>
        <dsp:cNvSpPr/>
      </dsp:nvSpPr>
      <dsp:spPr>
        <a:xfrm>
          <a:off x="162346" y="144505"/>
          <a:ext cx="1236078" cy="12360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8C954-6435-4598-B9C4-584CCF7F72C4}">
      <dsp:nvSpPr>
        <dsp:cNvPr id="0" name=""/>
        <dsp:cNvSpPr/>
      </dsp:nvSpPr>
      <dsp:spPr>
        <a:xfrm rot="10800000">
          <a:off x="333507" y="1657566"/>
          <a:ext cx="6291253" cy="1236078"/>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076" tIns="83820" rIns="156464" bIns="83820" numCol="1" spcCol="1270" anchor="ctr" anchorCtr="0">
          <a:noAutofit/>
        </a:bodyPr>
        <a:lstStyle/>
        <a:p>
          <a:pPr marL="0" lvl="0" indent="0" algn="ctr" defTabSz="977900" rtl="0">
            <a:lnSpc>
              <a:spcPct val="90000"/>
            </a:lnSpc>
            <a:spcBef>
              <a:spcPct val="0"/>
            </a:spcBef>
            <a:spcAft>
              <a:spcPct val="35000"/>
            </a:spcAft>
            <a:buNone/>
          </a:pPr>
          <a:r>
            <a:rPr lang="es-CO" sz="2200" kern="1200">
              <a:latin typeface="Arial Rounded MT Bold"/>
            </a:rPr>
            <a:t>Gasto público social    </a:t>
          </a:r>
        </a:p>
        <a:p>
          <a:pPr marL="0" lvl="0" indent="0" algn="ctr" defTabSz="977900">
            <a:lnSpc>
              <a:spcPct val="90000"/>
            </a:lnSpc>
            <a:spcBef>
              <a:spcPct val="0"/>
            </a:spcBef>
            <a:spcAft>
              <a:spcPct val="35000"/>
            </a:spcAft>
            <a:buNone/>
          </a:pPr>
          <a:r>
            <a:rPr lang="es-CO" sz="2200" kern="1200">
              <a:latin typeface="Arial Rounded MT Bold"/>
            </a:rPr>
            <a:t>MAR-2023 </a:t>
          </a:r>
          <a:r>
            <a:rPr lang="es-CO" sz="2200" b="0" kern="1200">
              <a:latin typeface="Arial Rounded MT Bold"/>
            </a:rPr>
            <a:t>$1,37</a:t>
          </a:r>
        </a:p>
        <a:p>
          <a:pPr marL="0" lvl="0" indent="0" algn="ctr" defTabSz="977900">
            <a:lnSpc>
              <a:spcPct val="90000"/>
            </a:lnSpc>
            <a:spcBef>
              <a:spcPct val="0"/>
            </a:spcBef>
            <a:spcAft>
              <a:spcPct val="35000"/>
            </a:spcAft>
            <a:buNone/>
          </a:pPr>
          <a:r>
            <a:rPr lang="es-CO" sz="2200" b="0" kern="1200">
              <a:latin typeface="Arial Rounded MT Bold"/>
            </a:rPr>
            <a:t>MAR-2022 $1,31</a:t>
          </a:r>
        </a:p>
      </dsp:txBody>
      <dsp:txXfrm rot="10800000">
        <a:off x="642526" y="1657566"/>
        <a:ext cx="5982234" cy="1236078"/>
      </dsp:txXfrm>
    </dsp:sp>
    <dsp:sp modelId="{41B94F31-0B0F-47FF-897C-124C28F8A151}">
      <dsp:nvSpPr>
        <dsp:cNvPr id="0" name=""/>
        <dsp:cNvSpPr/>
      </dsp:nvSpPr>
      <dsp:spPr>
        <a:xfrm>
          <a:off x="169391" y="1657566"/>
          <a:ext cx="1236078" cy="123607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FC59-9973-40B8-BE0A-2D0FF6F46557}">
      <dsp:nvSpPr>
        <dsp:cNvPr id="0" name=""/>
        <dsp:cNvSpPr/>
      </dsp:nvSpPr>
      <dsp:spPr>
        <a:xfrm rot="10800000">
          <a:off x="222278" y="3112"/>
          <a:ext cx="7048288" cy="1815426"/>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328" tIns="83820" rIns="156464" bIns="83820" numCol="1" spcCol="1270" anchor="ctr" anchorCtr="0">
          <a:noAutofit/>
        </a:bodyPr>
        <a:lstStyle/>
        <a:p>
          <a:pPr marL="0" lvl="0" indent="0" algn="l" defTabSz="977900" rtl="0">
            <a:lnSpc>
              <a:spcPct val="90000"/>
            </a:lnSpc>
            <a:spcBef>
              <a:spcPct val="0"/>
            </a:spcBef>
            <a:spcAft>
              <a:spcPct val="35000"/>
            </a:spcAft>
            <a:buNone/>
          </a:pPr>
          <a:r>
            <a:rPr lang="es-CO" sz="2200" kern="1200">
              <a:solidFill>
                <a:sysClr val="window" lastClr="FFFFFF"/>
              </a:solidFill>
              <a:latin typeface="Arial Rounded MT Bold"/>
              <a:ea typeface="+mn-ea"/>
              <a:cs typeface="+mn-cs"/>
            </a:rPr>
            <a:t>                  Del ingreso:</a:t>
          </a:r>
        </a:p>
        <a:p>
          <a:pPr marL="0" lvl="0" indent="0" algn="l" defTabSz="977900" rtl="0">
            <a:lnSpc>
              <a:spcPct val="90000"/>
            </a:lnSpc>
            <a:spcBef>
              <a:spcPct val="0"/>
            </a:spcBef>
            <a:spcAft>
              <a:spcPct val="35000"/>
            </a:spcAft>
            <a:buNone/>
            <a:tabLst/>
          </a:pPr>
          <a:r>
            <a:rPr lang="es-CO" sz="2200" kern="1200">
              <a:solidFill>
                <a:sysClr val="window" lastClr="FFFFFF"/>
              </a:solidFill>
              <a:latin typeface="Arial Rounded MT Bold"/>
              <a:ea typeface="+mn-ea"/>
              <a:cs typeface="+mn-cs"/>
            </a:rPr>
            <a:t>      Ingresos fiscales 2023:</a:t>
          </a:r>
          <a:r>
            <a:rPr lang="es-CO" sz="2200" b="0" kern="1200">
              <a:solidFill>
                <a:sysClr val="window" lastClr="FFFFFF"/>
              </a:solidFill>
              <a:latin typeface="Arial Rounded MT Bold"/>
              <a:ea typeface="+mn-ea"/>
              <a:cs typeface="+mn-cs"/>
            </a:rPr>
            <a:t> $9,6  2022 : $9,1  </a:t>
          </a:r>
          <a:endParaRPr lang="es-CO" sz="300" b="0" kern="1200">
            <a:solidFill>
              <a:sysClr val="window" lastClr="FFFFFF"/>
            </a:solidFill>
            <a:latin typeface="Arial Rounded MT Bold" panose="020F0704030504030204" pitchFamily="34" charset="0"/>
            <a:ea typeface="+mn-ea"/>
            <a:cs typeface="+mn-cs"/>
          </a:endParaRPr>
        </a:p>
        <a:p>
          <a:pPr marL="0" lvl="0" indent="0" algn="l" defTabSz="977900" rtl="0">
            <a:lnSpc>
              <a:spcPct val="90000"/>
            </a:lnSpc>
            <a:spcBef>
              <a:spcPct val="0"/>
            </a:spcBef>
            <a:spcAft>
              <a:spcPct val="35000"/>
            </a:spcAft>
            <a:buNone/>
          </a:pPr>
          <a:r>
            <a:rPr lang="es-CO" sz="300" b="0" kern="1200">
              <a:solidFill>
                <a:sysClr val="window" lastClr="FFFFFF"/>
              </a:solidFill>
              <a:latin typeface="Arial Rounded MT Bold"/>
              <a:ea typeface="+mn-ea"/>
              <a:cs typeface="+mn-cs"/>
            </a:rPr>
            <a:t>      </a:t>
          </a:r>
        </a:p>
        <a:p>
          <a:pPr marL="0" lvl="0" indent="0" algn="l" defTabSz="977900" rtl="0">
            <a:lnSpc>
              <a:spcPct val="90000"/>
            </a:lnSpc>
            <a:spcBef>
              <a:spcPct val="0"/>
            </a:spcBef>
            <a:spcAft>
              <a:spcPct val="35000"/>
            </a:spcAft>
            <a:buNone/>
          </a:pPr>
          <a:r>
            <a:rPr lang="es-CO" sz="2200" b="0" kern="1200">
              <a:solidFill>
                <a:sysClr val="window" lastClr="FFFFFF"/>
              </a:solidFill>
              <a:latin typeface="Arial Rounded MT Bold"/>
              <a:ea typeface="+mn-ea"/>
              <a:cs typeface="+mn-cs"/>
            </a:rPr>
            <a:t>      Transferencias y subvenciones </a:t>
          </a:r>
        </a:p>
        <a:p>
          <a:pPr marL="0" lvl="0" indent="0" algn="l" defTabSz="977900" rtl="0">
            <a:lnSpc>
              <a:spcPct val="90000"/>
            </a:lnSpc>
            <a:spcBef>
              <a:spcPct val="0"/>
            </a:spcBef>
            <a:spcAft>
              <a:spcPct val="35000"/>
            </a:spcAft>
            <a:buNone/>
          </a:pPr>
          <a:r>
            <a:rPr lang="es-CO" sz="2200" b="0" kern="1200">
              <a:solidFill>
                <a:sysClr val="window" lastClr="FFFFFF"/>
              </a:solidFill>
              <a:latin typeface="Arial Rounded MT Bold"/>
              <a:ea typeface="+mn-ea"/>
              <a:cs typeface="+mn-cs"/>
            </a:rPr>
            <a:t>            2023: $  1,3               2022 : $ 1,4</a:t>
          </a:r>
        </a:p>
      </dsp:txBody>
      <dsp:txXfrm rot="10800000">
        <a:off x="676134" y="3112"/>
        <a:ext cx="6594432" cy="1815426"/>
      </dsp:txXfrm>
    </dsp:sp>
    <dsp:sp modelId="{7ADB628F-5161-4A2D-9350-330402A7F028}">
      <dsp:nvSpPr>
        <dsp:cNvPr id="0" name=""/>
        <dsp:cNvSpPr/>
      </dsp:nvSpPr>
      <dsp:spPr>
        <a:xfrm>
          <a:off x="143641" y="63319"/>
          <a:ext cx="1520897" cy="1618167"/>
        </a:xfrm>
        <a:prstGeom prst="ellipse">
          <a:avLst/>
        </a:prstGeom>
        <a:blipFill>
          <a:blip xmlns:r="http://schemas.openxmlformats.org/officeDocument/2006/relationships" r:embed="rId1"/>
          <a:srcRect/>
          <a:stretch>
            <a:fillRect l="-1000" r="-1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248C954-6435-4598-B9C4-584CCF7F72C4}">
      <dsp:nvSpPr>
        <dsp:cNvPr id="0" name=""/>
        <dsp:cNvSpPr/>
      </dsp:nvSpPr>
      <dsp:spPr>
        <a:xfrm rot="10800000">
          <a:off x="278558" y="1963823"/>
          <a:ext cx="6935728" cy="1418465"/>
        </a:xfrm>
        <a:prstGeom prst="homePlate">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328" tIns="83820" rIns="156464" bIns="83820" numCol="1" spcCol="1270" anchor="ctr" anchorCtr="0">
          <a:noAutofit/>
        </a:bodyPr>
        <a:lstStyle/>
        <a:p>
          <a:pPr marL="0" lvl="0" indent="0" algn="l" defTabSz="977900">
            <a:lnSpc>
              <a:spcPct val="90000"/>
            </a:lnSpc>
            <a:spcBef>
              <a:spcPct val="0"/>
            </a:spcBef>
            <a:spcAft>
              <a:spcPct val="35000"/>
            </a:spcAft>
            <a:buNone/>
          </a:pPr>
          <a:r>
            <a:rPr lang="es-CO" sz="2200" kern="1200">
              <a:solidFill>
                <a:sysClr val="window" lastClr="FFFFFF"/>
              </a:solidFill>
              <a:latin typeface="Arial Rounded MT Bold"/>
              <a:ea typeface="+mn-ea"/>
              <a:cs typeface="+mn-cs"/>
            </a:rPr>
            <a:t>                   Del gasto:</a:t>
          </a:r>
        </a:p>
        <a:p>
          <a:pPr marL="0" lvl="0" indent="0" algn="ctr" defTabSz="977900">
            <a:lnSpc>
              <a:spcPct val="90000"/>
            </a:lnSpc>
            <a:spcBef>
              <a:spcPct val="0"/>
            </a:spcBef>
            <a:spcAft>
              <a:spcPct val="35000"/>
            </a:spcAft>
            <a:buNone/>
          </a:pPr>
          <a:endParaRPr lang="es-CO" sz="800" kern="1200">
            <a:solidFill>
              <a:sysClr val="window" lastClr="FFFFFF"/>
            </a:solidFill>
            <a:latin typeface="Arial Rounded MT Bold" panose="020F0704030504030204" pitchFamily="34" charset="0"/>
            <a:ea typeface="+mn-ea"/>
            <a:cs typeface="+mn-cs"/>
          </a:endParaRPr>
        </a:p>
        <a:p>
          <a:pPr marL="0" lvl="0" indent="0" algn="l" defTabSz="977900" rtl="0">
            <a:lnSpc>
              <a:spcPct val="90000"/>
            </a:lnSpc>
            <a:spcBef>
              <a:spcPct val="0"/>
            </a:spcBef>
            <a:spcAft>
              <a:spcPct val="35000"/>
            </a:spcAft>
            <a:buNone/>
          </a:pPr>
          <a:r>
            <a:rPr lang="es-CO" sz="2200" kern="1200">
              <a:solidFill>
                <a:sysClr val="window" lastClr="FFFFFF"/>
              </a:solidFill>
              <a:latin typeface="Arial Rounded MT Bold"/>
              <a:ea typeface="+mn-ea"/>
              <a:cs typeface="+mn-cs"/>
            </a:rPr>
            <a:t>          Operaciones interinstitucionales   </a:t>
          </a:r>
        </a:p>
        <a:p>
          <a:pPr marL="0" lvl="0" indent="0" algn="l" defTabSz="977900" rtl="0">
            <a:lnSpc>
              <a:spcPct val="90000"/>
            </a:lnSpc>
            <a:spcBef>
              <a:spcPct val="0"/>
            </a:spcBef>
            <a:spcAft>
              <a:spcPct val="35000"/>
            </a:spcAft>
            <a:buNone/>
          </a:pPr>
          <a:r>
            <a:rPr lang="es-CO" sz="2200" kern="1200">
              <a:solidFill>
                <a:sysClr val="window" lastClr="FFFFFF"/>
              </a:solidFill>
              <a:latin typeface="Arial Rounded MT Bold"/>
              <a:ea typeface="+mn-ea"/>
              <a:cs typeface="+mn-cs"/>
            </a:rPr>
            <a:t>            2023:  </a:t>
          </a:r>
          <a:r>
            <a:rPr lang="es-CO" sz="2200" b="0" kern="1200">
              <a:solidFill>
                <a:sysClr val="window" lastClr="FFFFFF"/>
              </a:solidFill>
              <a:latin typeface="Arial Rounded MT Bold"/>
              <a:ea typeface="+mn-ea"/>
              <a:cs typeface="+mn-cs"/>
            </a:rPr>
            <a:t>$ 6,9	         2022:  $ 5,3</a:t>
          </a:r>
          <a:endParaRPr lang="es-CO" sz="2200" kern="1200">
            <a:solidFill>
              <a:sysClr val="window" lastClr="FFFFFF"/>
            </a:solidFill>
            <a:latin typeface="Arial Rounded MT Bold"/>
            <a:ea typeface="+mn-ea"/>
            <a:cs typeface="+mn-cs"/>
          </a:endParaRPr>
        </a:p>
      </dsp:txBody>
      <dsp:txXfrm rot="10800000">
        <a:off x="633174" y="1963823"/>
        <a:ext cx="6581112" cy="1418465"/>
      </dsp:txXfrm>
    </dsp:sp>
    <dsp:sp modelId="{41B94F31-0B0F-47FF-897C-124C28F8A151}">
      <dsp:nvSpPr>
        <dsp:cNvPr id="0" name=""/>
        <dsp:cNvSpPr/>
      </dsp:nvSpPr>
      <dsp:spPr>
        <a:xfrm>
          <a:off x="211041" y="1969238"/>
          <a:ext cx="1574213" cy="1407634"/>
        </a:xfrm>
        <a:prstGeom prst="ellipse">
          <a:avLst/>
        </a:prstGeom>
        <a:blipFill>
          <a:blip xmlns:r="http://schemas.openxmlformats.org/officeDocument/2006/relationships" r:embed="rId2"/>
          <a:srcRect/>
          <a:stretch>
            <a:fillRect l="-5000" r="-5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D0E39-BFB6-443D-B38E-E44D7E73B18C}">
      <dsp:nvSpPr>
        <dsp:cNvPr id="0" name=""/>
        <dsp:cNvSpPr/>
      </dsp:nvSpPr>
      <dsp:spPr>
        <a:xfrm rot="5400000">
          <a:off x="3253688" y="-709355"/>
          <a:ext cx="672644" cy="2091355"/>
        </a:xfrm>
        <a:prstGeom prst="round2SameRect">
          <a:avLst/>
        </a:prstGeom>
        <a:solidFill>
          <a:schemeClr val="bg1">
            <a:lumMod val="95000"/>
            <a:alpha val="9000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488950">
            <a:lnSpc>
              <a:spcPct val="90000"/>
            </a:lnSpc>
            <a:spcBef>
              <a:spcPct val="0"/>
            </a:spcBef>
            <a:spcAft>
              <a:spcPct val="15000"/>
            </a:spcAft>
            <a:buNone/>
          </a:pPr>
          <a:r>
            <a:rPr lang="es-419" sz="1100" kern="1200">
              <a:latin typeface="Arial" panose="020B0604020202020204" pitchFamily="34" charset="0"/>
              <a:cs typeface="Arial" panose="020B0604020202020204" pitchFamily="34" charset="0"/>
            </a:rPr>
            <a:t>Secretaría Distrital </a:t>
          </a:r>
          <a:br>
            <a:rPr lang="es-419" sz="1100" kern="1200">
              <a:latin typeface="Arial" panose="020B0604020202020204" pitchFamily="34" charset="0"/>
              <a:cs typeface="Arial" panose="020B0604020202020204" pitchFamily="34" charset="0"/>
            </a:rPr>
          </a:br>
          <a:r>
            <a:rPr lang="es-419" sz="1100" kern="1200">
              <a:latin typeface="Arial" panose="020B0604020202020204" pitchFamily="34" charset="0"/>
              <a:cs typeface="Arial" panose="020B0604020202020204" pitchFamily="34" charset="0"/>
            </a:rPr>
            <a:t>de la Mujer</a:t>
          </a:r>
          <a:endParaRPr lang="es-ES" sz="1100" kern="1200">
            <a:latin typeface="Arial" panose="020B0604020202020204" pitchFamily="34" charset="0"/>
            <a:cs typeface="Arial" panose="020B0604020202020204" pitchFamily="34" charset="0"/>
          </a:endParaRPr>
        </a:p>
      </dsp:txBody>
      <dsp:txXfrm rot="-5400000">
        <a:off x="2544333" y="32836"/>
        <a:ext cx="2058519" cy="606972"/>
      </dsp:txXfrm>
    </dsp:sp>
    <dsp:sp modelId="{C2B5A858-8874-4D8E-83A4-A58967C3EF7D}">
      <dsp:nvSpPr>
        <dsp:cNvPr id="0" name=""/>
        <dsp:cNvSpPr/>
      </dsp:nvSpPr>
      <dsp:spPr>
        <a:xfrm>
          <a:off x="21164" y="1504"/>
          <a:ext cx="2502003" cy="67207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419" sz="1600" kern="1200">
              <a:latin typeface="Arial" panose="020B0604020202020204" pitchFamily="34" charset="0"/>
              <a:cs typeface="Arial" panose="020B0604020202020204" pitchFamily="34" charset="0"/>
            </a:rPr>
            <a:t>Equidad </a:t>
          </a:r>
          <a:br>
            <a:rPr lang="es-419" sz="1600" kern="1200">
              <a:latin typeface="Arial" panose="020B0604020202020204" pitchFamily="34" charset="0"/>
              <a:cs typeface="Arial" panose="020B0604020202020204" pitchFamily="34" charset="0"/>
            </a:rPr>
          </a:br>
          <a:r>
            <a:rPr lang="es-419" sz="1600" kern="1200">
              <a:latin typeface="Arial" panose="020B0604020202020204" pitchFamily="34" charset="0"/>
              <a:cs typeface="Arial" panose="020B0604020202020204" pitchFamily="34" charset="0"/>
            </a:rPr>
            <a:t>de género</a:t>
          </a:r>
          <a:endParaRPr lang="es-ES" sz="1600" kern="1200">
            <a:latin typeface="Arial" panose="020B0604020202020204" pitchFamily="34" charset="0"/>
            <a:cs typeface="Arial" panose="020B0604020202020204" pitchFamily="34" charset="0"/>
          </a:endParaRPr>
        </a:p>
      </dsp:txBody>
      <dsp:txXfrm>
        <a:off x="53972" y="34312"/>
        <a:ext cx="2436387" cy="606458"/>
      </dsp:txXfrm>
    </dsp:sp>
    <dsp:sp modelId="{5FE92C70-1BF4-4F04-870B-A598E94ED631}">
      <dsp:nvSpPr>
        <dsp:cNvPr id="0" name=""/>
        <dsp:cNvSpPr/>
      </dsp:nvSpPr>
      <dsp:spPr>
        <a:xfrm rot="5400000">
          <a:off x="3167557" y="125607"/>
          <a:ext cx="846210" cy="2090050"/>
        </a:xfrm>
        <a:prstGeom prst="round2SameRect">
          <a:avLst/>
        </a:prstGeom>
        <a:solidFill>
          <a:schemeClr val="bg1">
            <a:lumMod val="95000"/>
            <a:alpha val="9000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419" sz="1200" kern="1200">
              <a:latin typeface="Arial" panose="020B0604020202020204" pitchFamily="34" charset="0"/>
              <a:cs typeface="Arial" panose="020B0604020202020204" pitchFamily="34" charset="0"/>
            </a:rPr>
            <a:t>Secretaría Distrital de Salud</a:t>
          </a:r>
          <a:endParaRPr lang="es-ES" sz="1200" kern="120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419" sz="1200" kern="1200">
              <a:latin typeface="Arial" panose="020B0604020202020204" pitchFamily="34" charset="0"/>
              <a:cs typeface="Arial" panose="020B0604020202020204" pitchFamily="34" charset="0"/>
            </a:rPr>
            <a:t>Secretaría Distrital de Integración </a:t>
          </a:r>
          <a:r>
            <a:rPr lang="es-419" sz="1100" kern="1200">
              <a:latin typeface="Arial" panose="020B0604020202020204" pitchFamily="34" charset="0"/>
              <a:cs typeface="Arial" panose="020B0604020202020204" pitchFamily="34" charset="0"/>
            </a:rPr>
            <a:t>Social</a:t>
          </a:r>
          <a:endParaRPr lang="es-ES" sz="1100" kern="1200">
            <a:latin typeface="Arial" panose="020B0604020202020204" pitchFamily="34" charset="0"/>
            <a:cs typeface="Arial" panose="020B0604020202020204" pitchFamily="34" charset="0"/>
          </a:endParaRPr>
        </a:p>
      </dsp:txBody>
      <dsp:txXfrm rot="-5400000">
        <a:off x="2545638" y="788836"/>
        <a:ext cx="2048741" cy="763592"/>
      </dsp:txXfrm>
    </dsp:sp>
    <dsp:sp modelId="{992EF949-6132-46F6-A047-020A426F23CB}">
      <dsp:nvSpPr>
        <dsp:cNvPr id="0" name=""/>
        <dsp:cNvSpPr/>
      </dsp:nvSpPr>
      <dsp:spPr>
        <a:xfrm>
          <a:off x="6004" y="733666"/>
          <a:ext cx="2478622" cy="84187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419" sz="1600" kern="1200">
              <a:latin typeface="Arial" panose="020B0604020202020204" pitchFamily="34" charset="0"/>
              <a:cs typeface="Arial" panose="020B0604020202020204" pitchFamily="34" charset="0"/>
            </a:rPr>
            <a:t>  Población con discapacidad</a:t>
          </a:r>
          <a:endParaRPr lang="es-ES" sz="1600" kern="1200">
            <a:latin typeface="Arial" panose="020B0604020202020204" pitchFamily="34" charset="0"/>
            <a:cs typeface="Arial" panose="020B0604020202020204" pitchFamily="34" charset="0"/>
          </a:endParaRPr>
        </a:p>
      </dsp:txBody>
      <dsp:txXfrm>
        <a:off x="47101" y="774763"/>
        <a:ext cx="2396428" cy="759681"/>
      </dsp:txXfrm>
    </dsp:sp>
    <dsp:sp modelId="{6D4AF228-B7B8-45E3-AA2B-EFC07B4F500E}">
      <dsp:nvSpPr>
        <dsp:cNvPr id="0" name=""/>
        <dsp:cNvSpPr/>
      </dsp:nvSpPr>
      <dsp:spPr>
        <a:xfrm rot="5400000">
          <a:off x="3196973" y="964653"/>
          <a:ext cx="757235" cy="2120193"/>
        </a:xfrm>
        <a:prstGeom prst="round2SameRect">
          <a:avLst/>
        </a:prstGeom>
        <a:solidFill>
          <a:schemeClr val="bg1">
            <a:lumMod val="95000"/>
            <a:alpha val="9000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419" sz="1050" kern="1200">
              <a:latin typeface="Arial" panose="020B0604020202020204" pitchFamily="34" charset="0"/>
              <a:cs typeface="Arial" panose="020B0604020202020204" pitchFamily="34" charset="0"/>
            </a:rPr>
            <a:t>Secretaría Distrital de Gobierno (Subdirección de Asuntos Étnicos)</a:t>
          </a:r>
          <a:endParaRPr lang="es-ES" sz="1050" kern="1200">
            <a:latin typeface="Arial" panose="020B0604020202020204" pitchFamily="34" charset="0"/>
            <a:cs typeface="Arial" panose="020B0604020202020204" pitchFamily="34" charset="0"/>
          </a:endParaRPr>
        </a:p>
      </dsp:txBody>
      <dsp:txXfrm rot="-5400000">
        <a:off x="2515495" y="1683097"/>
        <a:ext cx="2083228" cy="683305"/>
      </dsp:txXfrm>
    </dsp:sp>
    <dsp:sp modelId="{EAAFFB01-3296-4812-A868-EFAF12DAD61D}">
      <dsp:nvSpPr>
        <dsp:cNvPr id="0" name=""/>
        <dsp:cNvSpPr/>
      </dsp:nvSpPr>
      <dsp:spPr>
        <a:xfrm>
          <a:off x="60564" y="1614283"/>
          <a:ext cx="2427989" cy="811926"/>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419" sz="1600" kern="1200">
              <a:latin typeface="Arial" panose="020B0604020202020204" pitchFamily="34" charset="0"/>
              <a:cs typeface="Arial" panose="020B0604020202020204" pitchFamily="34" charset="0"/>
            </a:rPr>
            <a:t>Grupos </a:t>
          </a:r>
          <a:br>
            <a:rPr lang="es-419" sz="1600" kern="1200">
              <a:latin typeface="Arial" panose="020B0604020202020204" pitchFamily="34" charset="0"/>
              <a:cs typeface="Arial" panose="020B0604020202020204" pitchFamily="34" charset="0"/>
            </a:rPr>
          </a:br>
          <a:r>
            <a:rPr lang="es-419" sz="1600" kern="1200">
              <a:latin typeface="Arial" panose="020B0604020202020204" pitchFamily="34" charset="0"/>
              <a:cs typeface="Arial" panose="020B0604020202020204" pitchFamily="34" charset="0"/>
            </a:rPr>
            <a:t>étnicos</a:t>
          </a:r>
          <a:endParaRPr lang="es-ES" sz="1600" kern="1200">
            <a:latin typeface="Arial" panose="020B0604020202020204" pitchFamily="34" charset="0"/>
            <a:cs typeface="Arial" panose="020B0604020202020204" pitchFamily="34" charset="0"/>
          </a:endParaRPr>
        </a:p>
      </dsp:txBody>
      <dsp:txXfrm>
        <a:off x="100199" y="1653918"/>
        <a:ext cx="2348719" cy="732656"/>
      </dsp:txXfrm>
    </dsp:sp>
    <dsp:sp modelId="{D3A67BEF-C952-4212-88D3-37FF3D15C6C4}">
      <dsp:nvSpPr>
        <dsp:cNvPr id="0" name=""/>
        <dsp:cNvSpPr/>
      </dsp:nvSpPr>
      <dsp:spPr>
        <a:xfrm rot="5400000">
          <a:off x="3129797" y="1938756"/>
          <a:ext cx="923985" cy="2087795"/>
        </a:xfrm>
        <a:prstGeom prst="round2SameRect">
          <a:avLst/>
        </a:prstGeom>
        <a:solidFill>
          <a:schemeClr val="bg1">
            <a:lumMod val="95000"/>
            <a:alpha val="9000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419" sz="1050" kern="1200">
              <a:latin typeface="Arial" panose="020B0604020202020204" pitchFamily="34" charset="0"/>
              <a:cs typeface="Arial" panose="020B0604020202020204" pitchFamily="34" charset="0"/>
            </a:rPr>
            <a:t>Secretaría Distrital de Cultura, Recreación y Deporte</a:t>
          </a:r>
          <a:endParaRPr lang="es-ES" sz="1050" kern="120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r>
            <a:rPr lang="es-ES" sz="1050" kern="1200">
              <a:latin typeface="Arial" panose="020B0604020202020204" pitchFamily="34" charset="0"/>
              <a:cs typeface="Arial" panose="020B0604020202020204" pitchFamily="34" charset="0"/>
            </a:rPr>
            <a:t>Secretaría Distrital de Planeación</a:t>
          </a:r>
        </a:p>
      </dsp:txBody>
      <dsp:txXfrm rot="-5400000">
        <a:off x="2547893" y="2565766"/>
        <a:ext cx="2042690" cy="833775"/>
      </dsp:txXfrm>
    </dsp:sp>
    <dsp:sp modelId="{E92DE2D8-BDE3-4FB6-AE9B-7B4E2850756A}">
      <dsp:nvSpPr>
        <dsp:cNvPr id="0" name=""/>
        <dsp:cNvSpPr/>
      </dsp:nvSpPr>
      <dsp:spPr>
        <a:xfrm>
          <a:off x="21164" y="2473981"/>
          <a:ext cx="2445312" cy="946543"/>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419" sz="1600" kern="1200">
              <a:latin typeface="Arial" panose="020B0604020202020204" pitchFamily="34" charset="0"/>
              <a:cs typeface="Arial" panose="020B0604020202020204" pitchFamily="34" charset="0"/>
            </a:rPr>
            <a:t>Cultura </a:t>
          </a:r>
          <a:br>
            <a:rPr lang="es-419" sz="1600" kern="1200">
              <a:latin typeface="Arial" panose="020B0604020202020204" pitchFamily="34" charset="0"/>
              <a:cs typeface="Arial" panose="020B0604020202020204" pitchFamily="34" charset="0"/>
            </a:rPr>
          </a:br>
          <a:r>
            <a:rPr lang="es-419" sz="1600" kern="1200">
              <a:latin typeface="Arial" panose="020B0604020202020204" pitchFamily="34" charset="0"/>
              <a:cs typeface="Arial" panose="020B0604020202020204" pitchFamily="34" charset="0"/>
            </a:rPr>
            <a:t>ciudadana</a:t>
          </a:r>
          <a:endParaRPr lang="es-ES" sz="1600" kern="1200">
            <a:latin typeface="Arial" panose="020B0604020202020204" pitchFamily="34" charset="0"/>
            <a:cs typeface="Arial" panose="020B0604020202020204" pitchFamily="34" charset="0"/>
          </a:endParaRPr>
        </a:p>
      </dsp:txBody>
      <dsp:txXfrm>
        <a:off x="67370" y="2520187"/>
        <a:ext cx="2352900" cy="854131"/>
      </dsp:txXfrm>
    </dsp:sp>
    <dsp:sp modelId="{9E8F5E5C-C163-460A-9A04-C8C388D2DE74}">
      <dsp:nvSpPr>
        <dsp:cNvPr id="0" name=""/>
        <dsp:cNvSpPr/>
      </dsp:nvSpPr>
      <dsp:spPr>
        <a:xfrm rot="5400000">
          <a:off x="3199110" y="2805977"/>
          <a:ext cx="757235" cy="2115920"/>
        </a:xfrm>
        <a:prstGeom prst="round2SameRect">
          <a:avLst/>
        </a:prstGeom>
        <a:solidFill>
          <a:schemeClr val="bg1">
            <a:lumMod val="95000"/>
            <a:alpha val="9000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419" sz="1050" kern="1200">
              <a:latin typeface="Arial" panose="020B0604020202020204" pitchFamily="34" charset="0"/>
              <a:cs typeface="Arial" panose="020B0604020202020204" pitchFamily="34" charset="0"/>
            </a:rPr>
            <a:t>Secretaría de Educación del Distrito</a:t>
          </a:r>
          <a:endParaRPr lang="es-ES" sz="1050" kern="1200">
            <a:latin typeface="Arial" panose="020B0604020202020204" pitchFamily="34" charset="0"/>
            <a:cs typeface="Arial" panose="020B0604020202020204" pitchFamily="34" charset="0"/>
          </a:endParaRPr>
        </a:p>
      </dsp:txBody>
      <dsp:txXfrm rot="-5400000">
        <a:off x="2519768" y="3522285"/>
        <a:ext cx="2078955" cy="683305"/>
      </dsp:txXfrm>
    </dsp:sp>
    <dsp:sp modelId="{6BB8F7A5-2D7E-4452-A096-4A798A1C3DE4}">
      <dsp:nvSpPr>
        <dsp:cNvPr id="0" name=""/>
        <dsp:cNvSpPr/>
      </dsp:nvSpPr>
      <dsp:spPr>
        <a:xfrm>
          <a:off x="0" y="3478028"/>
          <a:ext cx="2449885" cy="794396"/>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419" sz="1600" kern="1200">
              <a:latin typeface="Arial" panose="020B0604020202020204" pitchFamily="34" charset="0"/>
              <a:cs typeface="Arial" panose="020B0604020202020204" pitchFamily="34" charset="0"/>
            </a:rPr>
            <a:t>Jóvenes</a:t>
          </a:r>
          <a:endParaRPr lang="es-ES" sz="1600" kern="1200">
            <a:latin typeface="Arial" panose="020B0604020202020204" pitchFamily="34" charset="0"/>
            <a:cs typeface="Arial" panose="020B0604020202020204" pitchFamily="34" charset="0"/>
          </a:endParaRPr>
        </a:p>
      </dsp:txBody>
      <dsp:txXfrm>
        <a:off x="38779" y="3516807"/>
        <a:ext cx="2372327" cy="716838"/>
      </dsp:txXfrm>
    </dsp:sp>
    <dsp:sp modelId="{368C8E66-2863-4158-8543-7558B6977C35}">
      <dsp:nvSpPr>
        <dsp:cNvPr id="0" name=""/>
        <dsp:cNvSpPr/>
      </dsp:nvSpPr>
      <dsp:spPr>
        <a:xfrm rot="5400000">
          <a:off x="3185685" y="3609955"/>
          <a:ext cx="757235" cy="2142770"/>
        </a:xfrm>
        <a:prstGeom prst="round2SameRect">
          <a:avLst/>
        </a:prstGeom>
        <a:solidFill>
          <a:schemeClr val="bg1">
            <a:lumMod val="95000"/>
            <a:alpha val="9000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419" sz="1050" kern="1200">
              <a:latin typeface="Arial" panose="020B0604020202020204" pitchFamily="34" charset="0"/>
              <a:cs typeface="Arial" panose="020B0604020202020204" pitchFamily="34" charset="0"/>
            </a:rPr>
            <a:t>Secretaría General de la Alcaldía Mayor</a:t>
          </a:r>
          <a:endParaRPr lang="es-ES" sz="1050" kern="1200">
            <a:latin typeface="Arial" panose="020B0604020202020204" pitchFamily="34" charset="0"/>
            <a:cs typeface="Arial" panose="020B0604020202020204" pitchFamily="34" charset="0"/>
          </a:endParaRPr>
        </a:p>
        <a:p>
          <a:pPr marL="57150" lvl="1" indent="-57150" algn="l" defTabSz="466725">
            <a:lnSpc>
              <a:spcPct val="90000"/>
            </a:lnSpc>
            <a:spcBef>
              <a:spcPct val="0"/>
            </a:spcBef>
            <a:spcAft>
              <a:spcPct val="15000"/>
            </a:spcAft>
            <a:buChar char="•"/>
          </a:pPr>
          <a:endParaRPr lang="es-ES" sz="1050" kern="1200">
            <a:latin typeface="Arial" panose="020B0604020202020204" pitchFamily="34" charset="0"/>
            <a:cs typeface="Arial" panose="020B0604020202020204" pitchFamily="34" charset="0"/>
          </a:endParaRPr>
        </a:p>
      </dsp:txBody>
      <dsp:txXfrm rot="-5400000">
        <a:off x="2492918" y="4339688"/>
        <a:ext cx="2105805" cy="683305"/>
      </dsp:txXfrm>
    </dsp:sp>
    <dsp:sp modelId="{FCDBCFBA-F646-4C86-B303-28E496C28329}">
      <dsp:nvSpPr>
        <dsp:cNvPr id="0" name=""/>
        <dsp:cNvSpPr/>
      </dsp:nvSpPr>
      <dsp:spPr>
        <a:xfrm>
          <a:off x="21164" y="4336766"/>
          <a:ext cx="2414639" cy="702856"/>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419" sz="1600" kern="1200">
              <a:latin typeface="Arial" panose="020B0604020202020204" pitchFamily="34" charset="0"/>
              <a:cs typeface="Arial" panose="020B0604020202020204" pitchFamily="34" charset="0"/>
            </a:rPr>
            <a:t>Construcción </a:t>
          </a:r>
          <a:br>
            <a:rPr lang="es-419" sz="1600" kern="1200">
              <a:latin typeface="Arial" panose="020B0604020202020204" pitchFamily="34" charset="0"/>
              <a:cs typeface="Arial" panose="020B0604020202020204" pitchFamily="34" charset="0"/>
            </a:rPr>
          </a:br>
          <a:r>
            <a:rPr lang="es-419" sz="1600" kern="1200">
              <a:latin typeface="Arial" panose="020B0604020202020204" pitchFamily="34" charset="0"/>
              <a:cs typeface="Arial" panose="020B0604020202020204" pitchFamily="34" charset="0"/>
            </a:rPr>
            <a:t>de paz</a:t>
          </a:r>
          <a:endParaRPr lang="es-ES" sz="1600" kern="1200">
            <a:latin typeface="Arial" panose="020B0604020202020204" pitchFamily="34" charset="0"/>
            <a:cs typeface="Arial" panose="020B0604020202020204" pitchFamily="34" charset="0"/>
          </a:endParaRPr>
        </a:p>
      </dsp:txBody>
      <dsp:txXfrm>
        <a:off x="55475" y="4371077"/>
        <a:ext cx="2346017" cy="634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3AC4E-367D-406D-BF77-EE5CBD5CB1C6}">
      <dsp:nvSpPr>
        <dsp:cNvPr id="0" name=""/>
        <dsp:cNvSpPr/>
      </dsp:nvSpPr>
      <dsp:spPr>
        <a:xfrm rot="5400000">
          <a:off x="252438" y="1067851"/>
          <a:ext cx="759667" cy="1264069"/>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14A36-85FE-4C7B-80E4-BA07F693671F}">
      <dsp:nvSpPr>
        <dsp:cNvPr id="0" name=""/>
        <dsp:cNvSpPr/>
      </dsp:nvSpPr>
      <dsp:spPr>
        <a:xfrm>
          <a:off x="125630" y="1435796"/>
          <a:ext cx="1141208" cy="100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dirty="0">
              <a:latin typeface="Calibri" panose="020F0502020204030204" pitchFamily="34" charset="0"/>
              <a:cs typeface="Calibri" panose="020F0502020204030204" pitchFamily="34" charset="0"/>
            </a:rPr>
            <a:t>Plan Institucional de Archivos - PINAR</a:t>
          </a:r>
        </a:p>
      </dsp:txBody>
      <dsp:txXfrm>
        <a:off x="125630" y="1435796"/>
        <a:ext cx="1141208" cy="1000336"/>
      </dsp:txXfrm>
    </dsp:sp>
    <dsp:sp modelId="{605207B1-9F6A-4001-9138-EE4A5BDE0434}">
      <dsp:nvSpPr>
        <dsp:cNvPr id="0" name=""/>
        <dsp:cNvSpPr/>
      </dsp:nvSpPr>
      <dsp:spPr>
        <a:xfrm>
          <a:off x="1051517" y="965050"/>
          <a:ext cx="215322" cy="215322"/>
        </a:xfrm>
        <a:prstGeom prst="triangle">
          <a:avLst>
            <a:gd name="adj" fmla="val 100000"/>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677D11-5640-42B6-B1F5-769E9062F86F}">
      <dsp:nvSpPr>
        <dsp:cNvPr id="0" name=""/>
        <dsp:cNvSpPr/>
      </dsp:nvSpPr>
      <dsp:spPr>
        <a:xfrm rot="5400000">
          <a:off x="1649500" y="712407"/>
          <a:ext cx="759667" cy="1264069"/>
        </a:xfrm>
        <a:prstGeom prst="corner">
          <a:avLst>
            <a:gd name="adj1" fmla="val 16120"/>
            <a:gd name="adj2" fmla="val 1611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98CC89-528F-4432-98E9-E599548D391C}">
      <dsp:nvSpPr>
        <dsp:cNvPr id="0" name=""/>
        <dsp:cNvSpPr/>
      </dsp:nvSpPr>
      <dsp:spPr>
        <a:xfrm>
          <a:off x="1522693" y="1090092"/>
          <a:ext cx="1141208" cy="100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dirty="0">
              <a:latin typeface="Calibri" panose="020F0502020204030204" pitchFamily="34" charset="0"/>
              <a:cs typeface="Calibri" panose="020F0502020204030204" pitchFamily="34" charset="0"/>
            </a:rPr>
            <a:t>Plan de Conservación Documental</a:t>
          </a:r>
        </a:p>
      </dsp:txBody>
      <dsp:txXfrm>
        <a:off x="1522693" y="1090092"/>
        <a:ext cx="1141208" cy="1000336"/>
      </dsp:txXfrm>
    </dsp:sp>
    <dsp:sp modelId="{4BFFBA09-7BAD-410C-B129-5373C51C0158}">
      <dsp:nvSpPr>
        <dsp:cNvPr id="0" name=""/>
        <dsp:cNvSpPr/>
      </dsp:nvSpPr>
      <dsp:spPr>
        <a:xfrm>
          <a:off x="2448580" y="619345"/>
          <a:ext cx="215322" cy="215322"/>
        </a:xfrm>
        <a:prstGeom prst="triangle">
          <a:avLst>
            <a:gd name="adj" fmla="val 100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E65DA-A247-49B3-9BD3-82C229F8127E}">
      <dsp:nvSpPr>
        <dsp:cNvPr id="0" name=""/>
        <dsp:cNvSpPr/>
      </dsp:nvSpPr>
      <dsp:spPr>
        <a:xfrm rot="5400000">
          <a:off x="3046563" y="366703"/>
          <a:ext cx="759667" cy="1264069"/>
        </a:xfrm>
        <a:prstGeom prst="corner">
          <a:avLst>
            <a:gd name="adj1" fmla="val 16120"/>
            <a:gd name="adj2" fmla="val 1611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E8024B-46DC-4419-9488-43E87510575A}">
      <dsp:nvSpPr>
        <dsp:cNvPr id="0" name=""/>
        <dsp:cNvSpPr/>
      </dsp:nvSpPr>
      <dsp:spPr>
        <a:xfrm>
          <a:off x="2919756" y="744387"/>
          <a:ext cx="1141208" cy="100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dirty="0">
              <a:latin typeface="Calibri" panose="020F0502020204030204" pitchFamily="34" charset="0"/>
              <a:cs typeface="Calibri" panose="020F0502020204030204" pitchFamily="34" charset="0"/>
            </a:rPr>
            <a:t>Plan de Preservación Documental</a:t>
          </a:r>
        </a:p>
      </dsp:txBody>
      <dsp:txXfrm>
        <a:off x="2919756" y="744387"/>
        <a:ext cx="1141208" cy="1000336"/>
      </dsp:txXfrm>
    </dsp:sp>
    <dsp:sp modelId="{3CC394B7-BA7E-4BA1-908A-AC8F670D89E9}">
      <dsp:nvSpPr>
        <dsp:cNvPr id="0" name=""/>
        <dsp:cNvSpPr/>
      </dsp:nvSpPr>
      <dsp:spPr>
        <a:xfrm>
          <a:off x="3845642" y="273641"/>
          <a:ext cx="215322" cy="215322"/>
        </a:xfrm>
        <a:prstGeom prst="triangle">
          <a:avLst>
            <a:gd name="adj" fmla="val 100000"/>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7B8FD-D106-498B-B373-76FB3EAD7161}">
      <dsp:nvSpPr>
        <dsp:cNvPr id="0" name=""/>
        <dsp:cNvSpPr/>
      </dsp:nvSpPr>
      <dsp:spPr>
        <a:xfrm rot="5400000">
          <a:off x="4443626" y="20998"/>
          <a:ext cx="759667" cy="1264069"/>
        </a:xfrm>
        <a:prstGeom prst="corner">
          <a:avLst>
            <a:gd name="adj1" fmla="val 16120"/>
            <a:gd name="adj2" fmla="val 1611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FBE86-81A0-4CBB-AB85-34075314E1FE}">
      <dsp:nvSpPr>
        <dsp:cNvPr id="0" name=""/>
        <dsp:cNvSpPr/>
      </dsp:nvSpPr>
      <dsp:spPr>
        <a:xfrm>
          <a:off x="4316818" y="398683"/>
          <a:ext cx="1141208" cy="100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s-CO" sz="1300" kern="1200" dirty="0">
              <a:latin typeface="Calibri"/>
              <a:cs typeface="Calibri"/>
            </a:rPr>
            <a:t>Programa de capacitaciones en GD</a:t>
          </a:r>
        </a:p>
      </dsp:txBody>
      <dsp:txXfrm>
        <a:off x="4316818" y="398683"/>
        <a:ext cx="1141208" cy="10003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A8389-A39A-4F3E-8CAB-2DBE12C126DD}">
      <dsp:nvSpPr>
        <dsp:cNvPr id="0" name=""/>
        <dsp:cNvSpPr/>
      </dsp:nvSpPr>
      <dsp:spPr>
        <a:xfrm>
          <a:off x="597930" y="308"/>
          <a:ext cx="1882634" cy="1129580"/>
        </a:xfrm>
        <a:prstGeom prst="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Calibri" panose="020F0502020204030204" pitchFamily="34" charset="0"/>
              <a:cs typeface="Calibri" panose="020F0502020204030204" pitchFamily="34" charset="0"/>
            </a:rPr>
            <a:t>Gobierno Digital SGDEA - WCC</a:t>
          </a:r>
        </a:p>
      </dsp:txBody>
      <dsp:txXfrm>
        <a:off x="597930" y="308"/>
        <a:ext cx="1882634" cy="1129580"/>
      </dsp:txXfrm>
    </dsp:sp>
    <dsp:sp modelId="{B34203D7-A6A2-44FC-95F6-FA36A342764E}">
      <dsp:nvSpPr>
        <dsp:cNvPr id="0" name=""/>
        <dsp:cNvSpPr/>
      </dsp:nvSpPr>
      <dsp:spPr>
        <a:xfrm>
          <a:off x="2696954" y="308"/>
          <a:ext cx="1882634" cy="1129580"/>
        </a:xfrm>
        <a:prstGeom prst="rect">
          <a:avLst/>
        </a:prstGeom>
        <a:gradFill rotWithShape="0">
          <a:gsLst>
            <a:gs pos="0">
              <a:schemeClr val="accent3">
                <a:alpha val="90000"/>
                <a:hueOff val="0"/>
                <a:satOff val="0"/>
                <a:lumOff val="0"/>
                <a:alphaOff val="-5714"/>
                <a:lumMod val="110000"/>
                <a:satMod val="105000"/>
                <a:tint val="67000"/>
              </a:schemeClr>
            </a:gs>
            <a:gs pos="50000">
              <a:schemeClr val="accent3">
                <a:alpha val="90000"/>
                <a:hueOff val="0"/>
                <a:satOff val="0"/>
                <a:lumOff val="0"/>
                <a:alphaOff val="-5714"/>
                <a:lumMod val="105000"/>
                <a:satMod val="103000"/>
                <a:tint val="73000"/>
              </a:schemeClr>
            </a:gs>
            <a:gs pos="100000">
              <a:schemeClr val="accent3">
                <a:alpha val="90000"/>
                <a:hueOff val="0"/>
                <a:satOff val="0"/>
                <a:lumOff val="0"/>
                <a:alphaOff val="-571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Calibri" panose="020F0502020204030204" pitchFamily="34" charset="0"/>
              <a:cs typeface="Calibri" panose="020F0502020204030204" pitchFamily="34" charset="0"/>
            </a:rPr>
            <a:t>ANS digitalización</a:t>
          </a:r>
        </a:p>
      </dsp:txBody>
      <dsp:txXfrm>
        <a:off x="2696954" y="308"/>
        <a:ext cx="1882634" cy="1129580"/>
      </dsp:txXfrm>
    </dsp:sp>
    <dsp:sp modelId="{3D867450-F365-4B63-AF58-70B8518EB746}">
      <dsp:nvSpPr>
        <dsp:cNvPr id="0" name=""/>
        <dsp:cNvSpPr/>
      </dsp:nvSpPr>
      <dsp:spPr>
        <a:xfrm>
          <a:off x="4739725" y="308"/>
          <a:ext cx="1882634" cy="1129580"/>
        </a:xfrm>
        <a:prstGeom prst="rect">
          <a:avLst/>
        </a:prstGeom>
        <a:gradFill rotWithShape="0">
          <a:gsLst>
            <a:gs pos="0">
              <a:schemeClr val="accent3">
                <a:alpha val="90000"/>
                <a:hueOff val="0"/>
                <a:satOff val="0"/>
                <a:lumOff val="0"/>
                <a:alphaOff val="-11429"/>
                <a:lumMod val="110000"/>
                <a:satMod val="105000"/>
                <a:tint val="67000"/>
              </a:schemeClr>
            </a:gs>
            <a:gs pos="50000">
              <a:schemeClr val="accent3">
                <a:alpha val="90000"/>
                <a:hueOff val="0"/>
                <a:satOff val="0"/>
                <a:lumOff val="0"/>
                <a:alphaOff val="-11429"/>
                <a:lumMod val="105000"/>
                <a:satMod val="103000"/>
                <a:tint val="73000"/>
              </a:schemeClr>
            </a:gs>
            <a:gs pos="100000">
              <a:schemeClr val="accent3">
                <a:alpha val="90000"/>
                <a:hueOff val="0"/>
                <a:satOff val="0"/>
                <a:lumOff val="0"/>
                <a:alphaOff val="-1142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Calibri" panose="020F0502020204030204" pitchFamily="34" charset="0"/>
              <a:cs typeface="Calibri" panose="020F0502020204030204" pitchFamily="34" charset="0"/>
            </a:rPr>
            <a:t>Estrategias transferencias documentales</a:t>
          </a:r>
        </a:p>
      </dsp:txBody>
      <dsp:txXfrm>
        <a:off x="4739725" y="308"/>
        <a:ext cx="1882634" cy="1129580"/>
      </dsp:txXfrm>
    </dsp:sp>
    <dsp:sp modelId="{C175C5F6-1CA6-4D0C-BA98-6B5645990782}">
      <dsp:nvSpPr>
        <dsp:cNvPr id="0" name=""/>
        <dsp:cNvSpPr/>
      </dsp:nvSpPr>
      <dsp:spPr>
        <a:xfrm>
          <a:off x="597930" y="1318152"/>
          <a:ext cx="1882634" cy="1129580"/>
        </a:xfrm>
        <a:prstGeom prst="rect">
          <a:avLst/>
        </a:prstGeom>
        <a:gradFill rotWithShape="0">
          <a:gsLst>
            <a:gs pos="0">
              <a:schemeClr val="accent3">
                <a:alpha val="90000"/>
                <a:hueOff val="0"/>
                <a:satOff val="0"/>
                <a:lumOff val="0"/>
                <a:alphaOff val="-17143"/>
                <a:lumMod val="110000"/>
                <a:satMod val="105000"/>
                <a:tint val="67000"/>
              </a:schemeClr>
            </a:gs>
            <a:gs pos="50000">
              <a:schemeClr val="accent3">
                <a:alpha val="90000"/>
                <a:hueOff val="0"/>
                <a:satOff val="0"/>
                <a:lumOff val="0"/>
                <a:alphaOff val="-17143"/>
                <a:lumMod val="105000"/>
                <a:satMod val="103000"/>
                <a:tint val="73000"/>
              </a:schemeClr>
            </a:gs>
            <a:gs pos="100000">
              <a:schemeClr val="accent3">
                <a:alpha val="90000"/>
                <a:hueOff val="0"/>
                <a:satOff val="0"/>
                <a:lumOff val="0"/>
                <a:alphaOff val="-1714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0" lang="es-CO" sz="1200" b="0" i="0" u="none" strike="noStrike" kern="1200" cap="none" spc="0" normalizeH="0" baseline="0" noProof="0" dirty="0">
              <a:ln>
                <a:noFill/>
              </a:ln>
              <a:solidFill>
                <a:schemeClr val="tx1"/>
              </a:solidFill>
              <a:effectLst/>
              <a:uLnTx/>
              <a:uFillTx/>
              <a:latin typeface="Calibri" panose="020F0502020204030204"/>
              <a:ea typeface="+mn-ea"/>
              <a:cs typeface="+mn-cs"/>
            </a:rPr>
            <a:t>Presentación TRD a Consejo Distrital de Archivos.</a:t>
          </a:r>
          <a:endParaRPr lang="es-CO" sz="1200" kern="1200" dirty="0">
            <a:solidFill>
              <a:schemeClr val="tx1"/>
            </a:solidFill>
            <a:latin typeface="Calibri" panose="020F0502020204030204" pitchFamily="34" charset="0"/>
            <a:cs typeface="Calibri" panose="020F0502020204030204" pitchFamily="34" charset="0"/>
          </a:endParaRPr>
        </a:p>
      </dsp:txBody>
      <dsp:txXfrm>
        <a:off x="597930" y="1318152"/>
        <a:ext cx="1882634" cy="1129580"/>
      </dsp:txXfrm>
    </dsp:sp>
    <dsp:sp modelId="{6EB6A816-831A-4891-A5EA-6A7656B58CE5}">
      <dsp:nvSpPr>
        <dsp:cNvPr id="0" name=""/>
        <dsp:cNvSpPr/>
      </dsp:nvSpPr>
      <dsp:spPr>
        <a:xfrm>
          <a:off x="2668827" y="1318152"/>
          <a:ext cx="1882634" cy="1129580"/>
        </a:xfrm>
        <a:prstGeom prst="rect">
          <a:avLst/>
        </a:prstGeom>
        <a:gradFill rotWithShape="0">
          <a:gsLst>
            <a:gs pos="0">
              <a:schemeClr val="accent3">
                <a:alpha val="90000"/>
                <a:hueOff val="0"/>
                <a:satOff val="0"/>
                <a:lumOff val="0"/>
                <a:alphaOff val="-22857"/>
                <a:lumMod val="110000"/>
                <a:satMod val="105000"/>
                <a:tint val="67000"/>
              </a:schemeClr>
            </a:gs>
            <a:gs pos="50000">
              <a:schemeClr val="accent3">
                <a:alpha val="90000"/>
                <a:hueOff val="0"/>
                <a:satOff val="0"/>
                <a:lumOff val="0"/>
                <a:alphaOff val="-22857"/>
                <a:lumMod val="105000"/>
                <a:satMod val="103000"/>
                <a:tint val="73000"/>
              </a:schemeClr>
            </a:gs>
            <a:gs pos="100000">
              <a:schemeClr val="accent3">
                <a:alpha val="90000"/>
                <a:hueOff val="0"/>
                <a:satOff val="0"/>
                <a:lumOff val="0"/>
                <a:alphaOff val="-2285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Tx/>
            <a:buSzTx/>
            <a:buFontTx/>
            <a:buNone/>
          </a:pPr>
          <a:r>
            <a:rPr lang="es-CO" sz="1200" kern="1200" dirty="0">
              <a:latin typeface="Calibri" panose="020F0502020204030204" pitchFamily="34" charset="0"/>
              <a:cs typeface="Calibri" panose="020F0502020204030204" pitchFamily="34" charset="0"/>
            </a:rPr>
            <a:t>Organización y custodia del </a:t>
          </a:r>
          <a:r>
            <a:rPr kumimoji="0" lang="es-CO" sz="1200" b="0" i="0" u="none" strike="noStrike" kern="1200" cap="none" spc="0" normalizeH="0" baseline="0" noProof="0" dirty="0">
              <a:ln/>
              <a:effectLst/>
              <a:uLnTx/>
              <a:uFillTx/>
              <a:latin typeface="Calibri" panose="020F0502020204030204" pitchFamily="34" charset="0"/>
              <a:ea typeface="+mn-ea"/>
              <a:cs typeface="Calibri" panose="020F0502020204030204" pitchFamily="34" charset="0"/>
            </a:rPr>
            <a:t>archivo Dirección Distrital de Cobro.</a:t>
          </a:r>
          <a:endParaRPr lang="es-CO" sz="1200" kern="1200" dirty="0">
            <a:latin typeface="Calibri" panose="020F0502020204030204" pitchFamily="34" charset="0"/>
            <a:cs typeface="Calibri" panose="020F0502020204030204" pitchFamily="34" charset="0"/>
          </a:endParaRPr>
        </a:p>
      </dsp:txBody>
      <dsp:txXfrm>
        <a:off x="2668827" y="1318152"/>
        <a:ext cx="1882634" cy="1129580"/>
      </dsp:txXfrm>
    </dsp:sp>
    <dsp:sp modelId="{0D286486-CC66-4A9D-A6A2-21CBECE8A99B}">
      <dsp:nvSpPr>
        <dsp:cNvPr id="0" name=""/>
        <dsp:cNvSpPr/>
      </dsp:nvSpPr>
      <dsp:spPr>
        <a:xfrm>
          <a:off x="4739725" y="1318152"/>
          <a:ext cx="1882634" cy="1129580"/>
        </a:xfrm>
        <a:prstGeom prst="rect">
          <a:avLst/>
        </a:prstGeom>
        <a:gradFill rotWithShape="0">
          <a:gsLst>
            <a:gs pos="0">
              <a:schemeClr val="accent3">
                <a:alpha val="90000"/>
                <a:hueOff val="0"/>
                <a:satOff val="0"/>
                <a:lumOff val="0"/>
                <a:alphaOff val="-28571"/>
                <a:lumMod val="110000"/>
                <a:satMod val="105000"/>
                <a:tint val="67000"/>
              </a:schemeClr>
            </a:gs>
            <a:gs pos="50000">
              <a:schemeClr val="accent3">
                <a:alpha val="90000"/>
                <a:hueOff val="0"/>
                <a:satOff val="0"/>
                <a:lumOff val="0"/>
                <a:alphaOff val="-28571"/>
                <a:lumMod val="105000"/>
                <a:satMod val="103000"/>
                <a:tint val="73000"/>
              </a:schemeClr>
            </a:gs>
            <a:gs pos="100000">
              <a:schemeClr val="accent3">
                <a:alpha val="90000"/>
                <a:hueOff val="0"/>
                <a:satOff val="0"/>
                <a:lumOff val="0"/>
                <a:alphaOff val="-2857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Tx/>
            <a:buSzTx/>
            <a:buFontTx/>
            <a:buNone/>
          </a:pPr>
          <a:r>
            <a:rPr lang="es-CO" sz="1200" kern="1200" dirty="0">
              <a:latin typeface="Calibri" panose="020F0502020204030204" pitchFamily="34" charset="0"/>
              <a:cs typeface="Calibri" panose="020F0502020204030204" pitchFamily="34" charset="0"/>
            </a:rPr>
            <a:t>Asesoría y acompañamiento técnico del contrato de la DIB para normalizar los archivos de la cartera de Cobro y de contribuyentes.</a:t>
          </a:r>
        </a:p>
      </dsp:txBody>
      <dsp:txXfrm>
        <a:off x="4739725" y="1318152"/>
        <a:ext cx="1882634" cy="1129580"/>
      </dsp:txXfrm>
    </dsp:sp>
    <dsp:sp modelId="{C3A501FA-0606-4015-9884-D1DB1CBC7B0C}">
      <dsp:nvSpPr>
        <dsp:cNvPr id="0" name=""/>
        <dsp:cNvSpPr/>
      </dsp:nvSpPr>
      <dsp:spPr>
        <a:xfrm>
          <a:off x="1633379" y="2635996"/>
          <a:ext cx="1882634" cy="1129580"/>
        </a:xfrm>
        <a:prstGeom prst="rect">
          <a:avLst/>
        </a:prstGeom>
        <a:gradFill rotWithShape="0">
          <a:gsLst>
            <a:gs pos="0">
              <a:schemeClr val="accent3">
                <a:alpha val="90000"/>
                <a:hueOff val="0"/>
                <a:satOff val="0"/>
                <a:lumOff val="0"/>
                <a:alphaOff val="-34286"/>
                <a:lumMod val="110000"/>
                <a:satMod val="105000"/>
                <a:tint val="67000"/>
              </a:schemeClr>
            </a:gs>
            <a:gs pos="50000">
              <a:schemeClr val="accent3">
                <a:alpha val="90000"/>
                <a:hueOff val="0"/>
                <a:satOff val="0"/>
                <a:lumOff val="0"/>
                <a:alphaOff val="-34286"/>
                <a:lumMod val="105000"/>
                <a:satMod val="103000"/>
                <a:tint val="73000"/>
              </a:schemeClr>
            </a:gs>
            <a:gs pos="100000">
              <a:schemeClr val="accent3">
                <a:alpha val="90000"/>
                <a:hueOff val="0"/>
                <a:satOff val="0"/>
                <a:lumOff val="0"/>
                <a:alphaOff val="-3428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Tx/>
            <a:buSzTx/>
            <a:buFontTx/>
            <a:buNone/>
          </a:pPr>
          <a:r>
            <a:rPr kumimoji="0" lang="es-CO" sz="1200" b="0" i="0" u="none" strike="noStrike" kern="1200" cap="none" spc="0" normalizeH="0" baseline="0" noProof="0">
              <a:ln/>
              <a:effectLst/>
              <a:uLnTx/>
              <a:uFillTx/>
              <a:latin typeface="Calibri" panose="020F0502020204030204" pitchFamily="34" charset="0"/>
              <a:ea typeface="+mn-ea"/>
              <a:cs typeface="Calibri" panose="020F0502020204030204" pitchFamily="34" charset="0"/>
            </a:rPr>
            <a:t>Estrategias para disminución de tiempos de radicación.</a:t>
          </a:r>
          <a:endParaRPr lang="es-CO" sz="1200" kern="1200" dirty="0">
            <a:latin typeface="Calibri" panose="020F0502020204030204" pitchFamily="34" charset="0"/>
            <a:cs typeface="Calibri" panose="020F0502020204030204" pitchFamily="34" charset="0"/>
          </a:endParaRPr>
        </a:p>
      </dsp:txBody>
      <dsp:txXfrm>
        <a:off x="1633379" y="2635996"/>
        <a:ext cx="1882634" cy="1129580"/>
      </dsp:txXfrm>
    </dsp:sp>
    <dsp:sp modelId="{F18EBEF3-EAE3-4DD0-9849-F2CF88453646}">
      <dsp:nvSpPr>
        <dsp:cNvPr id="0" name=""/>
        <dsp:cNvSpPr/>
      </dsp:nvSpPr>
      <dsp:spPr>
        <a:xfrm>
          <a:off x="3704276" y="2635996"/>
          <a:ext cx="1882634" cy="1129580"/>
        </a:xfrm>
        <a:prstGeom prst="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Tx/>
            <a:buSzTx/>
            <a:buFontTx/>
            <a:buNone/>
          </a:pPr>
          <a:r>
            <a:rPr kumimoji="0" lang="es-CO" sz="1200" b="0" i="0" u="none" strike="noStrike" kern="1200" cap="none" spc="0" normalizeH="0" baseline="0" noProof="0" dirty="0">
              <a:ln/>
              <a:effectLst/>
              <a:uLnTx/>
              <a:uFillTx/>
              <a:latin typeface="Calibri" panose="020F0502020204030204" pitchFamily="34" charset="0"/>
              <a:ea typeface="+mn-ea"/>
              <a:cs typeface="Calibri" panose="020F0502020204030204" pitchFamily="34" charset="0"/>
            </a:rPr>
            <a:t>Estabilización CRM e integración con SDQS y configuración de reportes periódicos – capacitaciones internas.</a:t>
          </a:r>
          <a:endParaRPr lang="es-CO" sz="1200" kern="1200" dirty="0">
            <a:latin typeface="Calibri" panose="020F0502020204030204" pitchFamily="34" charset="0"/>
            <a:cs typeface="Calibri" panose="020F0502020204030204" pitchFamily="34" charset="0"/>
          </a:endParaRPr>
        </a:p>
      </dsp:txBody>
      <dsp:txXfrm>
        <a:off x="3704276" y="2635996"/>
        <a:ext cx="1882634" cy="1129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CCC1B-BDA4-4266-A95E-74A3D4B8DD2A}">
      <dsp:nvSpPr>
        <dsp:cNvPr id="0" name=""/>
        <dsp:cNvSpPr/>
      </dsp:nvSpPr>
      <dsp:spPr>
        <a:xfrm>
          <a:off x="1082" y="644175"/>
          <a:ext cx="1435309" cy="14353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O" sz="2100" kern="1200"/>
            <a:t>SHD</a:t>
          </a:r>
        </a:p>
        <a:p>
          <a:pPr marL="0" lvl="0" indent="0" algn="ctr" defTabSz="933450">
            <a:lnSpc>
              <a:spcPct val="90000"/>
            </a:lnSpc>
            <a:spcBef>
              <a:spcPct val="0"/>
            </a:spcBef>
            <a:spcAft>
              <a:spcPct val="35000"/>
            </a:spcAft>
            <a:buNone/>
          </a:pPr>
          <a:r>
            <a:rPr lang="es-CO" sz="2100" kern="1200"/>
            <a:t>372</a:t>
          </a:r>
        </a:p>
      </dsp:txBody>
      <dsp:txXfrm>
        <a:off x="211278" y="854371"/>
        <a:ext cx="1014917" cy="1014917"/>
      </dsp:txXfrm>
    </dsp:sp>
    <dsp:sp modelId="{B3F3BD87-FAFD-46E6-B557-8076DD7C7856}">
      <dsp:nvSpPr>
        <dsp:cNvPr id="0" name=""/>
        <dsp:cNvSpPr/>
      </dsp:nvSpPr>
      <dsp:spPr>
        <a:xfrm>
          <a:off x="1552939" y="945590"/>
          <a:ext cx="832479" cy="832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a:off x="1663284" y="1263930"/>
        <a:ext cx="611789" cy="195799"/>
      </dsp:txXfrm>
    </dsp:sp>
    <dsp:sp modelId="{823BFE06-D002-4DBE-955A-72680EB56EA7}">
      <dsp:nvSpPr>
        <dsp:cNvPr id="0" name=""/>
        <dsp:cNvSpPr/>
      </dsp:nvSpPr>
      <dsp:spPr>
        <a:xfrm>
          <a:off x="2501965" y="644175"/>
          <a:ext cx="1435309" cy="14353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O" sz="2100" kern="1200"/>
            <a:t>FCCB</a:t>
          </a:r>
        </a:p>
        <a:p>
          <a:pPr marL="0" lvl="0" indent="0" algn="ctr" defTabSz="933450">
            <a:lnSpc>
              <a:spcPct val="90000"/>
            </a:lnSpc>
            <a:spcBef>
              <a:spcPct val="0"/>
            </a:spcBef>
            <a:spcAft>
              <a:spcPct val="35000"/>
            </a:spcAft>
            <a:buNone/>
          </a:pPr>
          <a:r>
            <a:rPr lang="es-CO" sz="2100" kern="1200"/>
            <a:t>184</a:t>
          </a:r>
        </a:p>
      </dsp:txBody>
      <dsp:txXfrm>
        <a:off x="2712161" y="854371"/>
        <a:ext cx="1014917" cy="1014917"/>
      </dsp:txXfrm>
    </dsp:sp>
    <dsp:sp modelId="{C6278370-3039-489E-B3CE-02352914A75D}">
      <dsp:nvSpPr>
        <dsp:cNvPr id="0" name=""/>
        <dsp:cNvSpPr/>
      </dsp:nvSpPr>
      <dsp:spPr>
        <a:xfrm>
          <a:off x="4053822" y="945590"/>
          <a:ext cx="832479" cy="83247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CO" sz="2300" kern="1200"/>
        </a:p>
      </dsp:txBody>
      <dsp:txXfrm>
        <a:off x="4164167" y="1117081"/>
        <a:ext cx="611789" cy="489497"/>
      </dsp:txXfrm>
    </dsp:sp>
    <dsp:sp modelId="{9D18EB8C-D99B-45AF-A98F-A2CC0E6ECF6F}">
      <dsp:nvSpPr>
        <dsp:cNvPr id="0" name=""/>
        <dsp:cNvSpPr/>
      </dsp:nvSpPr>
      <dsp:spPr>
        <a:xfrm>
          <a:off x="5002848" y="644175"/>
          <a:ext cx="1435309" cy="14353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O" sz="2100" kern="1200"/>
            <a:t>Total </a:t>
          </a:r>
          <a:r>
            <a:rPr lang="es-CO" sz="2100" kern="1200" err="1"/>
            <a:t>Cts</a:t>
          </a:r>
          <a:endParaRPr lang="es-CO" sz="2100" kern="1200"/>
        </a:p>
        <a:p>
          <a:pPr marL="0" lvl="0" indent="0" algn="ctr" defTabSz="933450">
            <a:lnSpc>
              <a:spcPct val="90000"/>
            </a:lnSpc>
            <a:spcBef>
              <a:spcPct val="0"/>
            </a:spcBef>
            <a:spcAft>
              <a:spcPct val="35000"/>
            </a:spcAft>
            <a:buNone/>
          </a:pPr>
          <a:r>
            <a:rPr lang="es-CO" sz="2100" kern="1200"/>
            <a:t>556</a:t>
          </a:r>
        </a:p>
      </dsp:txBody>
      <dsp:txXfrm>
        <a:off x="5213044" y="854371"/>
        <a:ext cx="1014917" cy="10149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ED0A5-7898-453F-90E3-DEAA8850BD40}">
      <dsp:nvSpPr>
        <dsp:cNvPr id="0" name=""/>
        <dsp:cNvSpPr/>
      </dsp:nvSpPr>
      <dsp:spPr>
        <a:xfrm>
          <a:off x="1556" y="0"/>
          <a:ext cx="933867" cy="1292755"/>
        </a:xfrm>
        <a:prstGeom prst="upArrow">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8FE15C-2F56-4E5A-B63F-A99F5BA7B279}">
      <dsp:nvSpPr>
        <dsp:cNvPr id="0" name=""/>
        <dsp:cNvSpPr/>
      </dsp:nvSpPr>
      <dsp:spPr>
        <a:xfrm>
          <a:off x="963440" y="0"/>
          <a:ext cx="1584745" cy="1292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0" rIns="163576" bIns="163576" numCol="1" spcCol="1270" anchor="ctr" anchorCtr="0">
          <a:noAutofit/>
        </a:bodyPr>
        <a:lstStyle/>
        <a:p>
          <a:pPr marL="0" lvl="0" indent="0" algn="l" defTabSz="1022350">
            <a:lnSpc>
              <a:spcPct val="90000"/>
            </a:lnSpc>
            <a:spcBef>
              <a:spcPct val="0"/>
            </a:spcBef>
            <a:spcAft>
              <a:spcPct val="35000"/>
            </a:spcAft>
            <a:buNone/>
          </a:pPr>
          <a:r>
            <a:rPr lang="es-CO" sz="2300" kern="1200" dirty="0"/>
            <a:t>Femenino</a:t>
          </a:r>
        </a:p>
        <a:p>
          <a:pPr marL="0" lvl="0" indent="0" algn="l" defTabSz="1022350">
            <a:lnSpc>
              <a:spcPct val="90000"/>
            </a:lnSpc>
            <a:spcBef>
              <a:spcPct val="0"/>
            </a:spcBef>
            <a:spcAft>
              <a:spcPct val="35000"/>
            </a:spcAft>
            <a:buNone/>
          </a:pPr>
          <a:r>
            <a:rPr lang="es-CO" sz="2300" kern="1200" dirty="0"/>
            <a:t>312</a:t>
          </a:r>
        </a:p>
      </dsp:txBody>
      <dsp:txXfrm>
        <a:off x="963440" y="0"/>
        <a:ext cx="1584745" cy="1292755"/>
      </dsp:txXfrm>
    </dsp:sp>
    <dsp:sp modelId="{8E807DA9-D477-43E6-9D21-60A83616BC32}">
      <dsp:nvSpPr>
        <dsp:cNvPr id="0" name=""/>
        <dsp:cNvSpPr/>
      </dsp:nvSpPr>
      <dsp:spPr>
        <a:xfrm>
          <a:off x="281716" y="1400484"/>
          <a:ext cx="933867" cy="1292755"/>
        </a:xfrm>
        <a:prstGeom prst="downArrow">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3665A-3987-4A29-9915-7B96A8B2E9C6}">
      <dsp:nvSpPr>
        <dsp:cNvPr id="0" name=""/>
        <dsp:cNvSpPr/>
      </dsp:nvSpPr>
      <dsp:spPr>
        <a:xfrm>
          <a:off x="1243600" y="1400484"/>
          <a:ext cx="1584745" cy="1292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0" rIns="163576" bIns="163576" numCol="1" spcCol="1270" anchor="ctr" anchorCtr="0">
          <a:noAutofit/>
        </a:bodyPr>
        <a:lstStyle/>
        <a:p>
          <a:pPr marL="0" lvl="0" indent="0" algn="l" defTabSz="1022350">
            <a:lnSpc>
              <a:spcPct val="90000"/>
            </a:lnSpc>
            <a:spcBef>
              <a:spcPct val="0"/>
            </a:spcBef>
            <a:spcAft>
              <a:spcPct val="35000"/>
            </a:spcAft>
            <a:buNone/>
          </a:pPr>
          <a:r>
            <a:rPr lang="es-CO" sz="2300" kern="1200"/>
            <a:t>Masculino 244</a:t>
          </a:r>
        </a:p>
      </dsp:txBody>
      <dsp:txXfrm>
        <a:off x="1243600" y="1400484"/>
        <a:ext cx="1584745" cy="12927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03A60-8B80-41FC-A074-B0C62E3579DC}">
      <dsp:nvSpPr>
        <dsp:cNvPr id="0" name=""/>
        <dsp:cNvSpPr/>
      </dsp:nvSpPr>
      <dsp:spPr>
        <a:xfrm>
          <a:off x="2732088" y="476029"/>
          <a:ext cx="2502539" cy="1714271"/>
        </a:xfrm>
        <a:prstGeom prst="round2SameRect">
          <a:avLst>
            <a:gd name="adj1" fmla="val 8000"/>
            <a:gd name="adj2" fmla="val 0"/>
          </a:avLst>
        </a:prstGeom>
        <a:no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ctr" anchorCtr="0">
          <a:noAutofit/>
        </a:bodyPr>
        <a:lstStyle/>
        <a:p>
          <a:pPr marL="177800" lvl="1" indent="-177800" algn="l" defTabSz="622300">
            <a:lnSpc>
              <a:spcPct val="150000"/>
            </a:lnSpc>
            <a:spcBef>
              <a:spcPct val="0"/>
            </a:spcBef>
            <a:spcAft>
              <a:spcPct val="15000"/>
            </a:spcAft>
            <a:buFont typeface="Wingdings" panose="05000000000000000000" pitchFamily="2" charset="2"/>
            <a:buChar char="ü"/>
          </a:pPr>
          <a:r>
            <a:rPr lang="es-CO" sz="1200" b="1" kern="1200" noProof="0" dirty="0">
              <a:solidFill>
                <a:prstClr val="black">
                  <a:hueOff val="0"/>
                  <a:satOff val="0"/>
                  <a:lumOff val="0"/>
                  <a:alphaOff val="0"/>
                </a:prstClr>
              </a:solidFill>
              <a:latin typeface="Arial" panose="020B0604020202020204" pitchFamily="34" charset="0"/>
              <a:ea typeface="+mn-ea"/>
              <a:cs typeface="Arial" panose="020B0604020202020204" pitchFamily="34" charset="0"/>
            </a:rPr>
            <a:t>Selección de beneficiarios</a:t>
          </a:r>
          <a:endParaRPr lang="es-CO" sz="1100" b="1" kern="1200" noProof="0" dirty="0">
            <a:latin typeface="Arial" panose="020B0604020202020204" pitchFamily="34" charset="0"/>
            <a:cs typeface="Arial" panose="020B0604020202020204" pitchFamily="34" charset="0"/>
          </a:endParaRPr>
        </a:p>
        <a:p>
          <a:pPr marL="177800" lvl="1" indent="-177800" algn="l" defTabSz="889000">
            <a:lnSpc>
              <a:spcPct val="100000"/>
            </a:lnSpc>
            <a:spcBef>
              <a:spcPct val="0"/>
            </a:spcBef>
            <a:spcAft>
              <a:spcPct val="15000"/>
            </a:spcAft>
            <a:buFont typeface="Wingdings" panose="05000000000000000000" pitchFamily="2" charset="2"/>
            <a:buChar char="ü"/>
          </a:pPr>
          <a:r>
            <a:rPr lang="es-CO" sz="1200" b="1" kern="1200" noProof="0" dirty="0">
              <a:solidFill>
                <a:prstClr val="black">
                  <a:hueOff val="0"/>
                  <a:satOff val="0"/>
                  <a:lumOff val="0"/>
                  <a:alphaOff val="0"/>
                </a:prstClr>
              </a:solidFill>
              <a:latin typeface="Arial" panose="020B0604020202020204" pitchFamily="34" charset="0"/>
              <a:ea typeface="+mn-ea"/>
              <a:cs typeface="Arial" panose="020B0604020202020204" pitchFamily="34" charset="0"/>
            </a:rPr>
            <a:t>Listados de TM Ordinarias</a:t>
          </a:r>
        </a:p>
        <a:p>
          <a:pPr marL="177800" lvl="1" indent="-177800" algn="l" defTabSz="889000">
            <a:lnSpc>
              <a:spcPct val="100000"/>
            </a:lnSpc>
            <a:spcBef>
              <a:spcPct val="0"/>
            </a:spcBef>
            <a:spcAft>
              <a:spcPct val="15000"/>
            </a:spcAft>
            <a:buFont typeface="Wingdings" panose="05000000000000000000" pitchFamily="2" charset="2"/>
            <a:buChar char="ü"/>
          </a:pPr>
          <a:r>
            <a:rPr lang="es-CO" sz="1200" b="1" kern="1200" noProof="0" dirty="0">
              <a:solidFill>
                <a:prstClr val="black">
                  <a:hueOff val="0"/>
                  <a:satOff val="0"/>
                  <a:lumOff val="0"/>
                  <a:alphaOff val="0"/>
                </a:prstClr>
              </a:solidFill>
              <a:latin typeface="Arial" panose="020B0604020202020204" pitchFamily="34" charset="0"/>
              <a:ea typeface="+mn-ea"/>
              <a:cs typeface="Arial" panose="020B0604020202020204" pitchFamily="34" charset="0"/>
            </a:rPr>
            <a:t>Listados de TM Oferta Sectorial (SDIS)</a:t>
          </a:r>
        </a:p>
      </dsp:txBody>
      <dsp:txXfrm>
        <a:off x="2772255" y="516196"/>
        <a:ext cx="2422205" cy="1674104"/>
      </dsp:txXfrm>
    </dsp:sp>
    <dsp:sp modelId="{0244802D-9520-477D-B74B-9E70D1AC3A90}">
      <dsp:nvSpPr>
        <dsp:cNvPr id="0" name=""/>
        <dsp:cNvSpPr/>
      </dsp:nvSpPr>
      <dsp:spPr>
        <a:xfrm>
          <a:off x="2728000" y="2199263"/>
          <a:ext cx="2505111" cy="737136"/>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r>
            <a:rPr lang="en-US" sz="2800" b="1" kern="1200">
              <a:latin typeface="Arial" panose="020B0604020202020204" pitchFamily="34" charset="0"/>
              <a:cs typeface="Arial" panose="020B0604020202020204" pitchFamily="34" charset="0"/>
            </a:rPr>
            <a:t>SDIS</a:t>
          </a:r>
          <a:endParaRPr lang="en-US" sz="1800" b="1" kern="1200">
            <a:latin typeface="Arial" panose="020B0604020202020204" pitchFamily="34" charset="0"/>
            <a:cs typeface="Arial" panose="020B0604020202020204" pitchFamily="34" charset="0"/>
          </a:endParaRPr>
        </a:p>
      </dsp:txBody>
      <dsp:txXfrm>
        <a:off x="2728000" y="2199263"/>
        <a:ext cx="1764162" cy="737136"/>
      </dsp:txXfrm>
    </dsp:sp>
    <dsp:sp modelId="{ADDD681A-11C7-4658-8E05-DC664032868A}">
      <dsp:nvSpPr>
        <dsp:cNvPr id="0" name=""/>
        <dsp:cNvSpPr/>
      </dsp:nvSpPr>
      <dsp:spPr>
        <a:xfrm>
          <a:off x="4365367" y="2223106"/>
          <a:ext cx="717321" cy="67746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3000" b="-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CB0762-E257-49F7-A272-A8C778A05887}">
      <dsp:nvSpPr>
        <dsp:cNvPr id="0" name=""/>
        <dsp:cNvSpPr/>
      </dsp:nvSpPr>
      <dsp:spPr>
        <a:xfrm>
          <a:off x="232758" y="499688"/>
          <a:ext cx="2296476" cy="1714271"/>
        </a:xfrm>
        <a:prstGeom prst="round2SameRect">
          <a:avLst>
            <a:gd name="adj1" fmla="val 8000"/>
            <a:gd name="adj2" fmla="val 0"/>
          </a:avLst>
        </a:prstGeom>
        <a:no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228600" lvl="1" indent="-228600" algn="l" defTabSz="889000">
            <a:lnSpc>
              <a:spcPct val="100000"/>
            </a:lnSpc>
            <a:spcBef>
              <a:spcPct val="0"/>
            </a:spcBef>
            <a:spcAft>
              <a:spcPct val="15000"/>
            </a:spcAft>
            <a:buFont typeface="Wingdings" panose="05000000000000000000" pitchFamily="2" charset="2"/>
            <a:buChar char="ü"/>
          </a:pPr>
          <a:endParaRPr lang="en-US" sz="1600" b="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889000">
            <a:lnSpc>
              <a:spcPct val="100000"/>
            </a:lnSpc>
            <a:spcBef>
              <a:spcPct val="0"/>
            </a:spcBef>
            <a:spcAft>
              <a:spcPct val="15000"/>
            </a:spcAft>
            <a:buFont typeface="Wingdings" panose="05000000000000000000" pitchFamily="2" charset="2"/>
            <a:buChar char="ü"/>
          </a:pP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Diseño </a:t>
          </a:r>
          <a:r>
            <a:rPr lang="en-US" sz="1200" b="1" kern="1200">
              <a:solidFill>
                <a:prstClr val="black">
                  <a:hueOff val="0"/>
                  <a:satOff val="0"/>
                  <a:lumOff val="0"/>
                  <a:alphaOff val="0"/>
                </a:prstClr>
              </a:solidFill>
              <a:latin typeface="Arial" panose="020B0604020202020204" pitchFamily="34" charset="0"/>
              <a:ea typeface="+mn-ea"/>
              <a:cs typeface="Arial" panose="020B0604020202020204" pitchFamily="34" charset="0"/>
            </a:rPr>
            <a:t>de </a:t>
          </a: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Política Pública</a:t>
          </a:r>
        </a:p>
        <a:p>
          <a:pPr marL="228600" lvl="1" indent="-228600" algn="l" defTabSz="889000">
            <a:lnSpc>
              <a:spcPct val="100000"/>
            </a:lnSpc>
            <a:spcBef>
              <a:spcPct val="0"/>
            </a:spcBef>
            <a:spcAft>
              <a:spcPct val="15000"/>
            </a:spcAft>
            <a:buFont typeface="Wingdings" panose="05000000000000000000" pitchFamily="2" charset="2"/>
            <a:buChar char="ü"/>
          </a:pP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Seguimiento y evaluación</a:t>
          </a:r>
        </a:p>
        <a:p>
          <a:pPr marL="228600" lvl="1" indent="-228600" algn="l" defTabSz="889000">
            <a:lnSpc>
              <a:spcPct val="100000"/>
            </a:lnSpc>
            <a:spcBef>
              <a:spcPct val="0"/>
            </a:spcBef>
            <a:spcAft>
              <a:spcPct val="15000"/>
            </a:spcAft>
            <a:buFont typeface="Wingdings" panose="05000000000000000000" pitchFamily="2" charset="2"/>
            <a:buChar char="ü"/>
          </a:pPr>
          <a:endParaRPr lang="es-CO" sz="4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889000">
            <a:lnSpc>
              <a:spcPct val="100000"/>
            </a:lnSpc>
            <a:spcBef>
              <a:spcPct val="0"/>
            </a:spcBef>
            <a:spcAft>
              <a:spcPct val="15000"/>
            </a:spcAft>
            <a:buFont typeface="Wingdings" panose="05000000000000000000" pitchFamily="2" charset="2"/>
            <a:buChar char="ü"/>
          </a:pP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Administración</a:t>
          </a:r>
          <a:r>
            <a:rPr lang="en-US" sz="1200" b="1" kern="1200">
              <a:solidFill>
                <a:prstClr val="black">
                  <a:hueOff val="0"/>
                  <a:satOff val="0"/>
                  <a:lumOff val="0"/>
                  <a:alphaOff val="0"/>
                </a:prstClr>
              </a:solidFill>
              <a:latin typeface="Arial" panose="020B0604020202020204" pitchFamily="34" charset="0"/>
              <a:ea typeface="+mn-ea"/>
              <a:cs typeface="Arial" panose="020B0604020202020204" pitchFamily="34" charset="0"/>
            </a:rPr>
            <a:t> de la Base Maestra</a:t>
          </a:r>
        </a:p>
        <a:p>
          <a:pPr marL="228600" lvl="1" indent="-228600" algn="ctr" defTabSz="889000">
            <a:lnSpc>
              <a:spcPct val="150000"/>
            </a:lnSpc>
            <a:spcBef>
              <a:spcPct val="0"/>
            </a:spcBef>
            <a:spcAft>
              <a:spcPct val="15000"/>
            </a:spcAft>
            <a:buFont typeface="Wingdings" panose="05000000000000000000" pitchFamily="2" charset="2"/>
            <a:buChar char="ü"/>
          </a:pPr>
          <a:endParaRPr lang="en-US" sz="1400" b="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272925" y="539855"/>
        <a:ext cx="2216142" cy="1674104"/>
      </dsp:txXfrm>
    </dsp:sp>
    <dsp:sp modelId="{62A639AC-5A85-44AB-AD26-61B3ABD79EF0}">
      <dsp:nvSpPr>
        <dsp:cNvPr id="0" name=""/>
        <dsp:cNvSpPr/>
      </dsp:nvSpPr>
      <dsp:spPr>
        <a:xfrm>
          <a:off x="235652" y="2205049"/>
          <a:ext cx="2296476" cy="737136"/>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      </a:t>
          </a:r>
          <a:r>
            <a:rPr lang="en-US" sz="2800" b="1" kern="1200">
              <a:latin typeface="Arial" panose="020B0604020202020204" pitchFamily="34" charset="0"/>
              <a:cs typeface="Arial" panose="020B0604020202020204" pitchFamily="34" charset="0"/>
            </a:rPr>
            <a:t>SDP</a:t>
          </a:r>
          <a:endParaRPr lang="en-US" sz="1800" b="1" kern="1200">
            <a:latin typeface="Arial" panose="020B0604020202020204" pitchFamily="34" charset="0"/>
            <a:cs typeface="Arial" panose="020B0604020202020204" pitchFamily="34" charset="0"/>
          </a:endParaRPr>
        </a:p>
      </dsp:txBody>
      <dsp:txXfrm>
        <a:off x="235652" y="2205049"/>
        <a:ext cx="1617236" cy="737136"/>
      </dsp:txXfrm>
    </dsp:sp>
    <dsp:sp modelId="{15FC5CB8-D8BD-4496-891D-2B86C9F6DD28}">
      <dsp:nvSpPr>
        <dsp:cNvPr id="0" name=""/>
        <dsp:cNvSpPr/>
      </dsp:nvSpPr>
      <dsp:spPr>
        <a:xfrm>
          <a:off x="1693216" y="2219264"/>
          <a:ext cx="691086" cy="68424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382A6-6871-4747-86BF-039E1DAAF93E}">
      <dsp:nvSpPr>
        <dsp:cNvPr id="0" name=""/>
        <dsp:cNvSpPr/>
      </dsp:nvSpPr>
      <dsp:spPr>
        <a:xfrm>
          <a:off x="5484343" y="487695"/>
          <a:ext cx="2296476" cy="1714271"/>
        </a:xfrm>
        <a:prstGeom prst="round2SameRect">
          <a:avLst>
            <a:gd name="adj1" fmla="val 8000"/>
            <a:gd name="adj2" fmla="val 0"/>
          </a:avLst>
        </a:prstGeom>
        <a:no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228600" lvl="1" indent="-228600" algn="l" defTabSz="889000">
            <a:lnSpc>
              <a:spcPct val="100000"/>
            </a:lnSpc>
            <a:spcBef>
              <a:spcPct val="0"/>
            </a:spcBef>
            <a:spcAft>
              <a:spcPts val="0"/>
            </a:spcAft>
            <a:buFont typeface="Wingdings" panose="05000000000000000000" pitchFamily="2" charset="2"/>
            <a:buChar char="ü"/>
          </a:pPr>
          <a:r>
            <a:rPr lang="en-US" sz="1200" b="1" kern="1200">
              <a:solidFill>
                <a:prstClr val="black">
                  <a:hueOff val="0"/>
                  <a:satOff val="0"/>
                  <a:lumOff val="0"/>
                  <a:alphaOff val="0"/>
                </a:prstClr>
              </a:solidFill>
              <a:latin typeface="Arial" panose="020B0604020202020204" pitchFamily="34" charset="0"/>
              <a:ea typeface="+mn-ea"/>
              <a:cs typeface="Arial" panose="020B0604020202020204" pitchFamily="34" charset="0"/>
            </a:rPr>
            <a:t>Pago de </a:t>
          </a: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TM Ordinarias y Oferta Sectorial</a:t>
          </a:r>
          <a:endParaRPr lang="en-US" sz="1200" b="1"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889000">
            <a:lnSpc>
              <a:spcPct val="100000"/>
            </a:lnSpc>
            <a:spcBef>
              <a:spcPct val="0"/>
            </a:spcBef>
            <a:spcAft>
              <a:spcPts val="0"/>
            </a:spcAft>
            <a:buFont typeface="Wingdings" panose="05000000000000000000" pitchFamily="2" charset="2"/>
            <a:buChar char="ü"/>
          </a:pPr>
          <a:r>
            <a:rPr lang="en-US" sz="1200" b="1" kern="1200">
              <a:solidFill>
                <a:prstClr val="black">
                  <a:hueOff val="0"/>
                  <a:satOff val="0"/>
                  <a:lumOff val="0"/>
                  <a:alphaOff val="0"/>
                </a:prstClr>
              </a:solidFill>
              <a:latin typeface="Arial" panose="020B0604020202020204" pitchFamily="34" charset="0"/>
              <a:ea typeface="+mn-ea"/>
              <a:cs typeface="Arial" panose="020B0604020202020204" pitchFamily="34" charset="0"/>
            </a:rPr>
            <a:t>Convenios con </a:t>
          </a: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Entidades Financieras</a:t>
          </a:r>
        </a:p>
        <a:p>
          <a:pPr marL="228600" lvl="1" indent="-228600" algn="l" defTabSz="889000">
            <a:lnSpc>
              <a:spcPct val="100000"/>
            </a:lnSpc>
            <a:spcBef>
              <a:spcPct val="0"/>
            </a:spcBef>
            <a:spcAft>
              <a:spcPts val="0"/>
            </a:spcAft>
            <a:buFont typeface="Wingdings" panose="05000000000000000000" pitchFamily="2" charset="2"/>
            <a:buChar char="ü"/>
          </a:pPr>
          <a:r>
            <a:rPr lang="es-CO" sz="1200" b="1" kern="1200" noProof="0">
              <a:solidFill>
                <a:prstClr val="black">
                  <a:hueOff val="0"/>
                  <a:satOff val="0"/>
                  <a:lumOff val="0"/>
                  <a:alphaOff val="0"/>
                </a:prstClr>
              </a:solidFill>
              <a:latin typeface="Arial" panose="020B0604020202020204" pitchFamily="34" charset="0"/>
              <a:ea typeface="+mn-ea"/>
              <a:cs typeface="Arial" panose="020B0604020202020204" pitchFamily="34" charset="0"/>
            </a:rPr>
            <a:t>Nuevo modelo de pagos</a:t>
          </a:r>
        </a:p>
      </dsp:txBody>
      <dsp:txXfrm>
        <a:off x="5524510" y="527862"/>
        <a:ext cx="2216142" cy="1674104"/>
      </dsp:txXfrm>
    </dsp:sp>
    <dsp:sp modelId="{A632AD4A-0D7D-4104-8C62-63D306B098D2}">
      <dsp:nvSpPr>
        <dsp:cNvPr id="0" name=""/>
        <dsp:cNvSpPr/>
      </dsp:nvSpPr>
      <dsp:spPr>
        <a:xfrm>
          <a:off x="5444086" y="2235848"/>
          <a:ext cx="2352740" cy="737136"/>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SDH (DDT)</a:t>
          </a:r>
        </a:p>
      </dsp:txBody>
      <dsp:txXfrm>
        <a:off x="5444086" y="2235848"/>
        <a:ext cx="1656859" cy="737136"/>
      </dsp:txXfrm>
    </dsp:sp>
    <dsp:sp modelId="{5AA2B51B-70A5-410B-9F56-91F19176FADF}">
      <dsp:nvSpPr>
        <dsp:cNvPr id="0" name=""/>
        <dsp:cNvSpPr/>
      </dsp:nvSpPr>
      <dsp:spPr>
        <a:xfrm>
          <a:off x="7067338" y="2251784"/>
          <a:ext cx="715513" cy="677430"/>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3000" b="-3000"/>
          </a:stretch>
        </a:blip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0BFD665-21FB-4A82-A99F-D9E68405A3C0}">
      <dsp:nvSpPr>
        <dsp:cNvPr id="0" name=""/>
        <dsp:cNvSpPr/>
      </dsp:nvSpPr>
      <dsp:spPr>
        <a:xfrm>
          <a:off x="8017159" y="499866"/>
          <a:ext cx="2366220" cy="1714271"/>
        </a:xfrm>
        <a:prstGeom prst="round2SameRect">
          <a:avLst>
            <a:gd name="adj1" fmla="val 8000"/>
            <a:gd name="adj2" fmla="val 0"/>
          </a:avLst>
        </a:prstGeom>
        <a:no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ctr" anchorCtr="0">
          <a:noAutofit/>
        </a:bodyPr>
        <a:lstStyle/>
        <a:p>
          <a:pPr marL="177800" lvl="1" indent="-177800" algn="l" defTabSz="533400">
            <a:lnSpc>
              <a:spcPct val="90000"/>
            </a:lnSpc>
            <a:spcBef>
              <a:spcPct val="0"/>
            </a:spcBef>
            <a:spcAft>
              <a:spcPct val="15000"/>
            </a:spcAft>
            <a:buFont typeface="Wingdings" panose="05000000000000000000" pitchFamily="2" charset="2"/>
            <a:buChar char="ü"/>
          </a:pPr>
          <a:r>
            <a:rPr lang="es-CO" sz="1200" b="1" kern="1200" noProof="0" dirty="0">
              <a:solidFill>
                <a:prstClr val="black">
                  <a:hueOff val="0"/>
                  <a:satOff val="0"/>
                  <a:lumOff val="0"/>
                  <a:alphaOff val="0"/>
                </a:prstClr>
              </a:solidFill>
              <a:latin typeface="Arial" panose="020B0604020202020204" pitchFamily="34" charset="0"/>
              <a:ea typeface="+mn-ea"/>
              <a:cs typeface="Arial" panose="020B0604020202020204" pitchFamily="34" charset="0"/>
            </a:rPr>
            <a:t>Identificación y selección de beneficiarios</a:t>
          </a:r>
          <a:endParaRPr lang="en-US" sz="11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177800" lvl="1" indent="-177800" algn="l" defTabSz="533400">
            <a:lnSpc>
              <a:spcPct val="90000"/>
            </a:lnSpc>
            <a:spcBef>
              <a:spcPct val="0"/>
            </a:spcBef>
            <a:spcAft>
              <a:spcPct val="15000"/>
            </a:spcAft>
            <a:buFont typeface="Wingdings" panose="05000000000000000000" pitchFamily="2" charset="2"/>
            <a:buChar char="ü"/>
          </a:pPr>
          <a:r>
            <a:rPr lang="es-CO" sz="1200" b="1" kern="1200" noProof="0" dirty="0">
              <a:solidFill>
                <a:prstClr val="black">
                  <a:hueOff val="0"/>
                  <a:satOff val="0"/>
                  <a:lumOff val="0"/>
                  <a:alphaOff val="0"/>
                </a:prstClr>
              </a:solidFill>
              <a:latin typeface="Arial" panose="020B0604020202020204" pitchFamily="34" charset="0"/>
              <a:ea typeface="+mn-ea"/>
              <a:cs typeface="Arial" panose="020B0604020202020204" pitchFamily="34" charset="0"/>
            </a:rPr>
            <a:t>Listados de TM de Oferta Sectorial (otras entidades)</a:t>
          </a:r>
          <a:endParaRPr lang="en-US" sz="16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8057326" y="540033"/>
        <a:ext cx="2285886" cy="1674104"/>
      </dsp:txXfrm>
    </dsp:sp>
    <dsp:sp modelId="{E429F1CB-1079-49A4-B106-DBAE0F2012C9}">
      <dsp:nvSpPr>
        <dsp:cNvPr id="0" name=""/>
        <dsp:cNvSpPr/>
      </dsp:nvSpPr>
      <dsp:spPr>
        <a:xfrm>
          <a:off x="8015058" y="2234550"/>
          <a:ext cx="2370147" cy="737136"/>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ENTIDADES</a:t>
          </a:r>
        </a:p>
      </dsp:txBody>
      <dsp:txXfrm>
        <a:off x="8015058" y="2234550"/>
        <a:ext cx="1669117" cy="737136"/>
      </dsp:txXfrm>
    </dsp:sp>
    <dsp:sp modelId="{C59F2DF1-C6FC-43D0-A2D3-8040E742DAFA}">
      <dsp:nvSpPr>
        <dsp:cNvPr id="0" name=""/>
        <dsp:cNvSpPr/>
      </dsp:nvSpPr>
      <dsp:spPr>
        <a:xfrm>
          <a:off x="9440563" y="2234560"/>
          <a:ext cx="715513" cy="67743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3000" b="-3000"/>
          </a:stretch>
        </a:blip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FC59-9973-40B8-BE0A-2D0FF6F46557}">
      <dsp:nvSpPr>
        <dsp:cNvPr id="0" name=""/>
        <dsp:cNvSpPr/>
      </dsp:nvSpPr>
      <dsp:spPr>
        <a:xfrm rot="10800000">
          <a:off x="1680382" y="1543"/>
          <a:ext cx="5165581" cy="151710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9003" tIns="91440" rIns="170688" bIns="91440" numCol="1" spcCol="1270" anchor="ctr" anchorCtr="0">
          <a:noAutofit/>
        </a:bodyPr>
        <a:lstStyle/>
        <a:p>
          <a:pPr marL="0" lvl="0" indent="0" algn="ctr" defTabSz="1066800" rtl="0">
            <a:lnSpc>
              <a:spcPct val="90000"/>
            </a:lnSpc>
            <a:spcBef>
              <a:spcPct val="0"/>
            </a:spcBef>
            <a:spcAft>
              <a:spcPct val="35000"/>
            </a:spcAft>
            <a:buNone/>
          </a:pPr>
          <a:r>
            <a:rPr lang="es-CO" sz="2400" kern="1200">
              <a:latin typeface="Arial Rounded MT Bold"/>
            </a:rPr>
            <a:t>Bienes de uso público </a:t>
          </a:r>
        </a:p>
        <a:p>
          <a:pPr marL="0" lvl="0" indent="0" algn="ctr" defTabSz="1066800" rtl="0">
            <a:lnSpc>
              <a:spcPct val="90000"/>
            </a:lnSpc>
            <a:spcBef>
              <a:spcPct val="0"/>
            </a:spcBef>
            <a:spcAft>
              <a:spcPct val="35000"/>
            </a:spcAft>
            <a:buNone/>
          </a:pPr>
          <a:r>
            <a:rPr lang="es-CO" sz="2200" b="0" kern="1200">
              <a:latin typeface="Arial Rounded MT Bold"/>
            </a:rPr>
            <a:t>MAR 2023 $165,9</a:t>
          </a:r>
        </a:p>
        <a:p>
          <a:pPr marL="0" lvl="0" indent="0" algn="ctr" defTabSz="1066800">
            <a:lnSpc>
              <a:spcPct val="90000"/>
            </a:lnSpc>
            <a:spcBef>
              <a:spcPct val="0"/>
            </a:spcBef>
            <a:spcAft>
              <a:spcPct val="35000"/>
            </a:spcAft>
            <a:buNone/>
          </a:pPr>
          <a:r>
            <a:rPr lang="es-CO" sz="2200" b="0" kern="1200">
              <a:latin typeface="Arial Rounded MT Bold"/>
            </a:rPr>
            <a:t> MAR 2022 $163,3</a:t>
          </a:r>
          <a:endParaRPr lang="es-CO" sz="2200" kern="1200">
            <a:latin typeface="Arial Rounded MT Bold"/>
          </a:endParaRPr>
        </a:p>
      </dsp:txBody>
      <dsp:txXfrm rot="10800000">
        <a:off x="2059659" y="1543"/>
        <a:ext cx="4786304" cy="1517108"/>
      </dsp:txXfrm>
    </dsp:sp>
    <dsp:sp modelId="{7ADB628F-5161-4A2D-9350-330402A7F028}">
      <dsp:nvSpPr>
        <dsp:cNvPr id="0" name=""/>
        <dsp:cNvSpPr/>
      </dsp:nvSpPr>
      <dsp:spPr>
        <a:xfrm>
          <a:off x="921827" y="1543"/>
          <a:ext cx="1517108" cy="15171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8C954-6435-4598-B9C4-584CCF7F72C4}">
      <dsp:nvSpPr>
        <dsp:cNvPr id="0" name=""/>
        <dsp:cNvSpPr/>
      </dsp:nvSpPr>
      <dsp:spPr>
        <a:xfrm rot="10800000">
          <a:off x="1680382" y="1641109"/>
          <a:ext cx="5165581" cy="1891683"/>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9003" tIns="91440" rIns="170688"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Rounded MT Bold"/>
            </a:rPr>
            <a:t>Préstamos por pagar</a:t>
          </a:r>
        </a:p>
        <a:p>
          <a:pPr marL="0" lvl="0" indent="0" algn="ctr" defTabSz="1066800" rtl="0">
            <a:lnSpc>
              <a:spcPct val="90000"/>
            </a:lnSpc>
            <a:spcBef>
              <a:spcPct val="0"/>
            </a:spcBef>
            <a:spcAft>
              <a:spcPct val="35000"/>
            </a:spcAft>
            <a:buNone/>
          </a:pPr>
          <a:r>
            <a:rPr lang="es-CO" sz="2000" b="0" kern="1200">
              <a:latin typeface="Arial Rounded MT Bold"/>
            </a:rPr>
            <a:t>MAR 2023 $9 ,5</a:t>
          </a:r>
        </a:p>
        <a:p>
          <a:pPr marL="0" lvl="0" indent="0" algn="ctr" defTabSz="1066800" rtl="0">
            <a:lnSpc>
              <a:spcPct val="90000"/>
            </a:lnSpc>
            <a:spcBef>
              <a:spcPct val="0"/>
            </a:spcBef>
            <a:spcAft>
              <a:spcPct val="35000"/>
            </a:spcAft>
            <a:buNone/>
          </a:pPr>
          <a:r>
            <a:rPr lang="es-CO" sz="2000" b="0" kern="1200">
              <a:latin typeface="Arial Rounded MT Bold"/>
            </a:rPr>
            <a:t>MAR 2022 $ 7,1</a:t>
          </a:r>
        </a:p>
        <a:p>
          <a:pPr marL="0" lvl="0" indent="0" algn="ctr" defTabSz="1066800" rtl="0">
            <a:lnSpc>
              <a:spcPct val="90000"/>
            </a:lnSpc>
            <a:spcBef>
              <a:spcPct val="0"/>
            </a:spcBef>
            <a:spcAft>
              <a:spcPct val="35000"/>
            </a:spcAft>
            <a:buNone/>
          </a:pPr>
          <a:r>
            <a:rPr lang="es-CO" sz="1800" b="0" kern="1200">
              <a:latin typeface="Arial Rounded MT Bold"/>
            </a:rPr>
            <a:t>*Incluye porción corriente y no corriente</a:t>
          </a:r>
        </a:p>
      </dsp:txBody>
      <dsp:txXfrm rot="10800000">
        <a:off x="2153303" y="1641109"/>
        <a:ext cx="4692660" cy="1891683"/>
      </dsp:txXfrm>
    </dsp:sp>
    <dsp:sp modelId="{41B94F31-0B0F-47FF-897C-124C28F8A151}">
      <dsp:nvSpPr>
        <dsp:cNvPr id="0" name=""/>
        <dsp:cNvSpPr/>
      </dsp:nvSpPr>
      <dsp:spPr>
        <a:xfrm>
          <a:off x="921827" y="1828396"/>
          <a:ext cx="1517108" cy="15171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0.43265</cdr:x>
      <cdr:y>0.34639</cdr:y>
    </cdr:from>
    <cdr:to>
      <cdr:x>0.47955</cdr:x>
      <cdr:y>0.53106</cdr:y>
    </cdr:to>
    <cdr:sp macro="" textlink="">
      <cdr:nvSpPr>
        <cdr:cNvPr id="2" name="Triangle 1">
          <a:extLst xmlns:a="http://schemas.openxmlformats.org/drawingml/2006/main">
            <a:ext uri="{FF2B5EF4-FFF2-40B4-BE49-F238E27FC236}">
              <a16:creationId xmlns:a16="http://schemas.microsoft.com/office/drawing/2014/main" id="{194B18D8-F933-9C4E-8960-4B2B6274378B}"/>
            </a:ext>
          </a:extLst>
        </cdr:cNvPr>
        <cdr:cNvSpPr/>
      </cdr:nvSpPr>
      <cdr:spPr>
        <a:xfrm xmlns:a="http://schemas.openxmlformats.org/drawingml/2006/main" rot="20944434">
          <a:off x="4629918" y="2195075"/>
          <a:ext cx="501893" cy="1170254"/>
        </a:xfrm>
        <a:prstGeom xmlns:a="http://schemas.openxmlformats.org/drawingml/2006/main" prst="triangle">
          <a:avLst>
            <a:gd name="adj" fmla="val 44580"/>
          </a:avLst>
        </a:prstGeom>
        <a:solidFill xmlns:a="http://schemas.openxmlformats.org/drawingml/2006/main">
          <a:schemeClr val="accent6">
            <a:lumMod val="1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7E932-D204-48E5-B0FD-18AC2970E0DA}" type="datetimeFigureOut">
              <a:t>21/07/2023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324F5-1D27-4AC0-8BC7-36830AA3B60A}" type="slidenum">
              <a:t>‹Nº›</a:t>
            </a:fld>
            <a:endParaRPr lang="es-ES"/>
          </a:p>
        </p:txBody>
      </p:sp>
    </p:spTree>
    <p:extLst>
      <p:ext uri="{BB962C8B-B14F-4D97-AF65-F5344CB8AC3E}">
        <p14:creationId xmlns:p14="http://schemas.microsoft.com/office/powerpoint/2010/main" val="1744832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100"/>
              <a:t>Narrativa:</a:t>
            </a:r>
            <a:br>
              <a:rPr lang="es-CO" sz="1100"/>
            </a:br>
            <a:r>
              <a:rPr lang="es-CO" sz="1100"/>
              <a:t>La mejora en la calidad de gasto pasa por mejorar la información presupuestal, que es débil en costos, resultados, y beneficiarios.</a:t>
            </a:r>
            <a:br>
              <a:rPr lang="es-CO" sz="1100"/>
            </a:br>
            <a:endParaRPr lang="es-CO" sz="110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50F4B-F356-40B0-A41D-A465A4E2B830}"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451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a:defRPr/>
            </a:pPr>
            <a:fld id="{4A531053-7AEC-4C7D-AD76-10ADC4CCC481}" type="slidenum">
              <a:rPr lang="es-CO" smtClean="0"/>
              <a:pPr>
                <a:defRPr/>
              </a:pPr>
              <a:t>41</a:t>
            </a:fld>
            <a:endParaRPr lang="es-CO"/>
          </a:p>
        </p:txBody>
      </p:sp>
    </p:spTree>
    <p:extLst>
      <p:ext uri="{BB962C8B-B14F-4D97-AF65-F5344CB8AC3E}">
        <p14:creationId xmlns:p14="http://schemas.microsoft.com/office/powerpoint/2010/main" val="412102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D3723-8573-DF49-98DA-CC807B5DF32D}"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81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EBD3723-8573-DF49-98DA-CC807B5DF32D}" type="slidenum">
              <a:rPr lang="es-CO" smtClean="0"/>
              <a:t>46</a:t>
            </a:fld>
            <a:endParaRPr lang="es-CO"/>
          </a:p>
        </p:txBody>
      </p:sp>
    </p:spTree>
    <p:extLst>
      <p:ext uri="{BB962C8B-B14F-4D97-AF65-F5344CB8AC3E}">
        <p14:creationId xmlns:p14="http://schemas.microsoft.com/office/powerpoint/2010/main" val="414273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3E64B9A-00E5-BD44-A1D8-1C80996FD13E}" type="slidenum">
              <a:rPr lang="en-US" smtClean="0"/>
              <a:t>54</a:t>
            </a:fld>
            <a:endParaRPr lang="en-US"/>
          </a:p>
        </p:txBody>
      </p:sp>
    </p:spTree>
    <p:extLst>
      <p:ext uri="{BB962C8B-B14F-4D97-AF65-F5344CB8AC3E}">
        <p14:creationId xmlns:p14="http://schemas.microsoft.com/office/powerpoint/2010/main" val="3044586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3E64B9A-00E5-BD44-A1D8-1C80996FD13E}" type="slidenum">
              <a:rPr lang="en-US" smtClean="0"/>
              <a:t>55</a:t>
            </a:fld>
            <a:endParaRPr lang="en-US"/>
          </a:p>
        </p:txBody>
      </p:sp>
    </p:spTree>
    <p:extLst>
      <p:ext uri="{BB962C8B-B14F-4D97-AF65-F5344CB8AC3E}">
        <p14:creationId xmlns:p14="http://schemas.microsoft.com/office/powerpoint/2010/main" val="161278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a:defRPr/>
            </a:pPr>
            <a:fld id="{4A531053-7AEC-4C7D-AD76-10ADC4CCC481}" type="slidenum">
              <a:rPr lang="es-CO" smtClean="0"/>
              <a:pPr>
                <a:defRPr/>
              </a:pPr>
              <a:t>56</a:t>
            </a:fld>
            <a:endParaRPr lang="es-CO"/>
          </a:p>
        </p:txBody>
      </p:sp>
    </p:spTree>
    <p:extLst>
      <p:ext uri="{BB962C8B-B14F-4D97-AF65-F5344CB8AC3E}">
        <p14:creationId xmlns:p14="http://schemas.microsoft.com/office/powerpoint/2010/main" val="245894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a:defRPr/>
            </a:pPr>
            <a:fld id="{4A531053-7AEC-4C7D-AD76-10ADC4CCC481}" type="slidenum">
              <a:rPr lang="es-CO" smtClean="0"/>
              <a:pPr>
                <a:defRPr/>
              </a:pPr>
              <a:t>57</a:t>
            </a:fld>
            <a:endParaRPr lang="es-CO"/>
          </a:p>
        </p:txBody>
      </p:sp>
    </p:spTree>
    <p:extLst>
      <p:ext uri="{BB962C8B-B14F-4D97-AF65-F5344CB8AC3E}">
        <p14:creationId xmlns:p14="http://schemas.microsoft.com/office/powerpoint/2010/main" val="3178838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D3723-8573-DF49-98DA-CC807B5DF32D}"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776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D3723-8573-DF49-98DA-CC807B5DF32D}"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524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D3723-8573-DF49-98DA-CC807B5DF32D}"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616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050"/>
              <a:t>Los trazadores han sido útiles para que las entidades formulen explícitamente acciones afirmativas a favor de estos grupos y, además, han iniciado una documentación explícita sobre los beneficiarios que alcanzan, construido conjuntamente entre Secretaria de Hacienda, Planeación y el líder de cada una de las políticas o poblaciones a marcar en la inversión.</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50F4B-F356-40B0-A41D-A465A4E2B830}"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20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a:t>Terminar la reformulación de los Productos, Metas y Resultados que le permita a los directivos medir resultados o cambios en los beneficiarios, para de esta manera obtener criterios para asignación de gasto con enfoque de calidad del gasto. Esperamos utilizar esta información en la formulación del presupuesto, de manera que la asignación se pueda realizar en torno de productos y beneficiarios.</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50F4B-F356-40B0-A41D-A465A4E2B830}"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013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a:t>El Sistema Distrital de Evaluación inició su ejecución en 2022 y tendrá a finales de 2023 cerca de 16 evaluaciones que permitirán mejorar el gasto público</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50F4B-F356-40B0-A41D-A465A4E2B830}"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34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04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CO"/>
              <a:t>Dimensión </a:t>
            </a:r>
            <a:r>
              <a:rPr lang="es-CO" b="1"/>
              <a:t>Gestión con Valores para Resultados</a:t>
            </a:r>
            <a:r>
              <a:rPr lang="es-CO"/>
              <a:t>: incluye las </a:t>
            </a:r>
            <a:r>
              <a:rPr lang="es-CO" b="1"/>
              <a:t>políticas</a:t>
            </a:r>
            <a:r>
              <a:rPr lang="es-CO"/>
              <a:t> de fortalecimiento organizacional, gobierno y seguridad digital, defensa jurídica y mejora normativa, servicio al ciudadano, participación ciudadana y racionalización de trámites. </a:t>
            </a:r>
          </a:p>
          <a:p>
            <a:pPr marL="228600" indent="-228600">
              <a:buAutoNum type="arabicPeriod"/>
            </a:pPr>
            <a:r>
              <a:rPr lang="es-CO"/>
              <a:t>Dimensión </a:t>
            </a:r>
            <a:r>
              <a:rPr lang="es-CO" b="1"/>
              <a:t>Información y Comunicación</a:t>
            </a:r>
            <a:r>
              <a:rPr lang="es-CO"/>
              <a:t>: incluye las </a:t>
            </a:r>
            <a:r>
              <a:rPr lang="es-CO" b="1"/>
              <a:t>políticas</a:t>
            </a:r>
            <a:r>
              <a:rPr lang="es-CO"/>
              <a:t> de gestión documental, transparencia y acceso a la información pública, gestión de la información estadística. </a:t>
            </a:r>
          </a:p>
        </p:txBody>
      </p:sp>
      <p:sp>
        <p:nvSpPr>
          <p:cNvPr id="4" name="Marcador de número de diapositiva 3"/>
          <p:cNvSpPr>
            <a:spLocks noGrp="1"/>
          </p:cNvSpPr>
          <p:nvPr>
            <p:ph type="sldNum" sz="quarter" idx="5"/>
          </p:nvPr>
        </p:nvSpPr>
        <p:spPr/>
        <p:txBody>
          <a:bodyPr/>
          <a:lstStyle/>
          <a:p>
            <a:fld id="{F8BE610D-3775-4EB0-8D01-DA98A7869C0F}" type="slidenum">
              <a:rPr lang="es-CO" smtClean="0"/>
              <a:t>20</a:t>
            </a:fld>
            <a:endParaRPr lang="es-CO"/>
          </a:p>
        </p:txBody>
      </p:sp>
    </p:spTree>
    <p:extLst>
      <p:ext uri="{BB962C8B-B14F-4D97-AF65-F5344CB8AC3E}">
        <p14:creationId xmlns:p14="http://schemas.microsoft.com/office/powerpoint/2010/main" val="68489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6DA9E-C859-C746-8D68-30A9BE6A7A49}" type="slidenum">
              <a:rPr kumimoji="0" lang="en-C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3061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6DA9E-C859-C746-8D68-30A9BE6A7A49}" type="slidenum">
              <a:rPr kumimoji="0" lang="en-C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3611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0"/>
        <p:cNvGrpSpPr/>
        <p:nvPr/>
      </p:nvGrpSpPr>
      <p:grpSpPr>
        <a:xfrm>
          <a:off x="0" y="0"/>
          <a:ext cx="0" cy="0"/>
          <a:chOff x="0" y="0"/>
          <a:chExt cx="0" cy="0"/>
        </a:xfrm>
      </p:grpSpPr>
      <p:sp>
        <p:nvSpPr>
          <p:cNvPr id="24321" name="Google Shape;24321;p2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4322" name="Google Shape;24322;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033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62ED234-A185-37DF-B3F9-1E3DD9D815FC}"/>
              </a:ext>
            </a:extLst>
          </p:cNvPr>
          <p:cNvSpPr/>
          <p:nvPr userDrawn="1"/>
        </p:nvSpPr>
        <p:spPr>
          <a:xfrm>
            <a:off x="1" y="0"/>
            <a:ext cx="72828" cy="6858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6ED6C771-486E-5990-C764-F3EEFEDD1748}"/>
              </a:ext>
            </a:extLst>
          </p:cNvPr>
          <p:cNvSpPr/>
          <p:nvPr userDrawn="1"/>
        </p:nvSpPr>
        <p:spPr>
          <a:xfrm>
            <a:off x="72829" y="0"/>
            <a:ext cx="602317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0" name="Título 1">
            <a:extLst>
              <a:ext uri="{FF2B5EF4-FFF2-40B4-BE49-F238E27FC236}">
                <a16:creationId xmlns:a16="http://schemas.microsoft.com/office/drawing/2014/main" id="{6FEECF9B-BFFF-02E1-2EF2-0AE4D755477E}"/>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chemeClr val="bg1"/>
                </a:solidFill>
                <a:latin typeface="Arial Nova" panose="020B0504020202020204" pitchFamily="34" charset="0"/>
              </a:defRPr>
            </a:lvl1pPr>
          </a:lstStyle>
          <a:p>
            <a:r>
              <a:rPr lang="es-ES"/>
              <a:t>Cambiar color según tema o línea gráfica</a:t>
            </a:r>
            <a:endParaRPr lang="es-CO"/>
          </a:p>
        </p:txBody>
      </p:sp>
      <p:pic>
        <p:nvPicPr>
          <p:cNvPr id="11" name="Gráfico 10">
            <a:extLst>
              <a:ext uri="{FF2B5EF4-FFF2-40B4-BE49-F238E27FC236}">
                <a16:creationId xmlns:a16="http://schemas.microsoft.com/office/drawing/2014/main" id="{5B4D5971-A697-3E35-40D0-966D4EB2A1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5199" y="6270171"/>
            <a:ext cx="2131811" cy="443204"/>
          </a:xfrm>
          <a:prstGeom prst="rect">
            <a:avLst/>
          </a:prstGeom>
        </p:spPr>
      </p:pic>
    </p:spTree>
    <p:extLst>
      <p:ext uri="{BB962C8B-B14F-4D97-AF65-F5344CB8AC3E}">
        <p14:creationId xmlns:p14="http://schemas.microsoft.com/office/powerpoint/2010/main" val="283683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6" name="Subtítulo 2"/>
          <p:cNvSpPr>
            <a:spLocks noGrp="1"/>
          </p:cNvSpPr>
          <p:nvPr>
            <p:ph type="subTitle" idx="1"/>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7" name="Marcador de posición de imagen 7"/>
          <p:cNvSpPr>
            <a:spLocks noGrp="1"/>
          </p:cNvSpPr>
          <p:nvPr>
            <p:ph type="pic" sz="quarter" idx="13"/>
          </p:nvPr>
        </p:nvSpPr>
        <p:spPr>
          <a:xfrm>
            <a:off x="111125" y="160338"/>
            <a:ext cx="727075" cy="679450"/>
          </a:xfrm>
        </p:spPr>
        <p:txBody>
          <a:bodyPr rtlCol="0">
            <a:normAutofit/>
          </a:bodyPr>
          <a:lstStyle/>
          <a:p>
            <a:pPr lvl="0"/>
            <a:endParaRPr lang="es-CO" noProof="0"/>
          </a:p>
        </p:txBody>
      </p:sp>
      <p:sp>
        <p:nvSpPr>
          <p:cNvPr id="5" name="Marcador de fecha 3">
            <a:extLst>
              <a:ext uri="{FF2B5EF4-FFF2-40B4-BE49-F238E27FC236}">
                <a16:creationId xmlns:a16="http://schemas.microsoft.com/office/drawing/2014/main" id="{2DC707A2-A283-B472-8687-7C1B3B8903B8}"/>
              </a:ext>
            </a:extLst>
          </p:cNvPr>
          <p:cNvSpPr>
            <a:spLocks noGrp="1"/>
          </p:cNvSpPr>
          <p:nvPr>
            <p:ph type="dt" sz="half" idx="14"/>
          </p:nvPr>
        </p:nvSpPr>
        <p:spPr/>
        <p:txBody>
          <a:bodyPr/>
          <a:lstStyle>
            <a:lvl1pPr>
              <a:defRPr/>
            </a:lvl1pPr>
          </a:lstStyle>
          <a:p>
            <a:pPr>
              <a:defRPr/>
            </a:pPr>
            <a:fld id="{9AE7A562-6C3E-4388-9D49-099E10AD07C9}" type="datetimeFigureOut">
              <a:rPr lang="es-CO"/>
              <a:pPr>
                <a:defRPr/>
              </a:pPr>
              <a:t>21/07/2023</a:t>
            </a:fld>
            <a:endParaRPr lang="es-CO"/>
          </a:p>
        </p:txBody>
      </p:sp>
      <p:sp>
        <p:nvSpPr>
          <p:cNvPr id="8" name="Marcador de pie de página 4">
            <a:extLst>
              <a:ext uri="{FF2B5EF4-FFF2-40B4-BE49-F238E27FC236}">
                <a16:creationId xmlns:a16="http://schemas.microsoft.com/office/drawing/2014/main" id="{E8B90DFB-5E56-A74E-4FE8-182CED2DBE42}"/>
              </a:ext>
            </a:extLst>
          </p:cNvPr>
          <p:cNvSpPr>
            <a:spLocks noGrp="1"/>
          </p:cNvSpPr>
          <p:nvPr>
            <p:ph type="ftr" sz="quarter" idx="15"/>
          </p:nvPr>
        </p:nvSpPr>
        <p:spPr/>
        <p:txBody>
          <a:bodyPr/>
          <a:lstStyle>
            <a:lvl1pPr>
              <a:defRPr/>
            </a:lvl1pPr>
          </a:lstStyle>
          <a:p>
            <a:pPr>
              <a:defRPr/>
            </a:pPr>
            <a:endParaRPr lang="es-CO"/>
          </a:p>
        </p:txBody>
      </p:sp>
      <p:sp>
        <p:nvSpPr>
          <p:cNvPr id="9" name="Marcador de número de diapositiva 5">
            <a:extLst>
              <a:ext uri="{FF2B5EF4-FFF2-40B4-BE49-F238E27FC236}">
                <a16:creationId xmlns:a16="http://schemas.microsoft.com/office/drawing/2014/main" id="{FFDF6CB5-35FB-78D6-A388-D4BBAD679E50}"/>
              </a:ext>
            </a:extLst>
          </p:cNvPr>
          <p:cNvSpPr>
            <a:spLocks noGrp="1"/>
          </p:cNvSpPr>
          <p:nvPr>
            <p:ph type="sldNum" sz="quarter" idx="16"/>
          </p:nvPr>
        </p:nvSpPr>
        <p:spPr/>
        <p:txBody>
          <a:bodyPr/>
          <a:lstStyle>
            <a:lvl1pPr>
              <a:defRPr/>
            </a:lvl1pPr>
          </a:lstStyle>
          <a:p>
            <a:pPr>
              <a:defRPr/>
            </a:pPr>
            <a:fld id="{59D7DB19-BB49-445B-936D-E97013B7103B}" type="slidenum">
              <a:rPr lang="es-CO"/>
              <a:pPr>
                <a:defRPr/>
              </a:pPr>
              <a:t>‹Nº›</a:t>
            </a:fld>
            <a:endParaRPr lang="es-CO"/>
          </a:p>
        </p:txBody>
      </p:sp>
    </p:spTree>
    <p:extLst>
      <p:ext uri="{BB962C8B-B14F-4D97-AF65-F5344CB8AC3E}">
        <p14:creationId xmlns:p14="http://schemas.microsoft.com/office/powerpoint/2010/main" val="423805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43678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03A0E-C0DD-6D14-7492-9DB3A5BC5E1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692CE19-FF53-3463-3795-15B8482BC83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8728502-6781-22B8-547B-E643D08C329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D562E3C-48CF-088C-70DE-B3F8EF91ED1F}"/>
              </a:ext>
            </a:extLst>
          </p:cNvPr>
          <p:cNvSpPr>
            <a:spLocks noGrp="1"/>
          </p:cNvSpPr>
          <p:nvPr>
            <p:ph type="dt" sz="half" idx="10"/>
          </p:nvPr>
        </p:nvSpPr>
        <p:spPr/>
        <p:txBody>
          <a:bodyPr/>
          <a:lstStyle/>
          <a:p>
            <a:fld id="{21976567-185C-40ED-BA78-56FE9D6721B4}" type="datetimeFigureOut">
              <a:rPr lang="es-CO" smtClean="0"/>
              <a:t>21/07/2023</a:t>
            </a:fld>
            <a:endParaRPr lang="es-CO"/>
          </a:p>
        </p:txBody>
      </p:sp>
      <p:sp>
        <p:nvSpPr>
          <p:cNvPr id="6" name="Marcador de pie de página 5">
            <a:extLst>
              <a:ext uri="{FF2B5EF4-FFF2-40B4-BE49-F238E27FC236}">
                <a16:creationId xmlns:a16="http://schemas.microsoft.com/office/drawing/2014/main" id="{24B10DED-2436-849F-07CD-BC5D8DE727E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78865EF-3A69-46B4-189F-7FCE23B09F60}"/>
              </a:ext>
            </a:extLst>
          </p:cNvPr>
          <p:cNvSpPr>
            <a:spLocks noGrp="1"/>
          </p:cNvSpPr>
          <p:nvPr>
            <p:ph type="sldNum" sz="quarter" idx="12"/>
          </p:nvPr>
        </p:nvSpPr>
        <p:spPr/>
        <p:txBody>
          <a:bodyPr/>
          <a:lstStyle/>
          <a:p>
            <a:fld id="{D88888FB-39D2-4A2E-A90C-9626ACF9978B}" type="slidenum">
              <a:rPr lang="es-CO" smtClean="0"/>
              <a:t>‹Nº›</a:t>
            </a:fld>
            <a:endParaRPr lang="es-CO"/>
          </a:p>
        </p:txBody>
      </p:sp>
    </p:spTree>
    <p:extLst>
      <p:ext uri="{BB962C8B-B14F-4D97-AF65-F5344CB8AC3E}">
        <p14:creationId xmlns:p14="http://schemas.microsoft.com/office/powerpoint/2010/main" val="195460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6" name="Subtítulo 2"/>
          <p:cNvSpPr>
            <a:spLocks noGrp="1"/>
          </p:cNvSpPr>
          <p:nvPr>
            <p:ph type="subTitle" idx="1"/>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7" name="Marcador de posición de imagen 7"/>
          <p:cNvSpPr>
            <a:spLocks noGrp="1"/>
          </p:cNvSpPr>
          <p:nvPr>
            <p:ph type="pic" sz="quarter" idx="13"/>
          </p:nvPr>
        </p:nvSpPr>
        <p:spPr>
          <a:xfrm>
            <a:off x="111125" y="160338"/>
            <a:ext cx="727075" cy="679450"/>
          </a:xfrm>
        </p:spPr>
        <p:txBody>
          <a:bodyPr rtlCol="0">
            <a:normAutofit/>
          </a:bodyPr>
          <a:lstStyle/>
          <a:p>
            <a:pPr lvl="0"/>
            <a:endParaRPr lang="es-CO" noProof="0"/>
          </a:p>
        </p:txBody>
      </p:sp>
      <p:sp>
        <p:nvSpPr>
          <p:cNvPr id="5" name="Marcador de fecha 3">
            <a:extLst>
              <a:ext uri="{FF2B5EF4-FFF2-40B4-BE49-F238E27FC236}">
                <a16:creationId xmlns:a16="http://schemas.microsoft.com/office/drawing/2014/main" id="{2DC707A2-A283-B472-8687-7C1B3B8903B8}"/>
              </a:ext>
            </a:extLst>
          </p:cNvPr>
          <p:cNvSpPr>
            <a:spLocks noGrp="1"/>
          </p:cNvSpPr>
          <p:nvPr>
            <p:ph type="dt" sz="half" idx="14"/>
          </p:nvPr>
        </p:nvSpPr>
        <p:spPr/>
        <p:txBody>
          <a:bodyPr/>
          <a:lstStyle>
            <a:lvl1pPr>
              <a:defRPr/>
            </a:lvl1pPr>
          </a:lstStyle>
          <a:p>
            <a:pPr>
              <a:defRPr/>
            </a:pPr>
            <a:fld id="{9AE7A562-6C3E-4388-9D49-099E10AD07C9}" type="datetimeFigureOut">
              <a:rPr lang="es-CO"/>
              <a:pPr>
                <a:defRPr/>
              </a:pPr>
              <a:t>21/07/2023</a:t>
            </a:fld>
            <a:endParaRPr lang="es-CO"/>
          </a:p>
        </p:txBody>
      </p:sp>
      <p:sp>
        <p:nvSpPr>
          <p:cNvPr id="8" name="Marcador de pie de página 4">
            <a:extLst>
              <a:ext uri="{FF2B5EF4-FFF2-40B4-BE49-F238E27FC236}">
                <a16:creationId xmlns:a16="http://schemas.microsoft.com/office/drawing/2014/main" id="{E8B90DFB-5E56-A74E-4FE8-182CED2DBE42}"/>
              </a:ext>
            </a:extLst>
          </p:cNvPr>
          <p:cNvSpPr>
            <a:spLocks noGrp="1"/>
          </p:cNvSpPr>
          <p:nvPr>
            <p:ph type="ftr" sz="quarter" idx="15"/>
          </p:nvPr>
        </p:nvSpPr>
        <p:spPr/>
        <p:txBody>
          <a:bodyPr/>
          <a:lstStyle>
            <a:lvl1pPr>
              <a:defRPr/>
            </a:lvl1pPr>
          </a:lstStyle>
          <a:p>
            <a:pPr>
              <a:defRPr/>
            </a:pPr>
            <a:endParaRPr lang="es-CO"/>
          </a:p>
        </p:txBody>
      </p:sp>
      <p:sp>
        <p:nvSpPr>
          <p:cNvPr id="9" name="Marcador de número de diapositiva 5">
            <a:extLst>
              <a:ext uri="{FF2B5EF4-FFF2-40B4-BE49-F238E27FC236}">
                <a16:creationId xmlns:a16="http://schemas.microsoft.com/office/drawing/2014/main" id="{FFDF6CB5-35FB-78D6-A388-D4BBAD679E50}"/>
              </a:ext>
            </a:extLst>
          </p:cNvPr>
          <p:cNvSpPr>
            <a:spLocks noGrp="1"/>
          </p:cNvSpPr>
          <p:nvPr>
            <p:ph type="sldNum" sz="quarter" idx="16"/>
          </p:nvPr>
        </p:nvSpPr>
        <p:spPr/>
        <p:txBody>
          <a:bodyPr/>
          <a:lstStyle>
            <a:lvl1pPr>
              <a:defRPr/>
            </a:lvl1pPr>
          </a:lstStyle>
          <a:p>
            <a:pPr>
              <a:defRPr/>
            </a:pPr>
            <a:fld id="{59D7DB19-BB49-445B-936D-E97013B7103B}" type="slidenum">
              <a:rPr lang="es-CO"/>
              <a:pPr>
                <a:defRPr/>
              </a:pPr>
              <a:t>‹Nº›</a:t>
            </a:fld>
            <a:endParaRPr lang="es-CO"/>
          </a:p>
        </p:txBody>
      </p:sp>
    </p:spTree>
    <p:extLst>
      <p:ext uri="{BB962C8B-B14F-4D97-AF65-F5344CB8AC3E}">
        <p14:creationId xmlns:p14="http://schemas.microsoft.com/office/powerpoint/2010/main" val="1065139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838200" y="1841157"/>
            <a:ext cx="10515600" cy="4335806"/>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Subtítulo 2"/>
          <p:cNvSpPr>
            <a:spLocks noGrp="1"/>
          </p:cNvSpPr>
          <p:nvPr>
            <p:ph type="subTitle" idx="13"/>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8" name="Marcador de posición de imagen 7"/>
          <p:cNvSpPr>
            <a:spLocks noGrp="1"/>
          </p:cNvSpPr>
          <p:nvPr>
            <p:ph type="pic" sz="quarter" idx="14"/>
          </p:nvPr>
        </p:nvSpPr>
        <p:spPr>
          <a:xfrm>
            <a:off x="111125" y="160338"/>
            <a:ext cx="727075" cy="679450"/>
          </a:xfrm>
        </p:spPr>
        <p:txBody>
          <a:bodyPr rtlCol="0">
            <a:normAutofit/>
          </a:bodyPr>
          <a:lstStyle/>
          <a:p>
            <a:pPr lvl="0"/>
            <a:endParaRPr lang="es-CO" noProof="0"/>
          </a:p>
        </p:txBody>
      </p:sp>
      <p:sp>
        <p:nvSpPr>
          <p:cNvPr id="6" name="Marcador de fecha 3">
            <a:extLst>
              <a:ext uri="{FF2B5EF4-FFF2-40B4-BE49-F238E27FC236}">
                <a16:creationId xmlns:a16="http://schemas.microsoft.com/office/drawing/2014/main" id="{4A3D6828-687D-E587-518B-FA351048ACAE}"/>
              </a:ext>
            </a:extLst>
          </p:cNvPr>
          <p:cNvSpPr>
            <a:spLocks noGrp="1"/>
          </p:cNvSpPr>
          <p:nvPr>
            <p:ph type="dt" sz="half" idx="15"/>
          </p:nvPr>
        </p:nvSpPr>
        <p:spPr/>
        <p:txBody>
          <a:bodyPr/>
          <a:lstStyle>
            <a:lvl1pPr>
              <a:defRPr/>
            </a:lvl1pPr>
          </a:lstStyle>
          <a:p>
            <a:pPr>
              <a:defRPr/>
            </a:pPr>
            <a:fld id="{E26696DB-138E-48E8-81BB-99EC4D4F0CBD}" type="datetimeFigureOut">
              <a:rPr lang="es-CO"/>
              <a:pPr>
                <a:defRPr/>
              </a:pPr>
              <a:t>21/07/2023</a:t>
            </a:fld>
            <a:endParaRPr lang="es-CO"/>
          </a:p>
        </p:txBody>
      </p:sp>
      <p:sp>
        <p:nvSpPr>
          <p:cNvPr id="9" name="Marcador de pie de página 4">
            <a:extLst>
              <a:ext uri="{FF2B5EF4-FFF2-40B4-BE49-F238E27FC236}">
                <a16:creationId xmlns:a16="http://schemas.microsoft.com/office/drawing/2014/main" id="{E0D8C07E-6682-10AB-828E-976F95A27E23}"/>
              </a:ext>
            </a:extLst>
          </p:cNvPr>
          <p:cNvSpPr>
            <a:spLocks noGrp="1"/>
          </p:cNvSpPr>
          <p:nvPr>
            <p:ph type="ftr" sz="quarter" idx="16"/>
          </p:nvPr>
        </p:nvSpPr>
        <p:spPr/>
        <p:txBody>
          <a:bodyPr/>
          <a:lstStyle>
            <a:lvl1pPr>
              <a:defRPr/>
            </a:lvl1pPr>
          </a:lstStyle>
          <a:p>
            <a:pPr>
              <a:defRPr/>
            </a:pPr>
            <a:endParaRPr lang="es-CO"/>
          </a:p>
        </p:txBody>
      </p:sp>
      <p:sp>
        <p:nvSpPr>
          <p:cNvPr id="10" name="Marcador de número de diapositiva 5">
            <a:extLst>
              <a:ext uri="{FF2B5EF4-FFF2-40B4-BE49-F238E27FC236}">
                <a16:creationId xmlns:a16="http://schemas.microsoft.com/office/drawing/2014/main" id="{A163975C-666D-ECC6-FB4A-42B758F68361}"/>
              </a:ext>
            </a:extLst>
          </p:cNvPr>
          <p:cNvSpPr>
            <a:spLocks noGrp="1"/>
          </p:cNvSpPr>
          <p:nvPr>
            <p:ph type="sldNum" sz="quarter" idx="17"/>
          </p:nvPr>
        </p:nvSpPr>
        <p:spPr/>
        <p:txBody>
          <a:bodyPr/>
          <a:lstStyle>
            <a:lvl1pPr>
              <a:defRPr/>
            </a:lvl1pPr>
          </a:lstStyle>
          <a:p>
            <a:pPr>
              <a:defRPr/>
            </a:pPr>
            <a:fld id="{82ED2526-2C24-4D66-9A8C-75A567110DFB}" type="slidenum">
              <a:rPr lang="es-CO"/>
              <a:pPr>
                <a:defRPr/>
              </a:pPr>
              <a:t>‹Nº›</a:t>
            </a:fld>
            <a:endParaRPr lang="es-CO"/>
          </a:p>
        </p:txBody>
      </p:sp>
    </p:spTree>
    <p:extLst>
      <p:ext uri="{BB962C8B-B14F-4D97-AF65-F5344CB8AC3E}">
        <p14:creationId xmlns:p14="http://schemas.microsoft.com/office/powerpoint/2010/main" val="321020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BB20B1A-B029-2EA1-B350-B00E1E28658E}"/>
              </a:ext>
            </a:extLst>
          </p:cNvPr>
          <p:cNvSpPr>
            <a:spLocks noGrp="1"/>
          </p:cNvSpPr>
          <p:nvPr>
            <p:ph type="dt" sz="half" idx="10"/>
          </p:nvPr>
        </p:nvSpPr>
        <p:spPr/>
        <p:txBody>
          <a:bodyPr/>
          <a:lstStyle>
            <a:lvl1pPr>
              <a:defRPr/>
            </a:lvl1pPr>
          </a:lstStyle>
          <a:p>
            <a:pPr>
              <a:defRPr/>
            </a:pPr>
            <a:fld id="{63920E8A-EDAE-4C7D-84B1-8768FF2EE99A}" type="datetimeFigureOut">
              <a:rPr lang="es-CO"/>
              <a:pPr>
                <a:defRPr/>
              </a:pPr>
              <a:t>21/07/2023</a:t>
            </a:fld>
            <a:endParaRPr lang="es-CO"/>
          </a:p>
        </p:txBody>
      </p:sp>
      <p:sp>
        <p:nvSpPr>
          <p:cNvPr id="5" name="Marcador de pie de página 4">
            <a:extLst>
              <a:ext uri="{FF2B5EF4-FFF2-40B4-BE49-F238E27FC236}">
                <a16:creationId xmlns:a16="http://schemas.microsoft.com/office/drawing/2014/main" id="{38DE63AD-7F5D-A527-2B2F-9BF234548CEF}"/>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32253D99-4D3E-6BB2-8639-E4259E3ADE43}"/>
              </a:ext>
            </a:extLst>
          </p:cNvPr>
          <p:cNvSpPr>
            <a:spLocks noGrp="1"/>
          </p:cNvSpPr>
          <p:nvPr>
            <p:ph type="sldNum" sz="quarter" idx="12"/>
          </p:nvPr>
        </p:nvSpPr>
        <p:spPr/>
        <p:txBody>
          <a:bodyPr/>
          <a:lstStyle>
            <a:lvl1pPr>
              <a:defRPr/>
            </a:lvl1pPr>
          </a:lstStyle>
          <a:p>
            <a:pPr>
              <a:defRPr/>
            </a:pPr>
            <a:fld id="{61AD616B-20BE-45B1-A5D6-E2357BA44D8E}" type="slidenum">
              <a:rPr lang="es-CO"/>
              <a:pPr>
                <a:defRPr/>
              </a:pPr>
              <a:t>‹Nº›</a:t>
            </a:fld>
            <a:endParaRPr lang="es-CO"/>
          </a:p>
        </p:txBody>
      </p:sp>
    </p:spTree>
    <p:extLst>
      <p:ext uri="{BB962C8B-B14F-4D97-AF65-F5344CB8AC3E}">
        <p14:creationId xmlns:p14="http://schemas.microsoft.com/office/powerpoint/2010/main" val="255592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24698" y="214807"/>
            <a:ext cx="8033951" cy="570512"/>
          </a:xfrm>
        </p:spPr>
        <p:txBody>
          <a:bodyPr anchor="b">
            <a:normAutofit/>
          </a:bodyPr>
          <a:lstStyle>
            <a:lvl1pPr algn="ctr">
              <a:defRPr sz="4000"/>
            </a:lvl1pPr>
          </a:lstStyle>
          <a:p>
            <a:r>
              <a:rPr lang="es-ES"/>
              <a:t>Haga clic para modificar el estilo de título del patrón</a:t>
            </a:r>
            <a:endParaRPr lang="es-CO"/>
          </a:p>
        </p:txBody>
      </p:sp>
      <p:sp>
        <p:nvSpPr>
          <p:cNvPr id="3" name="Subtítulo 2"/>
          <p:cNvSpPr>
            <a:spLocks noGrp="1"/>
          </p:cNvSpPr>
          <p:nvPr>
            <p:ph type="subTitle" idx="1"/>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8" name="Marcador de posición de imagen 7"/>
          <p:cNvSpPr>
            <a:spLocks noGrp="1"/>
          </p:cNvSpPr>
          <p:nvPr>
            <p:ph type="pic" sz="quarter" idx="13"/>
          </p:nvPr>
        </p:nvSpPr>
        <p:spPr>
          <a:xfrm>
            <a:off x="111125" y="160338"/>
            <a:ext cx="727075" cy="679450"/>
          </a:xfrm>
        </p:spPr>
        <p:txBody>
          <a:bodyPr rtlCol="0">
            <a:normAutofit/>
          </a:bodyPr>
          <a:lstStyle/>
          <a:p>
            <a:pPr lvl="0"/>
            <a:endParaRPr lang="es-CO" noProof="0"/>
          </a:p>
        </p:txBody>
      </p:sp>
      <p:sp>
        <p:nvSpPr>
          <p:cNvPr id="5" name="Marcador de fecha 3">
            <a:extLst>
              <a:ext uri="{FF2B5EF4-FFF2-40B4-BE49-F238E27FC236}">
                <a16:creationId xmlns:a16="http://schemas.microsoft.com/office/drawing/2014/main" id="{ACC21FEC-D7F1-C515-03BE-765E8FD671F6}"/>
              </a:ext>
            </a:extLst>
          </p:cNvPr>
          <p:cNvSpPr>
            <a:spLocks noGrp="1"/>
          </p:cNvSpPr>
          <p:nvPr>
            <p:ph type="dt" sz="half" idx="14"/>
          </p:nvPr>
        </p:nvSpPr>
        <p:spPr/>
        <p:txBody>
          <a:bodyPr/>
          <a:lstStyle>
            <a:lvl1pPr>
              <a:defRPr/>
            </a:lvl1pPr>
          </a:lstStyle>
          <a:p>
            <a:pPr>
              <a:defRPr/>
            </a:pPr>
            <a:fld id="{36FD8903-865E-433F-BFE2-FACB6DB30239}" type="datetimeFigureOut">
              <a:rPr lang="es-CO"/>
              <a:pPr>
                <a:defRPr/>
              </a:pPr>
              <a:t>21/07/2023</a:t>
            </a:fld>
            <a:endParaRPr lang="es-CO"/>
          </a:p>
        </p:txBody>
      </p:sp>
      <p:sp>
        <p:nvSpPr>
          <p:cNvPr id="6" name="Marcador de pie de página 4">
            <a:extLst>
              <a:ext uri="{FF2B5EF4-FFF2-40B4-BE49-F238E27FC236}">
                <a16:creationId xmlns:a16="http://schemas.microsoft.com/office/drawing/2014/main" id="{6679F058-F73D-A588-7E3C-F5CD7C29404F}"/>
              </a:ext>
            </a:extLst>
          </p:cNvPr>
          <p:cNvSpPr>
            <a:spLocks noGrp="1"/>
          </p:cNvSpPr>
          <p:nvPr>
            <p:ph type="ftr" sz="quarter" idx="15"/>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4EFFD077-06FF-9E8E-391F-CC7B5D1DC518}"/>
              </a:ext>
            </a:extLst>
          </p:cNvPr>
          <p:cNvSpPr>
            <a:spLocks noGrp="1"/>
          </p:cNvSpPr>
          <p:nvPr>
            <p:ph type="sldNum" sz="quarter" idx="16"/>
          </p:nvPr>
        </p:nvSpPr>
        <p:spPr/>
        <p:txBody>
          <a:bodyPr/>
          <a:lstStyle>
            <a:lvl1pPr>
              <a:defRPr/>
            </a:lvl1pPr>
          </a:lstStyle>
          <a:p>
            <a:pPr>
              <a:defRPr/>
            </a:pPr>
            <a:fld id="{E660EF99-FB5D-4592-AD47-00CC19578C2A}" type="slidenum">
              <a:rPr lang="es-CO"/>
              <a:pPr>
                <a:defRPr/>
              </a:pPr>
              <a:t>‹Nº›</a:t>
            </a:fld>
            <a:endParaRPr lang="es-CO"/>
          </a:p>
        </p:txBody>
      </p:sp>
    </p:spTree>
    <p:extLst>
      <p:ext uri="{BB962C8B-B14F-4D97-AF65-F5344CB8AC3E}">
        <p14:creationId xmlns:p14="http://schemas.microsoft.com/office/powerpoint/2010/main" val="97424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6172200" cy="53975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1952582"/>
            <a:ext cx="6172200" cy="390846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1952582"/>
            <a:ext cx="3932237" cy="391640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Subtítulo 2"/>
          <p:cNvSpPr>
            <a:spLocks noGrp="1"/>
          </p:cNvSpPr>
          <p:nvPr>
            <p:ph type="subTitle" idx="13"/>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9" name="Marcador de posición de imagen 7"/>
          <p:cNvSpPr>
            <a:spLocks noGrp="1"/>
          </p:cNvSpPr>
          <p:nvPr>
            <p:ph type="pic" sz="quarter" idx="14"/>
          </p:nvPr>
        </p:nvSpPr>
        <p:spPr>
          <a:xfrm>
            <a:off x="111125" y="160338"/>
            <a:ext cx="727075" cy="679450"/>
          </a:xfrm>
        </p:spPr>
        <p:txBody>
          <a:bodyPr rtlCol="0">
            <a:normAutofit/>
          </a:bodyPr>
          <a:lstStyle/>
          <a:p>
            <a:pPr lvl="0"/>
            <a:endParaRPr lang="es-CO" noProof="0"/>
          </a:p>
        </p:txBody>
      </p:sp>
      <p:sp>
        <p:nvSpPr>
          <p:cNvPr id="7" name="Marcador de fecha 3">
            <a:extLst>
              <a:ext uri="{FF2B5EF4-FFF2-40B4-BE49-F238E27FC236}">
                <a16:creationId xmlns:a16="http://schemas.microsoft.com/office/drawing/2014/main" id="{7AFB665E-9CFA-D1F5-34B8-FB13AE744710}"/>
              </a:ext>
            </a:extLst>
          </p:cNvPr>
          <p:cNvSpPr>
            <a:spLocks noGrp="1"/>
          </p:cNvSpPr>
          <p:nvPr>
            <p:ph type="dt" sz="half" idx="15"/>
          </p:nvPr>
        </p:nvSpPr>
        <p:spPr/>
        <p:txBody>
          <a:bodyPr/>
          <a:lstStyle>
            <a:lvl1pPr>
              <a:defRPr/>
            </a:lvl1pPr>
          </a:lstStyle>
          <a:p>
            <a:pPr>
              <a:defRPr/>
            </a:pPr>
            <a:fld id="{EE07C072-4DCF-4107-9214-3F39D06B923B}" type="datetimeFigureOut">
              <a:rPr lang="es-CO"/>
              <a:pPr>
                <a:defRPr/>
              </a:pPr>
              <a:t>21/07/2023</a:t>
            </a:fld>
            <a:endParaRPr lang="es-CO"/>
          </a:p>
        </p:txBody>
      </p:sp>
      <p:sp>
        <p:nvSpPr>
          <p:cNvPr id="10" name="Marcador de pie de página 4">
            <a:extLst>
              <a:ext uri="{FF2B5EF4-FFF2-40B4-BE49-F238E27FC236}">
                <a16:creationId xmlns:a16="http://schemas.microsoft.com/office/drawing/2014/main" id="{CE20FD0A-B645-54C5-20DE-60CD2E65445E}"/>
              </a:ext>
            </a:extLst>
          </p:cNvPr>
          <p:cNvSpPr>
            <a:spLocks noGrp="1"/>
          </p:cNvSpPr>
          <p:nvPr>
            <p:ph type="ftr" sz="quarter" idx="16"/>
          </p:nvPr>
        </p:nvSpPr>
        <p:spPr/>
        <p:txBody>
          <a:bodyPr/>
          <a:lstStyle>
            <a:lvl1pPr>
              <a:defRPr/>
            </a:lvl1pPr>
          </a:lstStyle>
          <a:p>
            <a:pPr>
              <a:defRPr/>
            </a:pPr>
            <a:endParaRPr lang="es-CO"/>
          </a:p>
        </p:txBody>
      </p:sp>
      <p:sp>
        <p:nvSpPr>
          <p:cNvPr id="11" name="Marcador de número de diapositiva 5">
            <a:extLst>
              <a:ext uri="{FF2B5EF4-FFF2-40B4-BE49-F238E27FC236}">
                <a16:creationId xmlns:a16="http://schemas.microsoft.com/office/drawing/2014/main" id="{682D4A4F-735C-F42D-5B90-1E9B45E6871B}"/>
              </a:ext>
            </a:extLst>
          </p:cNvPr>
          <p:cNvSpPr>
            <a:spLocks noGrp="1"/>
          </p:cNvSpPr>
          <p:nvPr>
            <p:ph type="sldNum" sz="quarter" idx="17"/>
          </p:nvPr>
        </p:nvSpPr>
        <p:spPr/>
        <p:txBody>
          <a:bodyPr/>
          <a:lstStyle>
            <a:lvl1pPr>
              <a:defRPr/>
            </a:lvl1pPr>
          </a:lstStyle>
          <a:p>
            <a:pPr>
              <a:defRPr/>
            </a:pPr>
            <a:fld id="{6D279D91-A18A-49F6-B2CB-C1D01F3D8AFB}" type="slidenum">
              <a:rPr lang="es-CO"/>
              <a:pPr>
                <a:defRPr/>
              </a:pPr>
              <a:t>‹Nº›</a:t>
            </a:fld>
            <a:endParaRPr lang="es-CO"/>
          </a:p>
        </p:txBody>
      </p:sp>
    </p:spTree>
    <p:extLst>
      <p:ext uri="{BB962C8B-B14F-4D97-AF65-F5344CB8AC3E}">
        <p14:creationId xmlns:p14="http://schemas.microsoft.com/office/powerpoint/2010/main" val="913816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positiva de título">
  <p:cSld name="2_Diapositiva de título">
    <p:spTree>
      <p:nvGrpSpPr>
        <p:cNvPr id="1" name="Shape 52"/>
        <p:cNvGrpSpPr/>
        <p:nvPr/>
      </p:nvGrpSpPr>
      <p:grpSpPr>
        <a:xfrm>
          <a:off x="0" y="0"/>
          <a:ext cx="0" cy="0"/>
          <a:chOff x="0" y="0"/>
          <a:chExt cx="0" cy="0"/>
        </a:xfrm>
      </p:grpSpPr>
      <p:sp>
        <p:nvSpPr>
          <p:cNvPr id="53" name="Google Shape;53;p41"/>
          <p:cNvSpPr txBox="1">
            <a:spLocks noGrp="1"/>
          </p:cNvSpPr>
          <p:nvPr>
            <p:ph type="ctrTitle"/>
          </p:nvPr>
        </p:nvSpPr>
        <p:spPr>
          <a:xfrm>
            <a:off x="924698" y="214807"/>
            <a:ext cx="8033951" cy="5705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4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41"/>
          <p:cNvSpPr txBox="1">
            <a:spLocks noGrp="1"/>
          </p:cNvSpPr>
          <p:nvPr>
            <p:ph type="subTitle" idx="1"/>
          </p:nvPr>
        </p:nvSpPr>
        <p:spPr>
          <a:xfrm>
            <a:off x="838199" y="1110929"/>
            <a:ext cx="8417011" cy="57051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EA213B"/>
              </a:buClr>
              <a:buSzPts val="2400"/>
              <a:buNone/>
              <a:defRPr sz="2400" b="1">
                <a:solidFill>
                  <a:srgbClr val="EA213B"/>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5" name="Google Shape;55;p41"/>
          <p:cNvSpPr>
            <a:spLocks noGrp="1"/>
          </p:cNvSpPr>
          <p:nvPr>
            <p:ph type="pic" idx="2"/>
          </p:nvPr>
        </p:nvSpPr>
        <p:spPr>
          <a:xfrm>
            <a:off x="111125" y="160338"/>
            <a:ext cx="727075" cy="679450"/>
          </a:xfrm>
          <a:prstGeom prst="rect">
            <a:avLst/>
          </a:prstGeom>
          <a:noFill/>
          <a:ln>
            <a:noFill/>
          </a:ln>
        </p:spPr>
      </p:sp>
      <p:sp>
        <p:nvSpPr>
          <p:cNvPr id="56" name="Google Shape;5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3647391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Encabezad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2" y="344386"/>
            <a:ext cx="10267022"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pic>
        <p:nvPicPr>
          <p:cNvPr id="6" name="Picture 5">
            <a:extLst>
              <a:ext uri="{FF2B5EF4-FFF2-40B4-BE49-F238E27FC236}">
                <a16:creationId xmlns:a16="http://schemas.microsoft.com/office/drawing/2014/main" id="{0BFDE280-2E63-3349-BFC5-3F8B1F1DF481}"/>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0"/>
            <a:ext cx="304800" cy="348974"/>
          </a:xfrm>
          <a:prstGeom prst="rect">
            <a:avLst/>
          </a:prstGeom>
        </p:spPr>
      </p:pic>
      <p:pic>
        <p:nvPicPr>
          <p:cNvPr id="4" name="Picture 3">
            <a:extLst>
              <a:ext uri="{FF2B5EF4-FFF2-40B4-BE49-F238E27FC236}">
                <a16:creationId xmlns:a16="http://schemas.microsoft.com/office/drawing/2014/main" id="{269A1524-2591-FC47-97EA-CE62F22AFE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52" t="12304" r="9360"/>
          <a:stretch/>
        </p:blipFill>
        <p:spPr>
          <a:xfrm>
            <a:off x="11444288" y="385640"/>
            <a:ext cx="304800" cy="348974"/>
          </a:xfrm>
          <a:prstGeom prst="rect">
            <a:avLst/>
          </a:prstGeom>
        </p:spPr>
      </p:pic>
    </p:spTree>
    <p:extLst>
      <p:ext uri="{BB962C8B-B14F-4D97-AF65-F5344CB8AC3E}">
        <p14:creationId xmlns:p14="http://schemas.microsoft.com/office/powerpoint/2010/main" val="3192822719"/>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ern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7D2A57B-8AA1-4350-BE02-A6191F1318C3}"/>
              </a:ext>
            </a:extLst>
          </p:cNvPr>
          <p:cNvSpPr/>
          <p:nvPr userDrawn="1"/>
        </p:nvSpPr>
        <p:spPr>
          <a:xfrm>
            <a:off x="1" y="0"/>
            <a:ext cx="72828" cy="6858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áfico 9">
            <a:extLst>
              <a:ext uri="{FF2B5EF4-FFF2-40B4-BE49-F238E27FC236}">
                <a16:creationId xmlns:a16="http://schemas.microsoft.com/office/drawing/2014/main" id="{22488588-6A66-D20C-9760-3745AB4E19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5199" y="6270171"/>
            <a:ext cx="2131811" cy="443204"/>
          </a:xfrm>
          <a:prstGeom prst="rect">
            <a:avLst/>
          </a:prstGeom>
        </p:spPr>
      </p:pic>
    </p:spTree>
    <p:extLst>
      <p:ext uri="{BB962C8B-B14F-4D97-AF65-F5344CB8AC3E}">
        <p14:creationId xmlns:p14="http://schemas.microsoft.com/office/powerpoint/2010/main" val="2035694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200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24698" y="214807"/>
            <a:ext cx="8033951" cy="570512"/>
          </a:xfrm>
        </p:spPr>
        <p:txBody>
          <a:bodyPr anchor="b">
            <a:normAutofit/>
          </a:bodyPr>
          <a:lstStyle>
            <a:lvl1pPr algn="ctr">
              <a:defRPr sz="4000"/>
            </a:lvl1pPr>
          </a:lstStyle>
          <a:p>
            <a:r>
              <a:rPr lang="es-ES"/>
              <a:t>Haga clic para modificar el estilo de título del patrón</a:t>
            </a:r>
            <a:endParaRPr lang="es-CO"/>
          </a:p>
        </p:txBody>
      </p:sp>
      <p:sp>
        <p:nvSpPr>
          <p:cNvPr id="3" name="Subtítulo 2"/>
          <p:cNvSpPr>
            <a:spLocks noGrp="1"/>
          </p:cNvSpPr>
          <p:nvPr>
            <p:ph type="subTitle" idx="1"/>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8" name="Marcador de posición de imagen 7"/>
          <p:cNvSpPr>
            <a:spLocks noGrp="1"/>
          </p:cNvSpPr>
          <p:nvPr>
            <p:ph type="pic" sz="quarter" idx="13"/>
          </p:nvPr>
        </p:nvSpPr>
        <p:spPr>
          <a:xfrm>
            <a:off x="111125" y="160338"/>
            <a:ext cx="727075" cy="679450"/>
          </a:xfrm>
        </p:spPr>
        <p:txBody>
          <a:bodyPr rtlCol="0">
            <a:normAutofit/>
          </a:bodyPr>
          <a:lstStyle/>
          <a:p>
            <a:pPr lvl="0"/>
            <a:endParaRPr lang="es-CO" noProof="0"/>
          </a:p>
        </p:txBody>
      </p:sp>
      <p:sp>
        <p:nvSpPr>
          <p:cNvPr id="5" name="Marcador de fecha 3">
            <a:extLst>
              <a:ext uri="{FF2B5EF4-FFF2-40B4-BE49-F238E27FC236}">
                <a16:creationId xmlns:a16="http://schemas.microsoft.com/office/drawing/2014/main" id="{ACC21FEC-D7F1-C515-03BE-765E8FD671F6}"/>
              </a:ext>
            </a:extLst>
          </p:cNvPr>
          <p:cNvSpPr>
            <a:spLocks noGrp="1"/>
          </p:cNvSpPr>
          <p:nvPr>
            <p:ph type="dt" sz="half" idx="14"/>
          </p:nvPr>
        </p:nvSpPr>
        <p:spPr/>
        <p:txBody>
          <a:bodyPr/>
          <a:lstStyle>
            <a:lvl1pPr>
              <a:defRPr/>
            </a:lvl1pPr>
          </a:lstStyle>
          <a:p>
            <a:pPr>
              <a:defRPr/>
            </a:pPr>
            <a:fld id="{36FD8903-865E-433F-BFE2-FACB6DB30239}" type="datetimeFigureOut">
              <a:rPr lang="es-CO"/>
              <a:pPr>
                <a:defRPr/>
              </a:pPr>
              <a:t>21/07/2023</a:t>
            </a:fld>
            <a:endParaRPr lang="es-CO"/>
          </a:p>
        </p:txBody>
      </p:sp>
      <p:sp>
        <p:nvSpPr>
          <p:cNvPr id="6" name="Marcador de pie de página 4">
            <a:extLst>
              <a:ext uri="{FF2B5EF4-FFF2-40B4-BE49-F238E27FC236}">
                <a16:creationId xmlns:a16="http://schemas.microsoft.com/office/drawing/2014/main" id="{6679F058-F73D-A588-7E3C-F5CD7C29404F}"/>
              </a:ext>
            </a:extLst>
          </p:cNvPr>
          <p:cNvSpPr>
            <a:spLocks noGrp="1"/>
          </p:cNvSpPr>
          <p:nvPr>
            <p:ph type="ftr" sz="quarter" idx="15"/>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4EFFD077-06FF-9E8E-391F-CC7B5D1DC518}"/>
              </a:ext>
            </a:extLst>
          </p:cNvPr>
          <p:cNvSpPr>
            <a:spLocks noGrp="1"/>
          </p:cNvSpPr>
          <p:nvPr>
            <p:ph type="sldNum" sz="quarter" idx="16"/>
          </p:nvPr>
        </p:nvSpPr>
        <p:spPr/>
        <p:txBody>
          <a:bodyPr/>
          <a:lstStyle>
            <a:lvl1pPr>
              <a:defRPr/>
            </a:lvl1pPr>
          </a:lstStyle>
          <a:p>
            <a:pPr>
              <a:defRPr/>
            </a:pPr>
            <a:fld id="{E660EF99-FB5D-4592-AD47-00CC19578C2A}" type="slidenum">
              <a:rPr lang="es-CO"/>
              <a:pPr>
                <a:defRPr/>
              </a:pPr>
              <a:t>‹Nº›</a:t>
            </a:fld>
            <a:endParaRPr lang="es-CO"/>
          </a:p>
        </p:txBody>
      </p:sp>
    </p:spTree>
    <p:extLst>
      <p:ext uri="{BB962C8B-B14F-4D97-AF65-F5344CB8AC3E}">
        <p14:creationId xmlns:p14="http://schemas.microsoft.com/office/powerpoint/2010/main" val="3228282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838200" y="1841157"/>
            <a:ext cx="10515600" cy="4335806"/>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Subtítulo 2"/>
          <p:cNvSpPr>
            <a:spLocks noGrp="1"/>
          </p:cNvSpPr>
          <p:nvPr>
            <p:ph type="subTitle" idx="13"/>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8" name="Marcador de posición de imagen 7"/>
          <p:cNvSpPr>
            <a:spLocks noGrp="1"/>
          </p:cNvSpPr>
          <p:nvPr>
            <p:ph type="pic" sz="quarter" idx="14"/>
          </p:nvPr>
        </p:nvSpPr>
        <p:spPr>
          <a:xfrm>
            <a:off x="111125" y="160338"/>
            <a:ext cx="727075" cy="679450"/>
          </a:xfrm>
        </p:spPr>
        <p:txBody>
          <a:bodyPr rtlCol="0">
            <a:normAutofit/>
          </a:bodyPr>
          <a:lstStyle/>
          <a:p>
            <a:pPr lvl="0"/>
            <a:endParaRPr lang="es-CO" noProof="0"/>
          </a:p>
        </p:txBody>
      </p:sp>
      <p:sp>
        <p:nvSpPr>
          <p:cNvPr id="6" name="Marcador de fecha 3">
            <a:extLst>
              <a:ext uri="{FF2B5EF4-FFF2-40B4-BE49-F238E27FC236}">
                <a16:creationId xmlns:a16="http://schemas.microsoft.com/office/drawing/2014/main" id="{4A3D6828-687D-E587-518B-FA351048ACAE}"/>
              </a:ext>
            </a:extLst>
          </p:cNvPr>
          <p:cNvSpPr>
            <a:spLocks noGrp="1"/>
          </p:cNvSpPr>
          <p:nvPr>
            <p:ph type="dt" sz="half" idx="15"/>
          </p:nvPr>
        </p:nvSpPr>
        <p:spPr/>
        <p:txBody>
          <a:bodyPr/>
          <a:lstStyle>
            <a:lvl1pPr>
              <a:defRPr/>
            </a:lvl1pPr>
          </a:lstStyle>
          <a:p>
            <a:pPr>
              <a:defRPr/>
            </a:pPr>
            <a:fld id="{E26696DB-138E-48E8-81BB-99EC4D4F0CBD}" type="datetimeFigureOut">
              <a:rPr lang="es-CO"/>
              <a:pPr>
                <a:defRPr/>
              </a:pPr>
              <a:t>21/07/2023</a:t>
            </a:fld>
            <a:endParaRPr lang="es-CO"/>
          </a:p>
        </p:txBody>
      </p:sp>
      <p:sp>
        <p:nvSpPr>
          <p:cNvPr id="9" name="Marcador de pie de página 4">
            <a:extLst>
              <a:ext uri="{FF2B5EF4-FFF2-40B4-BE49-F238E27FC236}">
                <a16:creationId xmlns:a16="http://schemas.microsoft.com/office/drawing/2014/main" id="{E0D8C07E-6682-10AB-828E-976F95A27E23}"/>
              </a:ext>
            </a:extLst>
          </p:cNvPr>
          <p:cNvSpPr>
            <a:spLocks noGrp="1"/>
          </p:cNvSpPr>
          <p:nvPr>
            <p:ph type="ftr" sz="quarter" idx="16"/>
          </p:nvPr>
        </p:nvSpPr>
        <p:spPr/>
        <p:txBody>
          <a:bodyPr/>
          <a:lstStyle>
            <a:lvl1pPr>
              <a:defRPr/>
            </a:lvl1pPr>
          </a:lstStyle>
          <a:p>
            <a:pPr>
              <a:defRPr/>
            </a:pPr>
            <a:endParaRPr lang="es-CO"/>
          </a:p>
        </p:txBody>
      </p:sp>
      <p:sp>
        <p:nvSpPr>
          <p:cNvPr id="10" name="Marcador de número de diapositiva 5">
            <a:extLst>
              <a:ext uri="{FF2B5EF4-FFF2-40B4-BE49-F238E27FC236}">
                <a16:creationId xmlns:a16="http://schemas.microsoft.com/office/drawing/2014/main" id="{A163975C-666D-ECC6-FB4A-42B758F68361}"/>
              </a:ext>
            </a:extLst>
          </p:cNvPr>
          <p:cNvSpPr>
            <a:spLocks noGrp="1"/>
          </p:cNvSpPr>
          <p:nvPr>
            <p:ph type="sldNum" sz="quarter" idx="17"/>
          </p:nvPr>
        </p:nvSpPr>
        <p:spPr/>
        <p:txBody>
          <a:bodyPr/>
          <a:lstStyle>
            <a:lvl1pPr>
              <a:defRPr/>
            </a:lvl1pPr>
          </a:lstStyle>
          <a:p>
            <a:pPr>
              <a:defRPr/>
            </a:pPr>
            <a:fld id="{82ED2526-2C24-4D66-9A8C-75A567110DFB}" type="slidenum">
              <a:rPr lang="es-CO"/>
              <a:pPr>
                <a:defRPr/>
              </a:pPr>
              <a:t>‹Nº›</a:t>
            </a:fld>
            <a:endParaRPr lang="es-CO"/>
          </a:p>
        </p:txBody>
      </p:sp>
    </p:spTree>
    <p:extLst>
      <p:ext uri="{BB962C8B-B14F-4D97-AF65-F5344CB8AC3E}">
        <p14:creationId xmlns:p14="http://schemas.microsoft.com/office/powerpoint/2010/main" val="1744745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Subtítulo 2"/>
          <p:cNvSpPr>
            <a:spLocks noGrp="1"/>
          </p:cNvSpPr>
          <p:nvPr>
            <p:ph type="subTitle" idx="13"/>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9" name="Marcador de posición de imagen 7"/>
          <p:cNvSpPr>
            <a:spLocks noGrp="1"/>
          </p:cNvSpPr>
          <p:nvPr>
            <p:ph type="pic" sz="quarter" idx="14"/>
          </p:nvPr>
        </p:nvSpPr>
        <p:spPr>
          <a:xfrm>
            <a:off x="111125" y="160338"/>
            <a:ext cx="727075" cy="679450"/>
          </a:xfrm>
        </p:spPr>
        <p:txBody>
          <a:bodyPr rtlCol="0">
            <a:normAutofit/>
          </a:bodyPr>
          <a:lstStyle/>
          <a:p>
            <a:pPr lvl="0"/>
            <a:endParaRPr lang="es-CO" noProof="0"/>
          </a:p>
        </p:txBody>
      </p:sp>
      <p:sp>
        <p:nvSpPr>
          <p:cNvPr id="7" name="Marcador de fecha 3">
            <a:extLst>
              <a:ext uri="{FF2B5EF4-FFF2-40B4-BE49-F238E27FC236}">
                <a16:creationId xmlns:a16="http://schemas.microsoft.com/office/drawing/2014/main" id="{C6BEE6B3-A678-7C29-3A56-3ABCC5DE7EF4}"/>
              </a:ext>
            </a:extLst>
          </p:cNvPr>
          <p:cNvSpPr>
            <a:spLocks noGrp="1"/>
          </p:cNvSpPr>
          <p:nvPr>
            <p:ph type="dt" sz="half" idx="15"/>
          </p:nvPr>
        </p:nvSpPr>
        <p:spPr/>
        <p:txBody>
          <a:bodyPr/>
          <a:lstStyle>
            <a:lvl1pPr>
              <a:defRPr/>
            </a:lvl1pPr>
          </a:lstStyle>
          <a:p>
            <a:pPr>
              <a:defRPr/>
            </a:pPr>
            <a:fld id="{E99255C0-4F88-4CF0-B420-0EA482B7FE3E}" type="datetimeFigureOut">
              <a:rPr lang="es-CO"/>
              <a:pPr>
                <a:defRPr/>
              </a:pPr>
              <a:t>21/07/2023</a:t>
            </a:fld>
            <a:endParaRPr lang="es-CO"/>
          </a:p>
        </p:txBody>
      </p:sp>
      <p:sp>
        <p:nvSpPr>
          <p:cNvPr id="10" name="Marcador de pie de página 4">
            <a:extLst>
              <a:ext uri="{FF2B5EF4-FFF2-40B4-BE49-F238E27FC236}">
                <a16:creationId xmlns:a16="http://schemas.microsoft.com/office/drawing/2014/main" id="{4EB7C25F-2A45-6BD3-5354-EE1CCE8DD612}"/>
              </a:ext>
            </a:extLst>
          </p:cNvPr>
          <p:cNvSpPr>
            <a:spLocks noGrp="1"/>
          </p:cNvSpPr>
          <p:nvPr>
            <p:ph type="ftr" sz="quarter" idx="16"/>
          </p:nvPr>
        </p:nvSpPr>
        <p:spPr/>
        <p:txBody>
          <a:bodyPr/>
          <a:lstStyle>
            <a:lvl1pPr>
              <a:defRPr/>
            </a:lvl1pPr>
          </a:lstStyle>
          <a:p>
            <a:pPr>
              <a:defRPr/>
            </a:pPr>
            <a:endParaRPr lang="es-CO"/>
          </a:p>
        </p:txBody>
      </p:sp>
      <p:sp>
        <p:nvSpPr>
          <p:cNvPr id="11" name="Marcador de número de diapositiva 5">
            <a:extLst>
              <a:ext uri="{FF2B5EF4-FFF2-40B4-BE49-F238E27FC236}">
                <a16:creationId xmlns:a16="http://schemas.microsoft.com/office/drawing/2014/main" id="{90C887CB-F5D5-7F5E-819D-628AE15B48EF}"/>
              </a:ext>
            </a:extLst>
          </p:cNvPr>
          <p:cNvSpPr>
            <a:spLocks noGrp="1"/>
          </p:cNvSpPr>
          <p:nvPr>
            <p:ph type="sldNum" sz="quarter" idx="17"/>
          </p:nvPr>
        </p:nvSpPr>
        <p:spPr/>
        <p:txBody>
          <a:bodyPr/>
          <a:lstStyle>
            <a:lvl1pPr>
              <a:defRPr/>
            </a:lvl1pPr>
          </a:lstStyle>
          <a:p>
            <a:pPr>
              <a:defRPr/>
            </a:pPr>
            <a:fld id="{34FCD199-9CBE-49C4-B334-4875112944EB}" type="slidenum">
              <a:rPr lang="es-CO"/>
              <a:pPr>
                <a:defRPr/>
              </a:pPr>
              <a:t>‹Nº›</a:t>
            </a:fld>
            <a:endParaRPr lang="es-CO"/>
          </a:p>
        </p:txBody>
      </p:sp>
    </p:spTree>
    <p:extLst>
      <p:ext uri="{BB962C8B-B14F-4D97-AF65-F5344CB8AC3E}">
        <p14:creationId xmlns:p14="http://schemas.microsoft.com/office/powerpoint/2010/main" val="2286478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8913"/>
            <a:ext cx="7873314"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Subtítulo 2"/>
          <p:cNvSpPr>
            <a:spLocks noGrp="1"/>
          </p:cNvSpPr>
          <p:nvPr>
            <p:ph type="subTitle" idx="13"/>
          </p:nvPr>
        </p:nvSpPr>
        <p:spPr>
          <a:xfrm>
            <a:off x="838200" y="1065043"/>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11" name="Marcador de posición de imagen 7"/>
          <p:cNvSpPr>
            <a:spLocks noGrp="1"/>
          </p:cNvSpPr>
          <p:nvPr>
            <p:ph type="pic" sz="quarter" idx="14"/>
          </p:nvPr>
        </p:nvSpPr>
        <p:spPr>
          <a:xfrm>
            <a:off x="111125" y="160338"/>
            <a:ext cx="727075" cy="679450"/>
          </a:xfrm>
        </p:spPr>
        <p:txBody>
          <a:bodyPr rtlCol="0">
            <a:normAutofit/>
          </a:bodyPr>
          <a:lstStyle/>
          <a:p>
            <a:pPr lvl="0"/>
            <a:endParaRPr lang="es-CO" noProof="0"/>
          </a:p>
        </p:txBody>
      </p:sp>
      <p:sp>
        <p:nvSpPr>
          <p:cNvPr id="9" name="Marcador de fecha 3">
            <a:extLst>
              <a:ext uri="{FF2B5EF4-FFF2-40B4-BE49-F238E27FC236}">
                <a16:creationId xmlns:a16="http://schemas.microsoft.com/office/drawing/2014/main" id="{988D6EBA-32FA-0AD0-C1E9-413D23B64EEA}"/>
              </a:ext>
            </a:extLst>
          </p:cNvPr>
          <p:cNvSpPr>
            <a:spLocks noGrp="1"/>
          </p:cNvSpPr>
          <p:nvPr>
            <p:ph type="dt" sz="half" idx="15"/>
          </p:nvPr>
        </p:nvSpPr>
        <p:spPr/>
        <p:txBody>
          <a:bodyPr/>
          <a:lstStyle>
            <a:lvl1pPr>
              <a:defRPr/>
            </a:lvl1pPr>
          </a:lstStyle>
          <a:p>
            <a:pPr>
              <a:defRPr/>
            </a:pPr>
            <a:fld id="{46C7D8DA-B2C7-4639-9ED2-A8CFAD4A6DB5}" type="datetimeFigureOut">
              <a:rPr lang="es-CO"/>
              <a:pPr>
                <a:defRPr/>
              </a:pPr>
              <a:t>21/07/2023</a:t>
            </a:fld>
            <a:endParaRPr lang="es-CO"/>
          </a:p>
        </p:txBody>
      </p:sp>
      <p:sp>
        <p:nvSpPr>
          <p:cNvPr id="12" name="Marcador de pie de página 4">
            <a:extLst>
              <a:ext uri="{FF2B5EF4-FFF2-40B4-BE49-F238E27FC236}">
                <a16:creationId xmlns:a16="http://schemas.microsoft.com/office/drawing/2014/main" id="{C262B678-538B-9141-1A4A-A94650C3672D}"/>
              </a:ext>
            </a:extLst>
          </p:cNvPr>
          <p:cNvSpPr>
            <a:spLocks noGrp="1"/>
          </p:cNvSpPr>
          <p:nvPr>
            <p:ph type="ftr" sz="quarter" idx="16"/>
          </p:nvPr>
        </p:nvSpPr>
        <p:spPr/>
        <p:txBody>
          <a:bodyPr/>
          <a:lstStyle>
            <a:lvl1pPr>
              <a:defRPr/>
            </a:lvl1pPr>
          </a:lstStyle>
          <a:p>
            <a:pPr>
              <a:defRPr/>
            </a:pPr>
            <a:endParaRPr lang="es-CO"/>
          </a:p>
        </p:txBody>
      </p:sp>
      <p:sp>
        <p:nvSpPr>
          <p:cNvPr id="13" name="Marcador de número de diapositiva 5">
            <a:extLst>
              <a:ext uri="{FF2B5EF4-FFF2-40B4-BE49-F238E27FC236}">
                <a16:creationId xmlns:a16="http://schemas.microsoft.com/office/drawing/2014/main" id="{A8920B66-6BBF-7F10-32F1-2A9017F6DD9B}"/>
              </a:ext>
            </a:extLst>
          </p:cNvPr>
          <p:cNvSpPr>
            <a:spLocks noGrp="1"/>
          </p:cNvSpPr>
          <p:nvPr>
            <p:ph type="sldNum" sz="quarter" idx="17"/>
          </p:nvPr>
        </p:nvSpPr>
        <p:spPr/>
        <p:txBody>
          <a:bodyPr/>
          <a:lstStyle>
            <a:lvl1pPr>
              <a:defRPr/>
            </a:lvl1pPr>
          </a:lstStyle>
          <a:p>
            <a:pPr>
              <a:defRPr/>
            </a:pPr>
            <a:fld id="{F76CE951-553E-4E6F-86D3-B76EA1B01F0C}" type="slidenum">
              <a:rPr lang="es-CO"/>
              <a:pPr>
                <a:defRPr/>
              </a:pPr>
              <a:t>‹Nº›</a:t>
            </a:fld>
            <a:endParaRPr lang="es-CO"/>
          </a:p>
        </p:txBody>
      </p:sp>
    </p:spTree>
    <p:extLst>
      <p:ext uri="{BB962C8B-B14F-4D97-AF65-F5344CB8AC3E}">
        <p14:creationId xmlns:p14="http://schemas.microsoft.com/office/powerpoint/2010/main" val="3689297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6" name="Subtítulo 2"/>
          <p:cNvSpPr>
            <a:spLocks noGrp="1"/>
          </p:cNvSpPr>
          <p:nvPr>
            <p:ph type="subTitle" idx="1"/>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7" name="Marcador de posición de imagen 7"/>
          <p:cNvSpPr>
            <a:spLocks noGrp="1"/>
          </p:cNvSpPr>
          <p:nvPr>
            <p:ph type="pic" sz="quarter" idx="13"/>
          </p:nvPr>
        </p:nvSpPr>
        <p:spPr>
          <a:xfrm>
            <a:off x="111125" y="160338"/>
            <a:ext cx="727075" cy="679450"/>
          </a:xfrm>
        </p:spPr>
        <p:txBody>
          <a:bodyPr rtlCol="0">
            <a:normAutofit/>
          </a:bodyPr>
          <a:lstStyle/>
          <a:p>
            <a:pPr lvl="0"/>
            <a:endParaRPr lang="es-CO" noProof="0"/>
          </a:p>
        </p:txBody>
      </p:sp>
      <p:sp>
        <p:nvSpPr>
          <p:cNvPr id="5" name="Marcador de fecha 3">
            <a:extLst>
              <a:ext uri="{FF2B5EF4-FFF2-40B4-BE49-F238E27FC236}">
                <a16:creationId xmlns:a16="http://schemas.microsoft.com/office/drawing/2014/main" id="{2DC707A2-A283-B472-8687-7C1B3B8903B8}"/>
              </a:ext>
            </a:extLst>
          </p:cNvPr>
          <p:cNvSpPr>
            <a:spLocks noGrp="1"/>
          </p:cNvSpPr>
          <p:nvPr>
            <p:ph type="dt" sz="half" idx="14"/>
          </p:nvPr>
        </p:nvSpPr>
        <p:spPr/>
        <p:txBody>
          <a:bodyPr/>
          <a:lstStyle>
            <a:lvl1pPr>
              <a:defRPr/>
            </a:lvl1pPr>
          </a:lstStyle>
          <a:p>
            <a:pPr>
              <a:defRPr/>
            </a:pPr>
            <a:fld id="{9AE7A562-6C3E-4388-9D49-099E10AD07C9}" type="datetimeFigureOut">
              <a:rPr lang="es-CO"/>
              <a:pPr>
                <a:defRPr/>
              </a:pPr>
              <a:t>21/07/2023</a:t>
            </a:fld>
            <a:endParaRPr lang="es-CO"/>
          </a:p>
        </p:txBody>
      </p:sp>
      <p:sp>
        <p:nvSpPr>
          <p:cNvPr id="8" name="Marcador de pie de página 4">
            <a:extLst>
              <a:ext uri="{FF2B5EF4-FFF2-40B4-BE49-F238E27FC236}">
                <a16:creationId xmlns:a16="http://schemas.microsoft.com/office/drawing/2014/main" id="{E8B90DFB-5E56-A74E-4FE8-182CED2DBE42}"/>
              </a:ext>
            </a:extLst>
          </p:cNvPr>
          <p:cNvSpPr>
            <a:spLocks noGrp="1"/>
          </p:cNvSpPr>
          <p:nvPr>
            <p:ph type="ftr" sz="quarter" idx="15"/>
          </p:nvPr>
        </p:nvSpPr>
        <p:spPr/>
        <p:txBody>
          <a:bodyPr/>
          <a:lstStyle>
            <a:lvl1pPr>
              <a:defRPr/>
            </a:lvl1pPr>
          </a:lstStyle>
          <a:p>
            <a:pPr>
              <a:defRPr/>
            </a:pPr>
            <a:endParaRPr lang="es-CO"/>
          </a:p>
        </p:txBody>
      </p:sp>
      <p:sp>
        <p:nvSpPr>
          <p:cNvPr id="9" name="Marcador de número de diapositiva 5">
            <a:extLst>
              <a:ext uri="{FF2B5EF4-FFF2-40B4-BE49-F238E27FC236}">
                <a16:creationId xmlns:a16="http://schemas.microsoft.com/office/drawing/2014/main" id="{FFDF6CB5-35FB-78D6-A388-D4BBAD679E50}"/>
              </a:ext>
            </a:extLst>
          </p:cNvPr>
          <p:cNvSpPr>
            <a:spLocks noGrp="1"/>
          </p:cNvSpPr>
          <p:nvPr>
            <p:ph type="sldNum" sz="quarter" idx="16"/>
          </p:nvPr>
        </p:nvSpPr>
        <p:spPr/>
        <p:txBody>
          <a:bodyPr/>
          <a:lstStyle>
            <a:lvl1pPr>
              <a:defRPr/>
            </a:lvl1pPr>
          </a:lstStyle>
          <a:p>
            <a:pPr>
              <a:defRPr/>
            </a:pPr>
            <a:fld id="{59D7DB19-BB49-445B-936D-E97013B7103B}" type="slidenum">
              <a:rPr lang="es-CO"/>
              <a:pPr>
                <a:defRPr/>
              </a:pPr>
              <a:t>‹Nº›</a:t>
            </a:fld>
            <a:endParaRPr lang="es-CO"/>
          </a:p>
        </p:txBody>
      </p:sp>
    </p:spTree>
    <p:extLst>
      <p:ext uri="{BB962C8B-B14F-4D97-AF65-F5344CB8AC3E}">
        <p14:creationId xmlns:p14="http://schemas.microsoft.com/office/powerpoint/2010/main" val="2296536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6172200" cy="53975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1952582"/>
            <a:ext cx="6172200" cy="390846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1952582"/>
            <a:ext cx="3932237" cy="391640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Subtítulo 2"/>
          <p:cNvSpPr>
            <a:spLocks noGrp="1"/>
          </p:cNvSpPr>
          <p:nvPr>
            <p:ph type="subTitle" idx="13"/>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9" name="Marcador de posición de imagen 7"/>
          <p:cNvSpPr>
            <a:spLocks noGrp="1"/>
          </p:cNvSpPr>
          <p:nvPr>
            <p:ph type="pic" sz="quarter" idx="14"/>
          </p:nvPr>
        </p:nvSpPr>
        <p:spPr>
          <a:xfrm>
            <a:off x="111125" y="160338"/>
            <a:ext cx="727075" cy="679450"/>
          </a:xfrm>
        </p:spPr>
        <p:txBody>
          <a:bodyPr rtlCol="0">
            <a:normAutofit/>
          </a:bodyPr>
          <a:lstStyle/>
          <a:p>
            <a:pPr lvl="0"/>
            <a:endParaRPr lang="es-CO" noProof="0"/>
          </a:p>
        </p:txBody>
      </p:sp>
      <p:sp>
        <p:nvSpPr>
          <p:cNvPr id="7" name="Marcador de fecha 3">
            <a:extLst>
              <a:ext uri="{FF2B5EF4-FFF2-40B4-BE49-F238E27FC236}">
                <a16:creationId xmlns:a16="http://schemas.microsoft.com/office/drawing/2014/main" id="{7AFB665E-9CFA-D1F5-34B8-FB13AE744710}"/>
              </a:ext>
            </a:extLst>
          </p:cNvPr>
          <p:cNvSpPr>
            <a:spLocks noGrp="1"/>
          </p:cNvSpPr>
          <p:nvPr>
            <p:ph type="dt" sz="half" idx="15"/>
          </p:nvPr>
        </p:nvSpPr>
        <p:spPr/>
        <p:txBody>
          <a:bodyPr/>
          <a:lstStyle>
            <a:lvl1pPr>
              <a:defRPr/>
            </a:lvl1pPr>
          </a:lstStyle>
          <a:p>
            <a:pPr>
              <a:defRPr/>
            </a:pPr>
            <a:fld id="{EE07C072-4DCF-4107-9214-3F39D06B923B}" type="datetimeFigureOut">
              <a:rPr lang="es-CO"/>
              <a:pPr>
                <a:defRPr/>
              </a:pPr>
              <a:t>21/07/2023</a:t>
            </a:fld>
            <a:endParaRPr lang="es-CO"/>
          </a:p>
        </p:txBody>
      </p:sp>
      <p:sp>
        <p:nvSpPr>
          <p:cNvPr id="10" name="Marcador de pie de página 4">
            <a:extLst>
              <a:ext uri="{FF2B5EF4-FFF2-40B4-BE49-F238E27FC236}">
                <a16:creationId xmlns:a16="http://schemas.microsoft.com/office/drawing/2014/main" id="{CE20FD0A-B645-54C5-20DE-60CD2E65445E}"/>
              </a:ext>
            </a:extLst>
          </p:cNvPr>
          <p:cNvSpPr>
            <a:spLocks noGrp="1"/>
          </p:cNvSpPr>
          <p:nvPr>
            <p:ph type="ftr" sz="quarter" idx="16"/>
          </p:nvPr>
        </p:nvSpPr>
        <p:spPr/>
        <p:txBody>
          <a:bodyPr/>
          <a:lstStyle>
            <a:lvl1pPr>
              <a:defRPr/>
            </a:lvl1pPr>
          </a:lstStyle>
          <a:p>
            <a:pPr>
              <a:defRPr/>
            </a:pPr>
            <a:endParaRPr lang="es-CO"/>
          </a:p>
        </p:txBody>
      </p:sp>
      <p:sp>
        <p:nvSpPr>
          <p:cNvPr id="11" name="Marcador de número de diapositiva 5">
            <a:extLst>
              <a:ext uri="{FF2B5EF4-FFF2-40B4-BE49-F238E27FC236}">
                <a16:creationId xmlns:a16="http://schemas.microsoft.com/office/drawing/2014/main" id="{682D4A4F-735C-F42D-5B90-1E9B45E6871B}"/>
              </a:ext>
            </a:extLst>
          </p:cNvPr>
          <p:cNvSpPr>
            <a:spLocks noGrp="1"/>
          </p:cNvSpPr>
          <p:nvPr>
            <p:ph type="sldNum" sz="quarter" idx="17"/>
          </p:nvPr>
        </p:nvSpPr>
        <p:spPr/>
        <p:txBody>
          <a:bodyPr/>
          <a:lstStyle>
            <a:lvl1pPr>
              <a:defRPr/>
            </a:lvl1pPr>
          </a:lstStyle>
          <a:p>
            <a:pPr>
              <a:defRPr/>
            </a:pPr>
            <a:fld id="{6D279D91-A18A-49F6-B2CB-C1D01F3D8AFB}" type="slidenum">
              <a:rPr lang="es-CO"/>
              <a:pPr>
                <a:defRPr/>
              </a:pPr>
              <a:t>‹Nº›</a:t>
            </a:fld>
            <a:endParaRPr lang="es-CO"/>
          </a:p>
        </p:txBody>
      </p:sp>
    </p:spTree>
    <p:extLst>
      <p:ext uri="{BB962C8B-B14F-4D97-AF65-F5344CB8AC3E}">
        <p14:creationId xmlns:p14="http://schemas.microsoft.com/office/powerpoint/2010/main" val="1839673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464F54D7-E52B-617B-12A5-E76C6D074518}"/>
              </a:ext>
            </a:extLst>
          </p:cNvPr>
          <p:cNvSpPr>
            <a:spLocks noGrp="1"/>
          </p:cNvSpPr>
          <p:nvPr>
            <p:ph type="dt" sz="half" idx="10"/>
          </p:nvPr>
        </p:nvSpPr>
        <p:spPr/>
        <p:txBody>
          <a:bodyPr/>
          <a:lstStyle>
            <a:lvl1pPr>
              <a:defRPr/>
            </a:lvl1pPr>
          </a:lstStyle>
          <a:p>
            <a:pPr>
              <a:defRPr/>
            </a:pPr>
            <a:fld id="{A95DFADE-B646-4BFD-9D74-E0D69128E02F}" type="datetimeFigureOut">
              <a:rPr lang="es-CO"/>
              <a:pPr>
                <a:defRPr/>
              </a:pPr>
              <a:t>21/07/2023</a:t>
            </a:fld>
            <a:endParaRPr lang="es-CO"/>
          </a:p>
        </p:txBody>
      </p:sp>
      <p:sp>
        <p:nvSpPr>
          <p:cNvPr id="6" name="Marcador de pie de página 4">
            <a:extLst>
              <a:ext uri="{FF2B5EF4-FFF2-40B4-BE49-F238E27FC236}">
                <a16:creationId xmlns:a16="http://schemas.microsoft.com/office/drawing/2014/main" id="{530DAAEA-6AE9-82F0-C767-7FA628667599}"/>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8C42EE39-EFE7-78F5-6BCB-785AD9F4522C}"/>
              </a:ext>
            </a:extLst>
          </p:cNvPr>
          <p:cNvSpPr>
            <a:spLocks noGrp="1"/>
          </p:cNvSpPr>
          <p:nvPr>
            <p:ph type="sldNum" sz="quarter" idx="12"/>
          </p:nvPr>
        </p:nvSpPr>
        <p:spPr/>
        <p:txBody>
          <a:bodyPr/>
          <a:lstStyle>
            <a:lvl1pPr>
              <a:defRPr/>
            </a:lvl1pPr>
          </a:lstStyle>
          <a:p>
            <a:pPr>
              <a:defRPr/>
            </a:pPr>
            <a:fld id="{1D5A19DD-1093-431C-B1A3-F475DDCCF6D5}" type="slidenum">
              <a:rPr lang="es-CO"/>
              <a:pPr>
                <a:defRPr/>
              </a:pPr>
              <a:t>‹Nº›</a:t>
            </a:fld>
            <a:endParaRPr lang="es-CO"/>
          </a:p>
        </p:txBody>
      </p:sp>
    </p:spTree>
    <p:extLst>
      <p:ext uri="{BB962C8B-B14F-4D97-AF65-F5344CB8AC3E}">
        <p14:creationId xmlns:p14="http://schemas.microsoft.com/office/powerpoint/2010/main" val="1392850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199" y="498564"/>
            <a:ext cx="6993715" cy="520611"/>
          </a:xfr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Subtítulo 2"/>
          <p:cNvSpPr>
            <a:spLocks noGrp="1"/>
          </p:cNvSpPr>
          <p:nvPr>
            <p:ph type="subTitle" idx="13"/>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8" name="Marcador de posición de imagen 7"/>
          <p:cNvSpPr>
            <a:spLocks noGrp="1"/>
          </p:cNvSpPr>
          <p:nvPr>
            <p:ph type="pic" sz="quarter" idx="14"/>
          </p:nvPr>
        </p:nvSpPr>
        <p:spPr>
          <a:xfrm>
            <a:off x="111125" y="160338"/>
            <a:ext cx="727075" cy="679450"/>
          </a:xfrm>
        </p:spPr>
        <p:txBody>
          <a:bodyPr rtlCol="0">
            <a:normAutofit/>
          </a:bodyPr>
          <a:lstStyle/>
          <a:p>
            <a:pPr lvl="0"/>
            <a:endParaRPr lang="es-CO" noProof="0"/>
          </a:p>
        </p:txBody>
      </p:sp>
      <p:sp>
        <p:nvSpPr>
          <p:cNvPr id="6" name="Marcador de fecha 3">
            <a:extLst>
              <a:ext uri="{FF2B5EF4-FFF2-40B4-BE49-F238E27FC236}">
                <a16:creationId xmlns:a16="http://schemas.microsoft.com/office/drawing/2014/main" id="{DAD25AB2-4EA0-6DED-AA38-136CA7B728FB}"/>
              </a:ext>
            </a:extLst>
          </p:cNvPr>
          <p:cNvSpPr>
            <a:spLocks noGrp="1"/>
          </p:cNvSpPr>
          <p:nvPr>
            <p:ph type="dt" sz="half" idx="15"/>
          </p:nvPr>
        </p:nvSpPr>
        <p:spPr/>
        <p:txBody>
          <a:bodyPr/>
          <a:lstStyle>
            <a:lvl1pPr>
              <a:defRPr/>
            </a:lvl1pPr>
          </a:lstStyle>
          <a:p>
            <a:pPr>
              <a:defRPr/>
            </a:pPr>
            <a:fld id="{F8900CBE-3982-4B05-A6D6-4CA571A97230}" type="datetimeFigureOut">
              <a:rPr lang="es-CO"/>
              <a:pPr>
                <a:defRPr/>
              </a:pPr>
              <a:t>21/07/2023</a:t>
            </a:fld>
            <a:endParaRPr lang="es-CO"/>
          </a:p>
        </p:txBody>
      </p:sp>
      <p:sp>
        <p:nvSpPr>
          <p:cNvPr id="9" name="Marcador de pie de página 4">
            <a:extLst>
              <a:ext uri="{FF2B5EF4-FFF2-40B4-BE49-F238E27FC236}">
                <a16:creationId xmlns:a16="http://schemas.microsoft.com/office/drawing/2014/main" id="{54261D9C-DA91-AC41-B747-7C2A45B605CF}"/>
              </a:ext>
            </a:extLst>
          </p:cNvPr>
          <p:cNvSpPr>
            <a:spLocks noGrp="1"/>
          </p:cNvSpPr>
          <p:nvPr>
            <p:ph type="ftr" sz="quarter" idx="16"/>
          </p:nvPr>
        </p:nvSpPr>
        <p:spPr/>
        <p:txBody>
          <a:bodyPr/>
          <a:lstStyle>
            <a:lvl1pPr>
              <a:defRPr/>
            </a:lvl1pPr>
          </a:lstStyle>
          <a:p>
            <a:pPr>
              <a:defRPr/>
            </a:pPr>
            <a:endParaRPr lang="es-CO"/>
          </a:p>
        </p:txBody>
      </p:sp>
      <p:sp>
        <p:nvSpPr>
          <p:cNvPr id="10" name="Marcador de número de diapositiva 5">
            <a:extLst>
              <a:ext uri="{FF2B5EF4-FFF2-40B4-BE49-F238E27FC236}">
                <a16:creationId xmlns:a16="http://schemas.microsoft.com/office/drawing/2014/main" id="{15900C7C-8125-740E-A4B9-46AFDEAF8040}"/>
              </a:ext>
            </a:extLst>
          </p:cNvPr>
          <p:cNvSpPr>
            <a:spLocks noGrp="1"/>
          </p:cNvSpPr>
          <p:nvPr>
            <p:ph type="sldNum" sz="quarter" idx="17"/>
          </p:nvPr>
        </p:nvSpPr>
        <p:spPr/>
        <p:txBody>
          <a:bodyPr/>
          <a:lstStyle>
            <a:lvl1pPr>
              <a:defRPr/>
            </a:lvl1pPr>
          </a:lstStyle>
          <a:p>
            <a:pPr>
              <a:defRPr/>
            </a:pPr>
            <a:fld id="{A6148CCC-4559-4FED-97F0-AB377B29C778}" type="slidenum">
              <a:rPr lang="es-CO"/>
              <a:pPr>
                <a:defRPr/>
              </a:pPr>
              <a:t>‹Nº›</a:t>
            </a:fld>
            <a:endParaRPr lang="es-CO"/>
          </a:p>
        </p:txBody>
      </p:sp>
    </p:spTree>
    <p:extLst>
      <p:ext uri="{BB962C8B-B14F-4D97-AF65-F5344CB8AC3E}">
        <p14:creationId xmlns:p14="http://schemas.microsoft.com/office/powerpoint/2010/main" val="2334437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B3998-5194-42B2-A32B-04231060134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AA90B31-FFD1-4E80-9808-4A6443A26371}"/>
              </a:ext>
            </a:extLst>
          </p:cNvPr>
          <p:cNvSpPr>
            <a:spLocks noGrp="1"/>
          </p:cNvSpPr>
          <p:nvPr>
            <p:ph type="dt" sz="half" idx="10"/>
          </p:nvPr>
        </p:nvSpPr>
        <p:spPr/>
        <p:txBody>
          <a:bodyPr/>
          <a:lstStyle/>
          <a:p>
            <a:fld id="{8E27C2D7-4C80-4826-B78D-4BFDBD8A0EF9}" type="datetimeFigureOut">
              <a:rPr lang="es-CO" smtClean="0"/>
              <a:t>21/07/2023</a:t>
            </a:fld>
            <a:endParaRPr lang="es-CO"/>
          </a:p>
        </p:txBody>
      </p:sp>
      <p:sp>
        <p:nvSpPr>
          <p:cNvPr id="4" name="Marcador de pie de página 3">
            <a:extLst>
              <a:ext uri="{FF2B5EF4-FFF2-40B4-BE49-F238E27FC236}">
                <a16:creationId xmlns:a16="http://schemas.microsoft.com/office/drawing/2014/main" id="{EB87DF2E-D28B-4642-AD81-2209773E7D1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11E0A5A-C8E6-49E1-AA86-4D3474652FDA}"/>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22138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ern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7D2A57B-8AA1-4350-BE02-A6191F1318C3}"/>
              </a:ext>
            </a:extLst>
          </p:cNvPr>
          <p:cNvSpPr/>
          <p:nvPr userDrawn="1"/>
        </p:nvSpPr>
        <p:spPr>
          <a:xfrm>
            <a:off x="1" y="0"/>
            <a:ext cx="72828"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Gráfico 1">
            <a:extLst>
              <a:ext uri="{FF2B5EF4-FFF2-40B4-BE49-F238E27FC236}">
                <a16:creationId xmlns:a16="http://schemas.microsoft.com/office/drawing/2014/main" id="{C5819068-58A7-0533-617E-4B321D127D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5199" y="6270171"/>
            <a:ext cx="2131811" cy="443204"/>
          </a:xfrm>
          <a:prstGeom prst="rect">
            <a:avLst/>
          </a:prstGeom>
        </p:spPr>
      </p:pic>
    </p:spTree>
    <p:extLst>
      <p:ext uri="{BB962C8B-B14F-4D97-AF65-F5344CB8AC3E}">
        <p14:creationId xmlns:p14="http://schemas.microsoft.com/office/powerpoint/2010/main" val="587822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BC2F39D-4413-4DFC-B648-93E3926FFDD1}"/>
              </a:ext>
            </a:extLst>
          </p:cNvPr>
          <p:cNvSpPr>
            <a:spLocks noGrp="1"/>
          </p:cNvSpPr>
          <p:nvPr>
            <p:ph type="dt" sz="half" idx="10"/>
          </p:nvPr>
        </p:nvSpPr>
        <p:spPr/>
        <p:txBody>
          <a:bodyPr/>
          <a:lstStyle/>
          <a:p>
            <a:fld id="{8E27C2D7-4C80-4826-B78D-4BFDBD8A0EF9}" type="datetimeFigureOut">
              <a:rPr lang="es-CO" smtClean="0"/>
              <a:t>21/07/2023</a:t>
            </a:fld>
            <a:endParaRPr lang="es-CO"/>
          </a:p>
        </p:txBody>
      </p:sp>
      <p:sp>
        <p:nvSpPr>
          <p:cNvPr id="3" name="Marcador de pie de página 2">
            <a:extLst>
              <a:ext uri="{FF2B5EF4-FFF2-40B4-BE49-F238E27FC236}">
                <a16:creationId xmlns:a16="http://schemas.microsoft.com/office/drawing/2014/main" id="{51672460-F2BF-4F07-8A92-A060C0FAEF5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B2B7CBC-EF2B-479E-88BA-40DC60388CE9}"/>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2225898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940784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sp>
        <p:nvSpPr>
          <p:cNvPr id="14" name="Marcador de medios 13"/>
          <p:cNvSpPr>
            <a:spLocks noGrp="1"/>
          </p:cNvSpPr>
          <p:nvPr>
            <p:ph type="media" sz="quarter" idx="14"/>
          </p:nvPr>
        </p:nvSpPr>
        <p:spPr>
          <a:xfrm>
            <a:off x="762000" y="136525"/>
            <a:ext cx="9220200" cy="6858000"/>
          </a:xfrm>
        </p:spPr>
        <p:txBody>
          <a:bodyPr rtlCol="0">
            <a:normAutofit/>
          </a:bodyPr>
          <a:lstStyle/>
          <a:p>
            <a:pPr lvl="0"/>
            <a:r>
              <a:rPr lang="es-ES" noProof="0"/>
              <a:t>Haga clic en el icono para agregar medios</a:t>
            </a:r>
            <a:endParaRPr lang="es-CO" noProof="0"/>
          </a:p>
        </p:txBody>
      </p:sp>
      <p:sp>
        <p:nvSpPr>
          <p:cNvPr id="2" name="Título 1"/>
          <p:cNvSpPr>
            <a:spLocks noGrp="1"/>
          </p:cNvSpPr>
          <p:nvPr>
            <p:ph type="ctrTitle"/>
          </p:nvPr>
        </p:nvSpPr>
        <p:spPr>
          <a:xfrm>
            <a:off x="4349227" y="1122363"/>
            <a:ext cx="7209982" cy="2387600"/>
          </a:xfrm>
          <a:prstGeom prst="rect">
            <a:avLst/>
          </a:prstGeom>
        </p:spPr>
        <p:txBody>
          <a:bodyPr anchor="b"/>
          <a:lstStyle>
            <a:lvl1pPr algn="ctr">
              <a:defRPr sz="4800"/>
            </a:lvl1pPr>
          </a:lstStyle>
          <a:p>
            <a:r>
              <a:rPr lang="es-ES"/>
              <a:t>Haga clic para modificar el estilo de título del patrón</a:t>
            </a:r>
            <a:endParaRPr lang="es-CO"/>
          </a:p>
        </p:txBody>
      </p:sp>
      <p:sp>
        <p:nvSpPr>
          <p:cNvPr id="3" name="Subtítulo 2"/>
          <p:cNvSpPr>
            <a:spLocks noGrp="1"/>
          </p:cNvSpPr>
          <p:nvPr>
            <p:ph type="subTitle" idx="1"/>
          </p:nvPr>
        </p:nvSpPr>
        <p:spPr>
          <a:xfrm>
            <a:off x="5002296" y="3509963"/>
            <a:ext cx="5903843" cy="77117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5" name="Marcador de fecha 3">
            <a:extLst>
              <a:ext uri="{FF2B5EF4-FFF2-40B4-BE49-F238E27FC236}">
                <a16:creationId xmlns:a16="http://schemas.microsoft.com/office/drawing/2014/main" id="{C9AC7B6D-35D7-E8B2-5900-76D22D60C07E}"/>
              </a:ext>
            </a:extLst>
          </p:cNvPr>
          <p:cNvSpPr>
            <a:spLocks noGrp="1"/>
          </p:cNvSpPr>
          <p:nvPr>
            <p:ph type="dt" sz="half" idx="15"/>
          </p:nvPr>
        </p:nvSpPr>
        <p:spPr/>
        <p:txBody>
          <a:bodyPr/>
          <a:lstStyle>
            <a:lvl1pPr>
              <a:defRPr/>
            </a:lvl1pPr>
          </a:lstStyle>
          <a:p>
            <a:pPr>
              <a:defRPr/>
            </a:pPr>
            <a:fld id="{14FBF085-E118-4BAC-B065-4700841F2FC8}" type="datetimeFigureOut">
              <a:rPr lang="es-CO"/>
              <a:pPr>
                <a:defRPr/>
              </a:pPr>
              <a:t>21/07/2023</a:t>
            </a:fld>
            <a:endParaRPr lang="es-CO"/>
          </a:p>
        </p:txBody>
      </p:sp>
      <p:sp>
        <p:nvSpPr>
          <p:cNvPr id="6" name="Marcador de pie de página 4">
            <a:extLst>
              <a:ext uri="{FF2B5EF4-FFF2-40B4-BE49-F238E27FC236}">
                <a16:creationId xmlns:a16="http://schemas.microsoft.com/office/drawing/2014/main" id="{F0184014-B83C-AADF-50B2-BE0F701CFBAF}"/>
              </a:ext>
            </a:extLst>
          </p:cNvPr>
          <p:cNvSpPr>
            <a:spLocks noGrp="1"/>
          </p:cNvSpPr>
          <p:nvPr>
            <p:ph type="ftr" sz="quarter" idx="16"/>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9C646B4D-2E8E-EF61-C59B-0DC7164F0CFC}"/>
              </a:ext>
            </a:extLst>
          </p:cNvPr>
          <p:cNvSpPr>
            <a:spLocks noGrp="1"/>
          </p:cNvSpPr>
          <p:nvPr>
            <p:ph type="sldNum" sz="quarter" idx="17"/>
          </p:nvPr>
        </p:nvSpPr>
        <p:spPr/>
        <p:txBody>
          <a:bodyPr/>
          <a:lstStyle>
            <a:lvl1pPr>
              <a:defRPr/>
            </a:lvl1pPr>
          </a:lstStyle>
          <a:p>
            <a:pPr>
              <a:defRPr/>
            </a:pPr>
            <a:fld id="{6D7C38B0-DF6A-4956-AAEB-3A6E066A22AE}" type="slidenum">
              <a:rPr lang="es-CO"/>
              <a:pPr>
                <a:defRPr/>
              </a:pPr>
              <a:t>‹Nº›</a:t>
            </a:fld>
            <a:endParaRPr lang="es-CO"/>
          </a:p>
        </p:txBody>
      </p:sp>
    </p:spTree>
    <p:extLst>
      <p:ext uri="{BB962C8B-B14F-4D97-AF65-F5344CB8AC3E}">
        <p14:creationId xmlns:p14="http://schemas.microsoft.com/office/powerpoint/2010/main" val="1272864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BB20B1A-B029-2EA1-B350-B00E1E28658E}"/>
              </a:ext>
            </a:extLst>
          </p:cNvPr>
          <p:cNvSpPr>
            <a:spLocks noGrp="1"/>
          </p:cNvSpPr>
          <p:nvPr>
            <p:ph type="dt" sz="half" idx="10"/>
          </p:nvPr>
        </p:nvSpPr>
        <p:spPr/>
        <p:txBody>
          <a:bodyPr/>
          <a:lstStyle>
            <a:lvl1pPr>
              <a:defRPr/>
            </a:lvl1pPr>
          </a:lstStyle>
          <a:p>
            <a:pPr>
              <a:defRPr/>
            </a:pPr>
            <a:fld id="{63920E8A-EDAE-4C7D-84B1-8768FF2EE99A}" type="datetimeFigureOut">
              <a:rPr lang="es-CO"/>
              <a:pPr>
                <a:defRPr/>
              </a:pPr>
              <a:t>21/07/2023</a:t>
            </a:fld>
            <a:endParaRPr lang="es-CO"/>
          </a:p>
        </p:txBody>
      </p:sp>
      <p:sp>
        <p:nvSpPr>
          <p:cNvPr id="5" name="Marcador de pie de página 4">
            <a:extLst>
              <a:ext uri="{FF2B5EF4-FFF2-40B4-BE49-F238E27FC236}">
                <a16:creationId xmlns:a16="http://schemas.microsoft.com/office/drawing/2014/main" id="{38DE63AD-7F5D-A527-2B2F-9BF234548CEF}"/>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32253D99-4D3E-6BB2-8639-E4259E3ADE43}"/>
              </a:ext>
            </a:extLst>
          </p:cNvPr>
          <p:cNvSpPr>
            <a:spLocks noGrp="1"/>
          </p:cNvSpPr>
          <p:nvPr>
            <p:ph type="sldNum" sz="quarter" idx="12"/>
          </p:nvPr>
        </p:nvSpPr>
        <p:spPr/>
        <p:txBody>
          <a:bodyPr/>
          <a:lstStyle>
            <a:lvl1pPr>
              <a:defRPr/>
            </a:lvl1pPr>
          </a:lstStyle>
          <a:p>
            <a:pPr>
              <a:defRPr/>
            </a:pPr>
            <a:fld id="{61AD616B-20BE-45B1-A5D6-E2357BA44D8E}" type="slidenum">
              <a:rPr lang="es-CO"/>
              <a:pPr>
                <a:defRPr/>
              </a:pPr>
              <a:t>‹Nº›</a:t>
            </a:fld>
            <a:endParaRPr lang="es-CO"/>
          </a:p>
        </p:txBody>
      </p:sp>
    </p:spTree>
    <p:extLst>
      <p:ext uri="{BB962C8B-B14F-4D97-AF65-F5344CB8AC3E}">
        <p14:creationId xmlns:p14="http://schemas.microsoft.com/office/powerpoint/2010/main" val="393519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Diapositiva de título" type="title">
  <p:cSld name="2_Diapositiva de título">
    <p:spTree>
      <p:nvGrpSpPr>
        <p:cNvPr id="1" name="Shape 67"/>
        <p:cNvGrpSpPr/>
        <p:nvPr/>
      </p:nvGrpSpPr>
      <p:grpSpPr>
        <a:xfrm>
          <a:off x="0" y="0"/>
          <a:ext cx="0" cy="0"/>
          <a:chOff x="0" y="0"/>
          <a:chExt cx="0" cy="0"/>
        </a:xfrm>
      </p:grpSpPr>
      <p:sp>
        <p:nvSpPr>
          <p:cNvPr id="68" name="Google Shape;68;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430802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ítulo y texto vertical">
  <p:cSld name="1_Título y texto vertical">
    <p:spTree>
      <p:nvGrpSpPr>
        <p:cNvPr id="1" name="Shape 73"/>
        <p:cNvGrpSpPr/>
        <p:nvPr/>
      </p:nvGrpSpPr>
      <p:grpSpPr>
        <a:xfrm>
          <a:off x="0" y="0"/>
          <a:ext cx="0" cy="0"/>
          <a:chOff x="0" y="0"/>
          <a:chExt cx="0" cy="0"/>
        </a:xfrm>
      </p:grpSpPr>
    </p:spTree>
    <p:extLst>
      <p:ext uri="{BB962C8B-B14F-4D97-AF65-F5344CB8AC3E}">
        <p14:creationId xmlns:p14="http://schemas.microsoft.com/office/powerpoint/2010/main" val="357184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nern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7D2A57B-8AA1-4350-BE02-A6191F1318C3}"/>
              </a:ext>
            </a:extLst>
          </p:cNvPr>
          <p:cNvSpPr/>
          <p:nvPr userDrawn="1"/>
        </p:nvSpPr>
        <p:spPr>
          <a:xfrm>
            <a:off x="1" y="0"/>
            <a:ext cx="72828"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Gráfico 1">
            <a:extLst>
              <a:ext uri="{FF2B5EF4-FFF2-40B4-BE49-F238E27FC236}">
                <a16:creationId xmlns:a16="http://schemas.microsoft.com/office/drawing/2014/main" id="{CDC27D8B-B31D-6453-DD7B-909CE3D826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5199" y="6270171"/>
            <a:ext cx="2131811" cy="443204"/>
          </a:xfrm>
          <a:prstGeom prst="rect">
            <a:avLst/>
          </a:prstGeom>
        </p:spPr>
      </p:pic>
    </p:spTree>
    <p:extLst>
      <p:ext uri="{BB962C8B-B14F-4D97-AF65-F5344CB8AC3E}">
        <p14:creationId xmlns:p14="http://schemas.microsoft.com/office/powerpoint/2010/main" val="183973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ern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7D2A57B-8AA1-4350-BE02-A6191F1318C3}"/>
              </a:ext>
            </a:extLst>
          </p:cNvPr>
          <p:cNvSpPr/>
          <p:nvPr userDrawn="1"/>
        </p:nvSpPr>
        <p:spPr>
          <a:xfrm>
            <a:off x="1" y="0"/>
            <a:ext cx="72828" cy="6858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Gráfico 1">
            <a:extLst>
              <a:ext uri="{FF2B5EF4-FFF2-40B4-BE49-F238E27FC236}">
                <a16:creationId xmlns:a16="http://schemas.microsoft.com/office/drawing/2014/main" id="{C56114F8-EB2C-7979-87FB-93A5D74E72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5199" y="6270171"/>
            <a:ext cx="2131811" cy="443204"/>
          </a:xfrm>
          <a:prstGeom prst="rect">
            <a:avLst/>
          </a:prstGeom>
        </p:spPr>
      </p:pic>
    </p:spTree>
    <p:extLst>
      <p:ext uri="{BB962C8B-B14F-4D97-AF65-F5344CB8AC3E}">
        <p14:creationId xmlns:p14="http://schemas.microsoft.com/office/powerpoint/2010/main" val="149658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nern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7D2A57B-8AA1-4350-BE02-A6191F1318C3}"/>
              </a:ext>
            </a:extLst>
          </p:cNvPr>
          <p:cNvSpPr/>
          <p:nvPr userDrawn="1"/>
        </p:nvSpPr>
        <p:spPr>
          <a:xfrm>
            <a:off x="1" y="0"/>
            <a:ext cx="72828" cy="6858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Gráfico 2">
            <a:extLst>
              <a:ext uri="{FF2B5EF4-FFF2-40B4-BE49-F238E27FC236}">
                <a16:creationId xmlns:a16="http://schemas.microsoft.com/office/drawing/2014/main" id="{F06D890C-A7B1-D98A-650C-757D24C56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66040" y="6237514"/>
            <a:ext cx="2488224" cy="484090"/>
          </a:xfrm>
          <a:prstGeom prst="rect">
            <a:avLst/>
          </a:prstGeom>
        </p:spPr>
      </p:pic>
    </p:spTree>
    <p:extLst>
      <p:ext uri="{BB962C8B-B14F-4D97-AF65-F5344CB8AC3E}">
        <p14:creationId xmlns:p14="http://schemas.microsoft.com/office/powerpoint/2010/main" val="224347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14DF4-CCCF-A0DF-A668-C6C25404BD75}"/>
              </a:ext>
            </a:extLst>
          </p:cNvPr>
          <p:cNvSpPr>
            <a:spLocks noGrp="1"/>
          </p:cNvSpPr>
          <p:nvPr>
            <p:ph type="title"/>
          </p:nvPr>
        </p:nvSpPr>
        <p:spPr>
          <a:xfrm>
            <a:off x="839788" y="457200"/>
            <a:ext cx="3932237" cy="1600200"/>
          </a:xfrm>
          <a:prstGeom prst="rect">
            <a:avLst/>
          </a:prstGeom>
        </p:spPr>
        <p:txBody>
          <a:bodyPr anchor="b"/>
          <a:lstStyle>
            <a:lvl1pPr>
              <a:defRPr sz="3200">
                <a:latin typeface="Arial Nova" panose="020B050402020202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50B5833-B421-7030-EE3A-716789F8C82C}"/>
              </a:ext>
            </a:extLst>
          </p:cNvPr>
          <p:cNvSpPr>
            <a:spLocks noGrp="1"/>
          </p:cNvSpPr>
          <p:nvPr>
            <p:ph idx="1"/>
          </p:nvPr>
        </p:nvSpPr>
        <p:spPr>
          <a:xfrm>
            <a:off x="5183188" y="987425"/>
            <a:ext cx="6172200" cy="4873625"/>
          </a:xfrm>
          <a:prstGeom prst="rect">
            <a:avLst/>
          </a:prstGeom>
        </p:spPr>
        <p:txBody>
          <a:bodyPr/>
          <a:lstStyle>
            <a:lvl1pPr>
              <a:defRPr sz="3200">
                <a:latin typeface="Arial Nova" panose="020B0504020202020204" pitchFamily="34" charset="0"/>
              </a:defRPr>
            </a:lvl1pPr>
            <a:lvl2pPr>
              <a:defRPr sz="2800">
                <a:latin typeface="Arial Nova" panose="020B0504020202020204" pitchFamily="34" charset="0"/>
              </a:defRPr>
            </a:lvl2pPr>
            <a:lvl3pPr>
              <a:defRPr sz="2400">
                <a:latin typeface="Arial Nova" panose="020B0504020202020204" pitchFamily="34" charset="0"/>
              </a:defRPr>
            </a:lvl3pPr>
            <a:lvl4pPr>
              <a:defRPr sz="2000">
                <a:latin typeface="Arial Nova" panose="020B0504020202020204" pitchFamily="34" charset="0"/>
              </a:defRPr>
            </a:lvl4pPr>
            <a:lvl5pPr>
              <a:defRPr sz="2000">
                <a:latin typeface="Arial Nova" panose="020B0504020202020204" pitchFamily="34"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08DD42D-D5CF-9C6C-CEFA-1BF8A805AC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Nova"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695E245-EA37-C85C-8A3E-03E1A629EC6F}"/>
              </a:ext>
            </a:extLst>
          </p:cNvPr>
          <p:cNvSpPr>
            <a:spLocks noGrp="1"/>
          </p:cNvSpPr>
          <p:nvPr>
            <p:ph type="dt" sz="half" idx="10"/>
          </p:nvPr>
        </p:nvSpPr>
        <p:spPr>
          <a:xfrm>
            <a:off x="838200" y="6356350"/>
            <a:ext cx="2743200" cy="365125"/>
          </a:xfrm>
          <a:prstGeom prst="rect">
            <a:avLst/>
          </a:prstGeom>
        </p:spPr>
        <p:txBody>
          <a:bodyPr/>
          <a:lstStyle>
            <a:lvl1pPr>
              <a:defRPr>
                <a:latin typeface="Arial Nova" panose="020B0504020202020204" pitchFamily="34" charset="0"/>
              </a:defRPr>
            </a:lvl1pPr>
          </a:lstStyle>
          <a:p>
            <a:fld id="{535388C8-A614-4C6C-AED9-413D0087E5B4}" type="datetimeFigureOut">
              <a:rPr lang="es-CO" smtClean="0"/>
              <a:pPr/>
              <a:t>21/07/2023</a:t>
            </a:fld>
            <a:endParaRPr lang="es-CO"/>
          </a:p>
        </p:txBody>
      </p:sp>
      <p:pic>
        <p:nvPicPr>
          <p:cNvPr id="8" name="Gráfico 7">
            <a:extLst>
              <a:ext uri="{FF2B5EF4-FFF2-40B4-BE49-F238E27FC236}">
                <a16:creationId xmlns:a16="http://schemas.microsoft.com/office/drawing/2014/main" id="{F0EE81F6-0305-573B-C873-3E2430D1BF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5199" y="6270171"/>
            <a:ext cx="2131811" cy="443204"/>
          </a:xfrm>
          <a:prstGeom prst="rect">
            <a:avLst/>
          </a:prstGeom>
        </p:spPr>
      </p:pic>
    </p:spTree>
    <p:extLst>
      <p:ext uri="{BB962C8B-B14F-4D97-AF65-F5344CB8AC3E}">
        <p14:creationId xmlns:p14="http://schemas.microsoft.com/office/powerpoint/2010/main" val="352796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sp>
        <p:nvSpPr>
          <p:cNvPr id="14" name="Marcador de medios 13"/>
          <p:cNvSpPr>
            <a:spLocks noGrp="1"/>
          </p:cNvSpPr>
          <p:nvPr>
            <p:ph type="media" sz="quarter" idx="14"/>
          </p:nvPr>
        </p:nvSpPr>
        <p:spPr>
          <a:xfrm>
            <a:off x="762000" y="136525"/>
            <a:ext cx="9220200" cy="6858000"/>
          </a:xfrm>
        </p:spPr>
        <p:txBody>
          <a:bodyPr rtlCol="0">
            <a:normAutofit/>
          </a:bodyPr>
          <a:lstStyle/>
          <a:p>
            <a:pPr lvl="0"/>
            <a:r>
              <a:rPr lang="es-ES" noProof="0"/>
              <a:t>Haga clic en el icono para agregar medios</a:t>
            </a:r>
            <a:endParaRPr lang="es-CO" noProof="0"/>
          </a:p>
        </p:txBody>
      </p:sp>
      <p:sp>
        <p:nvSpPr>
          <p:cNvPr id="2" name="Título 1"/>
          <p:cNvSpPr>
            <a:spLocks noGrp="1"/>
          </p:cNvSpPr>
          <p:nvPr>
            <p:ph type="ctrTitle"/>
          </p:nvPr>
        </p:nvSpPr>
        <p:spPr>
          <a:xfrm>
            <a:off x="4349227" y="1122363"/>
            <a:ext cx="7209982" cy="2387600"/>
          </a:xfrm>
          <a:prstGeom prst="rect">
            <a:avLst/>
          </a:prstGeom>
        </p:spPr>
        <p:txBody>
          <a:bodyPr anchor="b"/>
          <a:lstStyle>
            <a:lvl1pPr algn="ctr">
              <a:defRPr sz="4800"/>
            </a:lvl1pPr>
          </a:lstStyle>
          <a:p>
            <a:r>
              <a:rPr lang="es-ES"/>
              <a:t>Haga clic para modificar el estilo de título del patrón</a:t>
            </a:r>
            <a:endParaRPr lang="es-CO"/>
          </a:p>
        </p:txBody>
      </p:sp>
      <p:sp>
        <p:nvSpPr>
          <p:cNvPr id="3" name="Subtítulo 2"/>
          <p:cNvSpPr>
            <a:spLocks noGrp="1"/>
          </p:cNvSpPr>
          <p:nvPr>
            <p:ph type="subTitle" idx="1"/>
          </p:nvPr>
        </p:nvSpPr>
        <p:spPr>
          <a:xfrm>
            <a:off x="5002296" y="3509963"/>
            <a:ext cx="5903843" cy="77117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5" name="Marcador de fecha 3">
            <a:extLst>
              <a:ext uri="{FF2B5EF4-FFF2-40B4-BE49-F238E27FC236}">
                <a16:creationId xmlns:a16="http://schemas.microsoft.com/office/drawing/2014/main" id="{C9AC7B6D-35D7-E8B2-5900-76D22D60C07E}"/>
              </a:ext>
            </a:extLst>
          </p:cNvPr>
          <p:cNvSpPr>
            <a:spLocks noGrp="1"/>
          </p:cNvSpPr>
          <p:nvPr>
            <p:ph type="dt" sz="half" idx="15"/>
          </p:nvPr>
        </p:nvSpPr>
        <p:spPr/>
        <p:txBody>
          <a:bodyPr/>
          <a:lstStyle>
            <a:lvl1pPr>
              <a:defRPr/>
            </a:lvl1pPr>
          </a:lstStyle>
          <a:p>
            <a:pPr>
              <a:defRPr/>
            </a:pPr>
            <a:fld id="{14FBF085-E118-4BAC-B065-4700841F2FC8}" type="datetimeFigureOut">
              <a:rPr lang="es-CO"/>
              <a:pPr>
                <a:defRPr/>
              </a:pPr>
              <a:t>21/07/2023</a:t>
            </a:fld>
            <a:endParaRPr lang="es-CO"/>
          </a:p>
        </p:txBody>
      </p:sp>
      <p:sp>
        <p:nvSpPr>
          <p:cNvPr id="6" name="Marcador de pie de página 4">
            <a:extLst>
              <a:ext uri="{FF2B5EF4-FFF2-40B4-BE49-F238E27FC236}">
                <a16:creationId xmlns:a16="http://schemas.microsoft.com/office/drawing/2014/main" id="{F0184014-B83C-AADF-50B2-BE0F701CFBAF}"/>
              </a:ext>
            </a:extLst>
          </p:cNvPr>
          <p:cNvSpPr>
            <a:spLocks noGrp="1"/>
          </p:cNvSpPr>
          <p:nvPr>
            <p:ph type="ftr" sz="quarter" idx="16"/>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9C646B4D-2E8E-EF61-C59B-0DC7164F0CFC}"/>
              </a:ext>
            </a:extLst>
          </p:cNvPr>
          <p:cNvSpPr>
            <a:spLocks noGrp="1"/>
          </p:cNvSpPr>
          <p:nvPr>
            <p:ph type="sldNum" sz="quarter" idx="17"/>
          </p:nvPr>
        </p:nvSpPr>
        <p:spPr/>
        <p:txBody>
          <a:bodyPr/>
          <a:lstStyle>
            <a:lvl1pPr>
              <a:defRPr/>
            </a:lvl1pPr>
          </a:lstStyle>
          <a:p>
            <a:pPr>
              <a:defRPr/>
            </a:pPr>
            <a:fld id="{6D7C38B0-DF6A-4956-AAEB-3A6E066A22AE}" type="slidenum">
              <a:rPr lang="es-CO"/>
              <a:pPr>
                <a:defRPr/>
              </a:pPr>
              <a:t>‹Nº›</a:t>
            </a:fld>
            <a:endParaRPr lang="es-CO"/>
          </a:p>
        </p:txBody>
      </p:sp>
    </p:spTree>
    <p:extLst>
      <p:ext uri="{BB962C8B-B14F-4D97-AF65-F5344CB8AC3E}">
        <p14:creationId xmlns:p14="http://schemas.microsoft.com/office/powerpoint/2010/main" val="811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C9DC21-5321-99AC-BCDA-BBB388E4C0C1}"/>
              </a:ext>
            </a:extLst>
          </p:cNvPr>
          <p:cNvSpPr>
            <a:spLocks noGrp="1"/>
          </p:cNvSpPr>
          <p:nvPr>
            <p:ph type="dt" sz="half" idx="10"/>
          </p:nvPr>
        </p:nvSpPr>
        <p:spPr/>
        <p:txBody>
          <a:bodyPr/>
          <a:lstStyle/>
          <a:p>
            <a:fld id="{21976567-185C-40ED-BA78-56FE9D6721B4}" type="datetimeFigureOut">
              <a:rPr lang="es-CO" smtClean="0"/>
              <a:t>21/07/2023</a:t>
            </a:fld>
            <a:endParaRPr lang="es-CO"/>
          </a:p>
        </p:txBody>
      </p:sp>
      <p:sp>
        <p:nvSpPr>
          <p:cNvPr id="3" name="Marcador de pie de página 2">
            <a:extLst>
              <a:ext uri="{FF2B5EF4-FFF2-40B4-BE49-F238E27FC236}">
                <a16:creationId xmlns:a16="http://schemas.microsoft.com/office/drawing/2014/main" id="{A9694086-E77A-F151-4A0B-F861C4BC73F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27E4F09-5CEE-A75F-98C3-55B1257BC96A}"/>
              </a:ext>
            </a:extLst>
          </p:cNvPr>
          <p:cNvSpPr>
            <a:spLocks noGrp="1"/>
          </p:cNvSpPr>
          <p:nvPr>
            <p:ph type="sldNum" sz="quarter" idx="12"/>
          </p:nvPr>
        </p:nvSpPr>
        <p:spPr/>
        <p:txBody>
          <a:bodyPr/>
          <a:lstStyle/>
          <a:p>
            <a:fld id="{D88888FB-39D2-4A2E-A90C-9626ACF9978B}" type="slidenum">
              <a:rPr lang="es-CO" smtClean="0"/>
              <a:t>‹Nº›</a:t>
            </a:fld>
            <a:endParaRPr lang="es-CO"/>
          </a:p>
        </p:txBody>
      </p:sp>
    </p:spTree>
    <p:extLst>
      <p:ext uri="{BB962C8B-B14F-4D97-AF65-F5344CB8AC3E}">
        <p14:creationId xmlns:p14="http://schemas.microsoft.com/office/powerpoint/2010/main" val="56638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7.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6.png"/><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8.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013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9" r:id="rId5"/>
    <p:sldLayoutId id="2147483660" r:id="rId6"/>
    <p:sldLayoutId id="2147483656" r:id="rId7"/>
    <p:sldLayoutId id="2147483661" r:id="rId8"/>
    <p:sldLayoutId id="2147483662" r:id="rId9"/>
    <p:sldLayoutId id="2147483663" r:id="rId10"/>
    <p:sldLayoutId id="2147483664" r:id="rId11"/>
    <p:sldLayoutId id="2147483665" r:id="rId12"/>
    <p:sldLayoutId id="2147483667" r:id="rId13"/>
    <p:sldLayoutId id="2147483668" r:id="rId14"/>
    <p:sldLayoutId id="2147483669" r:id="rId15"/>
    <p:sldLayoutId id="2147483670" r:id="rId16"/>
    <p:sldLayoutId id="2147483671" r:id="rId17"/>
    <p:sldLayoutId id="2147483688" r:id="rId18"/>
    <p:sldLayoutId id="2147483689" r:id="rId19"/>
    <p:sldLayoutId id="214748369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título 1">
            <a:extLst>
              <a:ext uri="{FF2B5EF4-FFF2-40B4-BE49-F238E27FC236}">
                <a16:creationId xmlns:a16="http://schemas.microsoft.com/office/drawing/2014/main" id="{8B73287C-2B56-7FC8-6694-92657AF0C53B}"/>
              </a:ext>
            </a:extLst>
          </p:cNvPr>
          <p:cNvSpPr>
            <a:spLocks noGrp="1" noChangeArrowheads="1"/>
          </p:cNvSpPr>
          <p:nvPr>
            <p:ph type="title"/>
          </p:nvPr>
        </p:nvSpPr>
        <p:spPr bwMode="auto">
          <a:xfrm>
            <a:off x="828675" y="225425"/>
            <a:ext cx="69929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3075" name="Marcador de texto 2">
            <a:extLst>
              <a:ext uri="{FF2B5EF4-FFF2-40B4-BE49-F238E27FC236}">
                <a16:creationId xmlns:a16="http://schemas.microsoft.com/office/drawing/2014/main" id="{39E74E93-7FBF-29EC-B5F3-240658E40296}"/>
              </a:ext>
            </a:extLst>
          </p:cNvPr>
          <p:cNvSpPr>
            <a:spLocks noGrp="1" noChangeArrowheads="1"/>
          </p:cNvSpPr>
          <p:nvPr>
            <p:ph type="body" idx="1"/>
          </p:nvPr>
        </p:nvSpPr>
        <p:spPr bwMode="auto">
          <a:xfrm>
            <a:off x="838200" y="1465263"/>
            <a:ext cx="106045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los estilos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061742A8-CDD4-4EA9-B5B9-EF66EA4FD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5E93E98-1042-4B2F-A7E7-D87C8F229B53}" type="datetimeFigureOut">
              <a:rPr lang="es-CO"/>
              <a:pPr>
                <a:defRPr/>
              </a:pPr>
              <a:t>21/07/2023</a:t>
            </a:fld>
            <a:endParaRPr lang="es-CO"/>
          </a:p>
        </p:txBody>
      </p:sp>
      <p:sp>
        <p:nvSpPr>
          <p:cNvPr id="5" name="Marcador de pie de página 4">
            <a:extLst>
              <a:ext uri="{FF2B5EF4-FFF2-40B4-BE49-F238E27FC236}">
                <a16:creationId xmlns:a16="http://schemas.microsoft.com/office/drawing/2014/main" id="{D0AAAAA7-185A-2DC3-62C2-F854C1ED4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O"/>
          </a:p>
        </p:txBody>
      </p:sp>
      <p:sp>
        <p:nvSpPr>
          <p:cNvPr id="6" name="Marcador de número de diapositiva 5">
            <a:extLst>
              <a:ext uri="{FF2B5EF4-FFF2-40B4-BE49-F238E27FC236}">
                <a16:creationId xmlns:a16="http://schemas.microsoft.com/office/drawing/2014/main" id="{C6D80573-AE0A-AC6C-6975-B5CFE3256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1A0B8F2-177B-4C02-AB6A-18BC6B58212B}" type="slidenum">
              <a:rPr lang="es-CO"/>
              <a:pPr>
                <a:defRPr/>
              </a:pPr>
              <a:t>‹Nº›</a:t>
            </a:fld>
            <a:endParaRPr lang="es-CO"/>
          </a:p>
        </p:txBody>
      </p:sp>
      <p:pic>
        <p:nvPicPr>
          <p:cNvPr id="7" name="Gráfico 6">
            <a:extLst>
              <a:ext uri="{FF2B5EF4-FFF2-40B4-BE49-F238E27FC236}">
                <a16:creationId xmlns:a16="http://schemas.microsoft.com/office/drawing/2014/main" id="{0C9CCC26-92AF-23C2-FD0A-B212781F51D1}"/>
              </a:ext>
            </a:extLst>
          </p:cNvPr>
          <p:cNvPicPr>
            <a:picLocks noChangeAspect="1"/>
          </p:cNvPicPr>
          <p:nvPr/>
        </p:nvPicPr>
        <p:blipFill>
          <a:blip r:embed="rId17"/>
          <a:stretch>
            <a:fillRect/>
          </a:stretch>
        </p:blipFill>
        <p:spPr>
          <a:xfrm>
            <a:off x="-19050" y="900113"/>
            <a:ext cx="7704138" cy="44450"/>
          </a:xfrm>
          <a:prstGeom prst="rect">
            <a:avLst/>
          </a:prstGeom>
        </p:spPr>
      </p:pic>
      <p:pic>
        <p:nvPicPr>
          <p:cNvPr id="8" name="Gráfico 7">
            <a:extLst>
              <a:ext uri="{FF2B5EF4-FFF2-40B4-BE49-F238E27FC236}">
                <a16:creationId xmlns:a16="http://schemas.microsoft.com/office/drawing/2014/main" id="{85188771-BBA0-AFB1-074C-FD32F4DFF2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45613" y="339725"/>
            <a:ext cx="24431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Imagen 8" descr="Logotipo&#10;&#10;Descripción generada automáticamente">
            <a:extLst>
              <a:ext uri="{FF2B5EF4-FFF2-40B4-BE49-F238E27FC236}">
                <a16:creationId xmlns:a16="http://schemas.microsoft.com/office/drawing/2014/main" id="{0E960772-56EB-1788-4CD7-B66E51B3ACE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6575" y="6089650"/>
            <a:ext cx="2097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7307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rtl="0" fontAlgn="base">
        <a:lnSpc>
          <a:spcPct val="90000"/>
        </a:lnSpc>
        <a:spcBef>
          <a:spcPct val="0"/>
        </a:spcBef>
        <a:spcAft>
          <a:spcPct val="0"/>
        </a:spcAft>
        <a:defRPr lang="es-CO" sz="3800" b="1" kern="1200" dirty="0">
          <a:solidFill>
            <a:schemeClr val="tx1"/>
          </a:solidFill>
          <a:latin typeface="Arial" panose="020B0604020202020204" pitchFamily="34" charset="0"/>
          <a:ea typeface="+mn-ea"/>
          <a:cs typeface="Arial" panose="020B0604020202020204" pitchFamily="34" charset="0"/>
        </a:defRPr>
      </a:lvl1pPr>
      <a:lvl2pPr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18" Type="http://schemas.openxmlformats.org/officeDocument/2006/relationships/image" Target="../media/image49.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notesSlide" Target="../notesSlides/notesSlide2.xml"/><Relationship Id="rId16" Type="http://schemas.openxmlformats.org/officeDocument/2006/relationships/image" Target="../media/image47.png"/><Relationship Id="rId20" Type="http://schemas.openxmlformats.org/officeDocument/2006/relationships/image" Target="../media/image51.svg"/><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42.svg"/><Relationship Id="rId5" Type="http://schemas.openxmlformats.org/officeDocument/2006/relationships/diagramQuickStyle" Target="../diagrams/quickStyle3.xml"/><Relationship Id="rId15" Type="http://schemas.openxmlformats.org/officeDocument/2006/relationships/image" Target="../media/image46.sv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diagramLayout" Target="../diagrams/layout3.xml"/><Relationship Id="rId9" Type="http://schemas.openxmlformats.org/officeDocument/2006/relationships/image" Target="../media/image40.svg"/><Relationship Id="rId1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3.sv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5.sv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chart" Target="../charts/chart2.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0.png"/><Relationship Id="rId1" Type="http://schemas.openxmlformats.org/officeDocument/2006/relationships/slideLayout" Target="../slideLayouts/slideLayout6.xml"/><Relationship Id="rId5" Type="http://schemas.openxmlformats.org/officeDocument/2006/relationships/image" Target="../media/image59.sv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hayderecho.com/encuesta-transparencia-gobierno/" TargetMode="External"/><Relationship Id="rId13" Type="http://schemas.openxmlformats.org/officeDocument/2006/relationships/image" Target="../media/image66.jpeg"/><Relationship Id="rId18" Type="http://schemas.openxmlformats.org/officeDocument/2006/relationships/image" Target="../media/image59.svg"/><Relationship Id="rId3" Type="http://schemas.openxmlformats.org/officeDocument/2006/relationships/image" Target="../media/image61.png"/><Relationship Id="rId7" Type="http://schemas.openxmlformats.org/officeDocument/2006/relationships/image" Target="../media/image63.png"/><Relationship Id="rId12" Type="http://schemas.openxmlformats.org/officeDocument/2006/relationships/hyperlink" Target="https://www.cienciamx.com/index.php/libro/17642-tecnologias-de-informacion-comunicacion-en-la-administracion-publica-conceptos-enfoques-aplicaciones-y-resultados" TargetMode="External"/><Relationship Id="rId17" Type="http://schemas.openxmlformats.org/officeDocument/2006/relationships/image" Target="../media/image58.png"/><Relationship Id="rId2" Type="http://schemas.openxmlformats.org/officeDocument/2006/relationships/notesSlide" Target="../notesSlides/notesSlide6.xml"/><Relationship Id="rId16" Type="http://schemas.openxmlformats.org/officeDocument/2006/relationships/hyperlink" Target="https://www.redycomercio.com/es/auditoria-marketing-online.php" TargetMode="External"/><Relationship Id="rId1" Type="http://schemas.openxmlformats.org/officeDocument/2006/relationships/slideLayout" Target="../slideLayouts/slideLayout6.xml"/><Relationship Id="rId6" Type="http://schemas.openxmlformats.org/officeDocument/2006/relationships/hyperlink" Target="http://elconta.com/2011/09/21/planeacion-estrategica-sus-procesos-peligros-y-beneficios/" TargetMode="External"/><Relationship Id="rId11" Type="http://schemas.openxmlformats.org/officeDocument/2006/relationships/image" Target="../media/image65.jpeg"/><Relationship Id="rId5" Type="http://schemas.openxmlformats.org/officeDocument/2006/relationships/image" Target="../media/image62.jpeg"/><Relationship Id="rId15" Type="http://schemas.openxmlformats.org/officeDocument/2006/relationships/image" Target="../media/image67.jpeg"/><Relationship Id="rId10" Type="http://schemas.openxmlformats.org/officeDocument/2006/relationships/hyperlink" Target="http://enriquesacanell.blogspot.com/2015/02/la-gestion-orientada-resultados-en-la.html" TargetMode="External"/><Relationship Id="rId4" Type="http://schemas.openxmlformats.org/officeDocument/2006/relationships/hyperlink" Target="https://www.eoi.es/blogs/alfredo-fernandez-lorenzo/2016/04/04/vamos-a-dirigir-una-reunion/" TargetMode="External"/><Relationship Id="rId9" Type="http://schemas.openxmlformats.org/officeDocument/2006/relationships/image" Target="../media/image64.jpeg"/><Relationship Id="rId14" Type="http://schemas.openxmlformats.org/officeDocument/2006/relationships/hyperlink" Target="https://www.picuida.es/ii-jornadas-conocimiento-enfermero-organizadas-colegio-enfermeria-cadiz/"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8.png"/><Relationship Id="rId1" Type="http://schemas.openxmlformats.org/officeDocument/2006/relationships/slideLayout" Target="../slideLayouts/slideLayout6.xml"/><Relationship Id="rId4" Type="http://schemas.openxmlformats.org/officeDocument/2006/relationships/image" Target="../media/image59.sv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svg"/><Relationship Id="rId2" Type="http://schemas.openxmlformats.org/officeDocument/2006/relationships/image" Target="../media/image69.jpeg"/><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76.sv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75.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chart" Target="../charts/chart7.xml"/><Relationship Id="rId7" Type="http://schemas.openxmlformats.org/officeDocument/2006/relationships/image" Target="../media/image79.png"/><Relationship Id="rId2" Type="http://schemas.openxmlformats.org/officeDocument/2006/relationships/chart" Target="../charts/chart6.xml"/><Relationship Id="rId1" Type="http://schemas.openxmlformats.org/officeDocument/2006/relationships/slideLayout" Target="../slideLayouts/slideLayout6.xml"/><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chart" Target="../charts/chart8.xml"/><Relationship Id="rId9" Type="http://schemas.openxmlformats.org/officeDocument/2006/relationships/image" Target="../media/image81.png"/></Relationships>
</file>

<file path=ppt/slides/_rels/slide28.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9.png"/><Relationship Id="rId7" Type="http://schemas.openxmlformats.org/officeDocument/2006/relationships/image" Target="../media/image77.png"/><Relationship Id="rId2" Type="http://schemas.openxmlformats.org/officeDocument/2006/relationships/chart" Target="../charts/chart9.xml"/><Relationship Id="rId1" Type="http://schemas.openxmlformats.org/officeDocument/2006/relationships/slideLayout" Target="../slideLayouts/slideLayout6.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slides/_rels/slide2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9.png"/><Relationship Id="rId7" Type="http://schemas.openxmlformats.org/officeDocument/2006/relationships/image" Target="../media/image77.png"/><Relationship Id="rId2" Type="http://schemas.openxmlformats.org/officeDocument/2006/relationships/chart" Target="../charts/chart10.xml"/><Relationship Id="rId1" Type="http://schemas.openxmlformats.org/officeDocument/2006/relationships/slideLayout" Target="../slideLayouts/slideLayout6.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5.sv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diagramQuickStyle" Target="../diagrams/quickStyle7.xml"/><Relationship Id="rId18" Type="http://schemas.openxmlformats.org/officeDocument/2006/relationships/image" Target="../media/image81.png"/><Relationship Id="rId3" Type="http://schemas.openxmlformats.org/officeDocument/2006/relationships/hyperlink" Target="http://www.datos.gov.co/" TargetMode="External"/><Relationship Id="rId7" Type="http://schemas.openxmlformats.org/officeDocument/2006/relationships/diagramLayout" Target="../diagrams/layout6.xml"/><Relationship Id="rId12" Type="http://schemas.openxmlformats.org/officeDocument/2006/relationships/diagramLayout" Target="../diagrams/layout7.xml"/><Relationship Id="rId17" Type="http://schemas.openxmlformats.org/officeDocument/2006/relationships/image" Target="../media/image80.svg"/><Relationship Id="rId2" Type="http://schemas.openxmlformats.org/officeDocument/2006/relationships/notesSlide" Target="../notesSlides/notesSlide9.xml"/><Relationship Id="rId16" Type="http://schemas.openxmlformats.org/officeDocument/2006/relationships/image" Target="../media/image79.png"/><Relationship Id="rId1" Type="http://schemas.openxmlformats.org/officeDocument/2006/relationships/slideLayout" Target="../slideLayouts/slideLayout6.xml"/><Relationship Id="rId6" Type="http://schemas.openxmlformats.org/officeDocument/2006/relationships/diagramData" Target="../diagrams/data6.xml"/><Relationship Id="rId11" Type="http://schemas.openxmlformats.org/officeDocument/2006/relationships/diagramData" Target="../diagrams/data7.xml"/><Relationship Id="rId5" Type="http://schemas.openxmlformats.org/officeDocument/2006/relationships/image" Target="../media/image95.svg"/><Relationship Id="rId15" Type="http://schemas.microsoft.com/office/2007/relationships/diagramDrawing" Target="../diagrams/drawing7.xml"/><Relationship Id="rId10" Type="http://schemas.microsoft.com/office/2007/relationships/diagramDrawing" Target="../diagrams/drawing6.xml"/><Relationship Id="rId19" Type="http://schemas.openxmlformats.org/officeDocument/2006/relationships/image" Target="../media/image82.svg"/><Relationship Id="rId4" Type="http://schemas.openxmlformats.org/officeDocument/2006/relationships/image" Target="../media/image94.png"/><Relationship Id="rId9" Type="http://schemas.openxmlformats.org/officeDocument/2006/relationships/diagramColors" Target="../diagrams/colors6.xml"/><Relationship Id="rId14" Type="http://schemas.openxmlformats.org/officeDocument/2006/relationships/diagramColors" Target="../diagrams/colors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svg"/><Relationship Id="rId3" Type="http://schemas.openxmlformats.org/officeDocument/2006/relationships/image" Target="../media/image97.svg"/><Relationship Id="rId7" Type="http://schemas.openxmlformats.org/officeDocument/2006/relationships/image" Target="../media/image101.svg"/><Relationship Id="rId12"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Layout" Target="../slideLayouts/slideLayout6.xml"/><Relationship Id="rId6" Type="http://schemas.openxmlformats.org/officeDocument/2006/relationships/image" Target="../media/image100.png"/><Relationship Id="rId11" Type="http://schemas.openxmlformats.org/officeDocument/2006/relationships/image" Target="../media/image105.svg"/><Relationship Id="rId5" Type="http://schemas.openxmlformats.org/officeDocument/2006/relationships/image" Target="../media/image99.svg"/><Relationship Id="rId15" Type="http://schemas.openxmlformats.org/officeDocument/2006/relationships/image" Target="../media/image109.sv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svg"/><Relationship Id="rId14" Type="http://schemas.openxmlformats.org/officeDocument/2006/relationships/image" Target="../media/image108.png"/></Relationships>
</file>

<file path=ppt/slides/_rels/slide3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emf"/><Relationship Id="rId1" Type="http://schemas.openxmlformats.org/officeDocument/2006/relationships/slideLayout" Target="../slideLayouts/slideLayout6.xml"/><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svg"/></Relationships>
</file>

<file path=ppt/slides/_rels/slide3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emf"/><Relationship Id="rId1" Type="http://schemas.openxmlformats.org/officeDocument/2006/relationships/slideLayout" Target="../slideLayouts/slideLayout6.xml"/><Relationship Id="rId4" Type="http://schemas.openxmlformats.org/officeDocument/2006/relationships/image" Target="../media/image112.svg"/></Relationships>
</file>

<file path=ppt/slides/_rels/slide3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emf"/><Relationship Id="rId1" Type="http://schemas.openxmlformats.org/officeDocument/2006/relationships/slideLayout" Target="../slideLayouts/slideLayout6.xml"/><Relationship Id="rId4" Type="http://schemas.openxmlformats.org/officeDocument/2006/relationships/image" Target="../media/image117.svg"/></Relationships>
</file>

<file path=ppt/slides/_rels/slide38.xml.rels><?xml version="1.0" encoding="UTF-8" standalone="yes"?>
<Relationships xmlns="http://schemas.openxmlformats.org/package/2006/relationships"><Relationship Id="rId3" Type="http://schemas.openxmlformats.org/officeDocument/2006/relationships/image" Target="../media/image119.svg"/><Relationship Id="rId2" Type="http://schemas.openxmlformats.org/officeDocument/2006/relationships/image" Target="../media/image118.png"/><Relationship Id="rId1" Type="http://schemas.openxmlformats.org/officeDocument/2006/relationships/slideLayout" Target="../slideLayouts/slideLayout6.xml"/><Relationship Id="rId4" Type="http://schemas.openxmlformats.org/officeDocument/2006/relationships/image" Target="../media/image120.png"/></Relationships>
</file>

<file path=ppt/slides/_rels/slide39.xml.rels><?xml version="1.0" encoding="UTF-8" standalone="yes"?>
<Relationships xmlns="http://schemas.openxmlformats.org/package/2006/relationships"><Relationship Id="rId8" Type="http://schemas.openxmlformats.org/officeDocument/2006/relationships/image" Target="../media/image130.svg"/><Relationship Id="rId13" Type="http://schemas.openxmlformats.org/officeDocument/2006/relationships/image" Target="../media/image135.png"/><Relationship Id="rId3" Type="http://schemas.openxmlformats.org/officeDocument/2006/relationships/diagramLayout" Target="../diagrams/layout8.xml"/><Relationship Id="rId7" Type="http://schemas.openxmlformats.org/officeDocument/2006/relationships/image" Target="../media/image129.png"/><Relationship Id="rId12" Type="http://schemas.openxmlformats.org/officeDocument/2006/relationships/image" Target="../media/image134.svg"/><Relationship Id="rId2" Type="http://schemas.openxmlformats.org/officeDocument/2006/relationships/diagramData" Target="../diagrams/data8.xml"/><Relationship Id="rId16" Type="http://schemas.openxmlformats.org/officeDocument/2006/relationships/image" Target="../media/image138.svg"/><Relationship Id="rId1" Type="http://schemas.openxmlformats.org/officeDocument/2006/relationships/slideLayout" Target="../slideLayouts/slideLayout9.xml"/><Relationship Id="rId6" Type="http://schemas.microsoft.com/office/2007/relationships/diagramDrawing" Target="../diagrams/drawing8.xml"/><Relationship Id="rId11" Type="http://schemas.openxmlformats.org/officeDocument/2006/relationships/image" Target="../media/image133.png"/><Relationship Id="rId5" Type="http://schemas.openxmlformats.org/officeDocument/2006/relationships/diagramColors" Target="../diagrams/colors8.xml"/><Relationship Id="rId15" Type="http://schemas.openxmlformats.org/officeDocument/2006/relationships/image" Target="../media/image137.png"/><Relationship Id="rId10" Type="http://schemas.openxmlformats.org/officeDocument/2006/relationships/image" Target="../media/image132.svg"/><Relationship Id="rId4" Type="http://schemas.openxmlformats.org/officeDocument/2006/relationships/diagramQuickStyle" Target="../diagrams/quickStyle8.xml"/><Relationship Id="rId9" Type="http://schemas.openxmlformats.org/officeDocument/2006/relationships/image" Target="../media/image131.png"/><Relationship Id="rId14" Type="http://schemas.openxmlformats.org/officeDocument/2006/relationships/image" Target="../media/image136.sv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9.xml"/><Relationship Id="rId6" Type="http://schemas.openxmlformats.org/officeDocument/2006/relationships/image" Target="../media/image138.svg"/><Relationship Id="rId5" Type="http://schemas.openxmlformats.org/officeDocument/2006/relationships/image" Target="../media/image137.png"/><Relationship Id="rId4" Type="http://schemas.openxmlformats.org/officeDocument/2006/relationships/chart" Target="../charts/char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140.svg"/></Relationships>
</file>

<file path=ppt/slides/_rels/slide42.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notesSlide" Target="../notesSlides/notesSlide11.xml"/><Relationship Id="rId7" Type="http://schemas.openxmlformats.org/officeDocument/2006/relationships/image" Target="../media/image142.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41.emf"/><Relationship Id="rId11" Type="http://schemas.openxmlformats.org/officeDocument/2006/relationships/chart" Target="../charts/chart18.xml"/><Relationship Id="rId5" Type="http://schemas.openxmlformats.org/officeDocument/2006/relationships/oleObject" Target="../embeddings/oleObject2.bin"/><Relationship Id="rId10" Type="http://schemas.openxmlformats.org/officeDocument/2006/relationships/chart" Target="../charts/chart17.xml"/><Relationship Id="rId4" Type="http://schemas.openxmlformats.org/officeDocument/2006/relationships/chart" Target="../charts/chart16.xml"/><Relationship Id="rId9" Type="http://schemas.openxmlformats.org/officeDocument/2006/relationships/image" Target="../media/image144.sv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chart" Target="../charts/chart19.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46.svg"/><Relationship Id="rId5" Type="http://schemas.openxmlformats.org/officeDocument/2006/relationships/image" Target="../media/image145.png"/><Relationship Id="rId4" Type="http://schemas.openxmlformats.org/officeDocument/2006/relationships/image" Target="../media/image141.emf"/></Relationships>
</file>

<file path=ppt/slides/_rels/slide44.xml.rels><?xml version="1.0" encoding="UTF-8" standalone="yes"?>
<Relationships xmlns="http://schemas.openxmlformats.org/package/2006/relationships"><Relationship Id="rId8" Type="http://schemas.openxmlformats.org/officeDocument/2006/relationships/image" Target="../media/image148.svg"/><Relationship Id="rId3" Type="http://schemas.openxmlformats.org/officeDocument/2006/relationships/chart" Target="../charts/chart20.xml"/><Relationship Id="rId7" Type="http://schemas.openxmlformats.org/officeDocument/2006/relationships/image" Target="../media/image147.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41.emf"/><Relationship Id="rId5" Type="http://schemas.openxmlformats.org/officeDocument/2006/relationships/oleObject" Target="../embeddings/oleObject4.bin"/><Relationship Id="rId4" Type="http://schemas.openxmlformats.org/officeDocument/2006/relationships/chart" Target="../charts/chart21.xml"/></Relationships>
</file>

<file path=ppt/slides/_rels/slide4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6.xml"/><Relationship Id="rId4" Type="http://schemas.openxmlformats.org/officeDocument/2006/relationships/image" Target="../media/image152.svg"/></Relationships>
</file>

<file path=ppt/slides/_rels/slide48.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6.xml"/><Relationship Id="rId6" Type="http://schemas.openxmlformats.org/officeDocument/2006/relationships/image" Target="../media/image157.svg"/><Relationship Id="rId5" Type="http://schemas.openxmlformats.org/officeDocument/2006/relationships/image" Target="../media/image156.png"/><Relationship Id="rId4" Type="http://schemas.openxmlformats.org/officeDocument/2006/relationships/image" Target="../media/image155.png"/></Relationships>
</file>

<file path=ppt/slides/_rels/slide4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diagramLayout" Target="../diagrams/layout9.xml"/><Relationship Id="rId7" Type="http://schemas.openxmlformats.org/officeDocument/2006/relationships/image" Target="../media/image31.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62.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chart" Target="../charts/chart24.xml"/><Relationship Id="rId5" Type="http://schemas.openxmlformats.org/officeDocument/2006/relationships/image" Target="../media/image164.svg"/><Relationship Id="rId4" Type="http://schemas.openxmlformats.org/officeDocument/2006/relationships/image" Target="../media/image163.png"/></Relationships>
</file>

<file path=ppt/slides/_rels/slide5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64.svg"/><Relationship Id="rId4" Type="http://schemas.openxmlformats.org/officeDocument/2006/relationships/image" Target="../media/image163.png"/></Relationships>
</file>

<file path=ppt/slides/_rels/slide5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65.png"/><Relationship Id="rId4" Type="http://schemas.openxmlformats.org/officeDocument/2006/relationships/image" Target="../media/image164.svg"/></Relationships>
</file>

<file path=ppt/slides/_rels/slide5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64.svg"/><Relationship Id="rId4" Type="http://schemas.openxmlformats.org/officeDocument/2006/relationships/image" Target="../media/image163.png"/></Relationships>
</file>

<file path=ppt/slides/_rels/slide58.xml.rels><?xml version="1.0" encoding="UTF-8" standalone="yes"?>
<Relationships xmlns="http://schemas.openxmlformats.org/package/2006/relationships"><Relationship Id="rId3" Type="http://schemas.openxmlformats.org/officeDocument/2006/relationships/image" Target="../media/image164.svg"/><Relationship Id="rId2" Type="http://schemas.openxmlformats.org/officeDocument/2006/relationships/image" Target="../media/image163.png"/><Relationship Id="rId1" Type="http://schemas.openxmlformats.org/officeDocument/2006/relationships/slideLayout" Target="../slideLayouts/slideLayout6.xml"/><Relationship Id="rId4" Type="http://schemas.openxmlformats.org/officeDocument/2006/relationships/image" Target="../media/image16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datosabiertos.bogota.gov.co/dataset?organization=sdh" TargetMode="External"/><Relationship Id="rId4" Type="http://schemas.openxmlformats.org/officeDocument/2006/relationships/image" Target="cid:image016.png@01D96605.06433E00"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sv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E2FAD81-1D53-B064-FD3E-B456AAF49180}"/>
              </a:ext>
            </a:extLst>
          </p:cNvPr>
          <p:cNvSpPr/>
          <p:nvPr/>
        </p:nvSpPr>
        <p:spPr>
          <a:xfrm>
            <a:off x="1" y="0"/>
            <a:ext cx="72828" cy="6858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0E019902-DCFB-DA58-56C1-95E1676CA125}"/>
              </a:ext>
            </a:extLst>
          </p:cNvPr>
          <p:cNvSpPr>
            <a:spLocks noGrp="1"/>
          </p:cNvSpPr>
          <p:nvPr>
            <p:ph type="title"/>
          </p:nvPr>
        </p:nvSpPr>
        <p:spPr>
          <a:xfrm>
            <a:off x="303845" y="2046400"/>
            <a:ext cx="5318583" cy="1600200"/>
          </a:xfrm>
        </p:spPr>
        <p:txBody>
          <a:bodyPr lIns="91440" tIns="45720" rIns="91440" bIns="45720" anchor="b"/>
          <a:lstStyle/>
          <a:p>
            <a:r>
              <a:rPr lang="es-CO" sz="4000">
                <a:latin typeface="Arial Nova"/>
              </a:rPr>
              <a:t>Informe previo</a:t>
            </a:r>
            <a:br>
              <a:rPr lang="es-CO" sz="4000">
                <a:latin typeface="Arial Nova"/>
              </a:rPr>
            </a:br>
            <a:r>
              <a:rPr lang="es-CO" sz="4000">
                <a:latin typeface="Arial Nova"/>
              </a:rPr>
              <a:t>Rendición de Cuentas</a:t>
            </a:r>
            <a:br>
              <a:rPr lang="es-CO" sz="4000"/>
            </a:br>
            <a:endParaRPr lang="es-CO" sz="4000"/>
          </a:p>
        </p:txBody>
      </p:sp>
      <p:sp>
        <p:nvSpPr>
          <p:cNvPr id="4" name="Título 1">
            <a:extLst>
              <a:ext uri="{FF2B5EF4-FFF2-40B4-BE49-F238E27FC236}">
                <a16:creationId xmlns:a16="http://schemas.microsoft.com/office/drawing/2014/main" id="{789575A6-8095-CA71-B03A-C9107CBE6A74}"/>
              </a:ext>
            </a:extLst>
          </p:cNvPr>
          <p:cNvSpPr txBox="1">
            <a:spLocks/>
          </p:cNvSpPr>
          <p:nvPr/>
        </p:nvSpPr>
        <p:spPr>
          <a:xfrm>
            <a:off x="303845" y="3233186"/>
            <a:ext cx="5974125" cy="1600200"/>
          </a:xfrm>
          <a:prstGeom prst="rect">
            <a:avLst/>
          </a:prstGeom>
        </p:spPr>
        <p:txBody>
          <a:bodyPr lIns="91440" tIns="45720" rIns="91440" bIns="45720" anchor="b"/>
          <a:lstStyle>
            <a:lvl1pPr algn="l" defTabSz="914400" rtl="0" eaLnBrk="1" latinLnBrk="0" hangingPunct="1">
              <a:lnSpc>
                <a:spcPct val="90000"/>
              </a:lnSpc>
              <a:spcBef>
                <a:spcPct val="0"/>
              </a:spcBef>
              <a:buNone/>
              <a:defRPr sz="3200" kern="1200">
                <a:solidFill>
                  <a:schemeClr val="bg1"/>
                </a:solidFill>
                <a:latin typeface="Arial Nova" panose="020B0504020202020204" pitchFamily="34" charset="0"/>
                <a:ea typeface="+mj-ea"/>
                <a:cs typeface="+mj-cs"/>
              </a:defRPr>
            </a:lvl1pPr>
          </a:lstStyle>
          <a:p>
            <a:r>
              <a:rPr lang="es-CO" i="1">
                <a:latin typeface="Arial Nova"/>
              </a:rPr>
              <a:t>Secretaría Distrital de Hacienda</a:t>
            </a:r>
            <a:endParaRPr lang="es-ES"/>
          </a:p>
          <a:p>
            <a:r>
              <a:rPr lang="es-CO" i="1">
                <a:latin typeface="Arial Nova"/>
              </a:rPr>
              <a:t>Julio 2023</a:t>
            </a:r>
          </a:p>
        </p:txBody>
      </p:sp>
    </p:spTree>
    <p:extLst>
      <p:ext uri="{BB962C8B-B14F-4D97-AF65-F5344CB8AC3E}">
        <p14:creationId xmlns:p14="http://schemas.microsoft.com/office/powerpoint/2010/main" val="73288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
            <a:extLst>
              <a:ext uri="{FF2B5EF4-FFF2-40B4-BE49-F238E27FC236}">
                <a16:creationId xmlns:a16="http://schemas.microsoft.com/office/drawing/2014/main" id="{D019A9C0-4CC6-4680-A769-A3F71B28A25A}"/>
              </a:ext>
            </a:extLst>
          </p:cNvPr>
          <p:cNvSpPr txBox="1">
            <a:spLocks/>
          </p:cNvSpPr>
          <p:nvPr/>
        </p:nvSpPr>
        <p:spPr>
          <a:xfrm>
            <a:off x="3938421" y="1164530"/>
            <a:ext cx="6376430" cy="1615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algn="r"/>
            <a:endParaRPr lang="es-419" sz="1400">
              <a:solidFill>
                <a:srgbClr val="C00000"/>
              </a:solidFill>
              <a:latin typeface="+mn-lt"/>
              <a:ea typeface="+mn-ea"/>
              <a:cs typeface="Calibri"/>
            </a:endParaRPr>
          </a:p>
        </p:txBody>
      </p:sp>
      <p:sp>
        <p:nvSpPr>
          <p:cNvPr id="21" name="Título 1">
            <a:extLst>
              <a:ext uri="{FF2B5EF4-FFF2-40B4-BE49-F238E27FC236}">
                <a16:creationId xmlns:a16="http://schemas.microsoft.com/office/drawing/2014/main" id="{DB109750-75DC-4D6A-A5E6-B927B98CC517}"/>
              </a:ext>
            </a:extLst>
          </p:cNvPr>
          <p:cNvSpPr txBox="1">
            <a:spLocks/>
          </p:cNvSpPr>
          <p:nvPr/>
        </p:nvSpPr>
        <p:spPr>
          <a:xfrm>
            <a:off x="-75860" y="3722469"/>
            <a:ext cx="5309591" cy="68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algn="ctr"/>
            <a:endParaRPr lang="es-419" sz="1500">
              <a:solidFill>
                <a:schemeClr val="tx1"/>
              </a:solidFill>
              <a:latin typeface="Arial Rounded MT Bold" panose="020F0704030504030204" pitchFamily="34" charset="0"/>
            </a:endParaRPr>
          </a:p>
        </p:txBody>
      </p:sp>
      <p:sp>
        <p:nvSpPr>
          <p:cNvPr id="2" name="Título 1">
            <a:extLst>
              <a:ext uri="{FF2B5EF4-FFF2-40B4-BE49-F238E27FC236}">
                <a16:creationId xmlns:a16="http://schemas.microsoft.com/office/drawing/2014/main" id="{CFF51DE7-D603-4F3B-88DD-3C9C85EEFEE1}"/>
              </a:ext>
            </a:extLst>
          </p:cNvPr>
          <p:cNvSpPr>
            <a:spLocks noGrp="1"/>
          </p:cNvSpPr>
          <p:nvPr>
            <p:ph type="title" idx="4294967295"/>
          </p:nvPr>
        </p:nvSpPr>
        <p:spPr>
          <a:xfrm>
            <a:off x="1084881" y="97645"/>
            <a:ext cx="5103813" cy="906462"/>
          </a:xfrm>
        </p:spPr>
        <p:txBody>
          <a:bodyPr>
            <a:normAutofit fontScale="90000"/>
          </a:bodyPr>
          <a:lstStyle/>
          <a:p>
            <a:r>
              <a:rPr lang="es-ES" sz="3100" dirty="0">
                <a:solidFill>
                  <a:srgbClr val="C00000"/>
                </a:solidFill>
                <a:latin typeface="+mn-lt"/>
                <a:cs typeface="+mn-cs"/>
              </a:rPr>
              <a:t>Estado de Situación Financiera a 31 de mayo de 2023 – SDH</a:t>
            </a:r>
            <a:br>
              <a:rPr lang="es-ES" sz="2700" b="0" dirty="0">
                <a:latin typeface="+mn-lt"/>
                <a:cs typeface="+mn-cs"/>
              </a:rPr>
            </a:br>
            <a:br>
              <a:rPr lang="es-ES" sz="3100" b="0" dirty="0">
                <a:latin typeface="+mn-lt"/>
                <a:cs typeface="+mn-cs"/>
              </a:rPr>
            </a:br>
            <a:r>
              <a:rPr lang="es-419" sz="1600" b="0" dirty="0">
                <a:solidFill>
                  <a:srgbClr val="C00000"/>
                </a:solidFill>
                <a:latin typeface="+mn-lt"/>
                <a:ea typeface="+mn-ea"/>
                <a:cs typeface="+mn-cs"/>
              </a:rPr>
              <a:t>(Cifras en Billones de pesos)</a:t>
            </a:r>
            <a:br>
              <a:rPr lang="es-419" sz="1600" dirty="0">
                <a:solidFill>
                  <a:srgbClr val="C00000"/>
                </a:solidFill>
                <a:latin typeface="+mn-lt"/>
                <a:ea typeface="+mn-ea"/>
                <a:cs typeface="Calibri"/>
              </a:rPr>
            </a:br>
            <a:br>
              <a:rPr lang="es-ES" sz="2800" b="0" dirty="0">
                <a:solidFill>
                  <a:srgbClr val="C00000"/>
                </a:solidFill>
                <a:latin typeface="+mn-lt"/>
                <a:ea typeface="+mn-ea"/>
                <a:cs typeface="+mn-cs"/>
              </a:rPr>
            </a:br>
            <a:endParaRPr lang="es-CO" sz="2800" b="0" dirty="0">
              <a:solidFill>
                <a:srgbClr val="C00000"/>
              </a:solidFill>
              <a:latin typeface="+mn-lt"/>
              <a:ea typeface="+mn-ea"/>
              <a:cs typeface="+mn-cs"/>
            </a:endParaRPr>
          </a:p>
        </p:txBody>
      </p:sp>
      <p:graphicFrame>
        <p:nvGraphicFramePr>
          <p:cNvPr id="3" name="Tabla 2">
            <a:extLst>
              <a:ext uri="{FF2B5EF4-FFF2-40B4-BE49-F238E27FC236}">
                <a16:creationId xmlns:a16="http://schemas.microsoft.com/office/drawing/2014/main" id="{606589A0-F41B-1504-A0F4-26A46B2B9873}"/>
              </a:ext>
            </a:extLst>
          </p:cNvPr>
          <p:cNvGraphicFramePr>
            <a:graphicFrameLocks noGrp="1"/>
          </p:cNvGraphicFramePr>
          <p:nvPr/>
        </p:nvGraphicFramePr>
        <p:xfrm>
          <a:off x="443366" y="2478469"/>
          <a:ext cx="4677273" cy="1793184"/>
        </p:xfrm>
        <a:graphic>
          <a:graphicData uri="http://schemas.openxmlformats.org/drawingml/2006/table">
            <a:tbl>
              <a:tblPr bandRow="1"/>
              <a:tblGrid>
                <a:gridCol w="1877803">
                  <a:extLst>
                    <a:ext uri="{9D8B030D-6E8A-4147-A177-3AD203B41FA5}">
                      <a16:colId xmlns:a16="http://schemas.microsoft.com/office/drawing/2014/main" val="3242415368"/>
                    </a:ext>
                  </a:extLst>
                </a:gridCol>
                <a:gridCol w="1392702">
                  <a:extLst>
                    <a:ext uri="{9D8B030D-6E8A-4147-A177-3AD203B41FA5}">
                      <a16:colId xmlns:a16="http://schemas.microsoft.com/office/drawing/2014/main" val="1518750031"/>
                    </a:ext>
                  </a:extLst>
                </a:gridCol>
                <a:gridCol w="1406768">
                  <a:extLst>
                    <a:ext uri="{9D8B030D-6E8A-4147-A177-3AD203B41FA5}">
                      <a16:colId xmlns:a16="http://schemas.microsoft.com/office/drawing/2014/main" val="20002"/>
                    </a:ext>
                  </a:extLst>
                </a:gridCol>
              </a:tblGrid>
              <a:tr h="4482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CO" sz="1900" b="1">
                          <a:latin typeface="Arial Rounded MT Bold"/>
                        </a:rPr>
                        <a:t>MAY-2023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CO" sz="1900" b="1">
                          <a:latin typeface="Arial Rounded MT Bold"/>
                        </a:rPr>
                        <a:t>MAY-2022</a:t>
                      </a:r>
                      <a:endParaRPr lang="es-E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10000"/>
                  </a:ext>
                </a:extLst>
              </a:tr>
              <a:tr h="4482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CO" sz="1900">
                          <a:latin typeface="Arial Rounded MT Bold"/>
                        </a:rPr>
                        <a:t>ACTIVO</a:t>
                      </a:r>
                      <a:endParaRPr lang="es-CO" sz="1900" b="1">
                        <a:latin typeface="Arial Rounded MT Bold"/>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s-CO" sz="1900">
                          <a:latin typeface="Arial Rounded MT Bold"/>
                        </a:rPr>
                        <a:t>$        33,9</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s-CO" sz="1900">
                          <a:latin typeface="Arial Rounded MT Bold"/>
                        </a:rPr>
                        <a:t>$        28,2</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2992719662"/>
                  </a:ext>
                </a:extLst>
              </a:tr>
              <a:tr h="4482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CO" sz="1900">
                          <a:latin typeface="Arial Rounded MT Bold"/>
                        </a:rPr>
                        <a:t>PASIVO</a:t>
                      </a:r>
                      <a:endParaRPr lang="es-CO" sz="1900" b="1">
                        <a:latin typeface="Arial Rounded MT Bold"/>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s-CO" sz="1900">
                          <a:latin typeface="Arial Rounded MT Bold"/>
                        </a:rPr>
                        <a:t>$        16,5</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s-CO" sz="1900">
                          <a:latin typeface="Arial Rounded MT Bold"/>
                        </a:rPr>
                        <a:t>$        11,2</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2150565357"/>
                  </a:ext>
                </a:extLst>
              </a:tr>
              <a:tr h="4482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CO" sz="1900">
                          <a:latin typeface="Arial Rounded MT Bold"/>
                        </a:rPr>
                        <a:t>PATRIMONIO</a:t>
                      </a:r>
                      <a:endParaRPr lang="es-CO" sz="1900" b="1">
                        <a:latin typeface="Arial Rounded MT Bold"/>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s-CO" sz="1900">
                          <a:latin typeface="Arial Rounded MT Bold"/>
                        </a:rPr>
                        <a:t>$        17,4</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s-CO" sz="1900">
                          <a:latin typeface="Arial Rounded MT Bold"/>
                        </a:rPr>
                        <a:t>$        17,0</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2836237923"/>
                  </a:ext>
                </a:extLst>
              </a:tr>
            </a:tbl>
          </a:graphicData>
        </a:graphic>
      </p:graphicFrame>
      <p:graphicFrame>
        <p:nvGraphicFramePr>
          <p:cNvPr id="4" name="Diagrama 3">
            <a:extLst>
              <a:ext uri="{FF2B5EF4-FFF2-40B4-BE49-F238E27FC236}">
                <a16:creationId xmlns:a16="http://schemas.microsoft.com/office/drawing/2014/main" id="{94C4F667-FB38-0291-56E7-7CAAB3BA293C}"/>
              </a:ext>
            </a:extLst>
          </p:cNvPr>
          <p:cNvGraphicFramePr/>
          <p:nvPr/>
        </p:nvGraphicFramePr>
        <p:xfrm>
          <a:off x="5120639" y="2339279"/>
          <a:ext cx="6921305" cy="380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6FA7AE66-5C40-BEE2-90BD-A9B9E7CDE2B4}"/>
              </a:ext>
            </a:extLst>
          </p:cNvPr>
          <p:cNvSpPr/>
          <p:nvPr/>
        </p:nvSpPr>
        <p:spPr>
          <a:xfrm>
            <a:off x="6191819" y="1487078"/>
            <a:ext cx="5104636" cy="365100"/>
          </a:xfrm>
          <a:prstGeom prst="rect">
            <a:avLst/>
          </a:prstGeom>
        </p:spPr>
        <p:txBody>
          <a:bodyPr wrap="square">
            <a:spAutoFit/>
          </a:bodyPr>
          <a:lstStyle/>
          <a:p>
            <a:pPr algn="ctr" eaLnBrk="1" fontAlgn="auto" hangingPunct="1">
              <a:lnSpc>
                <a:spcPct val="107000"/>
              </a:lnSpc>
              <a:spcBef>
                <a:spcPts val="0"/>
              </a:spcBef>
              <a:spcAft>
                <a:spcPts val="800"/>
              </a:spcAft>
            </a:pPr>
            <a:r>
              <a:rPr lang="es-CO">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Principales partidas</a:t>
            </a:r>
          </a:p>
        </p:txBody>
      </p:sp>
      <p:pic>
        <p:nvPicPr>
          <p:cNvPr id="7" name="Gráfico 6" descr="Presentación con gráfico circular contorno">
            <a:extLst>
              <a:ext uri="{FF2B5EF4-FFF2-40B4-BE49-F238E27FC236}">
                <a16:creationId xmlns:a16="http://schemas.microsoft.com/office/drawing/2014/main" id="{D670466F-8D51-580A-39A4-CA1E8D060039}"/>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6243" y="240009"/>
            <a:ext cx="629530" cy="629530"/>
          </a:xfrm>
          <a:prstGeom prst="rect">
            <a:avLst/>
          </a:prstGeom>
        </p:spPr>
      </p:pic>
    </p:spTree>
    <p:extLst>
      <p:ext uri="{BB962C8B-B14F-4D97-AF65-F5344CB8AC3E}">
        <p14:creationId xmlns:p14="http://schemas.microsoft.com/office/powerpoint/2010/main" val="158925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382E29C6-337F-4969-94C1-6035DD7D6FA1}"/>
              </a:ext>
            </a:extLst>
          </p:cNvPr>
          <p:cNvSpPr>
            <a:spLocks noGrp="1"/>
          </p:cNvSpPr>
          <p:nvPr>
            <p:ph type="title" idx="4294967295"/>
          </p:nvPr>
        </p:nvSpPr>
        <p:spPr>
          <a:xfrm>
            <a:off x="1020305" y="214313"/>
            <a:ext cx="10515600" cy="1325562"/>
          </a:xfrm>
        </p:spPr>
        <p:txBody>
          <a:bodyPr>
            <a:normAutofit fontScale="90000"/>
          </a:bodyPr>
          <a:lstStyle/>
          <a:p>
            <a:pPr marL="0" marR="0" lvl="0" indent="0" defTabSz="914400" rtl="0" eaLnBrk="0" fontAlgn="base" latinLnBrk="0" hangingPunct="0">
              <a:lnSpc>
                <a:spcPct val="100000"/>
              </a:lnSpc>
              <a:spcBef>
                <a:spcPct val="0"/>
              </a:spcBef>
              <a:spcAft>
                <a:spcPct val="0"/>
              </a:spcAft>
              <a:buClrTx/>
              <a:buSzTx/>
              <a:buFontTx/>
              <a:buNone/>
              <a:tabLst/>
              <a:defRPr/>
            </a:pPr>
            <a:r>
              <a:rPr lang="es-ES" sz="3100" b="0" dirty="0">
                <a:solidFill>
                  <a:srgbClr val="C00000"/>
                </a:solidFill>
                <a:latin typeface="+mn-lt"/>
                <a:ea typeface="+mn-ea"/>
                <a:cs typeface="+mn-cs"/>
              </a:rPr>
              <a:t>Estado de Resultados</a:t>
            </a:r>
            <a:r>
              <a:rPr lang="es-ES" sz="3100" b="0" dirty="0">
                <a:latin typeface="+mn-lt"/>
                <a:cs typeface="+mn-cs"/>
              </a:rPr>
              <a:t> </a:t>
            </a:r>
            <a:br>
              <a:rPr lang="es-ES" sz="3100" b="0" dirty="0">
                <a:latin typeface="+mn-lt"/>
                <a:cs typeface="+mn-cs"/>
              </a:rPr>
            </a:br>
            <a:r>
              <a:rPr lang="es-ES" sz="2800" dirty="0">
                <a:solidFill>
                  <a:srgbClr val="C00000"/>
                </a:solidFill>
                <a:latin typeface="+mn-lt"/>
                <a:ea typeface="+mn-ea"/>
                <a:cs typeface="+mn-cs"/>
              </a:rPr>
              <a:t>a mayo 31 de 2023 - SDH</a:t>
            </a:r>
            <a:br>
              <a:rPr lang="es-ES" sz="2800" b="0" dirty="0">
                <a:solidFill>
                  <a:srgbClr val="C00000"/>
                </a:solidFill>
                <a:latin typeface="+mn-lt"/>
                <a:ea typeface="+mn-ea"/>
                <a:cs typeface="+mn-cs"/>
              </a:rPr>
            </a:br>
            <a:br>
              <a:rPr lang="es-ES" sz="2800" b="0" dirty="0">
                <a:solidFill>
                  <a:srgbClr val="C00000"/>
                </a:solidFill>
                <a:latin typeface="+mn-lt"/>
                <a:ea typeface="+mn-ea"/>
                <a:cs typeface="+mn-cs"/>
              </a:rPr>
            </a:br>
            <a:r>
              <a:rPr kumimoji="0" lang="es-419" sz="1400" b="0" i="0" u="none" strike="noStrike" kern="1200" cap="none" spc="0" normalizeH="0" baseline="0" noProof="0" dirty="0">
                <a:ln>
                  <a:noFill/>
                </a:ln>
                <a:solidFill>
                  <a:srgbClr val="C00000"/>
                </a:solidFill>
                <a:effectLst/>
                <a:uLnTx/>
                <a:uFillTx/>
                <a:latin typeface="Arial" panose="020B0604020202020204"/>
                <a:ea typeface="+mn-ea"/>
                <a:cs typeface="+mn-cs"/>
              </a:rPr>
              <a:t>(Cifras en Billones de pesos)</a:t>
            </a:r>
            <a:br>
              <a:rPr kumimoji="0" lang="es-419" sz="1400" b="0" i="0" u="none" strike="noStrike" kern="1200" cap="none" spc="0" normalizeH="0" baseline="0" noProof="0" dirty="0">
                <a:ln>
                  <a:noFill/>
                </a:ln>
                <a:solidFill>
                  <a:srgbClr val="C00000"/>
                </a:solidFill>
                <a:effectLst/>
                <a:uLnTx/>
                <a:uFillTx/>
                <a:latin typeface="Arial" panose="020B0604020202020204"/>
                <a:ea typeface="+mn-ea"/>
                <a:cs typeface="Calibri"/>
              </a:rPr>
            </a:br>
            <a:endParaRPr lang="es-CO" sz="1800" b="0" dirty="0">
              <a:solidFill>
                <a:srgbClr val="C00000"/>
              </a:solidFill>
              <a:latin typeface="+mn-lt"/>
              <a:ea typeface="+mn-ea"/>
              <a:cs typeface="+mn-cs"/>
            </a:endParaRPr>
          </a:p>
        </p:txBody>
      </p:sp>
      <p:graphicFrame>
        <p:nvGraphicFramePr>
          <p:cNvPr id="2" name="Tabla 1">
            <a:extLst>
              <a:ext uri="{FF2B5EF4-FFF2-40B4-BE49-F238E27FC236}">
                <a16:creationId xmlns:a16="http://schemas.microsoft.com/office/drawing/2014/main" id="{A63AC7CB-6B27-142C-16E5-7008B637C897}"/>
              </a:ext>
            </a:extLst>
          </p:cNvPr>
          <p:cNvGraphicFramePr>
            <a:graphicFrameLocks noGrp="1"/>
          </p:cNvGraphicFramePr>
          <p:nvPr/>
        </p:nvGraphicFramePr>
        <p:xfrm>
          <a:off x="279458" y="2413828"/>
          <a:ext cx="4140238" cy="2015448"/>
        </p:xfrm>
        <a:graphic>
          <a:graphicData uri="http://schemas.openxmlformats.org/drawingml/2006/table">
            <a:tbl>
              <a:tblPr bandRow="1"/>
              <a:tblGrid>
                <a:gridCol w="1844764">
                  <a:extLst>
                    <a:ext uri="{9D8B030D-6E8A-4147-A177-3AD203B41FA5}">
                      <a16:colId xmlns:a16="http://schemas.microsoft.com/office/drawing/2014/main" val="3242415368"/>
                    </a:ext>
                  </a:extLst>
                </a:gridCol>
                <a:gridCol w="1052845">
                  <a:extLst>
                    <a:ext uri="{9D8B030D-6E8A-4147-A177-3AD203B41FA5}">
                      <a16:colId xmlns:a16="http://schemas.microsoft.com/office/drawing/2014/main" val="1518750031"/>
                    </a:ext>
                  </a:extLst>
                </a:gridCol>
                <a:gridCol w="1242629">
                  <a:extLst>
                    <a:ext uri="{9D8B030D-6E8A-4147-A177-3AD203B41FA5}">
                      <a16:colId xmlns:a16="http://schemas.microsoft.com/office/drawing/2014/main" val="20002"/>
                    </a:ext>
                  </a:extLst>
                </a:gridCol>
              </a:tblGrid>
              <a:tr h="4482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s-CO" sz="1900" b="0">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CO" sz="1900" b="1">
                          <a:latin typeface="Arial Rounded MT Bold"/>
                        </a:rPr>
                        <a:t>MAY-2023</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CO" sz="1900" b="1">
                          <a:latin typeface="Arial Rounded MT Bold"/>
                        </a:rPr>
                        <a:t>MAY-2022</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10000"/>
                  </a:ext>
                </a:extLst>
              </a:tr>
              <a:tr h="4482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CO" sz="1900" b="0">
                          <a:latin typeface="Arial Rounded MT Bold"/>
                        </a:rPr>
                        <a:t>INGRESOS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s-CO" sz="1900">
                          <a:latin typeface="Arial Rounded MT Bold"/>
                        </a:rPr>
                        <a:t>$ 12,6</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s-CO" sz="1900">
                          <a:latin typeface="Arial Rounded MT Bold"/>
                        </a:rPr>
                        <a:t>$   11,7</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2992719662"/>
                  </a:ext>
                </a:extLst>
              </a:tr>
              <a:tr h="4482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CO" sz="1900" b="0">
                          <a:latin typeface="Arial Rounded MT Bold"/>
                        </a:rPr>
                        <a:t>GASTOS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s-CO" sz="1900">
                          <a:latin typeface="Arial Rounded MT Bold"/>
                        </a:rPr>
                        <a:t>$    8,7</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s-CO" sz="1900">
                          <a:latin typeface="Arial Rounded MT Bold"/>
                        </a:rPr>
                        <a:t>$     6,5</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2150565357"/>
                  </a:ext>
                </a:extLst>
              </a:tr>
              <a:tr h="4482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CO" sz="1900">
                          <a:latin typeface="Arial Rounded MT Bold"/>
                        </a:rPr>
                        <a:t>RESULTADO</a:t>
                      </a:r>
                      <a:endParaRPr lang="es-CO" sz="1900" b="1">
                        <a:latin typeface="Arial Rounded MT Bold"/>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s-CO" sz="1900">
                          <a:latin typeface="Arial Rounded MT Bold"/>
                        </a:rPr>
                        <a:t>$    3,9</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s-CO" sz="1900">
                          <a:latin typeface="Arial Rounded MT Bold"/>
                        </a:rPr>
                        <a:t>$     5,2</a:t>
                      </a:r>
                      <a:endParaRPr lang="es-CO" sz="1900" b="1">
                        <a:latin typeface="Arial Rounded MT Bold" panose="020F07040305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2836237923"/>
                  </a:ext>
                </a:extLst>
              </a:tr>
            </a:tbl>
          </a:graphicData>
        </a:graphic>
      </p:graphicFrame>
      <p:sp>
        <p:nvSpPr>
          <p:cNvPr id="5" name="Rectángulo 4">
            <a:extLst>
              <a:ext uri="{FF2B5EF4-FFF2-40B4-BE49-F238E27FC236}">
                <a16:creationId xmlns:a16="http://schemas.microsoft.com/office/drawing/2014/main" id="{D2E0E1AE-3CEE-CEF5-5093-1BE70613E8CC}"/>
              </a:ext>
            </a:extLst>
          </p:cNvPr>
          <p:cNvSpPr/>
          <p:nvPr/>
        </p:nvSpPr>
        <p:spPr>
          <a:xfrm>
            <a:off x="5828249" y="1377035"/>
            <a:ext cx="5104636" cy="365100"/>
          </a:xfrm>
          <a:prstGeom prst="rect">
            <a:avLst/>
          </a:prstGeom>
        </p:spPr>
        <p:txBody>
          <a:bodyPr wrap="square">
            <a:spAutoFit/>
          </a:bodyPr>
          <a:lstStyle/>
          <a:p>
            <a:pPr algn="ctr" eaLnBrk="1" fontAlgn="auto" hangingPunct="1">
              <a:lnSpc>
                <a:spcPct val="107000"/>
              </a:lnSpc>
              <a:spcBef>
                <a:spcPts val="0"/>
              </a:spcBef>
              <a:spcAft>
                <a:spcPts val="800"/>
              </a:spcAft>
            </a:pPr>
            <a:r>
              <a:rPr lang="es-CO">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Principales partidas</a:t>
            </a:r>
          </a:p>
        </p:txBody>
      </p:sp>
      <p:graphicFrame>
        <p:nvGraphicFramePr>
          <p:cNvPr id="13" name="Diagrama 12">
            <a:extLst>
              <a:ext uri="{FF2B5EF4-FFF2-40B4-BE49-F238E27FC236}">
                <a16:creationId xmlns:a16="http://schemas.microsoft.com/office/drawing/2014/main" id="{9DEB8B99-3749-332D-0846-3F4B8A580A26}"/>
              </a:ext>
            </a:extLst>
          </p:cNvPr>
          <p:cNvGraphicFramePr/>
          <p:nvPr/>
        </p:nvGraphicFramePr>
        <p:xfrm>
          <a:off x="4419696" y="1831083"/>
          <a:ext cx="7492846" cy="3649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062F41FA-D2D7-3A93-5EF0-8DC61950246A}"/>
              </a:ext>
            </a:extLst>
          </p:cNvPr>
          <p:cNvSpPr txBox="1"/>
          <p:nvPr/>
        </p:nvSpPr>
        <p:spPr>
          <a:xfrm>
            <a:off x="2444620" y="5569912"/>
            <a:ext cx="9090887" cy="369332"/>
          </a:xfrm>
          <a:prstGeom prst="rect">
            <a:avLst/>
          </a:prstGeom>
          <a:noFill/>
        </p:spPr>
        <p:txBody>
          <a:bodyPr wrap="square">
            <a:spAutoFit/>
          </a:bodyPr>
          <a:lstStyle/>
          <a:p>
            <a:r>
              <a:rPr kumimoji="0" lang="es-CO" sz="1800" b="0" i="0" u="none" strike="noStrike" kern="1200" cap="none" spc="0" normalizeH="0" baseline="0" noProof="0">
                <a:ln>
                  <a:noFill/>
                </a:ln>
                <a:solidFill>
                  <a:srgbClr val="0066CC"/>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Dictamen Contraloría de Bogotá: Estados Financieros </a:t>
            </a:r>
            <a:r>
              <a:rPr kumimoji="0" lang="es-CO" sz="1800" b="0" i="0" u="none" strike="noStrike" kern="1200" cap="none" spc="0" normalizeH="0" baseline="0" noProof="0">
                <a:ln>
                  <a:noFill/>
                </a:ln>
                <a:solidFill>
                  <a:srgbClr val="0066CC"/>
                </a:solidFill>
                <a:effectLst/>
                <a:uLnTx/>
                <a:uFillTx/>
                <a:latin typeface="Arial Rounded MT Bold" panose="020F0704030504030204" pitchFamily="34" charset="0"/>
                <a:ea typeface="+mn-ea"/>
                <a:cs typeface="Times New Roman" panose="02020603050405020304" pitchFamily="18" charset="0"/>
              </a:rPr>
              <a:t>SDH</a:t>
            </a:r>
            <a:r>
              <a:rPr kumimoji="0" lang="es-CO" sz="1800" b="0" i="0" u="none" strike="noStrike" kern="1200" cap="none" spc="0" normalizeH="0" baseline="0" noProof="0">
                <a:ln>
                  <a:noFill/>
                </a:ln>
                <a:solidFill>
                  <a:srgbClr val="0066CC"/>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a:t>
            </a:r>
            <a:r>
              <a:rPr lang="es-CO">
                <a:solidFill>
                  <a:srgbClr val="0066CC"/>
                </a:solidFill>
                <a:latin typeface="Arial Rounded MT Bold" panose="020F0704030504030204" pitchFamily="34" charset="0"/>
                <a:ea typeface="Calibri" panose="020F0502020204030204" pitchFamily="34" charset="0"/>
                <a:cs typeface="Times New Roman" panose="02020603050405020304" pitchFamily="18" charset="0"/>
              </a:rPr>
              <a:t>c</a:t>
            </a:r>
            <a:r>
              <a:rPr kumimoji="0" lang="es-CO" sz="1800" b="0" i="0" u="none" strike="noStrike" kern="1200" cap="none" spc="0" normalizeH="0" baseline="0" noProof="0" err="1">
                <a:ln>
                  <a:noFill/>
                </a:ln>
                <a:solidFill>
                  <a:srgbClr val="0066CC"/>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on</a:t>
            </a:r>
            <a:r>
              <a:rPr kumimoji="0" lang="es-CO" sz="1800" b="0" i="0" u="none" strike="noStrike" kern="1200" cap="none" spc="0" normalizeH="0" baseline="0" noProof="0">
                <a:ln>
                  <a:noFill/>
                </a:ln>
                <a:solidFill>
                  <a:srgbClr val="0066CC"/>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OPINIÓN LIMPIA </a:t>
            </a:r>
            <a:endParaRPr lang="es-CO"/>
          </a:p>
        </p:txBody>
      </p:sp>
      <p:pic>
        <p:nvPicPr>
          <p:cNvPr id="3" name="Gráfico 2" descr="Presentación con gráfico circular contorno">
            <a:extLst>
              <a:ext uri="{FF2B5EF4-FFF2-40B4-BE49-F238E27FC236}">
                <a16:creationId xmlns:a16="http://schemas.microsoft.com/office/drawing/2014/main" id="{0C2C3656-567F-DDC9-ACED-8C0A728CB927}"/>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6365" y="359279"/>
            <a:ext cx="629530" cy="629530"/>
          </a:xfrm>
          <a:prstGeom prst="rect">
            <a:avLst/>
          </a:prstGeom>
        </p:spPr>
      </p:pic>
    </p:spTree>
    <p:extLst>
      <p:ext uri="{BB962C8B-B14F-4D97-AF65-F5344CB8AC3E}">
        <p14:creationId xmlns:p14="http://schemas.microsoft.com/office/powerpoint/2010/main" val="114612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5">
            <a:extLst>
              <a:ext uri="{FF2B5EF4-FFF2-40B4-BE49-F238E27FC236}">
                <a16:creationId xmlns:a16="http://schemas.microsoft.com/office/drawing/2014/main" id="{1AEBC286-5829-4D7A-B4B1-50F415886521}"/>
              </a:ext>
            </a:extLst>
          </p:cNvPr>
          <p:cNvGraphicFramePr>
            <a:graphicFrameLocks/>
          </p:cNvGraphicFramePr>
          <p:nvPr/>
        </p:nvGraphicFramePr>
        <p:xfrm>
          <a:off x="226423" y="1069505"/>
          <a:ext cx="2135482" cy="3313461"/>
        </p:xfrm>
        <a:graphic>
          <a:graphicData uri="http://schemas.openxmlformats.org/drawingml/2006/table">
            <a:tbl>
              <a:tblPr firstRow="1" bandRow="1">
                <a:effectLst/>
                <a:tableStyleId>{5FD0F851-EC5A-4D38-B0AD-8093EC10F338}</a:tableStyleId>
              </a:tblPr>
              <a:tblGrid>
                <a:gridCol w="2135482">
                  <a:extLst>
                    <a:ext uri="{9D8B030D-6E8A-4147-A177-3AD203B41FA5}">
                      <a16:colId xmlns:a16="http://schemas.microsoft.com/office/drawing/2014/main" val="20000"/>
                    </a:ext>
                  </a:extLst>
                </a:gridCol>
              </a:tblGrid>
              <a:tr h="534675">
                <a:tc>
                  <a:txBody>
                    <a:bodyPr/>
                    <a:lstStyle/>
                    <a:p>
                      <a:pPr algn="ctr"/>
                      <a:r>
                        <a:rPr lang="es-CO" sz="1600" b="1" spc="0" noProof="0">
                          <a:solidFill>
                            <a:schemeClr val="bg1"/>
                          </a:solidFill>
                          <a:latin typeface="Calibri" panose="020F0502020204030204" pitchFamily="34" charset="0"/>
                          <a:cs typeface="Calibri" panose="020F0502020204030204" pitchFamily="34" charset="0"/>
                        </a:rPr>
                        <a:t>Conceptos</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950333">
                <a:tc>
                  <a:txBody>
                    <a:bodyPr/>
                    <a:lstStyle/>
                    <a:p>
                      <a:pPr algn="ctr"/>
                      <a:endParaRPr lang="es-CO" altLang="ko-KR" sz="2000" baseline="0" noProof="0" dirty="0">
                        <a:solidFill>
                          <a:schemeClr val="tx1">
                            <a:lumMod val="75000"/>
                            <a:lumOff val="25000"/>
                          </a:schemeClr>
                        </a:solidFill>
                        <a:latin typeface="Calibri" panose="020F0502020204030204" pitchFamily="34" charset="0"/>
                        <a:cs typeface="Calibri" panose="020F0502020204030204" pitchFamily="34" charset="0"/>
                      </a:endParaRPr>
                    </a:p>
                  </a:txBody>
                  <a:tcPr anchor="ctr">
                    <a:lnL>
                      <a:noFill/>
                    </a:lnL>
                    <a:lnR>
                      <a:noFill/>
                    </a:lnR>
                    <a:lnT w="57150"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947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Calibri" panose="020F0502020204030204" pitchFamily="34" charset="0"/>
                          <a:cs typeface="Calibri" panose="020F0502020204030204" pitchFamily="34" charset="0"/>
                        </a:rPr>
                        <a:t>Contratos</a:t>
                      </a:r>
                    </a:p>
                  </a:txBody>
                  <a:tcPr anchor="ctr">
                    <a:lnL>
                      <a:noFill/>
                    </a:lnL>
                    <a:lnR>
                      <a:noFill/>
                    </a:lnR>
                    <a:lnT w="38100" cap="flat" cmpd="sng" algn="ctr">
                      <a:solidFill>
                        <a:schemeClr val="accent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78583">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CO" altLang="ko-KR" sz="1400" kern="1200" baseline="0" noProof="0">
                          <a:solidFill>
                            <a:schemeClr val="tx1">
                              <a:lumMod val="75000"/>
                              <a:lumOff val="25000"/>
                            </a:schemeClr>
                          </a:solidFill>
                          <a:latin typeface="Calibri" panose="020F0502020204030204" pitchFamily="34" charset="0"/>
                          <a:ea typeface="+mn-ea"/>
                          <a:cs typeface="Calibri" panose="020F0502020204030204" pitchFamily="34" charset="0"/>
                        </a:rPr>
                        <a:t>Horas Extras</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5208">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Calibri" panose="020F0502020204030204" pitchFamily="34" charset="0"/>
                          <a:cs typeface="Calibri" panose="020F0502020204030204" pitchFamily="34" charset="0"/>
                        </a:rPr>
                        <a:t>Compensación por vacaciones </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52518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CO" altLang="ko-KR" sz="1400" baseline="0" noProof="0" dirty="0">
                          <a:solidFill>
                            <a:schemeClr val="tx1">
                              <a:lumMod val="75000"/>
                              <a:lumOff val="25000"/>
                            </a:schemeClr>
                          </a:solidFill>
                          <a:latin typeface="Calibri" panose="020F0502020204030204" pitchFamily="34" charset="0"/>
                          <a:cs typeface="Calibri" panose="020F0502020204030204" pitchFamily="34" charset="0"/>
                        </a:rPr>
                        <a:t>Viáticos y Gastos de Viaje</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graphicFrame>
        <p:nvGraphicFramePr>
          <p:cNvPr id="4" name="Table Placeholder 5">
            <a:extLst>
              <a:ext uri="{FF2B5EF4-FFF2-40B4-BE49-F238E27FC236}">
                <a16:creationId xmlns:a16="http://schemas.microsoft.com/office/drawing/2014/main" id="{2660E50A-1BFA-4560-86EA-648FACCC9FAB}"/>
              </a:ext>
            </a:extLst>
          </p:cNvPr>
          <p:cNvGraphicFramePr>
            <a:graphicFrameLocks/>
          </p:cNvGraphicFramePr>
          <p:nvPr/>
        </p:nvGraphicFramePr>
        <p:xfrm>
          <a:off x="2455605" y="1069505"/>
          <a:ext cx="2232000" cy="3769565"/>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92330">
                <a:tc>
                  <a:txBody>
                    <a:bodyPr/>
                    <a:lstStyle/>
                    <a:p>
                      <a:pPr marL="0" algn="ctr" defTabSz="914400" rtl="0" eaLnBrk="1" latinLnBrk="0" hangingPunct="1"/>
                      <a:r>
                        <a:rPr lang="es-CO" sz="1600" b="1" kern="1200" spc="0" noProof="0">
                          <a:solidFill>
                            <a:schemeClr val="bg1"/>
                          </a:solidFill>
                          <a:latin typeface="Calibri"/>
                          <a:ea typeface="+mn-ea"/>
                          <a:cs typeface="Calibri"/>
                        </a:rPr>
                        <a:t>2022</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95547">
                <a:tc>
                  <a:txBody>
                    <a:bodyPr/>
                    <a:lstStyle/>
                    <a:p>
                      <a:pPr marL="0" algn="ctr" defTabSz="914400" rtl="0" eaLnBrk="1" latinLnBrk="0" hangingPunct="1"/>
                      <a:r>
                        <a:rPr lang="es-CO" altLang="ko-KR" sz="1600" b="1" kern="1200" spc="0" noProof="0">
                          <a:solidFill>
                            <a:schemeClr val="tx1"/>
                          </a:solidFill>
                          <a:latin typeface="Calibri"/>
                          <a:ea typeface="+mn-ea"/>
                          <a:cs typeface="Calibri"/>
                        </a:rPr>
                        <a:t>$17.313.037.058</a:t>
                      </a:r>
                      <a:endParaRPr lang="es-CO" altLang="ko-KR" sz="1600" b="1" kern="1200" spc="0" noProof="0">
                        <a:solidFill>
                          <a:schemeClr val="tx1"/>
                        </a:solidFill>
                        <a:latin typeface="Calibri" panose="020F0502020204030204" pitchFamily="34" charset="0"/>
                        <a:ea typeface="+mn-ea"/>
                        <a:cs typeface="Calibri" panose="020F0502020204030204" pitchFamily="34" charset="0"/>
                      </a:endParaRP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01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$16</a:t>
                      </a:r>
                      <a:r>
                        <a:rPr lang="es-CO" sz="1600" b="1" kern="1200" spc="0" noProof="0">
                          <a:solidFill>
                            <a:schemeClr val="tx1"/>
                          </a:solidFill>
                          <a:latin typeface="Calibri"/>
                          <a:ea typeface="+mn-ea"/>
                          <a:cs typeface="Calibri"/>
                        </a:rPr>
                        <a:t>.113.950.287</a:t>
                      </a:r>
                      <a:endParaRPr lang="es-CO" altLang="ko-KR" sz="1600" b="1" kern="1200" spc="0" noProof="0">
                        <a:solidFill>
                          <a:schemeClr val="tx1"/>
                        </a:solidFill>
                        <a:latin typeface="Calibri"/>
                        <a:ea typeface="+mn-ea"/>
                        <a:cs typeface="Calibri"/>
                      </a:endParaRP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01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$ 75.666.258</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01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$1.115.612.232</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256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$7.808.281</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25607">
                <a:tc>
                  <a:txBody>
                    <a:bodyPr/>
                    <a:lstStyle/>
                    <a:p>
                      <a:pPr marL="0" lvl="0" indent="0" algn="ctr" defTabSz="914400">
                        <a:lnSpc>
                          <a:spcPct val="100000"/>
                        </a:lnSpc>
                        <a:spcBef>
                          <a:spcPts val="0"/>
                        </a:spcBef>
                        <a:spcAft>
                          <a:spcPts val="0"/>
                        </a:spcAft>
                        <a:buNone/>
                        <a:tabLst/>
                        <a:defRPr/>
                      </a:pPr>
                      <a:endParaRPr lang="es-CO" altLang="ko-KR" sz="1600" b="1" kern="1200" spc="0" noProof="0">
                        <a:solidFill>
                          <a:schemeClr val="tx1"/>
                        </a:solidFill>
                        <a:latin typeface="Calibri"/>
                        <a:ea typeface="+mn-ea"/>
                        <a:cs typeface="Calibri"/>
                      </a:endParaRPr>
                    </a:p>
                  </a:txBody>
                  <a:tcPr anchor="ctr">
                    <a:lnL w="0">
                      <a:noFill/>
                    </a:lnL>
                    <a:lnR w="0">
                      <a:noFill/>
                    </a:lnR>
                    <a:lnT w="0">
                      <a:noFill/>
                    </a:lnT>
                    <a:lnB w="0">
                      <a:noFill/>
                    </a:lnB>
                    <a:lnTlToBr w="0">
                      <a:noFill/>
                    </a:lnTlToBr>
                    <a:lnBlToTr w="0">
                      <a:noFill/>
                    </a:lnBlToTr>
                    <a:solidFill>
                      <a:schemeClr val="bg1"/>
                    </a:solidFill>
                  </a:tcPr>
                </a:tc>
                <a:extLst>
                  <a:ext uri="{0D108BD9-81ED-4DB2-BD59-A6C34878D82A}">
                    <a16:rowId xmlns:a16="http://schemas.microsoft.com/office/drawing/2014/main" val="494981069"/>
                  </a:ext>
                </a:extLst>
              </a:tr>
            </a:tbl>
          </a:graphicData>
        </a:graphic>
      </p:graphicFrame>
      <p:graphicFrame>
        <p:nvGraphicFramePr>
          <p:cNvPr id="5" name="Table Placeholder 5">
            <a:extLst>
              <a:ext uri="{FF2B5EF4-FFF2-40B4-BE49-F238E27FC236}">
                <a16:creationId xmlns:a16="http://schemas.microsoft.com/office/drawing/2014/main" id="{E7DFC816-E84B-497A-AF0A-88C117E14F48}"/>
              </a:ext>
            </a:extLst>
          </p:cNvPr>
          <p:cNvGraphicFramePr>
            <a:graphicFrameLocks/>
          </p:cNvGraphicFramePr>
          <p:nvPr/>
        </p:nvGraphicFramePr>
        <p:xfrm>
          <a:off x="4788924" y="1069506"/>
          <a:ext cx="2232000" cy="4308152"/>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90915">
                <a:tc>
                  <a:txBody>
                    <a:bodyPr/>
                    <a:lstStyle/>
                    <a:p>
                      <a:pPr marL="0" algn="ctr" defTabSz="914400" rtl="0" eaLnBrk="1" latinLnBrk="0" hangingPunct="1"/>
                      <a:r>
                        <a:rPr lang="es-CO" sz="1600" b="1" kern="1200" spc="0" noProof="0">
                          <a:solidFill>
                            <a:schemeClr val="bg1"/>
                          </a:solidFill>
                          <a:latin typeface="Calibri"/>
                          <a:ea typeface="+mn-ea"/>
                          <a:cs typeface="Calibri"/>
                        </a:rPr>
                        <a:t>2023</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893408">
                <a:tc>
                  <a:txBody>
                    <a:bodyPr/>
                    <a:lstStyle/>
                    <a:p>
                      <a:pPr marL="0" algn="ctr" defTabSz="914400" rtl="0" eaLnBrk="1" latinLnBrk="0" hangingPunct="1"/>
                      <a:r>
                        <a:rPr lang="es-CO" altLang="ko-KR" sz="1600" b="1" kern="1200" spc="0" noProof="0">
                          <a:solidFill>
                            <a:schemeClr val="tx1"/>
                          </a:solidFill>
                          <a:latin typeface="Calibri"/>
                          <a:ea typeface="+mn-ea"/>
                          <a:cs typeface="Calibri"/>
                        </a:rPr>
                        <a:t>$20.164.367.771</a:t>
                      </a:r>
                      <a:endParaRPr lang="es-ES"/>
                    </a:p>
                  </a:txBody>
                  <a:tcPr anchor="ctr">
                    <a:lnL>
                      <a:noFill/>
                    </a:lnL>
                    <a:lnR>
                      <a:noFill/>
                    </a:lnR>
                    <a:lnT w="57150" cap="flat" cmpd="sng" algn="ctr">
                      <a:no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91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$ 19.344.275.673</a:t>
                      </a:r>
                      <a:endParaRPr lang="es-ES">
                        <a:solidFill>
                          <a:schemeClr val="tx1"/>
                        </a:solidFill>
                      </a:endParaRPr>
                    </a:p>
                  </a:txBody>
                  <a:tcPr anchor="ctr">
                    <a:lnL>
                      <a:noFill/>
                    </a:lnL>
                    <a:lnR>
                      <a:noFill/>
                    </a:lnR>
                    <a:lnT w="38100"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91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$ 89.058.385</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91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$ 706.446.548</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32099">
                <a:tc>
                  <a:txBody>
                    <a:bodyPr/>
                    <a:lstStyle/>
                    <a:p>
                      <a:pPr marL="0" marR="0" indent="0" algn="ctr" rtl="0" eaLnBrk="1" fontAlgn="auto" latinLnBrk="0" hangingPunct="1">
                        <a:lnSpc>
                          <a:spcPct val="100000"/>
                        </a:lnSpc>
                        <a:spcBef>
                          <a:spcPts val="0"/>
                        </a:spcBef>
                        <a:spcAft>
                          <a:spcPts val="0"/>
                        </a:spcAft>
                        <a:buClrTx/>
                        <a:buSzTx/>
                        <a:buFontTx/>
                        <a:buNone/>
                      </a:pPr>
                      <a:r>
                        <a:rPr lang="es-CO" altLang="ko-KR" sz="1600" b="1" kern="1200" spc="0" noProof="0">
                          <a:solidFill>
                            <a:schemeClr val="tx1"/>
                          </a:solidFill>
                          <a:latin typeface="Calibri"/>
                          <a:ea typeface="+mn-ea"/>
                          <a:cs typeface="Calibri"/>
                        </a:rPr>
                        <a:t>$ 24.587.165</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32098">
                <a:tc>
                  <a:txBody>
                    <a:bodyPr/>
                    <a:lstStyle/>
                    <a:p>
                      <a:pPr marL="0" lvl="0" indent="0" algn="ctr">
                        <a:lnSpc>
                          <a:spcPct val="100000"/>
                        </a:lnSpc>
                        <a:spcBef>
                          <a:spcPts val="0"/>
                        </a:spcBef>
                        <a:spcAft>
                          <a:spcPts val="0"/>
                        </a:spcAft>
                        <a:buNone/>
                      </a:pPr>
                      <a:endParaRPr lang="es-CO" altLang="ko-KR" sz="1600" b="1" kern="1200" spc="0" noProof="0">
                        <a:solidFill>
                          <a:schemeClr val="tx1"/>
                        </a:solidFill>
                        <a:latin typeface="Calibri"/>
                        <a:ea typeface="+mn-ea"/>
                        <a:cs typeface="Calibri"/>
                      </a:endParaRPr>
                    </a:p>
                  </a:txBody>
                  <a:tcPr anchor="ctr">
                    <a:lnL w="0">
                      <a:noFill/>
                    </a:lnL>
                    <a:lnR w="0">
                      <a:noFill/>
                    </a:lnR>
                    <a:lnT w="0">
                      <a:noFill/>
                    </a:lnT>
                    <a:lnB w="0">
                      <a:noFill/>
                    </a:lnB>
                    <a:lnTlToBr w="0">
                      <a:noFill/>
                    </a:lnTlToBr>
                    <a:lnBlToTr w="0">
                      <a:noFill/>
                    </a:lnBlToTr>
                    <a:solidFill>
                      <a:schemeClr val="bg1"/>
                    </a:solidFill>
                  </a:tcPr>
                </a:tc>
                <a:extLst>
                  <a:ext uri="{0D108BD9-81ED-4DB2-BD59-A6C34878D82A}">
                    <a16:rowId xmlns:a16="http://schemas.microsoft.com/office/drawing/2014/main" val="2270659762"/>
                  </a:ext>
                </a:extLst>
              </a:tr>
              <a:tr h="532098">
                <a:tc>
                  <a:txBody>
                    <a:bodyPr/>
                    <a:lstStyle/>
                    <a:p>
                      <a:pPr marL="0" lvl="0" indent="0" algn="ctr">
                        <a:lnSpc>
                          <a:spcPct val="100000"/>
                        </a:lnSpc>
                        <a:spcBef>
                          <a:spcPts val="0"/>
                        </a:spcBef>
                        <a:spcAft>
                          <a:spcPts val="0"/>
                        </a:spcAft>
                        <a:buNone/>
                      </a:pPr>
                      <a:endParaRPr lang="es-CO" altLang="ko-KR" sz="1600" b="1" kern="1200" spc="0" noProof="0">
                        <a:solidFill>
                          <a:schemeClr val="tx1"/>
                        </a:solidFill>
                        <a:latin typeface="Calibri"/>
                        <a:ea typeface="+mn-ea"/>
                        <a:cs typeface="Calibri"/>
                      </a:endParaRPr>
                    </a:p>
                  </a:txBody>
                  <a:tcPr anchor="ctr">
                    <a:lnL w="0">
                      <a:noFill/>
                    </a:lnL>
                    <a:lnR w="0">
                      <a:noFill/>
                    </a:lnR>
                    <a:lnT w="0">
                      <a:noFill/>
                    </a:lnT>
                    <a:lnB w="0">
                      <a:noFill/>
                    </a:lnB>
                    <a:lnTlToBr w="0">
                      <a:noFill/>
                    </a:lnTlToBr>
                    <a:lnBlToTr w="0">
                      <a:noFill/>
                    </a:lnBlToTr>
                    <a:solidFill>
                      <a:schemeClr val="bg1"/>
                    </a:solidFill>
                  </a:tcPr>
                </a:tc>
                <a:extLst>
                  <a:ext uri="{0D108BD9-81ED-4DB2-BD59-A6C34878D82A}">
                    <a16:rowId xmlns:a16="http://schemas.microsoft.com/office/drawing/2014/main" val="1861066673"/>
                  </a:ext>
                </a:extLst>
              </a:tr>
            </a:tbl>
          </a:graphicData>
        </a:graphic>
      </p:graphicFrame>
      <p:graphicFrame>
        <p:nvGraphicFramePr>
          <p:cNvPr id="6" name="Table Placeholder 5">
            <a:extLst>
              <a:ext uri="{FF2B5EF4-FFF2-40B4-BE49-F238E27FC236}">
                <a16:creationId xmlns:a16="http://schemas.microsoft.com/office/drawing/2014/main" id="{A1560B67-0BFD-40C3-AF6E-1968507D3572}"/>
              </a:ext>
            </a:extLst>
          </p:cNvPr>
          <p:cNvGraphicFramePr>
            <a:graphicFrameLocks/>
          </p:cNvGraphicFramePr>
          <p:nvPr/>
        </p:nvGraphicFramePr>
        <p:xfrm>
          <a:off x="7223563" y="1069506"/>
          <a:ext cx="2232000" cy="3243955"/>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2567">
                <a:tc>
                  <a:txBody>
                    <a:bodyPr/>
                    <a:lstStyle/>
                    <a:p>
                      <a:pPr marL="0" algn="ctr" defTabSz="914400" rtl="0" eaLnBrk="1" latinLnBrk="0" hangingPunct="1"/>
                      <a:r>
                        <a:rPr lang="es-CO" sz="1600" b="1" kern="1200" spc="0" noProof="0">
                          <a:solidFill>
                            <a:schemeClr val="bg1"/>
                          </a:solidFill>
                          <a:latin typeface="Calibri"/>
                          <a:ea typeface="+mn-ea"/>
                          <a:cs typeface="Calibri"/>
                        </a:rPr>
                        <a:t>Ahorro</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80787">
                <a:tc>
                  <a:txBody>
                    <a:bodyPr/>
                    <a:lstStyle/>
                    <a:p>
                      <a:pPr marL="0" algn="ctr" defTabSz="914400" rtl="0" eaLnBrk="1" latinLnBrk="0" hangingPunct="1"/>
                      <a:r>
                        <a:rPr lang="es-CO" altLang="ko-KR" sz="1600" b="1" kern="1200" spc="0" noProof="0">
                          <a:solidFill>
                            <a:schemeClr val="tx1"/>
                          </a:solidFill>
                          <a:latin typeface="Calibri"/>
                          <a:ea typeface="+mn-ea"/>
                          <a:cs typeface="Calibri"/>
                        </a:rPr>
                        <a:t>-$2.851.330.713</a:t>
                      </a:r>
                      <a:endParaRPr lang="es-ES"/>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3397">
                <a:tc>
                  <a:txBody>
                    <a:bodyPr/>
                    <a:lstStyle/>
                    <a:p>
                      <a:pPr marL="0" marR="0" indent="0" algn="ctr" rtl="0" eaLnBrk="1" fontAlgn="auto" latinLnBrk="0" hangingPunct="1">
                        <a:lnSpc>
                          <a:spcPct val="100000"/>
                        </a:lnSpc>
                        <a:spcBef>
                          <a:spcPts val="0"/>
                        </a:spcBef>
                        <a:spcAft>
                          <a:spcPts val="0"/>
                        </a:spcAft>
                        <a:buClrTx/>
                        <a:buSzTx/>
                        <a:buFontTx/>
                        <a:buNone/>
                      </a:pPr>
                      <a:r>
                        <a:rPr lang="es-CO" altLang="ko-KR" sz="1600" b="1" kern="1200" spc="0" noProof="0">
                          <a:solidFill>
                            <a:schemeClr val="tx1"/>
                          </a:solidFill>
                          <a:latin typeface="Calibri"/>
                          <a:ea typeface="+mn-ea"/>
                          <a:cs typeface="Calibri"/>
                        </a:rPr>
                        <a:t>-$3.230.325.386</a:t>
                      </a:r>
                      <a:endParaRPr lang="es-CO" altLang="ko-KR" sz="1600" b="1" kern="1200" spc="0" noProof="0">
                        <a:solidFill>
                          <a:schemeClr val="tx1"/>
                        </a:solidFill>
                        <a:latin typeface="Calibri" panose="020F0502020204030204" pitchFamily="34" charset="0"/>
                        <a:ea typeface="+mn-ea"/>
                        <a:cs typeface="Calibri" panose="020F0502020204030204" pitchFamily="34" charset="0"/>
                      </a:endParaRP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3397">
                <a:tc>
                  <a:txBody>
                    <a:bodyPr/>
                    <a:lstStyle/>
                    <a:p>
                      <a:pPr marL="0" marR="0" indent="0" algn="ctr" defTabSz="914400" rtl="0" eaLnBrk="1" fontAlgn="auto" latinLnBrk="0" hangingPunct="1">
                        <a:lnSpc>
                          <a:spcPct val="100000"/>
                        </a:lnSpc>
                        <a:spcBef>
                          <a:spcPts val="0"/>
                        </a:spcBef>
                        <a:spcAft>
                          <a:spcPts val="0"/>
                        </a:spcAft>
                        <a:buClrTx/>
                        <a:buSzTx/>
                        <a:buFontTx/>
                        <a:buNone/>
                      </a:pPr>
                      <a:r>
                        <a:rPr lang="es-CO" altLang="ko-KR" sz="1600" b="1" kern="1200" spc="0" noProof="0">
                          <a:solidFill>
                            <a:schemeClr val="tx1"/>
                          </a:solidFill>
                          <a:latin typeface="Calibri"/>
                          <a:ea typeface="+mn-ea"/>
                          <a:cs typeface="Calibri"/>
                        </a:rPr>
                        <a:t>-$ 13.392.127 </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33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$ 409.165.684</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704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-$16.778.884</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8" name="Table Placeholder 5">
            <a:extLst>
              <a:ext uri="{FF2B5EF4-FFF2-40B4-BE49-F238E27FC236}">
                <a16:creationId xmlns:a16="http://schemas.microsoft.com/office/drawing/2014/main" id="{B5A59665-B188-4D7B-B54D-0A93B2F71703}"/>
              </a:ext>
            </a:extLst>
          </p:cNvPr>
          <p:cNvGraphicFramePr>
            <a:graphicFrameLocks/>
          </p:cNvGraphicFramePr>
          <p:nvPr/>
        </p:nvGraphicFramePr>
        <p:xfrm>
          <a:off x="9658202" y="1069506"/>
          <a:ext cx="2232000" cy="3243954"/>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1198">
                <a:tc>
                  <a:txBody>
                    <a:bodyPr/>
                    <a:lstStyle/>
                    <a:p>
                      <a:pPr marL="0" algn="ctr" defTabSz="914400" rtl="0" eaLnBrk="1" latinLnBrk="0" hangingPunct="1"/>
                      <a:r>
                        <a:rPr lang="es-CO" sz="1600" b="1" kern="1200" spc="0" noProof="0">
                          <a:solidFill>
                            <a:schemeClr val="bg1"/>
                          </a:solidFill>
                          <a:latin typeface="Calibri"/>
                          <a:ea typeface="+mn-ea"/>
                          <a:cs typeface="Calibri"/>
                        </a:rPr>
                        <a:t>% de Ahorro</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78717">
                <a:tc>
                  <a:txBody>
                    <a:bodyPr/>
                    <a:lstStyle/>
                    <a:p>
                      <a:pPr marL="0" algn="ctr" defTabSz="914400" rtl="0" eaLnBrk="1" latinLnBrk="0" hangingPunct="1"/>
                      <a:r>
                        <a:rPr lang="es-CO" altLang="ko-KR" sz="1600" b="1" kern="1200" spc="0" noProof="0">
                          <a:solidFill>
                            <a:schemeClr val="tx1"/>
                          </a:solidFill>
                          <a:latin typeface="Calibri"/>
                          <a:ea typeface="+mn-ea"/>
                          <a:cs typeface="Calibri"/>
                        </a:rPr>
                        <a:t>16%</a:t>
                      </a: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2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kern="1200" spc="0">
                          <a:solidFill>
                            <a:schemeClr val="tx1"/>
                          </a:solidFill>
                          <a:latin typeface="Calibri"/>
                          <a:ea typeface="+mn-ea"/>
                          <a:cs typeface="Calibri"/>
                        </a:rPr>
                        <a:t>20%</a:t>
                      </a:r>
                      <a:endParaRPr lang="es-CO" altLang="ko-KR" sz="1600" b="1" kern="1200" spc="0" noProof="0">
                        <a:solidFill>
                          <a:schemeClr val="tx1"/>
                        </a:solidFill>
                        <a:latin typeface="Calibri"/>
                        <a:ea typeface="+mn-ea"/>
                        <a:cs typeface="Calibri"/>
                      </a:endParaRP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2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-18%</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24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kern="1200" spc="0">
                          <a:solidFill>
                            <a:schemeClr val="tx1"/>
                          </a:solidFill>
                          <a:latin typeface="Calibri"/>
                          <a:ea typeface="+mn-ea"/>
                          <a:cs typeface="Calibri"/>
                        </a:rPr>
                        <a:t>37%</a:t>
                      </a:r>
                      <a:endParaRPr lang="es-CO" altLang="ko-KR" sz="1600" b="1" kern="1200" spc="0" noProof="0">
                        <a:solidFill>
                          <a:schemeClr val="tx1"/>
                        </a:solidFill>
                        <a:latin typeface="Calibri"/>
                        <a:ea typeface="+mn-ea"/>
                        <a:cs typeface="Calibri"/>
                      </a:endParaRP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766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-215%</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9" name="CuadroTexto 8">
            <a:extLst>
              <a:ext uri="{FF2B5EF4-FFF2-40B4-BE49-F238E27FC236}">
                <a16:creationId xmlns:a16="http://schemas.microsoft.com/office/drawing/2014/main" id="{926BCEE3-489C-413C-87BA-16472F0D9685}"/>
              </a:ext>
            </a:extLst>
          </p:cNvPr>
          <p:cNvSpPr txBox="1"/>
          <p:nvPr/>
        </p:nvSpPr>
        <p:spPr>
          <a:xfrm>
            <a:off x="226423" y="4528415"/>
            <a:ext cx="11663779" cy="1600438"/>
          </a:xfrm>
          <a:prstGeom prst="rect">
            <a:avLst/>
          </a:prstGeom>
          <a:noFill/>
        </p:spPr>
        <p:txBody>
          <a:bodyPr wrap="square" lIns="91440" tIns="45720" rIns="91440" bIns="45720" rtlCol="0" anchor="t">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1200" cap="none" spc="0" normalizeH="0" baseline="0" noProof="0">
                <a:ln>
                  <a:noFill/>
                </a:ln>
                <a:solidFill>
                  <a:srgbClr val="000000"/>
                </a:solidFill>
                <a:effectLst/>
                <a:uLnTx/>
                <a:uFillTx/>
                <a:latin typeface="Calibri"/>
                <a:ea typeface="+mn-ea"/>
                <a:cs typeface="Calibri"/>
              </a:rPr>
              <a:t>Durante la vigencia del 2023 el porcentaje de austeridad del gasto en la Secretaría Distrital de Hacienda </a:t>
            </a:r>
            <a:r>
              <a:rPr lang="es-CO" sz="1400">
                <a:solidFill>
                  <a:srgbClr val="000000"/>
                </a:solidFill>
                <a:latin typeface="Calibri"/>
                <a:cs typeface="Calibri"/>
              </a:rPr>
              <a:t>aumentó</a:t>
            </a:r>
            <a:r>
              <a:rPr kumimoji="0" lang="es-CO" sz="1400" b="0" i="0" u="none" strike="noStrike" kern="1200" cap="none" spc="0" normalizeH="0" baseline="0" noProof="0">
                <a:ln>
                  <a:noFill/>
                </a:ln>
                <a:solidFill>
                  <a:srgbClr val="000000"/>
                </a:solidFill>
                <a:effectLst/>
                <a:uLnTx/>
                <a:uFillTx/>
                <a:latin typeface="Calibri"/>
                <a:ea typeface="+mn-ea"/>
                <a:cs typeface="Calibri"/>
              </a:rPr>
              <a:t> en lo relacionado a los gastos de administración de personal en un 16%, aumentaron los conceptos de contratos, horas extras y viáticos, lo anterior se presentó,  </a:t>
            </a:r>
            <a:r>
              <a:rPr lang="es-MX" sz="1400" b="0" i="0">
                <a:solidFill>
                  <a:srgbClr val="333333"/>
                </a:solidFill>
                <a:effectLst/>
                <a:latin typeface="WordVisi_MSFontService"/>
              </a:rPr>
              <a:t>con ocasión a la ley de garantías que aplicó por la convocatoria a elecciones electorales</a:t>
            </a:r>
            <a:r>
              <a:rPr kumimoji="0" lang="es-CO" sz="1400" b="0" i="0" u="none" strike="noStrike" kern="1200" cap="none" spc="0" normalizeH="0" baseline="0" noProof="0">
                <a:ln>
                  <a:noFill/>
                </a:ln>
                <a:solidFill>
                  <a:srgbClr val="000000"/>
                </a:solidFill>
                <a:effectLst/>
                <a:uLnTx/>
                <a:uFillTx/>
                <a:latin typeface="Calibri"/>
                <a:ea typeface="+mn-ea"/>
                <a:cs typeface="Calibri"/>
              </a:rPr>
              <a:t>,  respecto al concepto de horas extras aumentó en un </a:t>
            </a:r>
            <a:r>
              <a:rPr lang="es-CO" sz="1400">
                <a:solidFill>
                  <a:srgbClr val="000000"/>
                </a:solidFill>
                <a:latin typeface="Calibri"/>
                <a:cs typeface="Calibri"/>
              </a:rPr>
              <a:t>18</a:t>
            </a:r>
            <a:r>
              <a:rPr kumimoji="0" lang="es-CO" sz="1400" b="0" i="0" u="none" strike="noStrike" kern="1200" cap="none" spc="0" normalizeH="0" baseline="0" noProof="0">
                <a:ln>
                  <a:noFill/>
                </a:ln>
                <a:solidFill>
                  <a:srgbClr val="000000"/>
                </a:solidFill>
                <a:effectLst/>
                <a:uLnTx/>
                <a:uFillTx/>
                <a:latin typeface="Calibri"/>
                <a:ea typeface="+mn-ea"/>
                <a:cs typeface="Calibri"/>
              </a:rPr>
              <a:t>% en comparación con  el mismo periodo de 2022 debido al incremento salarial del 14,65 otorgado por el Decreto 067, los gastos por el concepto de viáticos y gastos de viaje aumentó en un 215% respecto a la vigencia 2022 e</a:t>
            </a:r>
            <a:r>
              <a:rPr lang="es-CO" sz="1400" b="0" i="0">
                <a:solidFill>
                  <a:srgbClr val="000000"/>
                </a:solidFill>
                <a:effectLst/>
                <a:latin typeface="WordVisi_MSFontService"/>
              </a:rPr>
              <a:t>n atención a la invitación realizada para tratar temas de relevancia para la Entidad, a la cual se debía asistir por parte de la Secretaría de Hacienda, para contribuir al logro de los objetivos institucionales. </a:t>
            </a:r>
            <a:r>
              <a:rPr lang="es-CO" sz="1400">
                <a:solidFill>
                  <a:srgbClr val="000000"/>
                </a:solidFill>
                <a:latin typeface="Calibri"/>
                <a:cs typeface="Calibri"/>
              </a:rPr>
              <a:t>En cuanto al concepto de compensación de vacaciones presentó disminución en un 37%.</a:t>
            </a:r>
            <a:endParaRPr kumimoji="0" lang="es-CO" sz="1400" b="0" i="0" u="none" strike="noStrike" kern="1200" cap="none" spc="0" normalizeH="0" baseline="0" noProof="0">
              <a:ln>
                <a:noFill/>
              </a:ln>
              <a:solidFill>
                <a:srgbClr val="000000"/>
              </a:solidFill>
              <a:effectLst/>
              <a:uLnTx/>
              <a:uFillTx/>
              <a:latin typeface="Calibri"/>
              <a:ea typeface="+mn-ea"/>
              <a:cs typeface="Calibri"/>
            </a:endParaRPr>
          </a:p>
        </p:txBody>
      </p:sp>
      <p:sp>
        <p:nvSpPr>
          <p:cNvPr id="10" name="CuadroTexto 9">
            <a:extLst>
              <a:ext uri="{FF2B5EF4-FFF2-40B4-BE49-F238E27FC236}">
                <a16:creationId xmlns:a16="http://schemas.microsoft.com/office/drawing/2014/main" id="{20E1CB6F-9DD6-4701-BF83-770868BE0D2C}"/>
              </a:ext>
            </a:extLst>
          </p:cNvPr>
          <p:cNvSpPr txBox="1"/>
          <p:nvPr/>
        </p:nvSpPr>
        <p:spPr>
          <a:xfrm>
            <a:off x="858019" y="163497"/>
            <a:ext cx="8078592" cy="701731"/>
          </a:xfrm>
          <a:prstGeom prst="rect">
            <a:avLst/>
          </a:prstGeom>
          <a:noFill/>
        </p:spPr>
        <p:txBody>
          <a:bodyPr wrap="square" lIns="91440" tIns="45720" rIns="91440" bIns="45720" rtlCol="0" anchor="t">
            <a:spAutoFit/>
          </a:bodyPr>
          <a:lstStyle/>
          <a:p>
            <a:pPr>
              <a:lnSpc>
                <a:spcPct val="90000"/>
              </a:lnSpc>
              <a:defRPr/>
            </a:pPr>
            <a:r>
              <a:rPr lang="es-CO" sz="2800">
                <a:solidFill>
                  <a:srgbClr val="C00000"/>
                </a:solidFill>
                <a:latin typeface="+mn-lt"/>
              </a:rPr>
              <a:t>Austeridad del Gasto SHD  </a:t>
            </a:r>
            <a:endParaRPr lang="es-CO" sz="2800">
              <a:solidFill>
                <a:srgbClr val="C00000"/>
              </a:solidFill>
              <a:latin typeface="+mn-lt"/>
              <a:cs typeface="Arial"/>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s-CO" sz="1600" i="0" u="none" strike="noStrike" kern="1200" cap="none" spc="-130" normalizeH="0" baseline="0" noProof="0">
                <a:ln>
                  <a:noFill/>
                </a:ln>
                <a:solidFill>
                  <a:srgbClr val="C00000"/>
                </a:solidFill>
                <a:effectLst/>
                <a:uLnTx/>
                <a:uFillTx/>
                <a:latin typeface="Arial"/>
                <a:cs typeface="Calibri"/>
              </a:rPr>
              <a:t>Administración De Personal</a:t>
            </a:r>
            <a:endParaRPr lang="es-CO" sz="1600" i="0" u="none" strike="noStrike" kern="1200" cap="none" spc="-130" normalizeH="0" baseline="0" noProof="0">
              <a:ln>
                <a:noFill/>
              </a:ln>
              <a:solidFill>
                <a:srgbClr val="C00000"/>
              </a:solidFill>
              <a:effectLst/>
              <a:uLnTx/>
              <a:uFillTx/>
              <a:latin typeface="Arial"/>
              <a:cs typeface="Calibri"/>
            </a:endParaRPr>
          </a:p>
        </p:txBody>
      </p:sp>
      <p:sp>
        <p:nvSpPr>
          <p:cNvPr id="2" name="CuadroTexto 1">
            <a:extLst>
              <a:ext uri="{FF2B5EF4-FFF2-40B4-BE49-F238E27FC236}">
                <a16:creationId xmlns:a16="http://schemas.microsoft.com/office/drawing/2014/main" id="{500BE167-F4BA-4C51-97ED-BDA9D4806048}"/>
              </a:ext>
            </a:extLst>
          </p:cNvPr>
          <p:cNvSpPr txBox="1"/>
          <p:nvPr/>
        </p:nvSpPr>
        <p:spPr>
          <a:xfrm>
            <a:off x="8635782" y="6007893"/>
            <a:ext cx="3329795" cy="215444"/>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800" b="0" i="0" u="none" strike="noStrike" kern="1200" cap="none" spc="0" normalizeH="0" baseline="0" noProof="0">
                <a:ln>
                  <a:noFill/>
                </a:ln>
                <a:solidFill>
                  <a:srgbClr val="000000"/>
                </a:solidFill>
                <a:effectLst/>
                <a:uLnTx/>
                <a:uFillTx/>
                <a:latin typeface="Calibri"/>
                <a:ea typeface="Calibri"/>
                <a:cs typeface="Calibri"/>
              </a:rPr>
              <a:t>Fuente: Informe de austeridad del gasto vigencia  2023, SAF</a:t>
            </a:r>
          </a:p>
        </p:txBody>
      </p:sp>
      <p:sp>
        <p:nvSpPr>
          <p:cNvPr id="17" name="Flecha abajo 11">
            <a:extLst>
              <a:ext uri="{FF2B5EF4-FFF2-40B4-BE49-F238E27FC236}">
                <a16:creationId xmlns:a16="http://schemas.microsoft.com/office/drawing/2014/main" id="{242E2318-C72A-4DD0-94C6-97A00C0CCFF4}"/>
              </a:ext>
            </a:extLst>
          </p:cNvPr>
          <p:cNvSpPr/>
          <p:nvPr/>
        </p:nvSpPr>
        <p:spPr>
          <a:xfrm rot="10800000">
            <a:off x="11411620" y="2996022"/>
            <a:ext cx="134214" cy="28188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 name="Flecha abajo 10">
            <a:extLst>
              <a:ext uri="{FF2B5EF4-FFF2-40B4-BE49-F238E27FC236}">
                <a16:creationId xmlns:a16="http://schemas.microsoft.com/office/drawing/2014/main" id="{B4AF8E84-E075-4FD0-9175-D2D77E0F5562}"/>
              </a:ext>
            </a:extLst>
          </p:cNvPr>
          <p:cNvSpPr/>
          <p:nvPr/>
        </p:nvSpPr>
        <p:spPr>
          <a:xfrm>
            <a:off x="11397368" y="3372979"/>
            <a:ext cx="148590" cy="317319"/>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Flecha abajo 11">
            <a:extLst>
              <a:ext uri="{FF2B5EF4-FFF2-40B4-BE49-F238E27FC236}">
                <a16:creationId xmlns:a16="http://schemas.microsoft.com/office/drawing/2014/main" id="{E5A8FDE5-A845-CA75-22A1-2D2F49F060B8}"/>
              </a:ext>
            </a:extLst>
          </p:cNvPr>
          <p:cNvSpPr/>
          <p:nvPr/>
        </p:nvSpPr>
        <p:spPr>
          <a:xfrm rot="10800000">
            <a:off x="11397244" y="3785366"/>
            <a:ext cx="148590" cy="31731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12" name="Gráfico 11" descr="Minimizar contorno">
            <a:extLst>
              <a:ext uri="{FF2B5EF4-FFF2-40B4-BE49-F238E27FC236}">
                <a16:creationId xmlns:a16="http://schemas.microsoft.com/office/drawing/2014/main" id="{753F3B23-77D7-0996-AEEC-F1CB93D6F2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26" y="213436"/>
            <a:ext cx="609234" cy="609234"/>
          </a:xfrm>
          <a:prstGeom prst="rect">
            <a:avLst/>
          </a:prstGeom>
        </p:spPr>
      </p:pic>
      <p:sp>
        <p:nvSpPr>
          <p:cNvPr id="11" name="Flecha abajo 11">
            <a:extLst>
              <a:ext uri="{FF2B5EF4-FFF2-40B4-BE49-F238E27FC236}">
                <a16:creationId xmlns:a16="http://schemas.microsoft.com/office/drawing/2014/main" id="{10460AF8-4D81-0177-1C7F-A71750A70034}"/>
              </a:ext>
            </a:extLst>
          </p:cNvPr>
          <p:cNvSpPr/>
          <p:nvPr/>
        </p:nvSpPr>
        <p:spPr>
          <a:xfrm rot="10800000">
            <a:off x="11410496" y="2606755"/>
            <a:ext cx="134214" cy="28188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Flecha abajo 11">
            <a:extLst>
              <a:ext uri="{FF2B5EF4-FFF2-40B4-BE49-F238E27FC236}">
                <a16:creationId xmlns:a16="http://schemas.microsoft.com/office/drawing/2014/main" id="{08E4E01F-379F-1DAC-484F-AD1759D500CE}"/>
              </a:ext>
            </a:extLst>
          </p:cNvPr>
          <p:cNvSpPr/>
          <p:nvPr/>
        </p:nvSpPr>
        <p:spPr>
          <a:xfrm rot="10800000">
            <a:off x="11397244" y="1945446"/>
            <a:ext cx="134214" cy="28188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1347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833645-900B-4A19-86BF-19166B586590}"/>
              </a:ext>
            </a:extLst>
          </p:cNvPr>
          <p:cNvSpPr txBox="1"/>
          <p:nvPr/>
        </p:nvSpPr>
        <p:spPr>
          <a:xfrm>
            <a:off x="1008668" y="63472"/>
            <a:ext cx="7959702" cy="729430"/>
          </a:xfrm>
          <a:prstGeom prst="rect">
            <a:avLst/>
          </a:prstGeom>
          <a:noFill/>
        </p:spPr>
        <p:txBody>
          <a:bodyPr wrap="square" lIns="91440" tIns="45720" rIns="91440" bIns="45720" rtlCol="0" anchor="t">
            <a:spAutoFit/>
          </a:bodyPr>
          <a:lstStyle/>
          <a:p>
            <a:pPr eaLnBrk="1" hangingPunct="1">
              <a:lnSpc>
                <a:spcPct val="90000"/>
              </a:lnSpc>
              <a:defRPr/>
            </a:pPr>
            <a:r>
              <a:rPr kumimoji="0" lang="es-CO" sz="2800" i="0" u="none" strike="noStrike" kern="1200" cap="none" spc="-130" normalizeH="0" baseline="0" noProof="0">
                <a:ln>
                  <a:noFill/>
                </a:ln>
                <a:solidFill>
                  <a:srgbClr val="C00000"/>
                </a:solidFill>
                <a:effectLst/>
                <a:uLnTx/>
                <a:uFillTx/>
                <a:latin typeface="Arial"/>
                <a:cs typeface="Calibri"/>
              </a:rPr>
              <a:t>Austeridad del Gasto SHD</a:t>
            </a:r>
            <a:r>
              <a:rPr lang="es-CO" sz="2800" spc="-130">
                <a:solidFill>
                  <a:srgbClr val="C00000"/>
                </a:solidFill>
                <a:latin typeface="Arial"/>
                <a:cs typeface="Calibri"/>
              </a:rPr>
              <a:t> </a:t>
            </a:r>
            <a:endParaRPr lang="es-CO" sz="2800" i="0" u="none" strike="noStrike" kern="1200" cap="none" spc="-130" normalizeH="0" baseline="0" noProof="0">
              <a:ln>
                <a:noFill/>
              </a:ln>
              <a:solidFill>
                <a:srgbClr val="C00000"/>
              </a:solidFill>
              <a:effectLst/>
              <a:uLnTx/>
              <a:uFillTx/>
              <a:latin typeface="Arial"/>
              <a:cs typeface="Tahoma"/>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s-CO" sz="1600" i="0" u="none" strike="noStrike" kern="1200" cap="none" spc="-130" normalizeH="0" baseline="0" noProof="0">
                <a:ln>
                  <a:noFill/>
                </a:ln>
                <a:solidFill>
                  <a:srgbClr val="C00000"/>
                </a:solidFill>
                <a:effectLst/>
                <a:uLnTx/>
                <a:uFillTx/>
                <a:latin typeface="Arial"/>
                <a:cs typeface="Calibri"/>
              </a:rPr>
              <a:t>Administración de servicios</a:t>
            </a:r>
            <a:endParaRPr lang="es-CO" sz="1600" i="0" u="none" strike="noStrike" kern="1200" cap="none" spc="-130" normalizeH="0" baseline="0" noProof="0">
              <a:ln>
                <a:noFill/>
              </a:ln>
              <a:solidFill>
                <a:srgbClr val="C00000"/>
              </a:solidFill>
              <a:effectLst/>
              <a:uLnTx/>
              <a:uFillTx/>
              <a:latin typeface="Arial"/>
              <a:cs typeface="Calibri"/>
            </a:endParaRPr>
          </a:p>
        </p:txBody>
      </p:sp>
      <p:graphicFrame>
        <p:nvGraphicFramePr>
          <p:cNvPr id="3" name="Table Placeholder 5">
            <a:extLst>
              <a:ext uri="{FF2B5EF4-FFF2-40B4-BE49-F238E27FC236}">
                <a16:creationId xmlns:a16="http://schemas.microsoft.com/office/drawing/2014/main" id="{3A11FA0E-A966-441C-B34D-0430A73C599F}"/>
              </a:ext>
            </a:extLst>
          </p:cNvPr>
          <p:cNvGraphicFramePr>
            <a:graphicFrameLocks/>
          </p:cNvGraphicFramePr>
          <p:nvPr/>
        </p:nvGraphicFramePr>
        <p:xfrm>
          <a:off x="422579" y="981726"/>
          <a:ext cx="1786828" cy="3907418"/>
        </p:xfrm>
        <a:graphic>
          <a:graphicData uri="http://schemas.openxmlformats.org/drawingml/2006/table">
            <a:tbl>
              <a:tblPr firstRow="1" bandRow="1">
                <a:effectLst/>
                <a:tableStyleId>{5FD0F851-EC5A-4D38-B0AD-8093EC10F338}</a:tableStyleId>
              </a:tblPr>
              <a:tblGrid>
                <a:gridCol w="1786828">
                  <a:extLst>
                    <a:ext uri="{9D8B030D-6E8A-4147-A177-3AD203B41FA5}">
                      <a16:colId xmlns:a16="http://schemas.microsoft.com/office/drawing/2014/main" val="20000"/>
                    </a:ext>
                  </a:extLst>
                </a:gridCol>
              </a:tblGrid>
              <a:tr h="551059">
                <a:tc>
                  <a:txBody>
                    <a:bodyPr/>
                    <a:lstStyle/>
                    <a:p>
                      <a:pPr marL="0" algn="ctr" defTabSz="914400" rtl="0" eaLnBrk="1" latinLnBrk="0" hangingPunct="1"/>
                      <a:r>
                        <a:rPr lang="es-CO" sz="1600" b="1" kern="1200" spc="0" noProof="0">
                          <a:solidFill>
                            <a:schemeClr val="bg1"/>
                          </a:solidFill>
                          <a:latin typeface="Calibri"/>
                          <a:ea typeface="+mn-ea"/>
                          <a:cs typeface="Calibri"/>
                        </a:rPr>
                        <a:t>Conceptos</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540774">
                <a:tc>
                  <a:txBody>
                    <a:bodyPr/>
                    <a:lstStyle/>
                    <a:p>
                      <a:pPr algn="ctr"/>
                      <a:endParaRPr lang="es-CO" altLang="ko-KR" sz="2000" baseline="0" noProof="0">
                        <a:solidFill>
                          <a:schemeClr val="tx1">
                            <a:lumMod val="75000"/>
                            <a:lumOff val="25000"/>
                          </a:schemeClr>
                        </a:solidFill>
                        <a:latin typeface="+mn-lt"/>
                        <a:cs typeface="Arial" pitchFamily="34" charset="0"/>
                      </a:endParaRPr>
                    </a:p>
                  </a:txBody>
                  <a:tcPr anchor="ctr">
                    <a:lnL>
                      <a:noFill/>
                    </a:lnL>
                    <a:lnR>
                      <a:noFill/>
                    </a:lnR>
                    <a:lnT w="57150"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140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CO" altLang="ko-KR" sz="1400" kern="1200" baseline="0" noProof="0">
                          <a:solidFill>
                            <a:schemeClr val="tx1">
                              <a:lumMod val="75000"/>
                              <a:lumOff val="25000"/>
                            </a:schemeClr>
                          </a:solidFill>
                          <a:latin typeface="Calibri" panose="020F0502020204030204" pitchFamily="34" charset="0"/>
                          <a:ea typeface="+mn-ea"/>
                          <a:cs typeface="Calibri" panose="020F0502020204030204" pitchFamily="34" charset="0"/>
                        </a:rPr>
                        <a:t>Telefonía Fija</a:t>
                      </a:r>
                    </a:p>
                  </a:txBody>
                  <a:tcPr anchor="ctr">
                    <a:lnL>
                      <a:noFill/>
                    </a:lnL>
                    <a:lnR>
                      <a:noFill/>
                    </a:lnR>
                    <a:lnT w="38100" cap="flat" cmpd="sng" algn="ctr">
                      <a:solidFill>
                        <a:schemeClr val="accent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9018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CO" altLang="ko-KR" sz="1400" kern="1200" baseline="0" noProof="0">
                          <a:solidFill>
                            <a:schemeClr val="tx1">
                              <a:lumMod val="75000"/>
                              <a:lumOff val="25000"/>
                            </a:schemeClr>
                          </a:solidFill>
                          <a:latin typeface="Calibri" panose="020F0502020204030204" pitchFamily="34" charset="0"/>
                          <a:ea typeface="+mn-ea"/>
                          <a:cs typeface="Calibri" panose="020F0502020204030204" pitchFamily="34" charset="0"/>
                        </a:rPr>
                        <a:t>Telefonía LDI</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645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CO" altLang="ko-KR" sz="1400" kern="1200" baseline="0" noProof="0">
                          <a:solidFill>
                            <a:schemeClr val="tx1">
                              <a:lumMod val="75000"/>
                              <a:lumOff val="25000"/>
                            </a:schemeClr>
                          </a:solidFill>
                          <a:latin typeface="Calibri" panose="020F0502020204030204" pitchFamily="34" charset="0"/>
                          <a:ea typeface="+mn-ea"/>
                          <a:cs typeface="Calibri" panose="020F0502020204030204" pitchFamily="34" charset="0"/>
                        </a:rPr>
                        <a:t>Telefonía LDN</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645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CO" altLang="ko-KR" sz="1400" kern="1200" baseline="0" noProof="0">
                          <a:solidFill>
                            <a:schemeClr val="tx1">
                              <a:lumMod val="75000"/>
                              <a:lumOff val="25000"/>
                            </a:schemeClr>
                          </a:solidFill>
                          <a:latin typeface="Calibri" panose="020F0502020204030204" pitchFamily="34" charset="0"/>
                          <a:ea typeface="+mn-ea"/>
                          <a:cs typeface="Calibri" panose="020F0502020204030204" pitchFamily="34" charset="0"/>
                        </a:rPr>
                        <a:t>Telefonía Celular</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645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CO" altLang="ko-KR" sz="1400" kern="1200" baseline="0" noProof="0">
                          <a:solidFill>
                            <a:schemeClr val="tx1">
                              <a:lumMod val="75000"/>
                              <a:lumOff val="25000"/>
                            </a:schemeClr>
                          </a:solidFill>
                          <a:latin typeface="Calibri" panose="020F0502020204030204" pitchFamily="34" charset="0"/>
                          <a:ea typeface="+mn-ea"/>
                          <a:cs typeface="Calibri" panose="020F0502020204030204" pitchFamily="34" charset="0"/>
                        </a:rPr>
                        <a:t>Internet</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7645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CO" altLang="ko-KR" sz="1400" kern="1200" baseline="0" noProof="0">
                          <a:solidFill>
                            <a:schemeClr val="tx1">
                              <a:lumMod val="75000"/>
                              <a:lumOff val="25000"/>
                            </a:schemeClr>
                          </a:solidFill>
                          <a:latin typeface="Calibri" panose="020F0502020204030204" pitchFamily="34" charset="0"/>
                          <a:ea typeface="+mn-ea"/>
                          <a:cs typeface="Calibri" panose="020F0502020204030204" pitchFamily="34" charset="0"/>
                        </a:rPr>
                        <a:t>Combustible</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9044158"/>
                  </a:ext>
                </a:extLst>
              </a:tr>
              <a:tr h="37645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CO" altLang="ko-KR" sz="1400" kern="1200" baseline="0" noProof="0">
                          <a:solidFill>
                            <a:schemeClr val="tx1">
                              <a:lumMod val="75000"/>
                              <a:lumOff val="25000"/>
                            </a:schemeClr>
                          </a:solidFill>
                          <a:latin typeface="Calibri" panose="020F0502020204030204" pitchFamily="34" charset="0"/>
                          <a:ea typeface="+mn-ea"/>
                          <a:cs typeface="Calibri" panose="020F0502020204030204" pitchFamily="34" charset="0"/>
                        </a:rPr>
                        <a:t>Impresiones y fotocopias</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6402083"/>
                  </a:ext>
                </a:extLst>
              </a:tr>
            </a:tbl>
          </a:graphicData>
        </a:graphic>
      </p:graphicFrame>
      <p:graphicFrame>
        <p:nvGraphicFramePr>
          <p:cNvPr id="4" name="Table Placeholder 5">
            <a:extLst>
              <a:ext uri="{FF2B5EF4-FFF2-40B4-BE49-F238E27FC236}">
                <a16:creationId xmlns:a16="http://schemas.microsoft.com/office/drawing/2014/main" id="{654E7E02-E49B-4D14-B23A-68962F04447C}"/>
              </a:ext>
            </a:extLst>
          </p:cNvPr>
          <p:cNvGraphicFramePr>
            <a:graphicFrameLocks/>
          </p:cNvGraphicFramePr>
          <p:nvPr/>
        </p:nvGraphicFramePr>
        <p:xfrm>
          <a:off x="2361905" y="981727"/>
          <a:ext cx="2232000" cy="4180778"/>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91549">
                <a:tc>
                  <a:txBody>
                    <a:bodyPr/>
                    <a:lstStyle/>
                    <a:p>
                      <a:pPr marL="0" algn="ctr" defTabSz="914400" rtl="0" eaLnBrk="1" latinLnBrk="0" hangingPunct="1"/>
                      <a:r>
                        <a:rPr lang="es-CO" sz="1600" b="1" kern="1200" spc="0" noProof="0">
                          <a:solidFill>
                            <a:schemeClr val="bg1"/>
                          </a:solidFill>
                          <a:latin typeface="Calibri"/>
                          <a:ea typeface="+mn-ea"/>
                          <a:cs typeface="Calibri"/>
                        </a:rPr>
                        <a:t>2022</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503903">
                <a:tc>
                  <a:txBody>
                    <a:bodyPr/>
                    <a:lstStyle/>
                    <a:p>
                      <a:pPr marL="0" algn="ctr" defTabSz="914400" rtl="0" eaLnBrk="1" latinLnBrk="0" hangingPunct="1"/>
                      <a:r>
                        <a:rPr lang="es-CO" altLang="ko-KR" sz="1600" b="1" kern="1200" spc="0" noProof="0">
                          <a:solidFill>
                            <a:schemeClr val="tx1"/>
                          </a:solidFill>
                          <a:latin typeface="Calibri"/>
                          <a:ea typeface="+mn-ea"/>
                          <a:cs typeface="Calibri"/>
                        </a:rPr>
                        <a:t>$246.168.470</a:t>
                      </a: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96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$ 155.383.240</a:t>
                      </a: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96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$105.138</a:t>
                      </a:r>
                      <a:endParaRPr lang="es-ES"/>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71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$822</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71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$19.694.232</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571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kern="1200" spc="0">
                          <a:solidFill>
                            <a:schemeClr val="tx1"/>
                          </a:solidFill>
                          <a:latin typeface="Calibri"/>
                          <a:ea typeface="+mn-ea"/>
                          <a:cs typeface="Calibri"/>
                        </a:rPr>
                        <a:t>$41.869.862</a:t>
                      </a:r>
                      <a:endParaRPr lang="es-CO" altLang="ko-KR" sz="1600" b="1" kern="1200" spc="0" noProof="0">
                        <a:solidFill>
                          <a:schemeClr val="tx1"/>
                        </a:solidFill>
                        <a:latin typeface="Calibri"/>
                        <a:ea typeface="+mn-ea"/>
                        <a:cs typeface="Calibri"/>
                      </a:endParaRP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571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$19.938.426</a:t>
                      </a:r>
                      <a:endParaRPr lang="es-ES">
                        <a:solidFill>
                          <a:schemeClr val="tx1"/>
                        </a:solidFill>
                      </a:endParaRP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5423893"/>
                  </a:ext>
                </a:extLst>
              </a:tr>
              <a:tr h="3687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mn-lt"/>
                          <a:ea typeface="+mn-ea"/>
                          <a:cs typeface="Calibri"/>
                        </a:rPr>
                        <a:t>$9.176.750</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6261509"/>
                  </a:ext>
                </a:extLst>
              </a:tr>
              <a:tr h="368734">
                <a:tc>
                  <a:txBody>
                    <a:bodyPr/>
                    <a:lstStyle/>
                    <a:p>
                      <a:pPr marL="0" lvl="0" indent="0" algn="ctr" defTabSz="914400">
                        <a:lnSpc>
                          <a:spcPct val="100000"/>
                        </a:lnSpc>
                        <a:spcBef>
                          <a:spcPts val="0"/>
                        </a:spcBef>
                        <a:spcAft>
                          <a:spcPts val="0"/>
                        </a:spcAft>
                        <a:buNone/>
                        <a:tabLst/>
                        <a:defRPr/>
                      </a:pPr>
                      <a:endParaRPr lang="es-CO" altLang="ko-KR" sz="1600" b="1" kern="1200" spc="0" noProof="0">
                        <a:solidFill>
                          <a:schemeClr val="tx1"/>
                        </a:solidFill>
                        <a:latin typeface="Calibri"/>
                        <a:ea typeface="+mn-ea"/>
                        <a:cs typeface="Calibri"/>
                      </a:endParaRPr>
                    </a:p>
                  </a:txBody>
                  <a:tcPr anchor="ctr">
                    <a:lnL w="0">
                      <a:noFill/>
                    </a:lnL>
                    <a:lnR w="0">
                      <a:noFill/>
                    </a:lnR>
                    <a:lnT w="0">
                      <a:noFill/>
                    </a:lnT>
                    <a:lnB w="0">
                      <a:noFill/>
                    </a:lnB>
                    <a:lnTlToBr w="0">
                      <a:noFill/>
                    </a:lnTlToBr>
                    <a:lnBlToTr w="0">
                      <a:noFill/>
                    </a:lnBlToTr>
                    <a:solidFill>
                      <a:schemeClr val="bg1"/>
                    </a:solidFill>
                  </a:tcPr>
                </a:tc>
                <a:extLst>
                  <a:ext uri="{0D108BD9-81ED-4DB2-BD59-A6C34878D82A}">
                    <a16:rowId xmlns:a16="http://schemas.microsoft.com/office/drawing/2014/main" val="3098615630"/>
                  </a:ext>
                </a:extLst>
              </a:tr>
            </a:tbl>
          </a:graphicData>
        </a:graphic>
      </p:graphicFrame>
      <p:graphicFrame>
        <p:nvGraphicFramePr>
          <p:cNvPr id="5" name="Table Placeholder 5">
            <a:extLst>
              <a:ext uri="{FF2B5EF4-FFF2-40B4-BE49-F238E27FC236}">
                <a16:creationId xmlns:a16="http://schemas.microsoft.com/office/drawing/2014/main" id="{AF99178B-7C5B-40D0-BFE6-A7073CEA49DE}"/>
              </a:ext>
            </a:extLst>
          </p:cNvPr>
          <p:cNvGraphicFramePr>
            <a:graphicFrameLocks/>
          </p:cNvGraphicFramePr>
          <p:nvPr/>
        </p:nvGraphicFramePr>
        <p:xfrm>
          <a:off x="4788924" y="981727"/>
          <a:ext cx="2232000" cy="4220983"/>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1199">
                <a:tc>
                  <a:txBody>
                    <a:bodyPr/>
                    <a:lstStyle/>
                    <a:p>
                      <a:pPr marL="0" algn="ctr" defTabSz="914400" rtl="0" eaLnBrk="1" latinLnBrk="0" hangingPunct="1"/>
                      <a:r>
                        <a:rPr lang="es-CO" sz="1600" b="1" kern="1200" spc="0" noProof="0">
                          <a:solidFill>
                            <a:schemeClr val="bg1"/>
                          </a:solidFill>
                          <a:latin typeface="Calibri"/>
                          <a:ea typeface="+mn-ea"/>
                          <a:cs typeface="Calibri"/>
                        </a:rPr>
                        <a:t>2023</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516193">
                <a:tc>
                  <a:txBody>
                    <a:bodyPr/>
                    <a:lstStyle/>
                    <a:p>
                      <a:pPr marL="0" algn="ctr" defTabSz="914400" rtl="0" eaLnBrk="1" latinLnBrk="0" hangingPunct="1"/>
                      <a:r>
                        <a:rPr lang="es-CO" altLang="ko-KR" sz="1600" b="1" kern="1200" spc="0" noProof="0">
                          <a:solidFill>
                            <a:schemeClr val="tx1"/>
                          </a:solidFill>
                          <a:latin typeface="Calibri"/>
                          <a:ea typeface="+mn-ea"/>
                          <a:cs typeface="Calibri"/>
                        </a:rPr>
                        <a:t>$170.697.202</a:t>
                      </a:r>
                      <a:endParaRPr lang="es-ES"/>
                    </a:p>
                  </a:txBody>
                  <a:tcPr anchor="ctr">
                    <a:lnL>
                      <a:noFill/>
                    </a:lnL>
                    <a:lnR>
                      <a:noFill/>
                    </a:lnR>
                    <a:lnT w="57150" cap="flat" cmpd="sng" algn="ctr">
                      <a:no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2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$ 67.655.490</a:t>
                      </a:r>
                      <a:endParaRPr lang="es-CO" altLang="ko-KR" sz="1600" b="1" kern="1200" spc="0" noProof="0">
                        <a:solidFill>
                          <a:schemeClr val="tx1"/>
                        </a:solidFill>
                        <a:latin typeface="Calibri" panose="020F0502020204030204" pitchFamily="34" charset="0"/>
                        <a:ea typeface="+mn-ea"/>
                        <a:cs typeface="Calibri" panose="020F0502020204030204" pitchFamily="34" charset="0"/>
                      </a:endParaRPr>
                    </a:p>
                  </a:txBody>
                  <a:tcPr anchor="ctr">
                    <a:lnL>
                      <a:noFill/>
                    </a:lnL>
                    <a:lnR>
                      <a:noFill/>
                    </a:lnR>
                    <a:lnT w="38100"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2450">
                <a:tc>
                  <a:txBody>
                    <a:bodyPr/>
                    <a:lstStyle/>
                    <a:p>
                      <a:pPr marL="0" marR="0" indent="0" algn="ctr" defTabSz="914400" rtl="0" eaLnBrk="1" fontAlgn="auto" latinLnBrk="0" hangingPunct="1">
                        <a:lnSpc>
                          <a:spcPct val="100000"/>
                        </a:lnSpc>
                        <a:spcBef>
                          <a:spcPts val="0"/>
                        </a:spcBef>
                        <a:spcAft>
                          <a:spcPts val="0"/>
                        </a:spcAft>
                        <a:buClrTx/>
                        <a:buSzTx/>
                        <a:buFontTx/>
                        <a:buNone/>
                      </a:pPr>
                      <a:r>
                        <a:rPr lang="es-CO" altLang="ko-KR" sz="1600" b="1" kern="1200" spc="0" noProof="0">
                          <a:solidFill>
                            <a:schemeClr val="tx1"/>
                          </a:solidFill>
                          <a:latin typeface="Calibri"/>
                          <a:ea typeface="+mn-ea"/>
                          <a:cs typeface="Calibri"/>
                        </a:rPr>
                        <a:t>$0</a:t>
                      </a:r>
                      <a:endParaRPr lang="es-ES"/>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49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49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$ 14.633.537</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49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$31.302.462</a:t>
                      </a:r>
                      <a:endParaRPr lang="es-ES">
                        <a:solidFill>
                          <a:schemeClr val="tx1"/>
                        </a:solidFill>
                      </a:endParaRP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31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$ 25.987.398</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369164"/>
                  </a:ext>
                </a:extLst>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$31.118.315</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770605"/>
                  </a:ext>
                </a:extLst>
              </a:tr>
              <a:tr h="380999">
                <a:tc>
                  <a:txBody>
                    <a:bodyPr/>
                    <a:lstStyle/>
                    <a:p>
                      <a:pPr marL="0" lvl="0" indent="0" algn="ctr" defTabSz="914400">
                        <a:lnSpc>
                          <a:spcPct val="100000"/>
                        </a:lnSpc>
                        <a:spcBef>
                          <a:spcPts val="0"/>
                        </a:spcBef>
                        <a:spcAft>
                          <a:spcPts val="0"/>
                        </a:spcAft>
                        <a:buNone/>
                        <a:tabLst/>
                        <a:defRPr/>
                      </a:pPr>
                      <a:endParaRPr lang="es-CO" altLang="ko-KR" sz="1600" b="1" kern="1200" spc="0" noProof="0">
                        <a:solidFill>
                          <a:schemeClr val="tx1"/>
                        </a:solidFill>
                        <a:latin typeface="Calibri"/>
                        <a:ea typeface="+mn-ea"/>
                        <a:cs typeface="Calibri"/>
                      </a:endParaRPr>
                    </a:p>
                  </a:txBody>
                  <a:tcPr anchor="ctr">
                    <a:lnL w="0">
                      <a:noFill/>
                    </a:lnL>
                    <a:lnR w="0">
                      <a:noFill/>
                    </a:lnR>
                    <a:lnT w="0">
                      <a:noFill/>
                    </a:lnT>
                    <a:lnB w="0">
                      <a:noFill/>
                    </a:lnB>
                    <a:lnTlToBr w="0">
                      <a:noFill/>
                    </a:lnTlToBr>
                    <a:lnBlToTr w="0">
                      <a:noFill/>
                    </a:lnBlToTr>
                    <a:solidFill>
                      <a:schemeClr val="bg1"/>
                    </a:solidFill>
                  </a:tcPr>
                </a:tc>
                <a:extLst>
                  <a:ext uri="{0D108BD9-81ED-4DB2-BD59-A6C34878D82A}">
                    <a16:rowId xmlns:a16="http://schemas.microsoft.com/office/drawing/2014/main" val="217750029"/>
                  </a:ext>
                </a:extLst>
              </a:tr>
            </a:tbl>
          </a:graphicData>
        </a:graphic>
      </p:graphicFrame>
      <p:graphicFrame>
        <p:nvGraphicFramePr>
          <p:cNvPr id="6" name="Table Placeholder 5">
            <a:extLst>
              <a:ext uri="{FF2B5EF4-FFF2-40B4-BE49-F238E27FC236}">
                <a16:creationId xmlns:a16="http://schemas.microsoft.com/office/drawing/2014/main" id="{A643EC5C-57C8-41EC-B8AD-5B7DC898D0B7}"/>
              </a:ext>
            </a:extLst>
          </p:cNvPr>
          <p:cNvGraphicFramePr>
            <a:graphicFrameLocks/>
          </p:cNvGraphicFramePr>
          <p:nvPr/>
        </p:nvGraphicFramePr>
        <p:xfrm>
          <a:off x="7223563" y="981727"/>
          <a:ext cx="2232000" cy="3822148"/>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1199">
                <a:tc>
                  <a:txBody>
                    <a:bodyPr/>
                    <a:lstStyle/>
                    <a:p>
                      <a:pPr marL="0" algn="ctr" defTabSz="914400" rtl="0" eaLnBrk="1" latinLnBrk="0" hangingPunct="1"/>
                      <a:r>
                        <a:rPr lang="es-CO" sz="1600" b="1" kern="1200" spc="0" noProof="0">
                          <a:solidFill>
                            <a:schemeClr val="bg1"/>
                          </a:solidFill>
                          <a:latin typeface="Calibri"/>
                          <a:ea typeface="+mn-ea"/>
                          <a:cs typeface="Calibri"/>
                        </a:rPr>
                        <a:t>Ahorro</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528483">
                <a:tc>
                  <a:txBody>
                    <a:bodyPr/>
                    <a:lstStyle/>
                    <a:p>
                      <a:pPr marL="0" algn="ctr" defTabSz="914400" rtl="0" eaLnBrk="1" latinLnBrk="0" hangingPunct="1"/>
                      <a:r>
                        <a:rPr lang="es-CO" altLang="ko-KR" sz="1600" b="1" kern="1200" spc="0" noProof="0">
                          <a:solidFill>
                            <a:schemeClr val="tx1"/>
                          </a:solidFill>
                          <a:latin typeface="Calibri"/>
                          <a:ea typeface="+mn-ea"/>
                          <a:cs typeface="Calibri"/>
                        </a:rPr>
                        <a:t>$75.471.268</a:t>
                      </a:r>
                      <a:endParaRPr lang="es-ES"/>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2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$87.727.750</a:t>
                      </a:r>
                      <a:endParaRPr lang="es-CO" altLang="ko-KR" sz="1600" b="1" kern="1200" spc="0" noProof="0">
                        <a:solidFill>
                          <a:schemeClr val="tx1"/>
                        </a:solidFill>
                        <a:latin typeface="Calibri" panose="020F0502020204030204" pitchFamily="34" charset="0"/>
                        <a:ea typeface="+mn-ea"/>
                        <a:cs typeface="Calibri" panose="020F0502020204030204" pitchFamily="34" charset="0"/>
                      </a:endParaRP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2450">
                <a:tc>
                  <a:txBody>
                    <a:bodyPr/>
                    <a:lstStyle/>
                    <a:p>
                      <a:pPr marL="0" marR="0" indent="0" algn="ctr" defTabSz="914400" rtl="0" eaLnBrk="1" fontAlgn="auto" latinLnBrk="0" hangingPunct="1">
                        <a:lnSpc>
                          <a:spcPct val="100000"/>
                        </a:lnSpc>
                        <a:spcBef>
                          <a:spcPts val="0"/>
                        </a:spcBef>
                        <a:spcAft>
                          <a:spcPts val="0"/>
                        </a:spcAft>
                        <a:buClrTx/>
                        <a:buSzTx/>
                        <a:buFontTx/>
                        <a:buNone/>
                      </a:pPr>
                      <a:r>
                        <a:rPr lang="es-CO" altLang="ko-KR" sz="1600" b="1" kern="1200" spc="0" noProof="0">
                          <a:solidFill>
                            <a:schemeClr val="tx1"/>
                          </a:solidFill>
                          <a:latin typeface="Calibri"/>
                          <a:ea typeface="+mn-ea"/>
                          <a:cs typeface="Calibri"/>
                        </a:rPr>
                        <a:t>$105.138</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2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$822</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2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$5.060.694</a:t>
                      </a:r>
                      <a:endParaRPr lang="es-ES"/>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2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$10.567.400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59267">
                <a:tc>
                  <a:txBody>
                    <a:bodyPr/>
                    <a:lstStyle/>
                    <a:p>
                      <a:pPr marL="0" marR="0" indent="0" algn="ctr" defTabSz="914400" rtl="0" eaLnBrk="1" fontAlgn="auto" latinLnBrk="0" hangingPunct="1">
                        <a:lnSpc>
                          <a:spcPct val="100000"/>
                        </a:lnSpc>
                        <a:spcBef>
                          <a:spcPts val="0"/>
                        </a:spcBef>
                        <a:spcAft>
                          <a:spcPts val="0"/>
                        </a:spcAft>
                        <a:buClrTx/>
                        <a:buSzTx/>
                        <a:buFontTx/>
                        <a:buNone/>
                      </a:pPr>
                      <a:r>
                        <a:rPr lang="es-CO" altLang="ko-KR" sz="1600" b="1" kern="1200" spc="0" noProof="0">
                          <a:solidFill>
                            <a:schemeClr val="tx1"/>
                          </a:solidFill>
                          <a:latin typeface="Calibri"/>
                          <a:ea typeface="+mn-ea"/>
                          <a:cs typeface="Calibri"/>
                        </a:rPr>
                        <a:t>-$6.048.972</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6904377"/>
                  </a:ext>
                </a:extLst>
              </a:tr>
              <a:tr h="3615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-$21.941.565</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7175305"/>
                  </a:ext>
                </a:extLst>
              </a:tr>
            </a:tbl>
          </a:graphicData>
        </a:graphic>
      </p:graphicFrame>
      <p:graphicFrame>
        <p:nvGraphicFramePr>
          <p:cNvPr id="8" name="Table Placeholder 5">
            <a:extLst>
              <a:ext uri="{FF2B5EF4-FFF2-40B4-BE49-F238E27FC236}">
                <a16:creationId xmlns:a16="http://schemas.microsoft.com/office/drawing/2014/main" id="{2B9A218F-0C75-4062-A96B-0D87FBC77A82}"/>
              </a:ext>
            </a:extLst>
          </p:cNvPr>
          <p:cNvGraphicFramePr>
            <a:graphicFrameLocks/>
          </p:cNvGraphicFramePr>
          <p:nvPr/>
        </p:nvGraphicFramePr>
        <p:xfrm>
          <a:off x="9658202" y="981727"/>
          <a:ext cx="2232000" cy="3771456"/>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1198">
                <a:tc>
                  <a:txBody>
                    <a:bodyPr/>
                    <a:lstStyle/>
                    <a:p>
                      <a:pPr marL="0" algn="ctr" defTabSz="914400" rtl="0" eaLnBrk="1" latinLnBrk="0" hangingPunct="1"/>
                      <a:r>
                        <a:rPr lang="es-CO" sz="1600" b="1" kern="1200" spc="0" noProof="0">
                          <a:solidFill>
                            <a:schemeClr val="bg1"/>
                          </a:solidFill>
                          <a:latin typeface="Calibri"/>
                          <a:ea typeface="+mn-ea"/>
                          <a:cs typeface="Calibri"/>
                        </a:rPr>
                        <a:t>% de Ahorro</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516193">
                <a:tc>
                  <a:txBody>
                    <a:bodyPr/>
                    <a:lstStyle/>
                    <a:p>
                      <a:pPr marL="0" algn="ctr" defTabSz="914400" rtl="0" eaLnBrk="1" latinLnBrk="0" hangingPunct="1"/>
                      <a:r>
                        <a:rPr lang="es-CO" altLang="ko-KR" sz="1600" b="1" kern="1200" spc="0" noProof="0">
                          <a:solidFill>
                            <a:schemeClr val="tx1"/>
                          </a:solidFill>
                          <a:latin typeface="Calibri"/>
                          <a:ea typeface="+mn-ea"/>
                          <a:cs typeface="Calibri"/>
                        </a:rPr>
                        <a:t>31%</a:t>
                      </a: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2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56%</a:t>
                      </a: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2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100%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30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100%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30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26%</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430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25%</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784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-30%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0670613"/>
                  </a:ext>
                </a:extLst>
              </a:tr>
              <a:tr h="361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ltLang="ko-KR" sz="1600" b="1" kern="1200" spc="0" noProof="0">
                          <a:solidFill>
                            <a:schemeClr val="tx1"/>
                          </a:solidFill>
                          <a:latin typeface="Calibri"/>
                          <a:ea typeface="+mn-ea"/>
                          <a:cs typeface="Calibri"/>
                        </a:rPr>
                        <a:t>-239%</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6226513"/>
                  </a:ext>
                </a:extLst>
              </a:tr>
            </a:tbl>
          </a:graphicData>
        </a:graphic>
      </p:graphicFrame>
      <p:sp>
        <p:nvSpPr>
          <p:cNvPr id="9" name="CuadroTexto 8">
            <a:extLst>
              <a:ext uri="{FF2B5EF4-FFF2-40B4-BE49-F238E27FC236}">
                <a16:creationId xmlns:a16="http://schemas.microsoft.com/office/drawing/2014/main" id="{D4ABA844-4A48-464B-951F-445C12F17615}"/>
              </a:ext>
            </a:extLst>
          </p:cNvPr>
          <p:cNvSpPr txBox="1"/>
          <p:nvPr/>
        </p:nvSpPr>
        <p:spPr>
          <a:xfrm>
            <a:off x="291109" y="4851647"/>
            <a:ext cx="11808028" cy="1169551"/>
          </a:xfrm>
          <a:prstGeom prst="rect">
            <a:avLst/>
          </a:prstGeom>
          <a:noFill/>
        </p:spPr>
        <p:txBody>
          <a:bodyPr wrap="square" lIns="91440" tIns="45720" rIns="91440" bIns="45720" rtlCol="0" anchor="t">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1200" cap="none" spc="0" normalizeH="0" baseline="0" noProof="0">
                <a:ln>
                  <a:noFill/>
                </a:ln>
                <a:solidFill>
                  <a:srgbClr val="000000"/>
                </a:solidFill>
                <a:effectLst/>
                <a:uLnTx/>
                <a:uFillTx/>
                <a:latin typeface="Calibri"/>
                <a:ea typeface="+mn-ea"/>
                <a:cs typeface="Calibri"/>
              </a:rPr>
              <a:t>Durante la vigencia 2023 disminuyó el gasto en la administración de servicios en un 31% que corresponde a $75.471.268,  esta reducción obedece principalmente </a:t>
            </a:r>
            <a:r>
              <a:rPr lang="es-CO" sz="1400">
                <a:solidFill>
                  <a:srgbClr val="000000"/>
                </a:solidFill>
                <a:latin typeface="Calibri"/>
                <a:cs typeface="Calibri"/>
              </a:rPr>
              <a:t>a</a:t>
            </a:r>
            <a:r>
              <a:rPr kumimoji="0" lang="es-CO" sz="1400" b="0" i="0" u="none" strike="noStrike" kern="1200" cap="none" spc="0" normalizeH="0" baseline="0" noProof="0">
                <a:ln>
                  <a:noFill/>
                </a:ln>
                <a:solidFill>
                  <a:srgbClr val="000000"/>
                </a:solidFill>
                <a:effectLst/>
                <a:uLnTx/>
                <a:uFillTx/>
                <a:latin typeface="Calibri"/>
                <a:ea typeface="+mn-ea"/>
                <a:cs typeface="Calibri"/>
              </a:rPr>
              <a:t> los gastos de telefonía e internet por la nueva suscripción del contrato de telefonía que mejoró con una tarifa de bajo costo, seguido por el concepto de internet con un porcentaje del 25%, los aumentos en los gastos de combustible e impresiones  se presentaron por el incremento al precio del galón de combustible y el </a:t>
            </a:r>
            <a:r>
              <a:rPr lang="es-MX" sz="1400">
                <a:solidFill>
                  <a:srgbClr val="000000"/>
                </a:solidFill>
                <a:latin typeface="Calibri"/>
                <a:cs typeface="Calibri"/>
              </a:rPr>
              <a:t>consumo de papel para este semestre mostró un incremento considerable como resultado de la amnistía en intereses de mora para los contribuyentes en calidad de deudores morosos y apertura de la nueva sede de atención al contribuyente G12.</a:t>
            </a:r>
            <a:endParaRPr lang="es-CO" sz="1400">
              <a:solidFill>
                <a:srgbClr val="000000"/>
              </a:solidFill>
              <a:latin typeface="Calibri"/>
              <a:cs typeface="Calibri"/>
            </a:endParaRPr>
          </a:p>
        </p:txBody>
      </p:sp>
      <p:sp>
        <p:nvSpPr>
          <p:cNvPr id="10" name="CuadroTexto 9">
            <a:extLst>
              <a:ext uri="{FF2B5EF4-FFF2-40B4-BE49-F238E27FC236}">
                <a16:creationId xmlns:a16="http://schemas.microsoft.com/office/drawing/2014/main" id="{500BE167-F4BA-4C51-97ED-BDA9D4806048}"/>
              </a:ext>
            </a:extLst>
          </p:cNvPr>
          <p:cNvSpPr txBox="1"/>
          <p:nvPr/>
        </p:nvSpPr>
        <p:spPr>
          <a:xfrm>
            <a:off x="5916534" y="6346456"/>
            <a:ext cx="3334869" cy="215444"/>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800" b="0" i="0" u="none" strike="noStrike" kern="1200" cap="none" spc="0" normalizeH="0" baseline="0" noProof="0">
                <a:ln>
                  <a:noFill/>
                </a:ln>
                <a:solidFill>
                  <a:srgbClr val="000000"/>
                </a:solidFill>
                <a:effectLst/>
                <a:uLnTx/>
                <a:uFillTx/>
                <a:latin typeface="Calibri"/>
                <a:ea typeface="Calibri"/>
                <a:cs typeface="Calibri"/>
              </a:rPr>
              <a:t>Fuente: Informe de austeridad del gasto al </a:t>
            </a:r>
            <a:r>
              <a:rPr lang="es-CO" sz="800">
                <a:solidFill>
                  <a:srgbClr val="000000"/>
                </a:solidFill>
                <a:latin typeface="Calibri"/>
                <a:ea typeface="Calibri"/>
                <a:cs typeface="Calibri"/>
              </a:rPr>
              <a:t> segundo</a:t>
            </a:r>
            <a:r>
              <a:rPr kumimoji="0" lang="es-CO" sz="800" b="0" i="0" u="none" strike="noStrike" kern="1200" cap="none" spc="0" normalizeH="0" baseline="0" noProof="0">
                <a:ln>
                  <a:noFill/>
                </a:ln>
                <a:solidFill>
                  <a:srgbClr val="000000"/>
                </a:solidFill>
                <a:effectLst/>
                <a:uLnTx/>
                <a:uFillTx/>
                <a:latin typeface="Calibri"/>
                <a:ea typeface="Calibri"/>
                <a:cs typeface="Calibri"/>
              </a:rPr>
              <a:t>  trimestre de 2023, SAF</a:t>
            </a:r>
          </a:p>
        </p:txBody>
      </p:sp>
      <p:sp>
        <p:nvSpPr>
          <p:cNvPr id="13" name="Flecha abajo 12"/>
          <p:cNvSpPr/>
          <p:nvPr/>
        </p:nvSpPr>
        <p:spPr>
          <a:xfrm rot="10800000">
            <a:off x="11348304" y="4033829"/>
            <a:ext cx="136300" cy="2312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Flecha abajo 13"/>
          <p:cNvSpPr/>
          <p:nvPr/>
        </p:nvSpPr>
        <p:spPr>
          <a:xfrm rot="10800000">
            <a:off x="11348304" y="4453465"/>
            <a:ext cx="136300" cy="2312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Flecha abajo 15"/>
          <p:cNvSpPr/>
          <p:nvPr/>
        </p:nvSpPr>
        <p:spPr>
          <a:xfrm>
            <a:off x="11335052" y="3250531"/>
            <a:ext cx="136300" cy="25600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Flecha abajo 16"/>
          <p:cNvSpPr/>
          <p:nvPr/>
        </p:nvSpPr>
        <p:spPr>
          <a:xfrm>
            <a:off x="11341313" y="3630510"/>
            <a:ext cx="136300" cy="25600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Flecha abajo 15">
            <a:extLst>
              <a:ext uri="{FF2B5EF4-FFF2-40B4-BE49-F238E27FC236}">
                <a16:creationId xmlns:a16="http://schemas.microsoft.com/office/drawing/2014/main" id="{00ED8FA6-F2E8-DA77-5778-C5386D7099DB}"/>
              </a:ext>
            </a:extLst>
          </p:cNvPr>
          <p:cNvSpPr/>
          <p:nvPr/>
        </p:nvSpPr>
        <p:spPr>
          <a:xfrm>
            <a:off x="11336177" y="2877845"/>
            <a:ext cx="136300" cy="25600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Flecha abajo 15">
            <a:extLst>
              <a:ext uri="{FF2B5EF4-FFF2-40B4-BE49-F238E27FC236}">
                <a16:creationId xmlns:a16="http://schemas.microsoft.com/office/drawing/2014/main" id="{5F852C2F-7CAC-C152-C39A-E4EAF05ECBCC}"/>
              </a:ext>
            </a:extLst>
          </p:cNvPr>
          <p:cNvSpPr/>
          <p:nvPr/>
        </p:nvSpPr>
        <p:spPr>
          <a:xfrm>
            <a:off x="11321799" y="2114025"/>
            <a:ext cx="136300" cy="25600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Flecha abajo 15">
            <a:extLst>
              <a:ext uri="{FF2B5EF4-FFF2-40B4-BE49-F238E27FC236}">
                <a16:creationId xmlns:a16="http://schemas.microsoft.com/office/drawing/2014/main" id="{65B25175-098C-E869-DF69-D8F5642E55BB}"/>
              </a:ext>
            </a:extLst>
          </p:cNvPr>
          <p:cNvSpPr/>
          <p:nvPr/>
        </p:nvSpPr>
        <p:spPr>
          <a:xfrm>
            <a:off x="11332148" y="2488631"/>
            <a:ext cx="136300" cy="25600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Flecha abajo 15">
            <a:extLst>
              <a:ext uri="{FF2B5EF4-FFF2-40B4-BE49-F238E27FC236}">
                <a16:creationId xmlns:a16="http://schemas.microsoft.com/office/drawing/2014/main" id="{48FC0E39-1E20-3081-9105-532FE01718A6}"/>
              </a:ext>
            </a:extLst>
          </p:cNvPr>
          <p:cNvSpPr/>
          <p:nvPr/>
        </p:nvSpPr>
        <p:spPr>
          <a:xfrm>
            <a:off x="11302554" y="1696494"/>
            <a:ext cx="136300" cy="25600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Gráfico 14" descr="Minimizar contorno">
            <a:extLst>
              <a:ext uri="{FF2B5EF4-FFF2-40B4-BE49-F238E27FC236}">
                <a16:creationId xmlns:a16="http://schemas.microsoft.com/office/drawing/2014/main" id="{DF5A028D-36A8-D21D-3630-C3DC8CA1A0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109" y="183668"/>
            <a:ext cx="609234" cy="609234"/>
          </a:xfrm>
          <a:prstGeom prst="rect">
            <a:avLst/>
          </a:prstGeom>
        </p:spPr>
      </p:pic>
    </p:spTree>
    <p:extLst>
      <p:ext uri="{BB962C8B-B14F-4D97-AF65-F5344CB8AC3E}">
        <p14:creationId xmlns:p14="http://schemas.microsoft.com/office/powerpoint/2010/main" val="3844478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4CBEA518-D5B7-0FF9-7E1E-1B945907495A}"/>
              </a:ext>
            </a:extLst>
          </p:cNvPr>
          <p:cNvSpPr/>
          <p:nvPr/>
        </p:nvSpPr>
        <p:spPr>
          <a:xfrm>
            <a:off x="419655" y="926054"/>
            <a:ext cx="11368915" cy="1006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ángulo 2">
            <a:extLst>
              <a:ext uri="{FF2B5EF4-FFF2-40B4-BE49-F238E27FC236}">
                <a16:creationId xmlns:a16="http://schemas.microsoft.com/office/drawing/2014/main" id="{632E9DC0-BE10-4C45-93B1-CC23BB6E8D55}"/>
              </a:ext>
            </a:extLst>
          </p:cNvPr>
          <p:cNvSpPr/>
          <p:nvPr/>
        </p:nvSpPr>
        <p:spPr>
          <a:xfrm>
            <a:off x="2001566" y="1075341"/>
            <a:ext cx="8969661" cy="707886"/>
          </a:xfrm>
          <a:prstGeom prst="rect">
            <a:avLst/>
          </a:prstGeom>
        </p:spPr>
        <p:txBody>
          <a:bodyPr wrap="square" lIns="91440" tIns="45720" rIns="91440" bIns="45720" anchor="t">
            <a:spAutoFit/>
          </a:bodyPr>
          <a:lstStyle/>
          <a:p>
            <a:pPr>
              <a:defRPr/>
            </a:pPr>
            <a:r>
              <a:rPr kumimoji="0" lang="es-419" sz="2000" b="0" i="0" u="none" strike="noStrike" kern="1200" cap="none" spc="0" normalizeH="0" baseline="0" noProof="0">
                <a:ln>
                  <a:noFill/>
                </a:ln>
                <a:solidFill>
                  <a:srgbClr val="000000"/>
                </a:solidFill>
                <a:effectLst/>
                <a:uLnTx/>
                <a:uFillTx/>
                <a:latin typeface="Arial"/>
                <a:cs typeface="Arial"/>
              </a:rPr>
              <a:t>Herramientas que lo hacen más </a:t>
            </a:r>
            <a:r>
              <a:rPr kumimoji="0" lang="es-419" sz="2000" b="1" i="0" u="none" strike="noStrike" kern="1200" cap="none" spc="0" normalizeH="0" baseline="0" noProof="0">
                <a:ln>
                  <a:noFill/>
                </a:ln>
                <a:solidFill>
                  <a:srgbClr val="000000"/>
                </a:solidFill>
                <a:effectLst/>
                <a:uLnTx/>
                <a:uFillTx/>
                <a:latin typeface="Arial"/>
                <a:cs typeface="Arial"/>
              </a:rPr>
              <a:t>eficiente, eficaz y </a:t>
            </a:r>
            <a:r>
              <a:rPr lang="es-419" sz="2000" b="1">
                <a:solidFill>
                  <a:srgbClr val="000000"/>
                </a:solidFill>
                <a:latin typeface="Arial"/>
                <a:cs typeface="Arial"/>
              </a:rPr>
              <a:t>efectivo </a:t>
            </a:r>
            <a:endParaRPr lang="es-CO" sz="2000" b="1">
              <a:solidFill>
                <a:srgbClr val="000000"/>
              </a:solidFill>
              <a:latin typeface="Arial"/>
              <a:cs typeface="Arial"/>
            </a:endParaRPr>
          </a:p>
          <a:p>
            <a:pPr>
              <a:defRPr/>
            </a:pPr>
            <a:r>
              <a:rPr lang="es-419" sz="2000">
                <a:solidFill>
                  <a:srgbClr val="000000"/>
                </a:solidFill>
                <a:latin typeface="Arial"/>
                <a:cs typeface="Arial"/>
              </a:rPr>
              <a:t>Asegurar</a:t>
            </a:r>
            <a:r>
              <a:rPr kumimoji="0" lang="es-419" sz="2000" b="0" i="0" u="none" strike="noStrike" kern="1200" cap="none" spc="0" normalizeH="0" baseline="0" noProof="0">
                <a:ln>
                  <a:noFill/>
                </a:ln>
                <a:solidFill>
                  <a:srgbClr val="000000"/>
                </a:solidFill>
                <a:effectLst/>
                <a:uLnTx/>
                <a:uFillTx/>
                <a:latin typeface="Arial"/>
                <a:cs typeface="Arial"/>
              </a:rPr>
              <a:t> un </a:t>
            </a:r>
            <a:r>
              <a:rPr kumimoji="0" lang="es-419" sz="2000" b="1" i="0" u="none" strike="noStrike" kern="1200" cap="none" spc="0" normalizeH="0" baseline="0" noProof="0">
                <a:ln>
                  <a:noFill/>
                </a:ln>
                <a:solidFill>
                  <a:srgbClr val="000000"/>
                </a:solidFill>
                <a:effectLst/>
                <a:uLnTx/>
                <a:uFillTx/>
                <a:latin typeface="Arial"/>
                <a:cs typeface="Arial"/>
              </a:rPr>
              <a:t>impacto positivo </a:t>
            </a:r>
            <a:r>
              <a:rPr kumimoji="0" lang="es-419" sz="2000" b="0" i="0" u="none" strike="noStrike" kern="1200" cap="none" spc="0" normalizeH="0" baseline="0" noProof="0">
                <a:ln>
                  <a:noFill/>
                </a:ln>
                <a:solidFill>
                  <a:srgbClr val="000000"/>
                </a:solidFill>
                <a:effectLst/>
                <a:uLnTx/>
                <a:uFillTx/>
                <a:latin typeface="Arial"/>
                <a:cs typeface="Arial"/>
              </a:rPr>
              <a:t>sobre la calidad de vida de la </a:t>
            </a:r>
            <a:r>
              <a:rPr kumimoji="0" lang="es-419" sz="2000" b="1" i="0" u="none" strike="noStrike" kern="1200" cap="none" spc="0" normalizeH="0" baseline="0" noProof="0">
                <a:ln>
                  <a:noFill/>
                </a:ln>
                <a:solidFill>
                  <a:srgbClr val="000000"/>
                </a:solidFill>
                <a:effectLst/>
                <a:uLnTx/>
                <a:uFillTx/>
                <a:latin typeface="Arial"/>
                <a:cs typeface="Arial"/>
              </a:rPr>
              <a:t>población</a:t>
            </a:r>
            <a:endParaRPr lang="es-CO" sz="2000" b="1" i="0" u="none" strike="noStrike" kern="1200" cap="none" spc="0" normalizeH="0" baseline="0" noProof="0">
              <a:ln>
                <a:noFill/>
              </a:ln>
              <a:solidFill>
                <a:srgbClr val="000000"/>
              </a:solidFill>
              <a:effectLst/>
              <a:uLnTx/>
              <a:uFillTx/>
              <a:latin typeface="Arial"/>
              <a:cs typeface="Arial"/>
            </a:endParaRPr>
          </a:p>
        </p:txBody>
      </p:sp>
      <p:sp>
        <p:nvSpPr>
          <p:cNvPr id="9" name="Rectángulo 8">
            <a:extLst>
              <a:ext uri="{FF2B5EF4-FFF2-40B4-BE49-F238E27FC236}">
                <a16:creationId xmlns:a16="http://schemas.microsoft.com/office/drawing/2014/main" id="{B5354606-AD8C-471E-9148-5CA1EB648F3B}"/>
              </a:ext>
            </a:extLst>
          </p:cNvPr>
          <p:cNvSpPr/>
          <p:nvPr/>
        </p:nvSpPr>
        <p:spPr>
          <a:xfrm>
            <a:off x="9356937" y="2857387"/>
            <a:ext cx="2470379" cy="12128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Sistema Distrital </a:t>
            </a:r>
            <a:b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 Evaluación</a:t>
            </a:r>
          </a:p>
        </p:txBody>
      </p:sp>
      <p:grpSp>
        <p:nvGrpSpPr>
          <p:cNvPr id="27" name="Grupo 26">
            <a:extLst>
              <a:ext uri="{FF2B5EF4-FFF2-40B4-BE49-F238E27FC236}">
                <a16:creationId xmlns:a16="http://schemas.microsoft.com/office/drawing/2014/main" id="{922604A9-17A1-6A13-C8F3-64AB813D9BC0}"/>
              </a:ext>
            </a:extLst>
          </p:cNvPr>
          <p:cNvGrpSpPr/>
          <p:nvPr/>
        </p:nvGrpSpPr>
        <p:grpSpPr>
          <a:xfrm>
            <a:off x="458401" y="2857393"/>
            <a:ext cx="11275198" cy="3416439"/>
            <a:chOff x="575060" y="1953503"/>
            <a:chExt cx="13363460" cy="4017490"/>
          </a:xfrm>
        </p:grpSpPr>
        <p:sp>
          <p:nvSpPr>
            <p:cNvPr id="6" name="Rectángulo 5">
              <a:extLst>
                <a:ext uri="{FF2B5EF4-FFF2-40B4-BE49-F238E27FC236}">
                  <a16:creationId xmlns:a16="http://schemas.microsoft.com/office/drawing/2014/main" id="{0FF20D58-4C47-4CE1-A46D-2F1687D4DB58}"/>
                </a:ext>
              </a:extLst>
            </p:cNvPr>
            <p:cNvSpPr/>
            <p:nvPr/>
          </p:nvSpPr>
          <p:spPr>
            <a:xfrm>
              <a:off x="575060" y="1953503"/>
              <a:ext cx="2545915" cy="142627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s-ES_tradnl" sz="16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s-ES_tradnl"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Trazadores Presupuestales implementados (Art. 37)</a:t>
              </a: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s-CO" sz="16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ángulo 6">
              <a:extLst>
                <a:ext uri="{FF2B5EF4-FFF2-40B4-BE49-F238E27FC236}">
                  <a16:creationId xmlns:a16="http://schemas.microsoft.com/office/drawing/2014/main" id="{DDA8529A-2EF6-40F5-91DF-10C45E86B47D}"/>
                </a:ext>
              </a:extLst>
            </p:cNvPr>
            <p:cNvSpPr/>
            <p:nvPr/>
          </p:nvSpPr>
          <p:spPr>
            <a:xfrm>
              <a:off x="3581888" y="1961479"/>
              <a:ext cx="3634604" cy="142580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11200" rtl="0" eaLnBrk="1" fontAlgn="auto" latinLnBrk="0" hangingPunct="1">
                <a:lnSpc>
                  <a:spcPct val="90000"/>
                </a:lnSpc>
                <a:spcBef>
                  <a:spcPct val="0"/>
                </a:spcBef>
                <a:spcAft>
                  <a:spcPct val="35000"/>
                </a:spcAft>
                <a:buClrTx/>
                <a:buSzTx/>
                <a:buFontTx/>
                <a:buNone/>
                <a:tabLst/>
                <a:defRPr/>
              </a:pPr>
              <a:endParaRPr kumimoji="0" lang="es-MX" sz="1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Fortalecimiento de PMR</a:t>
              </a:r>
              <a:b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a:t>
              </a: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roductos, </a:t>
              </a: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a:t>
              </a: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etas y </a:t>
              </a: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a:t>
              </a: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esultados   </a:t>
              </a:r>
              <a:b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s-MX" sz="11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s-CO" sz="1100" b="1" i="1" u="none" strike="noStrike" kern="1200" cap="none" spc="0" normalizeH="0" baseline="0" noProof="0">
                  <a:ln>
                    <a:noFill/>
                  </a:ln>
                  <a:solidFill>
                    <a:srgbClr val="000000"/>
                  </a:solidFill>
                  <a:effectLst/>
                  <a:uLnTx/>
                  <a:uFillTx/>
                  <a:latin typeface="Arial" panose="020B0604020202020204"/>
                  <a:ea typeface="+mn-ea"/>
                  <a:cs typeface="+mn-cs"/>
                </a:rPr>
                <a:t>Mejora en la información </a:t>
              </a:r>
              <a:br>
                <a:rPr kumimoji="0" lang="es-CO" sz="1100" b="1" i="1" u="none" strike="noStrike" kern="1200" cap="none" spc="0" normalizeH="0" baseline="0" noProof="0">
                  <a:ln>
                    <a:noFill/>
                  </a:ln>
                  <a:solidFill>
                    <a:srgbClr val="000000"/>
                  </a:solidFill>
                  <a:effectLst/>
                  <a:uLnTx/>
                  <a:uFillTx/>
                  <a:latin typeface="Arial" panose="020B0604020202020204"/>
                  <a:ea typeface="+mn-ea"/>
                  <a:cs typeface="+mn-cs"/>
                </a:rPr>
              </a:br>
              <a:r>
                <a:rPr kumimoji="0" lang="es-CO" sz="1100" b="1" i="1" u="none" strike="noStrike" kern="1200" cap="none" spc="0" normalizeH="0" baseline="0" noProof="0">
                  <a:ln>
                    <a:noFill/>
                  </a:ln>
                  <a:solidFill>
                    <a:srgbClr val="000000"/>
                  </a:solidFill>
                  <a:effectLst/>
                  <a:uLnTx/>
                  <a:uFillTx/>
                  <a:latin typeface="Arial" panose="020B0604020202020204"/>
                  <a:ea typeface="+mn-ea"/>
                  <a:cs typeface="+mn-cs"/>
                </a:rPr>
                <a:t>de resultados del gasto</a:t>
              </a:r>
              <a:r>
                <a:rPr kumimoji="0" lang="es-CO" sz="1100" b="1" i="1"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s-CO" sz="16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 name="CuadroTexto 9">
              <a:extLst>
                <a:ext uri="{FF2B5EF4-FFF2-40B4-BE49-F238E27FC236}">
                  <a16:creationId xmlns:a16="http://schemas.microsoft.com/office/drawing/2014/main" id="{06486D98-E004-D149-287A-A40B535A4051}"/>
                </a:ext>
              </a:extLst>
            </p:cNvPr>
            <p:cNvSpPr txBox="1"/>
            <p:nvPr/>
          </p:nvSpPr>
          <p:spPr>
            <a:xfrm>
              <a:off x="576360" y="3256568"/>
              <a:ext cx="2544616" cy="271442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Instrumento de </a:t>
              </a:r>
              <a:r>
                <a:rPr kumimoji="0" lang="es-MX" sz="1600" b="1" i="0" u="none" strike="noStrike" kern="1200" cap="none" spc="0" normalizeH="0" baseline="0" noProof="0">
                  <a:ln>
                    <a:noFill/>
                  </a:ln>
                  <a:solidFill>
                    <a:srgbClr val="000000"/>
                  </a:solidFill>
                  <a:effectLst/>
                  <a:highlight>
                    <a:srgbClr val="FFFF00"/>
                  </a:highlight>
                  <a:uLnTx/>
                  <a:uFillTx/>
                  <a:latin typeface="Arial"/>
                  <a:ea typeface="Calibri" panose="020F0502020204030204" pitchFamily="34" charset="0"/>
                  <a:cs typeface="Arial"/>
                </a:rPr>
                <a:t>marcación</a:t>
              </a:r>
              <a:r>
                <a:rPr kumimoji="0" lang="es-MX" sz="1600" b="1" i="0" u="none" strike="noStrike" kern="1200" cap="none" spc="0" normalizeH="0" baseline="0" noProof="0">
                  <a:ln>
                    <a:noFill/>
                  </a:ln>
                  <a:solidFill>
                    <a:srgbClr val="000000"/>
                  </a:solidFill>
                  <a:effectLst/>
                  <a:uLnTx/>
                  <a:uFillTx/>
                  <a:latin typeface="Arial"/>
                  <a:ea typeface="Calibri" panose="020F0502020204030204" pitchFamily="34" charset="0"/>
                  <a:cs typeface="Arial"/>
                </a:rPr>
                <a:t> </a:t>
              </a:r>
              <a:r>
                <a:rPr kumimoji="0" lang="es-MX" sz="16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que </a:t>
              </a:r>
              <a:r>
                <a:rPr kumimoji="0" lang="es-MX" sz="1600" b="1" i="0" u="none" strike="noStrike" kern="1200" cap="none" spc="0" normalizeH="0" baseline="0" noProof="0">
                  <a:ln>
                    <a:noFill/>
                  </a:ln>
                  <a:solidFill>
                    <a:srgbClr val="000000"/>
                  </a:solidFill>
                  <a:effectLst/>
                  <a:uLnTx/>
                  <a:uFillTx/>
                  <a:latin typeface="Arial"/>
                  <a:ea typeface="Calibri" panose="020F0502020204030204" pitchFamily="34" charset="0"/>
                  <a:cs typeface="Arial"/>
                </a:rPr>
                <a:t>permite identificar recursos asignados y ejecutados</a:t>
              </a:r>
              <a:r>
                <a:rPr kumimoji="0" lang="es-MX" sz="16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 en el cumplimiento de seis políticas transversales.</a:t>
              </a:r>
              <a:endParaRPr kumimoji="0" lang="es-CO" sz="1600" b="0" i="0" u="none" strike="noStrike" kern="1200" cap="none" spc="0" normalizeH="0" baseline="0" noProof="0">
                <a:ln>
                  <a:noFill/>
                </a:ln>
                <a:solidFill>
                  <a:srgbClr val="000000"/>
                </a:solidFill>
                <a:effectLst/>
                <a:uLnTx/>
                <a:uFillTx/>
                <a:latin typeface="Arial"/>
                <a:ea typeface="+mn-ea"/>
                <a:cs typeface="Arial"/>
              </a:endParaRPr>
            </a:p>
          </p:txBody>
        </p:sp>
        <p:sp>
          <p:nvSpPr>
            <p:cNvPr id="12" name="CuadroTexto 11">
              <a:extLst>
                <a:ext uri="{FF2B5EF4-FFF2-40B4-BE49-F238E27FC236}">
                  <a16:creationId xmlns:a16="http://schemas.microsoft.com/office/drawing/2014/main" id="{F8871700-D672-E5C3-9BD3-A3F57AA05776}"/>
                </a:ext>
              </a:extLst>
            </p:cNvPr>
            <p:cNvSpPr txBox="1"/>
            <p:nvPr/>
          </p:nvSpPr>
          <p:spPr>
            <a:xfrm>
              <a:off x="3595745" y="3493965"/>
              <a:ext cx="3600777" cy="242488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Instrumento de </a:t>
              </a:r>
              <a:r>
                <a:rPr kumimoji="0" lang="es-MX" sz="1600" b="1" i="0" u="none" strike="noStrike" kern="1200" cap="none" spc="0" normalizeH="0" baseline="0" noProof="0">
                  <a:ln>
                    <a:noFill/>
                  </a:ln>
                  <a:solidFill>
                    <a:srgbClr val="000000"/>
                  </a:solidFill>
                  <a:effectLst/>
                  <a:highlight>
                    <a:srgbClr val="FFFF00"/>
                  </a:highlight>
                  <a:uLnTx/>
                  <a:uFillTx/>
                  <a:latin typeface="Arial"/>
                  <a:ea typeface="Times New Roman" panose="02020603050405020304" pitchFamily="18" charset="0"/>
                  <a:cs typeface="Arial"/>
                </a:rPr>
                <a:t>asignación y evaluación</a:t>
              </a:r>
              <a:r>
                <a:rPr kumimoji="0" lang="es-MX" sz="16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efectiva del presupuesto a través de la </a:t>
              </a:r>
              <a:r>
                <a:rPr kumimoji="0" lang="es-MX" sz="16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formulación de Productos</a:t>
              </a:r>
              <a:r>
                <a:rPr kumimoji="0" lang="es-MX" sz="16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(bienes y servicios entregados por las entidades distritales) orientados a resultados de ciudad.</a:t>
              </a:r>
              <a:endParaRPr kumimoji="0" lang="es-CO"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CuadroTexto 13">
              <a:extLst>
                <a:ext uri="{FF2B5EF4-FFF2-40B4-BE49-F238E27FC236}">
                  <a16:creationId xmlns:a16="http://schemas.microsoft.com/office/drawing/2014/main" id="{1E1F4919-FDD7-A40A-6912-4ED28B05AB45}"/>
                </a:ext>
              </a:extLst>
            </p:cNvPr>
            <p:cNvSpPr txBox="1"/>
            <p:nvPr/>
          </p:nvSpPr>
          <p:spPr>
            <a:xfrm>
              <a:off x="11152237" y="3491737"/>
              <a:ext cx="2786283" cy="184580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000000"/>
                  </a:solidFill>
                  <a:effectLst/>
                  <a:uLnTx/>
                  <a:uFillTx/>
                  <a:latin typeface="Arial"/>
                  <a:ea typeface="+mn-ea"/>
                  <a:cs typeface="Arial"/>
                </a:rPr>
                <a:t>Instrumento de </a:t>
              </a:r>
              <a:r>
                <a:rPr kumimoji="0" lang="es-MX" sz="1600" b="1" i="0" u="none" strike="noStrike" kern="1200" cap="none" spc="0" normalizeH="0" baseline="0" noProof="0">
                  <a:ln>
                    <a:noFill/>
                  </a:ln>
                  <a:solidFill>
                    <a:srgbClr val="000000"/>
                  </a:solidFill>
                  <a:effectLst/>
                  <a:highlight>
                    <a:srgbClr val="FFFF00"/>
                  </a:highlight>
                  <a:uLnTx/>
                  <a:uFillTx/>
                  <a:latin typeface="Arial"/>
                  <a:ea typeface="+mn-ea"/>
                  <a:cs typeface="Arial"/>
                </a:rPr>
                <a:t>valoración</a:t>
              </a:r>
              <a:r>
                <a:rPr kumimoji="0" lang="es-MX" sz="1600" b="1" i="0" u="none" strike="noStrike" kern="1200" cap="none" spc="0" normalizeH="0" baseline="0" noProof="0">
                  <a:ln>
                    <a:noFill/>
                  </a:ln>
                  <a:solidFill>
                    <a:srgbClr val="000000"/>
                  </a:solidFill>
                  <a:effectLst/>
                  <a:uLnTx/>
                  <a:uFillTx/>
                  <a:latin typeface="Arial"/>
                  <a:ea typeface="+mn-ea"/>
                  <a:cs typeface="Arial"/>
                </a:rPr>
                <a:t> de un programa</a:t>
              </a:r>
              <a:r>
                <a:rPr kumimoji="0" lang="es-MX" sz="1600" b="0" i="0" u="none" strike="noStrike" kern="1200" cap="none" spc="0" normalizeH="0" baseline="0" noProof="0">
                  <a:ln>
                    <a:noFill/>
                  </a:ln>
                  <a:solidFill>
                    <a:srgbClr val="000000"/>
                  </a:solidFill>
                  <a:effectLst/>
                  <a:uLnTx/>
                  <a:uFillTx/>
                  <a:latin typeface="Arial"/>
                  <a:ea typeface="+mn-ea"/>
                  <a:cs typeface="Arial"/>
                </a:rPr>
                <a:t> específico, proyecto y/o política pública con el objetivo de mejorarlo.</a:t>
              </a:r>
              <a:endParaRPr kumimoji="0" lang="es-CO"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23" name="Rectángulo 22">
            <a:extLst>
              <a:ext uri="{FF2B5EF4-FFF2-40B4-BE49-F238E27FC236}">
                <a16:creationId xmlns:a16="http://schemas.microsoft.com/office/drawing/2014/main" id="{B15ADB9B-41D1-3CD9-C4E7-F7D4879B062C}"/>
              </a:ext>
            </a:extLst>
          </p:cNvPr>
          <p:cNvSpPr/>
          <p:nvPr/>
        </p:nvSpPr>
        <p:spPr>
          <a:xfrm>
            <a:off x="4455349" y="2110817"/>
            <a:ext cx="3023790" cy="309861"/>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 IMPLEMENTÓ</a:t>
            </a:r>
          </a:p>
        </p:txBody>
      </p:sp>
      <p:cxnSp>
        <p:nvCxnSpPr>
          <p:cNvPr id="4" name="Conector recto 3">
            <a:extLst>
              <a:ext uri="{FF2B5EF4-FFF2-40B4-BE49-F238E27FC236}">
                <a16:creationId xmlns:a16="http://schemas.microsoft.com/office/drawing/2014/main" id="{820B7970-2F39-581F-4996-82D42A4A52C6}"/>
              </a:ext>
            </a:extLst>
          </p:cNvPr>
          <p:cNvCxnSpPr>
            <a:cxnSpLocks/>
          </p:cNvCxnSpPr>
          <p:nvPr/>
        </p:nvCxnSpPr>
        <p:spPr>
          <a:xfrm>
            <a:off x="7951350" y="2420678"/>
            <a:ext cx="0" cy="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A60CB4C-6419-F70C-E663-0509E22548E5}"/>
              </a:ext>
            </a:extLst>
          </p:cNvPr>
          <p:cNvCxnSpPr>
            <a:cxnSpLocks/>
          </p:cNvCxnSpPr>
          <p:nvPr/>
        </p:nvCxnSpPr>
        <p:spPr>
          <a:xfrm flipV="1">
            <a:off x="1531398" y="2535815"/>
            <a:ext cx="9080045" cy="73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740B0787-6A7E-C09F-9A91-6EABB21D4C41}"/>
              </a:ext>
            </a:extLst>
          </p:cNvPr>
          <p:cNvCxnSpPr>
            <a:cxnSpLocks/>
          </p:cNvCxnSpPr>
          <p:nvPr/>
        </p:nvCxnSpPr>
        <p:spPr>
          <a:xfrm>
            <a:off x="1531398" y="2543163"/>
            <a:ext cx="0" cy="321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CC945F40-E66C-8CBD-11DE-DC89CB6FBF5F}"/>
              </a:ext>
            </a:extLst>
          </p:cNvPr>
          <p:cNvCxnSpPr>
            <a:cxnSpLocks/>
          </p:cNvCxnSpPr>
          <p:nvPr/>
        </p:nvCxnSpPr>
        <p:spPr>
          <a:xfrm>
            <a:off x="10611443" y="2535815"/>
            <a:ext cx="0" cy="3264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9F5AD1E0-3308-2E22-A18E-793418427300}"/>
              </a:ext>
            </a:extLst>
          </p:cNvPr>
          <p:cNvCxnSpPr>
            <a:cxnSpLocks/>
          </p:cNvCxnSpPr>
          <p:nvPr/>
        </p:nvCxnSpPr>
        <p:spPr>
          <a:xfrm>
            <a:off x="4455349" y="2543163"/>
            <a:ext cx="0" cy="3248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518E1CC-7475-BB86-FF19-6258CCCC213A}"/>
              </a:ext>
            </a:extLst>
          </p:cNvPr>
          <p:cNvCxnSpPr>
            <a:cxnSpLocks/>
            <a:stCxn id="23" idx="2"/>
          </p:cNvCxnSpPr>
          <p:nvPr/>
        </p:nvCxnSpPr>
        <p:spPr>
          <a:xfrm>
            <a:off x="5967244" y="2420678"/>
            <a:ext cx="0" cy="115137"/>
          </a:xfrm>
          <a:prstGeom prst="line">
            <a:avLst/>
          </a:prstGeom>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F6A7D2A-E8B2-11B7-B567-6C8FABDBFE7F}"/>
              </a:ext>
            </a:extLst>
          </p:cNvPr>
          <p:cNvSpPr txBox="1"/>
          <p:nvPr/>
        </p:nvSpPr>
        <p:spPr>
          <a:xfrm>
            <a:off x="1266503" y="174405"/>
            <a:ext cx="9615487" cy="56188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s-ES" sz="2800" spc="-130">
                <a:solidFill>
                  <a:srgbClr val="C00000"/>
                </a:solidFill>
                <a:latin typeface="Arial"/>
                <a:cs typeface="Calibri"/>
              </a:rPr>
              <a:t>Mejorar la calidad del gasto distrital</a:t>
            </a:r>
          </a:p>
        </p:txBody>
      </p:sp>
      <p:sp>
        <p:nvSpPr>
          <p:cNvPr id="18" name="Rectángulo 17">
            <a:extLst>
              <a:ext uri="{FF2B5EF4-FFF2-40B4-BE49-F238E27FC236}">
                <a16:creationId xmlns:a16="http://schemas.microsoft.com/office/drawing/2014/main" id="{ACF18815-FA90-BA31-2A2D-B6D476F90319}"/>
              </a:ext>
            </a:extLst>
          </p:cNvPr>
          <p:cNvSpPr/>
          <p:nvPr/>
        </p:nvSpPr>
        <p:spPr>
          <a:xfrm>
            <a:off x="6478464" y="2864176"/>
            <a:ext cx="2470379" cy="12128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EPICO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a:t>
            </a: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valuación</a:t>
            </a: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del</a:t>
            </a: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P</a:t>
            </a: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resupuesto de </a:t>
            </a: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a:t>
            </a: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nversión de</a:t>
            </a:r>
            <a:r>
              <a:rPr kumimoji="0" lang="es-MX"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C</a:t>
            </a:r>
            <a:r>
              <a:rPr kumimoji="0" lang="es-MX"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olombia</a:t>
            </a:r>
          </a:p>
        </p:txBody>
      </p:sp>
      <p:sp>
        <p:nvSpPr>
          <p:cNvPr id="24" name="CuadroTexto 23">
            <a:extLst>
              <a:ext uri="{FF2B5EF4-FFF2-40B4-BE49-F238E27FC236}">
                <a16:creationId xmlns:a16="http://schemas.microsoft.com/office/drawing/2014/main" id="{16D1DFBA-E1D7-E141-1F95-230B6F93CE04}"/>
              </a:ext>
            </a:extLst>
          </p:cNvPr>
          <p:cNvSpPr txBox="1"/>
          <p:nvPr/>
        </p:nvSpPr>
        <p:spPr>
          <a:xfrm>
            <a:off x="6453474" y="4172842"/>
            <a:ext cx="2688319" cy="230832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000000"/>
                </a:solidFill>
                <a:effectLst/>
                <a:uLnTx/>
                <a:uFillTx/>
                <a:latin typeface="Arial  "/>
                <a:ea typeface="+mn-ea"/>
                <a:cs typeface="+mn-cs"/>
              </a:rPr>
              <a:t>Instrumento para </a:t>
            </a:r>
            <a:r>
              <a:rPr kumimoji="0" lang="es-MX" sz="1600" b="1" i="0" u="none" strike="noStrike" kern="1200" cap="none" spc="0" normalizeH="0" baseline="0" noProof="0">
                <a:ln>
                  <a:noFill/>
                </a:ln>
                <a:solidFill>
                  <a:srgbClr val="000000"/>
                </a:solidFill>
                <a:effectLst/>
                <a:highlight>
                  <a:srgbClr val="FFFF00"/>
                </a:highlight>
                <a:uLnTx/>
                <a:uFillTx/>
                <a:latin typeface="Arial  "/>
                <a:ea typeface="+mn-ea"/>
                <a:cs typeface="+mn-cs"/>
              </a:rPr>
              <a:t>evaluar los Productos del PMR </a:t>
            </a:r>
            <a:r>
              <a:rPr kumimoji="0" lang="es-MX" sz="1600" b="0" i="0" u="none" strike="noStrike" kern="1200" cap="none" spc="0" normalizeH="0" baseline="0" noProof="0">
                <a:ln>
                  <a:noFill/>
                </a:ln>
                <a:solidFill>
                  <a:srgbClr val="000000"/>
                </a:solidFill>
                <a:effectLst/>
                <a:uLnTx/>
                <a:uFillTx/>
                <a:latin typeface="Arial  "/>
                <a:ea typeface="+mn-ea"/>
                <a:cs typeface="+mn-cs"/>
              </a:rPr>
              <a:t>en dos dimensiones: prioridad y desempeño. Aporta información técnica para que las entidades reformulen su PMR y puedan priorizar las inversiones  más eficientes.</a:t>
            </a:r>
            <a:endParaRPr kumimoji="0" lang="es-CO" sz="1600" b="0" i="0" u="none" strike="noStrike" kern="1200" cap="none" spc="0" normalizeH="0" baseline="0" noProof="0">
              <a:ln>
                <a:noFill/>
              </a:ln>
              <a:solidFill>
                <a:srgbClr val="000000"/>
              </a:solidFill>
              <a:effectLst/>
              <a:uLnTx/>
              <a:uFillTx/>
              <a:latin typeface="Arial  "/>
              <a:ea typeface="+mn-ea"/>
              <a:cs typeface="Arial" panose="020B0604020202020204" pitchFamily="34" charset="0"/>
            </a:endParaRPr>
          </a:p>
        </p:txBody>
      </p:sp>
      <p:cxnSp>
        <p:nvCxnSpPr>
          <p:cNvPr id="30" name="Conector recto de flecha 29">
            <a:extLst>
              <a:ext uri="{FF2B5EF4-FFF2-40B4-BE49-F238E27FC236}">
                <a16:creationId xmlns:a16="http://schemas.microsoft.com/office/drawing/2014/main" id="{FAF82E68-C9C0-ABF6-6388-ADA4759F187B}"/>
              </a:ext>
            </a:extLst>
          </p:cNvPr>
          <p:cNvCxnSpPr>
            <a:cxnSpLocks/>
          </p:cNvCxnSpPr>
          <p:nvPr/>
        </p:nvCxnSpPr>
        <p:spPr>
          <a:xfrm>
            <a:off x="7698781" y="2543163"/>
            <a:ext cx="0" cy="3248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490A938-3F37-479A-9FD5-FDAEF41FE174}"/>
              </a:ext>
            </a:extLst>
          </p:cNvPr>
          <p:cNvSpPr txBox="1"/>
          <p:nvPr/>
        </p:nvSpPr>
        <p:spPr>
          <a:xfrm>
            <a:off x="319858" y="6429507"/>
            <a:ext cx="7617147" cy="27699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srgbClr val="FF0000"/>
                </a:solidFill>
                <a:effectLst/>
                <a:uLnTx/>
                <a:uFillTx/>
                <a:latin typeface="Arial" panose="020B0604020202020204"/>
                <a:ea typeface="+mn-ea"/>
                <a:cs typeface="+mn-cs"/>
              </a:rPr>
              <a:t>Pendiente:</a:t>
            </a:r>
            <a:r>
              <a:rPr kumimoji="0" lang="es-CO" sz="12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s-ES" sz="1200" b="0" i="0" u="none" strike="noStrike" kern="1200" cap="none" spc="0" normalizeH="0" baseline="0" noProof="0">
                <a:ln>
                  <a:noFill/>
                </a:ln>
                <a:solidFill>
                  <a:srgbClr val="000000"/>
                </a:solidFill>
                <a:effectLst/>
                <a:uLnTx/>
                <a:uFillTx/>
                <a:latin typeface="Arial" panose="020B0604020202020204"/>
                <a:ea typeface="+mn-ea"/>
                <a:cs typeface="Calibri"/>
              </a:rPr>
              <a:t>decisiones presupuestales con base en criterios de calidad para la asignación de recursos</a:t>
            </a:r>
            <a:endParaRPr lang="es-CO" sz="1200" b="0" i="0" u="none" strike="noStrike" kern="1200" cap="none" spc="0" normalizeH="0" baseline="0" noProof="0">
              <a:ln>
                <a:noFill/>
              </a:ln>
              <a:solidFill>
                <a:srgbClr val="000000"/>
              </a:solidFill>
              <a:effectLst/>
              <a:uLnTx/>
              <a:uFillTx/>
              <a:latin typeface="Arial" panose="020B0604020202020204"/>
              <a:cs typeface="Arial"/>
            </a:endParaRPr>
          </a:p>
        </p:txBody>
      </p:sp>
      <p:pic>
        <p:nvPicPr>
          <p:cNvPr id="8" name="Gráfico 12" descr="Buen inventario con relleno sólido">
            <a:extLst>
              <a:ext uri="{FF2B5EF4-FFF2-40B4-BE49-F238E27FC236}">
                <a16:creationId xmlns:a16="http://schemas.microsoft.com/office/drawing/2014/main" id="{7C6FAF3B-4207-291B-1595-10E8C29EA2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418" y="237564"/>
            <a:ext cx="555811" cy="555812"/>
          </a:xfrm>
          <a:prstGeom prst="rect">
            <a:avLst/>
          </a:prstGeom>
        </p:spPr>
      </p:pic>
    </p:spTree>
    <p:extLst>
      <p:ext uri="{BB962C8B-B14F-4D97-AF65-F5344CB8AC3E}">
        <p14:creationId xmlns:p14="http://schemas.microsoft.com/office/powerpoint/2010/main" val="16690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a 25">
            <a:extLst>
              <a:ext uri="{FF2B5EF4-FFF2-40B4-BE49-F238E27FC236}">
                <a16:creationId xmlns:a16="http://schemas.microsoft.com/office/drawing/2014/main" id="{6C5CD904-20F0-45D0-A323-7A0D413B3921}"/>
              </a:ext>
            </a:extLst>
          </p:cNvPr>
          <p:cNvGraphicFramePr/>
          <p:nvPr/>
        </p:nvGraphicFramePr>
        <p:xfrm>
          <a:off x="1180541" y="1432699"/>
          <a:ext cx="4635688" cy="5068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CuadroTexto 26">
            <a:extLst>
              <a:ext uri="{FF2B5EF4-FFF2-40B4-BE49-F238E27FC236}">
                <a16:creationId xmlns:a16="http://schemas.microsoft.com/office/drawing/2014/main" id="{D8F3303E-CC7D-4F55-A8B3-ED0FAAFFAE10}"/>
              </a:ext>
            </a:extLst>
          </p:cNvPr>
          <p:cNvSpPr txBox="1"/>
          <p:nvPr/>
        </p:nvSpPr>
        <p:spPr>
          <a:xfrm>
            <a:off x="1220087" y="1038939"/>
            <a:ext cx="237373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Trazador</a:t>
            </a:r>
          </a:p>
        </p:txBody>
      </p:sp>
      <p:sp>
        <p:nvSpPr>
          <p:cNvPr id="28" name="CuadroTexto 27">
            <a:extLst>
              <a:ext uri="{FF2B5EF4-FFF2-40B4-BE49-F238E27FC236}">
                <a16:creationId xmlns:a16="http://schemas.microsoft.com/office/drawing/2014/main" id="{F201CBCF-D943-4BB5-879C-C7E6B9435CF1}"/>
              </a:ext>
            </a:extLst>
          </p:cNvPr>
          <p:cNvSpPr txBox="1"/>
          <p:nvPr/>
        </p:nvSpPr>
        <p:spPr>
          <a:xfrm>
            <a:off x="3708190" y="1019799"/>
            <a:ext cx="203318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Entidades líderes</a:t>
            </a:r>
          </a:p>
        </p:txBody>
      </p:sp>
      <p:grpSp>
        <p:nvGrpSpPr>
          <p:cNvPr id="11" name="Grupo 10">
            <a:extLst>
              <a:ext uri="{FF2B5EF4-FFF2-40B4-BE49-F238E27FC236}">
                <a16:creationId xmlns:a16="http://schemas.microsoft.com/office/drawing/2014/main" id="{708FBEDD-083A-62B1-F9A9-2516336C37F1}"/>
              </a:ext>
            </a:extLst>
          </p:cNvPr>
          <p:cNvGrpSpPr/>
          <p:nvPr/>
        </p:nvGrpSpPr>
        <p:grpSpPr>
          <a:xfrm>
            <a:off x="689077" y="1437484"/>
            <a:ext cx="653722" cy="611294"/>
            <a:chOff x="938277" y="1406410"/>
            <a:chExt cx="653722" cy="611294"/>
          </a:xfrm>
        </p:grpSpPr>
        <p:sp>
          <p:nvSpPr>
            <p:cNvPr id="29" name="Elipse 28">
              <a:extLst>
                <a:ext uri="{FF2B5EF4-FFF2-40B4-BE49-F238E27FC236}">
                  <a16:creationId xmlns:a16="http://schemas.microsoft.com/office/drawing/2014/main" id="{3ED96EF8-E39E-40A1-8712-1403F6B74F81}"/>
                </a:ext>
              </a:extLst>
            </p:cNvPr>
            <p:cNvSpPr/>
            <p:nvPr/>
          </p:nvSpPr>
          <p:spPr>
            <a:xfrm>
              <a:off x="938277" y="1406410"/>
              <a:ext cx="653722" cy="611294"/>
            </a:xfrm>
            <a:prstGeom prst="ellipse">
              <a:avLst/>
            </a:prstGeom>
            <a:solidFill>
              <a:schemeClr val="accent6"/>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0" name="Gráfico 15" descr="Grupo de mujeres">
              <a:extLst>
                <a:ext uri="{FF2B5EF4-FFF2-40B4-BE49-F238E27FC236}">
                  <a16:creationId xmlns:a16="http://schemas.microsoft.com/office/drawing/2014/main" id="{D9572A36-ECC9-4EAF-9FE2-08ABFE3D877F}"/>
                </a:ext>
              </a:extLst>
            </p:cNvPr>
            <p:cNvPicPr>
              <a:picLocks noChangeAspect="1"/>
            </p:cNvPicPr>
            <p:nvPr/>
          </p:nvPicPr>
          <p:blipFill>
            <a:blip r:embed="rId8" cstate="print">
              <a:clrChange>
                <a:clrFrom>
                  <a:srgbClr val="000000">
                    <a:alpha val="0"/>
                  </a:srgbClr>
                </a:clrFrom>
                <a:clrTo>
                  <a:srgbClr val="000000">
                    <a:alpha val="0"/>
                  </a:srgbClr>
                </a:clrTo>
              </a:clrChange>
              <a:duotone>
                <a:prstClr val="black"/>
                <a:schemeClr val="bg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7135" y="1493199"/>
              <a:ext cx="458193" cy="463949"/>
            </a:xfrm>
            <a:prstGeom prst="rect">
              <a:avLst/>
            </a:prstGeom>
          </p:spPr>
        </p:pic>
      </p:grpSp>
      <p:sp>
        <p:nvSpPr>
          <p:cNvPr id="31" name="Elipse 30">
            <a:extLst>
              <a:ext uri="{FF2B5EF4-FFF2-40B4-BE49-F238E27FC236}">
                <a16:creationId xmlns:a16="http://schemas.microsoft.com/office/drawing/2014/main" id="{EB8DD70C-3041-414E-A766-3A0B04007193}"/>
              </a:ext>
            </a:extLst>
          </p:cNvPr>
          <p:cNvSpPr/>
          <p:nvPr/>
        </p:nvSpPr>
        <p:spPr>
          <a:xfrm>
            <a:off x="640549" y="2251905"/>
            <a:ext cx="713598" cy="667818"/>
          </a:xfrm>
          <a:prstGeom prst="ellipse">
            <a:avLst/>
          </a:prstGeom>
          <a:solidFill>
            <a:schemeClr val="accent6"/>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Elipse 31">
            <a:extLst>
              <a:ext uri="{FF2B5EF4-FFF2-40B4-BE49-F238E27FC236}">
                <a16:creationId xmlns:a16="http://schemas.microsoft.com/office/drawing/2014/main" id="{35FE3885-849E-4C31-A43B-AEF0C8ED9E41}"/>
              </a:ext>
            </a:extLst>
          </p:cNvPr>
          <p:cNvSpPr/>
          <p:nvPr/>
        </p:nvSpPr>
        <p:spPr>
          <a:xfrm>
            <a:off x="701839" y="3111769"/>
            <a:ext cx="667071" cy="667818"/>
          </a:xfrm>
          <a:prstGeom prst="ellipse">
            <a:avLst/>
          </a:prstGeom>
          <a:solidFill>
            <a:schemeClr val="accent6"/>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Elipse 32">
            <a:extLst>
              <a:ext uri="{FF2B5EF4-FFF2-40B4-BE49-F238E27FC236}">
                <a16:creationId xmlns:a16="http://schemas.microsoft.com/office/drawing/2014/main" id="{9F82386F-176C-442E-9827-A2B00BAF6344}"/>
              </a:ext>
            </a:extLst>
          </p:cNvPr>
          <p:cNvSpPr/>
          <p:nvPr/>
        </p:nvSpPr>
        <p:spPr>
          <a:xfrm>
            <a:off x="688976" y="3966715"/>
            <a:ext cx="692692" cy="699145"/>
          </a:xfrm>
          <a:prstGeom prst="ellipse">
            <a:avLst/>
          </a:prstGeom>
          <a:solidFill>
            <a:schemeClr val="accent6"/>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Elipse 33">
            <a:extLst>
              <a:ext uri="{FF2B5EF4-FFF2-40B4-BE49-F238E27FC236}">
                <a16:creationId xmlns:a16="http://schemas.microsoft.com/office/drawing/2014/main" id="{9E28BB3A-EDCC-4CF2-92F4-2E1CA30EF8C1}"/>
              </a:ext>
            </a:extLst>
          </p:cNvPr>
          <p:cNvSpPr/>
          <p:nvPr/>
        </p:nvSpPr>
        <p:spPr>
          <a:xfrm>
            <a:off x="678460" y="4865574"/>
            <a:ext cx="732145" cy="729040"/>
          </a:xfrm>
          <a:prstGeom prst="ellipse">
            <a:avLst/>
          </a:prstGeom>
          <a:solidFill>
            <a:schemeClr val="accent6"/>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Elipse 34">
            <a:extLst>
              <a:ext uri="{FF2B5EF4-FFF2-40B4-BE49-F238E27FC236}">
                <a16:creationId xmlns:a16="http://schemas.microsoft.com/office/drawing/2014/main" id="{5A8C8ADB-544B-46C2-BFF0-CF3E9D53880B}"/>
              </a:ext>
            </a:extLst>
          </p:cNvPr>
          <p:cNvSpPr/>
          <p:nvPr/>
        </p:nvSpPr>
        <p:spPr>
          <a:xfrm>
            <a:off x="669314" y="5760314"/>
            <a:ext cx="713597" cy="707445"/>
          </a:xfrm>
          <a:prstGeom prst="ellipse">
            <a:avLst/>
          </a:prstGeom>
          <a:solidFill>
            <a:schemeClr val="accent6"/>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6" name="Gráfico 32" descr="Grupo">
            <a:extLst>
              <a:ext uri="{FF2B5EF4-FFF2-40B4-BE49-F238E27FC236}">
                <a16:creationId xmlns:a16="http://schemas.microsoft.com/office/drawing/2014/main" id="{596527A2-12F2-4196-B691-605B098F890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0852" y="4943246"/>
            <a:ext cx="479502" cy="574657"/>
          </a:xfrm>
          <a:prstGeom prst="rect">
            <a:avLst/>
          </a:prstGeom>
        </p:spPr>
      </p:pic>
      <p:pic>
        <p:nvPicPr>
          <p:cNvPr id="37" name="Gráfico 5" descr="Acceso universal">
            <a:extLst>
              <a:ext uri="{FF2B5EF4-FFF2-40B4-BE49-F238E27FC236}">
                <a16:creationId xmlns:a16="http://schemas.microsoft.com/office/drawing/2014/main" id="{55BED543-6994-4E27-AAB4-81DD2360D3E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4225" y="2290919"/>
            <a:ext cx="445614" cy="563970"/>
          </a:xfrm>
          <a:prstGeom prst="rect">
            <a:avLst/>
          </a:prstGeom>
        </p:spPr>
      </p:pic>
      <p:pic>
        <p:nvPicPr>
          <p:cNvPr id="38" name="Gráfico 34" descr="Escena de autopista">
            <a:extLst>
              <a:ext uri="{FF2B5EF4-FFF2-40B4-BE49-F238E27FC236}">
                <a16:creationId xmlns:a16="http://schemas.microsoft.com/office/drawing/2014/main" id="{E704D234-1058-4AFC-AF62-D934E6A0F41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2137" y="3186052"/>
            <a:ext cx="387950" cy="440635"/>
          </a:xfrm>
          <a:prstGeom prst="rect">
            <a:avLst/>
          </a:prstGeom>
        </p:spPr>
      </p:pic>
      <p:pic>
        <p:nvPicPr>
          <p:cNvPr id="39" name="Gráfico 17" descr="Apretón de manos">
            <a:extLst>
              <a:ext uri="{FF2B5EF4-FFF2-40B4-BE49-F238E27FC236}">
                <a16:creationId xmlns:a16="http://schemas.microsoft.com/office/drawing/2014/main" id="{D35A1AAA-8DC5-49AB-B9E4-A753BD61038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16370" y="5922323"/>
            <a:ext cx="408628" cy="489720"/>
          </a:xfrm>
          <a:prstGeom prst="rect">
            <a:avLst/>
          </a:prstGeom>
        </p:spPr>
      </p:pic>
      <p:pic>
        <p:nvPicPr>
          <p:cNvPr id="41" name="Picture 4" descr="Icono Del Desfile De Arte. Demostración De Movimiento Social Cultural  Ilustración Simple Del Vector Ilustración del Vector - Ilustración de  lineal, movimiento: 192124014">
            <a:extLst>
              <a:ext uri="{FF2B5EF4-FFF2-40B4-BE49-F238E27FC236}">
                <a16:creationId xmlns:a16="http://schemas.microsoft.com/office/drawing/2014/main" id="{0FD6F5FB-FD2E-4946-B04D-CA0842829FF0}"/>
              </a:ext>
            </a:extLst>
          </p:cNvPr>
          <p:cNvPicPr>
            <a:picLocks noChangeAspect="1" noChangeArrowheads="1"/>
          </p:cNvPicPr>
          <p:nvPr/>
        </p:nvPicPr>
        <p:blipFill rotWithShape="1">
          <a:blip r:embed="rId18" cstate="print">
            <a:clrChange>
              <a:clrFrom>
                <a:srgbClr val="FEFEFE"/>
              </a:clrFrom>
              <a:clrTo>
                <a:srgbClr val="FEFEFE">
                  <a:alpha val="0"/>
                </a:srgbClr>
              </a:clrTo>
            </a:clrChange>
            <a:biLevel thresh="75000"/>
            <a:extLst>
              <a:ext uri="{28A0092B-C50C-407E-A947-70E740481C1C}">
                <a14:useLocalDpi xmlns:a14="http://schemas.microsoft.com/office/drawing/2010/main" val="0"/>
              </a:ext>
            </a:extLst>
          </a:blip>
          <a:srcRect t="11233" b="23864"/>
          <a:stretch/>
        </p:blipFill>
        <p:spPr bwMode="auto">
          <a:xfrm>
            <a:off x="701840" y="4006115"/>
            <a:ext cx="667070" cy="57189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4E8CB15D-EF15-0A81-F892-E43BA2F571FA}"/>
              </a:ext>
            </a:extLst>
          </p:cNvPr>
          <p:cNvSpPr txBox="1"/>
          <p:nvPr/>
        </p:nvSpPr>
        <p:spPr>
          <a:xfrm>
            <a:off x="5950371" y="1001702"/>
            <a:ext cx="14039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Grado de implementación</a:t>
            </a:r>
            <a:endParaRPr kumimoji="0" lang="es-ES" sz="105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Elipse 3">
            <a:extLst>
              <a:ext uri="{FF2B5EF4-FFF2-40B4-BE49-F238E27FC236}">
                <a16:creationId xmlns:a16="http://schemas.microsoft.com/office/drawing/2014/main" id="{CB6FF540-9FE1-D264-1B8C-91A724D2D9D0}"/>
              </a:ext>
            </a:extLst>
          </p:cNvPr>
          <p:cNvSpPr/>
          <p:nvPr/>
        </p:nvSpPr>
        <p:spPr>
          <a:xfrm>
            <a:off x="6396224" y="5922323"/>
            <a:ext cx="432000" cy="432000"/>
          </a:xfrm>
          <a:prstGeom prst="ellipse">
            <a:avLst/>
          </a:prstGeom>
          <a:solidFill>
            <a:srgbClr val="FFC00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highlight>
                <a:srgbClr val="FFFF00"/>
              </a:highlight>
              <a:uLnTx/>
              <a:uFillTx/>
              <a:latin typeface="Arial" panose="020B0604020202020204"/>
              <a:ea typeface="+mn-ea"/>
              <a:cs typeface="+mn-cs"/>
            </a:endParaRPr>
          </a:p>
        </p:txBody>
      </p:sp>
      <p:sp>
        <p:nvSpPr>
          <p:cNvPr id="7" name="Elipse 6">
            <a:extLst>
              <a:ext uri="{FF2B5EF4-FFF2-40B4-BE49-F238E27FC236}">
                <a16:creationId xmlns:a16="http://schemas.microsoft.com/office/drawing/2014/main" id="{00C33C3E-A43D-5BB5-2660-80996C48C947}"/>
              </a:ext>
            </a:extLst>
          </p:cNvPr>
          <p:cNvSpPr/>
          <p:nvPr/>
        </p:nvSpPr>
        <p:spPr>
          <a:xfrm>
            <a:off x="6396224" y="4178283"/>
            <a:ext cx="432000" cy="432000"/>
          </a:xfrm>
          <a:prstGeom prst="ellipse">
            <a:avLst/>
          </a:prstGeom>
          <a:solidFill>
            <a:srgbClr val="92D05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Elipse 7">
            <a:extLst>
              <a:ext uri="{FF2B5EF4-FFF2-40B4-BE49-F238E27FC236}">
                <a16:creationId xmlns:a16="http://schemas.microsoft.com/office/drawing/2014/main" id="{E567A89E-B836-2B95-CEB5-9E71FDCE57FA}"/>
              </a:ext>
            </a:extLst>
          </p:cNvPr>
          <p:cNvSpPr/>
          <p:nvPr/>
        </p:nvSpPr>
        <p:spPr>
          <a:xfrm>
            <a:off x="6396224" y="3264157"/>
            <a:ext cx="432000" cy="432000"/>
          </a:xfrm>
          <a:prstGeom prst="ellipse">
            <a:avLst/>
          </a:prstGeom>
          <a:solidFill>
            <a:srgbClr val="92D05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Elipse 8">
            <a:extLst>
              <a:ext uri="{FF2B5EF4-FFF2-40B4-BE49-F238E27FC236}">
                <a16:creationId xmlns:a16="http://schemas.microsoft.com/office/drawing/2014/main" id="{9E1FB432-AE08-4787-E88C-5461CB576EF2}"/>
              </a:ext>
            </a:extLst>
          </p:cNvPr>
          <p:cNvSpPr/>
          <p:nvPr/>
        </p:nvSpPr>
        <p:spPr>
          <a:xfrm>
            <a:off x="6396224" y="2340303"/>
            <a:ext cx="432000" cy="432000"/>
          </a:xfrm>
          <a:prstGeom prst="ellipse">
            <a:avLst/>
          </a:prstGeom>
          <a:solidFill>
            <a:srgbClr val="92D05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Elipse 9">
            <a:extLst>
              <a:ext uri="{FF2B5EF4-FFF2-40B4-BE49-F238E27FC236}">
                <a16:creationId xmlns:a16="http://schemas.microsoft.com/office/drawing/2014/main" id="{FE03F471-B8F6-3DF0-9B32-6FC6A9778A3B}"/>
              </a:ext>
            </a:extLst>
          </p:cNvPr>
          <p:cNvSpPr/>
          <p:nvPr/>
        </p:nvSpPr>
        <p:spPr>
          <a:xfrm>
            <a:off x="6396224" y="1551933"/>
            <a:ext cx="432000" cy="432000"/>
          </a:xfrm>
          <a:prstGeom prst="ellipse">
            <a:avLst/>
          </a:prstGeom>
          <a:solidFill>
            <a:srgbClr val="92D05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Elipse 4">
            <a:extLst>
              <a:ext uri="{FF2B5EF4-FFF2-40B4-BE49-F238E27FC236}">
                <a16:creationId xmlns:a16="http://schemas.microsoft.com/office/drawing/2014/main" id="{A241C4C3-2A9B-8CAD-741C-B1944926BC96}"/>
              </a:ext>
            </a:extLst>
          </p:cNvPr>
          <p:cNvSpPr/>
          <p:nvPr/>
        </p:nvSpPr>
        <p:spPr>
          <a:xfrm>
            <a:off x="9992237" y="5288800"/>
            <a:ext cx="228098" cy="230235"/>
          </a:xfrm>
          <a:prstGeom prst="ellipse">
            <a:avLst/>
          </a:prstGeom>
          <a:solidFill>
            <a:srgbClr val="92D05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Elipse 13">
            <a:extLst>
              <a:ext uri="{FF2B5EF4-FFF2-40B4-BE49-F238E27FC236}">
                <a16:creationId xmlns:a16="http://schemas.microsoft.com/office/drawing/2014/main" id="{09749CEB-10FB-9471-45DD-079074F6B72C}"/>
              </a:ext>
            </a:extLst>
          </p:cNvPr>
          <p:cNvSpPr/>
          <p:nvPr/>
        </p:nvSpPr>
        <p:spPr>
          <a:xfrm>
            <a:off x="9994064" y="5703314"/>
            <a:ext cx="231017" cy="230236"/>
          </a:xfrm>
          <a:prstGeom prst="ellipse">
            <a:avLst/>
          </a:prstGeom>
          <a:solidFill>
            <a:srgbClr val="FFC00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CuadroTexto 15">
            <a:extLst>
              <a:ext uri="{FF2B5EF4-FFF2-40B4-BE49-F238E27FC236}">
                <a16:creationId xmlns:a16="http://schemas.microsoft.com/office/drawing/2014/main" id="{4800BC3C-05E6-92F3-A0BC-AE2131C6AB90}"/>
              </a:ext>
            </a:extLst>
          </p:cNvPr>
          <p:cNvSpPr txBox="1"/>
          <p:nvPr/>
        </p:nvSpPr>
        <p:spPr>
          <a:xfrm>
            <a:off x="10212166" y="5332816"/>
            <a:ext cx="2232079" cy="70788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srgbClr val="000000"/>
                </a:solidFill>
                <a:effectLst/>
                <a:uLnTx/>
                <a:uFillTx/>
                <a:latin typeface="Arial"/>
                <a:ea typeface="+mn-ea"/>
                <a:cs typeface="Arial"/>
              </a:rPr>
              <a:t>Guía expedida y socializada</a:t>
            </a:r>
            <a:endParaRPr lang="es-ES" sz="1000" b="0" i="0" u="none" strike="noStrike" kern="120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000" b="0" i="0" u="none" strike="noStrike" kern="120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srgbClr val="000000"/>
                </a:solidFill>
                <a:effectLst/>
                <a:uLnTx/>
                <a:uFillTx/>
                <a:latin typeface="Arial"/>
                <a:ea typeface="+mn-ea"/>
                <a:cs typeface="Arial"/>
              </a:rPr>
              <a:t>Guía expedida, pendiente socialización</a:t>
            </a:r>
            <a:endParaRPr lang="es-ES" sz="1000" b="0" i="0" u="none" strike="noStrike" kern="1200" cap="none" spc="0" normalizeH="0" baseline="0" noProof="0">
              <a:ln>
                <a:noFill/>
              </a:ln>
              <a:solidFill>
                <a:srgbClr val="000000"/>
              </a:solidFill>
              <a:effectLst/>
              <a:uLnTx/>
              <a:uFillTx/>
              <a:latin typeface="Arial"/>
              <a:cs typeface="Arial"/>
            </a:endParaRPr>
          </a:p>
        </p:txBody>
      </p:sp>
      <p:sp>
        <p:nvSpPr>
          <p:cNvPr id="3" name="CuadroTexto 2">
            <a:extLst>
              <a:ext uri="{FF2B5EF4-FFF2-40B4-BE49-F238E27FC236}">
                <a16:creationId xmlns:a16="http://schemas.microsoft.com/office/drawing/2014/main" id="{4C84A639-FE3F-8C17-5219-2B23DFF8AD3B}"/>
              </a:ext>
            </a:extLst>
          </p:cNvPr>
          <p:cNvSpPr txBox="1"/>
          <p:nvPr/>
        </p:nvSpPr>
        <p:spPr>
          <a:xfrm>
            <a:off x="892339" y="189036"/>
            <a:ext cx="9615487" cy="56188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s-ES" sz="2800" spc="-130">
                <a:solidFill>
                  <a:srgbClr val="C00000"/>
                </a:solidFill>
                <a:latin typeface="Arial"/>
                <a:cs typeface="Calibri"/>
              </a:rPr>
              <a:t>Trazadores Presupuestales</a:t>
            </a:r>
          </a:p>
        </p:txBody>
      </p:sp>
      <p:sp>
        <p:nvSpPr>
          <p:cNvPr id="43" name="Elipse 42">
            <a:extLst>
              <a:ext uri="{FF2B5EF4-FFF2-40B4-BE49-F238E27FC236}">
                <a16:creationId xmlns:a16="http://schemas.microsoft.com/office/drawing/2014/main" id="{D015EBB9-C156-50CA-F053-6D658FF27F41}"/>
              </a:ext>
            </a:extLst>
          </p:cNvPr>
          <p:cNvSpPr/>
          <p:nvPr/>
        </p:nvSpPr>
        <p:spPr>
          <a:xfrm>
            <a:off x="6396224" y="5112811"/>
            <a:ext cx="432000" cy="432000"/>
          </a:xfrm>
          <a:prstGeom prst="ellipse">
            <a:avLst/>
          </a:prstGeom>
          <a:solidFill>
            <a:srgbClr val="92D05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CuadroTexto 43">
            <a:extLst>
              <a:ext uri="{FF2B5EF4-FFF2-40B4-BE49-F238E27FC236}">
                <a16:creationId xmlns:a16="http://schemas.microsoft.com/office/drawing/2014/main" id="{2D757CAA-6B4E-F5F6-2C26-D01FB381EC9D}"/>
              </a:ext>
            </a:extLst>
          </p:cNvPr>
          <p:cNvSpPr txBox="1"/>
          <p:nvPr/>
        </p:nvSpPr>
        <p:spPr>
          <a:xfrm>
            <a:off x="7273087" y="1087965"/>
            <a:ext cx="1403922" cy="27699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srgbClr val="000000"/>
                </a:solidFill>
                <a:effectLst/>
                <a:uLnTx/>
                <a:uFillTx/>
                <a:latin typeface="Arial"/>
                <a:ea typeface="+mn-ea"/>
                <a:cs typeface="Arial"/>
              </a:rPr>
              <a:t>Informes </a:t>
            </a:r>
          </a:p>
        </p:txBody>
      </p:sp>
      <p:sp>
        <p:nvSpPr>
          <p:cNvPr id="46" name="Elipse 45">
            <a:extLst>
              <a:ext uri="{FF2B5EF4-FFF2-40B4-BE49-F238E27FC236}">
                <a16:creationId xmlns:a16="http://schemas.microsoft.com/office/drawing/2014/main" id="{58C8E311-E3C6-AC1D-946F-06EC4461FD4E}"/>
              </a:ext>
            </a:extLst>
          </p:cNvPr>
          <p:cNvSpPr/>
          <p:nvPr/>
        </p:nvSpPr>
        <p:spPr>
          <a:xfrm>
            <a:off x="7730806" y="4178283"/>
            <a:ext cx="432000" cy="432000"/>
          </a:xfrm>
          <a:prstGeom prst="ellipse">
            <a:avLst/>
          </a:prstGeom>
          <a:solidFill>
            <a:srgbClr val="92D05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Elipse 46">
            <a:extLst>
              <a:ext uri="{FF2B5EF4-FFF2-40B4-BE49-F238E27FC236}">
                <a16:creationId xmlns:a16="http://schemas.microsoft.com/office/drawing/2014/main" id="{23F334A1-0679-2006-FB1E-7F30AB34D021}"/>
              </a:ext>
            </a:extLst>
          </p:cNvPr>
          <p:cNvSpPr/>
          <p:nvPr/>
        </p:nvSpPr>
        <p:spPr>
          <a:xfrm>
            <a:off x="7730806" y="3264157"/>
            <a:ext cx="432000" cy="432000"/>
          </a:xfrm>
          <a:prstGeom prst="ellipse">
            <a:avLst/>
          </a:prstGeom>
          <a:solidFill>
            <a:srgbClr val="92D05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Elipse 47">
            <a:extLst>
              <a:ext uri="{FF2B5EF4-FFF2-40B4-BE49-F238E27FC236}">
                <a16:creationId xmlns:a16="http://schemas.microsoft.com/office/drawing/2014/main" id="{A9F479D6-AC96-D727-B888-97BCB9A12A2A}"/>
              </a:ext>
            </a:extLst>
          </p:cNvPr>
          <p:cNvSpPr/>
          <p:nvPr/>
        </p:nvSpPr>
        <p:spPr>
          <a:xfrm>
            <a:off x="7730806" y="2340303"/>
            <a:ext cx="432000" cy="432000"/>
          </a:xfrm>
          <a:prstGeom prst="ellipse">
            <a:avLst/>
          </a:prstGeom>
          <a:solidFill>
            <a:srgbClr val="92D05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Elipse 48">
            <a:extLst>
              <a:ext uri="{FF2B5EF4-FFF2-40B4-BE49-F238E27FC236}">
                <a16:creationId xmlns:a16="http://schemas.microsoft.com/office/drawing/2014/main" id="{E37ED1DF-10DE-829F-4F64-BB268B712511}"/>
              </a:ext>
            </a:extLst>
          </p:cNvPr>
          <p:cNvSpPr/>
          <p:nvPr/>
        </p:nvSpPr>
        <p:spPr>
          <a:xfrm>
            <a:off x="7730806" y="1551933"/>
            <a:ext cx="432000" cy="432000"/>
          </a:xfrm>
          <a:prstGeom prst="ellipse">
            <a:avLst/>
          </a:prstGeom>
          <a:solidFill>
            <a:srgbClr val="92D05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p:txBody>
      </p:sp>
      <p:sp>
        <p:nvSpPr>
          <p:cNvPr id="50" name="Elipse 49">
            <a:extLst>
              <a:ext uri="{FF2B5EF4-FFF2-40B4-BE49-F238E27FC236}">
                <a16:creationId xmlns:a16="http://schemas.microsoft.com/office/drawing/2014/main" id="{BB1BA391-9782-3616-E24E-3189558884AB}"/>
              </a:ext>
            </a:extLst>
          </p:cNvPr>
          <p:cNvSpPr/>
          <p:nvPr/>
        </p:nvSpPr>
        <p:spPr>
          <a:xfrm>
            <a:off x="7730806" y="5112811"/>
            <a:ext cx="432000" cy="432000"/>
          </a:xfrm>
          <a:prstGeom prst="ellipse">
            <a:avLst/>
          </a:prstGeom>
          <a:solidFill>
            <a:srgbClr val="92D05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4" name="Gráfico 74" descr="Dirigir dos pines por un camino contorno">
            <a:extLst>
              <a:ext uri="{FF2B5EF4-FFF2-40B4-BE49-F238E27FC236}">
                <a16:creationId xmlns:a16="http://schemas.microsoft.com/office/drawing/2014/main" id="{BA4DE4F6-3373-BE90-FFE6-5B3B5E85A91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35467" y="188382"/>
            <a:ext cx="575734" cy="618068"/>
          </a:xfrm>
          <a:prstGeom prst="rect">
            <a:avLst/>
          </a:prstGeom>
        </p:spPr>
      </p:pic>
    </p:spTree>
    <p:extLst>
      <p:ext uri="{BB962C8B-B14F-4D97-AF65-F5344CB8AC3E}">
        <p14:creationId xmlns:p14="http://schemas.microsoft.com/office/powerpoint/2010/main" val="3017974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C72A6B-3BAB-89B0-D140-91FDF243B9DC}"/>
              </a:ext>
            </a:extLst>
          </p:cNvPr>
          <p:cNvSpPr txBox="1"/>
          <p:nvPr/>
        </p:nvSpPr>
        <p:spPr>
          <a:xfrm>
            <a:off x="880074" y="138307"/>
            <a:ext cx="9615487" cy="561885"/>
          </a:xfrm>
          <a:prstGeom prst="rect">
            <a:avLst/>
          </a:prstGeom>
          <a:noFill/>
        </p:spPr>
        <p:txBody>
          <a:bodyPr wrap="square" lIns="91440" tIns="45720" rIns="91440" bIns="45720" anchor="t">
            <a:spAutoFit/>
          </a:bodyPr>
          <a:lstStyle/>
          <a:p>
            <a:pPr eaLnBrk="1" fontAlgn="auto" hangingPunct="1">
              <a:lnSpc>
                <a:spcPct val="120000"/>
              </a:lnSpc>
              <a:spcBef>
                <a:spcPts val="0"/>
              </a:spcBef>
              <a:spcAft>
                <a:spcPts val="0"/>
              </a:spcAft>
              <a:defRPr/>
            </a:pPr>
            <a:r>
              <a:rPr lang="es-ES" sz="2800" spc="-130">
                <a:solidFill>
                  <a:srgbClr val="C00000"/>
                </a:solidFill>
                <a:latin typeface="Arial"/>
                <a:cs typeface="Calibri"/>
              </a:rPr>
              <a:t>Productos, Metas y Resultados - PMR</a:t>
            </a:r>
          </a:p>
        </p:txBody>
      </p:sp>
      <p:sp>
        <p:nvSpPr>
          <p:cNvPr id="7" name="CuadroTexto 6">
            <a:extLst>
              <a:ext uri="{FF2B5EF4-FFF2-40B4-BE49-F238E27FC236}">
                <a16:creationId xmlns:a16="http://schemas.microsoft.com/office/drawing/2014/main" id="{5A60749F-49D4-B37B-729E-E55E92AE66AB}"/>
              </a:ext>
            </a:extLst>
          </p:cNvPr>
          <p:cNvSpPr txBox="1"/>
          <p:nvPr/>
        </p:nvSpPr>
        <p:spPr>
          <a:xfrm>
            <a:off x="4780852" y="1391925"/>
            <a:ext cx="42938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Cultura (6), Movilidad (3), Salud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Desarrollo Económico (2),</a:t>
            </a:r>
            <a:br>
              <a:rPr kumimoji="0" lang="es-E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s-E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Educación (1), Integración (1)</a:t>
            </a:r>
          </a:p>
        </p:txBody>
      </p:sp>
      <p:sp>
        <p:nvSpPr>
          <p:cNvPr id="9" name="CuadroTexto 8">
            <a:extLst>
              <a:ext uri="{FF2B5EF4-FFF2-40B4-BE49-F238E27FC236}">
                <a16:creationId xmlns:a16="http://schemas.microsoft.com/office/drawing/2014/main" id="{1234672E-7EE9-435B-7F3C-7EC59FC65F64}"/>
              </a:ext>
            </a:extLst>
          </p:cNvPr>
          <p:cNvSpPr txBox="1"/>
          <p:nvPr/>
        </p:nvSpPr>
        <p:spPr>
          <a:xfrm>
            <a:off x="4243795" y="4744170"/>
            <a:ext cx="4136930" cy="2246769"/>
          </a:xfrm>
          <a:prstGeom prst="rect">
            <a:avLst/>
          </a:prstGeom>
          <a:noFill/>
        </p:spPr>
        <p:txBody>
          <a:bodyPr wrap="square" lIns="91440" tIns="45720" rIns="91440" bIns="45720" rtlCol="0" anchor="t">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a:ln>
                  <a:noFill/>
                </a:ln>
                <a:solidFill>
                  <a:srgbClr val="000000"/>
                </a:solidFill>
                <a:effectLst/>
                <a:uLnTx/>
                <a:uFillTx/>
                <a:latin typeface="Arial"/>
                <a:ea typeface="+mn-ea"/>
                <a:cs typeface="Arial"/>
              </a:rPr>
              <a:t>Desarrollo Económico 1</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a:ln>
                  <a:noFill/>
                </a:ln>
                <a:solidFill>
                  <a:srgbClr val="000000"/>
                </a:solidFill>
                <a:effectLst/>
                <a:uLnTx/>
                <a:uFillTx/>
                <a:latin typeface="Arial"/>
                <a:ea typeface="+mn-ea"/>
                <a:cs typeface="Arial"/>
              </a:rPr>
              <a:t>Educación:  3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a:ln>
                  <a:noFill/>
                </a:ln>
                <a:solidFill>
                  <a:srgbClr val="000000"/>
                </a:solidFill>
                <a:effectLst/>
                <a:uLnTx/>
                <a:uFillTx/>
                <a:latin typeface="Arial"/>
                <a:ea typeface="+mn-ea"/>
                <a:cs typeface="Arial"/>
              </a:rPr>
              <a:t>Sector Integración  1</a:t>
            </a:r>
            <a:endParaRPr kumimoji="0" lang="es-E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s-E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srgbClr val="000000"/>
                </a:solidFill>
                <a:effectLst/>
                <a:uLnTx/>
                <a:uFillTx/>
                <a:latin typeface="Arial"/>
                <a:ea typeface="+mn-ea"/>
                <a:cs typeface="Arial"/>
              </a:rPr>
              <a:t>*Nota: Existe un preliminar sugerido por la Secretaría Distrital de Hacienda para el análisis de las entidades.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Elipse 9">
            <a:extLst>
              <a:ext uri="{FF2B5EF4-FFF2-40B4-BE49-F238E27FC236}">
                <a16:creationId xmlns:a16="http://schemas.microsoft.com/office/drawing/2014/main" id="{01BB102B-9ED5-F01E-D604-7DCE4512B2E4}"/>
              </a:ext>
            </a:extLst>
          </p:cNvPr>
          <p:cNvSpPr/>
          <p:nvPr/>
        </p:nvSpPr>
        <p:spPr>
          <a:xfrm>
            <a:off x="4359309" y="1440397"/>
            <a:ext cx="251264" cy="239843"/>
          </a:xfrm>
          <a:prstGeom prst="ellipse">
            <a:avLst/>
          </a:prstGeom>
          <a:solidFill>
            <a:srgbClr val="92D05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Elipse 10">
            <a:extLst>
              <a:ext uri="{FF2B5EF4-FFF2-40B4-BE49-F238E27FC236}">
                <a16:creationId xmlns:a16="http://schemas.microsoft.com/office/drawing/2014/main" id="{C72B253B-BFE6-205E-50C2-73AAB459DF30}"/>
              </a:ext>
            </a:extLst>
          </p:cNvPr>
          <p:cNvSpPr/>
          <p:nvPr/>
        </p:nvSpPr>
        <p:spPr>
          <a:xfrm>
            <a:off x="4359309" y="1732409"/>
            <a:ext cx="251264" cy="239843"/>
          </a:xfrm>
          <a:prstGeom prst="ellipse">
            <a:avLst/>
          </a:prstGeom>
          <a:solidFill>
            <a:srgbClr val="FFC00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CuadroTexto 12">
            <a:extLst>
              <a:ext uri="{FF2B5EF4-FFF2-40B4-BE49-F238E27FC236}">
                <a16:creationId xmlns:a16="http://schemas.microsoft.com/office/drawing/2014/main" id="{AD354C8D-2A76-772F-E0A8-E2BE0591A8BB}"/>
              </a:ext>
            </a:extLst>
          </p:cNvPr>
          <p:cNvSpPr txBox="1"/>
          <p:nvPr/>
        </p:nvSpPr>
        <p:spPr>
          <a:xfrm>
            <a:off x="938751" y="1279602"/>
            <a:ext cx="1323351"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14</a:t>
            </a:r>
            <a:endParaRPr kumimoji="0" lang="es-CO" sz="6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CuadroTexto 14">
            <a:extLst>
              <a:ext uri="{FF2B5EF4-FFF2-40B4-BE49-F238E27FC236}">
                <a16:creationId xmlns:a16="http://schemas.microsoft.com/office/drawing/2014/main" id="{A19464E9-207E-C656-0A9B-38F5529C8E77}"/>
              </a:ext>
            </a:extLst>
          </p:cNvPr>
          <p:cNvSpPr txBox="1"/>
          <p:nvPr/>
        </p:nvSpPr>
        <p:spPr>
          <a:xfrm>
            <a:off x="2307567" y="1279656"/>
            <a:ext cx="1969498"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Entidades con PMR reformulado</a:t>
            </a:r>
          </a:p>
        </p:txBody>
      </p:sp>
      <p:sp>
        <p:nvSpPr>
          <p:cNvPr id="16" name="Rectángulo 15">
            <a:extLst>
              <a:ext uri="{FF2B5EF4-FFF2-40B4-BE49-F238E27FC236}">
                <a16:creationId xmlns:a16="http://schemas.microsoft.com/office/drawing/2014/main" id="{A920AB7D-F27E-E621-FE4A-942E51F46724}"/>
              </a:ext>
            </a:extLst>
          </p:cNvPr>
          <p:cNvSpPr/>
          <p:nvPr/>
        </p:nvSpPr>
        <p:spPr>
          <a:xfrm>
            <a:off x="964434" y="2420445"/>
            <a:ext cx="8650255" cy="902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ángulo 16">
            <a:extLst>
              <a:ext uri="{FF2B5EF4-FFF2-40B4-BE49-F238E27FC236}">
                <a16:creationId xmlns:a16="http://schemas.microsoft.com/office/drawing/2014/main" id="{53F01F4A-208A-9189-A8AD-6E3E500DCD34}"/>
              </a:ext>
            </a:extLst>
          </p:cNvPr>
          <p:cNvSpPr/>
          <p:nvPr/>
        </p:nvSpPr>
        <p:spPr>
          <a:xfrm>
            <a:off x="938751" y="4218657"/>
            <a:ext cx="8675938" cy="9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CuadroTexto 18">
            <a:extLst>
              <a:ext uri="{FF2B5EF4-FFF2-40B4-BE49-F238E27FC236}">
                <a16:creationId xmlns:a16="http://schemas.microsoft.com/office/drawing/2014/main" id="{550D058B-7C55-1FD3-BAC0-CEA8E8CF31E1}"/>
              </a:ext>
            </a:extLst>
          </p:cNvPr>
          <p:cNvSpPr txBox="1"/>
          <p:nvPr/>
        </p:nvSpPr>
        <p:spPr>
          <a:xfrm>
            <a:off x="880074" y="4812061"/>
            <a:ext cx="120967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13</a:t>
            </a:r>
            <a:endParaRPr kumimoji="0" lang="es-CO" sz="6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CuadroTexto 2">
            <a:extLst>
              <a:ext uri="{FF2B5EF4-FFF2-40B4-BE49-F238E27FC236}">
                <a16:creationId xmlns:a16="http://schemas.microsoft.com/office/drawing/2014/main" id="{74AD4832-2A20-B501-4259-4D88A376CEA1}"/>
              </a:ext>
            </a:extLst>
          </p:cNvPr>
          <p:cNvSpPr txBox="1"/>
          <p:nvPr/>
        </p:nvSpPr>
        <p:spPr>
          <a:xfrm>
            <a:off x="938751" y="2973996"/>
            <a:ext cx="111818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27</a:t>
            </a:r>
            <a:endParaRPr kumimoji="0" lang="es-CO" sz="6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CuadroTexto 3">
            <a:extLst>
              <a:ext uri="{FF2B5EF4-FFF2-40B4-BE49-F238E27FC236}">
                <a16:creationId xmlns:a16="http://schemas.microsoft.com/office/drawing/2014/main" id="{BA43AFBF-2B17-5B93-CCD0-D950D0D13D88}"/>
              </a:ext>
            </a:extLst>
          </p:cNvPr>
          <p:cNvSpPr txBox="1"/>
          <p:nvPr/>
        </p:nvSpPr>
        <p:spPr>
          <a:xfrm>
            <a:off x="2159522" y="2919507"/>
            <a:ext cx="215417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Entidades con análisis de EPICO</a:t>
            </a:r>
          </a:p>
        </p:txBody>
      </p:sp>
      <p:sp>
        <p:nvSpPr>
          <p:cNvPr id="6" name="CuadroTexto 5">
            <a:extLst>
              <a:ext uri="{FF2B5EF4-FFF2-40B4-BE49-F238E27FC236}">
                <a16:creationId xmlns:a16="http://schemas.microsoft.com/office/drawing/2014/main" id="{8BCF2170-A234-57FE-DED4-5F96A645E8FF}"/>
              </a:ext>
            </a:extLst>
          </p:cNvPr>
          <p:cNvSpPr txBox="1"/>
          <p:nvPr/>
        </p:nvSpPr>
        <p:spPr>
          <a:xfrm>
            <a:off x="4173788" y="2923607"/>
            <a:ext cx="5526451" cy="15081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Cultura  (6), Movilidad (3), Salud (1) Desarrollo Económico (3), Educación* (4) Integración (2), Hábitat (3), Mujer (1) Ambiente (4)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Nota: </a:t>
            </a:r>
            <a:r>
              <a:rPr kumimoji="0" lang="es-MX" sz="1200" b="0" i="0" u="none" strike="noStrike" kern="1200" cap="none" spc="0" normalizeH="0" baseline="0" noProof="0">
                <a:ln>
                  <a:noFill/>
                </a:ln>
                <a:solidFill>
                  <a:srgbClr val="242424"/>
                </a:solidFill>
                <a:effectLst/>
                <a:uLnTx/>
                <a:uFillTx/>
                <a:latin typeface="-apple-system"/>
                <a:ea typeface="+mn-ea"/>
                <a:cs typeface="+mn-cs"/>
              </a:rPr>
              <a:t>*Atenea se encuentra en proceso de análisis</a:t>
            </a:r>
            <a:endParaRPr kumimoji="0" 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Rectángulo 7">
            <a:extLst>
              <a:ext uri="{FF2B5EF4-FFF2-40B4-BE49-F238E27FC236}">
                <a16:creationId xmlns:a16="http://schemas.microsoft.com/office/drawing/2014/main" id="{1B203043-ED58-32FB-0EA3-EF4966AB1EE3}"/>
              </a:ext>
            </a:extLst>
          </p:cNvPr>
          <p:cNvSpPr/>
          <p:nvPr/>
        </p:nvSpPr>
        <p:spPr>
          <a:xfrm>
            <a:off x="1037731" y="6308117"/>
            <a:ext cx="8649574" cy="902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CuadroTexto 13">
            <a:extLst>
              <a:ext uri="{FF2B5EF4-FFF2-40B4-BE49-F238E27FC236}">
                <a16:creationId xmlns:a16="http://schemas.microsoft.com/office/drawing/2014/main" id="{20D0E1DB-29E6-94A1-848D-122615EA4B71}"/>
              </a:ext>
            </a:extLst>
          </p:cNvPr>
          <p:cNvSpPr txBox="1"/>
          <p:nvPr/>
        </p:nvSpPr>
        <p:spPr>
          <a:xfrm>
            <a:off x="2211341" y="4741590"/>
            <a:ext cx="260278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000000"/>
                </a:solidFill>
                <a:effectLst/>
                <a:uLnTx/>
                <a:uFillTx/>
                <a:latin typeface="Arial"/>
                <a:ea typeface="+mn-ea"/>
                <a:cs typeface="Arial"/>
              </a:rPr>
              <a:t>Entidades con avances en proceso de reformulación</a:t>
            </a:r>
            <a:r>
              <a:rPr kumimoji="0" lang="es-ES" sz="2000" b="1" i="0" u="none" strike="noStrike" kern="1200" cap="none" spc="0" normalizeH="0" baseline="0" noProof="0">
                <a:ln>
                  <a:noFill/>
                </a:ln>
                <a:solidFill>
                  <a:srgbClr val="CA202E"/>
                </a:solidFill>
                <a:effectLst/>
                <a:uLnTx/>
                <a:uFillTx/>
                <a:latin typeface="Arial"/>
                <a:ea typeface="+mn-ea"/>
                <a:cs typeface="Arial"/>
              </a:rPr>
              <a:t>*</a:t>
            </a:r>
          </a:p>
        </p:txBody>
      </p:sp>
      <p:sp>
        <p:nvSpPr>
          <p:cNvPr id="20" name="CuadroTexto 19">
            <a:extLst>
              <a:ext uri="{FF2B5EF4-FFF2-40B4-BE49-F238E27FC236}">
                <a16:creationId xmlns:a16="http://schemas.microsoft.com/office/drawing/2014/main" id="{432BF8A4-0A64-FB4A-ABEF-ACAEB66D861F}"/>
              </a:ext>
            </a:extLst>
          </p:cNvPr>
          <p:cNvSpPr txBox="1"/>
          <p:nvPr/>
        </p:nvSpPr>
        <p:spPr>
          <a:xfrm>
            <a:off x="7209954" y="4794756"/>
            <a:ext cx="3824780" cy="923330"/>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a:ln>
                  <a:noFill/>
                </a:ln>
                <a:solidFill>
                  <a:srgbClr val="000000"/>
                </a:solidFill>
                <a:effectLst/>
                <a:uLnTx/>
                <a:uFillTx/>
                <a:latin typeface="Arial"/>
                <a:ea typeface="+mn-ea"/>
                <a:cs typeface="Arial"/>
              </a:rPr>
              <a:t>Sector Mujer: 1 </a:t>
            </a:r>
            <a:endParaRPr kumimoji="0" lang="es-E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a:ln>
                  <a:noFill/>
                </a:ln>
                <a:solidFill>
                  <a:srgbClr val="000000"/>
                </a:solidFill>
                <a:effectLst/>
                <a:uLnTx/>
                <a:uFillTx/>
                <a:latin typeface="Arial"/>
                <a:ea typeface="+mn-ea"/>
                <a:cs typeface="Arial"/>
              </a:rPr>
              <a:t>Sector Ambiente: 4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a:ln>
                  <a:noFill/>
                </a:ln>
                <a:solidFill>
                  <a:srgbClr val="000000"/>
                </a:solidFill>
                <a:effectLst/>
                <a:uLnTx/>
                <a:uFillTx/>
                <a:latin typeface="Arial"/>
                <a:ea typeface="+mn-ea"/>
                <a:cs typeface="Arial"/>
              </a:rPr>
              <a:t>Sector Hábitat: 3 </a:t>
            </a:r>
            <a:endParaRPr kumimoji="0" lang="es-E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5" name="Gráfico 11" descr="Presentación con gráfico circular con relleno sólido">
            <a:extLst>
              <a:ext uri="{FF2B5EF4-FFF2-40B4-BE49-F238E27FC236}">
                <a16:creationId xmlns:a16="http://schemas.microsoft.com/office/drawing/2014/main" id="{407A2129-8B0D-8E7B-DB2C-E9F8FDD96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466" y="135466"/>
            <a:ext cx="670984" cy="670984"/>
          </a:xfrm>
          <a:prstGeom prst="rect">
            <a:avLst/>
          </a:prstGeom>
        </p:spPr>
      </p:pic>
    </p:spTree>
    <p:extLst>
      <p:ext uri="{BB962C8B-B14F-4D97-AF65-F5344CB8AC3E}">
        <p14:creationId xmlns:p14="http://schemas.microsoft.com/office/powerpoint/2010/main" val="237116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C501AC1-42EB-035C-F8EC-EA7BE1B7C735}"/>
              </a:ext>
            </a:extLst>
          </p:cNvPr>
          <p:cNvSpPr/>
          <p:nvPr/>
        </p:nvSpPr>
        <p:spPr>
          <a:xfrm>
            <a:off x="9050963" y="2005783"/>
            <a:ext cx="2969586" cy="1023167"/>
          </a:xfrm>
          <a:prstGeom prst="rect">
            <a:avLst/>
          </a:prstGeom>
          <a:solidFill>
            <a:srgbClr val="FF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CuadroTexto 2">
            <a:extLst>
              <a:ext uri="{FF2B5EF4-FFF2-40B4-BE49-F238E27FC236}">
                <a16:creationId xmlns:a16="http://schemas.microsoft.com/office/drawing/2014/main" id="{17C0FBCC-1134-9DD7-3AC9-D64BD57C66F3}"/>
              </a:ext>
            </a:extLst>
          </p:cNvPr>
          <p:cNvSpPr txBox="1"/>
          <p:nvPr/>
        </p:nvSpPr>
        <p:spPr>
          <a:xfrm>
            <a:off x="9341335" y="5542449"/>
            <a:ext cx="25055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Sistema creado en la Circular 011 de 2022 del </a:t>
            </a:r>
            <a:r>
              <a:rPr kumimoji="0" lang="es-ES" sz="16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Conpes</a:t>
            </a:r>
            <a:r>
              <a:rPr kumimoji="0" lang="es-E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Distrital</a:t>
            </a:r>
          </a:p>
        </p:txBody>
      </p:sp>
      <p:sp>
        <p:nvSpPr>
          <p:cNvPr id="12" name="CuadroTexto 11">
            <a:extLst>
              <a:ext uri="{FF2B5EF4-FFF2-40B4-BE49-F238E27FC236}">
                <a16:creationId xmlns:a16="http://schemas.microsoft.com/office/drawing/2014/main" id="{E917467A-FD70-8499-3240-79D1CBC764F7}"/>
              </a:ext>
            </a:extLst>
          </p:cNvPr>
          <p:cNvSpPr txBox="1"/>
          <p:nvPr/>
        </p:nvSpPr>
        <p:spPr>
          <a:xfrm>
            <a:off x="625156" y="1082453"/>
            <a:ext cx="82592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7</a:t>
            </a:r>
            <a:r>
              <a:rPr kumimoji="0" lang="es-E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evaluaciones ejecutadas en 2022</a:t>
            </a:r>
            <a:endParaRPr kumimoji="0" lang="es-ES" sz="24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13" name="Tabla 12">
            <a:extLst>
              <a:ext uri="{FF2B5EF4-FFF2-40B4-BE49-F238E27FC236}">
                <a16:creationId xmlns:a16="http://schemas.microsoft.com/office/drawing/2014/main" id="{93E65268-7F3C-295E-0CFE-57AE99A854A4}"/>
              </a:ext>
            </a:extLst>
          </p:cNvPr>
          <p:cNvGraphicFramePr>
            <a:graphicFrameLocks noGrp="1"/>
          </p:cNvGraphicFramePr>
          <p:nvPr/>
        </p:nvGraphicFramePr>
        <p:xfrm>
          <a:off x="625156" y="1703383"/>
          <a:ext cx="7938894" cy="4802924"/>
        </p:xfrm>
        <a:graphic>
          <a:graphicData uri="http://schemas.openxmlformats.org/drawingml/2006/table">
            <a:tbl>
              <a:tblPr>
                <a:solidFill>
                  <a:schemeClr val="accent2">
                    <a:lumMod val="75000"/>
                  </a:schemeClr>
                </a:solidFill>
              </a:tblPr>
              <a:tblGrid>
                <a:gridCol w="677852">
                  <a:extLst>
                    <a:ext uri="{9D8B030D-6E8A-4147-A177-3AD203B41FA5}">
                      <a16:colId xmlns:a16="http://schemas.microsoft.com/office/drawing/2014/main" val="1174249281"/>
                    </a:ext>
                  </a:extLst>
                </a:gridCol>
                <a:gridCol w="1756715">
                  <a:extLst>
                    <a:ext uri="{9D8B030D-6E8A-4147-A177-3AD203B41FA5}">
                      <a16:colId xmlns:a16="http://schemas.microsoft.com/office/drawing/2014/main" val="4287448288"/>
                    </a:ext>
                  </a:extLst>
                </a:gridCol>
                <a:gridCol w="2165393">
                  <a:extLst>
                    <a:ext uri="{9D8B030D-6E8A-4147-A177-3AD203B41FA5}">
                      <a16:colId xmlns:a16="http://schemas.microsoft.com/office/drawing/2014/main" val="3822800277"/>
                    </a:ext>
                  </a:extLst>
                </a:gridCol>
                <a:gridCol w="1015069">
                  <a:extLst>
                    <a:ext uri="{9D8B030D-6E8A-4147-A177-3AD203B41FA5}">
                      <a16:colId xmlns:a16="http://schemas.microsoft.com/office/drawing/2014/main" val="1562770720"/>
                    </a:ext>
                  </a:extLst>
                </a:gridCol>
                <a:gridCol w="1578634">
                  <a:extLst>
                    <a:ext uri="{9D8B030D-6E8A-4147-A177-3AD203B41FA5}">
                      <a16:colId xmlns:a16="http://schemas.microsoft.com/office/drawing/2014/main" val="3899560834"/>
                    </a:ext>
                  </a:extLst>
                </a:gridCol>
                <a:gridCol w="745231">
                  <a:extLst>
                    <a:ext uri="{9D8B030D-6E8A-4147-A177-3AD203B41FA5}">
                      <a16:colId xmlns:a16="http://schemas.microsoft.com/office/drawing/2014/main" val="3305571806"/>
                    </a:ext>
                  </a:extLst>
                </a:gridCol>
              </a:tblGrid>
              <a:tr h="6726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rtl="0" fontAlgn="ctr"/>
                      <a:r>
                        <a:rPr lang="es-CO" sz="1400" b="1" i="0" u="none" strike="noStrike" err="1">
                          <a:solidFill>
                            <a:schemeClr val="tx1"/>
                          </a:solidFill>
                          <a:effectLst/>
                          <a:latin typeface="Calibri" panose="020F0502020204030204" pitchFamily="34" charset="0"/>
                          <a:ea typeface="+mn-ea"/>
                          <a:cs typeface="+mn-cs"/>
                        </a:rPr>
                        <a:t>Nº</a:t>
                      </a:r>
                      <a:endParaRPr lang="es-CO" sz="1400" b="1" i="0" u="none" strike="noStrike">
                        <a:solidFill>
                          <a:schemeClr val="tx1"/>
                        </a:solidFill>
                        <a:effectLst/>
                        <a:latin typeface="Calibri" panose="020F0502020204030204" pitchFamily="34" charset="0"/>
                        <a:ea typeface="+mn-ea"/>
                        <a:cs typeface="+mn-cs"/>
                      </a:endParaRPr>
                    </a:p>
                  </a:txBody>
                  <a:tcPr marL="364" marR="364" marT="36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rtl="0" fontAlgn="ctr"/>
                      <a:r>
                        <a:rPr lang="es-CO" sz="1400" b="1" i="0" u="none" strike="noStrike">
                          <a:solidFill>
                            <a:schemeClr val="tx1"/>
                          </a:solidFill>
                          <a:effectLst/>
                          <a:latin typeface="Calibri" panose="020F0502020204030204" pitchFamily="34" charset="0"/>
                          <a:ea typeface="+mn-ea"/>
                          <a:cs typeface="+mn-cs"/>
                        </a:rPr>
                        <a:t>Entidad</a:t>
                      </a:r>
                    </a:p>
                  </a:txBody>
                  <a:tcPr marL="364" marR="364" marT="36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rtl="0" fontAlgn="ctr"/>
                      <a:r>
                        <a:rPr lang="es-CO" sz="1400" b="1" i="0" u="none" strike="noStrike">
                          <a:solidFill>
                            <a:schemeClr val="tx1"/>
                          </a:solidFill>
                          <a:effectLst/>
                          <a:latin typeface="Calibri" panose="020F0502020204030204" pitchFamily="34" charset="0"/>
                          <a:ea typeface="+mn-ea"/>
                          <a:cs typeface="+mn-cs"/>
                        </a:rPr>
                        <a:t>Intervención</a:t>
                      </a:r>
                    </a:p>
                  </a:txBody>
                  <a:tcPr marL="364" marR="364" marT="36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rtl="0" fontAlgn="ctr"/>
                      <a:r>
                        <a:rPr lang="es-CO" sz="1400" b="1" i="0" u="none" strike="noStrike">
                          <a:solidFill>
                            <a:schemeClr val="tx1"/>
                          </a:solidFill>
                          <a:effectLst/>
                          <a:latin typeface="Calibri" panose="020F0502020204030204" pitchFamily="34" charset="0"/>
                          <a:ea typeface="+mn-ea"/>
                          <a:cs typeface="+mn-cs"/>
                        </a:rPr>
                        <a:t>Tipo de evaluación</a:t>
                      </a:r>
                    </a:p>
                  </a:txBody>
                  <a:tcPr marL="364" marR="364" marT="36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rtl="0" fontAlgn="ctr"/>
                      <a:r>
                        <a:rPr lang="es-CO" sz="1400" b="1" i="0" u="none" strike="noStrike">
                          <a:solidFill>
                            <a:schemeClr val="tx1"/>
                          </a:solidFill>
                          <a:effectLst/>
                          <a:latin typeface="Calibri" panose="020F0502020204030204" pitchFamily="34" charset="0"/>
                          <a:ea typeface="+mn-ea"/>
                          <a:cs typeface="+mn-cs"/>
                        </a:rPr>
                        <a:t>Interna / Externa y fuente de financiación </a:t>
                      </a:r>
                    </a:p>
                  </a:txBody>
                  <a:tcPr marL="364" marR="364" marT="36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rtl="0" fontAlgn="ctr"/>
                      <a:r>
                        <a:rPr lang="es-CO" sz="1400" b="1" i="0" u="none" strike="noStrike">
                          <a:solidFill>
                            <a:schemeClr val="tx1"/>
                          </a:solidFill>
                          <a:effectLst/>
                          <a:latin typeface="Calibri" panose="020F0502020204030204" pitchFamily="34" charset="0"/>
                          <a:ea typeface="+mn-ea"/>
                          <a:cs typeface="+mn-cs"/>
                        </a:rPr>
                        <a:t>Valores ($MM)</a:t>
                      </a:r>
                    </a:p>
                  </a:txBody>
                  <a:tcPr marL="364" marR="364" marT="364"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85745883"/>
                  </a:ext>
                </a:extLst>
              </a:tr>
              <a:tr h="5996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DESARROLLO ECONÓMICO</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FITIC</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Operaciones &amp; resultados </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Externa – SHD</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$ 695</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520886545"/>
                  </a:ext>
                </a:extLst>
              </a:tr>
              <a:tr h="8318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HACIENDA, PLANEACIÓN, INTEGRACIÓN SOCIAL</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IMG</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Diseño - Análisis multicriterio</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Externa – SHD</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$ 300</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70705247"/>
                  </a:ext>
                </a:extLst>
              </a:tr>
              <a:tr h="3063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3</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TURISMO</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FONDETUR</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Impacto </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Externa – SHD</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rtl="0" fontAlgn="ctr"/>
                      <a:r>
                        <a:rPr lang="es-CO" sz="1400" b="0" i="0" u="none" strike="noStrike">
                          <a:solidFill>
                            <a:schemeClr val="tx1"/>
                          </a:solidFill>
                          <a:effectLst/>
                          <a:latin typeface="Calibri" panose="020F0502020204030204" pitchFamily="34" charset="0"/>
                        </a:rPr>
                        <a:t>$ 644</a:t>
                      </a:r>
                      <a:endParaRPr lang="es-CO" sz="1100" b="1" i="0" u="none" strike="noStrike">
                        <a:solidFill>
                          <a:srgbClr val="808080"/>
                        </a:solidFill>
                        <a:effectLst/>
                        <a:latin typeface="Calibri" panose="020F050202020403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98495712"/>
                  </a:ext>
                </a:extLst>
              </a:tr>
              <a:tr h="8318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HACIENDA, PLANEACIÓN, INTEGRACIÓN SOCIAL</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IMG </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Impacto</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Interna – SDP</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NA</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53234561"/>
                  </a:ext>
                </a:extLst>
              </a:tr>
              <a:tr h="3063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EDUCACIÓN</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Jóvenes a la U</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Resultados</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Interna – SDP </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NA</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7920240"/>
                  </a:ext>
                </a:extLst>
              </a:tr>
              <a:tr h="5996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HÁBITAT</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Programa de Mejoramiento Integral de Barrios</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Impacto</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Externa – SDP</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$ 768</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7571474"/>
                  </a:ext>
                </a:extLst>
              </a:tr>
              <a:tr h="3063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MUJER </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Línea Púrpura </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Impacto</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Externa - Sector</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400" b="0" i="0" u="none" strike="noStrike">
                          <a:solidFill>
                            <a:schemeClr val="tx1"/>
                          </a:solidFill>
                          <a:effectLst/>
                          <a:latin typeface="Calibri" panose="020F0502020204030204" pitchFamily="34" charset="0"/>
                        </a:rPr>
                        <a:t>$ 1.300</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183858279"/>
                  </a:ext>
                </a:extLst>
              </a:tr>
              <a:tr h="348248">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600" b="1" i="0" u="none" strike="noStrike">
                          <a:solidFill>
                            <a:schemeClr val="tx1"/>
                          </a:solidFill>
                          <a:effectLst/>
                          <a:latin typeface="Calibri" panose="020F0502020204030204" pitchFamily="34" charset="0"/>
                        </a:rPr>
                        <a:t>TOTAL</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rtl="0" fontAlgn="ctr"/>
                      <a:endParaRPr lang="es-CO" sz="1100" b="1" i="0" u="none" strike="noStrike">
                        <a:solidFill>
                          <a:srgbClr val="7F7F7F"/>
                        </a:solidFill>
                        <a:effectLst/>
                        <a:latin typeface="Calibri" panose="020F0502020204030204" pitchFamily="34" charset="0"/>
                      </a:endParaRPr>
                    </a:p>
                  </a:txBody>
                  <a:tcPr marL="9525" marR="9525" marT="9525" marB="0" anchor="ctr">
                    <a:solidFill>
                      <a:schemeClr val="bg1">
                        <a:lumMod val="95000"/>
                      </a:schemeClr>
                    </a:solidFill>
                  </a:tcPr>
                </a:tc>
                <a:tc hMerge="1">
                  <a:txBody>
                    <a:bodyPr/>
                    <a:lstStyle/>
                    <a:p>
                      <a:pPr algn="ctr" rtl="0" fontAlgn="ctr"/>
                      <a:endParaRPr lang="es-CO" sz="1100" b="1" i="0" u="none" strike="noStrike">
                        <a:solidFill>
                          <a:srgbClr val="7F7F7F"/>
                        </a:solidFill>
                        <a:effectLst/>
                        <a:latin typeface="Calibri" panose="020F0502020204030204" pitchFamily="34" charset="0"/>
                      </a:endParaRPr>
                    </a:p>
                  </a:txBody>
                  <a:tcPr marL="9525" marR="9525" marT="9525" marB="0" anchor="ctr">
                    <a:solidFill>
                      <a:schemeClr val="bg1">
                        <a:lumMod val="95000"/>
                      </a:schemeClr>
                    </a:solidFill>
                  </a:tcPr>
                </a:tc>
                <a:tc hMerge="1">
                  <a:txBody>
                    <a:bodyPr/>
                    <a:lstStyle/>
                    <a:p>
                      <a:pPr algn="ctr" rtl="0" fontAlgn="ctr"/>
                      <a:endParaRPr lang="es-CO" sz="1100" b="1" i="0" u="none" strike="noStrike">
                        <a:solidFill>
                          <a:srgbClr val="808080"/>
                        </a:solidFill>
                        <a:effectLst/>
                        <a:latin typeface="Calibri" panose="020F0502020204030204" pitchFamily="34" charset="0"/>
                      </a:endParaRPr>
                    </a:p>
                  </a:txBody>
                  <a:tcPr marL="9525" marR="9525" marT="9525" marB="0" anchor="ctr">
                    <a:solidFill>
                      <a:schemeClr val="bg1">
                        <a:lumMod val="95000"/>
                      </a:schemeClr>
                    </a:solidFill>
                  </a:tcPr>
                </a:tc>
                <a:tc hMerge="1">
                  <a:txBody>
                    <a:bodyPr/>
                    <a:lstStyle/>
                    <a:p>
                      <a:pPr algn="ctr" rtl="0" fontAlgn="ctr"/>
                      <a:endParaRPr lang="es-CO" sz="1100" b="1" i="0" u="none" strike="noStrike">
                        <a:solidFill>
                          <a:srgbClr val="808080"/>
                        </a:solidFill>
                        <a:effectLst/>
                        <a:latin typeface="Calibri" panose="020F0502020204030204" pitchFamily="34" charset="0"/>
                      </a:endParaRPr>
                    </a:p>
                  </a:txBody>
                  <a:tcPr marL="9525" marR="9525" marT="9525" marB="0" anchor="c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es-CO" sz="1600" b="1" i="0" u="none" strike="noStrike">
                          <a:solidFill>
                            <a:schemeClr val="tx1"/>
                          </a:solidFill>
                          <a:effectLst/>
                          <a:latin typeface="Calibri" panose="020F0502020204030204" pitchFamily="34" charset="0"/>
                        </a:rPr>
                        <a:t>$ 3.707</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970664549"/>
                  </a:ext>
                </a:extLst>
              </a:tr>
            </a:tbl>
          </a:graphicData>
        </a:graphic>
      </p:graphicFrame>
      <p:sp>
        <p:nvSpPr>
          <p:cNvPr id="14" name="CuadroTexto 13">
            <a:extLst>
              <a:ext uri="{FF2B5EF4-FFF2-40B4-BE49-F238E27FC236}">
                <a16:creationId xmlns:a16="http://schemas.microsoft.com/office/drawing/2014/main" id="{22278E7A-F427-8970-5528-0076031B678F}"/>
              </a:ext>
            </a:extLst>
          </p:cNvPr>
          <p:cNvSpPr txBox="1"/>
          <p:nvPr/>
        </p:nvSpPr>
        <p:spPr>
          <a:xfrm>
            <a:off x="9167700" y="1544118"/>
            <a:ext cx="285284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Avance 2023: </a:t>
            </a:r>
            <a:br>
              <a:rPr kumimoji="0" lang="es-ES" sz="3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s-ES" sz="3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11</a:t>
            </a:r>
            <a:r>
              <a:rPr kumimoji="0" lang="es-E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evaluaciones en estructuración</a:t>
            </a:r>
            <a:endParaRPr kumimoji="0" lang="es-ES" sz="2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CuadroTexto 9">
            <a:extLst>
              <a:ext uri="{FF2B5EF4-FFF2-40B4-BE49-F238E27FC236}">
                <a16:creationId xmlns:a16="http://schemas.microsoft.com/office/drawing/2014/main" id="{8A82B23F-DB57-3ABE-A436-75F41E8F3108}"/>
              </a:ext>
            </a:extLst>
          </p:cNvPr>
          <p:cNvSpPr txBox="1"/>
          <p:nvPr/>
        </p:nvSpPr>
        <p:spPr>
          <a:xfrm>
            <a:off x="1175822" y="212794"/>
            <a:ext cx="9615487" cy="561885"/>
          </a:xfrm>
          <a:prstGeom prst="rect">
            <a:avLst/>
          </a:prstGeom>
          <a:noFill/>
        </p:spPr>
        <p:txBody>
          <a:bodyPr wrap="square" lIns="91440" tIns="45720" rIns="91440" bIns="45720" anchor="t">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es-ES" sz="2800" spc="-130">
                <a:solidFill>
                  <a:srgbClr val="C00000"/>
                </a:solidFill>
                <a:latin typeface="Arial"/>
                <a:cs typeface="Calibri"/>
              </a:rPr>
              <a:t>Sistema Distrital de Evaluación* (con SDP)</a:t>
            </a:r>
          </a:p>
        </p:txBody>
      </p:sp>
      <p:pic>
        <p:nvPicPr>
          <p:cNvPr id="5" name="Gráfico 5" descr="Marca de insignia1 contorno">
            <a:extLst>
              <a:ext uri="{FF2B5EF4-FFF2-40B4-BE49-F238E27FC236}">
                <a16:creationId xmlns:a16="http://schemas.microsoft.com/office/drawing/2014/main" id="{606275C9-A22E-2B4B-376C-26E23AA1E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966" y="146049"/>
            <a:ext cx="702734" cy="702734"/>
          </a:xfrm>
          <a:prstGeom prst="rect">
            <a:avLst/>
          </a:prstGeom>
        </p:spPr>
      </p:pic>
    </p:spTree>
    <p:extLst>
      <p:ext uri="{BB962C8B-B14F-4D97-AF65-F5344CB8AC3E}">
        <p14:creationId xmlns:p14="http://schemas.microsoft.com/office/powerpoint/2010/main" val="232679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B8413B7-2190-1A46-4A6E-6FA8FD2F860F}"/>
              </a:ext>
            </a:extLst>
          </p:cNvPr>
          <p:cNvPicPr>
            <a:picLocks noChangeAspect="1"/>
          </p:cNvPicPr>
          <p:nvPr/>
        </p:nvPicPr>
        <p:blipFill>
          <a:blip r:embed="rId3"/>
          <a:stretch>
            <a:fillRect/>
          </a:stretch>
        </p:blipFill>
        <p:spPr>
          <a:xfrm>
            <a:off x="416657" y="2694773"/>
            <a:ext cx="5615450" cy="3370752"/>
          </a:xfrm>
          <a:prstGeom prst="rect">
            <a:avLst/>
          </a:prstGeom>
        </p:spPr>
      </p:pic>
      <p:cxnSp>
        <p:nvCxnSpPr>
          <p:cNvPr id="47" name="Conector recto 46">
            <a:extLst>
              <a:ext uri="{FF2B5EF4-FFF2-40B4-BE49-F238E27FC236}">
                <a16:creationId xmlns:a16="http://schemas.microsoft.com/office/drawing/2014/main" id="{7292B92B-157D-4A94-A9E5-6E96BB266E2F}"/>
              </a:ext>
            </a:extLst>
          </p:cNvPr>
          <p:cNvCxnSpPr/>
          <p:nvPr/>
        </p:nvCxnSpPr>
        <p:spPr>
          <a:xfrm>
            <a:off x="7377609" y="3397017"/>
            <a:ext cx="0" cy="2989249"/>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8" name="CuadroTexto 7">
            <a:extLst>
              <a:ext uri="{FF2B5EF4-FFF2-40B4-BE49-F238E27FC236}">
                <a16:creationId xmlns:a16="http://schemas.microsoft.com/office/drawing/2014/main" id="{B4966CD4-9D52-4BDC-9014-F32638FDA596}"/>
              </a:ext>
            </a:extLst>
          </p:cNvPr>
          <p:cNvSpPr txBox="1"/>
          <p:nvPr/>
        </p:nvSpPr>
        <p:spPr>
          <a:xfrm>
            <a:off x="71103" y="1089118"/>
            <a:ext cx="9323093" cy="1015663"/>
          </a:xfrm>
          <a:prstGeom prst="rect">
            <a:avLst/>
          </a:prstGeom>
          <a:noFill/>
        </p:spPr>
        <p:txBody>
          <a:bodyPr wrap="square" rtlCol="0">
            <a:spAutoFit/>
          </a:bodyPr>
          <a:lstStyle/>
          <a:p>
            <a:pPr lvl="0" algn="ctr"/>
            <a:r>
              <a:rPr lang="es-CO" sz="2000" b="1">
                <a:solidFill>
                  <a:schemeClr val="bg1">
                    <a:lumMod val="65000"/>
                  </a:schemeClr>
                </a:solidFill>
                <a:latin typeface="+mn-lt"/>
              </a:rPr>
              <a:t>La </a:t>
            </a:r>
            <a:r>
              <a:rPr lang="es-CO" sz="2000" b="1">
                <a:solidFill>
                  <a:srgbClr val="FFC000"/>
                </a:solidFill>
                <a:latin typeface="+mn-lt"/>
              </a:rPr>
              <a:t>Alcaldía Mayor de Bogotá </a:t>
            </a:r>
            <a:r>
              <a:rPr lang="es-MX" sz="2000" b="1">
                <a:solidFill>
                  <a:schemeClr val="bg1">
                    <a:lumMod val="65000"/>
                  </a:schemeClr>
                </a:solidFill>
                <a:latin typeface="+mn-lt"/>
              </a:rPr>
              <a:t>obtuvo por segundo año consecutivo</a:t>
            </a:r>
          </a:p>
          <a:p>
            <a:pPr lvl="0" algn="ctr"/>
            <a:r>
              <a:rPr lang="es-MX" sz="2000" b="1">
                <a:solidFill>
                  <a:schemeClr val="bg1">
                    <a:lumMod val="65000"/>
                  </a:schemeClr>
                </a:solidFill>
                <a:latin typeface="+mn-lt"/>
              </a:rPr>
              <a:t>el mayor puntaje del</a:t>
            </a:r>
            <a:r>
              <a:rPr lang="es-CO" sz="2000" b="1">
                <a:solidFill>
                  <a:schemeClr val="bg1">
                    <a:lumMod val="65000"/>
                  </a:schemeClr>
                </a:solidFill>
                <a:latin typeface="+mn-lt"/>
              </a:rPr>
              <a:t> del índice de Desempeño Institucional</a:t>
            </a:r>
          </a:p>
          <a:p>
            <a:pPr lvl="0" algn="ctr"/>
            <a:r>
              <a:rPr lang="es-CO" sz="2000" b="1">
                <a:solidFill>
                  <a:schemeClr val="bg1">
                    <a:lumMod val="65000"/>
                  </a:schemeClr>
                </a:solidFill>
                <a:latin typeface="+mn-lt"/>
              </a:rPr>
              <a:t>IDI.</a:t>
            </a:r>
            <a:endParaRPr lang="en-US" sz="2000" b="1">
              <a:solidFill>
                <a:schemeClr val="bg1">
                  <a:lumMod val="65000"/>
                </a:schemeClr>
              </a:solidFill>
              <a:latin typeface="+mn-lt"/>
            </a:endParaRPr>
          </a:p>
        </p:txBody>
      </p:sp>
      <p:sp>
        <p:nvSpPr>
          <p:cNvPr id="12" name="CuadroTexto 11">
            <a:extLst>
              <a:ext uri="{FF2B5EF4-FFF2-40B4-BE49-F238E27FC236}">
                <a16:creationId xmlns:a16="http://schemas.microsoft.com/office/drawing/2014/main" id="{FDAF1B0B-7C8A-4D38-BF75-206E6E746D75}"/>
              </a:ext>
            </a:extLst>
          </p:cNvPr>
          <p:cNvSpPr txBox="1"/>
          <p:nvPr/>
        </p:nvSpPr>
        <p:spPr>
          <a:xfrm>
            <a:off x="71102" y="2174494"/>
            <a:ext cx="8890009" cy="492443"/>
          </a:xfrm>
          <a:prstGeom prst="rect">
            <a:avLst/>
          </a:prstGeom>
          <a:noFill/>
        </p:spPr>
        <p:txBody>
          <a:bodyPr wrap="square" rtlCol="0">
            <a:spAutoFit/>
          </a:bodyPr>
          <a:lstStyle/>
          <a:p>
            <a:pPr algn="just"/>
            <a:r>
              <a:rPr lang="es-ES_tradnl" sz="1300">
                <a:solidFill>
                  <a:schemeClr val="tx1">
                    <a:lumMod val="65000"/>
                    <a:lumOff val="35000"/>
                  </a:schemeClr>
                </a:solidFill>
                <a:latin typeface="+mn-lt"/>
              </a:rPr>
              <a:t>La</a:t>
            </a:r>
            <a:r>
              <a:rPr lang="es-ES_tradnl" sz="1300" b="1">
                <a:solidFill>
                  <a:schemeClr val="tx1">
                    <a:lumMod val="85000"/>
                    <a:lumOff val="15000"/>
                  </a:schemeClr>
                </a:solidFill>
                <a:latin typeface="+mn-lt"/>
              </a:rPr>
              <a:t> </a:t>
            </a:r>
            <a:r>
              <a:rPr lang="es-ES_tradnl" sz="1300" b="1">
                <a:latin typeface="+mn-lt"/>
              </a:rPr>
              <a:t>medición </a:t>
            </a:r>
            <a:r>
              <a:rPr lang="es-ES_tradnl" sz="1300">
                <a:solidFill>
                  <a:schemeClr val="tx1">
                    <a:lumMod val="65000"/>
                    <a:lumOff val="35000"/>
                  </a:schemeClr>
                </a:solidFill>
                <a:latin typeface="+mn-lt"/>
              </a:rPr>
              <a:t>busca determinar el estado de la gestión y desempeño de las entidades públicas bajo el Modelo Integrado de Planeación y Gestión y con la información del FURAG</a:t>
            </a:r>
          </a:p>
        </p:txBody>
      </p:sp>
      <p:sp>
        <p:nvSpPr>
          <p:cNvPr id="2" name="Título 1">
            <a:extLst>
              <a:ext uri="{FF2B5EF4-FFF2-40B4-BE49-F238E27FC236}">
                <a16:creationId xmlns:a16="http://schemas.microsoft.com/office/drawing/2014/main" id="{11C3EEC6-1F90-4088-8301-8318A31E69FA}"/>
              </a:ext>
            </a:extLst>
          </p:cNvPr>
          <p:cNvSpPr>
            <a:spLocks noGrp="1"/>
          </p:cNvSpPr>
          <p:nvPr>
            <p:ph type="title" idx="4294967295"/>
          </p:nvPr>
        </p:nvSpPr>
        <p:spPr>
          <a:xfrm>
            <a:off x="1204430" y="359038"/>
            <a:ext cx="8424863" cy="841375"/>
          </a:xfrm>
        </p:spPr>
        <p:txBody>
          <a:bodyPr/>
          <a:lstStyle/>
          <a:p>
            <a:r>
              <a:rPr lang="es-CO" sz="2800" b="0" spc="-130">
                <a:solidFill>
                  <a:srgbClr val="C00000"/>
                </a:solidFill>
                <a:latin typeface="Arial"/>
                <a:cs typeface="Calibri"/>
              </a:rPr>
              <a:t>Índice de Desempeño Institucional - IDI</a:t>
            </a:r>
          </a:p>
        </p:txBody>
      </p:sp>
      <p:pic>
        <p:nvPicPr>
          <p:cNvPr id="4" name="Imagen 3">
            <a:extLst>
              <a:ext uri="{FF2B5EF4-FFF2-40B4-BE49-F238E27FC236}">
                <a16:creationId xmlns:a16="http://schemas.microsoft.com/office/drawing/2014/main" id="{4D56743E-FD59-0ED7-FD18-749C0AE0ED51}"/>
              </a:ext>
            </a:extLst>
          </p:cNvPr>
          <p:cNvPicPr>
            <a:picLocks noChangeAspect="1"/>
          </p:cNvPicPr>
          <p:nvPr/>
        </p:nvPicPr>
        <p:blipFill>
          <a:blip r:embed="rId4"/>
          <a:stretch>
            <a:fillRect/>
          </a:stretch>
        </p:blipFill>
        <p:spPr>
          <a:xfrm>
            <a:off x="9337925" y="855473"/>
            <a:ext cx="2189856" cy="2081232"/>
          </a:xfrm>
          <a:prstGeom prst="ellipse">
            <a:avLst/>
          </a:prstGeom>
          <a:ln>
            <a:noFill/>
          </a:ln>
          <a:effectLst>
            <a:softEdge rad="112500"/>
          </a:effectLst>
        </p:spPr>
      </p:pic>
      <p:graphicFrame>
        <p:nvGraphicFramePr>
          <p:cNvPr id="13" name="Gráfico 12">
            <a:extLst>
              <a:ext uri="{FF2B5EF4-FFF2-40B4-BE49-F238E27FC236}">
                <a16:creationId xmlns:a16="http://schemas.microsoft.com/office/drawing/2014/main" id="{889B1B52-17C0-5B8D-5572-9E7E7F636844}"/>
              </a:ext>
            </a:extLst>
          </p:cNvPr>
          <p:cNvGraphicFramePr>
            <a:graphicFrameLocks/>
          </p:cNvGraphicFramePr>
          <p:nvPr>
            <p:extLst>
              <p:ext uri="{D42A27DB-BD31-4B8C-83A1-F6EECF244321}">
                <p14:modId xmlns:p14="http://schemas.microsoft.com/office/powerpoint/2010/main" val="444806020"/>
              </p:ext>
            </p:extLst>
          </p:nvPr>
        </p:nvGraphicFramePr>
        <p:xfrm>
          <a:off x="7646193" y="3397017"/>
          <a:ext cx="4003916" cy="2490366"/>
        </p:xfrm>
        <a:graphic>
          <a:graphicData uri="http://schemas.openxmlformats.org/drawingml/2006/chart">
            <c:chart xmlns:c="http://schemas.openxmlformats.org/drawingml/2006/chart" xmlns:r="http://schemas.openxmlformats.org/officeDocument/2006/relationships" r:id="rId5"/>
          </a:graphicData>
        </a:graphic>
      </p:graphicFrame>
      <p:pic>
        <p:nvPicPr>
          <p:cNvPr id="5" name="Gráfico 12" descr="Tendencia al alza contorno">
            <a:extLst>
              <a:ext uri="{FF2B5EF4-FFF2-40B4-BE49-F238E27FC236}">
                <a16:creationId xmlns:a16="http://schemas.microsoft.com/office/drawing/2014/main" id="{DFD7828C-223D-FADF-40D0-A9B9A2AA62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7799" y="209550"/>
            <a:ext cx="649817" cy="649817"/>
          </a:xfrm>
          <a:prstGeom prst="rect">
            <a:avLst/>
          </a:prstGeom>
        </p:spPr>
      </p:pic>
    </p:spTree>
    <p:extLst>
      <p:ext uri="{BB962C8B-B14F-4D97-AF65-F5344CB8AC3E}">
        <p14:creationId xmlns:p14="http://schemas.microsoft.com/office/powerpoint/2010/main" val="3709449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6210795-64FF-ED47-8C7D-E609D1167ED3}"/>
              </a:ext>
            </a:extLst>
          </p:cNvPr>
          <p:cNvPicPr>
            <a:picLocks noChangeAspect="1"/>
          </p:cNvPicPr>
          <p:nvPr/>
        </p:nvPicPr>
        <p:blipFill rotWithShape="1">
          <a:blip r:embed="rId2"/>
          <a:srcRect l="15983" r="18132" b="20314"/>
          <a:stretch/>
        </p:blipFill>
        <p:spPr>
          <a:xfrm>
            <a:off x="11277600" y="-1481069"/>
            <a:ext cx="730989" cy="1152231"/>
          </a:xfrm>
          <a:prstGeom prst="rect">
            <a:avLst/>
          </a:prstGeom>
        </p:spPr>
      </p:pic>
      <p:sp>
        <p:nvSpPr>
          <p:cNvPr id="23" name="Rectángulo 22"/>
          <p:cNvSpPr/>
          <p:nvPr/>
        </p:nvSpPr>
        <p:spPr>
          <a:xfrm>
            <a:off x="1149137" y="1098236"/>
            <a:ext cx="1374436" cy="7355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50" normalizeH="0" baseline="0" noProof="0">
                <a:ln>
                  <a:noFill/>
                </a:ln>
                <a:solidFill>
                  <a:prstClr val="black">
                    <a:lumMod val="75000"/>
                    <a:lumOff val="25000"/>
                  </a:prstClr>
                </a:solidFill>
                <a:effectLst/>
                <a:uLnTx/>
                <a:uFillTx/>
                <a:latin typeface="Calibri" panose="020F0502020204030204"/>
                <a:ea typeface="+mn-ea"/>
                <a:cs typeface="+mn-cs"/>
              </a:rPr>
              <a:t>Sector Hacienda</a:t>
            </a:r>
          </a:p>
        </p:txBody>
      </p:sp>
      <p:sp>
        <p:nvSpPr>
          <p:cNvPr id="38" name="Rectángulo 37"/>
          <p:cNvSpPr/>
          <p:nvPr/>
        </p:nvSpPr>
        <p:spPr>
          <a:xfrm>
            <a:off x="6360704" y="1098236"/>
            <a:ext cx="2050223" cy="7355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rPr>
              <a:t>Fondo de Prestaciones económicas, cesantías y pensiones</a:t>
            </a:r>
          </a:p>
        </p:txBody>
      </p:sp>
      <p:sp>
        <p:nvSpPr>
          <p:cNvPr id="53" name="Rectángulo 52"/>
          <p:cNvSpPr/>
          <p:nvPr/>
        </p:nvSpPr>
        <p:spPr>
          <a:xfrm>
            <a:off x="2608534" y="1098236"/>
            <a:ext cx="1791547" cy="735542"/>
          </a:xfrm>
          <a:prstGeom prst="rect">
            <a:avLst/>
          </a:prstGeom>
          <a:solidFill>
            <a:srgbClr val="68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white"/>
                </a:solidFill>
                <a:effectLst/>
                <a:uLnTx/>
                <a:uFillTx/>
                <a:latin typeface="Century Gothic" panose="020B0502020202020204" pitchFamily="34" charset="0"/>
              </a:rPr>
              <a:t>UAE de Catastro Distrital</a:t>
            </a:r>
          </a:p>
        </p:txBody>
      </p:sp>
      <p:sp>
        <p:nvSpPr>
          <p:cNvPr id="62" name="Rectángulo 61"/>
          <p:cNvSpPr/>
          <p:nvPr/>
        </p:nvSpPr>
        <p:spPr>
          <a:xfrm>
            <a:off x="4485042" y="1098236"/>
            <a:ext cx="1790701" cy="7355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prstClr val="white"/>
                </a:solidFill>
                <a:latin typeface="Century Gothic" panose="020B0502020202020204" pitchFamily="34" charset="0"/>
              </a:rPr>
              <a:t>Secretaría Distrital de Hacienda</a:t>
            </a:r>
          </a:p>
        </p:txBody>
      </p:sp>
      <p:sp>
        <p:nvSpPr>
          <p:cNvPr id="69" name="Rectángulo 68"/>
          <p:cNvSpPr/>
          <p:nvPr/>
        </p:nvSpPr>
        <p:spPr>
          <a:xfrm>
            <a:off x="8495888" y="1098236"/>
            <a:ext cx="1676920" cy="7355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prstClr val="black">
                    <a:lumMod val="75000"/>
                    <a:lumOff val="25000"/>
                  </a:prstClr>
                </a:solidFill>
                <a:latin typeface="Century Gothic" panose="020B0502020202020204" pitchFamily="34" charset="0"/>
              </a:rPr>
              <a:t>Lotería de Bogotá</a:t>
            </a:r>
          </a:p>
        </p:txBody>
      </p:sp>
      <p:grpSp>
        <p:nvGrpSpPr>
          <p:cNvPr id="3" name="Grupo 2">
            <a:extLst>
              <a:ext uri="{FF2B5EF4-FFF2-40B4-BE49-F238E27FC236}">
                <a16:creationId xmlns:a16="http://schemas.microsoft.com/office/drawing/2014/main" id="{BE8475D1-9CB3-4F0A-8AFD-9EC9E8B2E2CD}"/>
              </a:ext>
            </a:extLst>
          </p:cNvPr>
          <p:cNvGrpSpPr/>
          <p:nvPr/>
        </p:nvGrpSpPr>
        <p:grpSpPr>
          <a:xfrm>
            <a:off x="10503887" y="1097040"/>
            <a:ext cx="835485" cy="1865038"/>
            <a:chOff x="10608096" y="4381328"/>
            <a:chExt cx="1333238" cy="2484603"/>
          </a:xfrm>
        </p:grpSpPr>
        <p:sp>
          <p:nvSpPr>
            <p:cNvPr id="98" name="Rectángulo 97"/>
            <p:cNvSpPr/>
            <p:nvPr/>
          </p:nvSpPr>
          <p:spPr>
            <a:xfrm>
              <a:off x="10654869" y="5640242"/>
              <a:ext cx="1239694" cy="3771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Entre &gt;90 y 95</a:t>
              </a:r>
            </a:p>
          </p:txBody>
        </p:sp>
        <p:sp>
          <p:nvSpPr>
            <p:cNvPr id="99" name="Rectángulo 98"/>
            <p:cNvSpPr/>
            <p:nvPr/>
          </p:nvSpPr>
          <p:spPr>
            <a:xfrm>
              <a:off x="10654869" y="6072462"/>
              <a:ext cx="1239694" cy="377163"/>
            </a:xfrm>
            <a:prstGeom prst="rect">
              <a:avLst/>
            </a:prstGeom>
            <a:solidFill>
              <a:srgbClr val="68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&gt;95</a:t>
              </a:r>
            </a:p>
          </p:txBody>
        </p:sp>
        <p:sp>
          <p:nvSpPr>
            <p:cNvPr id="100" name="Rectángulo 99"/>
            <p:cNvSpPr/>
            <p:nvPr/>
          </p:nvSpPr>
          <p:spPr>
            <a:xfrm>
              <a:off x="10654869" y="5189096"/>
              <a:ext cx="1239694" cy="3771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Entre 80 y 90</a:t>
              </a:r>
            </a:p>
          </p:txBody>
        </p:sp>
        <p:sp>
          <p:nvSpPr>
            <p:cNvPr id="101" name="Rectángulo 100"/>
            <p:cNvSpPr/>
            <p:nvPr/>
          </p:nvSpPr>
          <p:spPr>
            <a:xfrm>
              <a:off x="10654869" y="4749116"/>
              <a:ext cx="1239694" cy="377163"/>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5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&lt;80</a:t>
              </a:r>
            </a:p>
          </p:txBody>
        </p:sp>
        <p:sp>
          <p:nvSpPr>
            <p:cNvPr id="102" name="Rectángulo 101"/>
            <p:cNvSpPr/>
            <p:nvPr/>
          </p:nvSpPr>
          <p:spPr>
            <a:xfrm>
              <a:off x="10608096" y="4381328"/>
              <a:ext cx="1333238" cy="34851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Tahoma"/>
                  <a:cs typeface="Tahoma"/>
                </a:rPr>
                <a:t>Intervalos</a:t>
              </a:r>
            </a:p>
          </p:txBody>
        </p:sp>
        <p:sp>
          <p:nvSpPr>
            <p:cNvPr id="5" name="Rectángulo 4"/>
            <p:cNvSpPr/>
            <p:nvPr/>
          </p:nvSpPr>
          <p:spPr>
            <a:xfrm>
              <a:off x="10654869" y="6504669"/>
              <a:ext cx="1196423" cy="361262"/>
            </a:xfrm>
            <a:prstGeom prst="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noProof="0">
                  <a:ln>
                    <a:noFill/>
                  </a:ln>
                  <a:solidFill>
                    <a:prstClr val="white"/>
                  </a:solidFill>
                  <a:effectLst/>
                  <a:uLnTx/>
                  <a:uFillTx/>
                  <a:latin typeface="Calibri" panose="020F0502020204030204"/>
                  <a:ea typeface="+mn-ea"/>
                  <a:cs typeface="+mn-cs"/>
                </a:rPr>
                <a:t>N/A MIPG</a:t>
              </a:r>
            </a:p>
          </p:txBody>
        </p:sp>
      </p:grpSp>
      <p:sp>
        <p:nvSpPr>
          <p:cNvPr id="6" name="CuadroTexto 5">
            <a:extLst>
              <a:ext uri="{FF2B5EF4-FFF2-40B4-BE49-F238E27FC236}">
                <a16:creationId xmlns:a16="http://schemas.microsoft.com/office/drawing/2014/main" id="{9401991A-5374-4E98-B55B-0CD00A22D397}"/>
              </a:ext>
            </a:extLst>
          </p:cNvPr>
          <p:cNvSpPr txBox="1"/>
          <p:nvPr/>
        </p:nvSpPr>
        <p:spPr>
          <a:xfrm>
            <a:off x="3029395" y="1868737"/>
            <a:ext cx="1020465" cy="523220"/>
          </a:xfrm>
          <a:prstGeom prst="rect">
            <a:avLst/>
          </a:prstGeom>
          <a:noFill/>
        </p:spPr>
        <p:txBody>
          <a:bodyPr wrap="square" rtlCol="0">
            <a:spAutoFit/>
          </a:bodyPr>
          <a:lstStyle/>
          <a:p>
            <a:r>
              <a:rPr lang="es-MX" sz="2800" b="1">
                <a:solidFill>
                  <a:srgbClr val="68A042"/>
                </a:solidFill>
                <a:latin typeface="Century Gothic" panose="020B0502020202020204" pitchFamily="34" charset="0"/>
              </a:rPr>
              <a:t>97,2</a:t>
            </a:r>
            <a:endParaRPr lang="es-CO" sz="2800" b="1">
              <a:solidFill>
                <a:srgbClr val="68A042"/>
              </a:solidFill>
              <a:latin typeface="Century Gothic" panose="020B0502020202020204" pitchFamily="34" charset="0"/>
            </a:endParaRPr>
          </a:p>
        </p:txBody>
      </p:sp>
      <p:sp>
        <p:nvSpPr>
          <p:cNvPr id="20" name="CuadroTexto 19">
            <a:extLst>
              <a:ext uri="{FF2B5EF4-FFF2-40B4-BE49-F238E27FC236}">
                <a16:creationId xmlns:a16="http://schemas.microsoft.com/office/drawing/2014/main" id="{281C41D6-3246-4139-A361-E6BBBA771D54}"/>
              </a:ext>
            </a:extLst>
          </p:cNvPr>
          <p:cNvSpPr txBox="1"/>
          <p:nvPr/>
        </p:nvSpPr>
        <p:spPr>
          <a:xfrm>
            <a:off x="5029236" y="1868737"/>
            <a:ext cx="1020465" cy="523220"/>
          </a:xfrm>
          <a:prstGeom prst="rect">
            <a:avLst/>
          </a:prstGeom>
          <a:noFill/>
        </p:spPr>
        <p:txBody>
          <a:bodyPr wrap="square" rtlCol="0">
            <a:spAutoFit/>
          </a:bodyPr>
          <a:lstStyle/>
          <a:p>
            <a:r>
              <a:rPr lang="es-MX" sz="2800" b="1">
                <a:solidFill>
                  <a:srgbClr val="FFC000"/>
                </a:solidFill>
                <a:latin typeface="Century Gothic" panose="020B0502020202020204" pitchFamily="34" charset="0"/>
              </a:rPr>
              <a:t>89,2</a:t>
            </a:r>
            <a:endParaRPr lang="es-CO" sz="2800" b="1">
              <a:solidFill>
                <a:srgbClr val="FFC000"/>
              </a:solidFill>
              <a:latin typeface="Century Gothic" panose="020B0502020202020204" pitchFamily="34" charset="0"/>
            </a:endParaRPr>
          </a:p>
        </p:txBody>
      </p:sp>
      <p:sp>
        <p:nvSpPr>
          <p:cNvPr id="21" name="CuadroTexto 20">
            <a:extLst>
              <a:ext uri="{FF2B5EF4-FFF2-40B4-BE49-F238E27FC236}">
                <a16:creationId xmlns:a16="http://schemas.microsoft.com/office/drawing/2014/main" id="{E11BBA1D-135B-4DD9-B093-71732F0A977C}"/>
              </a:ext>
            </a:extLst>
          </p:cNvPr>
          <p:cNvSpPr txBox="1"/>
          <p:nvPr/>
        </p:nvSpPr>
        <p:spPr>
          <a:xfrm>
            <a:off x="6921948" y="1868737"/>
            <a:ext cx="1020465" cy="523220"/>
          </a:xfrm>
          <a:prstGeom prst="rect">
            <a:avLst/>
          </a:prstGeom>
          <a:noFill/>
        </p:spPr>
        <p:txBody>
          <a:bodyPr wrap="square" rtlCol="0">
            <a:spAutoFit/>
          </a:bodyPr>
          <a:lstStyle/>
          <a:p>
            <a:r>
              <a:rPr lang="es-MX" sz="2800" b="1">
                <a:solidFill>
                  <a:srgbClr val="FFC000"/>
                </a:solidFill>
                <a:latin typeface="Century Gothic" panose="020B0502020202020204" pitchFamily="34" charset="0"/>
              </a:rPr>
              <a:t>80,5</a:t>
            </a:r>
            <a:endParaRPr lang="es-CO" sz="2800" b="1">
              <a:solidFill>
                <a:srgbClr val="FFC000"/>
              </a:solidFill>
              <a:latin typeface="Century Gothic" panose="020B0502020202020204" pitchFamily="34" charset="0"/>
            </a:endParaRPr>
          </a:p>
        </p:txBody>
      </p:sp>
      <p:sp>
        <p:nvSpPr>
          <p:cNvPr id="22" name="CuadroTexto 21">
            <a:extLst>
              <a:ext uri="{FF2B5EF4-FFF2-40B4-BE49-F238E27FC236}">
                <a16:creationId xmlns:a16="http://schemas.microsoft.com/office/drawing/2014/main" id="{7E708157-9F51-4978-9E22-43117434965D}"/>
              </a:ext>
            </a:extLst>
          </p:cNvPr>
          <p:cNvSpPr txBox="1"/>
          <p:nvPr/>
        </p:nvSpPr>
        <p:spPr>
          <a:xfrm>
            <a:off x="8921789" y="1868737"/>
            <a:ext cx="1020465" cy="523220"/>
          </a:xfrm>
          <a:prstGeom prst="rect">
            <a:avLst/>
          </a:prstGeom>
          <a:noFill/>
        </p:spPr>
        <p:txBody>
          <a:bodyPr wrap="square" rtlCol="0">
            <a:spAutoFit/>
          </a:bodyPr>
          <a:lstStyle/>
          <a:p>
            <a:r>
              <a:rPr lang="es-MX" sz="2800" b="1">
                <a:solidFill>
                  <a:srgbClr val="ED7D31"/>
                </a:solidFill>
                <a:latin typeface="Century Gothic" panose="020B0502020202020204" pitchFamily="34" charset="0"/>
              </a:rPr>
              <a:t>79,8</a:t>
            </a:r>
            <a:endParaRPr lang="es-CO" sz="2800" b="1">
              <a:solidFill>
                <a:srgbClr val="ED7D31"/>
              </a:solidFill>
              <a:latin typeface="Century Gothic" panose="020B0502020202020204" pitchFamily="34" charset="0"/>
            </a:endParaRPr>
          </a:p>
        </p:txBody>
      </p:sp>
      <p:sp>
        <p:nvSpPr>
          <p:cNvPr id="8" name="CuadroTexto 7">
            <a:extLst>
              <a:ext uri="{FF2B5EF4-FFF2-40B4-BE49-F238E27FC236}">
                <a16:creationId xmlns:a16="http://schemas.microsoft.com/office/drawing/2014/main" id="{F7320B1B-EDC8-423D-86E3-AE59582D1056}"/>
              </a:ext>
            </a:extLst>
          </p:cNvPr>
          <p:cNvSpPr txBox="1"/>
          <p:nvPr/>
        </p:nvSpPr>
        <p:spPr>
          <a:xfrm>
            <a:off x="6592931" y="3725038"/>
            <a:ext cx="5254549" cy="2292935"/>
          </a:xfrm>
          <a:prstGeom prst="rect">
            <a:avLst/>
          </a:prstGeom>
          <a:noFill/>
        </p:spPr>
        <p:txBody>
          <a:bodyPr wrap="square" rtlCol="0">
            <a:spAutoFit/>
          </a:bodyPr>
          <a:lstStyle/>
          <a:p>
            <a:pPr marL="285750" indent="-285750">
              <a:buFont typeface="Arial" panose="020B0604020202020204" pitchFamily="34" charset="0"/>
              <a:buChar char="•"/>
            </a:pPr>
            <a:r>
              <a:rPr lang="es-MX" sz="1300">
                <a:solidFill>
                  <a:schemeClr val="tx1">
                    <a:lumMod val="65000"/>
                    <a:lumOff val="35000"/>
                  </a:schemeClr>
                </a:solidFill>
                <a:latin typeface="+mn-lt"/>
              </a:rPr>
              <a:t>En el año 2021, Catastro Distrital sigue siendo el mejor índice de desempeño institucional del Sector Hacienda.</a:t>
            </a:r>
          </a:p>
          <a:p>
            <a:pPr marL="285750" indent="-285750">
              <a:buFont typeface="Arial" panose="020B0604020202020204" pitchFamily="34" charset="0"/>
              <a:buChar char="•"/>
            </a:pPr>
            <a:endParaRPr lang="es-MX" sz="1300">
              <a:solidFill>
                <a:schemeClr val="tx1">
                  <a:lumMod val="65000"/>
                  <a:lumOff val="35000"/>
                </a:schemeClr>
              </a:solidFill>
              <a:latin typeface="+mn-lt"/>
            </a:endParaRPr>
          </a:p>
          <a:p>
            <a:pPr marL="285750" indent="-285750">
              <a:buFont typeface="Arial" panose="020B0604020202020204" pitchFamily="34" charset="0"/>
              <a:buChar char="•"/>
            </a:pPr>
            <a:r>
              <a:rPr lang="es-MX" sz="1300">
                <a:solidFill>
                  <a:schemeClr val="tx1">
                    <a:lumMod val="65000"/>
                    <a:lumOff val="35000"/>
                  </a:schemeClr>
                </a:solidFill>
                <a:latin typeface="+mn-lt"/>
              </a:rPr>
              <a:t>La calificación para el Sector Hacienda es de 90,6 puntos, calculada como el promedio de los puntajes de las cuatro entidades.</a:t>
            </a:r>
          </a:p>
          <a:p>
            <a:pPr marL="285750" indent="-285750">
              <a:buFont typeface="Arial" panose="020B0604020202020204" pitchFamily="34" charset="0"/>
              <a:buChar char="•"/>
            </a:pPr>
            <a:endParaRPr lang="es-MX" sz="1300">
              <a:solidFill>
                <a:schemeClr val="tx1">
                  <a:lumMod val="65000"/>
                  <a:lumOff val="35000"/>
                </a:schemeClr>
              </a:solidFill>
              <a:latin typeface="+mn-lt"/>
            </a:endParaRPr>
          </a:p>
          <a:p>
            <a:pPr marL="285750" indent="-285750">
              <a:buFont typeface="Arial" panose="020B0604020202020204" pitchFamily="34" charset="0"/>
              <a:buChar char="•"/>
            </a:pPr>
            <a:r>
              <a:rPr lang="es-CO" sz="1300">
                <a:solidFill>
                  <a:schemeClr val="tx1">
                    <a:lumMod val="65000"/>
                    <a:lumOff val="35000"/>
                  </a:schemeClr>
                </a:solidFill>
                <a:latin typeface="+mn-lt"/>
              </a:rPr>
              <a:t>En la actualidad, hay dos entidades del sector que están por encima de los 90 puntos, y ninguna de las entidades tiene un IDI menor a los 80 puntos, lo que representa un avance significativo en la gestión del sector.</a:t>
            </a:r>
          </a:p>
        </p:txBody>
      </p:sp>
      <p:sp>
        <p:nvSpPr>
          <p:cNvPr id="26" name="CuadroTexto 25">
            <a:extLst>
              <a:ext uri="{FF2B5EF4-FFF2-40B4-BE49-F238E27FC236}">
                <a16:creationId xmlns:a16="http://schemas.microsoft.com/office/drawing/2014/main" id="{1AC9575A-056A-4F0E-94C5-690C3874B8EA}"/>
              </a:ext>
            </a:extLst>
          </p:cNvPr>
          <p:cNvSpPr txBox="1"/>
          <p:nvPr/>
        </p:nvSpPr>
        <p:spPr>
          <a:xfrm>
            <a:off x="1405950" y="1868737"/>
            <a:ext cx="1020465" cy="523220"/>
          </a:xfrm>
          <a:prstGeom prst="rect">
            <a:avLst/>
          </a:prstGeom>
          <a:noFill/>
        </p:spPr>
        <p:txBody>
          <a:bodyPr wrap="square" rtlCol="0">
            <a:spAutoFit/>
          </a:bodyPr>
          <a:lstStyle/>
          <a:p>
            <a:r>
              <a:rPr lang="es-MX" sz="2800" b="1">
                <a:solidFill>
                  <a:schemeClr val="tx1">
                    <a:lumMod val="65000"/>
                    <a:lumOff val="35000"/>
                  </a:schemeClr>
                </a:solidFill>
                <a:latin typeface="Century Gothic" panose="020B0502020202020204" pitchFamily="34" charset="0"/>
              </a:rPr>
              <a:t>86,7</a:t>
            </a:r>
            <a:r>
              <a:rPr lang="es-MX" sz="1400" b="1">
                <a:solidFill>
                  <a:schemeClr val="tx1">
                    <a:lumMod val="65000"/>
                    <a:lumOff val="35000"/>
                  </a:schemeClr>
                </a:solidFill>
                <a:latin typeface="Century Gothic" panose="020B0502020202020204" pitchFamily="34" charset="0"/>
              </a:rPr>
              <a:t>*</a:t>
            </a:r>
            <a:endParaRPr lang="es-CO" sz="2800" b="1">
              <a:solidFill>
                <a:schemeClr val="tx1">
                  <a:lumMod val="65000"/>
                  <a:lumOff val="35000"/>
                </a:schemeClr>
              </a:solidFill>
              <a:latin typeface="Century Gothic" panose="020B0502020202020204" pitchFamily="34" charset="0"/>
            </a:endParaRPr>
          </a:p>
        </p:txBody>
      </p:sp>
      <p:sp>
        <p:nvSpPr>
          <p:cNvPr id="9" name="CuadroTexto 8">
            <a:extLst>
              <a:ext uri="{FF2B5EF4-FFF2-40B4-BE49-F238E27FC236}">
                <a16:creationId xmlns:a16="http://schemas.microsoft.com/office/drawing/2014/main" id="{777875AE-46E6-4DD8-9B5C-C6364F26467A}"/>
              </a:ext>
            </a:extLst>
          </p:cNvPr>
          <p:cNvSpPr txBox="1"/>
          <p:nvPr/>
        </p:nvSpPr>
        <p:spPr>
          <a:xfrm>
            <a:off x="1042555" y="6393763"/>
            <a:ext cx="1791547" cy="276999"/>
          </a:xfrm>
          <a:prstGeom prst="rect">
            <a:avLst/>
          </a:prstGeom>
          <a:noFill/>
        </p:spPr>
        <p:txBody>
          <a:bodyPr wrap="square" rtlCol="0">
            <a:spAutoFit/>
          </a:bodyPr>
          <a:lstStyle/>
          <a:p>
            <a:r>
              <a:rPr lang="es-MX" sz="1200" b="1">
                <a:latin typeface="Century Gothic" panose="020B0502020202020204" pitchFamily="34" charset="0"/>
              </a:rPr>
              <a:t>*Promedio calculado</a:t>
            </a:r>
            <a:endParaRPr lang="es-CO" sz="1200" b="1">
              <a:latin typeface="Century Gothic" panose="020B0502020202020204" pitchFamily="34" charset="0"/>
            </a:endParaRPr>
          </a:p>
        </p:txBody>
      </p:sp>
      <p:sp>
        <p:nvSpPr>
          <p:cNvPr id="2" name="Título 1">
            <a:extLst>
              <a:ext uri="{FF2B5EF4-FFF2-40B4-BE49-F238E27FC236}">
                <a16:creationId xmlns:a16="http://schemas.microsoft.com/office/drawing/2014/main" id="{2E6AC976-5AAA-4352-8116-45F239DCAD97}"/>
              </a:ext>
            </a:extLst>
          </p:cNvPr>
          <p:cNvSpPr>
            <a:spLocks noGrp="1"/>
          </p:cNvSpPr>
          <p:nvPr>
            <p:ph type="title" idx="4294967295"/>
          </p:nvPr>
        </p:nvSpPr>
        <p:spPr>
          <a:xfrm>
            <a:off x="1042555" y="133658"/>
            <a:ext cx="9680575" cy="792163"/>
          </a:xfrm>
        </p:spPr>
        <p:txBody>
          <a:bodyPr/>
          <a:lstStyle/>
          <a:p>
            <a:r>
              <a:rPr lang="es-419" sz="2800" b="0" spc="-130">
                <a:solidFill>
                  <a:srgbClr val="C00000"/>
                </a:solidFill>
                <a:latin typeface="Arial"/>
                <a:cs typeface="Calibri"/>
              </a:rPr>
              <a:t>Índice de Desempeño Institucional</a:t>
            </a:r>
            <a:br>
              <a:rPr lang="es-419" sz="2800" b="0" spc="-130">
                <a:solidFill>
                  <a:srgbClr val="C00000"/>
                </a:solidFill>
                <a:latin typeface="Arial"/>
                <a:cs typeface="Calibri"/>
              </a:rPr>
            </a:br>
            <a:r>
              <a:rPr lang="es-ES" sz="2800" b="0" spc="-130">
                <a:solidFill>
                  <a:srgbClr val="C00000"/>
                </a:solidFill>
                <a:latin typeface="Arial"/>
                <a:cs typeface="Calibri"/>
              </a:rPr>
              <a:t>Resultados índice por entidades del Sector Hacienda</a:t>
            </a:r>
            <a:endParaRPr lang="es-CO" sz="2800" b="0" spc="-130">
              <a:solidFill>
                <a:srgbClr val="C00000"/>
              </a:solidFill>
              <a:latin typeface="Arial"/>
              <a:cs typeface="Calibri"/>
            </a:endParaRPr>
          </a:p>
        </p:txBody>
      </p:sp>
      <p:sp>
        <p:nvSpPr>
          <p:cNvPr id="24" name="CuadroTexto 23">
            <a:extLst>
              <a:ext uri="{FF2B5EF4-FFF2-40B4-BE49-F238E27FC236}">
                <a16:creationId xmlns:a16="http://schemas.microsoft.com/office/drawing/2014/main" id="{7B880D4F-FCD8-431F-F929-52C13FDD9170}"/>
              </a:ext>
            </a:extLst>
          </p:cNvPr>
          <p:cNvSpPr txBox="1"/>
          <p:nvPr/>
        </p:nvSpPr>
        <p:spPr>
          <a:xfrm>
            <a:off x="3029395" y="2481819"/>
            <a:ext cx="1020465" cy="523220"/>
          </a:xfrm>
          <a:prstGeom prst="rect">
            <a:avLst/>
          </a:prstGeom>
          <a:noFill/>
        </p:spPr>
        <p:txBody>
          <a:bodyPr wrap="square" rtlCol="0">
            <a:spAutoFit/>
          </a:bodyPr>
          <a:lstStyle/>
          <a:p>
            <a:r>
              <a:rPr lang="es-MX" sz="2800" b="1">
                <a:solidFill>
                  <a:srgbClr val="68A042"/>
                </a:solidFill>
                <a:latin typeface="Century Gothic" panose="020B0502020202020204" pitchFamily="34" charset="0"/>
              </a:rPr>
              <a:t>98,1</a:t>
            </a:r>
            <a:endParaRPr lang="es-CO" sz="2800" b="1">
              <a:solidFill>
                <a:srgbClr val="68A042"/>
              </a:solidFill>
              <a:latin typeface="Century Gothic" panose="020B0502020202020204" pitchFamily="34" charset="0"/>
            </a:endParaRPr>
          </a:p>
        </p:txBody>
      </p:sp>
      <p:sp>
        <p:nvSpPr>
          <p:cNvPr id="25" name="CuadroTexto 24">
            <a:extLst>
              <a:ext uri="{FF2B5EF4-FFF2-40B4-BE49-F238E27FC236}">
                <a16:creationId xmlns:a16="http://schemas.microsoft.com/office/drawing/2014/main" id="{D02774B0-C415-505F-688D-2EEEA6D93C52}"/>
              </a:ext>
            </a:extLst>
          </p:cNvPr>
          <p:cNvSpPr txBox="1"/>
          <p:nvPr/>
        </p:nvSpPr>
        <p:spPr>
          <a:xfrm>
            <a:off x="5029236" y="2481819"/>
            <a:ext cx="1020465" cy="523220"/>
          </a:xfrm>
          <a:prstGeom prst="rect">
            <a:avLst/>
          </a:prstGeom>
          <a:noFill/>
        </p:spPr>
        <p:txBody>
          <a:bodyPr wrap="square" rtlCol="0">
            <a:spAutoFit/>
          </a:bodyPr>
          <a:lstStyle>
            <a:defPPr>
              <a:defRPr lang="es-CO"/>
            </a:defPPr>
            <a:lvl1pPr>
              <a:defRPr sz="2800" b="1">
                <a:solidFill>
                  <a:srgbClr val="68A042"/>
                </a:solidFill>
                <a:latin typeface="Century Gothic" panose="020B0502020202020204" pitchFamily="34" charset="0"/>
              </a:defRPr>
            </a:lvl1pPr>
          </a:lstStyle>
          <a:p>
            <a:r>
              <a:rPr lang="es-MX">
                <a:solidFill>
                  <a:srgbClr val="92D050"/>
                </a:solidFill>
              </a:rPr>
              <a:t>92,4</a:t>
            </a:r>
            <a:endParaRPr lang="es-CO">
              <a:solidFill>
                <a:srgbClr val="92D050"/>
              </a:solidFill>
            </a:endParaRPr>
          </a:p>
        </p:txBody>
      </p:sp>
      <p:sp>
        <p:nvSpPr>
          <p:cNvPr id="27" name="CuadroTexto 26">
            <a:extLst>
              <a:ext uri="{FF2B5EF4-FFF2-40B4-BE49-F238E27FC236}">
                <a16:creationId xmlns:a16="http://schemas.microsoft.com/office/drawing/2014/main" id="{BD6F4A3C-7089-7EB2-3638-924EF4666766}"/>
              </a:ext>
            </a:extLst>
          </p:cNvPr>
          <p:cNvSpPr txBox="1"/>
          <p:nvPr/>
        </p:nvSpPr>
        <p:spPr>
          <a:xfrm>
            <a:off x="6921948" y="2481819"/>
            <a:ext cx="1020465" cy="523220"/>
          </a:xfrm>
          <a:prstGeom prst="rect">
            <a:avLst/>
          </a:prstGeom>
          <a:noFill/>
        </p:spPr>
        <p:txBody>
          <a:bodyPr wrap="square" rtlCol="0">
            <a:spAutoFit/>
          </a:bodyPr>
          <a:lstStyle/>
          <a:p>
            <a:r>
              <a:rPr lang="es-MX" sz="2800" b="1">
                <a:solidFill>
                  <a:srgbClr val="FFC000"/>
                </a:solidFill>
                <a:latin typeface="Century Gothic" panose="020B0502020202020204" pitchFamily="34" charset="0"/>
              </a:rPr>
              <a:t>85,9</a:t>
            </a:r>
            <a:endParaRPr lang="es-CO" sz="2800" b="1">
              <a:solidFill>
                <a:srgbClr val="FFC000"/>
              </a:solidFill>
              <a:latin typeface="Century Gothic" panose="020B0502020202020204" pitchFamily="34" charset="0"/>
            </a:endParaRPr>
          </a:p>
        </p:txBody>
      </p:sp>
      <p:sp>
        <p:nvSpPr>
          <p:cNvPr id="28" name="CuadroTexto 27">
            <a:extLst>
              <a:ext uri="{FF2B5EF4-FFF2-40B4-BE49-F238E27FC236}">
                <a16:creationId xmlns:a16="http://schemas.microsoft.com/office/drawing/2014/main" id="{B4DAED25-D5F7-D3A9-FC7C-168CAC2B7869}"/>
              </a:ext>
            </a:extLst>
          </p:cNvPr>
          <p:cNvSpPr txBox="1"/>
          <p:nvPr/>
        </p:nvSpPr>
        <p:spPr>
          <a:xfrm>
            <a:off x="8921789" y="2481819"/>
            <a:ext cx="1020465" cy="523220"/>
          </a:xfrm>
          <a:prstGeom prst="rect">
            <a:avLst/>
          </a:prstGeom>
          <a:noFill/>
        </p:spPr>
        <p:txBody>
          <a:bodyPr wrap="square" rtlCol="0">
            <a:spAutoFit/>
          </a:bodyPr>
          <a:lstStyle>
            <a:defPPr>
              <a:defRPr lang="es-CO"/>
            </a:defPPr>
            <a:lvl1pPr>
              <a:defRPr sz="2800" b="1">
                <a:solidFill>
                  <a:srgbClr val="FFC000"/>
                </a:solidFill>
                <a:latin typeface="Century Gothic" panose="020B0502020202020204" pitchFamily="34" charset="0"/>
              </a:defRPr>
            </a:lvl1pPr>
          </a:lstStyle>
          <a:p>
            <a:r>
              <a:rPr lang="es-MX"/>
              <a:t>86,1</a:t>
            </a:r>
            <a:endParaRPr lang="es-CO"/>
          </a:p>
        </p:txBody>
      </p:sp>
      <p:sp>
        <p:nvSpPr>
          <p:cNvPr id="29" name="CuadroTexto 28">
            <a:extLst>
              <a:ext uri="{FF2B5EF4-FFF2-40B4-BE49-F238E27FC236}">
                <a16:creationId xmlns:a16="http://schemas.microsoft.com/office/drawing/2014/main" id="{47D89B1A-C9AB-4946-1444-716A0DEF7CAB}"/>
              </a:ext>
            </a:extLst>
          </p:cNvPr>
          <p:cNvSpPr txBox="1"/>
          <p:nvPr/>
        </p:nvSpPr>
        <p:spPr>
          <a:xfrm>
            <a:off x="1405950" y="2481819"/>
            <a:ext cx="1020465" cy="523220"/>
          </a:xfrm>
          <a:prstGeom prst="rect">
            <a:avLst/>
          </a:prstGeom>
          <a:noFill/>
        </p:spPr>
        <p:txBody>
          <a:bodyPr wrap="square" rtlCol="0">
            <a:spAutoFit/>
          </a:bodyPr>
          <a:lstStyle/>
          <a:p>
            <a:r>
              <a:rPr lang="es-MX" sz="2800" b="1">
                <a:solidFill>
                  <a:schemeClr val="tx1">
                    <a:lumMod val="65000"/>
                    <a:lumOff val="35000"/>
                  </a:schemeClr>
                </a:solidFill>
                <a:latin typeface="Century Gothic" panose="020B0502020202020204" pitchFamily="34" charset="0"/>
              </a:rPr>
              <a:t>90,6</a:t>
            </a:r>
            <a:r>
              <a:rPr lang="es-MX" sz="1400" b="1">
                <a:solidFill>
                  <a:schemeClr val="tx1">
                    <a:lumMod val="65000"/>
                    <a:lumOff val="35000"/>
                  </a:schemeClr>
                </a:solidFill>
                <a:latin typeface="Century Gothic" panose="020B0502020202020204" pitchFamily="34" charset="0"/>
              </a:rPr>
              <a:t>*</a:t>
            </a:r>
            <a:endParaRPr lang="es-CO" sz="2800" b="1">
              <a:solidFill>
                <a:schemeClr val="tx1">
                  <a:lumMod val="65000"/>
                  <a:lumOff val="35000"/>
                </a:schemeClr>
              </a:solidFill>
              <a:latin typeface="Century Gothic" panose="020B0502020202020204" pitchFamily="34" charset="0"/>
            </a:endParaRPr>
          </a:p>
        </p:txBody>
      </p:sp>
      <p:cxnSp>
        <p:nvCxnSpPr>
          <p:cNvPr id="10" name="Conector recto 9">
            <a:extLst>
              <a:ext uri="{FF2B5EF4-FFF2-40B4-BE49-F238E27FC236}">
                <a16:creationId xmlns:a16="http://schemas.microsoft.com/office/drawing/2014/main" id="{8C795D7F-16ED-A12B-4F62-A2E446C2044D}"/>
              </a:ext>
            </a:extLst>
          </p:cNvPr>
          <p:cNvCxnSpPr>
            <a:cxnSpLocks/>
          </p:cNvCxnSpPr>
          <p:nvPr/>
        </p:nvCxnSpPr>
        <p:spPr>
          <a:xfrm>
            <a:off x="1405950" y="2415291"/>
            <a:ext cx="8766858"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36" name="CuadroTexto 35">
            <a:extLst>
              <a:ext uri="{FF2B5EF4-FFF2-40B4-BE49-F238E27FC236}">
                <a16:creationId xmlns:a16="http://schemas.microsoft.com/office/drawing/2014/main" id="{BB9D86C9-0A96-2940-D895-4735908F2C76}"/>
              </a:ext>
            </a:extLst>
          </p:cNvPr>
          <p:cNvSpPr txBox="1"/>
          <p:nvPr/>
        </p:nvSpPr>
        <p:spPr>
          <a:xfrm>
            <a:off x="109492" y="1862924"/>
            <a:ext cx="1020465" cy="523220"/>
          </a:xfrm>
          <a:prstGeom prst="rect">
            <a:avLst/>
          </a:prstGeom>
          <a:noFill/>
        </p:spPr>
        <p:txBody>
          <a:bodyPr wrap="square" rtlCol="0">
            <a:spAutoFit/>
          </a:bodyPr>
          <a:lstStyle/>
          <a:p>
            <a:r>
              <a:rPr lang="es-MX" sz="2800" b="1">
                <a:ln w="13462">
                  <a:solidFill>
                    <a:schemeClr val="bg1"/>
                  </a:solidFill>
                  <a:prstDash val="solid"/>
                </a:ln>
                <a:solidFill>
                  <a:schemeClr val="tx1">
                    <a:lumMod val="85000"/>
                    <a:lumOff val="15000"/>
                  </a:schemeClr>
                </a:solidFill>
                <a:effectLst>
                  <a:glow rad="139700">
                    <a:schemeClr val="accent4">
                      <a:satMod val="175000"/>
                      <a:alpha val="40000"/>
                    </a:schemeClr>
                  </a:glow>
                  <a:outerShdw dist="38100" dir="2700000" algn="bl" rotWithShape="0">
                    <a:schemeClr val="accent5"/>
                  </a:outerShdw>
                </a:effectLst>
                <a:latin typeface="Century Gothic" panose="020B0502020202020204" pitchFamily="34" charset="0"/>
              </a:rPr>
              <a:t>2020</a:t>
            </a:r>
            <a:endParaRPr lang="es-CO" sz="2800" b="1">
              <a:ln w="13462">
                <a:solidFill>
                  <a:schemeClr val="bg1"/>
                </a:solidFill>
                <a:prstDash val="solid"/>
              </a:ln>
              <a:solidFill>
                <a:schemeClr val="tx1">
                  <a:lumMod val="85000"/>
                  <a:lumOff val="15000"/>
                </a:schemeClr>
              </a:solidFill>
              <a:effectLst>
                <a:glow rad="139700">
                  <a:schemeClr val="accent4">
                    <a:satMod val="175000"/>
                    <a:alpha val="40000"/>
                  </a:schemeClr>
                </a:glow>
                <a:outerShdw dist="38100" dir="2700000" algn="bl" rotWithShape="0">
                  <a:schemeClr val="accent5"/>
                </a:outerShdw>
              </a:effectLst>
              <a:latin typeface="Century Gothic" panose="020B0502020202020204" pitchFamily="34" charset="0"/>
            </a:endParaRPr>
          </a:p>
        </p:txBody>
      </p:sp>
      <p:sp>
        <p:nvSpPr>
          <p:cNvPr id="37" name="CuadroTexto 36">
            <a:extLst>
              <a:ext uri="{FF2B5EF4-FFF2-40B4-BE49-F238E27FC236}">
                <a16:creationId xmlns:a16="http://schemas.microsoft.com/office/drawing/2014/main" id="{CDAFA8A2-45CB-B631-E290-55EFA5A65AF8}"/>
              </a:ext>
            </a:extLst>
          </p:cNvPr>
          <p:cNvSpPr txBox="1"/>
          <p:nvPr/>
        </p:nvSpPr>
        <p:spPr>
          <a:xfrm>
            <a:off x="113952" y="2440054"/>
            <a:ext cx="1020465" cy="523220"/>
          </a:xfrm>
          <a:prstGeom prst="rect">
            <a:avLst/>
          </a:prstGeom>
          <a:noFill/>
        </p:spPr>
        <p:txBody>
          <a:bodyPr wrap="square" rtlCol="0">
            <a:spAutoFit/>
          </a:bodyPr>
          <a:lstStyle/>
          <a:p>
            <a:r>
              <a:rPr lang="es-MX" sz="2800" b="1">
                <a:ln w="13462">
                  <a:solidFill>
                    <a:schemeClr val="bg1"/>
                  </a:solidFill>
                  <a:prstDash val="solid"/>
                </a:ln>
                <a:solidFill>
                  <a:schemeClr val="tx1">
                    <a:lumMod val="85000"/>
                    <a:lumOff val="15000"/>
                  </a:schemeClr>
                </a:solidFill>
                <a:effectLst>
                  <a:glow rad="139700">
                    <a:schemeClr val="accent4">
                      <a:satMod val="175000"/>
                      <a:alpha val="40000"/>
                    </a:schemeClr>
                  </a:glow>
                  <a:outerShdw dist="38100" dir="2700000" algn="bl" rotWithShape="0">
                    <a:schemeClr val="accent5"/>
                  </a:outerShdw>
                </a:effectLst>
                <a:latin typeface="Century Gothic" panose="020B0502020202020204" pitchFamily="34" charset="0"/>
              </a:rPr>
              <a:t>2021</a:t>
            </a:r>
            <a:endParaRPr lang="es-CO" sz="2800" b="1">
              <a:ln w="13462">
                <a:solidFill>
                  <a:schemeClr val="bg1"/>
                </a:solidFill>
                <a:prstDash val="solid"/>
              </a:ln>
              <a:solidFill>
                <a:schemeClr val="tx1">
                  <a:lumMod val="85000"/>
                  <a:lumOff val="15000"/>
                </a:schemeClr>
              </a:solidFill>
              <a:effectLst>
                <a:glow rad="139700">
                  <a:schemeClr val="accent4">
                    <a:satMod val="175000"/>
                    <a:alpha val="40000"/>
                  </a:schemeClr>
                </a:glow>
                <a:outerShdw dist="38100" dir="2700000" algn="bl" rotWithShape="0">
                  <a:schemeClr val="accent5"/>
                </a:outerShdw>
              </a:effectLst>
              <a:latin typeface="Century Gothic" panose="020B0502020202020204" pitchFamily="34" charset="0"/>
            </a:endParaRPr>
          </a:p>
        </p:txBody>
      </p:sp>
      <p:graphicFrame>
        <p:nvGraphicFramePr>
          <p:cNvPr id="39" name="Gráfico 38">
            <a:extLst>
              <a:ext uri="{FF2B5EF4-FFF2-40B4-BE49-F238E27FC236}">
                <a16:creationId xmlns:a16="http://schemas.microsoft.com/office/drawing/2014/main" id="{C583FA72-F940-6EA8-1054-4403A1C7AA98}"/>
              </a:ext>
            </a:extLst>
          </p:cNvPr>
          <p:cNvGraphicFramePr>
            <a:graphicFrameLocks/>
          </p:cNvGraphicFramePr>
          <p:nvPr>
            <p:extLst>
              <p:ext uri="{D42A27DB-BD31-4B8C-83A1-F6EECF244321}">
                <p14:modId xmlns:p14="http://schemas.microsoft.com/office/powerpoint/2010/main" val="2566221026"/>
              </p:ext>
            </p:extLst>
          </p:nvPr>
        </p:nvGraphicFramePr>
        <p:xfrm>
          <a:off x="1149137" y="3005039"/>
          <a:ext cx="5658581" cy="3200953"/>
        </p:xfrm>
        <a:graphic>
          <a:graphicData uri="http://schemas.openxmlformats.org/drawingml/2006/chart">
            <c:chart xmlns:c="http://schemas.openxmlformats.org/drawingml/2006/chart" xmlns:r="http://schemas.openxmlformats.org/officeDocument/2006/relationships" r:id="rId3"/>
          </a:graphicData>
        </a:graphic>
      </p:graphicFrame>
      <p:pic>
        <p:nvPicPr>
          <p:cNvPr id="7" name="Gráfico 12" descr="Tendencia al alza contorno">
            <a:extLst>
              <a:ext uri="{FF2B5EF4-FFF2-40B4-BE49-F238E27FC236}">
                <a16:creationId xmlns:a16="http://schemas.microsoft.com/office/drawing/2014/main" id="{6C53EE0E-5945-FC3D-46A1-F58781C6CB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799" y="209550"/>
            <a:ext cx="649817" cy="649817"/>
          </a:xfrm>
          <a:prstGeom prst="rect">
            <a:avLst/>
          </a:prstGeom>
        </p:spPr>
      </p:pic>
    </p:spTree>
    <p:extLst>
      <p:ext uri="{BB962C8B-B14F-4D97-AF65-F5344CB8AC3E}">
        <p14:creationId xmlns:p14="http://schemas.microsoft.com/office/powerpoint/2010/main" val="259576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3BA8E-3138-5431-26BF-94F214DDC63B}"/>
              </a:ext>
            </a:extLst>
          </p:cNvPr>
          <p:cNvSpPr txBox="1">
            <a:spLocks/>
          </p:cNvSpPr>
          <p:nvPr/>
        </p:nvSpPr>
        <p:spPr>
          <a:xfrm>
            <a:off x="1624048" y="2628900"/>
            <a:ext cx="7242549" cy="16002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6000">
                <a:latin typeface="Arial Nova Light"/>
              </a:rPr>
              <a:t>INFORMACIÓN </a:t>
            </a:r>
          </a:p>
          <a:p>
            <a:r>
              <a:rPr lang="es-CO" sz="6000">
                <a:latin typeface="Arial Nova Light"/>
              </a:rPr>
              <a:t>CORPORATIVA</a:t>
            </a:r>
            <a:endParaRPr lang="es-CO" sz="6000">
              <a:latin typeface="Arial Nova Light" panose="020B0304020202020204" pitchFamily="34" charset="0"/>
            </a:endParaRPr>
          </a:p>
        </p:txBody>
      </p:sp>
      <p:sp>
        <p:nvSpPr>
          <p:cNvPr id="3" name="Marcador de contenido 2">
            <a:extLst>
              <a:ext uri="{FF2B5EF4-FFF2-40B4-BE49-F238E27FC236}">
                <a16:creationId xmlns:a16="http://schemas.microsoft.com/office/drawing/2014/main" id="{C46FB1D9-EE8D-7B49-8903-CD3AF9204196}"/>
              </a:ext>
            </a:extLst>
          </p:cNvPr>
          <p:cNvSpPr txBox="1">
            <a:spLocks/>
          </p:cNvSpPr>
          <p:nvPr/>
        </p:nvSpPr>
        <p:spPr>
          <a:xfrm>
            <a:off x="6641191" y="892020"/>
            <a:ext cx="5439712" cy="48240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buClr>
                <a:srgbClr val="FFC000"/>
              </a:buClr>
            </a:pPr>
            <a:r>
              <a:rPr lang="es-CO" sz="2800" dirty="0">
                <a:solidFill>
                  <a:srgbClr val="002060"/>
                </a:solidFill>
                <a:latin typeface="Calibri"/>
                <a:cs typeface="Calibri"/>
              </a:rPr>
              <a:t>Plan de Desarrollo Distrital. </a:t>
            </a:r>
          </a:p>
          <a:p>
            <a:pPr lvl="1">
              <a:lnSpc>
                <a:spcPct val="100000"/>
              </a:lnSpc>
              <a:buClr>
                <a:srgbClr val="FFC000"/>
              </a:buClr>
            </a:pPr>
            <a:r>
              <a:rPr lang="es-CO" sz="2800" dirty="0">
                <a:solidFill>
                  <a:srgbClr val="002060"/>
                </a:solidFill>
                <a:latin typeface="Calibri"/>
                <a:cs typeface="Calibri"/>
              </a:rPr>
              <a:t>Ejecución Presupuestal 2023</a:t>
            </a:r>
            <a:endParaRPr lang="es-CO" sz="2800" dirty="0">
              <a:solidFill>
                <a:srgbClr val="002060"/>
              </a:solidFill>
              <a:latin typeface="Calibri"/>
              <a:ea typeface="Calibri"/>
              <a:cs typeface="Calibri"/>
            </a:endParaRPr>
          </a:p>
          <a:p>
            <a:pPr lvl="1">
              <a:lnSpc>
                <a:spcPct val="100000"/>
              </a:lnSpc>
              <a:buClr>
                <a:srgbClr val="FFC000"/>
              </a:buClr>
            </a:pPr>
            <a:r>
              <a:rPr lang="es-CO" sz="2800" dirty="0">
                <a:solidFill>
                  <a:srgbClr val="002060"/>
                </a:solidFill>
                <a:latin typeface="Calibri"/>
                <a:cs typeface="Calibri"/>
              </a:rPr>
              <a:t>Estado de Situación Financiera  SHD </a:t>
            </a:r>
          </a:p>
          <a:p>
            <a:pPr lvl="1">
              <a:lnSpc>
                <a:spcPct val="100000"/>
              </a:lnSpc>
              <a:buClr>
                <a:srgbClr val="FFC000"/>
              </a:buClr>
            </a:pPr>
            <a:r>
              <a:rPr lang="es-CO" sz="2800" dirty="0">
                <a:solidFill>
                  <a:srgbClr val="002060"/>
                </a:solidFill>
                <a:latin typeface="Calibri"/>
                <a:cs typeface="Calibri"/>
              </a:rPr>
              <a:t>Estado de Resultados SHD</a:t>
            </a:r>
          </a:p>
          <a:p>
            <a:pPr lvl="1">
              <a:lnSpc>
                <a:spcPct val="100000"/>
              </a:lnSpc>
              <a:buClr>
                <a:srgbClr val="FFC000"/>
              </a:buClr>
            </a:pPr>
            <a:r>
              <a:rPr lang="es-CO" sz="2800" dirty="0">
                <a:solidFill>
                  <a:srgbClr val="002060"/>
                </a:solidFill>
                <a:latin typeface="Calibri"/>
                <a:cs typeface="Calibri"/>
              </a:rPr>
              <a:t>Austeridad del Gasto</a:t>
            </a:r>
          </a:p>
          <a:p>
            <a:pPr lvl="1">
              <a:lnSpc>
                <a:spcPct val="100000"/>
              </a:lnSpc>
              <a:buClr>
                <a:srgbClr val="FFC000"/>
              </a:buClr>
            </a:pPr>
            <a:r>
              <a:rPr lang="es-CO" sz="2800" dirty="0">
                <a:solidFill>
                  <a:srgbClr val="002060"/>
                </a:solidFill>
                <a:latin typeface="Calibri"/>
                <a:cs typeface="Calibri"/>
              </a:rPr>
              <a:t>Índice de Desempeño Institucional</a:t>
            </a:r>
          </a:p>
          <a:p>
            <a:pPr lvl="1">
              <a:lnSpc>
                <a:spcPct val="100000"/>
              </a:lnSpc>
              <a:buClr>
                <a:srgbClr val="FFC000"/>
              </a:buClr>
            </a:pPr>
            <a:r>
              <a:rPr lang="es-CO" sz="2800" dirty="0">
                <a:solidFill>
                  <a:srgbClr val="002060"/>
                </a:solidFill>
                <a:latin typeface="Calibri"/>
                <a:cs typeface="Calibri"/>
              </a:rPr>
              <a:t>Gestión Documental</a:t>
            </a:r>
          </a:p>
          <a:p>
            <a:pPr lvl="1">
              <a:lnSpc>
                <a:spcPct val="100000"/>
              </a:lnSpc>
              <a:buClr>
                <a:srgbClr val="FFC000"/>
              </a:buClr>
            </a:pPr>
            <a:r>
              <a:rPr lang="es-CO" sz="2800" dirty="0">
                <a:solidFill>
                  <a:srgbClr val="002060"/>
                </a:solidFill>
                <a:latin typeface="Calibri"/>
                <a:cs typeface="Calibri"/>
              </a:rPr>
              <a:t>Gestión de Talento Humano</a:t>
            </a:r>
          </a:p>
          <a:p>
            <a:pPr lvl="1">
              <a:lnSpc>
                <a:spcPct val="100000"/>
              </a:lnSpc>
            </a:pPr>
            <a:endParaRPr lang="es-CO" sz="2800" dirty="0">
              <a:solidFill>
                <a:srgbClr val="002060"/>
              </a:solidFill>
              <a:latin typeface="Calibri"/>
              <a:cs typeface="Calibri"/>
            </a:endParaRPr>
          </a:p>
          <a:p>
            <a:pPr lvl="1">
              <a:lnSpc>
                <a:spcPct val="70000"/>
              </a:lnSpc>
            </a:pPr>
            <a:endParaRPr lang="es-CO" dirty="0">
              <a:solidFill>
                <a:srgbClr val="002060"/>
              </a:solidFill>
              <a:latin typeface="Calibri" panose="020F0502020204030204" pitchFamily="34" charset="0"/>
              <a:ea typeface="+mn-lt"/>
              <a:cs typeface="Calibri" panose="020F0502020204030204" pitchFamily="34" charset="0"/>
            </a:endParaRPr>
          </a:p>
          <a:p>
            <a:pPr lvl="1"/>
            <a:endParaRPr lang="es-CO" dirty="0">
              <a:solidFill>
                <a:srgbClr val="000000"/>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937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a:extLst>
              <a:ext uri="{FF2B5EF4-FFF2-40B4-BE49-F238E27FC236}">
                <a16:creationId xmlns:a16="http://schemas.microsoft.com/office/drawing/2014/main" id="{4932EF87-5132-40EB-BA7F-F8A370B16B53}"/>
              </a:ext>
            </a:extLst>
          </p:cNvPr>
          <p:cNvGrpSpPr/>
          <p:nvPr/>
        </p:nvGrpSpPr>
        <p:grpSpPr>
          <a:xfrm>
            <a:off x="400149" y="3936895"/>
            <a:ext cx="2100527" cy="2471208"/>
            <a:chOff x="655668" y="1204113"/>
            <a:chExt cx="2100527" cy="2471208"/>
          </a:xfrm>
        </p:grpSpPr>
        <p:sp>
          <p:nvSpPr>
            <p:cNvPr id="18" name="Rectángulo 17">
              <a:extLst>
                <a:ext uri="{FF2B5EF4-FFF2-40B4-BE49-F238E27FC236}">
                  <a16:creationId xmlns:a16="http://schemas.microsoft.com/office/drawing/2014/main" id="{B9F517AF-35D4-4847-BC7D-09AD78EDC2A7}"/>
                </a:ext>
              </a:extLst>
            </p:cNvPr>
            <p:cNvSpPr/>
            <p:nvPr/>
          </p:nvSpPr>
          <p:spPr>
            <a:xfrm>
              <a:off x="655668" y="1204113"/>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s-CO"/>
            </a:p>
          </p:txBody>
        </p:sp>
        <p:pic>
          <p:nvPicPr>
            <p:cNvPr id="3" name="Imagen 2" descr="Personas sentadas en una mesa&#10;&#10;Descripción generada automáticamente con confianza media">
              <a:extLst>
                <a:ext uri="{FF2B5EF4-FFF2-40B4-BE49-F238E27FC236}">
                  <a16:creationId xmlns:a16="http://schemas.microsoft.com/office/drawing/2014/main" id="{5031430B-37D0-4CC1-8FF7-E2506C1FAC6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6593" y="1254656"/>
              <a:ext cx="2052000" cy="1580354"/>
            </a:xfrm>
            <a:prstGeom prst="rect">
              <a:avLst/>
            </a:prstGeom>
          </p:spPr>
        </p:pic>
        <p:sp>
          <p:nvSpPr>
            <p:cNvPr id="20" name="Forma libre: forma 19">
              <a:extLst>
                <a:ext uri="{FF2B5EF4-FFF2-40B4-BE49-F238E27FC236}">
                  <a16:creationId xmlns:a16="http://schemas.microsoft.com/office/drawing/2014/main" id="{03625AC4-705E-40B7-9D9B-12FFDD453C6F}"/>
                </a:ext>
              </a:extLst>
            </p:cNvPr>
            <p:cNvSpPr/>
            <p:nvPr/>
          </p:nvSpPr>
          <p:spPr>
            <a:xfrm>
              <a:off x="705391" y="3180999"/>
              <a:ext cx="1980000" cy="420085"/>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a:latin typeface="Arial" panose="020B0604020202020204" pitchFamily="34" charset="0"/>
                  <a:cs typeface="Arial" panose="020B0604020202020204" pitchFamily="34" charset="0"/>
                </a:rPr>
                <a:t>D1 Talento Humano</a:t>
              </a:r>
            </a:p>
          </p:txBody>
        </p:sp>
        <p:sp>
          <p:nvSpPr>
            <p:cNvPr id="21" name="Forma libre: forma 20">
              <a:extLst>
                <a:ext uri="{FF2B5EF4-FFF2-40B4-BE49-F238E27FC236}">
                  <a16:creationId xmlns:a16="http://schemas.microsoft.com/office/drawing/2014/main" id="{FE7A90C0-39D0-4F02-A3D8-49C1E191D1C8}"/>
                </a:ext>
              </a:extLst>
            </p:cNvPr>
            <p:cNvSpPr/>
            <p:nvPr/>
          </p:nvSpPr>
          <p:spPr>
            <a:xfrm>
              <a:off x="705391" y="2933858"/>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rgbClr val="FFC000"/>
                  </a:solidFill>
                  <a:latin typeface="Arial" panose="020B0604020202020204" pitchFamily="34" charset="0"/>
                  <a:cs typeface="Arial" panose="020B0604020202020204" pitchFamily="34" charset="0"/>
                </a:rPr>
                <a:t>87,9</a:t>
              </a:r>
              <a:endParaRPr lang="es-CO" sz="1600" b="1" kern="1200">
                <a:solidFill>
                  <a:srgbClr val="FFC000"/>
                </a:solidFill>
                <a:latin typeface="Arial" panose="020B0604020202020204" pitchFamily="34" charset="0"/>
                <a:cs typeface="Arial" panose="020B0604020202020204" pitchFamily="34" charset="0"/>
              </a:endParaRPr>
            </a:p>
          </p:txBody>
        </p:sp>
      </p:grpSp>
      <p:grpSp>
        <p:nvGrpSpPr>
          <p:cNvPr id="19" name="Grupo 18">
            <a:extLst>
              <a:ext uri="{FF2B5EF4-FFF2-40B4-BE49-F238E27FC236}">
                <a16:creationId xmlns:a16="http://schemas.microsoft.com/office/drawing/2014/main" id="{1D9B2C4B-2F58-484F-AD85-7CEC410597F5}"/>
              </a:ext>
            </a:extLst>
          </p:cNvPr>
          <p:cNvGrpSpPr/>
          <p:nvPr/>
        </p:nvGrpSpPr>
        <p:grpSpPr>
          <a:xfrm>
            <a:off x="2699102" y="3932381"/>
            <a:ext cx="2100527" cy="2471208"/>
            <a:chOff x="3144867" y="1206671"/>
            <a:chExt cx="2100527" cy="2471208"/>
          </a:xfrm>
        </p:grpSpPr>
        <p:sp>
          <p:nvSpPr>
            <p:cNvPr id="22" name="Rectángulo 21">
              <a:extLst>
                <a:ext uri="{FF2B5EF4-FFF2-40B4-BE49-F238E27FC236}">
                  <a16:creationId xmlns:a16="http://schemas.microsoft.com/office/drawing/2014/main" id="{C828E6F9-CC54-47E7-AA5B-81F8D5D63CAC}"/>
                </a:ext>
              </a:extLst>
            </p:cNvPr>
            <p:cNvSpPr/>
            <p:nvPr/>
          </p:nvSpPr>
          <p:spPr>
            <a:xfrm>
              <a:off x="3144867" y="1206671"/>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pic>
          <p:nvPicPr>
            <p:cNvPr id="8" name="Imagen 7" descr="Diagrama&#10;&#10;Descripción generada automáticamente">
              <a:extLst>
                <a:ext uri="{FF2B5EF4-FFF2-40B4-BE49-F238E27FC236}">
                  <a16:creationId xmlns:a16="http://schemas.microsoft.com/office/drawing/2014/main" id="{524597F4-7088-4DF1-BC9F-622DD5F88BE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82864" y="1266239"/>
              <a:ext cx="2052000" cy="1538095"/>
            </a:xfrm>
            <a:prstGeom prst="rect">
              <a:avLst/>
            </a:prstGeom>
          </p:spPr>
        </p:pic>
        <p:sp>
          <p:nvSpPr>
            <p:cNvPr id="24" name="Forma libre: forma 23">
              <a:extLst>
                <a:ext uri="{FF2B5EF4-FFF2-40B4-BE49-F238E27FC236}">
                  <a16:creationId xmlns:a16="http://schemas.microsoft.com/office/drawing/2014/main" id="{6DF45B1D-7A8B-4117-8F5F-08929CA5D4CC}"/>
                </a:ext>
              </a:extLst>
            </p:cNvPr>
            <p:cNvSpPr/>
            <p:nvPr/>
          </p:nvSpPr>
          <p:spPr>
            <a:xfrm>
              <a:off x="3221758" y="3180999"/>
              <a:ext cx="1944000" cy="420085"/>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spc="-50">
                  <a:solidFill>
                    <a:schemeClr val="bg1"/>
                  </a:solidFill>
                  <a:latin typeface="Arial" panose="020B0604020202020204" pitchFamily="34" charset="0"/>
                  <a:ea typeface="Tahoma" panose="020B0604030504040204" pitchFamily="34" charset="0"/>
                  <a:cs typeface="Arial" panose="020B0604020202020204" pitchFamily="34" charset="0"/>
                </a:rPr>
                <a:t>D2 Direccionamiento Estratégico y Planeación</a:t>
              </a:r>
              <a:endParaRPr lang="es-CO" sz="1200" b="1" spc="-5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5" name="Forma libre: forma 24">
              <a:extLst>
                <a:ext uri="{FF2B5EF4-FFF2-40B4-BE49-F238E27FC236}">
                  <a16:creationId xmlns:a16="http://schemas.microsoft.com/office/drawing/2014/main" id="{5949F20D-033D-414A-97DF-CAFD71F95F1E}"/>
                </a:ext>
              </a:extLst>
            </p:cNvPr>
            <p:cNvSpPr/>
            <p:nvPr/>
          </p:nvSpPr>
          <p:spPr>
            <a:xfrm>
              <a:off x="3249894" y="2933858"/>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rgbClr val="FFC000"/>
                  </a:solidFill>
                  <a:latin typeface="Arial" panose="020B0604020202020204" pitchFamily="34" charset="0"/>
                  <a:ea typeface="+mn-ea"/>
                  <a:cs typeface="Arial" panose="020B0604020202020204" pitchFamily="34" charset="0"/>
                </a:rPr>
                <a:t>87,37</a:t>
              </a:r>
            </a:p>
          </p:txBody>
        </p:sp>
      </p:grpSp>
      <p:grpSp>
        <p:nvGrpSpPr>
          <p:cNvPr id="7" name="Grupo 6">
            <a:extLst>
              <a:ext uri="{FF2B5EF4-FFF2-40B4-BE49-F238E27FC236}">
                <a16:creationId xmlns:a16="http://schemas.microsoft.com/office/drawing/2014/main" id="{5051BDD2-D39F-4D8C-B597-7EA1B11567F6}"/>
              </a:ext>
            </a:extLst>
          </p:cNvPr>
          <p:cNvGrpSpPr/>
          <p:nvPr/>
        </p:nvGrpSpPr>
        <p:grpSpPr>
          <a:xfrm>
            <a:off x="278673" y="1178031"/>
            <a:ext cx="2382562" cy="2614866"/>
            <a:chOff x="538578" y="3862837"/>
            <a:chExt cx="2382562" cy="2614866"/>
          </a:xfrm>
        </p:grpSpPr>
        <p:sp>
          <p:nvSpPr>
            <p:cNvPr id="26" name="Rectángulo 25">
              <a:extLst>
                <a:ext uri="{FF2B5EF4-FFF2-40B4-BE49-F238E27FC236}">
                  <a16:creationId xmlns:a16="http://schemas.microsoft.com/office/drawing/2014/main" id="{539A5D3F-8377-46A8-8EA4-B202655F38D7}"/>
                </a:ext>
              </a:extLst>
            </p:cNvPr>
            <p:cNvSpPr/>
            <p:nvPr/>
          </p:nvSpPr>
          <p:spPr>
            <a:xfrm>
              <a:off x="645332" y="4006495"/>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8" name="Forma libre: forma 27">
              <a:extLst>
                <a:ext uri="{FF2B5EF4-FFF2-40B4-BE49-F238E27FC236}">
                  <a16:creationId xmlns:a16="http://schemas.microsoft.com/office/drawing/2014/main" id="{E9DFACB4-8F7E-4486-B140-088BFE02DD06}"/>
                </a:ext>
              </a:extLst>
            </p:cNvPr>
            <p:cNvSpPr/>
            <p:nvPr/>
          </p:nvSpPr>
          <p:spPr>
            <a:xfrm>
              <a:off x="750358" y="5958770"/>
              <a:ext cx="1890474" cy="420085"/>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s-MX" sz="1200" b="1">
                  <a:latin typeface="Arial" panose="020B0604020202020204" pitchFamily="34" charset="0"/>
                  <a:cs typeface="Arial" panose="020B0604020202020204" pitchFamily="34" charset="0"/>
                </a:rPr>
                <a:t>D3 Gestión con Valores para Resultados</a:t>
              </a:r>
              <a:endParaRPr lang="es-CO" sz="1200" b="1">
                <a:latin typeface="Arial" panose="020B0604020202020204" pitchFamily="34" charset="0"/>
                <a:cs typeface="Arial" panose="020B0604020202020204" pitchFamily="34" charset="0"/>
              </a:endParaRPr>
            </a:p>
          </p:txBody>
        </p:sp>
        <p:sp>
          <p:nvSpPr>
            <p:cNvPr id="29" name="Forma libre: forma 28">
              <a:extLst>
                <a:ext uri="{FF2B5EF4-FFF2-40B4-BE49-F238E27FC236}">
                  <a16:creationId xmlns:a16="http://schemas.microsoft.com/office/drawing/2014/main" id="{E070C8B2-2CA7-47CF-B4F4-0FE39C794301}"/>
                </a:ext>
              </a:extLst>
            </p:cNvPr>
            <p:cNvSpPr/>
            <p:nvPr/>
          </p:nvSpPr>
          <p:spPr>
            <a:xfrm>
              <a:off x="750358" y="5711629"/>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chemeClr val="accent2"/>
                  </a:solidFill>
                  <a:latin typeface="Arial" panose="020B0604020202020204" pitchFamily="34" charset="0"/>
                  <a:ea typeface="+mn-ea"/>
                  <a:cs typeface="Arial" panose="020B0604020202020204" pitchFamily="34" charset="0"/>
                </a:rPr>
                <a:t>91,08</a:t>
              </a:r>
            </a:p>
          </p:txBody>
        </p:sp>
        <p:pic>
          <p:nvPicPr>
            <p:cNvPr id="51" name="Imagen 50" descr="Logotipo&#10;&#10;Descripción generada automáticamente">
              <a:extLst>
                <a:ext uri="{FF2B5EF4-FFF2-40B4-BE49-F238E27FC236}">
                  <a16:creationId xmlns:a16="http://schemas.microsoft.com/office/drawing/2014/main" id="{7DD17BAE-5949-446B-BC1F-85B923E88B63}"/>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38578" y="3862837"/>
              <a:ext cx="2382562" cy="1872000"/>
            </a:xfrm>
            <a:prstGeom prst="rect">
              <a:avLst/>
            </a:prstGeom>
          </p:spPr>
        </p:pic>
      </p:grpSp>
      <p:grpSp>
        <p:nvGrpSpPr>
          <p:cNvPr id="17" name="Grupo 16">
            <a:extLst>
              <a:ext uri="{FF2B5EF4-FFF2-40B4-BE49-F238E27FC236}">
                <a16:creationId xmlns:a16="http://schemas.microsoft.com/office/drawing/2014/main" id="{78B178A4-6705-401F-AEAA-F29F5C3E1B0C}"/>
              </a:ext>
            </a:extLst>
          </p:cNvPr>
          <p:cNvGrpSpPr/>
          <p:nvPr/>
        </p:nvGrpSpPr>
        <p:grpSpPr>
          <a:xfrm>
            <a:off x="4993845" y="3932381"/>
            <a:ext cx="2100527" cy="2471208"/>
            <a:chOff x="8233872" y="1228724"/>
            <a:chExt cx="2100527" cy="2471208"/>
          </a:xfrm>
        </p:grpSpPr>
        <p:sp>
          <p:nvSpPr>
            <p:cNvPr id="30" name="Rectángulo 29">
              <a:extLst>
                <a:ext uri="{FF2B5EF4-FFF2-40B4-BE49-F238E27FC236}">
                  <a16:creationId xmlns:a16="http://schemas.microsoft.com/office/drawing/2014/main" id="{AEA838BF-1302-44C7-910B-4E4975EA6F43}"/>
                </a:ext>
              </a:extLst>
            </p:cNvPr>
            <p:cNvSpPr/>
            <p:nvPr/>
          </p:nvSpPr>
          <p:spPr>
            <a:xfrm>
              <a:off x="8233872" y="1228724"/>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2" name="Forma libre: forma 31">
              <a:extLst>
                <a:ext uri="{FF2B5EF4-FFF2-40B4-BE49-F238E27FC236}">
                  <a16:creationId xmlns:a16="http://schemas.microsoft.com/office/drawing/2014/main" id="{132A3EF0-4DD7-4D5F-8677-B469F578BBD7}"/>
                </a:ext>
              </a:extLst>
            </p:cNvPr>
            <p:cNvSpPr/>
            <p:nvPr/>
          </p:nvSpPr>
          <p:spPr>
            <a:xfrm>
              <a:off x="8310762" y="3195066"/>
              <a:ext cx="1980000" cy="432000"/>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spc="-50">
                  <a:solidFill>
                    <a:schemeClr val="bg1"/>
                  </a:solidFill>
                  <a:latin typeface="Arial" panose="020B0604020202020204" pitchFamily="34" charset="0"/>
                  <a:ea typeface="Tahoma" panose="020B0604030504040204" pitchFamily="34" charset="0"/>
                  <a:cs typeface="Arial" panose="020B0604020202020204" pitchFamily="34" charset="0"/>
                </a:rPr>
                <a:t>D4 Evaluación de Resultados</a:t>
              </a:r>
            </a:p>
          </p:txBody>
        </p:sp>
        <p:sp>
          <p:nvSpPr>
            <p:cNvPr id="33" name="Forma libre: forma 32">
              <a:extLst>
                <a:ext uri="{FF2B5EF4-FFF2-40B4-BE49-F238E27FC236}">
                  <a16:creationId xmlns:a16="http://schemas.microsoft.com/office/drawing/2014/main" id="{C300543E-559A-46D6-86D4-D9555599FBD3}"/>
                </a:ext>
              </a:extLst>
            </p:cNvPr>
            <p:cNvSpPr/>
            <p:nvPr/>
          </p:nvSpPr>
          <p:spPr>
            <a:xfrm>
              <a:off x="8338898" y="2933858"/>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rgbClr val="FFC000"/>
                  </a:solidFill>
                  <a:latin typeface="Arial" panose="020B0604020202020204" pitchFamily="34" charset="0"/>
                  <a:ea typeface="+mn-ea"/>
                  <a:cs typeface="Arial" panose="020B0604020202020204" pitchFamily="34" charset="0"/>
                </a:rPr>
                <a:t>86,08</a:t>
              </a:r>
            </a:p>
          </p:txBody>
        </p:sp>
        <p:pic>
          <p:nvPicPr>
            <p:cNvPr id="54" name="Imagen 53" descr="Imagen que contiene estacionaria, tabla, colorido, papalote&#10;&#10;Descripción generada automáticamente">
              <a:extLst>
                <a:ext uri="{FF2B5EF4-FFF2-40B4-BE49-F238E27FC236}">
                  <a16:creationId xmlns:a16="http://schemas.microsoft.com/office/drawing/2014/main" id="{6D37AE18-78B3-4C15-AAEC-55662494F4C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268237" y="1266239"/>
              <a:ext cx="2052000" cy="1617743"/>
            </a:xfrm>
            <a:prstGeom prst="rect">
              <a:avLst/>
            </a:prstGeom>
          </p:spPr>
        </p:pic>
      </p:grpSp>
      <p:grpSp>
        <p:nvGrpSpPr>
          <p:cNvPr id="6" name="Grupo 5">
            <a:extLst>
              <a:ext uri="{FF2B5EF4-FFF2-40B4-BE49-F238E27FC236}">
                <a16:creationId xmlns:a16="http://schemas.microsoft.com/office/drawing/2014/main" id="{0D27E882-504B-4042-9455-EC1DABF95678}"/>
              </a:ext>
            </a:extLst>
          </p:cNvPr>
          <p:cNvGrpSpPr/>
          <p:nvPr/>
        </p:nvGrpSpPr>
        <p:grpSpPr>
          <a:xfrm>
            <a:off x="2692197" y="1321689"/>
            <a:ext cx="2100527" cy="2471208"/>
            <a:chOff x="3026167" y="3994393"/>
            <a:chExt cx="2100527" cy="2471208"/>
          </a:xfrm>
        </p:grpSpPr>
        <p:sp>
          <p:nvSpPr>
            <p:cNvPr id="34" name="Rectángulo 33">
              <a:extLst>
                <a:ext uri="{FF2B5EF4-FFF2-40B4-BE49-F238E27FC236}">
                  <a16:creationId xmlns:a16="http://schemas.microsoft.com/office/drawing/2014/main" id="{B9945CD8-68A7-4C3D-80C9-F5A32FA88CF4}"/>
                </a:ext>
              </a:extLst>
            </p:cNvPr>
            <p:cNvSpPr/>
            <p:nvPr/>
          </p:nvSpPr>
          <p:spPr>
            <a:xfrm>
              <a:off x="3026167" y="3994393"/>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6" name="Forma libre: forma 35">
              <a:extLst>
                <a:ext uri="{FF2B5EF4-FFF2-40B4-BE49-F238E27FC236}">
                  <a16:creationId xmlns:a16="http://schemas.microsoft.com/office/drawing/2014/main" id="{7131C476-357E-4C45-BAB6-6E09A3A7EB68}"/>
                </a:ext>
              </a:extLst>
            </p:cNvPr>
            <p:cNvSpPr/>
            <p:nvPr/>
          </p:nvSpPr>
          <p:spPr>
            <a:xfrm>
              <a:off x="3131194" y="5946668"/>
              <a:ext cx="1890474" cy="420085"/>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s-CO" sz="1200" b="1">
                  <a:latin typeface="Arial" panose="020B0604020202020204" pitchFamily="34" charset="0"/>
                  <a:cs typeface="Arial" panose="020B0604020202020204" pitchFamily="34" charset="0"/>
                </a:rPr>
                <a:t>D5 Información y Comunicación</a:t>
              </a:r>
            </a:p>
          </p:txBody>
        </p:sp>
        <p:sp>
          <p:nvSpPr>
            <p:cNvPr id="37" name="Forma libre: forma 36">
              <a:extLst>
                <a:ext uri="{FF2B5EF4-FFF2-40B4-BE49-F238E27FC236}">
                  <a16:creationId xmlns:a16="http://schemas.microsoft.com/office/drawing/2014/main" id="{381926CC-07CA-470F-9ADE-53235C771762}"/>
                </a:ext>
              </a:extLst>
            </p:cNvPr>
            <p:cNvSpPr/>
            <p:nvPr/>
          </p:nvSpPr>
          <p:spPr>
            <a:xfrm>
              <a:off x="3131194" y="5699527"/>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chemeClr val="accent2"/>
                  </a:solidFill>
                  <a:latin typeface="Arial" panose="020B0604020202020204" pitchFamily="34" charset="0"/>
                  <a:ea typeface="+mn-ea"/>
                  <a:cs typeface="Arial" panose="020B0604020202020204" pitchFamily="34" charset="0"/>
                </a:rPr>
                <a:t>91,04</a:t>
              </a:r>
            </a:p>
          </p:txBody>
        </p:sp>
        <p:pic>
          <p:nvPicPr>
            <p:cNvPr id="57" name="Imagen 56" descr="Diagrama&#10;&#10;Descripción generada automáticamente">
              <a:extLst>
                <a:ext uri="{FF2B5EF4-FFF2-40B4-BE49-F238E27FC236}">
                  <a16:creationId xmlns:a16="http://schemas.microsoft.com/office/drawing/2014/main" id="{8A92235D-D086-40D5-8EA0-0A98B706FE12}"/>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082439" y="4057613"/>
              <a:ext cx="2001795" cy="1570930"/>
            </a:xfrm>
            <a:prstGeom prst="rect">
              <a:avLst/>
            </a:prstGeom>
          </p:spPr>
        </p:pic>
      </p:grpSp>
      <p:grpSp>
        <p:nvGrpSpPr>
          <p:cNvPr id="2" name="Grupo 1">
            <a:extLst>
              <a:ext uri="{FF2B5EF4-FFF2-40B4-BE49-F238E27FC236}">
                <a16:creationId xmlns:a16="http://schemas.microsoft.com/office/drawing/2014/main" id="{2DA423A0-A72E-429A-B9E1-A7BC31459E80}"/>
              </a:ext>
            </a:extLst>
          </p:cNvPr>
          <p:cNvGrpSpPr/>
          <p:nvPr/>
        </p:nvGrpSpPr>
        <p:grpSpPr>
          <a:xfrm>
            <a:off x="7151658" y="1297985"/>
            <a:ext cx="2100527" cy="2471208"/>
            <a:chOff x="8087707" y="4015806"/>
            <a:chExt cx="2100527" cy="2471208"/>
          </a:xfrm>
        </p:grpSpPr>
        <p:sp>
          <p:nvSpPr>
            <p:cNvPr id="38" name="Rectángulo 37">
              <a:extLst>
                <a:ext uri="{FF2B5EF4-FFF2-40B4-BE49-F238E27FC236}">
                  <a16:creationId xmlns:a16="http://schemas.microsoft.com/office/drawing/2014/main" id="{BB47185E-D191-4EE5-B840-1393B3BB8164}"/>
                </a:ext>
              </a:extLst>
            </p:cNvPr>
            <p:cNvSpPr/>
            <p:nvPr/>
          </p:nvSpPr>
          <p:spPr>
            <a:xfrm>
              <a:off x="8087707" y="4015806"/>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0" name="Forma libre: forma 39">
              <a:extLst>
                <a:ext uri="{FF2B5EF4-FFF2-40B4-BE49-F238E27FC236}">
                  <a16:creationId xmlns:a16="http://schemas.microsoft.com/office/drawing/2014/main" id="{C4E43189-B53C-45D4-A70E-4EDDD3D4A352}"/>
                </a:ext>
              </a:extLst>
            </p:cNvPr>
            <p:cNvSpPr/>
            <p:nvPr/>
          </p:nvSpPr>
          <p:spPr>
            <a:xfrm>
              <a:off x="8192734" y="5968081"/>
              <a:ext cx="1890474" cy="420085"/>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p:spPr>
          <p:style>
            <a:lnRef idx="0">
              <a:schemeClr val="lt1">
                <a:hueOff val="0"/>
                <a:satOff val="0"/>
                <a:lumOff val="0"/>
                <a:alphaOff val="0"/>
              </a:schemeClr>
            </a:lnRef>
            <a:fillRef idx="3">
              <a:schemeClr val="accent4">
                <a:hueOff val="191670"/>
                <a:satOff val="0"/>
                <a:lumOff val="-2941"/>
                <a:alphaOff val="0"/>
              </a:schemeClr>
            </a:fillRef>
            <a:effectRef idx="3">
              <a:schemeClr val="accent4">
                <a:hueOff val="191670"/>
                <a:satOff val="0"/>
                <a:lumOff val="-2941"/>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s-CO" sz="1200" b="1">
                  <a:solidFill>
                    <a:schemeClr val="bg1"/>
                  </a:solidFill>
                  <a:latin typeface="Arial" panose="020B0604020202020204" pitchFamily="34" charset="0"/>
                  <a:cs typeface="Arial" panose="020B0604020202020204" pitchFamily="34" charset="0"/>
                </a:rPr>
                <a:t>D6 Gestión del Conocimiento</a:t>
              </a:r>
            </a:p>
          </p:txBody>
        </p:sp>
        <p:sp>
          <p:nvSpPr>
            <p:cNvPr id="41" name="Forma libre: forma 40">
              <a:extLst>
                <a:ext uri="{FF2B5EF4-FFF2-40B4-BE49-F238E27FC236}">
                  <a16:creationId xmlns:a16="http://schemas.microsoft.com/office/drawing/2014/main" id="{56C4B9AC-D68C-41A6-991C-5EA2FBAB6862}"/>
                </a:ext>
              </a:extLst>
            </p:cNvPr>
            <p:cNvSpPr/>
            <p:nvPr/>
          </p:nvSpPr>
          <p:spPr>
            <a:xfrm>
              <a:off x="8192734" y="5720940"/>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chemeClr val="accent2"/>
                  </a:solidFill>
                  <a:latin typeface="Arial" panose="020B0604020202020204" pitchFamily="34" charset="0"/>
                  <a:ea typeface="+mn-ea"/>
                  <a:cs typeface="Arial" panose="020B0604020202020204" pitchFamily="34" charset="0"/>
                </a:rPr>
                <a:t>88,17</a:t>
              </a:r>
            </a:p>
          </p:txBody>
        </p:sp>
        <p:pic>
          <p:nvPicPr>
            <p:cNvPr id="63" name="Imagen 62">
              <a:extLst>
                <a:ext uri="{FF2B5EF4-FFF2-40B4-BE49-F238E27FC236}">
                  <a16:creationId xmlns:a16="http://schemas.microsoft.com/office/drawing/2014/main" id="{24E9EC7C-836D-47A0-9A7B-8329FF9DD4CD}"/>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8115843" y="4057613"/>
              <a:ext cx="2052000" cy="1592343"/>
            </a:xfrm>
            <a:prstGeom prst="rect">
              <a:avLst/>
            </a:prstGeom>
          </p:spPr>
        </p:pic>
      </p:grpSp>
      <p:grpSp>
        <p:nvGrpSpPr>
          <p:cNvPr id="5" name="Grupo 4">
            <a:extLst>
              <a:ext uri="{FF2B5EF4-FFF2-40B4-BE49-F238E27FC236}">
                <a16:creationId xmlns:a16="http://schemas.microsoft.com/office/drawing/2014/main" id="{9F37F206-6B78-453B-A306-B7F847579A30}"/>
              </a:ext>
            </a:extLst>
          </p:cNvPr>
          <p:cNvGrpSpPr/>
          <p:nvPr/>
        </p:nvGrpSpPr>
        <p:grpSpPr>
          <a:xfrm>
            <a:off x="4992043" y="1321689"/>
            <a:ext cx="2100527" cy="2471208"/>
            <a:chOff x="5755780" y="4006495"/>
            <a:chExt cx="2100527" cy="2471208"/>
          </a:xfrm>
        </p:grpSpPr>
        <p:sp>
          <p:nvSpPr>
            <p:cNvPr id="42" name="Rectángulo 41">
              <a:extLst>
                <a:ext uri="{FF2B5EF4-FFF2-40B4-BE49-F238E27FC236}">
                  <a16:creationId xmlns:a16="http://schemas.microsoft.com/office/drawing/2014/main" id="{A7EDCB09-C33D-4D73-9DA9-586B6AB43A55}"/>
                </a:ext>
              </a:extLst>
            </p:cNvPr>
            <p:cNvSpPr/>
            <p:nvPr/>
          </p:nvSpPr>
          <p:spPr>
            <a:xfrm>
              <a:off x="5755780" y="4006495"/>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4" name="Forma libre: forma 43">
              <a:extLst>
                <a:ext uri="{FF2B5EF4-FFF2-40B4-BE49-F238E27FC236}">
                  <a16:creationId xmlns:a16="http://schemas.microsoft.com/office/drawing/2014/main" id="{B1DFAAC6-34FA-4FA9-BE2F-80678574810B}"/>
                </a:ext>
              </a:extLst>
            </p:cNvPr>
            <p:cNvSpPr/>
            <p:nvPr/>
          </p:nvSpPr>
          <p:spPr>
            <a:xfrm>
              <a:off x="5860806" y="5958770"/>
              <a:ext cx="1890474" cy="420085"/>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s-CO" sz="1200" b="1">
                  <a:latin typeface="Arial" panose="020B0604020202020204" pitchFamily="34" charset="0"/>
                  <a:cs typeface="Arial" panose="020B0604020202020204" pitchFamily="34" charset="0"/>
                </a:rPr>
                <a:t>D7 Control Interno</a:t>
              </a:r>
            </a:p>
          </p:txBody>
        </p:sp>
        <p:sp>
          <p:nvSpPr>
            <p:cNvPr id="45" name="Forma libre: forma 44">
              <a:extLst>
                <a:ext uri="{FF2B5EF4-FFF2-40B4-BE49-F238E27FC236}">
                  <a16:creationId xmlns:a16="http://schemas.microsoft.com/office/drawing/2014/main" id="{28520C5A-6D3B-40F5-85D1-D42A9283C52B}"/>
                </a:ext>
              </a:extLst>
            </p:cNvPr>
            <p:cNvSpPr/>
            <p:nvPr/>
          </p:nvSpPr>
          <p:spPr>
            <a:xfrm>
              <a:off x="5860806" y="5711629"/>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chemeClr val="accent2"/>
                  </a:solidFill>
                  <a:latin typeface="Arial" panose="020B0604020202020204" pitchFamily="34" charset="0"/>
                  <a:ea typeface="+mn-ea"/>
                  <a:cs typeface="Arial" panose="020B0604020202020204" pitchFamily="34" charset="0"/>
                </a:rPr>
                <a:t>88,87</a:t>
              </a:r>
            </a:p>
          </p:txBody>
        </p:sp>
        <p:pic>
          <p:nvPicPr>
            <p:cNvPr id="66" name="Imagen 65" descr="Diagrama, nombre de la empresa&#10;&#10;Descripción generada automáticamente">
              <a:extLst>
                <a:ext uri="{FF2B5EF4-FFF2-40B4-BE49-F238E27FC236}">
                  <a16:creationId xmlns:a16="http://schemas.microsoft.com/office/drawing/2014/main" id="{8AF915DB-AEBF-42E4-B6C3-5D86755071C6}"/>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5815240" y="4048302"/>
              <a:ext cx="2041067" cy="1656000"/>
            </a:xfrm>
            <a:prstGeom prst="rect">
              <a:avLst/>
            </a:prstGeom>
          </p:spPr>
        </p:pic>
      </p:grpSp>
      <p:sp>
        <p:nvSpPr>
          <p:cNvPr id="46" name="Rectángulo 45">
            <a:extLst>
              <a:ext uri="{FF2B5EF4-FFF2-40B4-BE49-F238E27FC236}">
                <a16:creationId xmlns:a16="http://schemas.microsoft.com/office/drawing/2014/main" id="{9AB5B548-C0A6-4E3A-9D26-EA02B3433CF5}"/>
              </a:ext>
            </a:extLst>
          </p:cNvPr>
          <p:cNvSpPr/>
          <p:nvPr/>
        </p:nvSpPr>
        <p:spPr>
          <a:xfrm>
            <a:off x="9411667" y="1297984"/>
            <a:ext cx="2501660" cy="2471209"/>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2">
                  <a:lumMod val="25000"/>
                </a:schemeClr>
              </a:solidFill>
            </a:endParaRPr>
          </a:p>
        </p:txBody>
      </p:sp>
      <p:sp>
        <p:nvSpPr>
          <p:cNvPr id="52" name="CuadroTexto 51">
            <a:extLst>
              <a:ext uri="{FF2B5EF4-FFF2-40B4-BE49-F238E27FC236}">
                <a16:creationId xmlns:a16="http://schemas.microsoft.com/office/drawing/2014/main" id="{0F5145A3-EE02-493C-B576-D50F4B6CEAF8}"/>
              </a:ext>
            </a:extLst>
          </p:cNvPr>
          <p:cNvSpPr txBox="1"/>
          <p:nvPr/>
        </p:nvSpPr>
        <p:spPr>
          <a:xfrm>
            <a:off x="9397904" y="1161771"/>
            <a:ext cx="2382562" cy="2893100"/>
          </a:xfrm>
          <a:prstGeom prst="rect">
            <a:avLst/>
          </a:prstGeom>
          <a:noFill/>
        </p:spPr>
        <p:txBody>
          <a:bodyPr wrap="square" rtlCol="0">
            <a:spAutoFit/>
          </a:bodyPr>
          <a:lstStyle/>
          <a:p>
            <a:pPr algn="just"/>
            <a:r>
              <a:rPr lang="es-ES_tradnl" sz="1300" b="1">
                <a:solidFill>
                  <a:schemeClr val="tx1">
                    <a:lumMod val="65000"/>
                    <a:lumOff val="35000"/>
                  </a:schemeClr>
                </a:solidFill>
                <a:latin typeface="+mn-lt"/>
              </a:rPr>
              <a:t>Dimensiones en los que mejor nos va:</a:t>
            </a:r>
          </a:p>
          <a:p>
            <a:pPr marL="171450" indent="-171450" algn="just">
              <a:buFont typeface="Arial" panose="020B0604020202020204" pitchFamily="34" charset="0"/>
              <a:buChar char="•"/>
            </a:pPr>
            <a:r>
              <a:rPr lang="es-ES_tradnl" sz="1300">
                <a:solidFill>
                  <a:schemeClr val="tx1">
                    <a:lumMod val="65000"/>
                    <a:lumOff val="35000"/>
                  </a:schemeClr>
                </a:solidFill>
                <a:latin typeface="+mn-lt"/>
              </a:rPr>
              <a:t>Se calculó un promedio entre las cuatro entidades para obtener un dato representativo del Sector Hacienda por dimensiones.</a:t>
            </a:r>
          </a:p>
          <a:p>
            <a:pPr marL="171450" indent="-171450" algn="just">
              <a:buFont typeface="Arial" panose="020B0604020202020204" pitchFamily="34" charset="0"/>
              <a:buChar char="•"/>
            </a:pPr>
            <a:endParaRPr lang="es-ES_tradnl" sz="1300">
              <a:solidFill>
                <a:schemeClr val="tx1">
                  <a:lumMod val="65000"/>
                  <a:lumOff val="35000"/>
                </a:schemeClr>
              </a:solidFill>
              <a:latin typeface="+mn-lt"/>
            </a:endParaRPr>
          </a:p>
          <a:p>
            <a:pPr marL="171450" indent="-171450" algn="just">
              <a:buFont typeface="Arial" panose="020B0604020202020204" pitchFamily="34" charset="0"/>
              <a:buChar char="•"/>
            </a:pPr>
            <a:r>
              <a:rPr lang="es-ES_tradnl" sz="1300">
                <a:solidFill>
                  <a:schemeClr val="tx1">
                    <a:lumMod val="65000"/>
                    <a:lumOff val="35000"/>
                  </a:schemeClr>
                </a:solidFill>
                <a:latin typeface="+mn-lt"/>
              </a:rPr>
              <a:t>Las mejores puntuadas son Gestión con Valores para Resultados, Información y Comunicación y Control Interno.</a:t>
            </a:r>
          </a:p>
        </p:txBody>
      </p:sp>
      <p:sp>
        <p:nvSpPr>
          <p:cNvPr id="53" name="Rectángulo 52">
            <a:extLst>
              <a:ext uri="{FF2B5EF4-FFF2-40B4-BE49-F238E27FC236}">
                <a16:creationId xmlns:a16="http://schemas.microsoft.com/office/drawing/2014/main" id="{EA137AF1-9D3A-42BC-9C64-26C13F50A2A2}"/>
              </a:ext>
            </a:extLst>
          </p:cNvPr>
          <p:cNvSpPr/>
          <p:nvPr/>
        </p:nvSpPr>
        <p:spPr>
          <a:xfrm>
            <a:off x="7239743" y="3821242"/>
            <a:ext cx="3856882" cy="1356806"/>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2">
                  <a:lumMod val="25000"/>
                </a:schemeClr>
              </a:solidFill>
            </a:endParaRPr>
          </a:p>
        </p:txBody>
      </p:sp>
      <p:sp>
        <p:nvSpPr>
          <p:cNvPr id="55" name="CuadroTexto 54">
            <a:extLst>
              <a:ext uri="{FF2B5EF4-FFF2-40B4-BE49-F238E27FC236}">
                <a16:creationId xmlns:a16="http://schemas.microsoft.com/office/drawing/2014/main" id="{1D373BEA-C6A1-44E5-A15D-2AF3E5AE7A63}"/>
              </a:ext>
            </a:extLst>
          </p:cNvPr>
          <p:cNvSpPr txBox="1"/>
          <p:nvPr/>
        </p:nvSpPr>
        <p:spPr>
          <a:xfrm>
            <a:off x="7301162" y="4611700"/>
            <a:ext cx="3879043" cy="1292662"/>
          </a:xfrm>
          <a:prstGeom prst="rect">
            <a:avLst/>
          </a:prstGeom>
          <a:noFill/>
        </p:spPr>
        <p:txBody>
          <a:bodyPr wrap="square" rtlCol="0">
            <a:spAutoFit/>
          </a:bodyPr>
          <a:lstStyle/>
          <a:p>
            <a:r>
              <a:rPr lang="es-ES_tradnl" sz="1300" b="1">
                <a:solidFill>
                  <a:schemeClr val="tx1">
                    <a:lumMod val="65000"/>
                    <a:lumOff val="35000"/>
                  </a:schemeClr>
                </a:solidFill>
                <a:latin typeface="+mn-lt"/>
              </a:rPr>
              <a:t>Dimensiones en los que tenemos mayores desafíos:</a:t>
            </a:r>
          </a:p>
          <a:p>
            <a:r>
              <a:rPr lang="es-ES_tradnl" sz="1300">
                <a:solidFill>
                  <a:schemeClr val="tx1">
                    <a:lumMod val="65000"/>
                    <a:lumOff val="35000"/>
                  </a:schemeClr>
                </a:solidFill>
                <a:latin typeface="+mn-lt"/>
              </a:rPr>
              <a:t>Así mismo, se detectaron las dimensiones con menores promedios, para las cuales se deben fortalecer los planes de acción y el seguimiento, con el fin de optimizar el desempeño.</a:t>
            </a:r>
          </a:p>
        </p:txBody>
      </p:sp>
      <p:sp>
        <p:nvSpPr>
          <p:cNvPr id="4" name="Título 3">
            <a:extLst>
              <a:ext uri="{FF2B5EF4-FFF2-40B4-BE49-F238E27FC236}">
                <a16:creationId xmlns:a16="http://schemas.microsoft.com/office/drawing/2014/main" id="{3BB6BF45-04E4-48F5-84BC-BFD04FCD3879}"/>
              </a:ext>
            </a:extLst>
          </p:cNvPr>
          <p:cNvSpPr>
            <a:spLocks noGrp="1"/>
          </p:cNvSpPr>
          <p:nvPr>
            <p:ph type="title" idx="4294967295"/>
          </p:nvPr>
        </p:nvSpPr>
        <p:spPr>
          <a:xfrm>
            <a:off x="988291" y="71173"/>
            <a:ext cx="9467850" cy="971550"/>
          </a:xfrm>
        </p:spPr>
        <p:txBody>
          <a:bodyPr/>
          <a:lstStyle/>
          <a:p>
            <a:r>
              <a:rPr lang="es-CO" sz="2800" b="0" spc="-130">
                <a:solidFill>
                  <a:srgbClr val="C00000"/>
                </a:solidFill>
                <a:latin typeface="Arial"/>
                <a:cs typeface="Calibri"/>
              </a:rPr>
              <a:t>Índice de Desempeño Institucional</a:t>
            </a:r>
            <a:br>
              <a:rPr lang="es-CO" sz="2800" b="0" spc="-130">
                <a:solidFill>
                  <a:srgbClr val="C00000"/>
                </a:solidFill>
                <a:latin typeface="Arial"/>
                <a:cs typeface="Calibri"/>
              </a:rPr>
            </a:br>
            <a:r>
              <a:rPr lang="es-CO" sz="2800" b="0" spc="-130">
                <a:solidFill>
                  <a:srgbClr val="C00000"/>
                </a:solidFill>
                <a:latin typeface="Arial"/>
                <a:cs typeface="Calibri"/>
              </a:rPr>
              <a:t>Resultados globales por dimensiones Sector Hacienda </a:t>
            </a:r>
          </a:p>
        </p:txBody>
      </p:sp>
      <p:grpSp>
        <p:nvGrpSpPr>
          <p:cNvPr id="43" name="Grupo 42">
            <a:extLst>
              <a:ext uri="{FF2B5EF4-FFF2-40B4-BE49-F238E27FC236}">
                <a16:creationId xmlns:a16="http://schemas.microsoft.com/office/drawing/2014/main" id="{2ABC21F5-BFFF-1531-3312-276555BE9846}"/>
              </a:ext>
            </a:extLst>
          </p:cNvPr>
          <p:cNvGrpSpPr/>
          <p:nvPr/>
        </p:nvGrpSpPr>
        <p:grpSpPr>
          <a:xfrm>
            <a:off x="11166148" y="4048742"/>
            <a:ext cx="835485" cy="1865038"/>
            <a:chOff x="10608096" y="4381328"/>
            <a:chExt cx="1333238" cy="2484603"/>
          </a:xfrm>
        </p:grpSpPr>
        <p:sp>
          <p:nvSpPr>
            <p:cNvPr id="47" name="Rectángulo 46">
              <a:extLst>
                <a:ext uri="{FF2B5EF4-FFF2-40B4-BE49-F238E27FC236}">
                  <a16:creationId xmlns:a16="http://schemas.microsoft.com/office/drawing/2014/main" id="{8456CDB3-3592-1EC0-B197-A7FD7A312004}"/>
                </a:ext>
              </a:extLst>
            </p:cNvPr>
            <p:cNvSpPr/>
            <p:nvPr/>
          </p:nvSpPr>
          <p:spPr>
            <a:xfrm>
              <a:off x="10654869" y="5640242"/>
              <a:ext cx="1239694" cy="3771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Entre &gt;90 y 95</a:t>
              </a:r>
            </a:p>
          </p:txBody>
        </p:sp>
        <p:sp>
          <p:nvSpPr>
            <p:cNvPr id="48" name="Rectángulo 47">
              <a:extLst>
                <a:ext uri="{FF2B5EF4-FFF2-40B4-BE49-F238E27FC236}">
                  <a16:creationId xmlns:a16="http://schemas.microsoft.com/office/drawing/2014/main" id="{B566D8EE-C497-49A1-4DAF-56C5AB109380}"/>
                </a:ext>
              </a:extLst>
            </p:cNvPr>
            <p:cNvSpPr/>
            <p:nvPr/>
          </p:nvSpPr>
          <p:spPr>
            <a:xfrm>
              <a:off x="10654869" y="6072462"/>
              <a:ext cx="1239694" cy="377163"/>
            </a:xfrm>
            <a:prstGeom prst="rect">
              <a:avLst/>
            </a:prstGeom>
            <a:solidFill>
              <a:srgbClr val="68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&gt;95</a:t>
              </a:r>
            </a:p>
          </p:txBody>
        </p:sp>
        <p:sp>
          <p:nvSpPr>
            <p:cNvPr id="49" name="Rectángulo 48">
              <a:extLst>
                <a:ext uri="{FF2B5EF4-FFF2-40B4-BE49-F238E27FC236}">
                  <a16:creationId xmlns:a16="http://schemas.microsoft.com/office/drawing/2014/main" id="{0C435F9E-490A-2876-ADA1-6645BA9102EC}"/>
                </a:ext>
              </a:extLst>
            </p:cNvPr>
            <p:cNvSpPr/>
            <p:nvPr/>
          </p:nvSpPr>
          <p:spPr>
            <a:xfrm>
              <a:off x="10654869" y="5189096"/>
              <a:ext cx="1239694" cy="3771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Entre 80 y 90</a:t>
              </a:r>
            </a:p>
          </p:txBody>
        </p:sp>
        <p:sp>
          <p:nvSpPr>
            <p:cNvPr id="50" name="Rectángulo 49">
              <a:extLst>
                <a:ext uri="{FF2B5EF4-FFF2-40B4-BE49-F238E27FC236}">
                  <a16:creationId xmlns:a16="http://schemas.microsoft.com/office/drawing/2014/main" id="{9D3D9FB5-E7E5-702D-E2F5-367FA795F353}"/>
                </a:ext>
              </a:extLst>
            </p:cNvPr>
            <p:cNvSpPr/>
            <p:nvPr/>
          </p:nvSpPr>
          <p:spPr>
            <a:xfrm>
              <a:off x="10654869" y="4749116"/>
              <a:ext cx="1239694" cy="377163"/>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5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&lt;80</a:t>
              </a:r>
            </a:p>
          </p:txBody>
        </p:sp>
        <p:sp>
          <p:nvSpPr>
            <p:cNvPr id="56" name="Rectángulo 55">
              <a:extLst>
                <a:ext uri="{FF2B5EF4-FFF2-40B4-BE49-F238E27FC236}">
                  <a16:creationId xmlns:a16="http://schemas.microsoft.com/office/drawing/2014/main" id="{26AC106F-A852-06AF-F5B5-ACE05F31C081}"/>
                </a:ext>
              </a:extLst>
            </p:cNvPr>
            <p:cNvSpPr/>
            <p:nvPr/>
          </p:nvSpPr>
          <p:spPr>
            <a:xfrm>
              <a:off x="10608096" y="4381328"/>
              <a:ext cx="1333238" cy="34851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Tahoma"/>
                  <a:cs typeface="Tahoma"/>
                </a:rPr>
                <a:t>Intervalos</a:t>
              </a:r>
            </a:p>
          </p:txBody>
        </p:sp>
        <p:sp>
          <p:nvSpPr>
            <p:cNvPr id="58" name="Rectángulo 57">
              <a:extLst>
                <a:ext uri="{FF2B5EF4-FFF2-40B4-BE49-F238E27FC236}">
                  <a16:creationId xmlns:a16="http://schemas.microsoft.com/office/drawing/2014/main" id="{D43F2103-B83E-91EE-CB31-B7C82229B6F0}"/>
                </a:ext>
              </a:extLst>
            </p:cNvPr>
            <p:cNvSpPr/>
            <p:nvPr/>
          </p:nvSpPr>
          <p:spPr>
            <a:xfrm>
              <a:off x="10654869" y="6504669"/>
              <a:ext cx="1196423" cy="361262"/>
            </a:xfrm>
            <a:prstGeom prst="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noProof="0">
                  <a:ln>
                    <a:noFill/>
                  </a:ln>
                  <a:solidFill>
                    <a:prstClr val="white"/>
                  </a:solidFill>
                  <a:effectLst/>
                  <a:uLnTx/>
                  <a:uFillTx/>
                  <a:latin typeface="Calibri" panose="020F0502020204030204"/>
                  <a:ea typeface="+mn-ea"/>
                  <a:cs typeface="+mn-cs"/>
                </a:rPr>
                <a:t>N/A MIPG</a:t>
              </a:r>
            </a:p>
          </p:txBody>
        </p:sp>
      </p:grpSp>
      <p:grpSp>
        <p:nvGrpSpPr>
          <p:cNvPr id="11" name="Grupo 10">
            <a:extLst>
              <a:ext uri="{FF2B5EF4-FFF2-40B4-BE49-F238E27FC236}">
                <a16:creationId xmlns:a16="http://schemas.microsoft.com/office/drawing/2014/main" id="{BE19E5A3-C42C-7977-F461-E9DD8DB84778}"/>
              </a:ext>
            </a:extLst>
          </p:cNvPr>
          <p:cNvGrpSpPr/>
          <p:nvPr/>
        </p:nvGrpSpPr>
        <p:grpSpPr>
          <a:xfrm>
            <a:off x="1924934" y="2988189"/>
            <a:ext cx="695968" cy="276999"/>
            <a:chOff x="2246498" y="353396"/>
            <a:chExt cx="695968" cy="276999"/>
          </a:xfrm>
        </p:grpSpPr>
        <p:sp>
          <p:nvSpPr>
            <p:cNvPr id="9" name="Triángulo isósceles 8">
              <a:extLst>
                <a:ext uri="{FF2B5EF4-FFF2-40B4-BE49-F238E27FC236}">
                  <a16:creationId xmlns:a16="http://schemas.microsoft.com/office/drawing/2014/main" id="{F849442C-A559-C887-6D2B-80FEDDA84048}"/>
                </a:ext>
              </a:extLst>
            </p:cNvPr>
            <p:cNvSpPr/>
            <p:nvPr/>
          </p:nvSpPr>
          <p:spPr>
            <a:xfrm>
              <a:off x="2246498" y="387691"/>
              <a:ext cx="152412" cy="175104"/>
            </a:xfrm>
            <a:prstGeom prst="triangl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32871BAE-B801-75BA-A677-91BB741C5E1A}"/>
                </a:ext>
              </a:extLst>
            </p:cNvPr>
            <p:cNvSpPr txBox="1"/>
            <p:nvPr/>
          </p:nvSpPr>
          <p:spPr>
            <a:xfrm>
              <a:off x="2352913" y="353396"/>
              <a:ext cx="589553" cy="276999"/>
            </a:xfrm>
            <a:prstGeom prst="rect">
              <a:avLst/>
            </a:prstGeom>
            <a:noFill/>
          </p:spPr>
          <p:txBody>
            <a:bodyPr wrap="square" rtlCol="0">
              <a:spAutoFit/>
            </a:bodyPr>
            <a:lstStyle/>
            <a:p>
              <a:r>
                <a:rPr lang="es-CO" sz="1200" b="1">
                  <a:latin typeface="Arial" panose="020B0604020202020204" pitchFamily="34" charset="0"/>
                  <a:cs typeface="Arial" panose="020B0604020202020204" pitchFamily="34" charset="0"/>
                </a:rPr>
                <a:t>3,73</a:t>
              </a:r>
            </a:p>
          </p:txBody>
        </p:sp>
      </p:grpSp>
      <p:grpSp>
        <p:nvGrpSpPr>
          <p:cNvPr id="59" name="Grupo 58">
            <a:extLst>
              <a:ext uri="{FF2B5EF4-FFF2-40B4-BE49-F238E27FC236}">
                <a16:creationId xmlns:a16="http://schemas.microsoft.com/office/drawing/2014/main" id="{45D61F23-08C2-A4B2-A496-5D002BD8DF81}"/>
              </a:ext>
            </a:extLst>
          </p:cNvPr>
          <p:cNvGrpSpPr/>
          <p:nvPr/>
        </p:nvGrpSpPr>
        <p:grpSpPr>
          <a:xfrm>
            <a:off x="4257974" y="3006068"/>
            <a:ext cx="695968" cy="276999"/>
            <a:chOff x="2246498" y="353396"/>
            <a:chExt cx="695968" cy="276999"/>
          </a:xfrm>
        </p:grpSpPr>
        <p:sp>
          <p:nvSpPr>
            <p:cNvPr id="60" name="Triángulo isósceles 59">
              <a:extLst>
                <a:ext uri="{FF2B5EF4-FFF2-40B4-BE49-F238E27FC236}">
                  <a16:creationId xmlns:a16="http://schemas.microsoft.com/office/drawing/2014/main" id="{E5AA4700-7F85-18BA-3EAF-769BFEE04E28}"/>
                </a:ext>
              </a:extLst>
            </p:cNvPr>
            <p:cNvSpPr/>
            <p:nvPr/>
          </p:nvSpPr>
          <p:spPr>
            <a:xfrm>
              <a:off x="2246498" y="387691"/>
              <a:ext cx="152412" cy="175104"/>
            </a:xfrm>
            <a:prstGeom prst="triangl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CuadroTexto 60">
              <a:extLst>
                <a:ext uri="{FF2B5EF4-FFF2-40B4-BE49-F238E27FC236}">
                  <a16:creationId xmlns:a16="http://schemas.microsoft.com/office/drawing/2014/main" id="{B3BFB3C1-4300-E8D4-9388-E46717C7910B}"/>
                </a:ext>
              </a:extLst>
            </p:cNvPr>
            <p:cNvSpPr txBox="1"/>
            <p:nvPr/>
          </p:nvSpPr>
          <p:spPr>
            <a:xfrm>
              <a:off x="2352913" y="353396"/>
              <a:ext cx="589553" cy="276999"/>
            </a:xfrm>
            <a:prstGeom prst="rect">
              <a:avLst/>
            </a:prstGeom>
            <a:noFill/>
          </p:spPr>
          <p:txBody>
            <a:bodyPr wrap="square" rtlCol="0">
              <a:spAutoFit/>
            </a:bodyPr>
            <a:lstStyle/>
            <a:p>
              <a:r>
                <a:rPr lang="es-CO" sz="1200" b="1">
                  <a:latin typeface="Arial" panose="020B0604020202020204" pitchFamily="34" charset="0"/>
                  <a:cs typeface="Arial" panose="020B0604020202020204" pitchFamily="34" charset="0"/>
                </a:rPr>
                <a:t>4,38</a:t>
              </a:r>
            </a:p>
          </p:txBody>
        </p:sp>
      </p:grpSp>
      <p:grpSp>
        <p:nvGrpSpPr>
          <p:cNvPr id="62" name="Grupo 61">
            <a:extLst>
              <a:ext uri="{FF2B5EF4-FFF2-40B4-BE49-F238E27FC236}">
                <a16:creationId xmlns:a16="http://schemas.microsoft.com/office/drawing/2014/main" id="{1BE590AD-6551-B195-8A6F-966FF125F970}"/>
              </a:ext>
            </a:extLst>
          </p:cNvPr>
          <p:cNvGrpSpPr/>
          <p:nvPr/>
        </p:nvGrpSpPr>
        <p:grpSpPr>
          <a:xfrm>
            <a:off x="6560717" y="2995980"/>
            <a:ext cx="695968" cy="276999"/>
            <a:chOff x="2246498" y="353396"/>
            <a:chExt cx="695968" cy="276999"/>
          </a:xfrm>
        </p:grpSpPr>
        <p:sp>
          <p:nvSpPr>
            <p:cNvPr id="64" name="Triángulo isósceles 63">
              <a:extLst>
                <a:ext uri="{FF2B5EF4-FFF2-40B4-BE49-F238E27FC236}">
                  <a16:creationId xmlns:a16="http://schemas.microsoft.com/office/drawing/2014/main" id="{76644673-D112-F896-ECEB-374FFCC6BFA6}"/>
                </a:ext>
              </a:extLst>
            </p:cNvPr>
            <p:cNvSpPr/>
            <p:nvPr/>
          </p:nvSpPr>
          <p:spPr>
            <a:xfrm>
              <a:off x="2246498" y="387691"/>
              <a:ext cx="152412" cy="175104"/>
            </a:xfrm>
            <a:prstGeom prst="triangl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5" name="CuadroTexto 64">
              <a:extLst>
                <a:ext uri="{FF2B5EF4-FFF2-40B4-BE49-F238E27FC236}">
                  <a16:creationId xmlns:a16="http://schemas.microsoft.com/office/drawing/2014/main" id="{89677219-4D49-2A33-1340-65A39F857E02}"/>
                </a:ext>
              </a:extLst>
            </p:cNvPr>
            <p:cNvSpPr txBox="1"/>
            <p:nvPr/>
          </p:nvSpPr>
          <p:spPr>
            <a:xfrm>
              <a:off x="2352913" y="353396"/>
              <a:ext cx="589553" cy="276999"/>
            </a:xfrm>
            <a:prstGeom prst="rect">
              <a:avLst/>
            </a:prstGeom>
            <a:noFill/>
          </p:spPr>
          <p:txBody>
            <a:bodyPr wrap="square" rtlCol="0">
              <a:spAutoFit/>
            </a:bodyPr>
            <a:lstStyle/>
            <a:p>
              <a:r>
                <a:rPr lang="es-CO" sz="1200" b="1">
                  <a:latin typeface="Arial" panose="020B0604020202020204" pitchFamily="34" charset="0"/>
                  <a:cs typeface="Arial" panose="020B0604020202020204" pitchFamily="34" charset="0"/>
                </a:rPr>
                <a:t>3,25</a:t>
              </a:r>
            </a:p>
          </p:txBody>
        </p:sp>
      </p:grpSp>
      <p:grpSp>
        <p:nvGrpSpPr>
          <p:cNvPr id="67" name="Grupo 66">
            <a:extLst>
              <a:ext uri="{FF2B5EF4-FFF2-40B4-BE49-F238E27FC236}">
                <a16:creationId xmlns:a16="http://schemas.microsoft.com/office/drawing/2014/main" id="{B3B22ED5-9CED-20DE-AF1E-C4A01536286E}"/>
              </a:ext>
            </a:extLst>
          </p:cNvPr>
          <p:cNvGrpSpPr/>
          <p:nvPr/>
        </p:nvGrpSpPr>
        <p:grpSpPr>
          <a:xfrm>
            <a:off x="8679154" y="2988188"/>
            <a:ext cx="695968" cy="276999"/>
            <a:chOff x="2246498" y="353396"/>
            <a:chExt cx="695968" cy="276999"/>
          </a:xfrm>
        </p:grpSpPr>
        <p:sp>
          <p:nvSpPr>
            <p:cNvPr id="68" name="Triángulo isósceles 67">
              <a:extLst>
                <a:ext uri="{FF2B5EF4-FFF2-40B4-BE49-F238E27FC236}">
                  <a16:creationId xmlns:a16="http://schemas.microsoft.com/office/drawing/2014/main" id="{BBFF19A9-FE36-0F01-45AC-00B38A2241F9}"/>
                </a:ext>
              </a:extLst>
            </p:cNvPr>
            <p:cNvSpPr/>
            <p:nvPr/>
          </p:nvSpPr>
          <p:spPr>
            <a:xfrm>
              <a:off x="2246498" y="387691"/>
              <a:ext cx="152412" cy="175104"/>
            </a:xfrm>
            <a:prstGeom prst="triangl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9" name="CuadroTexto 68">
              <a:extLst>
                <a:ext uri="{FF2B5EF4-FFF2-40B4-BE49-F238E27FC236}">
                  <a16:creationId xmlns:a16="http://schemas.microsoft.com/office/drawing/2014/main" id="{E3AC07FE-3E67-0833-8702-8FA8FA20CC98}"/>
                </a:ext>
              </a:extLst>
            </p:cNvPr>
            <p:cNvSpPr txBox="1"/>
            <p:nvPr/>
          </p:nvSpPr>
          <p:spPr>
            <a:xfrm>
              <a:off x="2352913" y="353396"/>
              <a:ext cx="589553" cy="276999"/>
            </a:xfrm>
            <a:prstGeom prst="rect">
              <a:avLst/>
            </a:prstGeom>
            <a:noFill/>
          </p:spPr>
          <p:txBody>
            <a:bodyPr wrap="square" rtlCol="0">
              <a:spAutoFit/>
            </a:bodyPr>
            <a:lstStyle/>
            <a:p>
              <a:r>
                <a:rPr lang="es-CO" sz="1200" b="1">
                  <a:latin typeface="Arial" panose="020B0604020202020204" pitchFamily="34" charset="0"/>
                  <a:cs typeface="Arial" panose="020B0604020202020204" pitchFamily="34" charset="0"/>
                </a:rPr>
                <a:t>3,06</a:t>
              </a:r>
            </a:p>
          </p:txBody>
        </p:sp>
      </p:grpSp>
      <p:grpSp>
        <p:nvGrpSpPr>
          <p:cNvPr id="70" name="Grupo 69">
            <a:extLst>
              <a:ext uri="{FF2B5EF4-FFF2-40B4-BE49-F238E27FC236}">
                <a16:creationId xmlns:a16="http://schemas.microsoft.com/office/drawing/2014/main" id="{7E10A4B1-AECB-9DF7-A104-65661E4A2E93}"/>
              </a:ext>
            </a:extLst>
          </p:cNvPr>
          <p:cNvGrpSpPr/>
          <p:nvPr/>
        </p:nvGrpSpPr>
        <p:grpSpPr>
          <a:xfrm>
            <a:off x="6526227" y="5601707"/>
            <a:ext cx="695968" cy="276999"/>
            <a:chOff x="2246498" y="353396"/>
            <a:chExt cx="695968" cy="276999"/>
          </a:xfrm>
        </p:grpSpPr>
        <p:sp>
          <p:nvSpPr>
            <p:cNvPr id="71" name="Triángulo isósceles 70">
              <a:extLst>
                <a:ext uri="{FF2B5EF4-FFF2-40B4-BE49-F238E27FC236}">
                  <a16:creationId xmlns:a16="http://schemas.microsoft.com/office/drawing/2014/main" id="{B398EECB-F333-1F76-309F-459AE4A26EB5}"/>
                </a:ext>
              </a:extLst>
            </p:cNvPr>
            <p:cNvSpPr/>
            <p:nvPr/>
          </p:nvSpPr>
          <p:spPr>
            <a:xfrm>
              <a:off x="2246498" y="387691"/>
              <a:ext cx="152412" cy="175104"/>
            </a:xfrm>
            <a:prstGeom prst="triangl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2" name="CuadroTexto 71">
              <a:extLst>
                <a:ext uri="{FF2B5EF4-FFF2-40B4-BE49-F238E27FC236}">
                  <a16:creationId xmlns:a16="http://schemas.microsoft.com/office/drawing/2014/main" id="{B094DFEF-7FF7-763E-2B73-95E037D15A83}"/>
                </a:ext>
              </a:extLst>
            </p:cNvPr>
            <p:cNvSpPr txBox="1"/>
            <p:nvPr/>
          </p:nvSpPr>
          <p:spPr>
            <a:xfrm>
              <a:off x="2352913" y="353396"/>
              <a:ext cx="589553" cy="276999"/>
            </a:xfrm>
            <a:prstGeom prst="rect">
              <a:avLst/>
            </a:prstGeom>
            <a:noFill/>
          </p:spPr>
          <p:txBody>
            <a:bodyPr wrap="square" rtlCol="0">
              <a:spAutoFit/>
            </a:bodyPr>
            <a:lstStyle/>
            <a:p>
              <a:r>
                <a:rPr lang="es-CO" sz="1200" b="1">
                  <a:latin typeface="Arial" panose="020B0604020202020204" pitchFamily="34" charset="0"/>
                  <a:cs typeface="Arial" panose="020B0604020202020204" pitchFamily="34" charset="0"/>
                </a:rPr>
                <a:t>4,38</a:t>
              </a:r>
            </a:p>
          </p:txBody>
        </p:sp>
      </p:grpSp>
      <p:grpSp>
        <p:nvGrpSpPr>
          <p:cNvPr id="73" name="Grupo 72">
            <a:extLst>
              <a:ext uri="{FF2B5EF4-FFF2-40B4-BE49-F238E27FC236}">
                <a16:creationId xmlns:a16="http://schemas.microsoft.com/office/drawing/2014/main" id="{87CFE4CB-07F4-A860-259C-B8C5D0803739}"/>
              </a:ext>
            </a:extLst>
          </p:cNvPr>
          <p:cNvGrpSpPr/>
          <p:nvPr/>
        </p:nvGrpSpPr>
        <p:grpSpPr>
          <a:xfrm>
            <a:off x="4192850" y="5609679"/>
            <a:ext cx="695968" cy="276999"/>
            <a:chOff x="2246498" y="353396"/>
            <a:chExt cx="695968" cy="276999"/>
          </a:xfrm>
        </p:grpSpPr>
        <p:sp>
          <p:nvSpPr>
            <p:cNvPr id="74" name="Triángulo isósceles 73">
              <a:extLst>
                <a:ext uri="{FF2B5EF4-FFF2-40B4-BE49-F238E27FC236}">
                  <a16:creationId xmlns:a16="http://schemas.microsoft.com/office/drawing/2014/main" id="{6A4C62F9-5899-BB42-CCE1-5B36B80FAAFC}"/>
                </a:ext>
              </a:extLst>
            </p:cNvPr>
            <p:cNvSpPr/>
            <p:nvPr/>
          </p:nvSpPr>
          <p:spPr>
            <a:xfrm>
              <a:off x="2246498" y="387691"/>
              <a:ext cx="152412" cy="175104"/>
            </a:xfrm>
            <a:prstGeom prst="triangl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5" name="CuadroTexto 74">
              <a:extLst>
                <a:ext uri="{FF2B5EF4-FFF2-40B4-BE49-F238E27FC236}">
                  <a16:creationId xmlns:a16="http://schemas.microsoft.com/office/drawing/2014/main" id="{33CCDE3D-2EAE-8A4B-A4EB-81261F672812}"/>
                </a:ext>
              </a:extLst>
            </p:cNvPr>
            <p:cNvSpPr txBox="1"/>
            <p:nvPr/>
          </p:nvSpPr>
          <p:spPr>
            <a:xfrm>
              <a:off x="2352913" y="353396"/>
              <a:ext cx="589553" cy="276999"/>
            </a:xfrm>
            <a:prstGeom prst="rect">
              <a:avLst/>
            </a:prstGeom>
            <a:noFill/>
          </p:spPr>
          <p:txBody>
            <a:bodyPr wrap="square" rtlCol="0">
              <a:spAutoFit/>
            </a:bodyPr>
            <a:lstStyle/>
            <a:p>
              <a:r>
                <a:rPr lang="es-CO" sz="1200" b="1">
                  <a:latin typeface="Arial" panose="020B0604020202020204" pitchFamily="34" charset="0"/>
                  <a:cs typeface="Arial" panose="020B0604020202020204" pitchFamily="34" charset="0"/>
                </a:rPr>
                <a:t>5,47</a:t>
              </a:r>
            </a:p>
          </p:txBody>
        </p:sp>
      </p:grpSp>
      <p:grpSp>
        <p:nvGrpSpPr>
          <p:cNvPr id="76" name="Grupo 75">
            <a:extLst>
              <a:ext uri="{FF2B5EF4-FFF2-40B4-BE49-F238E27FC236}">
                <a16:creationId xmlns:a16="http://schemas.microsoft.com/office/drawing/2014/main" id="{0CCFAC9F-F35C-4988-7B86-C6343E60DFCE}"/>
              </a:ext>
            </a:extLst>
          </p:cNvPr>
          <p:cNvGrpSpPr/>
          <p:nvPr/>
        </p:nvGrpSpPr>
        <p:grpSpPr>
          <a:xfrm>
            <a:off x="1935385" y="5618466"/>
            <a:ext cx="695968" cy="276999"/>
            <a:chOff x="2246498" y="353396"/>
            <a:chExt cx="695968" cy="276999"/>
          </a:xfrm>
        </p:grpSpPr>
        <p:sp>
          <p:nvSpPr>
            <p:cNvPr id="77" name="Triángulo isósceles 76">
              <a:extLst>
                <a:ext uri="{FF2B5EF4-FFF2-40B4-BE49-F238E27FC236}">
                  <a16:creationId xmlns:a16="http://schemas.microsoft.com/office/drawing/2014/main" id="{38FF8E76-3661-98F0-3D02-8A30803F4562}"/>
                </a:ext>
              </a:extLst>
            </p:cNvPr>
            <p:cNvSpPr/>
            <p:nvPr/>
          </p:nvSpPr>
          <p:spPr>
            <a:xfrm>
              <a:off x="2246498" y="387691"/>
              <a:ext cx="152412" cy="175104"/>
            </a:xfrm>
            <a:prstGeom prst="triangl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8" name="CuadroTexto 77">
              <a:extLst>
                <a:ext uri="{FF2B5EF4-FFF2-40B4-BE49-F238E27FC236}">
                  <a16:creationId xmlns:a16="http://schemas.microsoft.com/office/drawing/2014/main" id="{78A3E8AC-8DBB-C774-CE11-E344EA13C4A6}"/>
                </a:ext>
              </a:extLst>
            </p:cNvPr>
            <p:cNvSpPr txBox="1"/>
            <p:nvPr/>
          </p:nvSpPr>
          <p:spPr>
            <a:xfrm>
              <a:off x="2352913" y="353396"/>
              <a:ext cx="589553" cy="276999"/>
            </a:xfrm>
            <a:prstGeom prst="rect">
              <a:avLst/>
            </a:prstGeom>
            <a:noFill/>
          </p:spPr>
          <p:txBody>
            <a:bodyPr wrap="square" rtlCol="0">
              <a:spAutoFit/>
            </a:bodyPr>
            <a:lstStyle/>
            <a:p>
              <a:r>
                <a:rPr lang="es-CO" sz="1200" b="1">
                  <a:latin typeface="Arial" panose="020B0604020202020204" pitchFamily="34" charset="0"/>
                  <a:cs typeface="Arial" panose="020B0604020202020204" pitchFamily="34" charset="0"/>
                </a:rPr>
                <a:t>3,80</a:t>
              </a:r>
            </a:p>
          </p:txBody>
        </p:sp>
      </p:grpSp>
      <p:pic>
        <p:nvPicPr>
          <p:cNvPr id="12" name="Gráfico 12" descr="Tendencia al alza contorno">
            <a:extLst>
              <a:ext uri="{FF2B5EF4-FFF2-40B4-BE49-F238E27FC236}">
                <a16:creationId xmlns:a16="http://schemas.microsoft.com/office/drawing/2014/main" id="{3F659C91-8145-58B4-0702-B5F53EEFF52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77799" y="209550"/>
            <a:ext cx="649817" cy="649817"/>
          </a:xfrm>
          <a:prstGeom prst="rect">
            <a:avLst/>
          </a:prstGeom>
        </p:spPr>
      </p:pic>
    </p:spTree>
    <p:extLst>
      <p:ext uri="{BB962C8B-B14F-4D97-AF65-F5344CB8AC3E}">
        <p14:creationId xmlns:p14="http://schemas.microsoft.com/office/powerpoint/2010/main" val="126910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2808732"/>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3" name="object 3"/>
          <p:cNvSpPr txBox="1"/>
          <p:nvPr/>
        </p:nvSpPr>
        <p:spPr>
          <a:xfrm>
            <a:off x="301853" y="2905505"/>
            <a:ext cx="492759"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0" normalizeH="0" baseline="0">
                <a:ln>
                  <a:noFill/>
                </a:ln>
                <a:solidFill>
                  <a:srgbClr val="FFFFFF"/>
                </a:solidFill>
                <a:effectLst/>
                <a:uLnTx/>
                <a:uFillTx/>
                <a:latin typeface="Calibri"/>
                <a:ea typeface="+mn-ea"/>
                <a:cs typeface="Calibri"/>
              </a:rPr>
              <a:t>G</a:t>
            </a:r>
            <a:r>
              <a:rPr kumimoji="0" lang="es-CO" sz="1050" b="0" i="0" u="none" strike="noStrike" kern="1200" cap="none" spc="-55" normalizeH="0" baseline="0">
                <a:ln>
                  <a:noFill/>
                </a:ln>
                <a:solidFill>
                  <a:srgbClr val="FFFFFF"/>
                </a:solidFill>
                <a:effectLst/>
                <a:uLnTx/>
                <a:uFillTx/>
                <a:latin typeface="Calibri"/>
                <a:ea typeface="+mn-ea"/>
                <a:cs typeface="Calibri"/>
              </a:rPr>
              <a:t>obi</a:t>
            </a:r>
            <a:r>
              <a:rPr kumimoji="0" lang="es-CO" sz="1050" b="0" i="0" u="none" strike="noStrike" kern="1200" cap="none" spc="-45" normalizeH="0" baseline="0">
                <a:ln>
                  <a:noFill/>
                </a:ln>
                <a:solidFill>
                  <a:srgbClr val="FFFFFF"/>
                </a:solidFill>
                <a:effectLst/>
                <a:uLnTx/>
                <a:uFillTx/>
                <a:latin typeface="Calibri"/>
                <a:ea typeface="+mn-ea"/>
                <a:cs typeface="Calibri"/>
              </a:rPr>
              <a:t>er</a:t>
            </a:r>
            <a:r>
              <a:rPr kumimoji="0" lang="es-CO" sz="1050" b="0" i="0" u="none" strike="noStrike" kern="1200" cap="none" spc="-65" normalizeH="0" baseline="0">
                <a:ln>
                  <a:noFill/>
                </a:ln>
                <a:solidFill>
                  <a:srgbClr val="FFFFFF"/>
                </a:solidFill>
                <a:effectLst/>
                <a:uLnTx/>
                <a:uFillTx/>
                <a:latin typeface="Calibri"/>
                <a:ea typeface="+mn-ea"/>
                <a:cs typeface="Calibri"/>
              </a:rPr>
              <a:t>n</a:t>
            </a:r>
            <a:r>
              <a:rPr kumimoji="0" lang="es-CO" sz="1050" b="0" i="0" u="none" strike="noStrike" kern="1200" cap="none" spc="0" normalizeH="0" baseline="0">
                <a:ln>
                  <a:noFill/>
                </a:ln>
                <a:solidFill>
                  <a:srgbClr val="FFFFFF"/>
                </a:solidFill>
                <a:effectLst/>
                <a:uLnTx/>
                <a:uFillTx/>
                <a:latin typeface="Calibri"/>
                <a:ea typeface="+mn-ea"/>
                <a:cs typeface="Calibri"/>
              </a:rPr>
              <a:t>o</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4" name="object 4"/>
          <p:cNvSpPr/>
          <p:nvPr/>
        </p:nvSpPr>
        <p:spPr>
          <a:xfrm>
            <a:off x="3648455" y="2808732"/>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5" name="object 5"/>
          <p:cNvSpPr txBox="1"/>
          <p:nvPr/>
        </p:nvSpPr>
        <p:spPr>
          <a:xfrm>
            <a:off x="3802507" y="2825241"/>
            <a:ext cx="953135" cy="346710"/>
          </a:xfrm>
          <a:prstGeom prst="rect">
            <a:avLst/>
          </a:prstGeom>
        </p:spPr>
        <p:txBody>
          <a:bodyPr vert="horz" wrap="square" lIns="0" tIns="13335" rIns="0" bIns="0" rtlCol="0">
            <a:spAutoFit/>
          </a:bodyPr>
          <a:lstStyle/>
          <a:p>
            <a:pPr marL="355600" marR="5080" lvl="0" indent="-34290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de</a:t>
            </a:r>
            <a:r>
              <a:rPr kumimoji="0" lang="es-CO" sz="1050" b="0" i="0" u="none" strike="noStrike" kern="1200" cap="none" spc="-4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Gobierno </a:t>
            </a:r>
            <a:r>
              <a:rPr kumimoji="0" lang="es-CO" sz="1050" b="0" i="0" u="none" strike="noStrike" kern="1200" cap="none" spc="-22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80,7</a:t>
            </a:r>
          </a:p>
        </p:txBody>
      </p:sp>
      <p:sp>
        <p:nvSpPr>
          <p:cNvPr id="6" name="object 6"/>
          <p:cNvSpPr/>
          <p:nvPr/>
        </p:nvSpPr>
        <p:spPr>
          <a:xfrm>
            <a:off x="2325623" y="2810255"/>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7" name="object 7"/>
          <p:cNvSpPr txBox="1"/>
          <p:nvPr/>
        </p:nvSpPr>
        <p:spPr>
          <a:xfrm>
            <a:off x="2775585" y="2827147"/>
            <a:ext cx="359410" cy="346710"/>
          </a:xfrm>
          <a:prstGeom prst="rect">
            <a:avLst/>
          </a:prstGeom>
        </p:spPr>
        <p:txBody>
          <a:bodyPr vert="horz" wrap="square" lIns="0" tIns="13335" rIns="0" bIns="0" rtlCol="0">
            <a:spAutoFit/>
          </a:bodyPr>
          <a:lstStyle/>
          <a:p>
            <a:pPr marL="59690" marR="5080" lvl="0" indent="-4762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D</a:t>
            </a:r>
            <a:r>
              <a:rPr kumimoji="0" lang="es-CO" sz="1050" b="0" i="0" u="none" strike="noStrike" kern="1200" cap="none" spc="-10" normalizeH="0" baseline="0">
                <a:ln>
                  <a:noFill/>
                </a:ln>
                <a:solidFill>
                  <a:prstClr val="black"/>
                </a:solidFill>
                <a:effectLst/>
                <a:uLnTx/>
                <a:uFillTx/>
                <a:latin typeface="Calibri"/>
                <a:ea typeface="+mn-ea"/>
                <a:cs typeface="Calibri"/>
              </a:rPr>
              <a:t>P</a:t>
            </a:r>
            <a:r>
              <a:rPr kumimoji="0" lang="es-CO" sz="1050" b="0" i="0" u="none" strike="noStrike" kern="1200" cap="none" spc="0" normalizeH="0" baseline="0">
                <a:ln>
                  <a:noFill/>
                </a:ln>
                <a:solidFill>
                  <a:prstClr val="black"/>
                </a:solidFill>
                <a:effectLst/>
                <a:uLnTx/>
                <a:uFillTx/>
                <a:latin typeface="Calibri"/>
                <a:ea typeface="+mn-ea"/>
                <a:cs typeface="Calibri"/>
              </a:rPr>
              <a:t>AC  84,1</a:t>
            </a:r>
          </a:p>
        </p:txBody>
      </p:sp>
      <p:sp>
        <p:nvSpPr>
          <p:cNvPr id="8" name="object 8"/>
          <p:cNvSpPr/>
          <p:nvPr/>
        </p:nvSpPr>
        <p:spPr>
          <a:xfrm>
            <a:off x="1002791" y="2808732"/>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9" name="object 9"/>
          <p:cNvSpPr txBox="1"/>
          <p:nvPr/>
        </p:nvSpPr>
        <p:spPr>
          <a:xfrm>
            <a:off x="1103172" y="2834386"/>
            <a:ext cx="1058545" cy="330200"/>
          </a:xfrm>
          <a:prstGeom prst="rect">
            <a:avLst/>
          </a:prstGeom>
        </p:spPr>
        <p:txBody>
          <a:bodyPr vert="horz" wrap="square" lIns="0" tIns="12065" rIns="0" bIns="0" rtlCol="0">
            <a:spAutoFit/>
          </a:bodyPr>
          <a:lstStyle/>
          <a:p>
            <a:pPr marL="416559" marR="5080" lvl="0" indent="-404495" algn="l" defTabSz="914400" rtl="0" eaLnBrk="1" fontAlgn="auto" latinLnBrk="0" hangingPunct="1">
              <a:lnSpc>
                <a:spcPct val="100000"/>
              </a:lnSpc>
              <a:spcBef>
                <a:spcPts val="95"/>
              </a:spcBef>
              <a:spcAft>
                <a:spcPts val="0"/>
              </a:spcAft>
              <a:buClrTx/>
              <a:buSzTx/>
              <a:buFontTx/>
              <a:buNone/>
              <a:tabLst/>
              <a:defRPr/>
            </a:pPr>
            <a:r>
              <a:rPr kumimoji="0" lang="es-CO" sz="1000" b="0" i="0" u="none" strike="noStrike" kern="1200" cap="none" spc="-10" normalizeH="0" baseline="0">
                <a:ln>
                  <a:noFill/>
                </a:ln>
                <a:solidFill>
                  <a:srgbClr val="FFFFFF"/>
                </a:solidFill>
                <a:effectLst/>
                <a:uLnTx/>
                <a:uFillTx/>
                <a:latin typeface="Calibri"/>
                <a:ea typeface="+mn-ea"/>
                <a:cs typeface="Calibri"/>
              </a:rPr>
              <a:t>Def. </a:t>
            </a:r>
            <a:r>
              <a:rPr kumimoji="0" lang="es-CO" sz="1000" b="0" i="0" u="none" strike="noStrike" kern="1200" cap="none" spc="-5" normalizeH="0" baseline="0">
                <a:ln>
                  <a:noFill/>
                </a:ln>
                <a:solidFill>
                  <a:srgbClr val="FFFFFF"/>
                </a:solidFill>
                <a:effectLst/>
                <a:uLnTx/>
                <a:uFillTx/>
                <a:latin typeface="Calibri"/>
                <a:ea typeface="+mn-ea"/>
                <a:cs typeface="Calibri"/>
              </a:rPr>
              <a:t>Espacio Público </a:t>
            </a:r>
            <a:r>
              <a:rPr kumimoji="0" lang="es-CO" sz="1000" b="0" i="0" u="none" strike="noStrike" kern="1200" cap="none" spc="-220" normalizeH="0" baseline="0">
                <a:ln>
                  <a:noFill/>
                </a:ln>
                <a:solidFill>
                  <a:srgbClr val="FFFFFF"/>
                </a:solidFill>
                <a:effectLst/>
                <a:uLnTx/>
                <a:uFillTx/>
                <a:latin typeface="Calibri"/>
                <a:ea typeface="+mn-ea"/>
                <a:cs typeface="Calibri"/>
              </a:rPr>
              <a:t> </a:t>
            </a:r>
            <a:r>
              <a:rPr kumimoji="0" lang="es-CO" sz="1000" b="0" i="0" u="none" strike="noStrike" kern="1200" cap="none" spc="-5" normalizeH="0" baseline="0">
                <a:ln>
                  <a:noFill/>
                </a:ln>
                <a:solidFill>
                  <a:srgbClr val="FFFFFF"/>
                </a:solidFill>
                <a:effectLst/>
                <a:uLnTx/>
                <a:uFillTx/>
                <a:latin typeface="Calibri"/>
                <a:ea typeface="+mn-ea"/>
                <a:cs typeface="Calibri"/>
              </a:rPr>
              <a:t>96,2</a:t>
            </a:r>
            <a:endParaRPr kumimoji="0" lang="es-CO" sz="1000" b="0" i="0" u="none" strike="noStrike" kern="1200" cap="none" spc="0" normalizeH="0" baseline="0">
              <a:ln>
                <a:noFill/>
              </a:ln>
              <a:solidFill>
                <a:prstClr val="black"/>
              </a:solidFill>
              <a:effectLst/>
              <a:uLnTx/>
              <a:uFillTx/>
              <a:latin typeface="Calibri"/>
              <a:ea typeface="+mn-ea"/>
              <a:cs typeface="Calibri"/>
            </a:endParaRPr>
          </a:p>
        </p:txBody>
      </p:sp>
      <p:sp>
        <p:nvSpPr>
          <p:cNvPr id="10" name="object 10"/>
          <p:cNvSpPr/>
          <p:nvPr/>
        </p:nvSpPr>
        <p:spPr>
          <a:xfrm>
            <a:off x="149352" y="2359151"/>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1" name="object 11"/>
          <p:cNvSpPr txBox="1"/>
          <p:nvPr/>
        </p:nvSpPr>
        <p:spPr>
          <a:xfrm>
            <a:off x="344525" y="2376297"/>
            <a:ext cx="408940" cy="346710"/>
          </a:xfrm>
          <a:prstGeom prst="rect">
            <a:avLst/>
          </a:prstGeom>
        </p:spPr>
        <p:txBody>
          <a:bodyPr vert="horz" wrap="square" lIns="0" tIns="13335" rIns="0" bIns="0" rtlCol="0">
            <a:spAutoFit/>
          </a:bodyPr>
          <a:lstStyle/>
          <a:p>
            <a:pPr marL="26670" marR="5080" lvl="0" indent="-14604"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0" normalizeH="0" baseline="0">
                <a:ln>
                  <a:noFill/>
                </a:ln>
                <a:solidFill>
                  <a:srgbClr val="FFFFFF"/>
                </a:solidFill>
                <a:effectLst/>
                <a:uLnTx/>
                <a:uFillTx/>
                <a:latin typeface="Calibri"/>
                <a:ea typeface="+mn-ea"/>
                <a:cs typeface="Calibri"/>
              </a:rPr>
              <a:t>G</a:t>
            </a:r>
            <a:r>
              <a:rPr kumimoji="0" lang="es-CO" sz="1050" b="0" i="0" u="none" strike="noStrike" kern="1200" cap="none" spc="-45" normalizeH="0" baseline="0">
                <a:ln>
                  <a:noFill/>
                </a:ln>
                <a:solidFill>
                  <a:srgbClr val="FFFFFF"/>
                </a:solidFill>
                <a:effectLst/>
                <a:uLnTx/>
                <a:uFillTx/>
                <a:latin typeface="Calibri"/>
                <a:ea typeface="+mn-ea"/>
                <a:cs typeface="Calibri"/>
              </a:rPr>
              <a:t>e</a:t>
            </a:r>
            <a:r>
              <a:rPr kumimoji="0" lang="es-CO" sz="1050" b="0" i="0" u="none" strike="noStrike" kern="1200" cap="none" spc="-55" normalizeH="0" baseline="0">
                <a:ln>
                  <a:noFill/>
                </a:ln>
                <a:solidFill>
                  <a:srgbClr val="FFFFFF"/>
                </a:solidFill>
                <a:effectLst/>
                <a:uLnTx/>
                <a:uFillTx/>
                <a:latin typeface="Calibri"/>
                <a:ea typeface="+mn-ea"/>
                <a:cs typeface="Calibri"/>
              </a:rPr>
              <a:t>stió</a:t>
            </a:r>
            <a:r>
              <a:rPr kumimoji="0" lang="es-CO" sz="1050" b="0" i="0" u="none" strike="noStrike" kern="1200" cap="none" spc="0" normalizeH="0" baseline="0">
                <a:ln>
                  <a:noFill/>
                </a:ln>
                <a:solidFill>
                  <a:srgbClr val="FFFFFF"/>
                </a:solidFill>
                <a:effectLst/>
                <a:uLnTx/>
                <a:uFillTx/>
                <a:latin typeface="Calibri"/>
                <a:ea typeface="+mn-ea"/>
                <a:cs typeface="Calibri"/>
              </a:rPr>
              <a:t>n  </a:t>
            </a:r>
            <a:r>
              <a:rPr kumimoji="0" lang="es-CO" sz="1050" b="0" i="0" u="none" strike="noStrike" kern="1200" cap="none" spc="-45" normalizeH="0" baseline="0">
                <a:ln>
                  <a:noFill/>
                </a:ln>
                <a:solidFill>
                  <a:srgbClr val="FFFFFF"/>
                </a:solidFill>
                <a:effectLst/>
                <a:uLnTx/>
                <a:uFillTx/>
                <a:latin typeface="Calibri"/>
                <a:ea typeface="+mn-ea"/>
                <a:cs typeface="Calibri"/>
              </a:rPr>
              <a:t>Pública</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2" name="object 12"/>
          <p:cNvSpPr/>
          <p:nvPr/>
        </p:nvSpPr>
        <p:spPr>
          <a:xfrm>
            <a:off x="1002791" y="2359151"/>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3" name="object 13"/>
          <p:cNvSpPr txBox="1"/>
          <p:nvPr/>
        </p:nvSpPr>
        <p:spPr>
          <a:xfrm>
            <a:off x="1265047" y="2376297"/>
            <a:ext cx="736600" cy="346710"/>
          </a:xfrm>
          <a:prstGeom prst="rect">
            <a:avLst/>
          </a:prstGeom>
        </p:spPr>
        <p:txBody>
          <a:bodyPr vert="horz" wrap="square" lIns="0" tIns="13335" rIns="0" bIns="0" rtlCol="0">
            <a:spAutoFit/>
          </a:bodyPr>
          <a:lstStyle/>
          <a:p>
            <a:pPr marL="247015" marR="5080" lvl="0" indent="-23495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srgbClr val="FFFFFF"/>
                </a:solidFill>
                <a:effectLst/>
                <a:uLnTx/>
                <a:uFillTx/>
                <a:latin typeface="Calibri"/>
                <a:ea typeface="+mn-ea"/>
                <a:cs typeface="Calibri"/>
              </a:rPr>
              <a:t>Sec.</a:t>
            </a:r>
            <a:r>
              <a:rPr kumimoji="0" lang="es-CO" sz="1050" b="0" i="0" u="none" strike="noStrike" kern="1200" cap="none" spc="165"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General </a:t>
            </a:r>
            <a:r>
              <a:rPr kumimoji="0" lang="es-CO" sz="1050" b="0" i="0" u="none" strike="noStrike" kern="1200" cap="none" spc="-225"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97,7</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4" name="object 14"/>
          <p:cNvSpPr/>
          <p:nvPr/>
        </p:nvSpPr>
        <p:spPr>
          <a:xfrm>
            <a:off x="2325623" y="2362200"/>
            <a:ext cx="1260475" cy="394970"/>
          </a:xfrm>
          <a:custGeom>
            <a:avLst/>
            <a:gdLst/>
            <a:ahLst/>
            <a:cxnLst/>
            <a:rect l="l" t="t" r="r" b="b"/>
            <a:pathLst>
              <a:path w="1260475" h="394969">
                <a:moveTo>
                  <a:pt x="1260348" y="0"/>
                </a:moveTo>
                <a:lnTo>
                  <a:pt x="0" y="0"/>
                </a:lnTo>
                <a:lnTo>
                  <a:pt x="0" y="394715"/>
                </a:lnTo>
                <a:lnTo>
                  <a:pt x="1260348" y="394715"/>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5" name="object 15"/>
          <p:cNvSpPr txBox="1"/>
          <p:nvPr/>
        </p:nvSpPr>
        <p:spPr>
          <a:xfrm>
            <a:off x="2755773" y="2378202"/>
            <a:ext cx="400685"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DASCD</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91,2</a:t>
            </a:r>
          </a:p>
        </p:txBody>
      </p:sp>
      <p:sp>
        <p:nvSpPr>
          <p:cNvPr id="16" name="object 16"/>
          <p:cNvSpPr/>
          <p:nvPr/>
        </p:nvSpPr>
        <p:spPr>
          <a:xfrm>
            <a:off x="7434071" y="5949696"/>
            <a:ext cx="1115695" cy="396240"/>
          </a:xfrm>
          <a:custGeom>
            <a:avLst/>
            <a:gdLst/>
            <a:ahLst/>
            <a:cxnLst/>
            <a:rect l="l" t="t" r="r" b="b"/>
            <a:pathLst>
              <a:path w="1115695" h="396239">
                <a:moveTo>
                  <a:pt x="1115568" y="0"/>
                </a:moveTo>
                <a:lnTo>
                  <a:pt x="0" y="0"/>
                </a:lnTo>
                <a:lnTo>
                  <a:pt x="0" y="396239"/>
                </a:lnTo>
                <a:lnTo>
                  <a:pt x="1115568" y="396239"/>
                </a:lnTo>
                <a:lnTo>
                  <a:pt x="1115568" y="0"/>
                </a:lnTo>
                <a:close/>
              </a:path>
            </a:pathLst>
          </a:custGeom>
          <a:solidFill>
            <a:srgbClr val="FF9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7" name="object 17"/>
          <p:cNvSpPr txBox="1"/>
          <p:nvPr/>
        </p:nvSpPr>
        <p:spPr>
          <a:xfrm>
            <a:off x="7656703" y="5967476"/>
            <a:ext cx="673735"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3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Cultura</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78,5</a:t>
            </a:r>
          </a:p>
        </p:txBody>
      </p:sp>
      <p:sp>
        <p:nvSpPr>
          <p:cNvPr id="18" name="object 18"/>
          <p:cNvSpPr/>
          <p:nvPr/>
        </p:nvSpPr>
        <p:spPr>
          <a:xfrm>
            <a:off x="8609076" y="5952744"/>
            <a:ext cx="1117600" cy="394970"/>
          </a:xfrm>
          <a:custGeom>
            <a:avLst/>
            <a:gdLst/>
            <a:ahLst/>
            <a:cxnLst/>
            <a:rect l="l" t="t" r="r" b="b"/>
            <a:pathLst>
              <a:path w="1117600" h="394970">
                <a:moveTo>
                  <a:pt x="1117092" y="0"/>
                </a:moveTo>
                <a:lnTo>
                  <a:pt x="0" y="0"/>
                </a:lnTo>
                <a:lnTo>
                  <a:pt x="0" y="394715"/>
                </a:lnTo>
                <a:lnTo>
                  <a:pt x="1117092" y="394715"/>
                </a:lnTo>
                <a:lnTo>
                  <a:pt x="1117092" y="0"/>
                </a:lnTo>
                <a:close/>
              </a:path>
            </a:pathLst>
          </a:custGeom>
          <a:solidFill>
            <a:srgbClr val="FF9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9" name="object 19"/>
          <p:cNvSpPr txBox="1"/>
          <p:nvPr/>
        </p:nvSpPr>
        <p:spPr>
          <a:xfrm>
            <a:off x="8784717" y="5969609"/>
            <a:ext cx="772795" cy="346710"/>
          </a:xfrm>
          <a:prstGeom prst="rect">
            <a:avLst/>
          </a:prstGeom>
        </p:spPr>
        <p:txBody>
          <a:bodyPr vert="horz" wrap="square" lIns="0" tIns="13335" rIns="0" bIns="0" rtlCol="0">
            <a:spAutoFit/>
          </a:bodyPr>
          <a:lstStyle/>
          <a:p>
            <a:pPr marL="276225" marR="5080" lvl="0" indent="-26416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0" normalizeH="0" baseline="0">
                <a:ln>
                  <a:noFill/>
                </a:ln>
                <a:solidFill>
                  <a:prstClr val="black"/>
                </a:solidFill>
                <a:effectLst/>
                <a:uLnTx/>
                <a:uFillTx/>
                <a:latin typeface="Calibri"/>
                <a:ea typeface="+mn-ea"/>
                <a:cs typeface="Calibri"/>
              </a:rPr>
              <a:t>ID</a:t>
            </a:r>
            <a:r>
              <a:rPr kumimoji="0" lang="es-CO" sz="1050" b="0" i="0" u="none" strike="noStrike" kern="1200" cap="none" spc="0" normalizeH="0" baseline="0">
                <a:ln>
                  <a:noFill/>
                </a:ln>
                <a:solidFill>
                  <a:prstClr val="black"/>
                </a:solidFill>
                <a:effectLst/>
                <a:uLnTx/>
                <a:uFillTx/>
                <a:latin typeface="Calibri"/>
                <a:ea typeface="+mn-ea"/>
                <a:cs typeface="Calibri"/>
              </a:rPr>
              <a:t>.</a:t>
            </a:r>
            <a:r>
              <a:rPr kumimoji="0" lang="es-CO" sz="1050" b="0" i="0" u="none" strike="noStrike" kern="1200" cap="none" spc="-110" normalizeH="0" baseline="0">
                <a:ln>
                  <a:noFill/>
                </a:ln>
                <a:solidFill>
                  <a:prstClr val="black"/>
                </a:solidFill>
                <a:effectLst/>
                <a:uLnTx/>
                <a:uFillTx/>
                <a:latin typeface="Calibri"/>
                <a:ea typeface="+mn-ea"/>
                <a:cs typeface="Calibri"/>
              </a:rPr>
              <a:t> </a:t>
            </a:r>
            <a:r>
              <a:rPr kumimoji="0" lang="es-CO" sz="1050" b="0" i="0" u="none" strike="noStrike" kern="1200" cap="none" spc="-55" normalizeH="0" baseline="0">
                <a:ln>
                  <a:noFill/>
                </a:ln>
                <a:solidFill>
                  <a:prstClr val="black"/>
                </a:solidFill>
                <a:effectLst/>
                <a:uLnTx/>
                <a:uFillTx/>
                <a:latin typeface="Calibri"/>
                <a:ea typeface="+mn-ea"/>
                <a:cs typeface="Calibri"/>
              </a:rPr>
              <a:t>P</a:t>
            </a:r>
            <a:r>
              <a:rPr kumimoji="0" lang="es-CO" sz="1050" b="0" i="0" u="none" strike="noStrike" kern="1200" cap="none" spc="-50" normalizeH="0" baseline="0">
                <a:ln>
                  <a:noFill/>
                </a:ln>
                <a:solidFill>
                  <a:prstClr val="black"/>
                </a:solidFill>
                <a:effectLst/>
                <a:uLnTx/>
                <a:uFillTx/>
                <a:latin typeface="Calibri"/>
                <a:ea typeface="+mn-ea"/>
                <a:cs typeface="Calibri"/>
              </a:rPr>
              <a:t>a</a:t>
            </a:r>
            <a:r>
              <a:rPr kumimoji="0" lang="es-CO" sz="1050" b="0" i="0" u="none" strike="noStrike" kern="1200" cap="none" spc="-55" normalizeH="0" baseline="0">
                <a:ln>
                  <a:noFill/>
                </a:ln>
                <a:solidFill>
                  <a:prstClr val="black"/>
                </a:solidFill>
                <a:effectLst/>
                <a:uLnTx/>
                <a:uFillTx/>
                <a:latin typeface="Calibri"/>
                <a:ea typeface="+mn-ea"/>
                <a:cs typeface="Calibri"/>
              </a:rPr>
              <a:t>t</a:t>
            </a:r>
            <a:r>
              <a:rPr kumimoji="0" lang="es-CO" sz="1050" b="0" i="0" u="none" strike="noStrike" kern="1200" cap="none" spc="0" normalizeH="0" baseline="0">
                <a:ln>
                  <a:noFill/>
                </a:ln>
                <a:solidFill>
                  <a:prstClr val="black"/>
                </a:solidFill>
                <a:effectLst/>
                <a:uLnTx/>
                <a:uFillTx/>
                <a:latin typeface="Calibri"/>
                <a:ea typeface="+mn-ea"/>
                <a:cs typeface="Calibri"/>
              </a:rPr>
              <a:t>.</a:t>
            </a:r>
            <a:r>
              <a:rPr kumimoji="0" lang="es-CO" sz="1050" b="0" i="0" u="none" strike="noStrike" kern="1200" cap="none" spc="-120" normalizeH="0" baseline="0">
                <a:ln>
                  <a:noFill/>
                </a:ln>
                <a:solidFill>
                  <a:prstClr val="black"/>
                </a:solidFill>
                <a:effectLst/>
                <a:uLnTx/>
                <a:uFillTx/>
                <a:latin typeface="Calibri"/>
                <a:ea typeface="+mn-ea"/>
                <a:cs typeface="Calibri"/>
              </a:rPr>
              <a:t> </a:t>
            </a:r>
            <a:r>
              <a:rPr kumimoji="0" lang="es-CO" sz="1050" b="0" i="0" u="none" strike="noStrike" kern="1200" cap="none" spc="-50" normalizeH="0" baseline="0">
                <a:ln>
                  <a:noFill/>
                </a:ln>
                <a:solidFill>
                  <a:prstClr val="black"/>
                </a:solidFill>
                <a:effectLst/>
                <a:uLnTx/>
                <a:uFillTx/>
                <a:latin typeface="Calibri"/>
                <a:ea typeface="+mn-ea"/>
                <a:cs typeface="Calibri"/>
              </a:rPr>
              <a:t>C</a:t>
            </a:r>
            <a:r>
              <a:rPr kumimoji="0" lang="es-CO" sz="1050" b="0" i="0" u="none" strike="noStrike" kern="1200" cap="none" spc="-55" normalizeH="0" baseline="0">
                <a:ln>
                  <a:noFill/>
                </a:ln>
                <a:solidFill>
                  <a:prstClr val="black"/>
                </a:solidFill>
                <a:effectLst/>
                <a:uLnTx/>
                <a:uFillTx/>
                <a:latin typeface="Calibri"/>
                <a:ea typeface="+mn-ea"/>
                <a:cs typeface="Calibri"/>
              </a:rPr>
              <a:t>ultu</a:t>
            </a:r>
            <a:r>
              <a:rPr kumimoji="0" lang="es-CO" sz="1050" b="0" i="0" u="none" strike="noStrike" kern="1200" cap="none" spc="-45" normalizeH="0" baseline="0">
                <a:ln>
                  <a:noFill/>
                </a:ln>
                <a:solidFill>
                  <a:prstClr val="black"/>
                </a:solidFill>
                <a:effectLst/>
                <a:uLnTx/>
                <a:uFillTx/>
                <a:latin typeface="Calibri"/>
                <a:ea typeface="+mn-ea"/>
                <a:cs typeface="Calibri"/>
              </a:rPr>
              <a:t>r</a:t>
            </a:r>
            <a:r>
              <a:rPr kumimoji="0" lang="es-CO" sz="1050" b="0" i="0" u="none" strike="noStrike" kern="1200" cap="none" spc="-50" normalizeH="0" baseline="0">
                <a:ln>
                  <a:noFill/>
                </a:ln>
                <a:solidFill>
                  <a:prstClr val="black"/>
                </a:solidFill>
                <a:effectLst/>
                <a:uLnTx/>
                <a:uFillTx/>
                <a:latin typeface="Calibri"/>
                <a:ea typeface="+mn-ea"/>
                <a:cs typeface="Calibri"/>
              </a:rPr>
              <a:t>a</a:t>
            </a:r>
            <a:r>
              <a:rPr kumimoji="0" lang="es-CO" sz="1050" b="0" i="0" u="none" strike="noStrike" kern="1200" cap="none" spc="0" normalizeH="0" baseline="0">
                <a:ln>
                  <a:noFill/>
                </a:ln>
                <a:solidFill>
                  <a:prstClr val="black"/>
                </a:solidFill>
                <a:effectLst/>
                <a:uLnTx/>
                <a:uFillTx/>
                <a:latin typeface="Calibri"/>
                <a:ea typeface="+mn-ea"/>
                <a:cs typeface="Calibri"/>
              </a:rPr>
              <a:t>l  </a:t>
            </a:r>
            <a:r>
              <a:rPr kumimoji="0" lang="es-CO" sz="1050" b="0" i="0" u="none" strike="noStrike" kern="1200" cap="none" spc="-35" normalizeH="0" baseline="0">
                <a:ln>
                  <a:noFill/>
                </a:ln>
                <a:solidFill>
                  <a:prstClr val="black"/>
                </a:solidFill>
                <a:effectLst/>
                <a:uLnTx/>
                <a:uFillTx/>
                <a:latin typeface="Calibri"/>
                <a:ea typeface="+mn-ea"/>
                <a:cs typeface="Calibri"/>
              </a:rPr>
              <a:t>72,1</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20" name="object 20"/>
          <p:cNvSpPr/>
          <p:nvPr/>
        </p:nvSpPr>
        <p:spPr>
          <a:xfrm>
            <a:off x="7434071" y="5501640"/>
            <a:ext cx="1115695" cy="394970"/>
          </a:xfrm>
          <a:custGeom>
            <a:avLst/>
            <a:gdLst/>
            <a:ahLst/>
            <a:cxnLst/>
            <a:rect l="l" t="t" r="r" b="b"/>
            <a:pathLst>
              <a:path w="1115695" h="394970">
                <a:moveTo>
                  <a:pt x="1115568" y="0"/>
                </a:moveTo>
                <a:lnTo>
                  <a:pt x="0" y="0"/>
                </a:lnTo>
                <a:lnTo>
                  <a:pt x="0" y="394716"/>
                </a:lnTo>
                <a:lnTo>
                  <a:pt x="1115568" y="394716"/>
                </a:lnTo>
                <a:lnTo>
                  <a:pt x="111556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21" name="object 21"/>
          <p:cNvSpPr txBox="1"/>
          <p:nvPr/>
        </p:nvSpPr>
        <p:spPr>
          <a:xfrm>
            <a:off x="7877682" y="5598363"/>
            <a:ext cx="22987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EEB</a:t>
            </a:r>
          </a:p>
        </p:txBody>
      </p:sp>
      <p:sp>
        <p:nvSpPr>
          <p:cNvPr id="22" name="object 22"/>
          <p:cNvSpPr/>
          <p:nvPr/>
        </p:nvSpPr>
        <p:spPr>
          <a:xfrm>
            <a:off x="8609076" y="5504688"/>
            <a:ext cx="1117600" cy="396240"/>
          </a:xfrm>
          <a:custGeom>
            <a:avLst/>
            <a:gdLst/>
            <a:ahLst/>
            <a:cxnLst/>
            <a:rect l="l" t="t" r="r" b="b"/>
            <a:pathLst>
              <a:path w="1117600" h="396239">
                <a:moveTo>
                  <a:pt x="1117092" y="0"/>
                </a:moveTo>
                <a:lnTo>
                  <a:pt x="0" y="0"/>
                </a:lnTo>
                <a:lnTo>
                  <a:pt x="0" y="396240"/>
                </a:lnTo>
                <a:lnTo>
                  <a:pt x="1117092" y="396240"/>
                </a:lnTo>
                <a:lnTo>
                  <a:pt x="1117092"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23" name="object 23"/>
          <p:cNvSpPr txBox="1"/>
          <p:nvPr/>
        </p:nvSpPr>
        <p:spPr>
          <a:xfrm>
            <a:off x="9062084" y="5602325"/>
            <a:ext cx="21717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0" normalizeH="0" baseline="0">
                <a:ln>
                  <a:noFill/>
                </a:ln>
                <a:solidFill>
                  <a:prstClr val="black"/>
                </a:solidFill>
                <a:effectLst/>
                <a:uLnTx/>
                <a:uFillTx/>
                <a:latin typeface="Calibri"/>
                <a:ea typeface="+mn-ea"/>
                <a:cs typeface="Calibri"/>
              </a:rPr>
              <a:t>ET</a:t>
            </a:r>
            <a:r>
              <a:rPr kumimoji="0" lang="es-CO" sz="1050" b="0" i="0" u="none" strike="noStrike" kern="1200" cap="none" spc="0" normalizeH="0" baseline="0">
                <a:ln>
                  <a:noFill/>
                </a:ln>
                <a:solidFill>
                  <a:prstClr val="black"/>
                </a:solidFill>
                <a:effectLst/>
                <a:uLnTx/>
                <a:uFillTx/>
                <a:latin typeface="Calibri"/>
                <a:ea typeface="+mn-ea"/>
                <a:cs typeface="Calibri"/>
              </a:rPr>
              <a:t>B</a:t>
            </a:r>
          </a:p>
        </p:txBody>
      </p:sp>
      <p:sp>
        <p:nvSpPr>
          <p:cNvPr id="24" name="object 24"/>
          <p:cNvSpPr/>
          <p:nvPr/>
        </p:nvSpPr>
        <p:spPr>
          <a:xfrm>
            <a:off x="149352" y="5501640"/>
            <a:ext cx="792480" cy="396240"/>
          </a:xfrm>
          <a:custGeom>
            <a:avLst/>
            <a:gdLst/>
            <a:ahLst/>
            <a:cxnLst/>
            <a:rect l="l" t="t" r="r" b="b"/>
            <a:pathLst>
              <a:path w="792480" h="396239">
                <a:moveTo>
                  <a:pt x="792480" y="0"/>
                </a:moveTo>
                <a:lnTo>
                  <a:pt x="0" y="0"/>
                </a:lnTo>
                <a:lnTo>
                  <a:pt x="0" y="396240"/>
                </a:lnTo>
                <a:lnTo>
                  <a:pt x="792480" y="396240"/>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25" name="object 25"/>
          <p:cNvSpPr txBox="1"/>
          <p:nvPr/>
        </p:nvSpPr>
        <p:spPr>
          <a:xfrm>
            <a:off x="353974" y="5598972"/>
            <a:ext cx="39052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0" normalizeH="0" baseline="0">
                <a:ln>
                  <a:noFill/>
                </a:ln>
                <a:solidFill>
                  <a:srgbClr val="FFFFFF"/>
                </a:solidFill>
                <a:effectLst/>
                <a:uLnTx/>
                <a:uFillTx/>
                <a:latin typeface="Calibri"/>
                <a:ea typeface="+mn-ea"/>
                <a:cs typeface="Calibri"/>
              </a:rPr>
              <a:t>Há</a:t>
            </a:r>
            <a:r>
              <a:rPr kumimoji="0" lang="es-CO" sz="1050" b="0" i="0" u="none" strike="noStrike" kern="1200" cap="none" spc="-55" normalizeH="0" baseline="0">
                <a:ln>
                  <a:noFill/>
                </a:ln>
                <a:solidFill>
                  <a:srgbClr val="FFFFFF"/>
                </a:solidFill>
                <a:effectLst/>
                <a:uLnTx/>
                <a:uFillTx/>
                <a:latin typeface="Calibri"/>
                <a:ea typeface="+mn-ea"/>
                <a:cs typeface="Calibri"/>
              </a:rPr>
              <a:t>bit</a:t>
            </a: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0" normalizeH="0" baseline="0">
                <a:ln>
                  <a:noFill/>
                </a:ln>
                <a:solidFill>
                  <a:srgbClr val="FFFFFF"/>
                </a:solidFill>
                <a:effectLst/>
                <a:uLnTx/>
                <a:uFillTx/>
                <a:latin typeface="Calibri"/>
                <a:ea typeface="+mn-ea"/>
                <a:cs typeface="Calibri"/>
              </a:rPr>
              <a:t>t</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26" name="object 26"/>
          <p:cNvSpPr/>
          <p:nvPr/>
        </p:nvSpPr>
        <p:spPr>
          <a:xfrm>
            <a:off x="6292596" y="5501640"/>
            <a:ext cx="1079500" cy="396240"/>
          </a:xfrm>
          <a:custGeom>
            <a:avLst/>
            <a:gdLst/>
            <a:ahLst/>
            <a:cxnLst/>
            <a:rect l="l" t="t" r="r" b="b"/>
            <a:pathLst>
              <a:path w="1079500" h="396239">
                <a:moveTo>
                  <a:pt x="1078992" y="0"/>
                </a:moveTo>
                <a:lnTo>
                  <a:pt x="0" y="0"/>
                </a:lnTo>
                <a:lnTo>
                  <a:pt x="0" y="396240"/>
                </a:lnTo>
                <a:lnTo>
                  <a:pt x="1078992" y="396240"/>
                </a:lnTo>
                <a:lnTo>
                  <a:pt x="1078992" y="0"/>
                </a:lnTo>
                <a:close/>
              </a:path>
            </a:pathLst>
          </a:custGeom>
          <a:solidFill>
            <a:srgbClr val="FF9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27" name="object 27"/>
          <p:cNvSpPr txBox="1"/>
          <p:nvPr/>
        </p:nvSpPr>
        <p:spPr>
          <a:xfrm>
            <a:off x="6641718" y="5518505"/>
            <a:ext cx="384810" cy="3467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10" normalizeH="0" baseline="0">
                <a:ln>
                  <a:noFill/>
                </a:ln>
                <a:solidFill>
                  <a:prstClr val="black"/>
                </a:solidFill>
                <a:effectLst/>
                <a:uLnTx/>
                <a:uFillTx/>
                <a:latin typeface="Calibri"/>
                <a:ea typeface="+mn-ea"/>
                <a:cs typeface="Calibri"/>
              </a:rPr>
              <a:t>U</a:t>
            </a:r>
            <a:r>
              <a:rPr kumimoji="0" lang="es-CO" sz="1050" b="0" i="0" u="none" strike="noStrike" kern="1200" cap="none" spc="0" normalizeH="0" baseline="0">
                <a:ln>
                  <a:noFill/>
                </a:ln>
                <a:solidFill>
                  <a:prstClr val="black"/>
                </a:solidFill>
                <a:effectLst/>
                <a:uLnTx/>
                <a:uFillTx/>
                <a:latin typeface="Calibri"/>
                <a:ea typeface="+mn-ea"/>
                <a:cs typeface="Calibri"/>
              </a:rPr>
              <a:t>AE</a:t>
            </a:r>
            <a:r>
              <a:rPr kumimoji="0" lang="es-CO" sz="1050" b="0" i="0" u="none" strike="noStrike" kern="1200" cap="none" spc="-5" normalizeH="0" baseline="0">
                <a:ln>
                  <a:noFill/>
                </a:ln>
                <a:solidFill>
                  <a:prstClr val="black"/>
                </a:solidFill>
                <a:effectLst/>
                <a:uLnTx/>
                <a:uFillTx/>
                <a:latin typeface="Calibri"/>
                <a:ea typeface="+mn-ea"/>
                <a:cs typeface="Calibri"/>
              </a:rPr>
              <a:t>S</a:t>
            </a:r>
            <a:r>
              <a:rPr kumimoji="0" lang="es-CO" sz="1050" b="0" i="0" u="none" strike="noStrike" kern="1200" cap="none" spc="0" normalizeH="0" baseline="0">
                <a:ln>
                  <a:noFill/>
                </a:ln>
                <a:solidFill>
                  <a:prstClr val="black"/>
                </a:solidFill>
                <a:effectLst/>
                <a:uLnTx/>
                <a:uFillTx/>
                <a:latin typeface="Calibri"/>
                <a:ea typeface="+mn-ea"/>
                <a:cs typeface="Calibri"/>
              </a:rPr>
              <a:t>P</a:t>
            </a: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79,0</a:t>
            </a:r>
          </a:p>
        </p:txBody>
      </p:sp>
      <p:sp>
        <p:nvSpPr>
          <p:cNvPr id="28" name="object 28"/>
          <p:cNvSpPr/>
          <p:nvPr/>
        </p:nvSpPr>
        <p:spPr>
          <a:xfrm>
            <a:off x="4969764" y="5501640"/>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FF9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29" name="object 29"/>
          <p:cNvSpPr txBox="1"/>
          <p:nvPr/>
        </p:nvSpPr>
        <p:spPr>
          <a:xfrm>
            <a:off x="5164328" y="5518810"/>
            <a:ext cx="873760" cy="346710"/>
          </a:xfrm>
          <a:prstGeom prst="rect">
            <a:avLst/>
          </a:prstGeom>
        </p:spPr>
        <p:txBody>
          <a:bodyPr vert="horz" wrap="square" lIns="0" tIns="13335" rIns="0" bIns="0" rtlCol="0">
            <a:spAutoFit/>
          </a:bodyPr>
          <a:lstStyle/>
          <a:p>
            <a:pPr marL="315595" marR="5080" lvl="0" indent="-30353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1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del</a:t>
            </a:r>
            <a:r>
              <a:rPr kumimoji="0" lang="es-CO" sz="1050" b="0" i="0" u="none" strike="noStrike" kern="1200" cap="none" spc="-4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Hábitat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79,2</a:t>
            </a:r>
          </a:p>
        </p:txBody>
      </p:sp>
      <p:sp>
        <p:nvSpPr>
          <p:cNvPr id="30" name="object 30"/>
          <p:cNvSpPr/>
          <p:nvPr/>
        </p:nvSpPr>
        <p:spPr>
          <a:xfrm>
            <a:off x="1002791" y="5501640"/>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31" name="object 31"/>
          <p:cNvSpPr txBox="1"/>
          <p:nvPr/>
        </p:nvSpPr>
        <p:spPr>
          <a:xfrm>
            <a:off x="1164132" y="5518505"/>
            <a:ext cx="935990" cy="347345"/>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EAB</a:t>
            </a:r>
            <a:r>
              <a:rPr kumimoji="0" lang="es-CO" sz="1050" b="0" i="0" u="none" strike="noStrike" kern="1200" cap="none" spc="-6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(Acueducto)</a:t>
            </a:r>
          </a:p>
          <a:p>
            <a:pPr marL="0" marR="0" lvl="0" indent="0" algn="ctr" defTabSz="914400" rtl="0" eaLnBrk="1" fontAlgn="auto" latinLnBrk="0" hangingPunct="1">
              <a:lnSpc>
                <a:spcPct val="100000"/>
              </a:lnSpc>
              <a:spcBef>
                <a:spcPts val="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87,3</a:t>
            </a:r>
          </a:p>
        </p:txBody>
      </p:sp>
      <p:sp>
        <p:nvSpPr>
          <p:cNvPr id="32" name="object 32"/>
          <p:cNvSpPr/>
          <p:nvPr/>
        </p:nvSpPr>
        <p:spPr>
          <a:xfrm>
            <a:off x="3648455" y="5500115"/>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33" name="object 33"/>
          <p:cNvSpPr txBox="1"/>
          <p:nvPr/>
        </p:nvSpPr>
        <p:spPr>
          <a:xfrm>
            <a:off x="3900042" y="5437759"/>
            <a:ext cx="755650" cy="50673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Caja</a:t>
            </a:r>
            <a:r>
              <a:rPr kumimoji="0" lang="es-CO" sz="1050" b="0" i="0" u="none" strike="noStrike" kern="1200" cap="none" spc="-4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Vivienda</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1905"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Popular</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80,7</a:t>
            </a:r>
          </a:p>
        </p:txBody>
      </p:sp>
      <p:sp>
        <p:nvSpPr>
          <p:cNvPr id="34" name="object 34"/>
          <p:cNvSpPr/>
          <p:nvPr/>
        </p:nvSpPr>
        <p:spPr>
          <a:xfrm>
            <a:off x="2325623" y="5501640"/>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35" name="object 35"/>
          <p:cNvSpPr txBox="1"/>
          <p:nvPr/>
        </p:nvSpPr>
        <p:spPr>
          <a:xfrm>
            <a:off x="2444876" y="5519420"/>
            <a:ext cx="1021080" cy="346710"/>
          </a:xfrm>
          <a:prstGeom prst="rect">
            <a:avLst/>
          </a:prstGeom>
        </p:spPr>
        <p:txBody>
          <a:bodyPr vert="horz" wrap="square" lIns="0" tIns="13335" rIns="0" bIns="0" rtlCol="0">
            <a:spAutoFit/>
          </a:bodyPr>
          <a:lstStyle/>
          <a:p>
            <a:pPr marL="390525" marR="5080" lvl="0" indent="-37846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Reno.</a:t>
            </a:r>
            <a:r>
              <a:rPr kumimoji="0" lang="es-CO" sz="1050" b="0" i="0" u="none" strike="noStrike" kern="1200" cap="none" spc="-4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Urbana</a:t>
            </a:r>
            <a:r>
              <a:rPr kumimoji="0" lang="es-CO" sz="1050" b="0" i="0" u="none" strike="noStrike" kern="1200" cap="none" spc="-5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ERU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81,8</a:t>
            </a:r>
          </a:p>
        </p:txBody>
      </p:sp>
      <p:sp>
        <p:nvSpPr>
          <p:cNvPr id="36" name="object 36"/>
          <p:cNvSpPr/>
          <p:nvPr/>
        </p:nvSpPr>
        <p:spPr>
          <a:xfrm>
            <a:off x="149352" y="563880"/>
            <a:ext cx="792480" cy="396240"/>
          </a:xfrm>
          <a:custGeom>
            <a:avLst/>
            <a:gdLst/>
            <a:ahLst/>
            <a:cxnLst/>
            <a:rect l="l" t="t" r="r" b="b"/>
            <a:pathLst>
              <a:path w="792480" h="396240">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37" name="object 37"/>
          <p:cNvSpPr txBox="1"/>
          <p:nvPr/>
        </p:nvSpPr>
        <p:spPr>
          <a:xfrm>
            <a:off x="382930" y="660653"/>
            <a:ext cx="33147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5" normalizeH="0" baseline="0">
                <a:ln>
                  <a:noFill/>
                </a:ln>
                <a:solidFill>
                  <a:srgbClr val="FFFFFF"/>
                </a:solidFill>
                <a:effectLst/>
                <a:uLnTx/>
                <a:uFillTx/>
                <a:latin typeface="Calibri"/>
                <a:ea typeface="+mn-ea"/>
                <a:cs typeface="Calibri"/>
              </a:rPr>
              <a:t>Mu</a:t>
            </a:r>
            <a:r>
              <a:rPr kumimoji="0" lang="es-CO" sz="1050" b="0" i="0" u="none" strike="noStrike" kern="1200" cap="none" spc="-50" normalizeH="0" baseline="0">
                <a:ln>
                  <a:noFill/>
                </a:ln>
                <a:solidFill>
                  <a:srgbClr val="FFFFFF"/>
                </a:solidFill>
                <a:effectLst/>
                <a:uLnTx/>
                <a:uFillTx/>
                <a:latin typeface="Calibri"/>
                <a:ea typeface="+mn-ea"/>
                <a:cs typeface="Calibri"/>
              </a:rPr>
              <a:t>j</a:t>
            </a:r>
            <a:r>
              <a:rPr kumimoji="0" lang="es-CO" sz="1050" b="0" i="0" u="none" strike="noStrike" kern="1200" cap="none" spc="-45" normalizeH="0" baseline="0">
                <a:ln>
                  <a:noFill/>
                </a:ln>
                <a:solidFill>
                  <a:srgbClr val="FFFFFF"/>
                </a:solidFill>
                <a:effectLst/>
                <a:uLnTx/>
                <a:uFillTx/>
                <a:latin typeface="Calibri"/>
                <a:ea typeface="+mn-ea"/>
                <a:cs typeface="Calibri"/>
              </a:rPr>
              <a:t>e</a:t>
            </a:r>
            <a:r>
              <a:rPr kumimoji="0" lang="es-CO" sz="1050" b="0" i="0" u="none" strike="noStrike" kern="1200" cap="none" spc="0" normalizeH="0" baseline="0">
                <a:ln>
                  <a:noFill/>
                </a:ln>
                <a:solidFill>
                  <a:srgbClr val="FFFFFF"/>
                </a:solidFill>
                <a:effectLst/>
                <a:uLnTx/>
                <a:uFillTx/>
                <a:latin typeface="Calibri"/>
                <a:ea typeface="+mn-ea"/>
                <a:cs typeface="Calibri"/>
              </a:rPr>
              <a:t>r</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38" name="object 38"/>
          <p:cNvSpPr/>
          <p:nvPr/>
        </p:nvSpPr>
        <p:spPr>
          <a:xfrm>
            <a:off x="149352" y="1013460"/>
            <a:ext cx="792480" cy="396240"/>
          </a:xfrm>
          <a:custGeom>
            <a:avLst/>
            <a:gdLst/>
            <a:ahLst/>
            <a:cxnLst/>
            <a:rect l="l" t="t" r="r" b="b"/>
            <a:pathLst>
              <a:path w="792480" h="396240">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39" name="object 39"/>
          <p:cNvSpPr txBox="1"/>
          <p:nvPr/>
        </p:nvSpPr>
        <p:spPr>
          <a:xfrm>
            <a:off x="344525" y="1029157"/>
            <a:ext cx="408940" cy="34734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Gestión</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18415" marR="0" lvl="0" indent="0" algn="l" defTabSz="914400" rtl="0" eaLnBrk="1" fontAlgn="auto" latinLnBrk="0" hangingPunct="1">
              <a:lnSpc>
                <a:spcPct val="100000"/>
              </a:lnSpc>
              <a:spcBef>
                <a:spcPts val="5"/>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Jurídica</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40" name="object 40"/>
          <p:cNvSpPr/>
          <p:nvPr/>
        </p:nvSpPr>
        <p:spPr>
          <a:xfrm>
            <a:off x="149352" y="115823"/>
            <a:ext cx="792480" cy="396240"/>
          </a:xfrm>
          <a:custGeom>
            <a:avLst/>
            <a:gdLst/>
            <a:ahLst/>
            <a:cxnLst/>
            <a:rect l="l" t="t" r="r" b="b"/>
            <a:pathLst>
              <a:path w="792480" h="396240">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41" name="object 41"/>
          <p:cNvSpPr txBox="1"/>
          <p:nvPr/>
        </p:nvSpPr>
        <p:spPr>
          <a:xfrm>
            <a:off x="266801" y="211582"/>
            <a:ext cx="56261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5" normalizeH="0" baseline="0">
                <a:ln>
                  <a:noFill/>
                </a:ln>
                <a:solidFill>
                  <a:srgbClr val="FFFFFF"/>
                </a:solidFill>
                <a:effectLst/>
                <a:uLnTx/>
                <a:uFillTx/>
                <a:latin typeface="Calibri"/>
                <a:ea typeface="+mn-ea"/>
                <a:cs typeface="Calibri"/>
              </a:rPr>
              <a:t>Pl</a:t>
            </a: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55" normalizeH="0" baseline="0">
                <a:ln>
                  <a:noFill/>
                </a:ln>
                <a:solidFill>
                  <a:srgbClr val="FFFFFF"/>
                </a:solidFill>
                <a:effectLst/>
                <a:uLnTx/>
                <a:uFillTx/>
                <a:latin typeface="Calibri"/>
                <a:ea typeface="+mn-ea"/>
                <a:cs typeface="Calibri"/>
              </a:rPr>
              <a:t>n</a:t>
            </a:r>
            <a:r>
              <a:rPr kumimoji="0" lang="es-CO" sz="1050" b="0" i="0" u="none" strike="noStrike" kern="1200" cap="none" spc="-45" normalizeH="0" baseline="0">
                <a:ln>
                  <a:noFill/>
                </a:ln>
                <a:solidFill>
                  <a:srgbClr val="FFFFFF"/>
                </a:solidFill>
                <a:effectLst/>
                <a:uLnTx/>
                <a:uFillTx/>
                <a:latin typeface="Calibri"/>
                <a:ea typeface="+mn-ea"/>
                <a:cs typeface="Calibri"/>
              </a:rPr>
              <a:t>e</a:t>
            </a: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55" normalizeH="0" baseline="0">
                <a:ln>
                  <a:noFill/>
                </a:ln>
                <a:solidFill>
                  <a:srgbClr val="FFFFFF"/>
                </a:solidFill>
                <a:effectLst/>
                <a:uLnTx/>
                <a:uFillTx/>
                <a:latin typeface="Calibri"/>
                <a:ea typeface="+mn-ea"/>
                <a:cs typeface="Calibri"/>
              </a:rPr>
              <a:t>ció</a:t>
            </a:r>
            <a:r>
              <a:rPr kumimoji="0" lang="es-CO" sz="1050" b="0" i="0" u="none" strike="noStrike" kern="1200" cap="none" spc="0" normalizeH="0" baseline="0">
                <a:ln>
                  <a:noFill/>
                </a:ln>
                <a:solidFill>
                  <a:srgbClr val="FFFFFF"/>
                </a:solidFill>
                <a:effectLst/>
                <a:uLnTx/>
                <a:uFillTx/>
                <a:latin typeface="Calibri"/>
                <a:ea typeface="+mn-ea"/>
                <a:cs typeface="Calibri"/>
              </a:rPr>
              <a:t>n</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42" name="object 42"/>
          <p:cNvSpPr/>
          <p:nvPr/>
        </p:nvSpPr>
        <p:spPr>
          <a:xfrm>
            <a:off x="149352" y="1461516"/>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43" name="object 43"/>
          <p:cNvSpPr txBox="1"/>
          <p:nvPr/>
        </p:nvSpPr>
        <p:spPr>
          <a:xfrm>
            <a:off x="256133" y="1434210"/>
            <a:ext cx="584835" cy="437515"/>
          </a:xfrm>
          <a:prstGeom prst="rect">
            <a:avLst/>
          </a:prstGeom>
        </p:spPr>
        <p:txBody>
          <a:bodyPr vert="horz" wrap="square" lIns="0" tIns="12700" rIns="0" bIns="0" rtlCol="0">
            <a:spAutoFit/>
          </a:bodyPr>
          <a:lstStyle/>
          <a:p>
            <a:pPr marL="12700" marR="5080" lvl="0" indent="-1270" algn="ctr" defTabSz="914400" rtl="0" eaLnBrk="1" fontAlgn="auto" latinLnBrk="0" hangingPunct="1">
              <a:lnSpc>
                <a:spcPct val="100000"/>
              </a:lnSpc>
              <a:spcBef>
                <a:spcPts val="100"/>
              </a:spcBef>
              <a:spcAft>
                <a:spcPts val="0"/>
              </a:spcAft>
              <a:buClrTx/>
              <a:buSzTx/>
              <a:buFontTx/>
              <a:buNone/>
              <a:tabLst/>
              <a:defRPr/>
            </a:pPr>
            <a:r>
              <a:rPr kumimoji="0" lang="es-CO" sz="900" b="0" i="0" u="none" strike="noStrike" kern="1200" cap="none" spc="-50" normalizeH="0" baseline="0">
                <a:ln>
                  <a:noFill/>
                </a:ln>
                <a:solidFill>
                  <a:srgbClr val="FFFFFF"/>
                </a:solidFill>
                <a:effectLst/>
                <a:uLnTx/>
                <a:uFillTx/>
                <a:latin typeface="Calibri"/>
                <a:ea typeface="+mn-ea"/>
                <a:cs typeface="Calibri"/>
              </a:rPr>
              <a:t>Seguridad </a:t>
            </a:r>
            <a:r>
              <a:rPr kumimoji="0" lang="es-CO" sz="900" b="0" i="0" u="none" strike="noStrike" kern="1200" cap="none" spc="-45" normalizeH="0" baseline="0">
                <a:ln>
                  <a:noFill/>
                </a:ln>
                <a:solidFill>
                  <a:srgbClr val="FFFFFF"/>
                </a:solidFill>
                <a:effectLst/>
                <a:uLnTx/>
                <a:uFillTx/>
                <a:latin typeface="Calibri"/>
                <a:ea typeface="+mn-ea"/>
                <a:cs typeface="Calibri"/>
              </a:rPr>
              <a:t> </a:t>
            </a:r>
            <a:r>
              <a:rPr kumimoji="0" lang="es-CO" sz="900" b="0" i="0" u="none" strike="noStrike" kern="1200" cap="none" spc="-50" normalizeH="0" baseline="0">
                <a:ln>
                  <a:noFill/>
                </a:ln>
                <a:solidFill>
                  <a:srgbClr val="FFFFFF"/>
                </a:solidFill>
                <a:effectLst/>
                <a:uLnTx/>
                <a:uFillTx/>
                <a:latin typeface="Calibri"/>
                <a:ea typeface="+mn-ea"/>
                <a:cs typeface="Calibri"/>
              </a:rPr>
              <a:t>C</a:t>
            </a:r>
            <a:r>
              <a:rPr kumimoji="0" lang="es-CO" sz="900" b="0" i="0" u="none" strike="noStrike" kern="1200" cap="none" spc="-45" normalizeH="0" baseline="0">
                <a:ln>
                  <a:noFill/>
                </a:ln>
                <a:solidFill>
                  <a:srgbClr val="FFFFFF"/>
                </a:solidFill>
                <a:effectLst/>
                <a:uLnTx/>
                <a:uFillTx/>
                <a:latin typeface="Calibri"/>
                <a:ea typeface="+mn-ea"/>
                <a:cs typeface="Calibri"/>
              </a:rPr>
              <a:t>o</a:t>
            </a:r>
            <a:r>
              <a:rPr kumimoji="0" lang="es-CO" sz="900" b="0" i="0" u="none" strike="noStrike" kern="1200" cap="none" spc="-55" normalizeH="0" baseline="0">
                <a:ln>
                  <a:noFill/>
                </a:ln>
                <a:solidFill>
                  <a:srgbClr val="FFFFFF"/>
                </a:solidFill>
                <a:effectLst/>
                <a:uLnTx/>
                <a:uFillTx/>
                <a:latin typeface="Calibri"/>
                <a:ea typeface="+mn-ea"/>
                <a:cs typeface="Calibri"/>
              </a:rPr>
              <a:t>n</a:t>
            </a:r>
            <a:r>
              <a:rPr kumimoji="0" lang="es-CO" sz="900" b="0" i="0" u="none" strike="noStrike" kern="1200" cap="none" spc="-50" normalizeH="0" baseline="0">
                <a:ln>
                  <a:noFill/>
                </a:ln>
                <a:solidFill>
                  <a:srgbClr val="FFFFFF"/>
                </a:solidFill>
                <a:effectLst/>
                <a:uLnTx/>
                <a:uFillTx/>
                <a:latin typeface="Calibri"/>
                <a:ea typeface="+mn-ea"/>
                <a:cs typeface="Calibri"/>
              </a:rPr>
              <a:t>v</a:t>
            </a:r>
            <a:r>
              <a:rPr kumimoji="0" lang="es-CO" sz="900" b="0" i="0" u="none" strike="noStrike" kern="1200" cap="none" spc="-55" normalizeH="0" baseline="0">
                <a:ln>
                  <a:noFill/>
                </a:ln>
                <a:solidFill>
                  <a:srgbClr val="FFFFFF"/>
                </a:solidFill>
                <a:effectLst/>
                <a:uLnTx/>
                <a:uFillTx/>
                <a:latin typeface="Calibri"/>
                <a:ea typeface="+mn-ea"/>
                <a:cs typeface="Calibri"/>
              </a:rPr>
              <a:t>i</a:t>
            </a:r>
            <a:r>
              <a:rPr kumimoji="0" lang="es-CO" sz="900" b="0" i="0" u="none" strike="noStrike" kern="1200" cap="none" spc="-50" normalizeH="0" baseline="0">
                <a:ln>
                  <a:noFill/>
                </a:ln>
                <a:solidFill>
                  <a:srgbClr val="FFFFFF"/>
                </a:solidFill>
                <a:effectLst/>
                <a:uLnTx/>
                <a:uFillTx/>
                <a:latin typeface="Calibri"/>
                <a:ea typeface="+mn-ea"/>
                <a:cs typeface="Calibri"/>
              </a:rPr>
              <a:t>v</a:t>
            </a:r>
            <a:r>
              <a:rPr kumimoji="0" lang="es-CO" sz="900" b="0" i="0" u="none" strike="noStrike" kern="1200" cap="none" spc="-55" normalizeH="0" baseline="0">
                <a:ln>
                  <a:noFill/>
                </a:ln>
                <a:solidFill>
                  <a:srgbClr val="FFFFFF"/>
                </a:solidFill>
                <a:effectLst/>
                <a:uLnTx/>
                <a:uFillTx/>
                <a:latin typeface="Calibri"/>
                <a:ea typeface="+mn-ea"/>
                <a:cs typeface="Calibri"/>
              </a:rPr>
              <a:t>en</a:t>
            </a:r>
            <a:r>
              <a:rPr kumimoji="0" lang="es-CO" sz="900" b="0" i="0" u="none" strike="noStrike" kern="1200" cap="none" spc="-45" normalizeH="0" baseline="0">
                <a:ln>
                  <a:noFill/>
                </a:ln>
                <a:solidFill>
                  <a:srgbClr val="FFFFFF"/>
                </a:solidFill>
                <a:effectLst/>
                <a:uLnTx/>
                <a:uFillTx/>
                <a:latin typeface="Calibri"/>
                <a:ea typeface="+mn-ea"/>
                <a:cs typeface="Calibri"/>
              </a:rPr>
              <a:t>c</a:t>
            </a:r>
            <a:r>
              <a:rPr kumimoji="0" lang="es-CO" sz="900" b="0" i="0" u="none" strike="noStrike" kern="1200" cap="none" spc="-55" normalizeH="0" baseline="0">
                <a:ln>
                  <a:noFill/>
                </a:ln>
                <a:solidFill>
                  <a:srgbClr val="FFFFFF"/>
                </a:solidFill>
                <a:effectLst/>
                <a:uLnTx/>
                <a:uFillTx/>
                <a:latin typeface="Calibri"/>
                <a:ea typeface="+mn-ea"/>
                <a:cs typeface="Calibri"/>
              </a:rPr>
              <a:t>i</a:t>
            </a:r>
            <a:r>
              <a:rPr kumimoji="0" lang="es-CO" sz="900" b="0" i="0" u="none" strike="noStrike" kern="1200" cap="none" spc="0" normalizeH="0" baseline="0">
                <a:ln>
                  <a:noFill/>
                </a:ln>
                <a:solidFill>
                  <a:srgbClr val="FFFFFF"/>
                </a:solidFill>
                <a:effectLst/>
                <a:uLnTx/>
                <a:uFillTx/>
                <a:latin typeface="Calibri"/>
                <a:ea typeface="+mn-ea"/>
                <a:cs typeface="Calibri"/>
              </a:rPr>
              <a:t>a</a:t>
            </a:r>
            <a:r>
              <a:rPr kumimoji="0" lang="es-CO" sz="900" b="0" i="0" u="none" strike="noStrike" kern="1200" cap="none" spc="-110" normalizeH="0" baseline="0">
                <a:ln>
                  <a:noFill/>
                </a:ln>
                <a:solidFill>
                  <a:srgbClr val="FFFFFF"/>
                </a:solidFill>
                <a:effectLst/>
                <a:uLnTx/>
                <a:uFillTx/>
                <a:latin typeface="Calibri"/>
                <a:ea typeface="+mn-ea"/>
                <a:cs typeface="Calibri"/>
              </a:rPr>
              <a:t> </a:t>
            </a:r>
            <a:r>
              <a:rPr kumimoji="0" lang="es-CO" sz="900" b="0" i="0" u="none" strike="noStrike" kern="1200" cap="none" spc="0" normalizeH="0" baseline="0">
                <a:ln>
                  <a:noFill/>
                </a:ln>
                <a:solidFill>
                  <a:srgbClr val="FFFFFF"/>
                </a:solidFill>
                <a:effectLst/>
                <a:uLnTx/>
                <a:uFillTx/>
                <a:latin typeface="Calibri"/>
                <a:ea typeface="+mn-ea"/>
                <a:cs typeface="Calibri"/>
              </a:rPr>
              <a:t>y  </a:t>
            </a:r>
            <a:r>
              <a:rPr kumimoji="0" lang="es-CO" sz="900" b="0" i="0" u="none" strike="noStrike" kern="1200" cap="none" spc="-50" normalizeH="0" baseline="0">
                <a:ln>
                  <a:noFill/>
                </a:ln>
                <a:solidFill>
                  <a:srgbClr val="FFFFFF"/>
                </a:solidFill>
                <a:effectLst/>
                <a:uLnTx/>
                <a:uFillTx/>
                <a:latin typeface="Calibri"/>
                <a:ea typeface="+mn-ea"/>
                <a:cs typeface="Calibri"/>
              </a:rPr>
              <a:t>Justicia</a:t>
            </a:r>
            <a:endParaRPr kumimoji="0" lang="es-CO" sz="900" b="0" i="0" u="none" strike="noStrike" kern="1200" cap="none" spc="0" normalizeH="0" baseline="0">
              <a:ln>
                <a:noFill/>
              </a:ln>
              <a:solidFill>
                <a:prstClr val="black"/>
              </a:solidFill>
              <a:effectLst/>
              <a:uLnTx/>
              <a:uFillTx/>
              <a:latin typeface="Calibri"/>
              <a:ea typeface="+mn-ea"/>
              <a:cs typeface="Calibri"/>
            </a:endParaRPr>
          </a:p>
        </p:txBody>
      </p:sp>
      <p:sp>
        <p:nvSpPr>
          <p:cNvPr id="44" name="object 44"/>
          <p:cNvSpPr/>
          <p:nvPr/>
        </p:nvSpPr>
        <p:spPr>
          <a:xfrm>
            <a:off x="149352" y="1911095"/>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45" name="object 45"/>
          <p:cNvSpPr txBox="1"/>
          <p:nvPr/>
        </p:nvSpPr>
        <p:spPr>
          <a:xfrm>
            <a:off x="257657" y="1927352"/>
            <a:ext cx="581025"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Integración</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1905"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Social</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46" name="object 46"/>
          <p:cNvSpPr/>
          <p:nvPr/>
        </p:nvSpPr>
        <p:spPr>
          <a:xfrm>
            <a:off x="149352" y="3256788"/>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47" name="object 47"/>
          <p:cNvSpPr txBox="1"/>
          <p:nvPr/>
        </p:nvSpPr>
        <p:spPr>
          <a:xfrm>
            <a:off x="283870" y="3354451"/>
            <a:ext cx="53022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0" normalizeH="0" baseline="0">
                <a:ln>
                  <a:noFill/>
                </a:ln>
                <a:solidFill>
                  <a:srgbClr val="FFFFFF"/>
                </a:solidFill>
                <a:effectLst/>
                <a:uLnTx/>
                <a:uFillTx/>
                <a:latin typeface="Calibri"/>
                <a:ea typeface="+mn-ea"/>
                <a:cs typeface="Calibri"/>
              </a:rPr>
              <a:t>E</a:t>
            </a:r>
            <a:r>
              <a:rPr kumimoji="0" lang="es-CO" sz="1050" b="0" i="0" u="none" strike="noStrike" kern="1200" cap="none" spc="-55" normalizeH="0" baseline="0">
                <a:ln>
                  <a:noFill/>
                </a:ln>
                <a:solidFill>
                  <a:srgbClr val="FFFFFF"/>
                </a:solidFill>
                <a:effectLst/>
                <a:uLnTx/>
                <a:uFillTx/>
                <a:latin typeface="Calibri"/>
                <a:ea typeface="+mn-ea"/>
                <a:cs typeface="Calibri"/>
              </a:rPr>
              <a:t>duc</a:t>
            </a: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55" normalizeH="0" baseline="0">
                <a:ln>
                  <a:noFill/>
                </a:ln>
                <a:solidFill>
                  <a:srgbClr val="FFFFFF"/>
                </a:solidFill>
                <a:effectLst/>
                <a:uLnTx/>
                <a:uFillTx/>
                <a:latin typeface="Calibri"/>
                <a:ea typeface="+mn-ea"/>
                <a:cs typeface="Calibri"/>
              </a:rPr>
              <a:t>ció</a:t>
            </a:r>
            <a:r>
              <a:rPr kumimoji="0" lang="es-CO" sz="1050" b="0" i="0" u="none" strike="noStrike" kern="1200" cap="none" spc="0" normalizeH="0" baseline="0">
                <a:ln>
                  <a:noFill/>
                </a:ln>
                <a:solidFill>
                  <a:srgbClr val="FFFFFF"/>
                </a:solidFill>
                <a:effectLst/>
                <a:uLnTx/>
                <a:uFillTx/>
                <a:latin typeface="Calibri"/>
                <a:ea typeface="+mn-ea"/>
                <a:cs typeface="Calibri"/>
              </a:rPr>
              <a:t>n</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48" name="object 48"/>
          <p:cNvSpPr/>
          <p:nvPr/>
        </p:nvSpPr>
        <p:spPr>
          <a:xfrm>
            <a:off x="149352" y="4154423"/>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49" name="object 49"/>
          <p:cNvSpPr txBox="1"/>
          <p:nvPr/>
        </p:nvSpPr>
        <p:spPr>
          <a:xfrm>
            <a:off x="303377" y="4252086"/>
            <a:ext cx="489584"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Hacienda</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50" name="object 50"/>
          <p:cNvSpPr/>
          <p:nvPr/>
        </p:nvSpPr>
        <p:spPr>
          <a:xfrm>
            <a:off x="149352" y="4604003"/>
            <a:ext cx="792480" cy="396240"/>
          </a:xfrm>
          <a:custGeom>
            <a:avLst/>
            <a:gdLst/>
            <a:ahLst/>
            <a:cxnLst/>
            <a:rect l="l" t="t" r="r" b="b"/>
            <a:pathLst>
              <a:path w="792480" h="396239">
                <a:moveTo>
                  <a:pt x="792480" y="0"/>
                </a:moveTo>
                <a:lnTo>
                  <a:pt x="0" y="0"/>
                </a:lnTo>
                <a:lnTo>
                  <a:pt x="0" y="396240"/>
                </a:lnTo>
                <a:lnTo>
                  <a:pt x="792480" y="396240"/>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51" name="object 51"/>
          <p:cNvSpPr txBox="1"/>
          <p:nvPr/>
        </p:nvSpPr>
        <p:spPr>
          <a:xfrm>
            <a:off x="262229" y="4621148"/>
            <a:ext cx="573405" cy="346710"/>
          </a:xfrm>
          <a:prstGeom prst="rect">
            <a:avLst/>
          </a:prstGeom>
        </p:spPr>
        <p:txBody>
          <a:bodyPr vert="horz" wrap="square" lIns="0" tIns="13335" rIns="0" bIns="0" rtlCol="0">
            <a:spAutoFit/>
          </a:bodyPr>
          <a:lstStyle/>
          <a:p>
            <a:pPr marL="12700" marR="5080" lvl="0" indent="2095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Desarrollo </a:t>
            </a:r>
            <a:r>
              <a:rPr kumimoji="0" lang="es-CO" sz="1050" b="0" i="0" u="none" strike="noStrike" kern="1200" cap="none" spc="-225" normalizeH="0" baseline="0">
                <a:ln>
                  <a:noFill/>
                </a:ln>
                <a:solidFill>
                  <a:srgbClr val="FFFFFF"/>
                </a:solidFill>
                <a:effectLst/>
                <a:uLnTx/>
                <a:uFillTx/>
                <a:latin typeface="Calibri"/>
                <a:ea typeface="+mn-ea"/>
                <a:cs typeface="Calibri"/>
              </a:rPr>
              <a:t> </a:t>
            </a:r>
            <a:r>
              <a:rPr kumimoji="0" lang="es-CO" sz="1050" b="0" i="0" u="none" strike="noStrike" kern="1200" cap="none" spc="-50" normalizeH="0" baseline="0">
                <a:ln>
                  <a:noFill/>
                </a:ln>
                <a:solidFill>
                  <a:srgbClr val="FFFFFF"/>
                </a:solidFill>
                <a:effectLst/>
                <a:uLnTx/>
                <a:uFillTx/>
                <a:latin typeface="Calibri"/>
                <a:ea typeface="+mn-ea"/>
                <a:cs typeface="Calibri"/>
              </a:rPr>
              <a:t>E</a:t>
            </a:r>
            <a:r>
              <a:rPr kumimoji="0" lang="es-CO" sz="1050" b="0" i="0" u="none" strike="noStrike" kern="1200" cap="none" spc="-55" normalizeH="0" baseline="0">
                <a:ln>
                  <a:noFill/>
                </a:ln>
                <a:solidFill>
                  <a:srgbClr val="FFFFFF"/>
                </a:solidFill>
                <a:effectLst/>
                <a:uLnTx/>
                <a:uFillTx/>
                <a:latin typeface="Calibri"/>
                <a:ea typeface="+mn-ea"/>
                <a:cs typeface="Calibri"/>
              </a:rPr>
              <a:t>conó</a:t>
            </a:r>
            <a:r>
              <a:rPr kumimoji="0" lang="es-CO" sz="1050" b="0" i="0" u="none" strike="noStrike" kern="1200" cap="none" spc="-50" normalizeH="0" baseline="0">
                <a:ln>
                  <a:noFill/>
                </a:ln>
                <a:solidFill>
                  <a:srgbClr val="FFFFFF"/>
                </a:solidFill>
                <a:effectLst/>
                <a:uLnTx/>
                <a:uFillTx/>
                <a:latin typeface="Calibri"/>
                <a:ea typeface="+mn-ea"/>
                <a:cs typeface="Calibri"/>
              </a:rPr>
              <a:t>m</a:t>
            </a:r>
            <a:r>
              <a:rPr kumimoji="0" lang="es-CO" sz="1050" b="0" i="0" u="none" strike="noStrike" kern="1200" cap="none" spc="-55" normalizeH="0" baseline="0">
                <a:ln>
                  <a:noFill/>
                </a:ln>
                <a:solidFill>
                  <a:srgbClr val="FFFFFF"/>
                </a:solidFill>
                <a:effectLst/>
                <a:uLnTx/>
                <a:uFillTx/>
                <a:latin typeface="Calibri"/>
                <a:ea typeface="+mn-ea"/>
                <a:cs typeface="Calibri"/>
              </a:rPr>
              <a:t>ic</a:t>
            </a:r>
            <a:r>
              <a:rPr kumimoji="0" lang="es-CO" sz="1050" b="0" i="0" u="none" strike="noStrike" kern="1200" cap="none" spc="0" normalizeH="0" baseline="0">
                <a:ln>
                  <a:noFill/>
                </a:ln>
                <a:solidFill>
                  <a:srgbClr val="FFFFFF"/>
                </a:solidFill>
                <a:effectLst/>
                <a:uLnTx/>
                <a:uFillTx/>
                <a:latin typeface="Calibri"/>
                <a:ea typeface="+mn-ea"/>
                <a:cs typeface="Calibri"/>
              </a:rPr>
              <a:t>o</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52" name="object 52"/>
          <p:cNvSpPr/>
          <p:nvPr/>
        </p:nvSpPr>
        <p:spPr>
          <a:xfrm>
            <a:off x="149352" y="5052059"/>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53" name="object 53"/>
          <p:cNvSpPr txBox="1"/>
          <p:nvPr/>
        </p:nvSpPr>
        <p:spPr>
          <a:xfrm>
            <a:off x="289661" y="5149977"/>
            <a:ext cx="51879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M</a:t>
            </a:r>
            <a:r>
              <a:rPr kumimoji="0" lang="es-CO" sz="1050" b="0" i="0" u="none" strike="noStrike" kern="1200" cap="none" spc="-55" normalizeH="0" baseline="0">
                <a:ln>
                  <a:noFill/>
                </a:ln>
                <a:solidFill>
                  <a:srgbClr val="FFFFFF"/>
                </a:solidFill>
                <a:effectLst/>
                <a:uLnTx/>
                <a:uFillTx/>
                <a:latin typeface="Calibri"/>
                <a:ea typeface="+mn-ea"/>
                <a:cs typeface="Calibri"/>
              </a:rPr>
              <a:t>o</a:t>
            </a:r>
            <a:r>
              <a:rPr kumimoji="0" lang="es-CO" sz="1050" b="0" i="0" u="none" strike="noStrike" kern="1200" cap="none" spc="-45" normalizeH="0" baseline="0">
                <a:ln>
                  <a:noFill/>
                </a:ln>
                <a:solidFill>
                  <a:srgbClr val="FFFFFF"/>
                </a:solidFill>
                <a:effectLst/>
                <a:uLnTx/>
                <a:uFillTx/>
                <a:latin typeface="Calibri"/>
                <a:ea typeface="+mn-ea"/>
                <a:cs typeface="Calibri"/>
              </a:rPr>
              <a:t>v</a:t>
            </a:r>
            <a:r>
              <a:rPr kumimoji="0" lang="es-CO" sz="1050" b="0" i="0" u="none" strike="noStrike" kern="1200" cap="none" spc="-55" normalizeH="0" baseline="0">
                <a:ln>
                  <a:noFill/>
                </a:ln>
                <a:solidFill>
                  <a:srgbClr val="FFFFFF"/>
                </a:solidFill>
                <a:effectLst/>
                <a:uLnTx/>
                <a:uFillTx/>
                <a:latin typeface="Calibri"/>
                <a:ea typeface="+mn-ea"/>
                <a:cs typeface="Calibri"/>
              </a:rPr>
              <a:t>ilid</a:t>
            </a: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0" normalizeH="0" baseline="0">
                <a:ln>
                  <a:noFill/>
                </a:ln>
                <a:solidFill>
                  <a:srgbClr val="FFFFFF"/>
                </a:solidFill>
                <a:effectLst/>
                <a:uLnTx/>
                <a:uFillTx/>
                <a:latin typeface="Calibri"/>
                <a:ea typeface="+mn-ea"/>
                <a:cs typeface="Calibri"/>
              </a:rPr>
              <a:t>d</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54" name="object 54"/>
          <p:cNvSpPr/>
          <p:nvPr/>
        </p:nvSpPr>
        <p:spPr>
          <a:xfrm>
            <a:off x="149352" y="5949696"/>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55" name="object 55"/>
          <p:cNvSpPr txBox="1"/>
          <p:nvPr/>
        </p:nvSpPr>
        <p:spPr>
          <a:xfrm>
            <a:off x="286918" y="5923584"/>
            <a:ext cx="523875" cy="437515"/>
          </a:xfrm>
          <a:prstGeom prst="rect">
            <a:avLst/>
          </a:prstGeom>
        </p:spPr>
        <p:txBody>
          <a:bodyPr vert="horz" wrap="square" lIns="0" tIns="12700" rIns="0" bIns="0" rtlCol="0">
            <a:spAutoFit/>
          </a:bodyPr>
          <a:lstStyle/>
          <a:p>
            <a:pPr marL="12065" marR="5080" lvl="0" indent="-1905" algn="ctr" defTabSz="914400" rtl="0" eaLnBrk="1" fontAlgn="auto" latinLnBrk="0" hangingPunct="1">
              <a:lnSpc>
                <a:spcPct val="100000"/>
              </a:lnSpc>
              <a:spcBef>
                <a:spcPts val="100"/>
              </a:spcBef>
              <a:spcAft>
                <a:spcPts val="0"/>
              </a:spcAft>
              <a:buClrTx/>
              <a:buSzTx/>
              <a:buFontTx/>
              <a:buNone/>
              <a:tabLst/>
              <a:defRPr/>
            </a:pPr>
            <a:r>
              <a:rPr kumimoji="0" lang="es-CO" sz="900" b="0" i="0" u="none" strike="noStrike" kern="1200" cap="none" spc="-50" normalizeH="0" baseline="0">
                <a:ln>
                  <a:noFill/>
                </a:ln>
                <a:solidFill>
                  <a:srgbClr val="FFFFFF"/>
                </a:solidFill>
                <a:effectLst/>
                <a:uLnTx/>
                <a:uFillTx/>
                <a:latin typeface="Calibri"/>
                <a:ea typeface="+mn-ea"/>
                <a:cs typeface="Calibri"/>
              </a:rPr>
              <a:t>Cultura </a:t>
            </a:r>
            <a:r>
              <a:rPr kumimoji="0" lang="es-CO" sz="900" b="0" i="0" u="none" strike="noStrike" kern="1200" cap="none" spc="-45" normalizeH="0" baseline="0">
                <a:ln>
                  <a:noFill/>
                </a:ln>
                <a:solidFill>
                  <a:srgbClr val="FFFFFF"/>
                </a:solidFill>
                <a:effectLst/>
                <a:uLnTx/>
                <a:uFillTx/>
                <a:latin typeface="Calibri"/>
                <a:ea typeface="+mn-ea"/>
                <a:cs typeface="Calibri"/>
              </a:rPr>
              <a:t> </a:t>
            </a:r>
            <a:r>
              <a:rPr kumimoji="0" lang="es-CO" sz="900" b="0" i="0" u="none" strike="noStrike" kern="1200" cap="none" spc="-55" normalizeH="0" baseline="0">
                <a:ln>
                  <a:noFill/>
                </a:ln>
                <a:solidFill>
                  <a:srgbClr val="FFFFFF"/>
                </a:solidFill>
                <a:effectLst/>
                <a:uLnTx/>
                <a:uFillTx/>
                <a:latin typeface="Calibri"/>
                <a:ea typeface="+mn-ea"/>
                <a:cs typeface="Calibri"/>
              </a:rPr>
              <a:t>re</a:t>
            </a:r>
            <a:r>
              <a:rPr kumimoji="0" lang="es-CO" sz="900" b="0" i="0" u="none" strike="noStrike" kern="1200" cap="none" spc="-45" normalizeH="0" baseline="0">
                <a:ln>
                  <a:noFill/>
                </a:ln>
                <a:solidFill>
                  <a:srgbClr val="FFFFFF"/>
                </a:solidFill>
                <a:effectLst/>
                <a:uLnTx/>
                <a:uFillTx/>
                <a:latin typeface="Calibri"/>
                <a:ea typeface="+mn-ea"/>
                <a:cs typeface="Calibri"/>
              </a:rPr>
              <a:t>c</a:t>
            </a:r>
            <a:r>
              <a:rPr kumimoji="0" lang="es-CO" sz="900" b="0" i="0" u="none" strike="noStrike" kern="1200" cap="none" spc="-55" normalizeH="0" baseline="0">
                <a:ln>
                  <a:noFill/>
                </a:ln>
                <a:solidFill>
                  <a:srgbClr val="FFFFFF"/>
                </a:solidFill>
                <a:effectLst/>
                <a:uLnTx/>
                <a:uFillTx/>
                <a:latin typeface="Calibri"/>
                <a:ea typeface="+mn-ea"/>
                <a:cs typeface="Calibri"/>
              </a:rPr>
              <a:t>re</a:t>
            </a:r>
            <a:r>
              <a:rPr kumimoji="0" lang="es-CO" sz="900" b="0" i="0" u="none" strike="noStrike" kern="1200" cap="none" spc="-50" normalizeH="0" baseline="0">
                <a:ln>
                  <a:noFill/>
                </a:ln>
                <a:solidFill>
                  <a:srgbClr val="FFFFFF"/>
                </a:solidFill>
                <a:effectLst/>
                <a:uLnTx/>
                <a:uFillTx/>
                <a:latin typeface="Calibri"/>
                <a:ea typeface="+mn-ea"/>
                <a:cs typeface="Calibri"/>
              </a:rPr>
              <a:t>a</a:t>
            </a:r>
            <a:r>
              <a:rPr kumimoji="0" lang="es-CO" sz="900" b="0" i="0" u="none" strike="noStrike" kern="1200" cap="none" spc="-45" normalizeH="0" baseline="0">
                <a:ln>
                  <a:noFill/>
                </a:ln>
                <a:solidFill>
                  <a:srgbClr val="FFFFFF"/>
                </a:solidFill>
                <a:effectLst/>
                <a:uLnTx/>
                <a:uFillTx/>
                <a:latin typeface="Calibri"/>
                <a:ea typeface="+mn-ea"/>
                <a:cs typeface="Calibri"/>
              </a:rPr>
              <a:t>c</a:t>
            </a:r>
            <a:r>
              <a:rPr kumimoji="0" lang="es-CO" sz="900" b="0" i="0" u="none" strike="noStrike" kern="1200" cap="none" spc="-55" normalizeH="0" baseline="0">
                <a:ln>
                  <a:noFill/>
                </a:ln>
                <a:solidFill>
                  <a:srgbClr val="FFFFFF"/>
                </a:solidFill>
                <a:effectLst/>
                <a:uLnTx/>
                <a:uFillTx/>
                <a:latin typeface="Calibri"/>
                <a:ea typeface="+mn-ea"/>
                <a:cs typeface="Calibri"/>
              </a:rPr>
              <a:t>i</a:t>
            </a:r>
            <a:r>
              <a:rPr kumimoji="0" lang="es-CO" sz="900" b="0" i="0" u="none" strike="noStrike" kern="1200" cap="none" spc="-45" normalizeH="0" baseline="0">
                <a:ln>
                  <a:noFill/>
                </a:ln>
                <a:solidFill>
                  <a:srgbClr val="FFFFFF"/>
                </a:solidFill>
                <a:effectLst/>
                <a:uLnTx/>
                <a:uFillTx/>
                <a:latin typeface="Calibri"/>
                <a:ea typeface="+mn-ea"/>
                <a:cs typeface="Calibri"/>
              </a:rPr>
              <a:t>ó</a:t>
            </a:r>
            <a:r>
              <a:rPr kumimoji="0" lang="es-CO" sz="900" b="0" i="0" u="none" strike="noStrike" kern="1200" cap="none" spc="75" normalizeH="0" baseline="0">
                <a:ln>
                  <a:noFill/>
                </a:ln>
                <a:solidFill>
                  <a:srgbClr val="FFFFFF"/>
                </a:solidFill>
                <a:effectLst/>
                <a:uLnTx/>
                <a:uFillTx/>
                <a:latin typeface="Calibri"/>
                <a:ea typeface="+mn-ea"/>
                <a:cs typeface="Calibri"/>
              </a:rPr>
              <a:t>n</a:t>
            </a:r>
            <a:r>
              <a:rPr kumimoji="0" lang="es-CO" sz="900" b="0" i="0" u="none" strike="noStrike" kern="1200" cap="none" spc="0" normalizeH="0" baseline="0">
                <a:ln>
                  <a:noFill/>
                </a:ln>
                <a:solidFill>
                  <a:srgbClr val="FFFFFF"/>
                </a:solidFill>
                <a:effectLst/>
                <a:uLnTx/>
                <a:uFillTx/>
                <a:latin typeface="Calibri"/>
                <a:ea typeface="+mn-ea"/>
                <a:cs typeface="Calibri"/>
              </a:rPr>
              <a:t>y  </a:t>
            </a:r>
            <a:r>
              <a:rPr kumimoji="0" lang="es-CO" sz="900" b="0" i="0" u="none" strike="noStrike" kern="1200" cap="none" spc="-45" normalizeH="0" baseline="0">
                <a:ln>
                  <a:noFill/>
                </a:ln>
                <a:solidFill>
                  <a:srgbClr val="FFFFFF"/>
                </a:solidFill>
                <a:effectLst/>
                <a:uLnTx/>
                <a:uFillTx/>
                <a:latin typeface="Calibri"/>
                <a:ea typeface="+mn-ea"/>
                <a:cs typeface="Calibri"/>
              </a:rPr>
              <a:t>deporte</a:t>
            </a:r>
            <a:endParaRPr kumimoji="0" lang="es-CO" sz="900" b="0" i="0" u="none" strike="noStrike" kern="1200" cap="none" spc="0" normalizeH="0" baseline="0">
              <a:ln>
                <a:noFill/>
              </a:ln>
              <a:solidFill>
                <a:prstClr val="black"/>
              </a:solidFill>
              <a:effectLst/>
              <a:uLnTx/>
              <a:uFillTx/>
              <a:latin typeface="Calibri"/>
              <a:ea typeface="+mn-ea"/>
              <a:cs typeface="Calibri"/>
            </a:endParaRPr>
          </a:p>
        </p:txBody>
      </p:sp>
      <p:sp>
        <p:nvSpPr>
          <p:cNvPr id="56" name="object 56"/>
          <p:cNvSpPr/>
          <p:nvPr/>
        </p:nvSpPr>
        <p:spPr>
          <a:xfrm>
            <a:off x="149352" y="6371140"/>
            <a:ext cx="792480" cy="396240"/>
          </a:xfrm>
          <a:custGeom>
            <a:avLst/>
            <a:gdLst/>
            <a:ahLst/>
            <a:cxnLst/>
            <a:rect l="l" t="t" r="r" b="b"/>
            <a:pathLst>
              <a:path w="792480" h="396240">
                <a:moveTo>
                  <a:pt x="792480" y="0"/>
                </a:moveTo>
                <a:lnTo>
                  <a:pt x="0" y="0"/>
                </a:lnTo>
                <a:lnTo>
                  <a:pt x="0" y="396240"/>
                </a:lnTo>
                <a:lnTo>
                  <a:pt x="792480" y="396240"/>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57" name="object 57"/>
          <p:cNvSpPr txBox="1"/>
          <p:nvPr/>
        </p:nvSpPr>
        <p:spPr>
          <a:xfrm>
            <a:off x="399694" y="6496913"/>
            <a:ext cx="29718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5" normalizeH="0" baseline="0">
                <a:ln>
                  <a:noFill/>
                </a:ln>
                <a:solidFill>
                  <a:srgbClr val="FFFFFF"/>
                </a:solidFill>
                <a:effectLst/>
                <a:uLnTx/>
                <a:uFillTx/>
                <a:latin typeface="Calibri"/>
                <a:ea typeface="+mn-ea"/>
                <a:cs typeface="Calibri"/>
              </a:rPr>
              <a:t>S</a:t>
            </a: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55" normalizeH="0" baseline="0">
                <a:ln>
                  <a:noFill/>
                </a:ln>
                <a:solidFill>
                  <a:srgbClr val="FFFFFF"/>
                </a:solidFill>
                <a:effectLst/>
                <a:uLnTx/>
                <a:uFillTx/>
                <a:latin typeface="Calibri"/>
                <a:ea typeface="+mn-ea"/>
                <a:cs typeface="Calibri"/>
              </a:rPr>
              <a:t>lu</a:t>
            </a:r>
            <a:r>
              <a:rPr kumimoji="0" lang="es-CO" sz="1050" b="0" i="0" u="none" strike="noStrike" kern="1200" cap="none" spc="0" normalizeH="0" baseline="0">
                <a:ln>
                  <a:noFill/>
                </a:ln>
                <a:solidFill>
                  <a:srgbClr val="FFFFFF"/>
                </a:solidFill>
                <a:effectLst/>
                <a:uLnTx/>
                <a:uFillTx/>
                <a:latin typeface="Calibri"/>
                <a:ea typeface="+mn-ea"/>
                <a:cs typeface="Calibri"/>
              </a:rPr>
              <a:t>d</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58" name="object 58"/>
          <p:cNvSpPr/>
          <p:nvPr/>
        </p:nvSpPr>
        <p:spPr>
          <a:xfrm>
            <a:off x="1002791" y="563880"/>
            <a:ext cx="1260475" cy="396240"/>
          </a:xfrm>
          <a:custGeom>
            <a:avLst/>
            <a:gdLst/>
            <a:ahLst/>
            <a:cxnLst/>
            <a:rect l="l" t="t" r="r" b="b"/>
            <a:pathLst>
              <a:path w="1260475" h="396240">
                <a:moveTo>
                  <a:pt x="1260348" y="0"/>
                </a:moveTo>
                <a:lnTo>
                  <a:pt x="0" y="0"/>
                </a:lnTo>
                <a:lnTo>
                  <a:pt x="0" y="396239"/>
                </a:lnTo>
                <a:lnTo>
                  <a:pt x="1260348" y="396239"/>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59" name="object 59"/>
          <p:cNvSpPr txBox="1"/>
          <p:nvPr/>
        </p:nvSpPr>
        <p:spPr>
          <a:xfrm>
            <a:off x="1168704" y="580771"/>
            <a:ext cx="926465" cy="929100"/>
          </a:xfrm>
          <a:prstGeom prst="rect">
            <a:avLst/>
          </a:prstGeom>
        </p:spPr>
        <p:txBody>
          <a:bodyPr vert="horz" wrap="square" lIns="0" tIns="13335" rIns="0" bIns="0" rtlCol="0" anchor="t">
            <a:spAutoFit/>
          </a:bodyPr>
          <a:lstStyle/>
          <a:p>
            <a:pPr marL="343535" marR="5080" indent="-331470" eaLnBrk="1" fontAlgn="auto" hangingPunct="1">
              <a:spcBef>
                <a:spcPts val="105"/>
              </a:spcBef>
              <a:spcAft>
                <a:spcPts val="0"/>
              </a:spcAft>
              <a:defRPr/>
            </a:pPr>
            <a:r>
              <a:rPr lang="es-CO" sz="2800" spc="-130">
                <a:solidFill>
                  <a:srgbClr val="C00000"/>
                </a:solidFill>
                <a:latin typeface="Arial"/>
                <a:cs typeface="Calibri"/>
              </a:rPr>
              <a:t>Sec</a:t>
            </a:r>
            <a:r>
              <a:rPr kumimoji="0" lang="es-CO" sz="1050" b="0" i="0" u="none" strike="noStrike" kern="1200" cap="none" spc="0" normalizeH="0" baseline="0">
                <a:ln>
                  <a:noFill/>
                </a:ln>
                <a:solidFill>
                  <a:srgbClr val="FFFFFF"/>
                </a:solidFill>
                <a:effectLst/>
                <a:uLnTx/>
                <a:uFillTx/>
                <a:latin typeface="Calibri"/>
                <a:ea typeface="+mn-ea"/>
                <a:cs typeface="Calibri"/>
              </a:rPr>
              <a:t>.</a:t>
            </a:r>
            <a:r>
              <a:rPr kumimoji="0" lang="es-CO" sz="1050" b="0" i="0" u="none" strike="noStrike" kern="1200" cap="none" spc="195"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de</a:t>
            </a:r>
            <a:r>
              <a:rPr kumimoji="0" lang="es-CO" sz="1050" b="0" i="0" u="none" strike="noStrike" kern="1200" cap="none" spc="-20"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la</a:t>
            </a:r>
            <a:r>
              <a:rPr kumimoji="0" lang="es-CO" sz="1050" b="0" i="0" u="none" strike="noStrike" kern="1200" cap="none" spc="-30"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Mujer</a:t>
            </a:r>
            <a:r>
              <a:rPr lang="es-CO" sz="1050">
                <a:solidFill>
                  <a:srgbClr val="FFFFFF"/>
                </a:solidFill>
                <a:latin typeface="Calibri"/>
                <a:cs typeface="Calibri"/>
              </a:rPr>
              <a:t> </a:t>
            </a:r>
            <a:r>
              <a:rPr kumimoji="0" lang="es-CO" sz="1050" b="0" i="0" u="none" strike="noStrike" kern="1200" cap="none" spc="-225"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97,2</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60" name="object 60"/>
          <p:cNvSpPr/>
          <p:nvPr/>
        </p:nvSpPr>
        <p:spPr>
          <a:xfrm>
            <a:off x="1002791" y="1013460"/>
            <a:ext cx="1260475" cy="396240"/>
          </a:xfrm>
          <a:custGeom>
            <a:avLst/>
            <a:gdLst/>
            <a:ahLst/>
            <a:cxnLst/>
            <a:rect l="l" t="t" r="r" b="b"/>
            <a:pathLst>
              <a:path w="1260475" h="396240">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61" name="object 61"/>
          <p:cNvSpPr txBox="1"/>
          <p:nvPr/>
        </p:nvSpPr>
        <p:spPr>
          <a:xfrm>
            <a:off x="1289430" y="1029157"/>
            <a:ext cx="687705" cy="347345"/>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4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Jurídica</a:t>
            </a:r>
          </a:p>
          <a:p>
            <a:pPr marL="0" marR="0" lvl="0" indent="0" algn="ctr" defTabSz="914400" rtl="0" eaLnBrk="1" fontAlgn="auto" latinLnBrk="0" hangingPunct="1">
              <a:lnSpc>
                <a:spcPct val="100000"/>
              </a:lnSpc>
              <a:spcBef>
                <a:spcPts val="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84,2</a:t>
            </a:r>
          </a:p>
        </p:txBody>
      </p:sp>
      <p:sp>
        <p:nvSpPr>
          <p:cNvPr id="62" name="object 62"/>
          <p:cNvSpPr/>
          <p:nvPr/>
        </p:nvSpPr>
        <p:spPr>
          <a:xfrm>
            <a:off x="1002791" y="115823"/>
            <a:ext cx="1260475" cy="396240"/>
          </a:xfrm>
          <a:custGeom>
            <a:avLst/>
            <a:gdLst/>
            <a:ahLst/>
            <a:cxnLst/>
            <a:rect l="l" t="t" r="r" b="b"/>
            <a:pathLst>
              <a:path w="1260475" h="396240">
                <a:moveTo>
                  <a:pt x="1260348" y="0"/>
                </a:moveTo>
                <a:lnTo>
                  <a:pt x="0" y="0"/>
                </a:lnTo>
                <a:lnTo>
                  <a:pt x="0" y="396239"/>
                </a:lnTo>
                <a:lnTo>
                  <a:pt x="1260348" y="396239"/>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63" name="object 63"/>
          <p:cNvSpPr txBox="1"/>
          <p:nvPr/>
        </p:nvSpPr>
        <p:spPr>
          <a:xfrm>
            <a:off x="1115669" y="131826"/>
            <a:ext cx="1033144" cy="346710"/>
          </a:xfrm>
          <a:prstGeom prst="rect">
            <a:avLst/>
          </a:prstGeom>
        </p:spPr>
        <p:txBody>
          <a:bodyPr vert="horz" wrap="square" lIns="0" tIns="13335" rIns="0" bIns="0" rtlCol="0">
            <a:spAutoFit/>
          </a:bodyPr>
          <a:lstStyle/>
          <a:p>
            <a:pPr marL="396240" marR="5080" lvl="0" indent="-38417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srgbClr val="FFFFFF"/>
                </a:solidFill>
                <a:effectLst/>
                <a:uLnTx/>
                <a:uFillTx/>
                <a:latin typeface="Calibri"/>
                <a:ea typeface="+mn-ea"/>
                <a:cs typeface="Calibri"/>
              </a:rPr>
              <a:t>Sec.</a:t>
            </a:r>
            <a:r>
              <a:rPr kumimoji="0" lang="es-CO" sz="1050" b="0" i="0" u="none" strike="noStrike" kern="1200" cap="none" spc="-25"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de</a:t>
            </a:r>
            <a:r>
              <a:rPr kumimoji="0" lang="es-CO" sz="1050" b="0" i="0" u="none" strike="noStrike" kern="1200" cap="none" spc="-45"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Planeación </a:t>
            </a:r>
            <a:r>
              <a:rPr kumimoji="0" lang="es-CO" sz="1050" b="0" i="0" u="none" strike="noStrike" kern="1200" cap="none" spc="-220"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97.6</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64" name="object 64"/>
          <p:cNvSpPr/>
          <p:nvPr/>
        </p:nvSpPr>
        <p:spPr>
          <a:xfrm>
            <a:off x="1002791" y="1461516"/>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65" name="object 65"/>
          <p:cNvSpPr txBox="1"/>
          <p:nvPr/>
        </p:nvSpPr>
        <p:spPr>
          <a:xfrm>
            <a:off x="1140053" y="1478102"/>
            <a:ext cx="985519" cy="347345"/>
          </a:xfrm>
          <a:prstGeom prst="rect">
            <a:avLst/>
          </a:prstGeom>
        </p:spPr>
        <p:txBody>
          <a:bodyPr vert="horz" wrap="square" lIns="0" tIns="13335" rIns="0" bIns="0" rtlCol="0">
            <a:spAutoFit/>
          </a:bodyPr>
          <a:lstStyle/>
          <a:p>
            <a:pPr marL="372110" marR="5080" lvl="0" indent="-36004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3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de</a:t>
            </a:r>
            <a:r>
              <a:rPr kumimoji="0" lang="es-CO" sz="1050" b="0" i="0" u="none" strike="noStrike" kern="1200" cap="none" spc="-5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Seguridad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88,1</a:t>
            </a:r>
          </a:p>
        </p:txBody>
      </p:sp>
      <p:sp>
        <p:nvSpPr>
          <p:cNvPr id="66" name="object 66"/>
          <p:cNvSpPr/>
          <p:nvPr/>
        </p:nvSpPr>
        <p:spPr>
          <a:xfrm>
            <a:off x="1002791" y="1911095"/>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67" name="object 67"/>
          <p:cNvSpPr txBox="1"/>
          <p:nvPr/>
        </p:nvSpPr>
        <p:spPr>
          <a:xfrm>
            <a:off x="1233017" y="1927352"/>
            <a:ext cx="798830"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srgbClr val="FFFFFF"/>
                </a:solidFill>
                <a:effectLst/>
                <a:uLnTx/>
                <a:uFillTx/>
                <a:latin typeface="Calibri"/>
                <a:ea typeface="+mn-ea"/>
                <a:cs typeface="Calibri"/>
              </a:rPr>
              <a:t>Sec.</a:t>
            </a:r>
            <a:r>
              <a:rPr kumimoji="0" lang="es-CO" sz="1050" b="0" i="0" u="none" strike="noStrike" kern="1200" cap="none" spc="-20"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Int.</a:t>
            </a:r>
            <a:r>
              <a:rPr kumimoji="0" lang="es-CO" sz="1050" b="0" i="0" u="none" strike="noStrike" kern="1200" cap="none" spc="-35"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Social</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srgbClr val="FFFFFF"/>
                </a:solidFill>
                <a:effectLst/>
                <a:uLnTx/>
                <a:uFillTx/>
                <a:latin typeface="Calibri"/>
                <a:ea typeface="+mn-ea"/>
                <a:cs typeface="Calibri"/>
              </a:rPr>
              <a:t>97,5</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68" name="object 68"/>
          <p:cNvSpPr/>
          <p:nvPr/>
        </p:nvSpPr>
        <p:spPr>
          <a:xfrm>
            <a:off x="1002791" y="3256788"/>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69" name="object 69"/>
          <p:cNvSpPr txBox="1"/>
          <p:nvPr/>
        </p:nvSpPr>
        <p:spPr>
          <a:xfrm>
            <a:off x="1135176" y="3274314"/>
            <a:ext cx="995680" cy="346710"/>
          </a:xfrm>
          <a:prstGeom prst="rect">
            <a:avLst/>
          </a:prstGeom>
        </p:spPr>
        <p:txBody>
          <a:bodyPr vert="horz" wrap="square" lIns="0" tIns="13335" rIns="0" bIns="0" rtlCol="0">
            <a:spAutoFit/>
          </a:bodyPr>
          <a:lstStyle/>
          <a:p>
            <a:pPr marL="377190" marR="5080" lvl="0" indent="-36512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de</a:t>
            </a:r>
            <a:r>
              <a:rPr kumimoji="0" lang="es-CO" sz="1050" b="0" i="0" u="none" strike="noStrike" kern="1200" cap="none" spc="-4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Educación </a:t>
            </a:r>
            <a:r>
              <a:rPr kumimoji="0" lang="es-CO" sz="1050" b="0" i="0" u="none" strike="noStrike" kern="1200" cap="none" spc="-22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93,8</a:t>
            </a:r>
          </a:p>
        </p:txBody>
      </p:sp>
      <p:sp>
        <p:nvSpPr>
          <p:cNvPr id="70" name="object 70"/>
          <p:cNvSpPr/>
          <p:nvPr/>
        </p:nvSpPr>
        <p:spPr>
          <a:xfrm>
            <a:off x="3648455" y="4154423"/>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71" name="object 71"/>
          <p:cNvSpPr txBox="1"/>
          <p:nvPr/>
        </p:nvSpPr>
        <p:spPr>
          <a:xfrm>
            <a:off x="4044822" y="4171569"/>
            <a:ext cx="467995" cy="346710"/>
          </a:xfrm>
          <a:prstGeom prst="rect">
            <a:avLst/>
          </a:prstGeom>
        </p:spPr>
        <p:txBody>
          <a:bodyPr vert="horz" wrap="square" lIns="0" tIns="13335" rIns="0" bIns="0" rtlCol="0">
            <a:spAutoFit/>
          </a:bodyPr>
          <a:lstStyle/>
          <a:p>
            <a:pPr marL="113030" marR="5080" lvl="0" indent="-10096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FONCEP  </a:t>
            </a:r>
            <a:r>
              <a:rPr kumimoji="0" lang="es-CO" sz="1050" b="0" i="0" u="none" strike="noStrike" kern="1200" cap="none" spc="0" normalizeH="0" baseline="0">
                <a:ln>
                  <a:noFill/>
                </a:ln>
                <a:solidFill>
                  <a:prstClr val="black"/>
                </a:solidFill>
                <a:effectLst/>
                <a:uLnTx/>
                <a:uFillTx/>
                <a:latin typeface="Calibri"/>
                <a:ea typeface="+mn-ea"/>
                <a:cs typeface="Calibri"/>
              </a:rPr>
              <a:t>80,5</a:t>
            </a:r>
          </a:p>
        </p:txBody>
      </p:sp>
      <p:sp>
        <p:nvSpPr>
          <p:cNvPr id="72" name="object 72"/>
          <p:cNvSpPr/>
          <p:nvPr/>
        </p:nvSpPr>
        <p:spPr>
          <a:xfrm>
            <a:off x="2325623" y="4604003"/>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73" name="object 73"/>
          <p:cNvSpPr txBox="1"/>
          <p:nvPr/>
        </p:nvSpPr>
        <p:spPr>
          <a:xfrm>
            <a:off x="2582036" y="4621783"/>
            <a:ext cx="747395"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Turismo</a:t>
            </a:r>
            <a:r>
              <a:rPr kumimoji="0" lang="es-CO" sz="1050" b="0" i="0" u="none" strike="noStrike" kern="1200" cap="none" spc="-5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a:t>
            </a:r>
            <a:r>
              <a:rPr kumimoji="0" lang="es-CO" sz="1050" b="0" i="0" u="none" strike="noStrike" kern="1200" cap="none" spc="-2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IDT</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87,7</a:t>
            </a:r>
          </a:p>
        </p:txBody>
      </p:sp>
      <p:sp>
        <p:nvSpPr>
          <p:cNvPr id="74" name="object 74"/>
          <p:cNvSpPr/>
          <p:nvPr/>
        </p:nvSpPr>
        <p:spPr>
          <a:xfrm>
            <a:off x="1002791" y="5052059"/>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75" name="object 75"/>
          <p:cNvSpPr txBox="1"/>
          <p:nvPr/>
        </p:nvSpPr>
        <p:spPr>
          <a:xfrm>
            <a:off x="1141577" y="5070094"/>
            <a:ext cx="982980" cy="346710"/>
          </a:xfrm>
          <a:prstGeom prst="rect">
            <a:avLst/>
          </a:prstGeom>
        </p:spPr>
        <p:txBody>
          <a:bodyPr vert="horz" wrap="square" lIns="0" tIns="13335" rIns="0" bIns="0" rtlCol="0">
            <a:spAutoFit/>
          </a:bodyPr>
          <a:lstStyle/>
          <a:p>
            <a:pPr marL="370840" marR="5080" lvl="0" indent="-35877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srgbClr val="FFFFFF"/>
                </a:solidFill>
                <a:effectLst/>
                <a:uLnTx/>
                <a:uFillTx/>
                <a:latin typeface="Calibri"/>
                <a:ea typeface="+mn-ea"/>
                <a:cs typeface="Calibri"/>
              </a:rPr>
              <a:t>Sec.</a:t>
            </a:r>
            <a:r>
              <a:rPr kumimoji="0" lang="es-CO" sz="1050" b="0" i="0" u="none" strike="noStrike" kern="1200" cap="none" spc="-20"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de</a:t>
            </a:r>
            <a:r>
              <a:rPr kumimoji="0" lang="es-CO" sz="1050" b="0" i="0" u="none" strike="noStrike" kern="1200" cap="none" spc="-40"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Movilidad </a:t>
            </a:r>
            <a:r>
              <a:rPr kumimoji="0" lang="es-CO" sz="1050" b="0" i="0" u="none" strike="noStrike" kern="1200" cap="none" spc="-220"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97,9</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76" name="object 76"/>
          <p:cNvSpPr/>
          <p:nvPr/>
        </p:nvSpPr>
        <p:spPr>
          <a:xfrm>
            <a:off x="1002791" y="5949696"/>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77" name="object 77"/>
          <p:cNvSpPr txBox="1"/>
          <p:nvPr/>
        </p:nvSpPr>
        <p:spPr>
          <a:xfrm>
            <a:off x="1170533" y="5967780"/>
            <a:ext cx="925194"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srgbClr val="FFFFFF"/>
                </a:solidFill>
                <a:effectLst/>
                <a:uLnTx/>
                <a:uFillTx/>
                <a:latin typeface="Calibri"/>
                <a:ea typeface="+mn-ea"/>
                <a:cs typeface="Calibri"/>
              </a:rPr>
              <a:t>Orq.</a:t>
            </a:r>
            <a:r>
              <a:rPr kumimoji="0" lang="es-CO" sz="1050" b="0" i="0" u="none" strike="noStrike" kern="1200" cap="none" spc="-35"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Filarmónica</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srgbClr val="FFFFFF"/>
                </a:solidFill>
                <a:effectLst/>
                <a:uLnTx/>
                <a:uFillTx/>
                <a:latin typeface="Calibri"/>
                <a:ea typeface="+mn-ea"/>
                <a:cs typeface="Calibri"/>
              </a:rPr>
              <a:t>97,2</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78" name="object 78"/>
          <p:cNvSpPr/>
          <p:nvPr/>
        </p:nvSpPr>
        <p:spPr>
          <a:xfrm>
            <a:off x="1002791" y="6399276"/>
            <a:ext cx="1260475" cy="396240"/>
          </a:xfrm>
          <a:custGeom>
            <a:avLst/>
            <a:gdLst/>
            <a:ahLst/>
            <a:cxnLst/>
            <a:rect l="l" t="t" r="r" b="b"/>
            <a:pathLst>
              <a:path w="1260475" h="396240">
                <a:moveTo>
                  <a:pt x="1260348" y="0"/>
                </a:moveTo>
                <a:lnTo>
                  <a:pt x="0" y="0"/>
                </a:lnTo>
                <a:lnTo>
                  <a:pt x="0" y="396240"/>
                </a:lnTo>
                <a:lnTo>
                  <a:pt x="1260348" y="396240"/>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79" name="object 79"/>
          <p:cNvSpPr txBox="1"/>
          <p:nvPr/>
        </p:nvSpPr>
        <p:spPr>
          <a:xfrm>
            <a:off x="1263522" y="6416751"/>
            <a:ext cx="737870" cy="346710"/>
          </a:xfrm>
          <a:prstGeom prst="rect">
            <a:avLst/>
          </a:prstGeom>
        </p:spPr>
        <p:txBody>
          <a:bodyPr vert="horz" wrap="square" lIns="0" tIns="13335" rIns="0" bIns="0" rtlCol="0">
            <a:spAutoFit/>
          </a:bodyPr>
          <a:lstStyle/>
          <a:p>
            <a:pPr marL="248920" marR="5080" lvl="0" indent="-23622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srgbClr val="FFFFFF"/>
                </a:solidFill>
                <a:effectLst/>
                <a:uLnTx/>
                <a:uFillTx/>
                <a:latin typeface="Calibri"/>
                <a:ea typeface="+mn-ea"/>
                <a:cs typeface="Calibri"/>
              </a:rPr>
              <a:t>Sec.</a:t>
            </a:r>
            <a:r>
              <a:rPr kumimoji="0" lang="es-CO" sz="1050" b="0" i="0" u="none" strike="noStrike" kern="1200" cap="none" spc="-30"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de</a:t>
            </a:r>
            <a:r>
              <a:rPr kumimoji="0" lang="es-CO" sz="1050" b="0" i="0" u="none" strike="noStrike" kern="1200" cap="none" spc="-50"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Salud </a:t>
            </a:r>
            <a:r>
              <a:rPr kumimoji="0" lang="es-CO" sz="1050" b="0" i="0" u="none" strike="noStrike" kern="1200" cap="none" spc="-220"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98,6</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80" name="object 80"/>
          <p:cNvSpPr/>
          <p:nvPr/>
        </p:nvSpPr>
        <p:spPr>
          <a:xfrm>
            <a:off x="2325623" y="1464563"/>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9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81" name="object 81"/>
          <p:cNvSpPr txBox="1"/>
          <p:nvPr/>
        </p:nvSpPr>
        <p:spPr>
          <a:xfrm>
            <a:off x="2664332" y="1480820"/>
            <a:ext cx="582295" cy="346710"/>
          </a:xfrm>
          <a:prstGeom prst="rect">
            <a:avLst/>
          </a:prstGeom>
        </p:spPr>
        <p:txBody>
          <a:bodyPr vert="horz" wrap="square" lIns="0" tIns="13335" rIns="0" bIns="0" rtlCol="0">
            <a:spAutoFit/>
          </a:bodyPr>
          <a:lstStyle/>
          <a:p>
            <a:pPr marL="170815" marR="5080" lvl="0" indent="-15875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Bo</a:t>
            </a:r>
            <a:r>
              <a:rPr kumimoji="0" lang="es-CO" sz="1050" b="0" i="0" u="none" strike="noStrike" kern="1200" cap="none" spc="-10" normalizeH="0" baseline="0">
                <a:ln>
                  <a:noFill/>
                </a:ln>
                <a:solidFill>
                  <a:prstClr val="black"/>
                </a:solidFill>
                <a:effectLst/>
                <a:uLnTx/>
                <a:uFillTx/>
                <a:latin typeface="Calibri"/>
                <a:ea typeface="+mn-ea"/>
                <a:cs typeface="Calibri"/>
              </a:rPr>
              <a:t>m</a:t>
            </a:r>
            <a:r>
              <a:rPr kumimoji="0" lang="es-CO" sz="1050" b="0" i="0" u="none" strike="noStrike" kern="1200" cap="none" spc="-5" normalizeH="0" baseline="0">
                <a:ln>
                  <a:noFill/>
                </a:ln>
                <a:solidFill>
                  <a:prstClr val="black"/>
                </a:solidFill>
                <a:effectLst/>
                <a:uLnTx/>
                <a:uFillTx/>
                <a:latin typeface="Calibri"/>
                <a:ea typeface="+mn-ea"/>
                <a:cs typeface="Calibri"/>
              </a:rPr>
              <a:t>be</a:t>
            </a:r>
            <a:r>
              <a:rPr kumimoji="0" lang="es-CO" sz="1050" b="0" i="0" u="none" strike="noStrike" kern="1200" cap="none" spc="0" normalizeH="0" baseline="0">
                <a:ln>
                  <a:noFill/>
                </a:ln>
                <a:solidFill>
                  <a:prstClr val="black"/>
                </a:solidFill>
                <a:effectLst/>
                <a:uLnTx/>
                <a:uFillTx/>
                <a:latin typeface="Calibri"/>
                <a:ea typeface="+mn-ea"/>
                <a:cs typeface="Calibri"/>
              </a:rPr>
              <a:t>r</a:t>
            </a:r>
            <a:r>
              <a:rPr kumimoji="0" lang="es-CO" sz="1050" b="0" i="0" u="none" strike="noStrike" kern="1200" cap="none" spc="-5" normalizeH="0" baseline="0">
                <a:ln>
                  <a:noFill/>
                </a:ln>
                <a:solidFill>
                  <a:prstClr val="black"/>
                </a:solidFill>
                <a:effectLst/>
                <a:uLnTx/>
                <a:uFillTx/>
                <a:latin typeface="Calibri"/>
                <a:ea typeface="+mn-ea"/>
                <a:cs typeface="Calibri"/>
              </a:rPr>
              <a:t>o</a:t>
            </a:r>
            <a:r>
              <a:rPr kumimoji="0" lang="es-CO" sz="1050" b="0" i="0" u="none" strike="noStrike" kern="1200" cap="none" spc="0" normalizeH="0" baseline="0">
                <a:ln>
                  <a:noFill/>
                </a:ln>
                <a:solidFill>
                  <a:prstClr val="black"/>
                </a:solidFill>
                <a:effectLst/>
                <a:uLnTx/>
                <a:uFillTx/>
                <a:latin typeface="Calibri"/>
                <a:ea typeface="+mn-ea"/>
                <a:cs typeface="Calibri"/>
              </a:rPr>
              <a:t>s  76,9</a:t>
            </a:r>
          </a:p>
        </p:txBody>
      </p:sp>
      <p:sp>
        <p:nvSpPr>
          <p:cNvPr id="82" name="object 82"/>
          <p:cNvSpPr/>
          <p:nvPr/>
        </p:nvSpPr>
        <p:spPr>
          <a:xfrm>
            <a:off x="2325623" y="1912620"/>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83" name="object 83"/>
          <p:cNvSpPr txBox="1"/>
          <p:nvPr/>
        </p:nvSpPr>
        <p:spPr>
          <a:xfrm>
            <a:off x="2710052" y="1929510"/>
            <a:ext cx="492125" cy="346710"/>
          </a:xfrm>
          <a:prstGeom prst="rect">
            <a:avLst/>
          </a:prstGeom>
        </p:spPr>
        <p:txBody>
          <a:bodyPr vert="horz" wrap="square" lIns="0" tIns="13335" rIns="0" bIns="0" rtlCol="0">
            <a:spAutoFit/>
          </a:bodyPr>
          <a:lstStyle/>
          <a:p>
            <a:pPr marL="125095" marR="5080" lvl="0" indent="-11303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D</a:t>
            </a: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10" normalizeH="0" baseline="0">
                <a:ln>
                  <a:noFill/>
                </a:ln>
                <a:solidFill>
                  <a:prstClr val="black"/>
                </a:solidFill>
                <a:effectLst/>
                <a:uLnTx/>
                <a:uFillTx/>
                <a:latin typeface="Calibri"/>
                <a:ea typeface="+mn-ea"/>
                <a:cs typeface="Calibri"/>
              </a:rPr>
              <a:t>P</a:t>
            </a:r>
            <a:r>
              <a:rPr kumimoji="0" lang="es-CO" sz="1050" b="0" i="0" u="none" strike="noStrike" kern="1200" cap="none" spc="0" normalizeH="0" baseline="0">
                <a:ln>
                  <a:noFill/>
                </a:ln>
                <a:solidFill>
                  <a:prstClr val="black"/>
                </a:solidFill>
                <a:effectLst/>
                <a:uLnTx/>
                <a:uFillTx/>
                <a:latin typeface="Calibri"/>
                <a:ea typeface="+mn-ea"/>
                <a:cs typeface="Calibri"/>
              </a:rPr>
              <a:t>RON  90,4</a:t>
            </a:r>
          </a:p>
        </p:txBody>
      </p:sp>
      <p:sp>
        <p:nvSpPr>
          <p:cNvPr id="84" name="object 84"/>
          <p:cNvSpPr/>
          <p:nvPr/>
        </p:nvSpPr>
        <p:spPr>
          <a:xfrm>
            <a:off x="2325623" y="3258311"/>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85" name="object 85"/>
          <p:cNvSpPr txBox="1"/>
          <p:nvPr/>
        </p:nvSpPr>
        <p:spPr>
          <a:xfrm>
            <a:off x="2428113" y="3275838"/>
            <a:ext cx="1057275" cy="346710"/>
          </a:xfrm>
          <a:prstGeom prst="rect">
            <a:avLst/>
          </a:prstGeom>
        </p:spPr>
        <p:txBody>
          <a:bodyPr vert="horz" wrap="square" lIns="0" tIns="13335" rIns="0" bIns="0" rtlCol="0">
            <a:spAutoFit/>
          </a:bodyPr>
          <a:lstStyle/>
          <a:p>
            <a:pPr marL="407034" marR="5080" lvl="0" indent="-39497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Inv.</a:t>
            </a:r>
            <a:r>
              <a:rPr kumimoji="0" lang="es-CO" sz="1050" b="0" i="0" u="none" strike="noStrike" kern="1200" cap="none" spc="-3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Educativa</a:t>
            </a:r>
            <a:r>
              <a:rPr kumimoji="0" lang="es-CO" sz="1050" b="0" i="0" u="none" strike="noStrike" kern="1200" cap="none" spc="-4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IDEP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92,0</a:t>
            </a:r>
          </a:p>
        </p:txBody>
      </p:sp>
      <p:sp>
        <p:nvSpPr>
          <p:cNvPr id="86" name="object 86"/>
          <p:cNvSpPr/>
          <p:nvPr/>
        </p:nvSpPr>
        <p:spPr>
          <a:xfrm>
            <a:off x="1002791" y="4154423"/>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87" name="object 87"/>
          <p:cNvSpPr txBox="1"/>
          <p:nvPr/>
        </p:nvSpPr>
        <p:spPr>
          <a:xfrm>
            <a:off x="1164437" y="4172203"/>
            <a:ext cx="937260" cy="346710"/>
          </a:xfrm>
          <a:prstGeom prst="rect">
            <a:avLst/>
          </a:prstGeom>
        </p:spPr>
        <p:txBody>
          <a:bodyPr vert="horz" wrap="square" lIns="0" tIns="13335" rIns="0" bIns="0" rtlCol="0">
            <a:spAutoFit/>
          </a:bodyPr>
          <a:lstStyle/>
          <a:p>
            <a:pPr marL="347980" marR="5080" lvl="0" indent="-33591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srgbClr val="FFFFFF"/>
                </a:solidFill>
                <a:effectLst/>
                <a:uLnTx/>
                <a:uFillTx/>
                <a:latin typeface="Calibri"/>
                <a:ea typeface="+mn-ea"/>
                <a:cs typeface="Calibri"/>
              </a:rPr>
              <a:t>Ca</a:t>
            </a:r>
            <a:r>
              <a:rPr kumimoji="0" lang="es-CO" sz="1050" b="0" i="0" u="none" strike="noStrike" kern="1200" cap="none" spc="-10" normalizeH="0" baseline="0">
                <a:ln>
                  <a:noFill/>
                </a:ln>
                <a:solidFill>
                  <a:srgbClr val="FFFFFF"/>
                </a:solidFill>
                <a:effectLst/>
                <a:uLnTx/>
                <a:uFillTx/>
                <a:latin typeface="Calibri"/>
                <a:ea typeface="+mn-ea"/>
                <a:cs typeface="Calibri"/>
              </a:rPr>
              <a:t>t</a:t>
            </a:r>
            <a:r>
              <a:rPr kumimoji="0" lang="es-CO" sz="1050" b="0" i="0" u="none" strike="noStrike" kern="1200" cap="none" spc="0" normalizeH="0" baseline="0">
                <a:ln>
                  <a:noFill/>
                </a:ln>
                <a:solidFill>
                  <a:srgbClr val="FFFFFF"/>
                </a:solidFill>
                <a:effectLst/>
                <a:uLnTx/>
                <a:uFillTx/>
                <a:latin typeface="Calibri"/>
                <a:ea typeface="+mn-ea"/>
                <a:cs typeface="Calibri"/>
              </a:rPr>
              <a:t>a</a:t>
            </a:r>
            <a:r>
              <a:rPr kumimoji="0" lang="es-CO" sz="1050" b="0" i="0" u="none" strike="noStrike" kern="1200" cap="none" spc="-10" normalizeH="0" baseline="0">
                <a:ln>
                  <a:noFill/>
                </a:ln>
                <a:solidFill>
                  <a:srgbClr val="FFFFFF"/>
                </a:solidFill>
                <a:effectLst/>
                <a:uLnTx/>
                <a:uFillTx/>
                <a:latin typeface="Calibri"/>
                <a:ea typeface="+mn-ea"/>
                <a:cs typeface="Calibri"/>
              </a:rPr>
              <a:t>st</a:t>
            </a:r>
            <a:r>
              <a:rPr kumimoji="0" lang="es-CO" sz="1050" b="0" i="0" u="none" strike="noStrike" kern="1200" cap="none" spc="0" normalizeH="0" baseline="0">
                <a:ln>
                  <a:noFill/>
                </a:ln>
                <a:solidFill>
                  <a:srgbClr val="FFFFFF"/>
                </a:solidFill>
                <a:effectLst/>
                <a:uLnTx/>
                <a:uFillTx/>
                <a:latin typeface="Calibri"/>
                <a:ea typeface="+mn-ea"/>
                <a:cs typeface="Calibri"/>
              </a:rPr>
              <a:t>ro</a:t>
            </a:r>
            <a:r>
              <a:rPr kumimoji="0" lang="es-CO" sz="1050" b="0" i="0" u="none" strike="noStrike" kern="1200" cap="none" spc="-15"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Di</a:t>
            </a:r>
            <a:r>
              <a:rPr kumimoji="0" lang="es-CO" sz="1050" b="0" i="0" u="none" strike="noStrike" kern="1200" cap="none" spc="-10" normalizeH="0" baseline="0">
                <a:ln>
                  <a:noFill/>
                </a:ln>
                <a:solidFill>
                  <a:srgbClr val="FFFFFF"/>
                </a:solidFill>
                <a:effectLst/>
                <a:uLnTx/>
                <a:uFillTx/>
                <a:latin typeface="Calibri"/>
                <a:ea typeface="+mn-ea"/>
                <a:cs typeface="Calibri"/>
              </a:rPr>
              <a:t>st</a:t>
            </a:r>
            <a:r>
              <a:rPr kumimoji="0" lang="es-CO" sz="1050" b="0" i="0" u="none" strike="noStrike" kern="1200" cap="none" spc="0" normalizeH="0" baseline="0">
                <a:ln>
                  <a:noFill/>
                </a:ln>
                <a:solidFill>
                  <a:srgbClr val="FFFFFF"/>
                </a:solidFill>
                <a:effectLst/>
                <a:uLnTx/>
                <a:uFillTx/>
                <a:latin typeface="Calibri"/>
                <a:ea typeface="+mn-ea"/>
                <a:cs typeface="Calibri"/>
              </a:rPr>
              <a:t>ri</a:t>
            </a:r>
            <a:r>
              <a:rPr kumimoji="0" lang="es-CO" sz="1050" b="0" i="0" u="none" strike="noStrike" kern="1200" cap="none" spc="-10" normalizeH="0" baseline="0">
                <a:ln>
                  <a:noFill/>
                </a:ln>
                <a:solidFill>
                  <a:srgbClr val="FFFFFF"/>
                </a:solidFill>
                <a:effectLst/>
                <a:uLnTx/>
                <a:uFillTx/>
                <a:latin typeface="Calibri"/>
                <a:ea typeface="+mn-ea"/>
                <a:cs typeface="Calibri"/>
              </a:rPr>
              <a:t>t</a:t>
            </a:r>
            <a:r>
              <a:rPr kumimoji="0" lang="es-CO" sz="1050" b="0" i="0" u="none" strike="noStrike" kern="1200" cap="none" spc="0" normalizeH="0" baseline="0">
                <a:ln>
                  <a:noFill/>
                </a:ln>
                <a:solidFill>
                  <a:srgbClr val="FFFFFF"/>
                </a:solidFill>
                <a:effectLst/>
                <a:uLnTx/>
                <a:uFillTx/>
                <a:latin typeface="Calibri"/>
                <a:ea typeface="+mn-ea"/>
                <a:cs typeface="Calibri"/>
              </a:rPr>
              <a:t>al  97,2</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88" name="object 88"/>
          <p:cNvSpPr/>
          <p:nvPr/>
        </p:nvSpPr>
        <p:spPr>
          <a:xfrm>
            <a:off x="1002791" y="4604003"/>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89" name="object 89"/>
          <p:cNvSpPr txBox="1"/>
          <p:nvPr/>
        </p:nvSpPr>
        <p:spPr>
          <a:xfrm>
            <a:off x="1499742" y="4621148"/>
            <a:ext cx="264160" cy="346710"/>
          </a:xfrm>
          <a:prstGeom prst="rect">
            <a:avLst/>
          </a:prstGeom>
        </p:spPr>
        <p:txBody>
          <a:bodyPr vert="horz" wrap="square" lIns="0" tIns="13335" rIns="0" bIns="0" rtlCol="0">
            <a:spAutoFit/>
          </a:bodyPr>
          <a:lstStyle/>
          <a:p>
            <a:pPr marL="12700" marR="5080" lvl="0" indent="571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10" normalizeH="0" baseline="0">
                <a:ln>
                  <a:noFill/>
                </a:ln>
                <a:solidFill>
                  <a:prstClr val="black"/>
                </a:solidFill>
                <a:effectLst/>
                <a:uLnTx/>
                <a:uFillTx/>
                <a:latin typeface="Calibri"/>
                <a:ea typeface="+mn-ea"/>
                <a:cs typeface="Calibri"/>
              </a:rPr>
              <a:t>P</a:t>
            </a:r>
            <a:r>
              <a:rPr kumimoji="0" lang="es-CO" sz="1050" b="0" i="0" u="none" strike="noStrike" kern="1200" cap="none" spc="-5" normalizeH="0" baseline="0">
                <a:ln>
                  <a:noFill/>
                </a:ln>
                <a:solidFill>
                  <a:prstClr val="black"/>
                </a:solidFill>
                <a:effectLst/>
                <a:uLnTx/>
                <a:uFillTx/>
                <a:latin typeface="Calibri"/>
                <a:ea typeface="+mn-ea"/>
                <a:cs typeface="Calibri"/>
              </a:rPr>
              <a:t>ES  </a:t>
            </a:r>
            <a:r>
              <a:rPr kumimoji="0" lang="es-CO" sz="1050" b="0" i="0" u="none" strike="noStrike" kern="1200" cap="none" spc="0" normalizeH="0" baseline="0">
                <a:ln>
                  <a:noFill/>
                </a:ln>
                <a:solidFill>
                  <a:prstClr val="black"/>
                </a:solidFill>
                <a:effectLst/>
                <a:uLnTx/>
                <a:uFillTx/>
                <a:latin typeface="Calibri"/>
                <a:ea typeface="+mn-ea"/>
                <a:cs typeface="Calibri"/>
              </a:rPr>
              <a:t>89,4</a:t>
            </a:r>
          </a:p>
        </p:txBody>
      </p:sp>
      <p:sp>
        <p:nvSpPr>
          <p:cNvPr id="90" name="object 90"/>
          <p:cNvSpPr/>
          <p:nvPr/>
        </p:nvSpPr>
        <p:spPr>
          <a:xfrm>
            <a:off x="2325623" y="5053584"/>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91" name="object 91"/>
          <p:cNvSpPr txBox="1"/>
          <p:nvPr/>
        </p:nvSpPr>
        <p:spPr>
          <a:xfrm>
            <a:off x="2475357" y="5070728"/>
            <a:ext cx="962025"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srgbClr val="FFFFFF"/>
                </a:solidFill>
                <a:effectLst/>
                <a:uLnTx/>
                <a:uFillTx/>
                <a:latin typeface="Calibri"/>
                <a:ea typeface="+mn-ea"/>
                <a:cs typeface="Calibri"/>
              </a:rPr>
              <a:t>T</a:t>
            </a:r>
            <a:r>
              <a:rPr kumimoji="0" lang="es-CO" sz="1050" b="0" i="0" u="none" strike="noStrike" kern="1200" cap="none" spc="0" normalizeH="0" baseline="0">
                <a:ln>
                  <a:noFill/>
                </a:ln>
                <a:solidFill>
                  <a:srgbClr val="FFFFFF"/>
                </a:solidFill>
                <a:effectLst/>
                <a:uLnTx/>
                <a:uFillTx/>
                <a:latin typeface="Calibri"/>
                <a:ea typeface="+mn-ea"/>
                <a:cs typeface="Calibri"/>
              </a:rPr>
              <a:t>ra</a:t>
            </a:r>
            <a:r>
              <a:rPr kumimoji="0" lang="es-CO" sz="1050" b="0" i="0" u="none" strike="noStrike" kern="1200" cap="none" spc="-5" normalizeH="0" baseline="0">
                <a:ln>
                  <a:noFill/>
                </a:ln>
                <a:solidFill>
                  <a:srgbClr val="FFFFFF"/>
                </a:solidFill>
                <a:effectLst/>
                <a:uLnTx/>
                <a:uFillTx/>
                <a:latin typeface="Calibri"/>
                <a:ea typeface="+mn-ea"/>
                <a:cs typeface="Calibri"/>
              </a:rPr>
              <a:t>n</a:t>
            </a:r>
            <a:r>
              <a:rPr kumimoji="0" lang="es-CO" sz="1050" b="0" i="0" u="none" strike="noStrike" kern="1200" cap="none" spc="-10" normalizeH="0" baseline="0">
                <a:ln>
                  <a:noFill/>
                </a:ln>
                <a:solidFill>
                  <a:srgbClr val="FFFFFF"/>
                </a:solidFill>
                <a:effectLst/>
                <a:uLnTx/>
                <a:uFillTx/>
                <a:latin typeface="Calibri"/>
                <a:ea typeface="+mn-ea"/>
                <a:cs typeface="Calibri"/>
              </a:rPr>
              <a:t>s</a:t>
            </a:r>
            <a:r>
              <a:rPr kumimoji="0" lang="es-CO" sz="1050" b="0" i="0" u="none" strike="noStrike" kern="1200" cap="none" spc="-5" normalizeH="0" baseline="0">
                <a:ln>
                  <a:noFill/>
                </a:ln>
                <a:solidFill>
                  <a:srgbClr val="FFFFFF"/>
                </a:solidFill>
                <a:effectLst/>
                <a:uLnTx/>
                <a:uFillTx/>
                <a:latin typeface="Calibri"/>
                <a:ea typeface="+mn-ea"/>
                <a:cs typeface="Calibri"/>
              </a:rPr>
              <a:t>m</a:t>
            </a:r>
            <a:r>
              <a:rPr kumimoji="0" lang="es-CO" sz="1050" b="0" i="0" u="none" strike="noStrike" kern="1200" cap="none" spc="0" normalizeH="0" baseline="0">
                <a:ln>
                  <a:noFill/>
                </a:ln>
                <a:solidFill>
                  <a:srgbClr val="FFFFFF"/>
                </a:solidFill>
                <a:effectLst/>
                <a:uLnTx/>
                <a:uFillTx/>
                <a:latin typeface="Calibri"/>
                <a:ea typeface="+mn-ea"/>
                <a:cs typeface="Calibri"/>
              </a:rPr>
              <a:t>i</a:t>
            </a:r>
            <a:r>
              <a:rPr kumimoji="0" lang="es-CO" sz="1050" b="0" i="0" u="none" strike="noStrike" kern="1200" cap="none" spc="-5" normalizeH="0" baseline="0">
                <a:ln>
                  <a:noFill/>
                </a:ln>
                <a:solidFill>
                  <a:srgbClr val="FFFFFF"/>
                </a:solidFill>
                <a:effectLst/>
                <a:uLnTx/>
                <a:uFillTx/>
                <a:latin typeface="Calibri"/>
                <a:ea typeface="+mn-ea"/>
                <a:cs typeface="Calibri"/>
              </a:rPr>
              <a:t>l</a:t>
            </a:r>
            <a:r>
              <a:rPr kumimoji="0" lang="es-CO" sz="1050" b="0" i="0" u="none" strike="noStrike" kern="1200" cap="none" spc="0" normalizeH="0" baseline="0">
                <a:ln>
                  <a:noFill/>
                </a:ln>
                <a:solidFill>
                  <a:srgbClr val="FFFFFF"/>
                </a:solidFill>
                <a:effectLst/>
                <a:uLnTx/>
                <a:uFillTx/>
                <a:latin typeface="Calibri"/>
                <a:ea typeface="+mn-ea"/>
                <a:cs typeface="Calibri"/>
              </a:rPr>
              <a:t>en</a:t>
            </a:r>
            <a:r>
              <a:rPr kumimoji="0" lang="es-CO" sz="1050" b="0" i="0" u="none" strike="noStrike" kern="1200" cap="none" spc="-5" normalizeH="0" baseline="0">
                <a:ln>
                  <a:noFill/>
                </a:ln>
                <a:solidFill>
                  <a:srgbClr val="FFFFFF"/>
                </a:solidFill>
                <a:effectLst/>
                <a:uLnTx/>
                <a:uFillTx/>
                <a:latin typeface="Calibri"/>
                <a:ea typeface="+mn-ea"/>
                <a:cs typeface="Calibri"/>
              </a:rPr>
              <a:t>i</a:t>
            </a:r>
            <a:r>
              <a:rPr kumimoji="0" lang="es-CO" sz="1050" b="0" i="0" u="none" strike="noStrike" kern="1200" cap="none" spc="0" normalizeH="0" baseline="0">
                <a:ln>
                  <a:noFill/>
                </a:ln>
                <a:solidFill>
                  <a:srgbClr val="FFFFFF"/>
                </a:solidFill>
                <a:effectLst/>
                <a:uLnTx/>
                <a:uFillTx/>
                <a:latin typeface="Calibri"/>
                <a:ea typeface="+mn-ea"/>
                <a:cs typeface="Calibri"/>
              </a:rPr>
              <a:t>o</a:t>
            </a:r>
            <a:r>
              <a:rPr kumimoji="0" lang="es-CO" sz="1050" b="0" i="0" u="none" strike="noStrike" kern="1200" cap="none" spc="-40"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S.A.</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srgbClr val="FFFFFF"/>
                </a:solidFill>
                <a:effectLst/>
                <a:uLnTx/>
                <a:uFillTx/>
                <a:latin typeface="Calibri"/>
                <a:ea typeface="+mn-ea"/>
                <a:cs typeface="Calibri"/>
              </a:rPr>
              <a:t>97,6</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92" name="object 92"/>
          <p:cNvSpPr/>
          <p:nvPr/>
        </p:nvSpPr>
        <p:spPr>
          <a:xfrm>
            <a:off x="2325623" y="6399276"/>
            <a:ext cx="1260475" cy="396240"/>
          </a:xfrm>
          <a:custGeom>
            <a:avLst/>
            <a:gdLst/>
            <a:ahLst/>
            <a:cxnLst/>
            <a:rect l="l" t="t" r="r" b="b"/>
            <a:pathLst>
              <a:path w="1260475" h="396240">
                <a:moveTo>
                  <a:pt x="1260348" y="0"/>
                </a:moveTo>
                <a:lnTo>
                  <a:pt x="0" y="0"/>
                </a:lnTo>
                <a:lnTo>
                  <a:pt x="0" y="396240"/>
                </a:lnTo>
                <a:lnTo>
                  <a:pt x="1260348" y="396240"/>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93" name="object 93"/>
          <p:cNvSpPr txBox="1"/>
          <p:nvPr/>
        </p:nvSpPr>
        <p:spPr>
          <a:xfrm>
            <a:off x="2404998" y="6416751"/>
            <a:ext cx="1101090" cy="346710"/>
          </a:xfrm>
          <a:prstGeom prst="rect">
            <a:avLst/>
          </a:prstGeom>
        </p:spPr>
        <p:txBody>
          <a:bodyPr vert="horz" wrap="square" lIns="0" tIns="13335" rIns="0" bIns="0" rtlCol="0">
            <a:spAutoFit/>
          </a:bodyPr>
          <a:lstStyle/>
          <a:p>
            <a:pPr marL="430530" marR="5080" lvl="0" indent="-41783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srgbClr val="FFFFFF"/>
                </a:solidFill>
                <a:effectLst/>
                <a:uLnTx/>
                <a:uFillTx/>
                <a:latin typeface="Calibri"/>
                <a:ea typeface="+mn-ea"/>
                <a:cs typeface="Calibri"/>
              </a:rPr>
              <a:t>Sub.</a:t>
            </a:r>
            <a:r>
              <a:rPr kumimoji="0" lang="es-CO" sz="1050" b="0" i="0" u="none" strike="noStrike" kern="1200" cap="none" spc="-30"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Centro</a:t>
            </a:r>
            <a:r>
              <a:rPr kumimoji="0" lang="es-CO" sz="1050" b="0" i="0" u="none" strike="noStrike" kern="1200" cap="none" spc="-55"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Oriente </a:t>
            </a:r>
            <a:r>
              <a:rPr kumimoji="0" lang="es-CO" sz="1050" b="0" i="0" u="none" strike="noStrike" kern="1200" cap="none" spc="-220"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97,7</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94" name="object 94"/>
          <p:cNvSpPr/>
          <p:nvPr/>
        </p:nvSpPr>
        <p:spPr>
          <a:xfrm>
            <a:off x="3648455" y="3256788"/>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95" name="object 95"/>
          <p:cNvSpPr txBox="1"/>
          <p:nvPr/>
        </p:nvSpPr>
        <p:spPr>
          <a:xfrm>
            <a:off x="3941190" y="3273933"/>
            <a:ext cx="673735" cy="346710"/>
          </a:xfrm>
          <a:prstGeom prst="rect">
            <a:avLst/>
          </a:prstGeom>
        </p:spPr>
        <p:txBody>
          <a:bodyPr vert="horz" wrap="square" lIns="0" tIns="13335" rIns="0" bIns="0" rtlCol="0">
            <a:spAutoFit/>
          </a:bodyPr>
          <a:lstStyle/>
          <a:p>
            <a:pPr marL="123825" marR="5080" lvl="0" indent="-11176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10" normalizeH="0" baseline="0">
                <a:ln>
                  <a:noFill/>
                </a:ln>
                <a:solidFill>
                  <a:prstClr val="black"/>
                </a:solidFill>
                <a:effectLst/>
                <a:uLnTx/>
                <a:uFillTx/>
                <a:latin typeface="Calibri"/>
                <a:ea typeface="+mn-ea"/>
                <a:cs typeface="Calibri"/>
              </a:rPr>
              <a:t>U</a:t>
            </a:r>
            <a:r>
              <a:rPr kumimoji="0" lang="es-CO" sz="1050" b="0" i="0" u="none" strike="noStrike" kern="1200" cap="none" spc="-5" normalizeH="0" baseline="0">
                <a:ln>
                  <a:noFill/>
                </a:ln>
                <a:solidFill>
                  <a:prstClr val="black"/>
                </a:solidFill>
                <a:effectLst/>
                <a:uLnTx/>
                <a:uFillTx/>
                <a:latin typeface="Calibri"/>
                <a:ea typeface="+mn-ea"/>
                <a:cs typeface="Calibri"/>
              </a:rPr>
              <a:t>n</a:t>
            </a:r>
            <a:r>
              <a:rPr kumimoji="0" lang="es-CO" sz="1050" b="0" i="0" u="none" strike="noStrike" kern="1200" cap="none" spc="-10" normalizeH="0" baseline="0">
                <a:ln>
                  <a:noFill/>
                </a:ln>
                <a:solidFill>
                  <a:prstClr val="black"/>
                </a:solidFill>
                <a:effectLst/>
                <a:uLnTx/>
                <a:uFillTx/>
                <a:latin typeface="Calibri"/>
                <a:ea typeface="+mn-ea"/>
                <a:cs typeface="Calibri"/>
              </a:rPr>
              <a:t>i</a:t>
            </a:r>
            <a:r>
              <a:rPr kumimoji="0" lang="es-CO" sz="1050" b="0" i="0" u="none" strike="noStrike" kern="1200" cap="none" spc="0" normalizeH="0" baseline="0">
                <a:ln>
                  <a:noFill/>
                </a:ln>
                <a:solidFill>
                  <a:prstClr val="black"/>
                </a:solidFill>
                <a:effectLst/>
                <a:uLnTx/>
                <a:uFillTx/>
                <a:latin typeface="Calibri"/>
                <a:ea typeface="+mn-ea"/>
                <a:cs typeface="Calibri"/>
              </a:rPr>
              <a:t>ver</a:t>
            </a:r>
            <a:r>
              <a:rPr kumimoji="0" lang="es-CO" sz="1050" b="0" i="0" u="none" strike="noStrike" kern="1200" cap="none" spc="-10" normalizeH="0" baseline="0">
                <a:ln>
                  <a:noFill/>
                </a:ln>
                <a:solidFill>
                  <a:prstClr val="black"/>
                </a:solidFill>
                <a:effectLst/>
                <a:uLnTx/>
                <a:uFillTx/>
                <a:latin typeface="Calibri"/>
                <a:ea typeface="+mn-ea"/>
                <a:cs typeface="Calibri"/>
              </a:rPr>
              <a:t>s</a:t>
            </a: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d</a:t>
            </a:r>
            <a:r>
              <a:rPr kumimoji="0" lang="es-CO" sz="1050" b="0" i="0" u="none" strike="noStrike" kern="1200" cap="none" spc="0" normalizeH="0" baseline="0">
                <a:ln>
                  <a:noFill/>
                </a:ln>
                <a:solidFill>
                  <a:prstClr val="black"/>
                </a:solidFill>
                <a:effectLst/>
                <a:uLnTx/>
                <a:uFillTx/>
                <a:latin typeface="Calibri"/>
                <a:ea typeface="+mn-ea"/>
                <a:cs typeface="Calibri"/>
              </a:rPr>
              <a:t>ad  </a:t>
            </a:r>
            <a:r>
              <a:rPr kumimoji="0" lang="es-CO" sz="1050" b="0" i="0" u="none" strike="noStrike" kern="1200" cap="none" spc="-5" normalizeH="0" baseline="0">
                <a:ln>
                  <a:noFill/>
                </a:ln>
                <a:solidFill>
                  <a:prstClr val="black"/>
                </a:solidFill>
                <a:effectLst/>
                <a:uLnTx/>
                <a:uFillTx/>
                <a:latin typeface="Calibri"/>
                <a:ea typeface="+mn-ea"/>
                <a:cs typeface="Calibri"/>
              </a:rPr>
              <a:t>Distrital</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96" name="object 96"/>
          <p:cNvSpPr/>
          <p:nvPr/>
        </p:nvSpPr>
        <p:spPr>
          <a:xfrm>
            <a:off x="2325623" y="4155947"/>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97" name="object 97"/>
          <p:cNvSpPr txBox="1"/>
          <p:nvPr/>
        </p:nvSpPr>
        <p:spPr>
          <a:xfrm>
            <a:off x="2481452" y="4173092"/>
            <a:ext cx="948690" cy="346710"/>
          </a:xfrm>
          <a:prstGeom prst="rect">
            <a:avLst/>
          </a:prstGeom>
        </p:spPr>
        <p:txBody>
          <a:bodyPr vert="horz" wrap="square" lIns="0" tIns="13335" rIns="0" bIns="0" rtlCol="0">
            <a:spAutoFit/>
          </a:bodyPr>
          <a:lstStyle/>
          <a:p>
            <a:pPr marL="353695" marR="5080" lvl="0" indent="-34163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3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de</a:t>
            </a:r>
            <a:r>
              <a:rPr kumimoji="0" lang="es-CO" sz="1050" b="0" i="0" u="none" strike="noStrike" kern="1200" cap="none" spc="-5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Hacienda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89,2</a:t>
            </a:r>
          </a:p>
        </p:txBody>
      </p:sp>
      <p:sp>
        <p:nvSpPr>
          <p:cNvPr id="98" name="object 98"/>
          <p:cNvSpPr/>
          <p:nvPr/>
        </p:nvSpPr>
        <p:spPr>
          <a:xfrm>
            <a:off x="3648455" y="4602479"/>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99" name="object 99"/>
          <p:cNvSpPr txBox="1"/>
          <p:nvPr/>
        </p:nvSpPr>
        <p:spPr>
          <a:xfrm>
            <a:off x="3738498" y="4629403"/>
            <a:ext cx="1079500" cy="330200"/>
          </a:xfrm>
          <a:prstGeom prst="rect">
            <a:avLst/>
          </a:prstGeom>
        </p:spPr>
        <p:txBody>
          <a:bodyPr vert="horz" wrap="square" lIns="0" tIns="12065" rIns="0" bIns="0" rtlCol="0">
            <a:spAutoFit/>
          </a:bodyPr>
          <a:lstStyle/>
          <a:p>
            <a:pPr marL="426720" marR="5080" lvl="0" indent="-414655" algn="l" defTabSz="914400" rtl="0" eaLnBrk="1" fontAlgn="auto" latinLnBrk="0" hangingPunct="1">
              <a:lnSpc>
                <a:spcPct val="100000"/>
              </a:lnSpc>
              <a:spcBef>
                <a:spcPts val="95"/>
              </a:spcBef>
              <a:spcAft>
                <a:spcPts val="0"/>
              </a:spcAft>
              <a:buClrTx/>
              <a:buSzTx/>
              <a:buFontTx/>
              <a:buNone/>
              <a:tabLst/>
              <a:defRPr/>
            </a:pPr>
            <a:r>
              <a:rPr kumimoji="0" lang="es-CO" sz="1000" b="0" i="0" u="none" strike="noStrike" kern="1200" cap="none" spc="-10" normalizeH="0" baseline="0">
                <a:ln>
                  <a:noFill/>
                </a:ln>
                <a:solidFill>
                  <a:prstClr val="black"/>
                </a:solidFill>
                <a:effectLst/>
                <a:uLnTx/>
                <a:uFillTx/>
                <a:latin typeface="Calibri"/>
                <a:ea typeface="+mn-ea"/>
                <a:cs typeface="Calibri"/>
              </a:rPr>
              <a:t>Sec. Des. </a:t>
            </a:r>
            <a:r>
              <a:rPr kumimoji="0" lang="es-CO" sz="1000" b="0" i="0" u="none" strike="noStrike" kern="1200" cap="none" spc="-5" normalizeH="0" baseline="0">
                <a:ln>
                  <a:noFill/>
                </a:ln>
                <a:solidFill>
                  <a:prstClr val="black"/>
                </a:solidFill>
                <a:effectLst/>
                <a:uLnTx/>
                <a:uFillTx/>
                <a:latin typeface="Calibri"/>
                <a:ea typeface="+mn-ea"/>
                <a:cs typeface="Calibri"/>
              </a:rPr>
              <a:t>Económico </a:t>
            </a:r>
            <a:r>
              <a:rPr kumimoji="0" lang="es-CO" sz="1000" b="0" i="0" u="none" strike="noStrike" kern="1200" cap="none" spc="-215" normalizeH="0" baseline="0">
                <a:ln>
                  <a:noFill/>
                </a:ln>
                <a:solidFill>
                  <a:prstClr val="black"/>
                </a:solidFill>
                <a:effectLst/>
                <a:uLnTx/>
                <a:uFillTx/>
                <a:latin typeface="Calibri"/>
                <a:ea typeface="+mn-ea"/>
                <a:cs typeface="Calibri"/>
              </a:rPr>
              <a:t> </a:t>
            </a:r>
            <a:r>
              <a:rPr kumimoji="0" lang="es-CO" sz="1000" b="0" i="0" u="none" strike="noStrike" kern="1200" cap="none" spc="-5" normalizeH="0" baseline="0">
                <a:ln>
                  <a:noFill/>
                </a:ln>
                <a:solidFill>
                  <a:prstClr val="black"/>
                </a:solidFill>
                <a:effectLst/>
                <a:uLnTx/>
                <a:uFillTx/>
                <a:latin typeface="Calibri"/>
                <a:ea typeface="+mn-ea"/>
                <a:cs typeface="Calibri"/>
              </a:rPr>
              <a:t>85,0</a:t>
            </a:r>
            <a:endParaRPr kumimoji="0" lang="es-CO" sz="1000" b="0" i="0" u="none" strike="noStrike" kern="1200" cap="none" spc="0" normalizeH="0" baseline="0">
              <a:ln>
                <a:noFill/>
              </a:ln>
              <a:solidFill>
                <a:prstClr val="black"/>
              </a:solidFill>
              <a:effectLst/>
              <a:uLnTx/>
              <a:uFillTx/>
              <a:latin typeface="Calibri"/>
              <a:ea typeface="+mn-ea"/>
              <a:cs typeface="Calibri"/>
            </a:endParaRPr>
          </a:p>
        </p:txBody>
      </p:sp>
      <p:sp>
        <p:nvSpPr>
          <p:cNvPr id="100" name="object 100"/>
          <p:cNvSpPr/>
          <p:nvPr/>
        </p:nvSpPr>
        <p:spPr>
          <a:xfrm>
            <a:off x="4969764" y="5052059"/>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01" name="object 101"/>
          <p:cNvSpPr txBox="1"/>
          <p:nvPr/>
        </p:nvSpPr>
        <p:spPr>
          <a:xfrm>
            <a:off x="5467603" y="5069839"/>
            <a:ext cx="264160" cy="346710"/>
          </a:xfrm>
          <a:prstGeom prst="rect">
            <a:avLst/>
          </a:prstGeom>
        </p:spPr>
        <p:txBody>
          <a:bodyPr vert="horz" wrap="square" lIns="0" tIns="13335" rIns="0" bIns="0" rtlCol="0">
            <a:spAutoFit/>
          </a:bodyPr>
          <a:lstStyle/>
          <a:p>
            <a:pPr marL="12700" marR="5080" lvl="0" indent="1968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IDU </a:t>
            </a:r>
            <a:r>
              <a:rPr kumimoji="0" lang="es-CO" sz="1050" b="0" i="0" u="none" strike="noStrike" kern="1200" cap="none" spc="-22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91,5</a:t>
            </a:r>
          </a:p>
        </p:txBody>
      </p:sp>
      <p:sp>
        <p:nvSpPr>
          <p:cNvPr id="102" name="object 102"/>
          <p:cNvSpPr/>
          <p:nvPr/>
        </p:nvSpPr>
        <p:spPr>
          <a:xfrm>
            <a:off x="2325623" y="5951220"/>
            <a:ext cx="1260475" cy="394970"/>
          </a:xfrm>
          <a:custGeom>
            <a:avLst/>
            <a:gdLst/>
            <a:ahLst/>
            <a:cxnLst/>
            <a:rect l="l" t="t" r="r" b="b"/>
            <a:pathLst>
              <a:path w="1260475" h="394970">
                <a:moveTo>
                  <a:pt x="1260348" y="0"/>
                </a:moveTo>
                <a:lnTo>
                  <a:pt x="0" y="0"/>
                </a:lnTo>
                <a:lnTo>
                  <a:pt x="0" y="394715"/>
                </a:lnTo>
                <a:lnTo>
                  <a:pt x="1260348" y="394715"/>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03" name="object 103"/>
          <p:cNvSpPr txBox="1"/>
          <p:nvPr/>
        </p:nvSpPr>
        <p:spPr>
          <a:xfrm>
            <a:off x="2807589" y="5968085"/>
            <a:ext cx="297180" cy="346710"/>
          </a:xfrm>
          <a:prstGeom prst="rect">
            <a:avLst/>
          </a:prstGeom>
        </p:spPr>
        <p:txBody>
          <a:bodyPr vert="horz" wrap="square" lIns="0" tIns="13335" rIns="0" bIns="0" rtlCol="0">
            <a:spAutoFit/>
          </a:bodyPr>
          <a:lstStyle/>
          <a:p>
            <a:pPr marL="27940" marR="5080" lvl="0" indent="-1524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D</a:t>
            </a:r>
            <a:r>
              <a:rPr kumimoji="0" lang="es-CO" sz="1050" b="0" i="0" u="none" strike="noStrike" kern="1200" cap="none" spc="0" normalizeH="0" baseline="0">
                <a:ln>
                  <a:noFill/>
                </a:ln>
                <a:solidFill>
                  <a:prstClr val="black"/>
                </a:solidFill>
                <a:effectLst/>
                <a:uLnTx/>
                <a:uFillTx/>
                <a:latin typeface="Calibri"/>
                <a:ea typeface="+mn-ea"/>
                <a:cs typeface="Calibri"/>
              </a:rPr>
              <a:t>RD  90,2</a:t>
            </a:r>
          </a:p>
        </p:txBody>
      </p:sp>
      <p:sp>
        <p:nvSpPr>
          <p:cNvPr id="104" name="object 104"/>
          <p:cNvSpPr/>
          <p:nvPr/>
        </p:nvSpPr>
        <p:spPr>
          <a:xfrm>
            <a:off x="3648455" y="6397752"/>
            <a:ext cx="1260475" cy="396240"/>
          </a:xfrm>
          <a:custGeom>
            <a:avLst/>
            <a:gdLst/>
            <a:ahLst/>
            <a:cxnLst/>
            <a:rect l="l" t="t" r="r" b="b"/>
            <a:pathLst>
              <a:path w="1260475" h="396240">
                <a:moveTo>
                  <a:pt x="1260348" y="0"/>
                </a:moveTo>
                <a:lnTo>
                  <a:pt x="0" y="0"/>
                </a:lnTo>
                <a:lnTo>
                  <a:pt x="0" y="396240"/>
                </a:lnTo>
                <a:lnTo>
                  <a:pt x="1260348" y="396240"/>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05" name="object 105"/>
          <p:cNvSpPr txBox="1"/>
          <p:nvPr/>
        </p:nvSpPr>
        <p:spPr>
          <a:xfrm>
            <a:off x="3968622" y="6415532"/>
            <a:ext cx="618490" cy="346710"/>
          </a:xfrm>
          <a:prstGeom prst="rect">
            <a:avLst/>
          </a:prstGeom>
        </p:spPr>
        <p:txBody>
          <a:bodyPr vert="horz" wrap="square" lIns="0" tIns="13335" rIns="0" bIns="0" rtlCol="0">
            <a:spAutoFit/>
          </a:bodyPr>
          <a:lstStyle/>
          <a:p>
            <a:pPr marL="189230" marR="5080" lvl="0" indent="-17716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srgbClr val="FFFFFF"/>
                </a:solidFill>
                <a:effectLst/>
                <a:uLnTx/>
                <a:uFillTx/>
                <a:latin typeface="Calibri"/>
                <a:ea typeface="+mn-ea"/>
                <a:cs typeface="Calibri"/>
              </a:rPr>
              <a:t>Su</a:t>
            </a:r>
            <a:r>
              <a:rPr kumimoji="0" lang="es-CO" sz="1050" b="0" i="0" u="none" strike="noStrike" kern="1200" cap="none" spc="-10" normalizeH="0" baseline="0">
                <a:ln>
                  <a:noFill/>
                </a:ln>
                <a:solidFill>
                  <a:srgbClr val="FFFFFF"/>
                </a:solidFill>
                <a:effectLst/>
                <a:uLnTx/>
                <a:uFillTx/>
                <a:latin typeface="Calibri"/>
                <a:ea typeface="+mn-ea"/>
                <a:cs typeface="Calibri"/>
              </a:rPr>
              <a:t>b</a:t>
            </a:r>
            <a:r>
              <a:rPr kumimoji="0" lang="es-CO" sz="1050" b="0" i="0" u="none" strike="noStrike" kern="1200" cap="none" spc="0" normalizeH="0" baseline="0">
                <a:ln>
                  <a:noFill/>
                </a:ln>
                <a:solidFill>
                  <a:srgbClr val="FFFFFF"/>
                </a:solidFill>
                <a:effectLst/>
                <a:uLnTx/>
                <a:uFillTx/>
                <a:latin typeface="Calibri"/>
                <a:ea typeface="+mn-ea"/>
                <a:cs typeface="Calibri"/>
              </a:rPr>
              <a:t>red</a:t>
            </a:r>
            <a:r>
              <a:rPr kumimoji="0" lang="es-CO" sz="1050" b="0" i="0" u="none" strike="noStrike" kern="1200" cap="none" spc="-10"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Sur  </a:t>
            </a:r>
            <a:r>
              <a:rPr kumimoji="0" lang="es-CO" sz="1050" b="0" i="0" u="none" strike="noStrike" kern="1200" cap="none" spc="0" normalizeH="0" baseline="0">
                <a:ln>
                  <a:noFill/>
                </a:ln>
                <a:solidFill>
                  <a:srgbClr val="FFFFFF"/>
                </a:solidFill>
                <a:effectLst/>
                <a:uLnTx/>
                <a:uFillTx/>
                <a:latin typeface="Calibri"/>
                <a:ea typeface="+mn-ea"/>
                <a:cs typeface="Calibri"/>
              </a:rPr>
              <a:t>97,5</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06" name="object 106"/>
          <p:cNvSpPr/>
          <p:nvPr/>
        </p:nvSpPr>
        <p:spPr>
          <a:xfrm>
            <a:off x="4969764" y="4154423"/>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9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07" name="object 107"/>
          <p:cNvSpPr txBox="1"/>
          <p:nvPr/>
        </p:nvSpPr>
        <p:spPr>
          <a:xfrm>
            <a:off x="5162803" y="4171950"/>
            <a:ext cx="882015" cy="346710"/>
          </a:xfrm>
          <a:prstGeom prst="rect">
            <a:avLst/>
          </a:prstGeom>
        </p:spPr>
        <p:txBody>
          <a:bodyPr vert="horz" wrap="square" lIns="0" tIns="13335" rIns="0" bIns="0" rtlCol="0">
            <a:spAutoFit/>
          </a:bodyPr>
          <a:lstStyle/>
          <a:p>
            <a:pPr marL="329565" marR="5080" lvl="0" indent="-31750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0" normalizeH="0" baseline="0">
                <a:ln>
                  <a:noFill/>
                </a:ln>
                <a:solidFill>
                  <a:prstClr val="black"/>
                </a:solidFill>
                <a:effectLst/>
                <a:uLnTx/>
                <a:uFillTx/>
                <a:latin typeface="Calibri"/>
                <a:ea typeface="+mn-ea"/>
                <a:cs typeface="Calibri"/>
              </a:rPr>
              <a:t>L</a:t>
            </a:r>
            <a:r>
              <a:rPr kumimoji="0" lang="es-CO" sz="1050" b="0" i="0" u="none" strike="noStrike" kern="1200" cap="none" spc="-55" normalizeH="0" baseline="0">
                <a:ln>
                  <a:noFill/>
                </a:ln>
                <a:solidFill>
                  <a:prstClr val="black"/>
                </a:solidFill>
                <a:effectLst/>
                <a:uLnTx/>
                <a:uFillTx/>
                <a:latin typeface="Calibri"/>
                <a:ea typeface="+mn-ea"/>
                <a:cs typeface="Calibri"/>
              </a:rPr>
              <a:t>ot</a:t>
            </a:r>
            <a:r>
              <a:rPr kumimoji="0" lang="es-CO" sz="1050" b="0" i="0" u="none" strike="noStrike" kern="1200" cap="none" spc="-45" normalizeH="0" baseline="0">
                <a:ln>
                  <a:noFill/>
                </a:ln>
                <a:solidFill>
                  <a:prstClr val="black"/>
                </a:solidFill>
                <a:effectLst/>
                <a:uLnTx/>
                <a:uFillTx/>
                <a:latin typeface="Calibri"/>
                <a:ea typeface="+mn-ea"/>
                <a:cs typeface="Calibri"/>
              </a:rPr>
              <a:t>er</a:t>
            </a:r>
            <a:r>
              <a:rPr kumimoji="0" lang="es-CO" sz="1050" b="0" i="0" u="none" strike="noStrike" kern="1200" cap="none" spc="-55" normalizeH="0" baseline="0">
                <a:ln>
                  <a:noFill/>
                </a:ln>
                <a:solidFill>
                  <a:prstClr val="black"/>
                </a:solidFill>
                <a:effectLst/>
                <a:uLnTx/>
                <a:uFillTx/>
                <a:latin typeface="Calibri"/>
                <a:ea typeface="+mn-ea"/>
                <a:cs typeface="Calibri"/>
              </a:rPr>
              <a:t>í</a:t>
            </a:r>
            <a:r>
              <a:rPr kumimoji="0" lang="es-CO" sz="1050" b="0" i="0" u="none" strike="noStrike" kern="1200" cap="none" spc="90" normalizeH="0" baseline="0">
                <a:ln>
                  <a:noFill/>
                </a:ln>
                <a:solidFill>
                  <a:prstClr val="black"/>
                </a:solidFill>
                <a:effectLst/>
                <a:uLnTx/>
                <a:uFillTx/>
                <a:latin typeface="Calibri"/>
                <a:ea typeface="+mn-ea"/>
                <a:cs typeface="Calibri"/>
              </a:rPr>
              <a:t>a</a:t>
            </a:r>
            <a:r>
              <a:rPr kumimoji="0" lang="es-CO" sz="1050" b="0" i="0" u="none" strike="noStrike" kern="1200" cap="none" spc="-55" normalizeH="0" baseline="0">
                <a:ln>
                  <a:noFill/>
                </a:ln>
                <a:solidFill>
                  <a:prstClr val="black"/>
                </a:solidFill>
                <a:effectLst/>
                <a:uLnTx/>
                <a:uFillTx/>
                <a:latin typeface="Calibri"/>
                <a:ea typeface="+mn-ea"/>
                <a:cs typeface="Calibri"/>
              </a:rPr>
              <a:t>d</a:t>
            </a:r>
            <a:r>
              <a:rPr kumimoji="0" lang="es-CO" sz="1050" b="0" i="0" u="none" strike="noStrike" kern="1200" cap="none" spc="0" normalizeH="0" baseline="0">
                <a:ln>
                  <a:noFill/>
                </a:ln>
                <a:solidFill>
                  <a:prstClr val="black"/>
                </a:solidFill>
                <a:effectLst/>
                <a:uLnTx/>
                <a:uFillTx/>
                <a:latin typeface="Calibri"/>
                <a:ea typeface="+mn-ea"/>
                <a:cs typeface="Calibri"/>
              </a:rPr>
              <a:t>e</a:t>
            </a:r>
            <a:r>
              <a:rPr kumimoji="0" lang="es-CO" sz="1050" b="0" i="0" u="none" strike="noStrike" kern="1200" cap="none" spc="-105" normalizeH="0" baseline="0">
                <a:ln>
                  <a:noFill/>
                </a:ln>
                <a:solidFill>
                  <a:prstClr val="black"/>
                </a:solidFill>
                <a:effectLst/>
                <a:uLnTx/>
                <a:uFillTx/>
                <a:latin typeface="Calibri"/>
                <a:ea typeface="+mn-ea"/>
                <a:cs typeface="Calibri"/>
              </a:rPr>
              <a:t> </a:t>
            </a:r>
            <a:r>
              <a:rPr kumimoji="0" lang="es-CO" sz="1050" b="0" i="0" u="none" strike="noStrike" kern="1200" cap="none" spc="-50" normalizeH="0" baseline="0">
                <a:ln>
                  <a:noFill/>
                </a:ln>
                <a:solidFill>
                  <a:prstClr val="black"/>
                </a:solidFill>
                <a:effectLst/>
                <a:uLnTx/>
                <a:uFillTx/>
                <a:latin typeface="Calibri"/>
                <a:ea typeface="+mn-ea"/>
                <a:cs typeface="Calibri"/>
              </a:rPr>
              <a:t>B</a:t>
            </a:r>
            <a:r>
              <a:rPr kumimoji="0" lang="es-CO" sz="1050" b="0" i="0" u="none" strike="noStrike" kern="1200" cap="none" spc="-55" normalizeH="0" baseline="0">
                <a:ln>
                  <a:noFill/>
                </a:ln>
                <a:solidFill>
                  <a:prstClr val="black"/>
                </a:solidFill>
                <a:effectLst/>
                <a:uLnTx/>
                <a:uFillTx/>
                <a:latin typeface="Calibri"/>
                <a:ea typeface="+mn-ea"/>
                <a:cs typeface="Calibri"/>
              </a:rPr>
              <a:t>ogot</a:t>
            </a:r>
            <a:r>
              <a:rPr kumimoji="0" lang="es-CO" sz="1050" b="0" i="0" u="none" strike="noStrike" kern="1200" cap="none" spc="0" normalizeH="0" baseline="0">
                <a:ln>
                  <a:noFill/>
                </a:ln>
                <a:solidFill>
                  <a:prstClr val="black"/>
                </a:solidFill>
                <a:effectLst/>
                <a:uLnTx/>
                <a:uFillTx/>
                <a:latin typeface="Calibri"/>
                <a:ea typeface="+mn-ea"/>
                <a:cs typeface="Calibri"/>
              </a:rPr>
              <a:t>á  </a:t>
            </a:r>
            <a:r>
              <a:rPr kumimoji="0" lang="es-CO" sz="1050" b="0" i="0" u="none" strike="noStrike" kern="1200" cap="none" spc="-35" normalizeH="0" baseline="0">
                <a:ln>
                  <a:noFill/>
                </a:ln>
                <a:solidFill>
                  <a:prstClr val="black"/>
                </a:solidFill>
                <a:effectLst/>
                <a:uLnTx/>
                <a:uFillTx/>
                <a:latin typeface="Calibri"/>
                <a:ea typeface="+mn-ea"/>
                <a:cs typeface="Calibri"/>
              </a:rPr>
              <a:t>79,8</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08" name="object 108"/>
          <p:cNvSpPr/>
          <p:nvPr/>
        </p:nvSpPr>
        <p:spPr>
          <a:xfrm>
            <a:off x="4969764" y="4604003"/>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09" name="object 109"/>
          <p:cNvSpPr txBox="1"/>
          <p:nvPr/>
        </p:nvSpPr>
        <p:spPr>
          <a:xfrm>
            <a:off x="5150611" y="4701032"/>
            <a:ext cx="90106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Invest</a:t>
            </a:r>
            <a:r>
              <a:rPr kumimoji="0" lang="es-CO" sz="1050" b="0" i="0" u="none" strike="noStrike" kern="1200" cap="none" spc="-4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In</a:t>
            </a:r>
            <a:r>
              <a:rPr kumimoji="0" lang="es-CO" sz="1050" b="0" i="0" u="none" strike="noStrike" kern="1200" cap="none" spc="-3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Bogotá</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10" name="object 110"/>
          <p:cNvSpPr/>
          <p:nvPr/>
        </p:nvSpPr>
        <p:spPr>
          <a:xfrm>
            <a:off x="6292596" y="5052059"/>
            <a:ext cx="1079500" cy="396240"/>
          </a:xfrm>
          <a:custGeom>
            <a:avLst/>
            <a:gdLst/>
            <a:ahLst/>
            <a:cxnLst/>
            <a:rect l="l" t="t" r="r" b="b"/>
            <a:pathLst>
              <a:path w="1079500" h="396239">
                <a:moveTo>
                  <a:pt x="1078992" y="0"/>
                </a:moveTo>
                <a:lnTo>
                  <a:pt x="0" y="0"/>
                </a:lnTo>
                <a:lnTo>
                  <a:pt x="0" y="396239"/>
                </a:lnTo>
                <a:lnTo>
                  <a:pt x="1078992" y="396239"/>
                </a:lnTo>
                <a:lnTo>
                  <a:pt x="1078992"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11" name="object 111"/>
          <p:cNvSpPr txBox="1"/>
          <p:nvPr/>
        </p:nvSpPr>
        <p:spPr>
          <a:xfrm>
            <a:off x="6379590" y="5069585"/>
            <a:ext cx="906780" cy="346710"/>
          </a:xfrm>
          <a:prstGeom prst="rect">
            <a:avLst/>
          </a:prstGeom>
        </p:spPr>
        <p:txBody>
          <a:bodyPr vert="horz" wrap="square" lIns="0" tIns="13335" rIns="0" bIns="0" rtlCol="0">
            <a:spAutoFit/>
          </a:bodyPr>
          <a:lstStyle/>
          <a:p>
            <a:pPr marL="334010" marR="5080" lvl="0" indent="-32194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Mtto</a:t>
            </a:r>
            <a:r>
              <a:rPr kumimoji="0" lang="es-CO" sz="1050" b="0" i="0" u="none" strike="noStrike" kern="1200" cap="none" spc="-3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Vial</a:t>
            </a:r>
            <a:r>
              <a:rPr kumimoji="0" lang="es-CO" sz="1050" b="0" i="0" u="none" strike="noStrike" kern="1200" cap="none" spc="-3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a:t>
            </a:r>
            <a:r>
              <a:rPr kumimoji="0" lang="es-CO" sz="1050" b="0" i="0" u="none" strike="noStrike" kern="1200" cap="none" spc="-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UMV </a:t>
            </a:r>
            <a:r>
              <a:rPr kumimoji="0" lang="es-CO" sz="1050" b="0" i="0" u="none" strike="noStrike" kern="1200" cap="none" spc="-22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87,3</a:t>
            </a:r>
          </a:p>
        </p:txBody>
      </p:sp>
      <p:sp>
        <p:nvSpPr>
          <p:cNvPr id="112" name="object 112"/>
          <p:cNvSpPr/>
          <p:nvPr/>
        </p:nvSpPr>
        <p:spPr>
          <a:xfrm>
            <a:off x="4969764" y="5949696"/>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13" name="object 113"/>
          <p:cNvSpPr txBox="1"/>
          <p:nvPr/>
        </p:nvSpPr>
        <p:spPr>
          <a:xfrm>
            <a:off x="5385308" y="5967780"/>
            <a:ext cx="429895" cy="346710"/>
          </a:xfrm>
          <a:prstGeom prst="rect">
            <a:avLst/>
          </a:prstGeom>
        </p:spPr>
        <p:txBody>
          <a:bodyPr vert="horz" wrap="square" lIns="0" tIns="13335" rIns="0" bIns="0" rtlCol="0">
            <a:spAutoFit/>
          </a:bodyPr>
          <a:lstStyle/>
          <a:p>
            <a:pPr marL="94615" marR="5080" lvl="0" indent="-8255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D</a:t>
            </a:r>
            <a:r>
              <a:rPr kumimoji="0" lang="es-CO" sz="1050" b="0" i="0" u="none" strike="noStrike" kern="1200" cap="none" spc="0" normalizeH="0" baseline="0">
                <a:ln>
                  <a:noFill/>
                </a:ln>
                <a:solidFill>
                  <a:prstClr val="black"/>
                </a:solidFill>
                <a:effectLst/>
                <a:uLnTx/>
                <a:uFillTx/>
                <a:latin typeface="Calibri"/>
                <a:ea typeface="+mn-ea"/>
                <a:cs typeface="Calibri"/>
              </a:rPr>
              <a:t>Ar</a:t>
            </a:r>
            <a:r>
              <a:rPr kumimoji="0" lang="es-CO" sz="1050" b="0" i="0" u="none" strike="noStrike" kern="1200" cap="none" spc="-10" normalizeH="0" baseline="0">
                <a:ln>
                  <a:noFill/>
                </a:ln>
                <a:solidFill>
                  <a:prstClr val="black"/>
                </a:solidFill>
                <a:effectLst/>
                <a:uLnTx/>
                <a:uFillTx/>
                <a:latin typeface="Calibri"/>
                <a:ea typeface="+mn-ea"/>
                <a:cs typeface="Calibri"/>
              </a:rPr>
              <a:t>t</a:t>
            </a:r>
            <a:r>
              <a:rPr kumimoji="0" lang="es-CO" sz="1050" b="0" i="0" u="none" strike="noStrike" kern="1200" cap="none" spc="0" normalizeH="0" baseline="0">
                <a:ln>
                  <a:noFill/>
                </a:ln>
                <a:solidFill>
                  <a:prstClr val="black"/>
                </a:solidFill>
                <a:effectLst/>
                <a:uLnTx/>
                <a:uFillTx/>
                <a:latin typeface="Calibri"/>
                <a:ea typeface="+mn-ea"/>
                <a:cs typeface="Calibri"/>
              </a:rPr>
              <a:t>es  86,5</a:t>
            </a:r>
          </a:p>
        </p:txBody>
      </p:sp>
      <p:sp>
        <p:nvSpPr>
          <p:cNvPr id="114" name="object 114"/>
          <p:cNvSpPr/>
          <p:nvPr/>
        </p:nvSpPr>
        <p:spPr>
          <a:xfrm>
            <a:off x="4969764" y="6399276"/>
            <a:ext cx="1260475" cy="396240"/>
          </a:xfrm>
          <a:custGeom>
            <a:avLst/>
            <a:gdLst/>
            <a:ahLst/>
            <a:cxnLst/>
            <a:rect l="l" t="t" r="r" b="b"/>
            <a:pathLst>
              <a:path w="1260475" h="396240">
                <a:moveTo>
                  <a:pt x="1260348" y="0"/>
                </a:moveTo>
                <a:lnTo>
                  <a:pt x="0" y="0"/>
                </a:lnTo>
                <a:lnTo>
                  <a:pt x="0" y="396240"/>
                </a:lnTo>
                <a:lnTo>
                  <a:pt x="1260348" y="396240"/>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15" name="object 115"/>
          <p:cNvSpPr txBox="1"/>
          <p:nvPr/>
        </p:nvSpPr>
        <p:spPr>
          <a:xfrm>
            <a:off x="5075935" y="6416751"/>
            <a:ext cx="1047750" cy="346710"/>
          </a:xfrm>
          <a:prstGeom prst="rect">
            <a:avLst/>
          </a:prstGeom>
        </p:spPr>
        <p:txBody>
          <a:bodyPr vert="horz" wrap="square" lIns="0" tIns="13335" rIns="0" bIns="0" rtlCol="0">
            <a:spAutoFit/>
          </a:bodyPr>
          <a:lstStyle/>
          <a:p>
            <a:pPr marL="403860" marR="5080" lvl="0" indent="-39179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srgbClr val="FFFFFF"/>
                </a:solidFill>
                <a:effectLst/>
                <a:uLnTx/>
                <a:uFillTx/>
                <a:latin typeface="Calibri"/>
                <a:ea typeface="+mn-ea"/>
                <a:cs typeface="Calibri"/>
              </a:rPr>
              <a:t>Sub.</a:t>
            </a:r>
            <a:r>
              <a:rPr kumimoji="0" lang="es-CO" sz="1050" b="0" i="0" u="none" strike="noStrike" kern="1200" cap="none" spc="-30"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Sur</a:t>
            </a:r>
            <a:r>
              <a:rPr kumimoji="0" lang="es-CO" sz="1050" b="0" i="0" u="none" strike="noStrike" kern="1200" cap="none" spc="-35"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Occidente </a:t>
            </a:r>
            <a:r>
              <a:rPr kumimoji="0" lang="es-CO" sz="1050" b="0" i="0" u="none" strike="noStrike" kern="1200" cap="none" spc="-225"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96,1</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16" name="object 116"/>
          <p:cNvSpPr/>
          <p:nvPr/>
        </p:nvSpPr>
        <p:spPr>
          <a:xfrm>
            <a:off x="3648455" y="5052059"/>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5382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17" name="object 117"/>
          <p:cNvSpPr txBox="1"/>
          <p:nvPr/>
        </p:nvSpPr>
        <p:spPr>
          <a:xfrm>
            <a:off x="3804030" y="5069204"/>
            <a:ext cx="948055" cy="346710"/>
          </a:xfrm>
          <a:prstGeom prst="rect">
            <a:avLst/>
          </a:prstGeom>
        </p:spPr>
        <p:txBody>
          <a:bodyPr vert="horz" wrap="square" lIns="0" tIns="13335" rIns="0" bIns="0" rtlCol="0">
            <a:spAutoFit/>
          </a:bodyPr>
          <a:lstStyle/>
          <a:p>
            <a:pPr marL="353695" marR="5080" lvl="0" indent="-34163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srgbClr val="FFFFFF"/>
                </a:solidFill>
                <a:effectLst/>
                <a:uLnTx/>
                <a:uFillTx/>
                <a:latin typeface="Calibri"/>
                <a:ea typeface="+mn-ea"/>
                <a:cs typeface="Calibri"/>
              </a:rPr>
              <a:t>Metro</a:t>
            </a:r>
            <a:r>
              <a:rPr kumimoji="0" lang="es-CO" sz="1050" b="0" i="0" u="none" strike="noStrike" kern="1200" cap="none" spc="-50"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de</a:t>
            </a:r>
            <a:r>
              <a:rPr kumimoji="0" lang="es-CO" sz="1050" b="0" i="0" u="none" strike="noStrike" kern="1200" cap="none" spc="-45" normalizeH="0" baseline="0">
                <a:ln>
                  <a:noFill/>
                </a:ln>
                <a:solidFill>
                  <a:srgbClr val="FFFFFF"/>
                </a:solidFill>
                <a:effectLst/>
                <a:uLnTx/>
                <a:uFillTx/>
                <a:latin typeface="Calibri"/>
                <a:ea typeface="+mn-ea"/>
                <a:cs typeface="Calibri"/>
              </a:rPr>
              <a:t> </a:t>
            </a:r>
            <a:r>
              <a:rPr kumimoji="0" lang="es-CO" sz="1050" b="0" i="0" u="none" strike="noStrike" kern="1200" cap="none" spc="-5" normalizeH="0" baseline="0">
                <a:ln>
                  <a:noFill/>
                </a:ln>
                <a:solidFill>
                  <a:srgbClr val="FFFFFF"/>
                </a:solidFill>
                <a:effectLst/>
                <a:uLnTx/>
                <a:uFillTx/>
                <a:latin typeface="Calibri"/>
                <a:ea typeface="+mn-ea"/>
                <a:cs typeface="Calibri"/>
              </a:rPr>
              <a:t>Bogotá </a:t>
            </a:r>
            <a:r>
              <a:rPr kumimoji="0" lang="es-CO" sz="1050" b="0" i="0" u="none" strike="noStrike" kern="1200" cap="none" spc="-225" normalizeH="0" baseline="0">
                <a:ln>
                  <a:noFill/>
                </a:ln>
                <a:solidFill>
                  <a:srgbClr val="FFFFFF"/>
                </a:solidFill>
                <a:effectLst/>
                <a:uLnTx/>
                <a:uFillTx/>
                <a:latin typeface="Calibri"/>
                <a:ea typeface="+mn-ea"/>
                <a:cs typeface="Calibri"/>
              </a:rPr>
              <a:t> </a:t>
            </a:r>
            <a:r>
              <a:rPr kumimoji="0" lang="es-CO" sz="1050" b="0" i="0" u="none" strike="noStrike" kern="1200" cap="none" spc="0" normalizeH="0" baseline="0">
                <a:ln>
                  <a:noFill/>
                </a:ln>
                <a:solidFill>
                  <a:srgbClr val="FFFFFF"/>
                </a:solidFill>
                <a:effectLst/>
                <a:uLnTx/>
                <a:uFillTx/>
                <a:latin typeface="Calibri"/>
                <a:ea typeface="+mn-ea"/>
                <a:cs typeface="Calibri"/>
              </a:rPr>
              <a:t>97,1</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18" name="object 118"/>
          <p:cNvSpPr/>
          <p:nvPr/>
        </p:nvSpPr>
        <p:spPr>
          <a:xfrm>
            <a:off x="3648455" y="5949696"/>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19" name="object 119"/>
          <p:cNvSpPr txBox="1"/>
          <p:nvPr/>
        </p:nvSpPr>
        <p:spPr>
          <a:xfrm>
            <a:off x="4110354" y="5966561"/>
            <a:ext cx="334645" cy="3467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F</a:t>
            </a:r>
            <a:r>
              <a:rPr kumimoji="0" lang="es-CO" sz="1050" b="0" i="0" u="none" strike="noStrike" kern="1200" cap="none" spc="-10" normalizeH="0" baseline="0">
                <a:ln>
                  <a:noFill/>
                </a:ln>
                <a:solidFill>
                  <a:prstClr val="black"/>
                </a:solidFill>
                <a:effectLst/>
                <a:uLnTx/>
                <a:uFillTx/>
                <a:latin typeface="Calibri"/>
                <a:ea typeface="+mn-ea"/>
                <a:cs typeface="Calibri"/>
              </a:rPr>
              <a:t>U</a:t>
            </a:r>
            <a:r>
              <a:rPr kumimoji="0" lang="es-CO" sz="1050" b="0" i="0" u="none" strike="noStrike" kern="1200" cap="none" spc="0" normalizeH="0" baseline="0">
                <a:ln>
                  <a:noFill/>
                </a:ln>
                <a:solidFill>
                  <a:prstClr val="black"/>
                </a:solidFill>
                <a:effectLst/>
                <a:uLnTx/>
                <a:uFillTx/>
                <a:latin typeface="Calibri"/>
                <a:ea typeface="+mn-ea"/>
                <a:cs typeface="Calibri"/>
              </a:rPr>
              <a:t>GA</a:t>
            </a:r>
          </a:p>
          <a:p>
            <a:pPr marL="47625" marR="0" lvl="0" indent="0" algn="l"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89,0</a:t>
            </a:r>
          </a:p>
        </p:txBody>
      </p:sp>
      <p:sp>
        <p:nvSpPr>
          <p:cNvPr id="120" name="object 120"/>
          <p:cNvSpPr/>
          <p:nvPr/>
        </p:nvSpPr>
        <p:spPr>
          <a:xfrm>
            <a:off x="6288023" y="6388608"/>
            <a:ext cx="1117600" cy="396240"/>
          </a:xfrm>
          <a:custGeom>
            <a:avLst/>
            <a:gdLst/>
            <a:ahLst/>
            <a:cxnLst/>
            <a:rect l="l" t="t" r="r" b="b"/>
            <a:pathLst>
              <a:path w="1117600" h="396240">
                <a:moveTo>
                  <a:pt x="1117092" y="0"/>
                </a:moveTo>
                <a:lnTo>
                  <a:pt x="0" y="0"/>
                </a:lnTo>
                <a:lnTo>
                  <a:pt x="0" y="396239"/>
                </a:lnTo>
                <a:lnTo>
                  <a:pt x="1117092" y="396239"/>
                </a:lnTo>
                <a:lnTo>
                  <a:pt x="1117092"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21" name="object 121"/>
          <p:cNvSpPr txBox="1"/>
          <p:nvPr/>
        </p:nvSpPr>
        <p:spPr>
          <a:xfrm>
            <a:off x="6454266" y="6406388"/>
            <a:ext cx="785495" cy="346710"/>
          </a:xfrm>
          <a:prstGeom prst="rect">
            <a:avLst/>
          </a:prstGeom>
        </p:spPr>
        <p:txBody>
          <a:bodyPr vert="horz" wrap="square" lIns="0" tIns="13335" rIns="0" bIns="0" rtlCol="0">
            <a:spAutoFit/>
          </a:bodyPr>
          <a:lstStyle/>
          <a:p>
            <a:pPr marL="273050" marR="5080" lvl="0" indent="-26098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Subred</a:t>
            </a:r>
            <a:r>
              <a:rPr kumimoji="0" lang="es-CO" sz="1050" b="0" i="0" u="none" strike="noStrike" kern="1200" cap="none" spc="18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Norte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82,6</a:t>
            </a:r>
          </a:p>
        </p:txBody>
      </p:sp>
      <p:sp>
        <p:nvSpPr>
          <p:cNvPr id="122" name="object 122"/>
          <p:cNvSpPr/>
          <p:nvPr/>
        </p:nvSpPr>
        <p:spPr>
          <a:xfrm>
            <a:off x="7434071" y="5052059"/>
            <a:ext cx="1115695" cy="396240"/>
          </a:xfrm>
          <a:custGeom>
            <a:avLst/>
            <a:gdLst/>
            <a:ahLst/>
            <a:cxnLst/>
            <a:rect l="l" t="t" r="r" b="b"/>
            <a:pathLst>
              <a:path w="1115695" h="396239">
                <a:moveTo>
                  <a:pt x="1115568" y="0"/>
                </a:moveTo>
                <a:lnTo>
                  <a:pt x="0" y="0"/>
                </a:lnTo>
                <a:lnTo>
                  <a:pt x="0" y="396239"/>
                </a:lnTo>
                <a:lnTo>
                  <a:pt x="1115568" y="396239"/>
                </a:lnTo>
                <a:lnTo>
                  <a:pt x="111556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23" name="object 123"/>
          <p:cNvSpPr txBox="1"/>
          <p:nvPr/>
        </p:nvSpPr>
        <p:spPr>
          <a:xfrm>
            <a:off x="7538973" y="5069204"/>
            <a:ext cx="908050" cy="346710"/>
          </a:xfrm>
          <a:prstGeom prst="rect">
            <a:avLst/>
          </a:prstGeom>
        </p:spPr>
        <p:txBody>
          <a:bodyPr vert="horz" wrap="square" lIns="0" tIns="13335" rIns="0" bIns="0" rtlCol="0">
            <a:spAutoFit/>
          </a:bodyPr>
          <a:lstStyle/>
          <a:p>
            <a:pPr marL="12700" marR="5080" lvl="0" indent="11874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Terminal </a:t>
            </a:r>
            <a:r>
              <a:rPr kumimoji="0" lang="es-CO" sz="1050" b="0" i="0" u="none" strike="noStrike" kern="1200" cap="none" spc="-5" normalizeH="0" baseline="0">
                <a:ln>
                  <a:noFill/>
                </a:ln>
                <a:solidFill>
                  <a:prstClr val="black"/>
                </a:solidFill>
                <a:effectLst/>
                <a:uLnTx/>
                <a:uFillTx/>
                <a:latin typeface="Calibri"/>
                <a:ea typeface="+mn-ea"/>
                <a:cs typeface="Calibri"/>
              </a:rPr>
              <a:t>de </a:t>
            </a:r>
            <a:r>
              <a:rPr kumimoji="0" lang="es-CO" sz="1050" b="0" i="0" u="none" strike="noStrike" kern="1200" cap="none" spc="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T</a:t>
            </a:r>
            <a:r>
              <a:rPr kumimoji="0" lang="es-CO" sz="1050" b="0" i="0" u="none" strike="noStrike" kern="1200" cap="none" spc="0" normalizeH="0" baseline="0">
                <a:ln>
                  <a:noFill/>
                </a:ln>
                <a:solidFill>
                  <a:prstClr val="black"/>
                </a:solidFill>
                <a:effectLst/>
                <a:uLnTx/>
                <a:uFillTx/>
                <a:latin typeface="Calibri"/>
                <a:ea typeface="+mn-ea"/>
                <a:cs typeface="Calibri"/>
              </a:rPr>
              <a:t>ra</a:t>
            </a:r>
            <a:r>
              <a:rPr kumimoji="0" lang="es-CO" sz="1050" b="0" i="0" u="none" strike="noStrike" kern="1200" cap="none" spc="-5" normalizeH="0" baseline="0">
                <a:ln>
                  <a:noFill/>
                </a:ln>
                <a:solidFill>
                  <a:prstClr val="black"/>
                </a:solidFill>
                <a:effectLst/>
                <a:uLnTx/>
                <a:uFillTx/>
                <a:latin typeface="Calibri"/>
                <a:ea typeface="+mn-ea"/>
                <a:cs typeface="Calibri"/>
              </a:rPr>
              <a:t>n</a:t>
            </a:r>
            <a:r>
              <a:rPr kumimoji="0" lang="es-CO" sz="1050" b="0" i="0" u="none" strike="noStrike" kern="1200" cap="none" spc="-10" normalizeH="0" baseline="0">
                <a:ln>
                  <a:noFill/>
                </a:ln>
                <a:solidFill>
                  <a:prstClr val="black"/>
                </a:solidFill>
                <a:effectLst/>
                <a:uLnTx/>
                <a:uFillTx/>
                <a:latin typeface="Calibri"/>
                <a:ea typeface="+mn-ea"/>
                <a:cs typeface="Calibri"/>
              </a:rPr>
              <a:t>s</a:t>
            </a:r>
            <a:r>
              <a:rPr kumimoji="0" lang="es-CO" sz="1050" b="0" i="0" u="none" strike="noStrike" kern="1200" cap="none" spc="-5" normalizeH="0" baseline="0">
                <a:ln>
                  <a:noFill/>
                </a:ln>
                <a:solidFill>
                  <a:prstClr val="black"/>
                </a:solidFill>
                <a:effectLst/>
                <a:uLnTx/>
                <a:uFillTx/>
                <a:latin typeface="Calibri"/>
                <a:ea typeface="+mn-ea"/>
                <a:cs typeface="Calibri"/>
              </a:rPr>
              <a:t>p</a:t>
            </a:r>
            <a:r>
              <a:rPr kumimoji="0" lang="es-CO" sz="1050" b="0" i="0" u="none" strike="noStrike" kern="1200" cap="none" spc="-10" normalizeH="0" baseline="0">
                <a:ln>
                  <a:noFill/>
                </a:ln>
                <a:solidFill>
                  <a:prstClr val="black"/>
                </a:solidFill>
                <a:effectLst/>
                <a:uLnTx/>
                <a:uFillTx/>
                <a:latin typeface="Calibri"/>
                <a:ea typeface="+mn-ea"/>
                <a:cs typeface="Calibri"/>
              </a:rPr>
              <a:t>o</a:t>
            </a:r>
            <a:r>
              <a:rPr kumimoji="0" lang="es-CO" sz="1050" b="0" i="0" u="none" strike="noStrike" kern="1200" cap="none" spc="0" normalizeH="0" baseline="0">
                <a:ln>
                  <a:noFill/>
                </a:ln>
                <a:solidFill>
                  <a:prstClr val="black"/>
                </a:solidFill>
                <a:effectLst/>
                <a:uLnTx/>
                <a:uFillTx/>
                <a:latin typeface="Calibri"/>
                <a:ea typeface="+mn-ea"/>
                <a:cs typeface="Calibri"/>
              </a:rPr>
              <a:t>r</a:t>
            </a:r>
            <a:r>
              <a:rPr kumimoji="0" lang="es-CO" sz="1050" b="0" i="0" u="none" strike="noStrike" kern="1200" cap="none" spc="-10" normalizeH="0" baseline="0">
                <a:ln>
                  <a:noFill/>
                </a:ln>
                <a:solidFill>
                  <a:prstClr val="black"/>
                </a:solidFill>
                <a:effectLst/>
                <a:uLnTx/>
                <a:uFillTx/>
                <a:latin typeface="Calibri"/>
                <a:ea typeface="+mn-ea"/>
                <a:cs typeface="Calibri"/>
              </a:rPr>
              <a:t>t</a:t>
            </a:r>
            <a:r>
              <a:rPr kumimoji="0" lang="es-CO" sz="1050" b="0" i="0" u="none" strike="noStrike" kern="1200" cap="none" spc="0" normalizeH="0" baseline="0">
                <a:ln>
                  <a:noFill/>
                </a:ln>
                <a:solidFill>
                  <a:prstClr val="black"/>
                </a:solidFill>
                <a:effectLst/>
                <a:uLnTx/>
                <a:uFillTx/>
                <a:latin typeface="Calibri"/>
                <a:ea typeface="+mn-ea"/>
                <a:cs typeface="Calibri"/>
              </a:rPr>
              <a:t>es</a:t>
            </a:r>
            <a:r>
              <a:rPr kumimoji="0" lang="es-CO" sz="1050" b="0" i="0" u="none" strike="noStrike" kern="1200" cap="none" spc="-2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S.A.</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24" name="object 124"/>
          <p:cNvSpPr/>
          <p:nvPr/>
        </p:nvSpPr>
        <p:spPr>
          <a:xfrm>
            <a:off x="6292596" y="5949696"/>
            <a:ext cx="1079500" cy="396240"/>
          </a:xfrm>
          <a:custGeom>
            <a:avLst/>
            <a:gdLst/>
            <a:ahLst/>
            <a:cxnLst/>
            <a:rect l="l" t="t" r="r" b="b"/>
            <a:pathLst>
              <a:path w="1079500" h="396239">
                <a:moveTo>
                  <a:pt x="1078992" y="0"/>
                </a:moveTo>
                <a:lnTo>
                  <a:pt x="0" y="0"/>
                </a:lnTo>
                <a:lnTo>
                  <a:pt x="0" y="396239"/>
                </a:lnTo>
                <a:lnTo>
                  <a:pt x="1078992" y="396239"/>
                </a:lnTo>
                <a:lnTo>
                  <a:pt x="1078992"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25" name="object 125"/>
          <p:cNvSpPr txBox="1"/>
          <p:nvPr/>
        </p:nvSpPr>
        <p:spPr>
          <a:xfrm>
            <a:off x="6467983" y="5967780"/>
            <a:ext cx="730250" cy="346710"/>
          </a:xfrm>
          <a:prstGeom prst="rect">
            <a:avLst/>
          </a:prstGeom>
        </p:spPr>
        <p:txBody>
          <a:bodyPr vert="horz" wrap="square" lIns="0" tIns="13335" rIns="0" bIns="0" rtlCol="0">
            <a:spAutoFit/>
          </a:bodyPr>
          <a:lstStyle/>
          <a:p>
            <a:pPr marL="245745" marR="5080" lvl="0" indent="-233679"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Can</a:t>
            </a:r>
            <a:r>
              <a:rPr kumimoji="0" lang="es-CO" sz="1050" b="0" i="0" u="none" strike="noStrike" kern="1200" cap="none" spc="-10" normalizeH="0" baseline="0">
                <a:ln>
                  <a:noFill/>
                </a:ln>
                <a:solidFill>
                  <a:prstClr val="black"/>
                </a:solidFill>
                <a:effectLst/>
                <a:uLnTx/>
                <a:uFillTx/>
                <a:latin typeface="Calibri"/>
                <a:ea typeface="+mn-ea"/>
                <a:cs typeface="Calibri"/>
              </a:rPr>
              <a:t>a</a:t>
            </a:r>
            <a:r>
              <a:rPr kumimoji="0" lang="es-CO" sz="1050" b="0" i="0" u="none" strike="noStrike" kern="1200" cap="none" spc="0" normalizeH="0" baseline="0">
                <a:ln>
                  <a:noFill/>
                </a:ln>
                <a:solidFill>
                  <a:prstClr val="black"/>
                </a:solidFill>
                <a:effectLst/>
                <a:uLnTx/>
                <a:uFillTx/>
                <a:latin typeface="Calibri"/>
                <a:ea typeface="+mn-ea"/>
                <a:cs typeface="Calibri"/>
              </a:rPr>
              <a:t>l</a:t>
            </a:r>
            <a:r>
              <a:rPr kumimoji="0" lang="es-CO" sz="1050" b="0" i="0" u="none" strike="noStrike" kern="1200" cap="none" spc="-1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Cap</a:t>
            </a:r>
            <a:r>
              <a:rPr kumimoji="0" lang="es-CO" sz="1050" b="0" i="0" u="none" strike="noStrike" kern="1200" cap="none" spc="-10" normalizeH="0" baseline="0">
                <a:ln>
                  <a:noFill/>
                </a:ln>
                <a:solidFill>
                  <a:prstClr val="black"/>
                </a:solidFill>
                <a:effectLst/>
                <a:uLnTx/>
                <a:uFillTx/>
                <a:latin typeface="Calibri"/>
                <a:ea typeface="+mn-ea"/>
                <a:cs typeface="Calibri"/>
              </a:rPr>
              <a:t>it</a:t>
            </a:r>
            <a:r>
              <a:rPr kumimoji="0" lang="es-CO" sz="1050" b="0" i="0" u="none" strike="noStrike" kern="1200" cap="none" spc="0" normalizeH="0" baseline="0">
                <a:ln>
                  <a:noFill/>
                </a:ln>
                <a:solidFill>
                  <a:prstClr val="black"/>
                </a:solidFill>
                <a:effectLst/>
                <a:uLnTx/>
                <a:uFillTx/>
                <a:latin typeface="Calibri"/>
                <a:ea typeface="+mn-ea"/>
                <a:cs typeface="Calibri"/>
              </a:rPr>
              <a:t>al  83,7</a:t>
            </a:r>
          </a:p>
        </p:txBody>
      </p:sp>
      <p:sp>
        <p:nvSpPr>
          <p:cNvPr id="126" name="object 126"/>
          <p:cNvSpPr/>
          <p:nvPr/>
        </p:nvSpPr>
        <p:spPr>
          <a:xfrm>
            <a:off x="7469123" y="6399276"/>
            <a:ext cx="1080770" cy="396240"/>
          </a:xfrm>
          <a:custGeom>
            <a:avLst/>
            <a:gdLst/>
            <a:ahLst/>
            <a:cxnLst/>
            <a:rect l="l" t="t" r="r" b="b"/>
            <a:pathLst>
              <a:path w="1080770" h="396240">
                <a:moveTo>
                  <a:pt x="1080516" y="0"/>
                </a:moveTo>
                <a:lnTo>
                  <a:pt x="0" y="0"/>
                </a:lnTo>
                <a:lnTo>
                  <a:pt x="0" y="396240"/>
                </a:lnTo>
                <a:lnTo>
                  <a:pt x="1080516" y="396240"/>
                </a:lnTo>
                <a:lnTo>
                  <a:pt x="1080516"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27" name="object 127"/>
          <p:cNvSpPr txBox="1"/>
          <p:nvPr/>
        </p:nvSpPr>
        <p:spPr>
          <a:xfrm>
            <a:off x="7648447" y="6416751"/>
            <a:ext cx="725805" cy="346710"/>
          </a:xfrm>
          <a:prstGeom prst="rect">
            <a:avLst/>
          </a:prstGeom>
        </p:spPr>
        <p:txBody>
          <a:bodyPr vert="horz" wrap="square" lIns="0" tIns="13335" rIns="0" bIns="0" rtlCol="0">
            <a:spAutoFit/>
          </a:bodyPr>
          <a:lstStyle/>
          <a:p>
            <a:pPr marL="242570" marR="5080" lvl="0" indent="-230504"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Cap</a:t>
            </a:r>
            <a:r>
              <a:rPr kumimoji="0" lang="es-CO" sz="1050" b="0" i="0" u="none" strike="noStrike" kern="1200" cap="none" spc="-10" normalizeH="0" baseline="0">
                <a:ln>
                  <a:noFill/>
                </a:ln>
                <a:solidFill>
                  <a:prstClr val="black"/>
                </a:solidFill>
                <a:effectLst/>
                <a:uLnTx/>
                <a:uFillTx/>
                <a:latin typeface="Calibri"/>
                <a:ea typeface="+mn-ea"/>
                <a:cs typeface="Calibri"/>
              </a:rPr>
              <a:t>it</a:t>
            </a:r>
            <a:r>
              <a:rPr kumimoji="0" lang="es-CO" sz="1050" b="0" i="0" u="none" strike="noStrike" kern="1200" cap="none" spc="0" normalizeH="0" baseline="0">
                <a:ln>
                  <a:noFill/>
                </a:ln>
                <a:solidFill>
                  <a:prstClr val="black"/>
                </a:solidFill>
                <a:effectLst/>
                <a:uLnTx/>
                <a:uFillTx/>
                <a:latin typeface="Calibri"/>
                <a:ea typeface="+mn-ea"/>
                <a:cs typeface="Calibri"/>
              </a:rPr>
              <a:t>al</a:t>
            </a:r>
            <a:r>
              <a:rPr kumimoji="0" lang="es-CO" sz="1050" b="0" i="0" u="none" strike="noStrike" kern="1200" cap="none" spc="-1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S</a:t>
            </a:r>
            <a:r>
              <a:rPr kumimoji="0" lang="es-CO" sz="1050" b="0" i="0" u="none" strike="noStrike" kern="1200" cap="none" spc="0" normalizeH="0" baseline="0">
                <a:ln>
                  <a:noFill/>
                </a:ln>
                <a:solidFill>
                  <a:prstClr val="black"/>
                </a:solidFill>
                <a:effectLst/>
                <a:uLnTx/>
                <a:uFillTx/>
                <a:latin typeface="Calibri"/>
                <a:ea typeface="+mn-ea"/>
                <a:cs typeface="Calibri"/>
              </a:rPr>
              <a:t>a</a:t>
            </a:r>
            <a:r>
              <a:rPr kumimoji="0" lang="es-CO" sz="1050" b="0" i="0" u="none" strike="noStrike" kern="1200" cap="none" spc="-5" normalizeH="0" baseline="0">
                <a:ln>
                  <a:noFill/>
                </a:ln>
                <a:solidFill>
                  <a:prstClr val="black"/>
                </a:solidFill>
                <a:effectLst/>
                <a:uLnTx/>
                <a:uFillTx/>
                <a:latin typeface="Calibri"/>
                <a:ea typeface="+mn-ea"/>
                <a:cs typeface="Calibri"/>
              </a:rPr>
              <a:t>lud  </a:t>
            </a:r>
            <a:r>
              <a:rPr kumimoji="0" lang="es-CO" sz="1050" b="0" i="0" u="none" strike="noStrike" kern="1200" cap="none" spc="0" normalizeH="0" baseline="0">
                <a:ln>
                  <a:noFill/>
                </a:ln>
                <a:solidFill>
                  <a:prstClr val="black"/>
                </a:solidFill>
                <a:effectLst/>
                <a:uLnTx/>
                <a:uFillTx/>
                <a:latin typeface="Calibri"/>
                <a:ea typeface="+mn-ea"/>
                <a:cs typeface="Calibri"/>
              </a:rPr>
              <a:t>82,3</a:t>
            </a:r>
          </a:p>
        </p:txBody>
      </p:sp>
      <p:sp>
        <p:nvSpPr>
          <p:cNvPr id="128" name="object 128"/>
          <p:cNvSpPr/>
          <p:nvPr/>
        </p:nvSpPr>
        <p:spPr>
          <a:xfrm>
            <a:off x="8609076" y="6399276"/>
            <a:ext cx="1117600" cy="396240"/>
          </a:xfrm>
          <a:custGeom>
            <a:avLst/>
            <a:gdLst/>
            <a:ahLst/>
            <a:cxnLst/>
            <a:rect l="l" t="t" r="r" b="b"/>
            <a:pathLst>
              <a:path w="1117600" h="396240">
                <a:moveTo>
                  <a:pt x="1117092" y="0"/>
                </a:moveTo>
                <a:lnTo>
                  <a:pt x="0" y="0"/>
                </a:lnTo>
                <a:lnTo>
                  <a:pt x="0" y="396240"/>
                </a:lnTo>
                <a:lnTo>
                  <a:pt x="1117092" y="396240"/>
                </a:lnTo>
                <a:lnTo>
                  <a:pt x="1117092"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29" name="object 129"/>
          <p:cNvSpPr txBox="1"/>
          <p:nvPr/>
        </p:nvSpPr>
        <p:spPr>
          <a:xfrm>
            <a:off x="8697594" y="6336893"/>
            <a:ext cx="941705" cy="506730"/>
          </a:xfrm>
          <a:prstGeom prst="rect">
            <a:avLst/>
          </a:prstGeom>
        </p:spPr>
        <p:txBody>
          <a:bodyPr vert="horz" wrap="square" lIns="0" tIns="13335" rIns="0" bIns="0" rtlCol="0">
            <a:spAutoFit/>
          </a:bodyPr>
          <a:lstStyle/>
          <a:p>
            <a:pPr marL="12065" marR="5080" lvl="0" indent="-127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srgbClr val="404040"/>
                </a:solidFill>
                <a:effectLst/>
                <a:uLnTx/>
                <a:uFillTx/>
                <a:latin typeface="Calibri"/>
                <a:ea typeface="+mn-ea"/>
                <a:cs typeface="Calibri"/>
              </a:rPr>
              <a:t>Fondo </a:t>
            </a:r>
            <a:r>
              <a:rPr kumimoji="0" lang="es-CO" sz="1050" b="0" i="0" u="none" strike="noStrike" kern="1200" cap="none" spc="0" normalizeH="0" baseline="0">
                <a:ln>
                  <a:noFill/>
                </a:ln>
                <a:solidFill>
                  <a:srgbClr val="404040"/>
                </a:solidFill>
                <a:effectLst/>
                <a:uLnTx/>
                <a:uFillTx/>
                <a:latin typeface="Calibri"/>
                <a:ea typeface="+mn-ea"/>
                <a:cs typeface="Calibri"/>
              </a:rPr>
              <a:t> Financiero </a:t>
            </a:r>
            <a:r>
              <a:rPr kumimoji="0" lang="es-CO" sz="1050" b="0" i="0" u="none" strike="noStrike" kern="1200" cap="none" spc="5" normalizeH="0" baseline="0">
                <a:ln>
                  <a:noFill/>
                </a:ln>
                <a:solidFill>
                  <a:srgbClr val="404040"/>
                </a:solidFill>
                <a:effectLst/>
                <a:uLnTx/>
                <a:uFillTx/>
                <a:latin typeface="Calibri"/>
                <a:ea typeface="+mn-ea"/>
                <a:cs typeface="Calibri"/>
              </a:rPr>
              <a:t> </a:t>
            </a:r>
            <a:r>
              <a:rPr kumimoji="0" lang="es-CO" sz="1050" b="0" i="0" u="none" strike="noStrike" kern="1200" cap="none" spc="-5" normalizeH="0" baseline="0">
                <a:ln>
                  <a:noFill/>
                </a:ln>
                <a:solidFill>
                  <a:srgbClr val="404040"/>
                </a:solidFill>
                <a:effectLst/>
                <a:uLnTx/>
                <a:uFillTx/>
                <a:latin typeface="Calibri"/>
                <a:ea typeface="+mn-ea"/>
                <a:cs typeface="Calibri"/>
              </a:rPr>
              <a:t>Distrital</a:t>
            </a:r>
            <a:r>
              <a:rPr kumimoji="0" lang="es-CO" sz="1050" b="0" i="0" u="none" strike="noStrike" kern="1200" cap="none" spc="-45" normalizeH="0" baseline="0">
                <a:ln>
                  <a:noFill/>
                </a:ln>
                <a:solidFill>
                  <a:srgbClr val="404040"/>
                </a:solidFill>
                <a:effectLst/>
                <a:uLnTx/>
                <a:uFillTx/>
                <a:latin typeface="Calibri"/>
                <a:ea typeface="+mn-ea"/>
                <a:cs typeface="Calibri"/>
              </a:rPr>
              <a:t> </a:t>
            </a:r>
            <a:r>
              <a:rPr kumimoji="0" lang="es-CO" sz="1050" b="0" i="0" u="none" strike="noStrike" kern="1200" cap="none" spc="0" normalizeH="0" baseline="0">
                <a:ln>
                  <a:noFill/>
                </a:ln>
                <a:solidFill>
                  <a:srgbClr val="404040"/>
                </a:solidFill>
                <a:effectLst/>
                <a:uLnTx/>
                <a:uFillTx/>
                <a:latin typeface="Calibri"/>
                <a:ea typeface="+mn-ea"/>
                <a:cs typeface="Calibri"/>
              </a:rPr>
              <a:t>de</a:t>
            </a:r>
            <a:r>
              <a:rPr kumimoji="0" lang="es-CO" sz="1050" b="0" i="0" u="none" strike="noStrike" kern="1200" cap="none" spc="-40" normalizeH="0" baseline="0">
                <a:ln>
                  <a:noFill/>
                </a:ln>
                <a:solidFill>
                  <a:srgbClr val="404040"/>
                </a:solidFill>
                <a:effectLst/>
                <a:uLnTx/>
                <a:uFillTx/>
                <a:latin typeface="Calibri"/>
                <a:ea typeface="+mn-ea"/>
                <a:cs typeface="Calibri"/>
              </a:rPr>
              <a:t> </a:t>
            </a:r>
            <a:r>
              <a:rPr kumimoji="0" lang="es-CO" sz="1050" b="0" i="0" u="none" strike="noStrike" kern="1200" cap="none" spc="-5" normalizeH="0" baseline="0">
                <a:ln>
                  <a:noFill/>
                </a:ln>
                <a:solidFill>
                  <a:srgbClr val="404040"/>
                </a:solidFill>
                <a:effectLst/>
                <a:uLnTx/>
                <a:uFillTx/>
                <a:latin typeface="Calibri"/>
                <a:ea typeface="+mn-ea"/>
                <a:cs typeface="Calibri"/>
              </a:rPr>
              <a:t>Salud</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30" name="object 130"/>
          <p:cNvSpPr/>
          <p:nvPr/>
        </p:nvSpPr>
        <p:spPr>
          <a:xfrm>
            <a:off x="9784080" y="6399276"/>
            <a:ext cx="1130935" cy="396240"/>
          </a:xfrm>
          <a:custGeom>
            <a:avLst/>
            <a:gdLst/>
            <a:ahLst/>
            <a:cxnLst/>
            <a:rect l="l" t="t" r="r" b="b"/>
            <a:pathLst>
              <a:path w="1130934" h="396240">
                <a:moveTo>
                  <a:pt x="1130807" y="0"/>
                </a:moveTo>
                <a:lnTo>
                  <a:pt x="0" y="0"/>
                </a:lnTo>
                <a:lnTo>
                  <a:pt x="0" y="396240"/>
                </a:lnTo>
                <a:lnTo>
                  <a:pt x="1130807" y="396240"/>
                </a:lnTo>
                <a:lnTo>
                  <a:pt x="1130807"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31" name="object 131"/>
          <p:cNvSpPr txBox="1"/>
          <p:nvPr/>
        </p:nvSpPr>
        <p:spPr>
          <a:xfrm>
            <a:off x="9866503" y="6395415"/>
            <a:ext cx="968375" cy="391795"/>
          </a:xfrm>
          <a:prstGeom prst="rect">
            <a:avLst/>
          </a:prstGeom>
        </p:spPr>
        <p:txBody>
          <a:bodyPr vert="horz" wrap="square" lIns="0" tIns="12700" rIns="0" bIns="0" rtlCol="0">
            <a:spAutoFit/>
          </a:bodyPr>
          <a:lstStyle/>
          <a:p>
            <a:pPr marL="12700" marR="5080" lvl="0" indent="-1270" algn="ctr" defTabSz="914400" rtl="0" eaLnBrk="1" fontAlgn="auto" latinLnBrk="0" hangingPunct="1">
              <a:lnSpc>
                <a:spcPct val="100000"/>
              </a:lnSpc>
              <a:spcBef>
                <a:spcPts val="100"/>
              </a:spcBef>
              <a:spcAft>
                <a:spcPts val="0"/>
              </a:spcAft>
              <a:buClrTx/>
              <a:buSzTx/>
              <a:buFontTx/>
              <a:buNone/>
              <a:tabLst/>
              <a:defRPr/>
            </a:pPr>
            <a:r>
              <a:rPr kumimoji="0" lang="es-CO" sz="800" b="0" i="0" u="none" strike="noStrike" kern="1200" cap="none" spc="-5" normalizeH="0" baseline="0">
                <a:ln>
                  <a:noFill/>
                </a:ln>
                <a:solidFill>
                  <a:srgbClr val="404040"/>
                </a:solidFill>
                <a:effectLst/>
                <a:uLnTx/>
                <a:uFillTx/>
                <a:latin typeface="Calibri"/>
                <a:ea typeface="+mn-ea"/>
                <a:cs typeface="Calibri"/>
              </a:rPr>
              <a:t>Entidad Asesora de </a:t>
            </a:r>
            <a:r>
              <a:rPr kumimoji="0" lang="es-CO" sz="800" b="0" i="0" u="none" strike="noStrike" kern="1200" cap="none" spc="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Ges</a:t>
            </a:r>
            <a:r>
              <a:rPr kumimoji="0" lang="es-CO" sz="800" b="0" i="0" u="none" strike="noStrike" kern="1200" cap="none" spc="-10" normalizeH="0" baseline="0">
                <a:ln>
                  <a:noFill/>
                </a:ln>
                <a:solidFill>
                  <a:srgbClr val="404040"/>
                </a:solidFill>
                <a:effectLst/>
                <a:uLnTx/>
                <a:uFillTx/>
                <a:latin typeface="Calibri"/>
                <a:ea typeface="+mn-ea"/>
                <a:cs typeface="Calibri"/>
              </a:rPr>
              <a:t>t</a:t>
            </a:r>
            <a:r>
              <a:rPr kumimoji="0" lang="es-CO" sz="800" b="0" i="0" u="none" strike="noStrike" kern="1200" cap="none" spc="-5" normalizeH="0" baseline="0">
                <a:ln>
                  <a:noFill/>
                </a:ln>
                <a:solidFill>
                  <a:srgbClr val="404040"/>
                </a:solidFill>
                <a:effectLst/>
                <a:uLnTx/>
                <a:uFillTx/>
                <a:latin typeface="Calibri"/>
                <a:ea typeface="+mn-ea"/>
                <a:cs typeface="Calibri"/>
              </a:rPr>
              <a:t>ió</a:t>
            </a:r>
            <a:r>
              <a:rPr kumimoji="0" lang="es-CO" sz="800" b="0" i="0" u="none" strike="noStrike" kern="1200" cap="none" spc="0" normalizeH="0" baseline="0">
                <a:ln>
                  <a:noFill/>
                </a:ln>
                <a:solidFill>
                  <a:srgbClr val="404040"/>
                </a:solidFill>
                <a:effectLst/>
                <a:uLnTx/>
                <a:uFillTx/>
                <a:latin typeface="Calibri"/>
                <a:ea typeface="+mn-ea"/>
                <a:cs typeface="Calibri"/>
              </a:rPr>
              <a:t>n</a:t>
            </a:r>
            <a:r>
              <a:rPr kumimoji="0" lang="es-CO" sz="800" b="0" i="0" u="none" strike="noStrike" kern="1200" cap="none" spc="5" normalizeH="0" baseline="0">
                <a:ln>
                  <a:noFill/>
                </a:ln>
                <a:solidFill>
                  <a:srgbClr val="404040"/>
                </a:solidFill>
                <a:effectLst/>
                <a:uLnTx/>
                <a:uFillTx/>
                <a:latin typeface="Calibri"/>
                <a:ea typeface="+mn-ea"/>
                <a:cs typeface="Calibri"/>
              </a:rPr>
              <a:t> </a:t>
            </a:r>
            <a:r>
              <a:rPr kumimoji="0" lang="es-CO" sz="800" b="0" i="0" u="none" strike="noStrike" kern="1200" cap="none" spc="0" normalizeH="0" baseline="0">
                <a:ln>
                  <a:noFill/>
                </a:ln>
                <a:solidFill>
                  <a:srgbClr val="404040"/>
                </a:solidFill>
                <a:effectLst/>
                <a:uLnTx/>
                <a:uFillTx/>
                <a:latin typeface="Calibri"/>
                <a:ea typeface="+mn-ea"/>
                <a:cs typeface="Calibri"/>
              </a:rPr>
              <a:t>A</a:t>
            </a:r>
            <a:r>
              <a:rPr kumimoji="0" lang="es-CO" sz="800" b="0" i="0" u="none" strike="noStrike" kern="1200" cap="none" spc="-5" normalizeH="0" baseline="0">
                <a:ln>
                  <a:noFill/>
                </a:ln>
                <a:solidFill>
                  <a:srgbClr val="404040"/>
                </a:solidFill>
                <a:effectLst/>
                <a:uLnTx/>
                <a:uFillTx/>
                <a:latin typeface="Calibri"/>
                <a:ea typeface="+mn-ea"/>
                <a:cs typeface="Calibri"/>
              </a:rPr>
              <a:t>d</a:t>
            </a:r>
            <a:r>
              <a:rPr kumimoji="0" lang="es-CO" sz="800" b="0" i="0" u="none" strike="noStrike" kern="1200" cap="none" spc="0" normalizeH="0" baseline="0">
                <a:ln>
                  <a:noFill/>
                </a:ln>
                <a:solidFill>
                  <a:srgbClr val="404040"/>
                </a:solidFill>
                <a:effectLst/>
                <a:uLnTx/>
                <a:uFillTx/>
                <a:latin typeface="Calibri"/>
                <a:ea typeface="+mn-ea"/>
                <a:cs typeface="Calibri"/>
              </a:rPr>
              <a:t>m</a:t>
            </a:r>
            <a:r>
              <a:rPr kumimoji="0" lang="es-CO" sz="800" b="0" i="0" u="none" strike="noStrike" kern="1200" cap="none" spc="-5" normalizeH="0" baseline="0">
                <a:ln>
                  <a:noFill/>
                </a:ln>
                <a:solidFill>
                  <a:srgbClr val="404040"/>
                </a:solidFill>
                <a:effectLst/>
                <a:uLnTx/>
                <a:uFillTx/>
                <a:latin typeface="Calibri"/>
                <a:ea typeface="+mn-ea"/>
                <a:cs typeface="Calibri"/>
              </a:rPr>
              <a:t>in</a:t>
            </a:r>
            <a:r>
              <a:rPr kumimoji="0" lang="es-CO" sz="800" b="0" i="0" u="none" strike="noStrike" kern="1200" cap="none" spc="-10" normalizeH="0" baseline="0">
                <a:ln>
                  <a:noFill/>
                </a:ln>
                <a:solidFill>
                  <a:srgbClr val="404040"/>
                </a:solidFill>
                <a:effectLst/>
                <a:uLnTx/>
                <a:uFillTx/>
                <a:latin typeface="Calibri"/>
                <a:ea typeface="+mn-ea"/>
                <a:cs typeface="Calibri"/>
              </a:rPr>
              <a:t>i</a:t>
            </a:r>
            <a:r>
              <a:rPr kumimoji="0" lang="es-CO" sz="800" b="0" i="0" u="none" strike="noStrike" kern="1200" cap="none" spc="-5" normalizeH="0" baseline="0">
                <a:ln>
                  <a:noFill/>
                </a:ln>
                <a:solidFill>
                  <a:srgbClr val="404040"/>
                </a:solidFill>
                <a:effectLst/>
                <a:uLnTx/>
                <a:uFillTx/>
                <a:latin typeface="Calibri"/>
                <a:ea typeface="+mn-ea"/>
                <a:cs typeface="Calibri"/>
              </a:rPr>
              <a:t>s</a:t>
            </a:r>
            <a:r>
              <a:rPr kumimoji="0" lang="es-CO" sz="800" b="0" i="0" u="none" strike="noStrike" kern="1200" cap="none" spc="-10" normalizeH="0" baseline="0">
                <a:ln>
                  <a:noFill/>
                </a:ln>
                <a:solidFill>
                  <a:srgbClr val="404040"/>
                </a:solidFill>
                <a:effectLst/>
                <a:uLnTx/>
                <a:uFillTx/>
                <a:latin typeface="Calibri"/>
                <a:ea typeface="+mn-ea"/>
                <a:cs typeface="Calibri"/>
              </a:rPr>
              <a:t>t</a:t>
            </a:r>
            <a:r>
              <a:rPr kumimoji="0" lang="es-CO" sz="800" b="0" i="0" u="none" strike="noStrike" kern="1200" cap="none" spc="-5" normalizeH="0" baseline="0">
                <a:ln>
                  <a:noFill/>
                </a:ln>
                <a:solidFill>
                  <a:srgbClr val="404040"/>
                </a:solidFill>
                <a:effectLst/>
                <a:uLnTx/>
                <a:uFillTx/>
                <a:latin typeface="Calibri"/>
                <a:ea typeface="+mn-ea"/>
                <a:cs typeface="Calibri"/>
              </a:rPr>
              <a:t>r</a:t>
            </a:r>
            <a:r>
              <a:rPr kumimoji="0" lang="es-CO" sz="800" b="0" i="0" u="none" strike="noStrike" kern="1200" cap="none" spc="0" normalizeH="0" baseline="0">
                <a:ln>
                  <a:noFill/>
                </a:ln>
                <a:solidFill>
                  <a:srgbClr val="404040"/>
                </a:solidFill>
                <a:effectLst/>
                <a:uLnTx/>
                <a:uFillTx/>
                <a:latin typeface="Calibri"/>
                <a:ea typeface="+mn-ea"/>
                <a:cs typeface="Calibri"/>
              </a:rPr>
              <a:t>a</a:t>
            </a:r>
            <a:r>
              <a:rPr kumimoji="0" lang="es-CO" sz="800" b="0" i="0" u="none" strike="noStrike" kern="1200" cap="none" spc="-10" normalizeH="0" baseline="0">
                <a:ln>
                  <a:noFill/>
                </a:ln>
                <a:solidFill>
                  <a:srgbClr val="404040"/>
                </a:solidFill>
                <a:effectLst/>
                <a:uLnTx/>
                <a:uFillTx/>
                <a:latin typeface="Calibri"/>
                <a:ea typeface="+mn-ea"/>
                <a:cs typeface="Calibri"/>
              </a:rPr>
              <a:t>t</a:t>
            </a:r>
            <a:r>
              <a:rPr kumimoji="0" lang="es-CO" sz="800" b="0" i="0" u="none" strike="noStrike" kern="1200" cap="none" spc="-5" normalizeH="0" baseline="0">
                <a:ln>
                  <a:noFill/>
                </a:ln>
                <a:solidFill>
                  <a:srgbClr val="404040"/>
                </a:solidFill>
                <a:effectLst/>
                <a:uLnTx/>
                <a:uFillTx/>
                <a:latin typeface="Calibri"/>
                <a:ea typeface="+mn-ea"/>
                <a:cs typeface="Calibri"/>
              </a:rPr>
              <a:t>iv</a:t>
            </a:r>
            <a:r>
              <a:rPr kumimoji="0" lang="es-CO" sz="800" b="0" i="0" u="none" strike="noStrike" kern="1200" cap="none" spc="0" normalizeH="0" baseline="0">
                <a:ln>
                  <a:noFill/>
                </a:ln>
                <a:solidFill>
                  <a:srgbClr val="404040"/>
                </a:solidFill>
                <a:effectLst/>
                <a:uLnTx/>
                <a:uFillTx/>
                <a:latin typeface="Calibri"/>
                <a:ea typeface="+mn-ea"/>
                <a:cs typeface="Calibri"/>
              </a:rPr>
              <a:t>a  y</a:t>
            </a:r>
            <a:r>
              <a:rPr kumimoji="0" lang="es-CO" sz="800" b="0" i="0" u="none" strike="noStrike" kern="1200" cap="none" spc="-1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Técnica</a:t>
            </a:r>
            <a:endParaRPr kumimoji="0" lang="es-CO" sz="800" b="0" i="0" u="none" strike="noStrike" kern="1200" cap="none" spc="0" normalizeH="0" baseline="0">
              <a:ln>
                <a:noFill/>
              </a:ln>
              <a:solidFill>
                <a:prstClr val="black"/>
              </a:solidFill>
              <a:effectLst/>
              <a:uLnTx/>
              <a:uFillTx/>
              <a:latin typeface="Calibri"/>
              <a:ea typeface="+mn-ea"/>
              <a:cs typeface="Calibri"/>
            </a:endParaRPr>
          </a:p>
        </p:txBody>
      </p:sp>
      <p:sp>
        <p:nvSpPr>
          <p:cNvPr id="132" name="object 132"/>
          <p:cNvSpPr/>
          <p:nvPr/>
        </p:nvSpPr>
        <p:spPr>
          <a:xfrm>
            <a:off x="10972800" y="6399276"/>
            <a:ext cx="1130935" cy="396240"/>
          </a:xfrm>
          <a:custGeom>
            <a:avLst/>
            <a:gdLst/>
            <a:ahLst/>
            <a:cxnLst/>
            <a:rect l="l" t="t" r="r" b="b"/>
            <a:pathLst>
              <a:path w="1130934" h="396240">
                <a:moveTo>
                  <a:pt x="1130807" y="0"/>
                </a:moveTo>
                <a:lnTo>
                  <a:pt x="0" y="0"/>
                </a:lnTo>
                <a:lnTo>
                  <a:pt x="0" y="396240"/>
                </a:lnTo>
                <a:lnTo>
                  <a:pt x="1130807" y="396240"/>
                </a:lnTo>
                <a:lnTo>
                  <a:pt x="1130807"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33" name="object 133"/>
          <p:cNvSpPr txBox="1"/>
          <p:nvPr/>
        </p:nvSpPr>
        <p:spPr>
          <a:xfrm>
            <a:off x="11073765" y="6395415"/>
            <a:ext cx="932180" cy="391795"/>
          </a:xfrm>
          <a:prstGeom prst="rect">
            <a:avLst/>
          </a:prstGeom>
        </p:spPr>
        <p:txBody>
          <a:bodyPr vert="horz" wrap="square" lIns="0" tIns="12700" rIns="0" bIns="0" rtlCol="0">
            <a:spAutoFit/>
          </a:bodyPr>
          <a:lstStyle/>
          <a:p>
            <a:pPr marL="12700" marR="5080" lvl="0" indent="40640" algn="l" defTabSz="914400" rtl="0" eaLnBrk="1" fontAlgn="auto" latinLnBrk="0" hangingPunct="1">
              <a:lnSpc>
                <a:spcPct val="100000"/>
              </a:lnSpc>
              <a:spcBef>
                <a:spcPts val="100"/>
              </a:spcBef>
              <a:spcAft>
                <a:spcPts val="0"/>
              </a:spcAft>
              <a:buClrTx/>
              <a:buSzTx/>
              <a:buFontTx/>
              <a:buNone/>
              <a:tabLst/>
              <a:defRPr/>
            </a:pPr>
            <a:r>
              <a:rPr kumimoji="0" lang="es-CO" sz="800" b="0" i="0" u="none" strike="noStrike" kern="1200" cap="none" spc="-5" normalizeH="0" baseline="0">
                <a:ln>
                  <a:noFill/>
                </a:ln>
                <a:solidFill>
                  <a:srgbClr val="404040"/>
                </a:solidFill>
                <a:effectLst/>
                <a:uLnTx/>
                <a:uFillTx/>
                <a:latin typeface="Calibri"/>
                <a:ea typeface="+mn-ea"/>
                <a:cs typeface="Calibri"/>
              </a:rPr>
              <a:t>Instituto Distrital de </a:t>
            </a:r>
            <a:r>
              <a:rPr kumimoji="0" lang="es-CO" sz="800" b="0" i="0" u="none" strike="noStrike" kern="1200" cap="none" spc="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Ciencia,</a:t>
            </a:r>
            <a:r>
              <a:rPr kumimoji="0" lang="es-CO" sz="800" b="0" i="0" u="none" strike="noStrike" kern="1200" cap="none" spc="-35"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Biotecnología </a:t>
            </a:r>
            <a:r>
              <a:rPr kumimoji="0" lang="es-CO" sz="800" b="0" i="0" u="none" strike="noStrike" kern="1200" cap="none" spc="-165" normalizeH="0" baseline="0">
                <a:ln>
                  <a:noFill/>
                </a:ln>
                <a:solidFill>
                  <a:srgbClr val="404040"/>
                </a:solidFill>
                <a:effectLst/>
                <a:uLnTx/>
                <a:uFillTx/>
                <a:latin typeface="Calibri"/>
                <a:ea typeface="+mn-ea"/>
                <a:cs typeface="Calibri"/>
              </a:rPr>
              <a:t> </a:t>
            </a:r>
            <a:r>
              <a:rPr kumimoji="0" lang="es-CO" sz="800" b="0" i="0" u="none" strike="noStrike" kern="1200" cap="none" spc="0" normalizeH="0" baseline="0">
                <a:ln>
                  <a:noFill/>
                </a:ln>
                <a:solidFill>
                  <a:srgbClr val="404040"/>
                </a:solidFill>
                <a:effectLst/>
                <a:uLnTx/>
                <a:uFillTx/>
                <a:latin typeface="Calibri"/>
                <a:ea typeface="+mn-ea"/>
                <a:cs typeface="Calibri"/>
              </a:rPr>
              <a:t>e</a:t>
            </a:r>
            <a:r>
              <a:rPr kumimoji="0" lang="es-CO" sz="800" b="0" i="0" u="none" strike="noStrike" kern="1200" cap="none" spc="-2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innovación</a:t>
            </a:r>
            <a:r>
              <a:rPr kumimoji="0" lang="es-CO" sz="800" b="0" i="0" u="none" strike="noStrike" kern="1200" cap="none" spc="1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en</a:t>
            </a:r>
            <a:r>
              <a:rPr kumimoji="0" lang="es-CO" sz="800" b="0" i="0" u="none" strike="noStrike" kern="1200" cap="none" spc="-1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Salud</a:t>
            </a:r>
            <a:endParaRPr kumimoji="0" lang="es-CO" sz="800" b="0" i="0" u="none" strike="noStrike" kern="1200" cap="none" spc="0" normalizeH="0" baseline="0">
              <a:ln>
                <a:noFill/>
              </a:ln>
              <a:solidFill>
                <a:prstClr val="black"/>
              </a:solidFill>
              <a:effectLst/>
              <a:uLnTx/>
              <a:uFillTx/>
              <a:latin typeface="Calibri"/>
              <a:ea typeface="+mn-ea"/>
              <a:cs typeface="Calibri"/>
            </a:endParaRPr>
          </a:p>
        </p:txBody>
      </p:sp>
      <p:sp>
        <p:nvSpPr>
          <p:cNvPr id="134" name="object 134"/>
          <p:cNvSpPr/>
          <p:nvPr/>
        </p:nvSpPr>
        <p:spPr>
          <a:xfrm>
            <a:off x="3646932" y="2359151"/>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35" name="object 135"/>
          <p:cNvSpPr txBox="1"/>
          <p:nvPr/>
        </p:nvSpPr>
        <p:spPr>
          <a:xfrm>
            <a:off x="3740911" y="2376297"/>
            <a:ext cx="1073150" cy="346710"/>
          </a:xfrm>
          <a:prstGeom prst="rect">
            <a:avLst/>
          </a:prstGeom>
        </p:spPr>
        <p:txBody>
          <a:bodyPr vert="horz" wrap="square" lIns="0" tIns="13335" rIns="0" bIns="0" rtlCol="0">
            <a:spAutoFit/>
          </a:bodyPr>
          <a:lstStyle/>
          <a:p>
            <a:pPr marL="379730" marR="5080" lvl="0" indent="-36766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AGATA</a:t>
            </a:r>
            <a:r>
              <a:rPr kumimoji="0" lang="es-CO" sz="1050" b="0" i="0" u="none" strike="noStrike" kern="1200" cap="none" spc="-2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Analítica</a:t>
            </a:r>
            <a:r>
              <a:rPr kumimoji="0" lang="es-CO" sz="1050" b="0" i="0" u="none" strike="noStrike" kern="1200" cap="none" spc="-3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de </a:t>
            </a:r>
            <a:r>
              <a:rPr kumimoji="0" lang="es-CO" sz="1050" b="0" i="0" u="none" strike="noStrike" kern="1200" cap="none" spc="-22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Datos</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36" name="object 136"/>
          <p:cNvSpPr/>
          <p:nvPr/>
        </p:nvSpPr>
        <p:spPr>
          <a:xfrm>
            <a:off x="4969764" y="3256788"/>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37" name="object 137"/>
          <p:cNvSpPr txBox="1"/>
          <p:nvPr/>
        </p:nvSpPr>
        <p:spPr>
          <a:xfrm>
            <a:off x="5071364" y="3283077"/>
            <a:ext cx="1059180" cy="330200"/>
          </a:xfrm>
          <a:prstGeom prst="rect">
            <a:avLst/>
          </a:prstGeom>
        </p:spPr>
        <p:txBody>
          <a:bodyPr vert="horz" wrap="square" lIns="0" tIns="12065" rIns="0" bIns="0" rtlCol="0">
            <a:spAutoFit/>
          </a:bodyPr>
          <a:lstStyle/>
          <a:p>
            <a:pPr marL="12700" marR="5080" lvl="0" indent="45720" algn="l" defTabSz="914400" rtl="0" eaLnBrk="1" fontAlgn="auto" latinLnBrk="0" hangingPunct="1">
              <a:lnSpc>
                <a:spcPct val="100000"/>
              </a:lnSpc>
              <a:spcBef>
                <a:spcPts val="95"/>
              </a:spcBef>
              <a:spcAft>
                <a:spcPts val="0"/>
              </a:spcAft>
              <a:buClrTx/>
              <a:buSzTx/>
              <a:buFontTx/>
              <a:buNone/>
              <a:tabLst/>
              <a:defRPr/>
            </a:pPr>
            <a:r>
              <a:rPr kumimoji="0" lang="es-CO" sz="1000" b="0" i="0" u="none" strike="noStrike" kern="1200" cap="none" spc="-5" normalizeH="0" baseline="0">
                <a:ln>
                  <a:noFill/>
                </a:ln>
                <a:solidFill>
                  <a:prstClr val="black"/>
                </a:solidFill>
                <a:effectLst/>
                <a:uLnTx/>
                <a:uFillTx/>
                <a:latin typeface="Calibri"/>
                <a:ea typeface="+mn-ea"/>
                <a:cs typeface="Calibri"/>
              </a:rPr>
              <a:t>ATENEA – Agencia </a:t>
            </a:r>
            <a:r>
              <a:rPr kumimoji="0" lang="es-CO" sz="1000" b="0" i="0" u="none" strike="noStrike" kern="1200" cap="none" spc="0" normalizeH="0" baseline="0">
                <a:ln>
                  <a:noFill/>
                </a:ln>
                <a:solidFill>
                  <a:prstClr val="black"/>
                </a:solidFill>
                <a:effectLst/>
                <a:uLnTx/>
                <a:uFillTx/>
                <a:latin typeface="Calibri"/>
                <a:ea typeface="+mn-ea"/>
                <a:cs typeface="Calibri"/>
              </a:rPr>
              <a:t> </a:t>
            </a:r>
            <a:r>
              <a:rPr kumimoji="0" lang="es-CO" sz="1000" b="0" i="0" u="none" strike="noStrike" kern="1200" cap="none" spc="-5" normalizeH="0" baseline="0">
                <a:ln>
                  <a:noFill/>
                </a:ln>
                <a:solidFill>
                  <a:prstClr val="black"/>
                </a:solidFill>
                <a:effectLst/>
                <a:uLnTx/>
                <a:uFillTx/>
                <a:latin typeface="Calibri"/>
                <a:ea typeface="+mn-ea"/>
                <a:cs typeface="Calibri"/>
              </a:rPr>
              <a:t>de</a:t>
            </a:r>
            <a:r>
              <a:rPr kumimoji="0" lang="es-CO" sz="1000" b="0" i="0" u="none" strike="noStrike" kern="1200" cap="none" spc="-25" normalizeH="0" baseline="0">
                <a:ln>
                  <a:noFill/>
                </a:ln>
                <a:solidFill>
                  <a:prstClr val="black"/>
                </a:solidFill>
                <a:effectLst/>
                <a:uLnTx/>
                <a:uFillTx/>
                <a:latin typeface="Calibri"/>
                <a:ea typeface="+mn-ea"/>
                <a:cs typeface="Calibri"/>
              </a:rPr>
              <a:t> </a:t>
            </a:r>
            <a:r>
              <a:rPr kumimoji="0" lang="es-CO" sz="1000" b="0" i="0" u="none" strike="noStrike" kern="1200" cap="none" spc="0" normalizeH="0" baseline="0">
                <a:ln>
                  <a:noFill/>
                </a:ln>
                <a:solidFill>
                  <a:prstClr val="black"/>
                </a:solidFill>
                <a:effectLst/>
                <a:uLnTx/>
                <a:uFillTx/>
                <a:latin typeface="Calibri"/>
                <a:ea typeface="+mn-ea"/>
                <a:cs typeface="Calibri"/>
              </a:rPr>
              <a:t>Ed.</a:t>
            </a:r>
            <a:r>
              <a:rPr kumimoji="0" lang="es-CO" sz="1000" b="0" i="0" u="none" strike="noStrike" kern="1200" cap="none" spc="-30" normalizeH="0" baseline="0">
                <a:ln>
                  <a:noFill/>
                </a:ln>
                <a:solidFill>
                  <a:prstClr val="black"/>
                </a:solidFill>
                <a:effectLst/>
                <a:uLnTx/>
                <a:uFillTx/>
                <a:latin typeface="Calibri"/>
                <a:ea typeface="+mn-ea"/>
                <a:cs typeface="Calibri"/>
              </a:rPr>
              <a:t> </a:t>
            </a:r>
            <a:r>
              <a:rPr kumimoji="0" lang="es-CO" sz="1000" b="0" i="0" u="none" strike="noStrike" kern="1200" cap="none" spc="-5" normalizeH="0" baseline="0">
                <a:ln>
                  <a:noFill/>
                </a:ln>
                <a:solidFill>
                  <a:prstClr val="black"/>
                </a:solidFill>
                <a:effectLst/>
                <a:uLnTx/>
                <a:uFillTx/>
                <a:latin typeface="Calibri"/>
                <a:ea typeface="+mn-ea"/>
                <a:cs typeface="Calibri"/>
              </a:rPr>
              <a:t>Superior.</a:t>
            </a:r>
            <a:r>
              <a:rPr kumimoji="0" lang="es-CO" sz="1000" b="0" i="0" u="none" strike="noStrike" kern="1200" cap="none" spc="-15" normalizeH="0" baseline="0">
                <a:ln>
                  <a:noFill/>
                </a:ln>
                <a:solidFill>
                  <a:prstClr val="black"/>
                </a:solidFill>
                <a:effectLst/>
                <a:uLnTx/>
                <a:uFillTx/>
                <a:latin typeface="Calibri"/>
                <a:ea typeface="+mn-ea"/>
                <a:cs typeface="Calibri"/>
              </a:rPr>
              <a:t> </a:t>
            </a:r>
            <a:r>
              <a:rPr kumimoji="0" lang="es-CO" sz="1000" b="0" i="0" u="none" strike="noStrike" kern="1200" cap="none" spc="-10" normalizeH="0" baseline="0">
                <a:ln>
                  <a:noFill/>
                </a:ln>
                <a:solidFill>
                  <a:prstClr val="black"/>
                </a:solidFill>
                <a:effectLst/>
                <a:uLnTx/>
                <a:uFillTx/>
                <a:latin typeface="Calibri"/>
                <a:ea typeface="+mn-ea"/>
                <a:cs typeface="Calibri"/>
              </a:rPr>
              <a:t>CyT</a:t>
            </a:r>
            <a:endParaRPr kumimoji="0" lang="es-CO" sz="1000" b="0" i="0" u="none" strike="noStrike" kern="1200" cap="none" spc="0" normalizeH="0" baseline="0">
              <a:ln>
                <a:noFill/>
              </a:ln>
              <a:solidFill>
                <a:prstClr val="black"/>
              </a:solidFill>
              <a:effectLst/>
              <a:uLnTx/>
              <a:uFillTx/>
              <a:latin typeface="Calibri"/>
              <a:ea typeface="+mn-ea"/>
              <a:cs typeface="Calibri"/>
            </a:endParaRPr>
          </a:p>
        </p:txBody>
      </p:sp>
      <p:sp>
        <p:nvSpPr>
          <p:cNvPr id="138" name="object 138"/>
          <p:cNvSpPr txBox="1">
            <a:spLocks noGrp="1"/>
          </p:cNvSpPr>
          <p:nvPr>
            <p:ph type="title" idx="4294967295"/>
          </p:nvPr>
        </p:nvSpPr>
        <p:spPr>
          <a:xfrm>
            <a:off x="2541619" y="169632"/>
            <a:ext cx="6992938" cy="520700"/>
          </a:xfrm>
          <a:prstGeom prst="rect">
            <a:avLst/>
          </a:prstGeom>
        </p:spPr>
        <p:txBody>
          <a:bodyPr vert="horz" wrap="square" lIns="0" tIns="12700" rIns="0" bIns="0" rtlCol="0">
            <a:normAutofit/>
          </a:bodyPr>
          <a:lstStyle/>
          <a:p>
            <a:pPr marL="12700"/>
            <a:r>
              <a:rPr lang="es-CO" sz="2800" b="0" spc="-130" dirty="0">
                <a:solidFill>
                  <a:srgbClr val="C00000"/>
                </a:solidFill>
                <a:latin typeface="Arial"/>
                <a:cs typeface="Calibri"/>
              </a:rPr>
              <a:t>Resultados Índice Por Entidades</a:t>
            </a:r>
          </a:p>
        </p:txBody>
      </p:sp>
      <p:sp>
        <p:nvSpPr>
          <p:cNvPr id="139" name="object 139"/>
          <p:cNvSpPr txBox="1"/>
          <p:nvPr/>
        </p:nvSpPr>
        <p:spPr>
          <a:xfrm>
            <a:off x="4460902" y="1074789"/>
            <a:ext cx="7172325" cy="444352"/>
          </a:xfrm>
          <a:prstGeom prst="rect">
            <a:avLst/>
          </a:prstGeom>
        </p:spPr>
        <p:txBody>
          <a:bodyPr vert="horz" wrap="square" lIns="0" tIns="13335" rIns="0" bIns="0" rtlCol="0" anchor="t">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2800" i="0" u="none" strike="noStrike" kern="1200" cap="none" spc="245" normalizeH="0" baseline="0">
                <a:ln>
                  <a:noFill/>
                </a:ln>
                <a:solidFill>
                  <a:srgbClr val="FFC000"/>
                </a:solidFill>
                <a:effectLst/>
                <a:uLnTx/>
                <a:uFillTx/>
                <a:latin typeface="Verdana"/>
                <a:ea typeface="+mn-ea"/>
                <a:cs typeface="Verdana"/>
              </a:rPr>
              <a:t>Ma</a:t>
            </a:r>
            <a:r>
              <a:rPr kumimoji="0" lang="es-CO" sz="2800" i="0" u="none" strike="noStrike" kern="1200" cap="none" spc="200" normalizeH="0" baseline="0">
                <a:ln>
                  <a:noFill/>
                </a:ln>
                <a:solidFill>
                  <a:srgbClr val="FFC000"/>
                </a:solidFill>
                <a:effectLst/>
                <a:uLnTx/>
                <a:uFillTx/>
                <a:latin typeface="Verdana"/>
                <a:ea typeface="+mn-ea"/>
                <a:cs typeface="Verdana"/>
              </a:rPr>
              <a:t>p</a:t>
            </a:r>
            <a:r>
              <a:rPr kumimoji="0" lang="es-CO" sz="2800" i="0" u="none" strike="noStrike" kern="1200" cap="none" spc="265" normalizeH="0" baseline="0">
                <a:ln>
                  <a:noFill/>
                </a:ln>
                <a:solidFill>
                  <a:srgbClr val="FFC000"/>
                </a:solidFill>
                <a:effectLst/>
                <a:uLnTx/>
                <a:uFillTx/>
                <a:latin typeface="Verdana"/>
                <a:ea typeface="+mn-ea"/>
                <a:cs typeface="Verdana"/>
              </a:rPr>
              <a:t>a</a:t>
            </a:r>
            <a:r>
              <a:rPr kumimoji="0" lang="es-CO" sz="2800" i="0" u="none" strike="noStrike" kern="1200" cap="none" spc="-240" normalizeH="0" baseline="0">
                <a:ln>
                  <a:noFill/>
                </a:ln>
                <a:solidFill>
                  <a:srgbClr val="FFC000"/>
                </a:solidFill>
                <a:effectLst/>
                <a:uLnTx/>
                <a:uFillTx/>
                <a:latin typeface="Verdana"/>
                <a:ea typeface="+mn-ea"/>
                <a:cs typeface="Verdana"/>
              </a:rPr>
              <a:t> </a:t>
            </a:r>
            <a:r>
              <a:rPr kumimoji="0" lang="es-CO" sz="2800" i="0" u="none" strike="noStrike" kern="1200" cap="none" spc="185" normalizeH="0" baseline="0">
                <a:ln>
                  <a:noFill/>
                </a:ln>
                <a:solidFill>
                  <a:srgbClr val="FFC000"/>
                </a:solidFill>
                <a:effectLst/>
                <a:uLnTx/>
                <a:uFillTx/>
                <a:latin typeface="Verdana"/>
                <a:ea typeface="+mn-ea"/>
                <a:cs typeface="Verdana"/>
              </a:rPr>
              <a:t>d</a:t>
            </a:r>
            <a:r>
              <a:rPr kumimoji="0" lang="es-CO" sz="2800" i="0" u="none" strike="noStrike" kern="1200" cap="none" spc="180" normalizeH="0" baseline="0">
                <a:ln>
                  <a:noFill/>
                </a:ln>
                <a:solidFill>
                  <a:srgbClr val="FFC000"/>
                </a:solidFill>
                <a:effectLst/>
                <a:uLnTx/>
                <a:uFillTx/>
                <a:latin typeface="Verdana"/>
                <a:ea typeface="+mn-ea"/>
                <a:cs typeface="Verdana"/>
              </a:rPr>
              <a:t>e</a:t>
            </a:r>
            <a:r>
              <a:rPr kumimoji="0" lang="es-CO" sz="2800" i="0" u="none" strike="noStrike" kern="1200" cap="none" spc="-250" normalizeH="0" baseline="0">
                <a:ln>
                  <a:noFill/>
                </a:ln>
                <a:solidFill>
                  <a:srgbClr val="FFC000"/>
                </a:solidFill>
                <a:effectLst/>
                <a:uLnTx/>
                <a:uFillTx/>
                <a:latin typeface="Verdana"/>
                <a:ea typeface="+mn-ea"/>
                <a:cs typeface="Verdana"/>
              </a:rPr>
              <a:t> </a:t>
            </a:r>
            <a:r>
              <a:rPr kumimoji="0" lang="es-CO" sz="2800" i="0" u="none" strike="noStrike" kern="1200" cap="none" spc="35" normalizeH="0" baseline="0">
                <a:ln>
                  <a:noFill/>
                </a:ln>
                <a:solidFill>
                  <a:srgbClr val="FFC000"/>
                </a:solidFill>
                <a:effectLst/>
                <a:uLnTx/>
                <a:uFillTx/>
                <a:latin typeface="Verdana"/>
                <a:ea typeface="+mn-ea"/>
                <a:cs typeface="Verdana"/>
              </a:rPr>
              <a:t>calor</a:t>
            </a:r>
            <a:r>
              <a:rPr kumimoji="0" lang="es-CO" sz="2800" i="0" u="none" strike="noStrike" kern="1200" cap="none" spc="-240" normalizeH="0" baseline="0">
                <a:ln>
                  <a:noFill/>
                </a:ln>
                <a:solidFill>
                  <a:srgbClr val="FFC000"/>
                </a:solidFill>
                <a:effectLst/>
                <a:uLnTx/>
                <a:uFillTx/>
                <a:latin typeface="Verdana"/>
                <a:ea typeface="+mn-ea"/>
                <a:cs typeface="Verdana"/>
              </a:rPr>
              <a:t> </a:t>
            </a:r>
            <a:r>
              <a:rPr kumimoji="0" lang="es-CO" sz="2800" i="0" u="none" strike="noStrike" kern="1200" cap="none" spc="-640" normalizeH="0" baseline="0">
                <a:ln>
                  <a:noFill/>
                </a:ln>
                <a:solidFill>
                  <a:srgbClr val="FFC000"/>
                </a:solidFill>
                <a:effectLst/>
                <a:uLnTx/>
                <a:uFillTx/>
                <a:latin typeface="Verdana"/>
                <a:ea typeface="+mn-ea"/>
                <a:cs typeface="Verdana"/>
              </a:rPr>
              <a:t>I</a:t>
            </a:r>
            <a:r>
              <a:rPr kumimoji="0" lang="es-CO" sz="2800" i="0" u="none" strike="noStrike" kern="1200" cap="none" spc="-465" normalizeH="0" baseline="0">
                <a:ln>
                  <a:noFill/>
                </a:ln>
                <a:solidFill>
                  <a:srgbClr val="FFC000"/>
                </a:solidFill>
                <a:effectLst/>
                <a:uLnTx/>
                <a:uFillTx/>
                <a:latin typeface="Verdana"/>
                <a:ea typeface="+mn-ea"/>
                <a:cs typeface="Verdana"/>
              </a:rPr>
              <a:t>D</a:t>
            </a:r>
            <a:r>
              <a:rPr kumimoji="0" lang="es-CO" sz="2800" i="0" u="none" strike="noStrike" kern="1200" cap="none" spc="-250" normalizeH="0" baseline="0">
                <a:ln>
                  <a:noFill/>
                </a:ln>
                <a:solidFill>
                  <a:srgbClr val="FFC000"/>
                </a:solidFill>
                <a:effectLst/>
                <a:uLnTx/>
                <a:uFillTx/>
                <a:latin typeface="Verdana"/>
                <a:ea typeface="+mn-ea"/>
                <a:cs typeface="Verdana"/>
              </a:rPr>
              <a:t>I</a:t>
            </a:r>
            <a:r>
              <a:rPr kumimoji="0" lang="es-CO" sz="2800" i="0" u="none" strike="noStrike" kern="1200" cap="none" spc="-229" normalizeH="0" baseline="0">
                <a:ln>
                  <a:noFill/>
                </a:ln>
                <a:solidFill>
                  <a:srgbClr val="FFC000"/>
                </a:solidFill>
                <a:effectLst/>
                <a:uLnTx/>
                <a:uFillTx/>
                <a:latin typeface="Verdana"/>
                <a:ea typeface="+mn-ea"/>
                <a:cs typeface="Verdana"/>
              </a:rPr>
              <a:t> </a:t>
            </a:r>
            <a:r>
              <a:rPr kumimoji="0" lang="es-CO" sz="2800" i="0" u="none" strike="noStrike" kern="1200" cap="none" spc="-30" normalizeH="0" baseline="0">
                <a:ln>
                  <a:noFill/>
                </a:ln>
                <a:solidFill>
                  <a:srgbClr val="FFC000"/>
                </a:solidFill>
                <a:effectLst/>
                <a:uLnTx/>
                <a:uFillTx/>
                <a:latin typeface="Verdana"/>
                <a:ea typeface="+mn-ea"/>
                <a:cs typeface="Verdana"/>
              </a:rPr>
              <a:t>po</a:t>
            </a:r>
            <a:r>
              <a:rPr kumimoji="0" lang="es-CO" sz="2800" i="0" u="none" strike="noStrike" kern="1200" cap="none" spc="-15" normalizeH="0" baseline="0">
                <a:ln>
                  <a:noFill/>
                </a:ln>
                <a:solidFill>
                  <a:srgbClr val="FFC000"/>
                </a:solidFill>
                <a:effectLst/>
                <a:uLnTx/>
                <a:uFillTx/>
                <a:latin typeface="Verdana"/>
                <a:ea typeface="+mn-ea"/>
                <a:cs typeface="Verdana"/>
              </a:rPr>
              <a:t>r</a:t>
            </a:r>
            <a:r>
              <a:rPr kumimoji="0" lang="es-CO" sz="2800" i="0" u="none" strike="noStrike" kern="1200" cap="none" spc="-240" normalizeH="0" baseline="0">
                <a:ln>
                  <a:noFill/>
                </a:ln>
                <a:solidFill>
                  <a:srgbClr val="FFC000"/>
                </a:solidFill>
                <a:effectLst/>
                <a:uLnTx/>
                <a:uFillTx/>
                <a:latin typeface="Verdana"/>
                <a:ea typeface="+mn-ea"/>
                <a:cs typeface="Verdana"/>
              </a:rPr>
              <a:t> </a:t>
            </a:r>
            <a:r>
              <a:rPr kumimoji="0" lang="es-CO" sz="2800" i="0" u="none" strike="noStrike" kern="1200" cap="none" spc="-25" normalizeH="0" baseline="0">
                <a:ln>
                  <a:noFill/>
                </a:ln>
                <a:solidFill>
                  <a:srgbClr val="FFC000"/>
                </a:solidFill>
                <a:effectLst/>
                <a:uLnTx/>
                <a:uFillTx/>
                <a:latin typeface="Verdana"/>
                <a:ea typeface="+mn-ea"/>
                <a:cs typeface="Verdana"/>
              </a:rPr>
              <a:t>Entida</a:t>
            </a:r>
            <a:r>
              <a:rPr kumimoji="0" lang="es-CO" sz="2800" i="0" u="none" strike="noStrike" kern="1200" cap="none" spc="-10" normalizeH="0" baseline="0">
                <a:ln>
                  <a:noFill/>
                </a:ln>
                <a:solidFill>
                  <a:srgbClr val="FFC000"/>
                </a:solidFill>
                <a:effectLst/>
                <a:uLnTx/>
                <a:uFillTx/>
                <a:latin typeface="Verdana"/>
                <a:ea typeface="+mn-ea"/>
                <a:cs typeface="Verdana"/>
              </a:rPr>
              <a:t>d</a:t>
            </a:r>
            <a:r>
              <a:rPr kumimoji="0" lang="es-CO" sz="2800" i="0" u="none" strike="noStrike" kern="1200" cap="none" spc="-390" normalizeH="0" baseline="0">
                <a:ln>
                  <a:noFill/>
                </a:ln>
                <a:solidFill>
                  <a:srgbClr val="FFC000"/>
                </a:solidFill>
                <a:effectLst/>
                <a:uLnTx/>
                <a:uFillTx/>
                <a:latin typeface="Verdana"/>
                <a:ea typeface="+mn-ea"/>
                <a:cs typeface="Verdana"/>
              </a:rPr>
              <a:t>-</a:t>
            </a:r>
            <a:r>
              <a:rPr kumimoji="0" lang="es-CO" sz="2800" i="0" u="none" strike="noStrike" kern="1200" cap="none" spc="-260" normalizeH="0" baseline="0">
                <a:ln>
                  <a:noFill/>
                </a:ln>
                <a:solidFill>
                  <a:srgbClr val="FFC000"/>
                </a:solidFill>
                <a:effectLst/>
                <a:uLnTx/>
                <a:uFillTx/>
                <a:latin typeface="Verdana"/>
                <a:ea typeface="+mn-ea"/>
                <a:cs typeface="Verdana"/>
              </a:rPr>
              <a:t> 2020</a:t>
            </a:r>
            <a:endParaRPr lang="es-CO" sz="2800" i="0" u="none" strike="noStrike" kern="1200" cap="none" spc="0" normalizeH="0" baseline="0">
              <a:ln>
                <a:noFill/>
              </a:ln>
              <a:effectLst/>
              <a:uLnTx/>
              <a:uFillTx/>
              <a:latin typeface="Verdana"/>
              <a:ea typeface="Verdana"/>
              <a:cs typeface="Verdana"/>
            </a:endParaRPr>
          </a:p>
        </p:txBody>
      </p:sp>
      <p:graphicFrame>
        <p:nvGraphicFramePr>
          <p:cNvPr id="141" name="object 141"/>
          <p:cNvGraphicFramePr>
            <a:graphicFrameLocks noGrp="1"/>
          </p:cNvGraphicFramePr>
          <p:nvPr/>
        </p:nvGraphicFramePr>
        <p:xfrm>
          <a:off x="10654283" y="3848100"/>
          <a:ext cx="1240790" cy="1700782"/>
        </p:xfrm>
        <a:graphic>
          <a:graphicData uri="http://schemas.openxmlformats.org/drawingml/2006/table">
            <a:tbl>
              <a:tblPr firstRow="1" bandRow="1">
                <a:tableStyleId>{2D5ABB26-0587-4C30-8999-92F81FD0307C}</a:tableStyleId>
              </a:tblPr>
              <a:tblGrid>
                <a:gridCol w="1240790">
                  <a:extLst>
                    <a:ext uri="{9D8B030D-6E8A-4147-A177-3AD203B41FA5}">
                      <a16:colId xmlns:a16="http://schemas.microsoft.com/office/drawing/2014/main" val="20000"/>
                    </a:ext>
                  </a:extLst>
                </a:gridCol>
              </a:tblGrid>
              <a:tr h="409194">
                <a:tc>
                  <a:txBody>
                    <a:bodyPr/>
                    <a:lstStyle/>
                    <a:p>
                      <a:pPr marL="1905" algn="ctr">
                        <a:lnSpc>
                          <a:spcPct val="100000"/>
                        </a:lnSpc>
                        <a:spcBef>
                          <a:spcPts val="895"/>
                        </a:spcBef>
                      </a:pPr>
                      <a:r>
                        <a:rPr sz="1000" b="1" spc="-55">
                          <a:solidFill>
                            <a:srgbClr val="404040"/>
                          </a:solidFill>
                          <a:latin typeface="Tahoma"/>
                          <a:cs typeface="Tahoma"/>
                        </a:rPr>
                        <a:t>&lt;80</a:t>
                      </a:r>
                      <a:endParaRPr sz="1000">
                        <a:latin typeface="Tahoma"/>
                        <a:cs typeface="Tahoma"/>
                      </a:endParaRPr>
                    </a:p>
                  </a:txBody>
                  <a:tcPr marL="0" marR="0" marT="113665" marB="0">
                    <a:lnB w="76200">
                      <a:solidFill>
                        <a:srgbClr val="FFFFFF"/>
                      </a:solidFill>
                      <a:prstDash val="solid"/>
                    </a:lnB>
                    <a:solidFill>
                      <a:srgbClr val="FF9200"/>
                    </a:solidFill>
                  </a:tcPr>
                </a:tc>
                <a:extLst>
                  <a:ext uri="{0D108BD9-81ED-4DB2-BD59-A6C34878D82A}">
                    <a16:rowId xmlns:a16="http://schemas.microsoft.com/office/drawing/2014/main" val="10000"/>
                  </a:ext>
                </a:extLst>
              </a:tr>
              <a:tr h="445769">
                <a:tc>
                  <a:txBody>
                    <a:bodyPr/>
                    <a:lstStyle/>
                    <a:p>
                      <a:pPr>
                        <a:lnSpc>
                          <a:spcPct val="100000"/>
                        </a:lnSpc>
                        <a:spcBef>
                          <a:spcPts val="40"/>
                        </a:spcBef>
                      </a:pPr>
                      <a:endParaRPr sz="950">
                        <a:latin typeface="Times New Roman"/>
                        <a:cs typeface="Times New Roman"/>
                      </a:endParaRPr>
                    </a:p>
                    <a:p>
                      <a:pPr marL="4445" algn="ctr">
                        <a:lnSpc>
                          <a:spcPct val="100000"/>
                        </a:lnSpc>
                        <a:spcBef>
                          <a:spcPts val="5"/>
                        </a:spcBef>
                      </a:pPr>
                      <a:r>
                        <a:rPr sz="1000" b="1" spc="-10">
                          <a:solidFill>
                            <a:srgbClr val="404040"/>
                          </a:solidFill>
                          <a:latin typeface="Tahoma"/>
                          <a:cs typeface="Tahoma"/>
                        </a:rPr>
                        <a:t>Entre</a:t>
                      </a:r>
                      <a:r>
                        <a:rPr sz="1000" b="1" spc="-5">
                          <a:solidFill>
                            <a:srgbClr val="404040"/>
                          </a:solidFill>
                          <a:latin typeface="Tahoma"/>
                          <a:cs typeface="Tahoma"/>
                        </a:rPr>
                        <a:t> 80</a:t>
                      </a:r>
                      <a:r>
                        <a:rPr sz="1000" b="1" spc="-20">
                          <a:solidFill>
                            <a:srgbClr val="404040"/>
                          </a:solidFill>
                          <a:latin typeface="Tahoma"/>
                          <a:cs typeface="Tahoma"/>
                        </a:rPr>
                        <a:t> </a:t>
                      </a:r>
                      <a:r>
                        <a:rPr sz="1000" b="1" spc="-5">
                          <a:solidFill>
                            <a:srgbClr val="404040"/>
                          </a:solidFill>
                          <a:latin typeface="Tahoma"/>
                          <a:cs typeface="Tahoma"/>
                        </a:rPr>
                        <a:t>y</a:t>
                      </a:r>
                      <a:r>
                        <a:rPr sz="1000" b="1" spc="-20">
                          <a:solidFill>
                            <a:srgbClr val="404040"/>
                          </a:solidFill>
                          <a:latin typeface="Tahoma"/>
                          <a:cs typeface="Tahoma"/>
                        </a:rPr>
                        <a:t> </a:t>
                      </a:r>
                      <a:r>
                        <a:rPr sz="1000" b="1" spc="-5">
                          <a:solidFill>
                            <a:srgbClr val="404040"/>
                          </a:solidFill>
                          <a:latin typeface="Tahoma"/>
                          <a:cs typeface="Tahoma"/>
                        </a:rPr>
                        <a:t>90</a:t>
                      </a:r>
                      <a:endParaRPr sz="1000">
                        <a:latin typeface="Tahoma"/>
                        <a:cs typeface="Tahoma"/>
                      </a:endParaRPr>
                    </a:p>
                  </a:txBody>
                  <a:tcPr marL="0" marR="0" marT="5080" marB="0">
                    <a:lnT w="76200">
                      <a:solidFill>
                        <a:srgbClr val="FFFFFF"/>
                      </a:solidFill>
                      <a:prstDash val="solid"/>
                    </a:lnT>
                    <a:lnB w="76200">
                      <a:solidFill>
                        <a:srgbClr val="FFFFFF"/>
                      </a:solidFill>
                      <a:prstDash val="solid"/>
                    </a:lnB>
                    <a:solidFill>
                      <a:srgbClr val="FFFF00"/>
                    </a:solidFill>
                  </a:tcPr>
                </a:tc>
                <a:extLst>
                  <a:ext uri="{0D108BD9-81ED-4DB2-BD59-A6C34878D82A}">
                    <a16:rowId xmlns:a16="http://schemas.microsoft.com/office/drawing/2014/main" val="10001"/>
                  </a:ext>
                </a:extLst>
              </a:tr>
              <a:tr h="441960">
                <a:tc>
                  <a:txBody>
                    <a:bodyPr/>
                    <a:lstStyle/>
                    <a:p>
                      <a:pPr>
                        <a:lnSpc>
                          <a:spcPct val="100000"/>
                        </a:lnSpc>
                        <a:spcBef>
                          <a:spcPts val="25"/>
                        </a:spcBef>
                      </a:pPr>
                      <a:endParaRPr sz="1000">
                        <a:latin typeface="Times New Roman"/>
                        <a:cs typeface="Times New Roman"/>
                      </a:endParaRPr>
                    </a:p>
                    <a:p>
                      <a:pPr marL="3175" algn="ctr">
                        <a:lnSpc>
                          <a:spcPct val="100000"/>
                        </a:lnSpc>
                        <a:spcBef>
                          <a:spcPts val="5"/>
                        </a:spcBef>
                      </a:pPr>
                      <a:r>
                        <a:rPr sz="1000" b="1" spc="-10">
                          <a:solidFill>
                            <a:srgbClr val="404040"/>
                          </a:solidFill>
                          <a:latin typeface="Tahoma"/>
                          <a:cs typeface="Tahoma"/>
                        </a:rPr>
                        <a:t>Entre &gt;90</a:t>
                      </a:r>
                      <a:r>
                        <a:rPr sz="1000" b="1" spc="-15">
                          <a:solidFill>
                            <a:srgbClr val="404040"/>
                          </a:solidFill>
                          <a:latin typeface="Tahoma"/>
                          <a:cs typeface="Tahoma"/>
                        </a:rPr>
                        <a:t> </a:t>
                      </a:r>
                      <a:r>
                        <a:rPr sz="1000" b="1" spc="-5">
                          <a:solidFill>
                            <a:srgbClr val="404040"/>
                          </a:solidFill>
                          <a:latin typeface="Tahoma"/>
                          <a:cs typeface="Tahoma"/>
                        </a:rPr>
                        <a:t>y</a:t>
                      </a:r>
                      <a:r>
                        <a:rPr sz="1000" b="1" spc="-20">
                          <a:solidFill>
                            <a:srgbClr val="404040"/>
                          </a:solidFill>
                          <a:latin typeface="Tahoma"/>
                          <a:cs typeface="Tahoma"/>
                        </a:rPr>
                        <a:t> </a:t>
                      </a:r>
                      <a:r>
                        <a:rPr sz="1000" b="1" spc="-5">
                          <a:solidFill>
                            <a:srgbClr val="404040"/>
                          </a:solidFill>
                          <a:latin typeface="Tahoma"/>
                          <a:cs typeface="Tahoma"/>
                        </a:rPr>
                        <a:t>95</a:t>
                      </a:r>
                      <a:endParaRPr sz="1000">
                        <a:latin typeface="Tahoma"/>
                        <a:cs typeface="Tahoma"/>
                      </a:endParaRPr>
                    </a:p>
                  </a:txBody>
                  <a:tcPr marL="0" marR="0" marT="3175" marB="0">
                    <a:lnT w="76200">
                      <a:solidFill>
                        <a:srgbClr val="FFFFFF"/>
                      </a:solidFill>
                      <a:prstDash val="solid"/>
                    </a:lnT>
                    <a:lnB w="76200">
                      <a:solidFill>
                        <a:srgbClr val="FFFFFF"/>
                      </a:solidFill>
                      <a:prstDash val="solid"/>
                    </a:lnB>
                    <a:solidFill>
                      <a:srgbClr val="92D050"/>
                    </a:solidFill>
                  </a:tcPr>
                </a:tc>
                <a:extLst>
                  <a:ext uri="{0D108BD9-81ED-4DB2-BD59-A6C34878D82A}">
                    <a16:rowId xmlns:a16="http://schemas.microsoft.com/office/drawing/2014/main" val="10002"/>
                  </a:ext>
                </a:extLst>
              </a:tr>
              <a:tr h="403859">
                <a:tc>
                  <a:txBody>
                    <a:bodyPr/>
                    <a:lstStyle/>
                    <a:p>
                      <a:pPr>
                        <a:lnSpc>
                          <a:spcPct val="100000"/>
                        </a:lnSpc>
                        <a:spcBef>
                          <a:spcPts val="5"/>
                        </a:spcBef>
                      </a:pPr>
                      <a:endParaRPr sz="950">
                        <a:latin typeface="Times New Roman"/>
                        <a:cs typeface="Times New Roman"/>
                      </a:endParaRPr>
                    </a:p>
                    <a:p>
                      <a:pPr marL="1905" algn="ctr">
                        <a:lnSpc>
                          <a:spcPct val="100000"/>
                        </a:lnSpc>
                        <a:spcBef>
                          <a:spcPts val="5"/>
                        </a:spcBef>
                      </a:pPr>
                      <a:r>
                        <a:rPr sz="1000" b="1" spc="-10">
                          <a:solidFill>
                            <a:srgbClr val="404040"/>
                          </a:solidFill>
                          <a:latin typeface="Tahoma"/>
                          <a:cs typeface="Tahoma"/>
                        </a:rPr>
                        <a:t>&gt;95</a:t>
                      </a:r>
                      <a:endParaRPr sz="1000">
                        <a:latin typeface="Tahoma"/>
                        <a:cs typeface="Tahoma"/>
                      </a:endParaRPr>
                    </a:p>
                  </a:txBody>
                  <a:tcPr marL="0" marR="0" marT="635" marB="0">
                    <a:lnT w="76200">
                      <a:solidFill>
                        <a:srgbClr val="FFFFFF"/>
                      </a:solidFill>
                      <a:prstDash val="solid"/>
                    </a:lnT>
                    <a:solidFill>
                      <a:srgbClr val="689F42"/>
                    </a:solidFill>
                  </a:tcPr>
                </a:tc>
                <a:extLst>
                  <a:ext uri="{0D108BD9-81ED-4DB2-BD59-A6C34878D82A}">
                    <a16:rowId xmlns:a16="http://schemas.microsoft.com/office/drawing/2014/main" val="10003"/>
                  </a:ext>
                </a:extLst>
              </a:tr>
            </a:tbl>
          </a:graphicData>
        </a:graphic>
      </p:graphicFrame>
      <p:sp>
        <p:nvSpPr>
          <p:cNvPr id="142" name="object 142"/>
          <p:cNvSpPr txBox="1"/>
          <p:nvPr/>
        </p:nvSpPr>
        <p:spPr>
          <a:xfrm>
            <a:off x="10810113" y="3512642"/>
            <a:ext cx="848994" cy="22890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400" b="0" i="0" u="none" strike="noStrike" kern="1200" cap="none" spc="-65" normalizeH="0" baseline="0">
                <a:ln>
                  <a:noFill/>
                </a:ln>
                <a:solidFill>
                  <a:srgbClr val="404040"/>
                </a:solidFill>
                <a:effectLst/>
                <a:uLnTx/>
                <a:uFillTx/>
                <a:latin typeface="Verdana"/>
                <a:ea typeface="+mn-ea"/>
                <a:cs typeface="Verdana"/>
              </a:rPr>
              <a:t>Intervalos</a:t>
            </a:r>
            <a:endParaRPr kumimoji="0" lang="es-CO" sz="1400" b="0" i="0" u="none" strike="noStrike" kern="1200" cap="none" spc="0" normalizeH="0" baseline="0">
              <a:ln>
                <a:noFill/>
              </a:ln>
              <a:solidFill>
                <a:prstClr val="black"/>
              </a:solidFill>
              <a:effectLst/>
              <a:uLnTx/>
              <a:uFillTx/>
              <a:latin typeface="Verdana"/>
              <a:ea typeface="+mn-ea"/>
              <a:cs typeface="Verdana"/>
            </a:endParaRPr>
          </a:p>
        </p:txBody>
      </p:sp>
      <p:sp>
        <p:nvSpPr>
          <p:cNvPr id="143" name="object 143"/>
          <p:cNvSpPr txBox="1"/>
          <p:nvPr/>
        </p:nvSpPr>
        <p:spPr>
          <a:xfrm>
            <a:off x="10654283" y="5603747"/>
            <a:ext cx="1240790" cy="267381"/>
          </a:xfrm>
          <a:prstGeom prst="rect">
            <a:avLst/>
          </a:prstGeom>
          <a:solidFill>
            <a:srgbClr val="D9D9D9"/>
          </a:solidFill>
          <a:ln w="12700">
            <a:solidFill>
              <a:srgbClr val="D9D9D9"/>
            </a:solidFill>
          </a:ln>
        </p:spPr>
        <p:txBody>
          <a:bodyPr vert="horz" wrap="square" lIns="0" tIns="81915" rIns="0" bIns="0" rtlCol="0">
            <a:spAutoFit/>
          </a:bodyPr>
          <a:lstStyle/>
          <a:p>
            <a:pPr marL="311785" marR="0" lvl="0" indent="0" algn="l" defTabSz="914400" rtl="0" eaLnBrk="1" fontAlgn="auto" latinLnBrk="0" hangingPunct="1">
              <a:lnSpc>
                <a:spcPct val="100000"/>
              </a:lnSpc>
              <a:spcBef>
                <a:spcPts val="645"/>
              </a:spcBef>
              <a:spcAft>
                <a:spcPts val="0"/>
              </a:spcAft>
              <a:buClrTx/>
              <a:buSzTx/>
              <a:buFontTx/>
              <a:buNone/>
              <a:tabLst/>
              <a:defRPr/>
            </a:pPr>
            <a:r>
              <a:rPr kumimoji="0" lang="es-CO" sz="1200" b="0" i="0" u="none" strike="noStrike" kern="1200" cap="none" spc="-15" normalizeH="0" baseline="0">
                <a:ln>
                  <a:noFill/>
                </a:ln>
                <a:solidFill>
                  <a:prstClr val="black"/>
                </a:solidFill>
                <a:effectLst/>
                <a:uLnTx/>
                <a:uFillTx/>
                <a:latin typeface="Calibri"/>
                <a:ea typeface="+mn-ea"/>
                <a:cs typeface="Calibri"/>
              </a:rPr>
              <a:t>N/A</a:t>
            </a:r>
            <a:r>
              <a:rPr kumimoji="0" lang="es-CO" sz="1200" b="0" i="0" u="none" strike="noStrike" kern="1200" cap="none" spc="-50" normalizeH="0" baseline="0">
                <a:ln>
                  <a:noFill/>
                </a:ln>
                <a:solidFill>
                  <a:prstClr val="black"/>
                </a:solidFill>
                <a:effectLst/>
                <a:uLnTx/>
                <a:uFillTx/>
                <a:latin typeface="Calibri"/>
                <a:ea typeface="+mn-ea"/>
                <a:cs typeface="Calibri"/>
              </a:rPr>
              <a:t> </a:t>
            </a:r>
            <a:r>
              <a:rPr kumimoji="0" lang="es-CO" sz="1200" b="0" i="0" u="none" strike="noStrike" kern="1200" cap="none" spc="0" normalizeH="0" baseline="0">
                <a:ln>
                  <a:noFill/>
                </a:ln>
                <a:solidFill>
                  <a:prstClr val="black"/>
                </a:solidFill>
                <a:effectLst/>
                <a:uLnTx/>
                <a:uFillTx/>
                <a:latin typeface="Calibri"/>
                <a:ea typeface="+mn-ea"/>
                <a:cs typeface="Calibri"/>
              </a:rPr>
              <a:t>MIPG</a:t>
            </a:r>
          </a:p>
        </p:txBody>
      </p:sp>
      <p:sp>
        <p:nvSpPr>
          <p:cNvPr id="144" name="object 144"/>
          <p:cNvSpPr/>
          <p:nvPr/>
        </p:nvSpPr>
        <p:spPr>
          <a:xfrm>
            <a:off x="149352" y="3706367"/>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45" name="object 145"/>
          <p:cNvSpPr txBox="1"/>
          <p:nvPr/>
        </p:nvSpPr>
        <p:spPr>
          <a:xfrm>
            <a:off x="289661" y="3802837"/>
            <a:ext cx="51625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55" normalizeH="0" baseline="0">
                <a:ln>
                  <a:noFill/>
                </a:ln>
                <a:solidFill>
                  <a:srgbClr val="FFFFFF"/>
                </a:solidFill>
                <a:effectLst/>
                <a:uLnTx/>
                <a:uFillTx/>
                <a:latin typeface="Calibri"/>
                <a:ea typeface="+mn-ea"/>
                <a:cs typeface="Calibri"/>
              </a:rPr>
              <a:t>mbi</a:t>
            </a:r>
            <a:r>
              <a:rPr kumimoji="0" lang="es-CO" sz="1050" b="0" i="0" u="none" strike="noStrike" kern="1200" cap="none" spc="-50" normalizeH="0" baseline="0">
                <a:ln>
                  <a:noFill/>
                </a:ln>
                <a:solidFill>
                  <a:srgbClr val="FFFFFF"/>
                </a:solidFill>
                <a:effectLst/>
                <a:uLnTx/>
                <a:uFillTx/>
                <a:latin typeface="Calibri"/>
                <a:ea typeface="+mn-ea"/>
                <a:cs typeface="Calibri"/>
              </a:rPr>
              <a:t>e</a:t>
            </a:r>
            <a:r>
              <a:rPr kumimoji="0" lang="es-CO" sz="1050" b="0" i="0" u="none" strike="noStrike" kern="1200" cap="none" spc="-55" normalizeH="0" baseline="0">
                <a:ln>
                  <a:noFill/>
                </a:ln>
                <a:solidFill>
                  <a:srgbClr val="FFFFFF"/>
                </a:solidFill>
                <a:effectLst/>
                <a:uLnTx/>
                <a:uFillTx/>
                <a:latin typeface="Calibri"/>
                <a:ea typeface="+mn-ea"/>
                <a:cs typeface="Calibri"/>
              </a:rPr>
              <a:t>nt</a:t>
            </a:r>
            <a:r>
              <a:rPr kumimoji="0" lang="es-CO" sz="1050" b="0" i="0" u="none" strike="noStrike" kern="1200" cap="none" spc="0" normalizeH="0" baseline="0">
                <a:ln>
                  <a:noFill/>
                </a:ln>
                <a:solidFill>
                  <a:srgbClr val="FFFFFF"/>
                </a:solidFill>
                <a:effectLst/>
                <a:uLnTx/>
                <a:uFillTx/>
                <a:latin typeface="Calibri"/>
                <a:ea typeface="+mn-ea"/>
                <a:cs typeface="Calibri"/>
              </a:rPr>
              <a:t>e</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46" name="object 146"/>
          <p:cNvSpPr/>
          <p:nvPr/>
        </p:nvSpPr>
        <p:spPr>
          <a:xfrm>
            <a:off x="1002791" y="3706367"/>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47" name="object 147"/>
          <p:cNvSpPr txBox="1"/>
          <p:nvPr/>
        </p:nvSpPr>
        <p:spPr>
          <a:xfrm>
            <a:off x="1144625" y="3723258"/>
            <a:ext cx="974725" cy="346710"/>
          </a:xfrm>
          <a:prstGeom prst="rect">
            <a:avLst/>
          </a:prstGeom>
        </p:spPr>
        <p:txBody>
          <a:bodyPr vert="horz" wrap="square" lIns="0" tIns="13335" rIns="0" bIns="0" rtlCol="0">
            <a:spAutoFit/>
          </a:bodyPr>
          <a:lstStyle/>
          <a:p>
            <a:pPr marL="367665" marR="5080" lvl="0" indent="-35560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de</a:t>
            </a:r>
            <a:r>
              <a:rPr kumimoji="0" lang="es-CO" sz="1050" b="0" i="0" u="none" strike="noStrike" kern="1200" cap="none" spc="-4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Ambiente </a:t>
            </a:r>
            <a:r>
              <a:rPr kumimoji="0" lang="es-CO" sz="1050" b="0" i="0" u="none" strike="noStrike" kern="1200" cap="none" spc="-22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93,9</a:t>
            </a:r>
          </a:p>
        </p:txBody>
      </p:sp>
      <p:sp>
        <p:nvSpPr>
          <p:cNvPr id="148" name="object 148"/>
          <p:cNvSpPr/>
          <p:nvPr/>
        </p:nvSpPr>
        <p:spPr>
          <a:xfrm>
            <a:off x="2325623" y="3707891"/>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49" name="object 149"/>
          <p:cNvSpPr txBox="1"/>
          <p:nvPr/>
        </p:nvSpPr>
        <p:spPr>
          <a:xfrm>
            <a:off x="2527173" y="3724402"/>
            <a:ext cx="857250" cy="346710"/>
          </a:xfrm>
          <a:prstGeom prst="rect">
            <a:avLst/>
          </a:prstGeom>
        </p:spPr>
        <p:txBody>
          <a:bodyPr vert="horz" wrap="square" lIns="0" tIns="13335" rIns="0" bIns="0" rtlCol="0">
            <a:spAutoFit/>
          </a:bodyPr>
          <a:lstStyle/>
          <a:p>
            <a:pPr marL="307975" marR="5080" lvl="0" indent="-29591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Jard</a:t>
            </a:r>
            <a:r>
              <a:rPr kumimoji="0" lang="es-CO" sz="1050" b="0" i="0" u="none" strike="noStrike" kern="1200" cap="none" spc="-5" normalizeH="0" baseline="0">
                <a:ln>
                  <a:noFill/>
                </a:ln>
                <a:solidFill>
                  <a:prstClr val="black"/>
                </a:solidFill>
                <a:effectLst/>
                <a:uLnTx/>
                <a:uFillTx/>
                <a:latin typeface="Calibri"/>
                <a:ea typeface="+mn-ea"/>
                <a:cs typeface="Calibri"/>
              </a:rPr>
              <a:t>í</a:t>
            </a:r>
            <a:r>
              <a:rPr kumimoji="0" lang="es-CO" sz="1050" b="0" i="0" u="none" strike="noStrike" kern="1200" cap="none" spc="0" normalizeH="0" baseline="0">
                <a:ln>
                  <a:noFill/>
                </a:ln>
                <a:solidFill>
                  <a:prstClr val="black"/>
                </a:solidFill>
                <a:effectLst/>
                <a:uLnTx/>
                <a:uFillTx/>
                <a:latin typeface="Calibri"/>
                <a:ea typeface="+mn-ea"/>
                <a:cs typeface="Calibri"/>
              </a:rPr>
              <a:t>n</a:t>
            </a:r>
            <a:r>
              <a:rPr kumimoji="0" lang="es-CO" sz="1050" b="0" i="0" u="none" strike="noStrike" kern="1200" cap="none" spc="-2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Bo</a:t>
            </a:r>
            <a:r>
              <a:rPr kumimoji="0" lang="es-CO" sz="1050" b="0" i="0" u="none" strike="noStrike" kern="1200" cap="none" spc="-10" normalizeH="0" baseline="0">
                <a:ln>
                  <a:noFill/>
                </a:ln>
                <a:solidFill>
                  <a:prstClr val="black"/>
                </a:solidFill>
                <a:effectLst/>
                <a:uLnTx/>
                <a:uFillTx/>
                <a:latin typeface="Calibri"/>
                <a:ea typeface="+mn-ea"/>
                <a:cs typeface="Calibri"/>
              </a:rPr>
              <a:t>t</a:t>
            </a:r>
            <a:r>
              <a:rPr kumimoji="0" lang="es-CO" sz="1050" b="0" i="0" u="none" strike="noStrike" kern="1200" cap="none" spc="0" normalizeH="0" baseline="0">
                <a:ln>
                  <a:noFill/>
                </a:ln>
                <a:solidFill>
                  <a:prstClr val="black"/>
                </a:solidFill>
                <a:effectLst/>
                <a:uLnTx/>
                <a:uFillTx/>
                <a:latin typeface="Calibri"/>
                <a:ea typeface="+mn-ea"/>
                <a:cs typeface="Calibri"/>
              </a:rPr>
              <a:t>á</a:t>
            </a:r>
            <a:r>
              <a:rPr kumimoji="0" lang="es-CO" sz="1050" b="0" i="0" u="none" strike="noStrike" kern="1200" cap="none" spc="-5" normalizeH="0" baseline="0">
                <a:ln>
                  <a:noFill/>
                </a:ln>
                <a:solidFill>
                  <a:prstClr val="black"/>
                </a:solidFill>
                <a:effectLst/>
                <a:uLnTx/>
                <a:uFillTx/>
                <a:latin typeface="Calibri"/>
                <a:ea typeface="+mn-ea"/>
                <a:cs typeface="Calibri"/>
              </a:rPr>
              <a:t>n</a:t>
            </a: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c</a:t>
            </a:r>
            <a:r>
              <a:rPr kumimoji="0" lang="es-CO" sz="1050" b="0" i="0" u="none" strike="noStrike" kern="1200" cap="none" spc="0" normalizeH="0" baseline="0">
                <a:ln>
                  <a:noFill/>
                </a:ln>
                <a:solidFill>
                  <a:prstClr val="black"/>
                </a:solidFill>
                <a:effectLst/>
                <a:uLnTx/>
                <a:uFillTx/>
                <a:latin typeface="Calibri"/>
                <a:ea typeface="+mn-ea"/>
                <a:cs typeface="Calibri"/>
              </a:rPr>
              <a:t>o  91,4</a:t>
            </a:r>
          </a:p>
        </p:txBody>
      </p:sp>
      <p:sp>
        <p:nvSpPr>
          <p:cNvPr id="150" name="object 150"/>
          <p:cNvSpPr/>
          <p:nvPr/>
        </p:nvSpPr>
        <p:spPr>
          <a:xfrm>
            <a:off x="4969764" y="3706367"/>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92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51" name="object 151"/>
          <p:cNvSpPr txBox="1"/>
          <p:nvPr/>
        </p:nvSpPr>
        <p:spPr>
          <a:xfrm>
            <a:off x="5400547" y="3722877"/>
            <a:ext cx="398780" cy="346710"/>
          </a:xfrm>
          <a:prstGeom prst="rect">
            <a:avLst/>
          </a:prstGeom>
        </p:spPr>
        <p:txBody>
          <a:bodyPr vert="horz" wrap="square" lIns="0" tIns="13335" rIns="0" bIns="0" rtlCol="0">
            <a:spAutoFit/>
          </a:bodyPr>
          <a:lstStyle/>
          <a:p>
            <a:pPr marL="79375" marR="5080" lvl="0" indent="-6731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D</a:t>
            </a:r>
            <a:r>
              <a:rPr kumimoji="0" lang="es-CO" sz="1050" b="0" i="0" u="none" strike="noStrike" kern="1200" cap="none" spc="0" normalizeH="0" baseline="0">
                <a:ln>
                  <a:noFill/>
                </a:ln>
                <a:solidFill>
                  <a:prstClr val="black"/>
                </a:solidFill>
                <a:effectLst/>
                <a:uLnTx/>
                <a:uFillTx/>
                <a:latin typeface="Calibri"/>
                <a:ea typeface="+mn-ea"/>
                <a:cs typeface="Calibri"/>
              </a:rPr>
              <a:t>IG</a:t>
            </a:r>
            <a:r>
              <a:rPr kumimoji="0" lang="es-CO" sz="1050" b="0" i="0" u="none" strike="noStrike" kern="1200" cap="none" spc="-5" normalizeH="0" baseline="0">
                <a:ln>
                  <a:noFill/>
                </a:ln>
                <a:solidFill>
                  <a:prstClr val="black"/>
                </a:solidFill>
                <a:effectLst/>
                <a:uLnTx/>
                <a:uFillTx/>
                <a:latin typeface="Calibri"/>
                <a:ea typeface="+mn-ea"/>
                <a:cs typeface="Calibri"/>
              </a:rPr>
              <a:t>ER  </a:t>
            </a:r>
            <a:r>
              <a:rPr kumimoji="0" lang="es-CO" sz="1050" b="0" i="0" u="none" strike="noStrike" kern="1200" cap="none" spc="0" normalizeH="0" baseline="0">
                <a:ln>
                  <a:noFill/>
                </a:ln>
                <a:solidFill>
                  <a:prstClr val="black"/>
                </a:solidFill>
                <a:effectLst/>
                <a:uLnTx/>
                <a:uFillTx/>
                <a:latin typeface="Calibri"/>
                <a:ea typeface="+mn-ea"/>
                <a:cs typeface="Calibri"/>
              </a:rPr>
              <a:t>77,9</a:t>
            </a:r>
          </a:p>
        </p:txBody>
      </p:sp>
      <p:sp>
        <p:nvSpPr>
          <p:cNvPr id="152" name="object 152"/>
          <p:cNvSpPr/>
          <p:nvPr/>
        </p:nvSpPr>
        <p:spPr>
          <a:xfrm>
            <a:off x="3648455" y="3706367"/>
            <a:ext cx="1260475" cy="394970"/>
          </a:xfrm>
          <a:custGeom>
            <a:avLst/>
            <a:gdLst/>
            <a:ahLst/>
            <a:cxnLst/>
            <a:rect l="l" t="t" r="r" b="b"/>
            <a:pathLst>
              <a:path w="1260475" h="394970">
                <a:moveTo>
                  <a:pt x="1260348" y="0"/>
                </a:moveTo>
                <a:lnTo>
                  <a:pt x="0" y="0"/>
                </a:lnTo>
                <a:lnTo>
                  <a:pt x="0" y="394716"/>
                </a:lnTo>
                <a:lnTo>
                  <a:pt x="1260348" y="394716"/>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53" name="object 153"/>
          <p:cNvSpPr txBox="1"/>
          <p:nvPr/>
        </p:nvSpPr>
        <p:spPr>
          <a:xfrm>
            <a:off x="3755263" y="3722623"/>
            <a:ext cx="1045844"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Protección</a:t>
            </a:r>
            <a:r>
              <a:rPr kumimoji="0" lang="es-CO" sz="1050" b="0" i="0" u="none" strike="noStrike" kern="1200" cap="none" spc="18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Animal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85,1</a:t>
            </a:r>
          </a:p>
        </p:txBody>
      </p:sp>
      <p:sp>
        <p:nvSpPr>
          <p:cNvPr id="154" name="object 154"/>
          <p:cNvSpPr txBox="1"/>
          <p:nvPr/>
        </p:nvSpPr>
        <p:spPr>
          <a:xfrm>
            <a:off x="6381628" y="2001531"/>
            <a:ext cx="5563235" cy="795731"/>
          </a:xfrm>
          <a:prstGeom prst="rect">
            <a:avLst/>
          </a:prstGeom>
        </p:spPr>
        <p:txBody>
          <a:bodyPr vert="horz" wrap="square" lIns="0" tIns="13335" rIns="0" bIns="0" rtlCol="0">
            <a:spAutoFit/>
          </a:bodyPr>
          <a:lstStyle/>
          <a:p>
            <a:pPr marL="12700" eaLnBrk="1" fontAlgn="auto" hangingPunct="1">
              <a:spcBef>
                <a:spcPts val="105"/>
              </a:spcBef>
              <a:spcAft>
                <a:spcPts val="0"/>
              </a:spcAft>
              <a:defRPr/>
            </a:pPr>
            <a:r>
              <a:rPr lang="es-CO" sz="1300">
                <a:solidFill>
                  <a:schemeClr val="tx1">
                    <a:lumMod val="65000"/>
                    <a:lumOff val="35000"/>
                  </a:schemeClr>
                </a:solidFill>
                <a:latin typeface="+mn-lt"/>
              </a:rPr>
              <a:t>Para lograr la meta del PDD de 90 puntos debemos diseñar </a:t>
            </a:r>
            <a:r>
              <a:rPr kumimoji="0" lang="es-CO" sz="1200" b="0" i="0" u="none" strike="noStrike" kern="1200" cap="none" spc="-35" normalizeH="0" baseline="0">
                <a:ln>
                  <a:noFill/>
                </a:ln>
                <a:solidFill>
                  <a:srgbClr val="585858"/>
                </a:solidFill>
                <a:effectLst/>
                <a:uLnTx/>
                <a:uFillTx/>
                <a:latin typeface="Verdana"/>
                <a:ea typeface="+mn-ea"/>
                <a:cs typeface="Verdana"/>
              </a:rPr>
              <a:t>estrategias</a:t>
            </a:r>
            <a:r>
              <a:rPr kumimoji="0" lang="es-CO" sz="1200" b="0" i="0" u="none" strike="noStrike" kern="1200" cap="none" spc="-30" normalizeH="0" baseline="0">
                <a:ln>
                  <a:noFill/>
                </a:ln>
                <a:solidFill>
                  <a:srgbClr val="585858"/>
                </a:solidFill>
                <a:effectLst/>
                <a:uLnTx/>
                <a:uFillTx/>
                <a:latin typeface="Verdana"/>
                <a:ea typeface="+mn-ea"/>
                <a:cs typeface="Verdana"/>
              </a:rPr>
              <a:t> </a:t>
            </a:r>
            <a:r>
              <a:rPr kumimoji="0" lang="es-CO" sz="1200" b="0" i="0" u="none" strike="noStrike" kern="1200" cap="none" spc="30" normalizeH="0" baseline="0">
                <a:ln>
                  <a:noFill/>
                </a:ln>
                <a:solidFill>
                  <a:srgbClr val="585858"/>
                </a:solidFill>
                <a:effectLst/>
                <a:uLnTx/>
                <a:uFillTx/>
                <a:latin typeface="Verdana"/>
                <a:ea typeface="+mn-ea"/>
                <a:cs typeface="Verdana"/>
              </a:rPr>
              <a:t>para</a:t>
            </a:r>
            <a:r>
              <a:rPr kumimoji="0" lang="es-CO" sz="1200" b="0" i="0" u="none" strike="noStrike" kern="1200" cap="none" spc="35" normalizeH="0" baseline="0">
                <a:ln>
                  <a:noFill/>
                </a:ln>
                <a:solidFill>
                  <a:srgbClr val="585858"/>
                </a:solidFill>
                <a:effectLst/>
                <a:uLnTx/>
                <a:uFillTx/>
                <a:latin typeface="Verdana"/>
                <a:ea typeface="+mn-ea"/>
                <a:cs typeface="Verdana"/>
              </a:rPr>
              <a:t> </a:t>
            </a:r>
            <a:r>
              <a:rPr kumimoji="0" lang="es-CO" sz="1200" b="0" i="0" u="none" strike="noStrike" kern="1200" cap="none" spc="40" normalizeH="0" baseline="0">
                <a:ln>
                  <a:noFill/>
                </a:ln>
                <a:solidFill>
                  <a:srgbClr val="585858"/>
                </a:solidFill>
                <a:effectLst/>
                <a:uLnTx/>
                <a:uFillTx/>
                <a:latin typeface="Verdana"/>
                <a:ea typeface="+mn-ea"/>
                <a:cs typeface="Verdana"/>
              </a:rPr>
              <a:t>acompañar</a:t>
            </a:r>
            <a:r>
              <a:rPr kumimoji="0" lang="es-CO" sz="1200" b="0" i="0" u="none" strike="noStrike" kern="1200" cap="none" spc="45" normalizeH="0" baseline="0">
                <a:ln>
                  <a:noFill/>
                </a:ln>
                <a:solidFill>
                  <a:srgbClr val="585858"/>
                </a:solidFill>
                <a:effectLst/>
                <a:uLnTx/>
                <a:uFillTx/>
                <a:latin typeface="Verdana"/>
                <a:ea typeface="+mn-ea"/>
                <a:cs typeface="Verdana"/>
              </a:rPr>
              <a:t> </a:t>
            </a:r>
            <a:r>
              <a:rPr kumimoji="0" lang="es-CO" sz="1200" b="0" i="0" u="none" strike="noStrike" kern="1200" cap="none" spc="114" normalizeH="0" baseline="0">
                <a:ln>
                  <a:noFill/>
                </a:ln>
                <a:solidFill>
                  <a:srgbClr val="585858"/>
                </a:solidFill>
                <a:effectLst/>
                <a:uLnTx/>
                <a:uFillTx/>
                <a:latin typeface="Verdana"/>
                <a:ea typeface="+mn-ea"/>
                <a:cs typeface="Verdana"/>
              </a:rPr>
              <a:t>a </a:t>
            </a:r>
            <a:r>
              <a:rPr kumimoji="0" lang="es-CO" sz="1200" b="0" i="0" u="none" strike="noStrike" kern="1200" cap="none" spc="-70" normalizeH="0" baseline="0">
                <a:ln>
                  <a:noFill/>
                </a:ln>
                <a:solidFill>
                  <a:srgbClr val="585858"/>
                </a:solidFill>
                <a:effectLst/>
                <a:uLnTx/>
                <a:uFillTx/>
                <a:latin typeface="Verdana"/>
                <a:ea typeface="+mn-ea"/>
                <a:cs typeface="Verdana"/>
              </a:rPr>
              <a:t>los</a:t>
            </a:r>
            <a:r>
              <a:rPr kumimoji="0" lang="es-CO" sz="1200" b="0" i="0" u="none" strike="noStrike" kern="1200" cap="none" spc="-65" normalizeH="0" baseline="0">
                <a:ln>
                  <a:noFill/>
                </a:ln>
                <a:solidFill>
                  <a:srgbClr val="585858"/>
                </a:solidFill>
                <a:effectLst/>
                <a:uLnTx/>
                <a:uFillTx/>
                <a:latin typeface="Verdana"/>
                <a:ea typeface="+mn-ea"/>
                <a:cs typeface="Verdana"/>
              </a:rPr>
              <a:t> </a:t>
            </a:r>
            <a:r>
              <a:rPr kumimoji="0" lang="es-CO" sz="1200" b="0" i="0" u="none" strike="noStrike" kern="1200" cap="none" spc="-30" normalizeH="0" baseline="0">
                <a:ln>
                  <a:noFill/>
                </a:ln>
                <a:solidFill>
                  <a:srgbClr val="585858"/>
                </a:solidFill>
                <a:effectLst/>
                <a:uLnTx/>
                <a:uFillTx/>
                <a:latin typeface="Verdana"/>
                <a:ea typeface="+mn-ea"/>
                <a:cs typeface="Verdana"/>
              </a:rPr>
              <a:t>sectores</a:t>
            </a:r>
            <a:r>
              <a:rPr kumimoji="0" lang="es-CO" sz="1200" b="0" i="0" u="none" strike="noStrike" kern="1200" cap="none" spc="-25" normalizeH="0" baseline="0">
                <a:ln>
                  <a:noFill/>
                </a:ln>
                <a:solidFill>
                  <a:srgbClr val="585858"/>
                </a:solidFill>
                <a:effectLst/>
                <a:uLnTx/>
                <a:uFillTx/>
                <a:latin typeface="Verdana"/>
                <a:ea typeface="+mn-ea"/>
                <a:cs typeface="Verdana"/>
              </a:rPr>
              <a:t> </a:t>
            </a:r>
            <a:r>
              <a:rPr kumimoji="0" lang="es-CO" sz="1200" b="0" i="0" u="none" strike="noStrike" kern="1200" cap="none" spc="-75" normalizeH="0" baseline="0">
                <a:ln>
                  <a:noFill/>
                </a:ln>
                <a:solidFill>
                  <a:srgbClr val="585858"/>
                </a:solidFill>
                <a:effectLst/>
                <a:uLnTx/>
                <a:uFillTx/>
                <a:latin typeface="Verdana"/>
                <a:ea typeface="+mn-ea"/>
                <a:cs typeface="Verdana"/>
              </a:rPr>
              <a:t>y</a:t>
            </a:r>
            <a:r>
              <a:rPr kumimoji="0" lang="es-CO" sz="1200" b="0" i="0" u="none" strike="noStrike" kern="1200" cap="none" spc="-70" normalizeH="0" baseline="0">
                <a:ln>
                  <a:noFill/>
                </a:ln>
                <a:solidFill>
                  <a:srgbClr val="585858"/>
                </a:solidFill>
                <a:effectLst/>
                <a:uLnTx/>
                <a:uFillTx/>
                <a:latin typeface="Verdana"/>
                <a:ea typeface="+mn-ea"/>
                <a:cs typeface="Verdana"/>
              </a:rPr>
              <a:t> </a:t>
            </a:r>
            <a:r>
              <a:rPr kumimoji="0" lang="es-CO" sz="1200" b="0" i="0" u="none" strike="noStrike" kern="1200" cap="none" spc="-10" normalizeH="0" baseline="0">
                <a:ln>
                  <a:noFill/>
                </a:ln>
                <a:solidFill>
                  <a:srgbClr val="585858"/>
                </a:solidFill>
                <a:effectLst/>
                <a:uLnTx/>
                <a:uFillTx/>
                <a:latin typeface="Verdana"/>
                <a:ea typeface="+mn-ea"/>
                <a:cs typeface="Verdana"/>
              </a:rPr>
              <a:t>aportar</a:t>
            </a:r>
            <a:r>
              <a:rPr kumimoji="0" lang="es-CO" sz="1200" b="0" i="0" u="none" strike="noStrike" kern="1200" cap="none" spc="-5" normalizeH="0" baseline="0">
                <a:ln>
                  <a:noFill/>
                </a:ln>
                <a:solidFill>
                  <a:srgbClr val="585858"/>
                </a:solidFill>
                <a:effectLst/>
                <a:uLnTx/>
                <a:uFillTx/>
                <a:latin typeface="Verdana"/>
                <a:ea typeface="+mn-ea"/>
                <a:cs typeface="Verdana"/>
              </a:rPr>
              <a:t> </a:t>
            </a:r>
            <a:r>
              <a:rPr kumimoji="0" lang="es-CO" sz="1200" b="0" i="0" u="none" strike="noStrike" kern="1200" cap="none" spc="-10" normalizeH="0" baseline="0">
                <a:ln>
                  <a:noFill/>
                </a:ln>
                <a:solidFill>
                  <a:srgbClr val="585858"/>
                </a:solidFill>
                <a:effectLst/>
                <a:uLnTx/>
                <a:uFillTx/>
                <a:latin typeface="Verdana"/>
                <a:ea typeface="+mn-ea"/>
                <a:cs typeface="Verdana"/>
              </a:rPr>
              <a:t>al </a:t>
            </a:r>
            <a:r>
              <a:rPr kumimoji="0" lang="es-CO" sz="1200" b="0" i="0" u="none" strike="noStrike" kern="1200" cap="none" spc="-5" normalizeH="0" baseline="0">
                <a:ln>
                  <a:noFill/>
                </a:ln>
                <a:solidFill>
                  <a:srgbClr val="585858"/>
                </a:solidFill>
                <a:effectLst/>
                <a:uLnTx/>
                <a:uFillTx/>
                <a:latin typeface="Verdana"/>
                <a:ea typeface="+mn-ea"/>
                <a:cs typeface="Verdana"/>
              </a:rPr>
              <a:t> </a:t>
            </a:r>
            <a:r>
              <a:rPr kumimoji="0" lang="es-CO" sz="1200" b="0" i="0" u="none" strike="noStrike" kern="1200" cap="none" spc="-20" normalizeH="0" baseline="0">
                <a:ln>
                  <a:noFill/>
                </a:ln>
                <a:solidFill>
                  <a:srgbClr val="585858"/>
                </a:solidFill>
                <a:effectLst/>
                <a:uLnTx/>
                <a:uFillTx/>
                <a:latin typeface="Verdana"/>
                <a:ea typeface="+mn-ea"/>
                <a:cs typeface="Verdana"/>
              </a:rPr>
              <a:t>fortalecimiento </a:t>
            </a:r>
            <a:r>
              <a:rPr kumimoji="0" lang="es-CO" sz="1200" b="0" i="0" u="none" strike="noStrike" kern="1200" cap="none" spc="75" normalizeH="0" baseline="0">
                <a:ln>
                  <a:noFill/>
                </a:ln>
                <a:solidFill>
                  <a:srgbClr val="585858"/>
                </a:solidFill>
                <a:effectLst/>
                <a:uLnTx/>
                <a:uFillTx/>
                <a:latin typeface="Verdana"/>
                <a:ea typeface="+mn-ea"/>
                <a:cs typeface="Verdana"/>
              </a:rPr>
              <a:t>de </a:t>
            </a:r>
            <a:r>
              <a:rPr kumimoji="0" lang="es-CO" sz="1200" b="0" i="0" u="none" strike="noStrike" kern="1200" cap="none" spc="-55" normalizeH="0" baseline="0">
                <a:ln>
                  <a:noFill/>
                </a:ln>
                <a:solidFill>
                  <a:srgbClr val="585858"/>
                </a:solidFill>
                <a:effectLst/>
                <a:uLnTx/>
                <a:uFillTx/>
                <a:latin typeface="Verdana"/>
                <a:ea typeface="+mn-ea"/>
                <a:cs typeface="Verdana"/>
              </a:rPr>
              <a:t>las</a:t>
            </a:r>
            <a:r>
              <a:rPr kumimoji="0" lang="es-CO" sz="1200" b="0" i="0" u="none" strike="noStrike" kern="1200" cap="none" spc="-50" normalizeH="0" baseline="0">
                <a:ln>
                  <a:noFill/>
                </a:ln>
                <a:solidFill>
                  <a:srgbClr val="585858"/>
                </a:solidFill>
                <a:effectLst/>
                <a:uLnTx/>
                <a:uFillTx/>
                <a:latin typeface="Verdana"/>
                <a:ea typeface="+mn-ea"/>
                <a:cs typeface="Verdana"/>
              </a:rPr>
              <a:t> </a:t>
            </a:r>
            <a:r>
              <a:rPr kumimoji="0" lang="es-CO" sz="1200" b="0" i="0" u="none" strike="noStrike" kern="1200" cap="none" spc="0" normalizeH="0" baseline="0">
                <a:ln>
                  <a:noFill/>
                </a:ln>
                <a:solidFill>
                  <a:srgbClr val="585858"/>
                </a:solidFill>
                <a:effectLst/>
                <a:uLnTx/>
                <a:uFillTx/>
                <a:latin typeface="Verdana"/>
                <a:ea typeface="+mn-ea"/>
                <a:cs typeface="Verdana"/>
              </a:rPr>
              <a:t>entidades </a:t>
            </a:r>
            <a:r>
              <a:rPr kumimoji="0" lang="es-CO" sz="1200" b="0" i="0" u="none" strike="noStrike" kern="1200" cap="none" spc="40" normalizeH="0" baseline="0">
                <a:ln>
                  <a:noFill/>
                </a:ln>
                <a:solidFill>
                  <a:srgbClr val="585858"/>
                </a:solidFill>
                <a:effectLst/>
                <a:uLnTx/>
                <a:uFillTx/>
                <a:latin typeface="Verdana"/>
                <a:ea typeface="+mn-ea"/>
                <a:cs typeface="Verdana"/>
              </a:rPr>
              <a:t>que </a:t>
            </a:r>
            <a:r>
              <a:rPr kumimoji="0" lang="es-CO" sz="1200" b="0" i="0" u="none" strike="noStrike" kern="1200" cap="none" spc="-25" normalizeH="0" baseline="0">
                <a:ln>
                  <a:noFill/>
                </a:ln>
                <a:solidFill>
                  <a:srgbClr val="585858"/>
                </a:solidFill>
                <a:effectLst/>
                <a:uLnTx/>
                <a:uFillTx/>
                <a:latin typeface="Verdana"/>
                <a:ea typeface="+mn-ea"/>
                <a:cs typeface="Verdana"/>
              </a:rPr>
              <a:t>están </a:t>
            </a:r>
            <a:r>
              <a:rPr kumimoji="0" lang="es-CO" sz="1200" b="0" i="0" u="none" strike="noStrike" kern="1200" cap="none" spc="-10" normalizeH="0" baseline="0">
                <a:ln>
                  <a:noFill/>
                </a:ln>
                <a:solidFill>
                  <a:srgbClr val="585858"/>
                </a:solidFill>
                <a:effectLst/>
                <a:uLnTx/>
                <a:uFillTx/>
                <a:latin typeface="Verdana"/>
                <a:ea typeface="+mn-ea"/>
                <a:cs typeface="Verdana"/>
              </a:rPr>
              <a:t>por </a:t>
            </a:r>
            <a:r>
              <a:rPr kumimoji="0" lang="es-CO" sz="1200" b="0" i="0" u="none" strike="noStrike" kern="1200" cap="none" spc="35" normalizeH="0" baseline="0">
                <a:ln>
                  <a:noFill/>
                </a:ln>
                <a:solidFill>
                  <a:srgbClr val="585858"/>
                </a:solidFill>
                <a:effectLst/>
                <a:uLnTx/>
                <a:uFillTx/>
                <a:latin typeface="Verdana"/>
                <a:ea typeface="+mn-ea"/>
                <a:cs typeface="Verdana"/>
              </a:rPr>
              <a:t>debajo </a:t>
            </a:r>
            <a:r>
              <a:rPr kumimoji="0" lang="es-CO" sz="1200" b="0" i="0" u="none" strike="noStrike" kern="1200" cap="none" spc="15" normalizeH="0" baseline="0">
                <a:ln>
                  <a:noFill/>
                </a:ln>
                <a:solidFill>
                  <a:srgbClr val="585858"/>
                </a:solidFill>
                <a:effectLst/>
                <a:uLnTx/>
                <a:uFillTx/>
                <a:latin typeface="Verdana"/>
                <a:ea typeface="+mn-ea"/>
                <a:cs typeface="Verdana"/>
              </a:rPr>
              <a:t>del </a:t>
            </a:r>
            <a:r>
              <a:rPr kumimoji="0" lang="es-CO" sz="1200" b="0" i="0" u="none" strike="noStrike" kern="1200" cap="none" spc="20" normalizeH="0" baseline="0">
                <a:ln>
                  <a:noFill/>
                </a:ln>
                <a:solidFill>
                  <a:srgbClr val="585858"/>
                </a:solidFill>
                <a:effectLst/>
                <a:uLnTx/>
                <a:uFillTx/>
                <a:latin typeface="Verdana"/>
                <a:ea typeface="+mn-ea"/>
                <a:cs typeface="Verdana"/>
              </a:rPr>
              <a:t> </a:t>
            </a:r>
            <a:r>
              <a:rPr kumimoji="0" lang="es-CO" sz="1200" b="0" i="0" u="none" strike="noStrike" kern="1200" cap="none" spc="-15" normalizeH="0" baseline="0">
                <a:ln>
                  <a:noFill/>
                </a:ln>
                <a:solidFill>
                  <a:srgbClr val="585858"/>
                </a:solidFill>
                <a:effectLst/>
                <a:uLnTx/>
                <a:uFillTx/>
                <a:latin typeface="Verdana"/>
                <a:ea typeface="+mn-ea"/>
                <a:cs typeface="Verdana"/>
              </a:rPr>
              <a:t>pr</a:t>
            </a:r>
            <a:r>
              <a:rPr kumimoji="0" lang="es-CO" sz="1200" b="0" i="0" u="none" strike="noStrike" kern="1200" cap="none" spc="-10" normalizeH="0" baseline="0">
                <a:ln>
                  <a:noFill/>
                </a:ln>
                <a:solidFill>
                  <a:srgbClr val="585858"/>
                </a:solidFill>
                <a:effectLst/>
                <a:uLnTx/>
                <a:uFillTx/>
                <a:latin typeface="Verdana"/>
                <a:ea typeface="+mn-ea"/>
                <a:cs typeface="Verdana"/>
              </a:rPr>
              <a:t>o</a:t>
            </a:r>
            <a:r>
              <a:rPr kumimoji="0" lang="es-CO" sz="1200" b="0" i="0" u="none" strike="noStrike" kern="1200" cap="none" spc="5" normalizeH="0" baseline="0">
                <a:ln>
                  <a:noFill/>
                </a:ln>
                <a:solidFill>
                  <a:srgbClr val="585858"/>
                </a:solidFill>
                <a:effectLst/>
                <a:uLnTx/>
                <a:uFillTx/>
                <a:latin typeface="Verdana"/>
                <a:ea typeface="+mn-ea"/>
                <a:cs typeface="Verdana"/>
              </a:rPr>
              <a:t>medi</a:t>
            </a:r>
            <a:r>
              <a:rPr kumimoji="0" lang="es-CO" sz="1200" b="0" i="0" u="none" strike="noStrike" kern="1200" cap="none" spc="65" normalizeH="0" baseline="0">
                <a:ln>
                  <a:noFill/>
                </a:ln>
                <a:solidFill>
                  <a:srgbClr val="585858"/>
                </a:solidFill>
                <a:effectLst/>
                <a:uLnTx/>
                <a:uFillTx/>
                <a:latin typeface="Verdana"/>
                <a:ea typeface="+mn-ea"/>
                <a:cs typeface="Verdana"/>
              </a:rPr>
              <a:t>o</a:t>
            </a:r>
            <a:r>
              <a:rPr kumimoji="0" lang="es-CO" sz="1200" b="0" i="0" u="none" strike="noStrike" kern="1200" cap="none" spc="-150" normalizeH="0" baseline="0">
                <a:ln>
                  <a:noFill/>
                </a:ln>
                <a:solidFill>
                  <a:srgbClr val="585858"/>
                </a:solidFill>
                <a:effectLst/>
                <a:uLnTx/>
                <a:uFillTx/>
                <a:latin typeface="Verdana"/>
                <a:ea typeface="+mn-ea"/>
                <a:cs typeface="Verdana"/>
              </a:rPr>
              <a:t> </a:t>
            </a:r>
            <a:r>
              <a:rPr kumimoji="0" lang="es-CO" sz="1200" b="0" i="0" u="none" strike="noStrike" kern="1200" cap="none" spc="20" normalizeH="0" baseline="0">
                <a:ln>
                  <a:noFill/>
                </a:ln>
                <a:solidFill>
                  <a:srgbClr val="585858"/>
                </a:solidFill>
                <a:effectLst/>
                <a:uLnTx/>
                <a:uFillTx/>
                <a:latin typeface="Verdana"/>
                <a:ea typeface="+mn-ea"/>
                <a:cs typeface="Verdana"/>
              </a:rPr>
              <a:t>de</a:t>
            </a:r>
            <a:r>
              <a:rPr kumimoji="0" lang="es-CO" sz="1200" b="0" i="0" u="none" strike="noStrike" kern="1200" cap="none" spc="10" normalizeH="0" baseline="0">
                <a:ln>
                  <a:noFill/>
                </a:ln>
                <a:solidFill>
                  <a:srgbClr val="585858"/>
                </a:solidFill>
                <a:effectLst/>
                <a:uLnTx/>
                <a:uFillTx/>
                <a:latin typeface="Verdana"/>
                <a:ea typeface="+mn-ea"/>
                <a:cs typeface="Verdana"/>
              </a:rPr>
              <a:t>l</a:t>
            </a:r>
            <a:r>
              <a:rPr kumimoji="0" lang="es-CO" sz="1200" b="0" i="0" u="none" strike="noStrike" kern="1200" cap="none" spc="-105" normalizeH="0" baseline="0">
                <a:ln>
                  <a:noFill/>
                </a:ln>
                <a:solidFill>
                  <a:srgbClr val="585858"/>
                </a:solidFill>
                <a:effectLst/>
                <a:uLnTx/>
                <a:uFillTx/>
                <a:latin typeface="Verdana"/>
                <a:ea typeface="+mn-ea"/>
                <a:cs typeface="Verdana"/>
              </a:rPr>
              <a:t> </a:t>
            </a:r>
            <a:r>
              <a:rPr kumimoji="0" lang="es-CO" sz="1200" b="0" i="0" u="none" strike="noStrike" kern="1200" cap="none" spc="-90" normalizeH="0" baseline="0">
                <a:ln>
                  <a:noFill/>
                </a:ln>
                <a:solidFill>
                  <a:srgbClr val="585858"/>
                </a:solidFill>
                <a:effectLst/>
                <a:uLnTx/>
                <a:uFillTx/>
                <a:latin typeface="Verdana"/>
                <a:ea typeface="+mn-ea"/>
                <a:cs typeface="Verdana"/>
              </a:rPr>
              <a:t>í</a:t>
            </a:r>
            <a:r>
              <a:rPr kumimoji="0" lang="es-CO" sz="1200" b="0" i="0" u="none" strike="noStrike" kern="1200" cap="none" spc="-35" normalizeH="0" baseline="0">
                <a:ln>
                  <a:noFill/>
                </a:ln>
                <a:solidFill>
                  <a:srgbClr val="585858"/>
                </a:solidFill>
                <a:effectLst/>
                <a:uLnTx/>
                <a:uFillTx/>
                <a:latin typeface="Verdana"/>
                <a:ea typeface="+mn-ea"/>
                <a:cs typeface="Verdana"/>
              </a:rPr>
              <a:t>n</a:t>
            </a:r>
            <a:r>
              <a:rPr kumimoji="0" lang="es-CO" sz="1200" b="0" i="0" u="none" strike="noStrike" kern="1200" cap="none" spc="-15" normalizeH="0" baseline="0">
                <a:ln>
                  <a:noFill/>
                </a:ln>
                <a:solidFill>
                  <a:srgbClr val="585858"/>
                </a:solidFill>
                <a:effectLst/>
                <a:uLnTx/>
                <a:uFillTx/>
                <a:latin typeface="Verdana"/>
                <a:ea typeface="+mn-ea"/>
                <a:cs typeface="Verdana"/>
              </a:rPr>
              <a:t>d</a:t>
            </a:r>
            <a:r>
              <a:rPr kumimoji="0" lang="es-CO" sz="1200" b="0" i="0" u="none" strike="noStrike" kern="1200" cap="none" spc="-5" normalizeH="0" baseline="0">
                <a:ln>
                  <a:noFill/>
                </a:ln>
                <a:solidFill>
                  <a:srgbClr val="585858"/>
                </a:solidFill>
                <a:effectLst/>
                <a:uLnTx/>
                <a:uFillTx/>
                <a:latin typeface="Verdana"/>
                <a:ea typeface="+mn-ea"/>
                <a:cs typeface="Verdana"/>
              </a:rPr>
              <a:t>i</a:t>
            </a:r>
            <a:r>
              <a:rPr kumimoji="0" lang="es-CO" sz="1200" b="0" i="0" u="none" strike="noStrike" kern="1200" cap="none" spc="165" normalizeH="0" baseline="0">
                <a:ln>
                  <a:noFill/>
                </a:ln>
                <a:solidFill>
                  <a:srgbClr val="585858"/>
                </a:solidFill>
                <a:effectLst/>
                <a:uLnTx/>
                <a:uFillTx/>
                <a:latin typeface="Verdana"/>
                <a:ea typeface="+mn-ea"/>
                <a:cs typeface="Verdana"/>
              </a:rPr>
              <a:t>c</a:t>
            </a:r>
            <a:r>
              <a:rPr kumimoji="0" lang="es-CO" sz="1200" b="0" i="0" u="none" strike="noStrike" kern="1200" cap="none" spc="75" normalizeH="0" baseline="0">
                <a:ln>
                  <a:noFill/>
                </a:ln>
                <a:solidFill>
                  <a:srgbClr val="585858"/>
                </a:solidFill>
                <a:effectLst/>
                <a:uLnTx/>
                <a:uFillTx/>
                <a:latin typeface="Verdana"/>
                <a:ea typeface="+mn-ea"/>
                <a:cs typeface="Verdana"/>
              </a:rPr>
              <a:t>e</a:t>
            </a:r>
            <a:r>
              <a:rPr kumimoji="0" lang="es-CO" sz="1200" b="0" i="0" u="none" strike="noStrike" kern="1200" cap="none" spc="-125" normalizeH="0" baseline="0">
                <a:ln>
                  <a:noFill/>
                </a:ln>
                <a:solidFill>
                  <a:srgbClr val="585858"/>
                </a:solidFill>
                <a:effectLst/>
                <a:uLnTx/>
                <a:uFillTx/>
                <a:latin typeface="Verdana"/>
                <a:ea typeface="+mn-ea"/>
                <a:cs typeface="Verdana"/>
              </a:rPr>
              <a:t>.</a:t>
            </a:r>
            <a:endParaRPr kumimoji="0" lang="es-CO" sz="1200" b="0" i="0" u="none" strike="noStrike" kern="1200" cap="none" spc="0" normalizeH="0" baseline="0">
              <a:ln>
                <a:noFill/>
              </a:ln>
              <a:solidFill>
                <a:prstClr val="black"/>
              </a:solidFill>
              <a:effectLst/>
              <a:uLnTx/>
              <a:uFillTx/>
              <a:latin typeface="Verdana"/>
              <a:ea typeface="+mn-ea"/>
              <a:cs typeface="Verdana"/>
            </a:endParaRPr>
          </a:p>
          <a:p>
            <a:pPr marL="12700" marR="0" lvl="0" indent="0" algn="l" defTabSz="914400" rtl="0" eaLnBrk="1" fontAlgn="auto" latinLnBrk="0" hangingPunct="1">
              <a:lnSpc>
                <a:spcPct val="100000"/>
              </a:lnSpc>
              <a:spcBef>
                <a:spcPts val="105"/>
              </a:spcBef>
              <a:spcAft>
                <a:spcPts val="0"/>
              </a:spcAft>
              <a:buClrTx/>
              <a:buSzTx/>
              <a:buFontTx/>
              <a:buNone/>
              <a:tabLst/>
              <a:defRPr/>
            </a:pPr>
            <a:endParaRPr lang="es-CO" sz="1300">
              <a:solidFill>
                <a:schemeClr val="tx1">
                  <a:lumMod val="65000"/>
                  <a:lumOff val="35000"/>
                </a:schemeClr>
              </a:solidFill>
              <a:latin typeface="+mn-lt"/>
            </a:endParaRPr>
          </a:p>
        </p:txBody>
      </p:sp>
    </p:spTree>
    <p:extLst>
      <p:ext uri="{BB962C8B-B14F-4D97-AF65-F5344CB8AC3E}">
        <p14:creationId xmlns:p14="http://schemas.microsoft.com/office/powerpoint/2010/main" val="293875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2808732"/>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3" name="object 3"/>
          <p:cNvSpPr txBox="1"/>
          <p:nvPr/>
        </p:nvSpPr>
        <p:spPr>
          <a:xfrm>
            <a:off x="301853" y="2905505"/>
            <a:ext cx="492759"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0" normalizeH="0" baseline="0">
                <a:ln>
                  <a:noFill/>
                </a:ln>
                <a:solidFill>
                  <a:srgbClr val="FFFFFF"/>
                </a:solidFill>
                <a:effectLst/>
                <a:uLnTx/>
                <a:uFillTx/>
                <a:latin typeface="Calibri"/>
                <a:ea typeface="+mn-ea"/>
                <a:cs typeface="Calibri"/>
              </a:rPr>
              <a:t>G</a:t>
            </a:r>
            <a:r>
              <a:rPr kumimoji="0" lang="es-CO" sz="1050" b="0" i="0" u="none" strike="noStrike" kern="1200" cap="none" spc="-55" normalizeH="0" baseline="0">
                <a:ln>
                  <a:noFill/>
                </a:ln>
                <a:solidFill>
                  <a:srgbClr val="FFFFFF"/>
                </a:solidFill>
                <a:effectLst/>
                <a:uLnTx/>
                <a:uFillTx/>
                <a:latin typeface="Calibri"/>
                <a:ea typeface="+mn-ea"/>
                <a:cs typeface="Calibri"/>
              </a:rPr>
              <a:t>obi</a:t>
            </a:r>
            <a:r>
              <a:rPr kumimoji="0" lang="es-CO" sz="1050" b="0" i="0" u="none" strike="noStrike" kern="1200" cap="none" spc="-45" normalizeH="0" baseline="0">
                <a:ln>
                  <a:noFill/>
                </a:ln>
                <a:solidFill>
                  <a:srgbClr val="FFFFFF"/>
                </a:solidFill>
                <a:effectLst/>
                <a:uLnTx/>
                <a:uFillTx/>
                <a:latin typeface="Calibri"/>
                <a:ea typeface="+mn-ea"/>
                <a:cs typeface="Calibri"/>
              </a:rPr>
              <a:t>er</a:t>
            </a:r>
            <a:r>
              <a:rPr kumimoji="0" lang="es-CO" sz="1050" b="0" i="0" u="none" strike="noStrike" kern="1200" cap="none" spc="-65" normalizeH="0" baseline="0">
                <a:ln>
                  <a:noFill/>
                </a:ln>
                <a:solidFill>
                  <a:srgbClr val="FFFFFF"/>
                </a:solidFill>
                <a:effectLst/>
                <a:uLnTx/>
                <a:uFillTx/>
                <a:latin typeface="Calibri"/>
                <a:ea typeface="+mn-ea"/>
                <a:cs typeface="Calibri"/>
              </a:rPr>
              <a:t>n</a:t>
            </a:r>
            <a:r>
              <a:rPr kumimoji="0" lang="es-CO" sz="1050" b="0" i="0" u="none" strike="noStrike" kern="1200" cap="none" spc="0" normalizeH="0" baseline="0">
                <a:ln>
                  <a:noFill/>
                </a:ln>
                <a:solidFill>
                  <a:srgbClr val="FFFFFF"/>
                </a:solidFill>
                <a:effectLst/>
                <a:uLnTx/>
                <a:uFillTx/>
                <a:latin typeface="Calibri"/>
                <a:ea typeface="+mn-ea"/>
                <a:cs typeface="Calibri"/>
              </a:rPr>
              <a:t>o</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4" name="object 4"/>
          <p:cNvSpPr/>
          <p:nvPr/>
        </p:nvSpPr>
        <p:spPr>
          <a:xfrm>
            <a:off x="3648455" y="2808732"/>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5" name="object 5"/>
          <p:cNvSpPr txBox="1"/>
          <p:nvPr/>
        </p:nvSpPr>
        <p:spPr>
          <a:xfrm>
            <a:off x="3802507" y="2825241"/>
            <a:ext cx="953135" cy="346710"/>
          </a:xfrm>
          <a:prstGeom prst="rect">
            <a:avLst/>
          </a:prstGeom>
        </p:spPr>
        <p:txBody>
          <a:bodyPr vert="horz" wrap="square" lIns="0" tIns="13335" rIns="0" bIns="0" rtlCol="0">
            <a:spAutoFit/>
          </a:bodyPr>
          <a:lstStyle/>
          <a:p>
            <a:pPr marL="407034" marR="5080" lvl="0" indent="-39497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de</a:t>
            </a:r>
            <a:r>
              <a:rPr kumimoji="0" lang="es-CO" sz="1050" b="0" i="0" u="none" strike="noStrike" kern="1200" cap="none" spc="-4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Gobierno </a:t>
            </a:r>
            <a:r>
              <a:rPr kumimoji="0" lang="es-CO" sz="1050" b="0" i="0" u="none" strike="noStrike" kern="1200" cap="none" spc="-22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87</a:t>
            </a:r>
          </a:p>
        </p:txBody>
      </p:sp>
      <p:sp>
        <p:nvSpPr>
          <p:cNvPr id="6" name="object 6"/>
          <p:cNvSpPr/>
          <p:nvPr/>
        </p:nvSpPr>
        <p:spPr>
          <a:xfrm>
            <a:off x="2325623" y="2810255"/>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7" name="object 7"/>
          <p:cNvSpPr txBox="1"/>
          <p:nvPr/>
        </p:nvSpPr>
        <p:spPr>
          <a:xfrm>
            <a:off x="2775585" y="2827147"/>
            <a:ext cx="359410" cy="346710"/>
          </a:xfrm>
          <a:prstGeom prst="rect">
            <a:avLst/>
          </a:prstGeom>
        </p:spPr>
        <p:txBody>
          <a:bodyPr vert="horz" wrap="square" lIns="0" tIns="13335" rIns="0" bIns="0" rtlCol="0">
            <a:spAutoFit/>
          </a:bodyPr>
          <a:lstStyle/>
          <a:p>
            <a:pPr marL="59690" marR="5080" lvl="0" indent="-4762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D</a:t>
            </a:r>
            <a:r>
              <a:rPr kumimoji="0" lang="es-CO" sz="1050" b="0" i="0" u="none" strike="noStrike" kern="1200" cap="none" spc="-10" normalizeH="0" baseline="0">
                <a:ln>
                  <a:noFill/>
                </a:ln>
                <a:solidFill>
                  <a:prstClr val="black"/>
                </a:solidFill>
                <a:effectLst/>
                <a:uLnTx/>
                <a:uFillTx/>
                <a:latin typeface="Calibri"/>
                <a:ea typeface="+mn-ea"/>
                <a:cs typeface="Calibri"/>
              </a:rPr>
              <a:t>P</a:t>
            </a:r>
            <a:r>
              <a:rPr kumimoji="0" lang="es-CO" sz="1050" b="0" i="0" u="none" strike="noStrike" kern="1200" cap="none" spc="0" normalizeH="0" baseline="0">
                <a:ln>
                  <a:noFill/>
                </a:ln>
                <a:solidFill>
                  <a:prstClr val="black"/>
                </a:solidFill>
                <a:effectLst/>
                <a:uLnTx/>
                <a:uFillTx/>
                <a:latin typeface="Calibri"/>
                <a:ea typeface="+mn-ea"/>
                <a:cs typeface="Calibri"/>
              </a:rPr>
              <a:t>AC  89,3</a:t>
            </a:r>
          </a:p>
        </p:txBody>
      </p:sp>
      <p:sp>
        <p:nvSpPr>
          <p:cNvPr id="8" name="object 8"/>
          <p:cNvSpPr/>
          <p:nvPr/>
        </p:nvSpPr>
        <p:spPr>
          <a:xfrm>
            <a:off x="1002791" y="2808732"/>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9" name="object 9"/>
          <p:cNvSpPr txBox="1"/>
          <p:nvPr/>
        </p:nvSpPr>
        <p:spPr>
          <a:xfrm>
            <a:off x="1091132" y="2825241"/>
            <a:ext cx="1124737" cy="336631"/>
          </a:xfrm>
          <a:prstGeom prst="rect">
            <a:avLst/>
          </a:prstGeom>
        </p:spPr>
        <p:txBody>
          <a:bodyPr vert="horz" wrap="square" lIns="0" tIns="13335" rIns="0" bIns="0" rtlCol="0">
            <a:spAutoFit/>
          </a:bodyPr>
          <a:lstStyle/>
          <a:p>
            <a:pPr marL="386080" marR="5080" lvl="0" indent="-374015"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50" normalizeH="0" baseline="0">
                <a:ln>
                  <a:noFill/>
                </a:ln>
                <a:solidFill>
                  <a:schemeClr val="bg1"/>
                </a:solidFill>
                <a:effectLst/>
                <a:uLnTx/>
                <a:uFillTx/>
                <a:latin typeface="Calibri"/>
                <a:ea typeface="+mn-ea"/>
                <a:cs typeface="Calibri"/>
              </a:rPr>
              <a:t>D</a:t>
            </a:r>
            <a:r>
              <a:rPr kumimoji="0" lang="es-CO" sz="1050" b="1" i="0" u="none" strike="noStrike" kern="1200" cap="none" spc="-45" normalizeH="0" baseline="0">
                <a:ln>
                  <a:noFill/>
                </a:ln>
                <a:solidFill>
                  <a:schemeClr val="bg1"/>
                </a:solidFill>
                <a:effectLst/>
                <a:uLnTx/>
                <a:uFillTx/>
                <a:latin typeface="Calibri"/>
                <a:ea typeface="+mn-ea"/>
                <a:cs typeface="Calibri"/>
              </a:rPr>
              <a:t>e</a:t>
            </a:r>
            <a:r>
              <a:rPr kumimoji="0" lang="es-CO" sz="1050" b="1" i="0" u="none" strike="noStrike" kern="1200" cap="none" spc="-50" normalizeH="0" baseline="0">
                <a:ln>
                  <a:noFill/>
                </a:ln>
                <a:solidFill>
                  <a:schemeClr val="bg1"/>
                </a:solidFill>
                <a:effectLst/>
                <a:uLnTx/>
                <a:uFillTx/>
                <a:latin typeface="Calibri"/>
                <a:ea typeface="+mn-ea"/>
                <a:cs typeface="Calibri"/>
              </a:rPr>
              <a:t>f</a:t>
            </a:r>
            <a:r>
              <a:rPr kumimoji="0" lang="es-CO" sz="1050" b="1" i="0" u="none" strike="noStrike" kern="1200" cap="none" spc="0" normalizeH="0" baseline="0">
                <a:ln>
                  <a:noFill/>
                </a:ln>
                <a:solidFill>
                  <a:schemeClr val="bg1"/>
                </a:solidFill>
                <a:effectLst/>
                <a:uLnTx/>
                <a:uFillTx/>
                <a:latin typeface="Calibri"/>
                <a:ea typeface="+mn-ea"/>
                <a:cs typeface="Calibri"/>
              </a:rPr>
              <a:t>.</a:t>
            </a:r>
            <a:r>
              <a:rPr kumimoji="0" lang="es-CO" sz="1050" b="1" i="0" u="none" strike="noStrike" kern="1200" cap="none" spc="-110" normalizeH="0" baseline="0">
                <a:ln>
                  <a:noFill/>
                </a:ln>
                <a:solidFill>
                  <a:schemeClr val="bg1"/>
                </a:solidFill>
                <a:effectLst/>
                <a:uLnTx/>
                <a:uFillTx/>
                <a:latin typeface="Calibri"/>
                <a:ea typeface="+mn-ea"/>
                <a:cs typeface="Calibri"/>
              </a:rPr>
              <a:t> </a:t>
            </a:r>
            <a:r>
              <a:rPr kumimoji="0" lang="es-CO" sz="1050" b="1" i="0" u="none" strike="noStrike" kern="1200" cap="none" spc="-50" normalizeH="0" baseline="0">
                <a:ln>
                  <a:noFill/>
                </a:ln>
                <a:solidFill>
                  <a:schemeClr val="bg1"/>
                </a:solidFill>
                <a:effectLst/>
                <a:uLnTx/>
                <a:uFillTx/>
                <a:latin typeface="Calibri"/>
                <a:ea typeface="+mn-ea"/>
                <a:cs typeface="Calibri"/>
              </a:rPr>
              <a:t>E</a:t>
            </a:r>
            <a:r>
              <a:rPr kumimoji="0" lang="es-CO" sz="1050" b="1" i="0" u="none" strike="noStrike" kern="1200" cap="none" spc="-55" normalizeH="0" baseline="0">
                <a:ln>
                  <a:noFill/>
                </a:ln>
                <a:solidFill>
                  <a:schemeClr val="bg1"/>
                </a:solidFill>
                <a:effectLst/>
                <a:uLnTx/>
                <a:uFillTx/>
                <a:latin typeface="Calibri"/>
                <a:ea typeface="+mn-ea"/>
                <a:cs typeface="Calibri"/>
              </a:rPr>
              <a:t>sp</a:t>
            </a:r>
            <a:r>
              <a:rPr kumimoji="0" lang="es-CO" sz="1050" b="1" i="0" u="none" strike="noStrike" kern="1200" cap="none" spc="-50" normalizeH="0" baseline="0">
                <a:ln>
                  <a:noFill/>
                </a:ln>
                <a:solidFill>
                  <a:schemeClr val="bg1"/>
                </a:solidFill>
                <a:effectLst/>
                <a:uLnTx/>
                <a:uFillTx/>
                <a:latin typeface="Calibri"/>
                <a:ea typeface="+mn-ea"/>
                <a:cs typeface="Calibri"/>
              </a:rPr>
              <a:t>a</a:t>
            </a:r>
            <a:r>
              <a:rPr kumimoji="0" lang="es-CO" sz="1050" b="1" i="0" u="none" strike="noStrike" kern="1200" cap="none" spc="-55" normalizeH="0" baseline="0">
                <a:ln>
                  <a:noFill/>
                </a:ln>
                <a:solidFill>
                  <a:schemeClr val="bg1"/>
                </a:solidFill>
                <a:effectLst/>
                <a:uLnTx/>
                <a:uFillTx/>
                <a:latin typeface="Calibri"/>
                <a:ea typeface="+mn-ea"/>
                <a:cs typeface="Calibri"/>
              </a:rPr>
              <a:t>ci</a:t>
            </a:r>
            <a:r>
              <a:rPr kumimoji="0" lang="es-CO" sz="1050" b="1" i="0" u="none" strike="noStrike" kern="1200" cap="none" spc="0" normalizeH="0" baseline="0">
                <a:ln>
                  <a:noFill/>
                </a:ln>
                <a:solidFill>
                  <a:schemeClr val="bg1"/>
                </a:solidFill>
                <a:effectLst/>
                <a:uLnTx/>
                <a:uFillTx/>
                <a:latin typeface="Calibri"/>
                <a:ea typeface="+mn-ea"/>
                <a:cs typeface="Calibri"/>
              </a:rPr>
              <a:t>o </a:t>
            </a:r>
            <a:r>
              <a:rPr kumimoji="0" lang="es-CO" sz="1050" b="1" i="0" u="none" strike="noStrike" kern="1200" cap="none" spc="-55" normalizeH="0" baseline="0">
                <a:ln>
                  <a:noFill/>
                </a:ln>
                <a:solidFill>
                  <a:schemeClr val="bg1"/>
                </a:solidFill>
                <a:effectLst/>
                <a:uLnTx/>
                <a:uFillTx/>
                <a:latin typeface="Calibri"/>
                <a:ea typeface="+mn-ea"/>
                <a:cs typeface="Calibri"/>
              </a:rPr>
              <a:t>Públic</a:t>
            </a:r>
            <a:r>
              <a:rPr kumimoji="0" lang="es-CO" sz="1050" b="1" i="0" u="none" strike="noStrike" kern="1200" cap="none" spc="0" normalizeH="0" baseline="0">
                <a:ln>
                  <a:noFill/>
                </a:ln>
                <a:solidFill>
                  <a:schemeClr val="bg1"/>
                </a:solidFill>
                <a:effectLst/>
                <a:uLnTx/>
                <a:uFillTx/>
                <a:latin typeface="Calibri"/>
                <a:ea typeface="+mn-ea"/>
                <a:cs typeface="Calibri"/>
              </a:rPr>
              <a:t>o  </a:t>
            </a:r>
            <a:r>
              <a:rPr kumimoji="0" lang="es-CO" sz="1050" b="1" i="0" u="none" strike="noStrike" kern="1200" cap="none" spc="-35" normalizeH="0" baseline="0">
                <a:ln>
                  <a:noFill/>
                </a:ln>
                <a:solidFill>
                  <a:schemeClr val="bg1"/>
                </a:solidFill>
                <a:effectLst/>
                <a:uLnTx/>
                <a:uFillTx/>
                <a:latin typeface="Calibri"/>
                <a:ea typeface="+mn-ea"/>
                <a:cs typeface="Calibri"/>
              </a:rPr>
              <a:t>97,4</a:t>
            </a:r>
            <a:endParaRPr kumimoji="0" lang="es-CO" sz="1050" b="1" i="0" u="none" strike="noStrike" kern="1200" cap="none" spc="0" normalizeH="0" baseline="0">
              <a:ln>
                <a:noFill/>
              </a:ln>
              <a:solidFill>
                <a:schemeClr val="bg1"/>
              </a:solidFill>
              <a:effectLst/>
              <a:uLnTx/>
              <a:uFillTx/>
              <a:latin typeface="Calibri"/>
              <a:ea typeface="+mn-ea"/>
              <a:cs typeface="Calibri"/>
            </a:endParaRPr>
          </a:p>
        </p:txBody>
      </p:sp>
      <p:sp>
        <p:nvSpPr>
          <p:cNvPr id="10" name="object 10"/>
          <p:cNvSpPr/>
          <p:nvPr/>
        </p:nvSpPr>
        <p:spPr>
          <a:xfrm>
            <a:off x="149352" y="2359151"/>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1" name="object 11"/>
          <p:cNvSpPr txBox="1"/>
          <p:nvPr/>
        </p:nvSpPr>
        <p:spPr>
          <a:xfrm>
            <a:off x="344525" y="2376297"/>
            <a:ext cx="408940" cy="346710"/>
          </a:xfrm>
          <a:prstGeom prst="rect">
            <a:avLst/>
          </a:prstGeom>
        </p:spPr>
        <p:txBody>
          <a:bodyPr vert="horz" wrap="square" lIns="0" tIns="13335" rIns="0" bIns="0" rtlCol="0">
            <a:spAutoFit/>
          </a:bodyPr>
          <a:lstStyle/>
          <a:p>
            <a:pPr marL="26670" marR="5080" lvl="0" indent="-14604"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0" normalizeH="0" baseline="0">
                <a:ln>
                  <a:noFill/>
                </a:ln>
                <a:solidFill>
                  <a:srgbClr val="FFFFFF"/>
                </a:solidFill>
                <a:effectLst/>
                <a:uLnTx/>
                <a:uFillTx/>
                <a:latin typeface="Calibri"/>
                <a:ea typeface="+mn-ea"/>
                <a:cs typeface="Calibri"/>
              </a:rPr>
              <a:t>G</a:t>
            </a:r>
            <a:r>
              <a:rPr kumimoji="0" lang="es-CO" sz="1050" b="0" i="0" u="none" strike="noStrike" kern="1200" cap="none" spc="-45" normalizeH="0" baseline="0">
                <a:ln>
                  <a:noFill/>
                </a:ln>
                <a:solidFill>
                  <a:srgbClr val="FFFFFF"/>
                </a:solidFill>
                <a:effectLst/>
                <a:uLnTx/>
                <a:uFillTx/>
                <a:latin typeface="Calibri"/>
                <a:ea typeface="+mn-ea"/>
                <a:cs typeface="Calibri"/>
              </a:rPr>
              <a:t>e</a:t>
            </a:r>
            <a:r>
              <a:rPr kumimoji="0" lang="es-CO" sz="1050" b="0" i="0" u="none" strike="noStrike" kern="1200" cap="none" spc="-55" normalizeH="0" baseline="0">
                <a:ln>
                  <a:noFill/>
                </a:ln>
                <a:solidFill>
                  <a:srgbClr val="FFFFFF"/>
                </a:solidFill>
                <a:effectLst/>
                <a:uLnTx/>
                <a:uFillTx/>
                <a:latin typeface="Calibri"/>
                <a:ea typeface="+mn-ea"/>
                <a:cs typeface="Calibri"/>
              </a:rPr>
              <a:t>stió</a:t>
            </a:r>
            <a:r>
              <a:rPr kumimoji="0" lang="es-CO" sz="1050" b="0" i="0" u="none" strike="noStrike" kern="1200" cap="none" spc="0" normalizeH="0" baseline="0">
                <a:ln>
                  <a:noFill/>
                </a:ln>
                <a:solidFill>
                  <a:srgbClr val="FFFFFF"/>
                </a:solidFill>
                <a:effectLst/>
                <a:uLnTx/>
                <a:uFillTx/>
                <a:latin typeface="Calibri"/>
                <a:ea typeface="+mn-ea"/>
                <a:cs typeface="Calibri"/>
              </a:rPr>
              <a:t>n  </a:t>
            </a:r>
            <a:r>
              <a:rPr kumimoji="0" lang="es-CO" sz="1050" b="0" i="0" u="none" strike="noStrike" kern="1200" cap="none" spc="-45" normalizeH="0" baseline="0">
                <a:ln>
                  <a:noFill/>
                </a:ln>
                <a:solidFill>
                  <a:srgbClr val="FFFFFF"/>
                </a:solidFill>
                <a:effectLst/>
                <a:uLnTx/>
                <a:uFillTx/>
                <a:latin typeface="Calibri"/>
                <a:ea typeface="+mn-ea"/>
                <a:cs typeface="Calibri"/>
              </a:rPr>
              <a:t>Pública</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2" name="object 12"/>
          <p:cNvSpPr/>
          <p:nvPr/>
        </p:nvSpPr>
        <p:spPr>
          <a:xfrm>
            <a:off x="1002791" y="2359151"/>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3" name="object 13"/>
          <p:cNvSpPr txBox="1"/>
          <p:nvPr/>
        </p:nvSpPr>
        <p:spPr>
          <a:xfrm>
            <a:off x="1265047" y="2376297"/>
            <a:ext cx="736600" cy="346710"/>
          </a:xfrm>
          <a:prstGeom prst="rect">
            <a:avLst/>
          </a:prstGeom>
        </p:spPr>
        <p:txBody>
          <a:bodyPr vert="horz" wrap="square" lIns="0" tIns="13335" rIns="0" bIns="0" rtlCol="0">
            <a:spAutoFit/>
          </a:bodyPr>
          <a:lstStyle/>
          <a:p>
            <a:pPr marL="247015" marR="5080" lvl="0" indent="-234950"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0" normalizeH="0" baseline="0">
                <a:ln>
                  <a:noFill/>
                </a:ln>
                <a:solidFill>
                  <a:schemeClr val="bg1"/>
                </a:solidFill>
                <a:effectLst/>
                <a:uLnTx/>
                <a:uFillTx/>
                <a:latin typeface="Calibri"/>
                <a:ea typeface="+mn-ea"/>
                <a:cs typeface="Calibri"/>
              </a:rPr>
              <a:t>Sec.</a:t>
            </a:r>
            <a:r>
              <a:rPr kumimoji="0" lang="es-CO" sz="1050" b="1" i="0" u="none" strike="noStrike" kern="1200" cap="none" spc="165"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General </a:t>
            </a:r>
            <a:r>
              <a:rPr kumimoji="0" lang="es-CO" sz="1050" b="1" i="0" u="none" strike="noStrike" kern="1200" cap="none" spc="-225"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98,4</a:t>
            </a:r>
          </a:p>
        </p:txBody>
      </p:sp>
      <p:sp>
        <p:nvSpPr>
          <p:cNvPr id="14" name="object 14"/>
          <p:cNvSpPr/>
          <p:nvPr/>
        </p:nvSpPr>
        <p:spPr>
          <a:xfrm>
            <a:off x="2325623" y="2362200"/>
            <a:ext cx="1260475" cy="394970"/>
          </a:xfrm>
          <a:custGeom>
            <a:avLst/>
            <a:gdLst/>
            <a:ahLst/>
            <a:cxnLst/>
            <a:rect l="l" t="t" r="r" b="b"/>
            <a:pathLst>
              <a:path w="1260475" h="394969">
                <a:moveTo>
                  <a:pt x="1260348" y="0"/>
                </a:moveTo>
                <a:lnTo>
                  <a:pt x="0" y="0"/>
                </a:lnTo>
                <a:lnTo>
                  <a:pt x="0" y="394715"/>
                </a:lnTo>
                <a:lnTo>
                  <a:pt x="1260348" y="394715"/>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5" name="object 15"/>
          <p:cNvSpPr txBox="1"/>
          <p:nvPr/>
        </p:nvSpPr>
        <p:spPr>
          <a:xfrm>
            <a:off x="2755773" y="2378202"/>
            <a:ext cx="400685"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DASCD</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94,0</a:t>
            </a:r>
          </a:p>
        </p:txBody>
      </p:sp>
      <p:sp>
        <p:nvSpPr>
          <p:cNvPr id="16" name="object 16"/>
          <p:cNvSpPr/>
          <p:nvPr/>
        </p:nvSpPr>
        <p:spPr>
          <a:xfrm>
            <a:off x="7434071" y="5949696"/>
            <a:ext cx="1115695" cy="396240"/>
          </a:xfrm>
          <a:custGeom>
            <a:avLst/>
            <a:gdLst/>
            <a:ahLst/>
            <a:cxnLst/>
            <a:rect l="l" t="t" r="r" b="b"/>
            <a:pathLst>
              <a:path w="1115695" h="396239">
                <a:moveTo>
                  <a:pt x="1115568" y="0"/>
                </a:moveTo>
                <a:lnTo>
                  <a:pt x="0" y="0"/>
                </a:lnTo>
                <a:lnTo>
                  <a:pt x="0" y="396239"/>
                </a:lnTo>
                <a:lnTo>
                  <a:pt x="1115568" y="396239"/>
                </a:lnTo>
                <a:lnTo>
                  <a:pt x="111556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7" name="object 17"/>
          <p:cNvSpPr txBox="1"/>
          <p:nvPr/>
        </p:nvSpPr>
        <p:spPr>
          <a:xfrm>
            <a:off x="7656703" y="5967476"/>
            <a:ext cx="673735"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3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Cultura</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85,6</a:t>
            </a:r>
          </a:p>
        </p:txBody>
      </p:sp>
      <p:sp>
        <p:nvSpPr>
          <p:cNvPr id="18" name="object 18"/>
          <p:cNvSpPr/>
          <p:nvPr/>
        </p:nvSpPr>
        <p:spPr>
          <a:xfrm>
            <a:off x="8609076" y="5952744"/>
            <a:ext cx="1117600" cy="394970"/>
          </a:xfrm>
          <a:custGeom>
            <a:avLst/>
            <a:gdLst/>
            <a:ahLst/>
            <a:cxnLst/>
            <a:rect l="l" t="t" r="r" b="b"/>
            <a:pathLst>
              <a:path w="1117600" h="394970">
                <a:moveTo>
                  <a:pt x="1117092" y="0"/>
                </a:moveTo>
                <a:lnTo>
                  <a:pt x="0" y="0"/>
                </a:lnTo>
                <a:lnTo>
                  <a:pt x="0" y="394715"/>
                </a:lnTo>
                <a:lnTo>
                  <a:pt x="1117092" y="394715"/>
                </a:lnTo>
                <a:lnTo>
                  <a:pt x="1117092"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9" name="object 19"/>
          <p:cNvSpPr txBox="1"/>
          <p:nvPr/>
        </p:nvSpPr>
        <p:spPr>
          <a:xfrm>
            <a:off x="8731377" y="5969609"/>
            <a:ext cx="873125" cy="346710"/>
          </a:xfrm>
          <a:prstGeom prst="rect">
            <a:avLst/>
          </a:prstGeom>
        </p:spPr>
        <p:txBody>
          <a:bodyPr vert="horz" wrap="square" lIns="0" tIns="13335" rIns="0" bIns="0" rtlCol="0">
            <a:spAutoFit/>
          </a:bodyPr>
          <a:lstStyle/>
          <a:p>
            <a:pPr marL="317500" marR="5080" lvl="0" indent="-30480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ID.</a:t>
            </a:r>
            <a:r>
              <a:rPr kumimoji="0" lang="es-CO" sz="1050" b="0" i="0" u="none" strike="noStrike" kern="1200" cap="none" spc="-3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Pat.</a:t>
            </a:r>
            <a:r>
              <a:rPr kumimoji="0" lang="es-CO" sz="1050" b="0" i="0" u="none" strike="noStrike" kern="1200" cap="none" spc="-5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Cultural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81,3</a:t>
            </a:r>
          </a:p>
        </p:txBody>
      </p:sp>
      <p:sp>
        <p:nvSpPr>
          <p:cNvPr id="20" name="object 20"/>
          <p:cNvSpPr/>
          <p:nvPr/>
        </p:nvSpPr>
        <p:spPr>
          <a:xfrm>
            <a:off x="7434071" y="5501640"/>
            <a:ext cx="1115695" cy="394970"/>
          </a:xfrm>
          <a:custGeom>
            <a:avLst/>
            <a:gdLst/>
            <a:ahLst/>
            <a:cxnLst/>
            <a:rect l="l" t="t" r="r" b="b"/>
            <a:pathLst>
              <a:path w="1115695" h="394970">
                <a:moveTo>
                  <a:pt x="1115568" y="0"/>
                </a:moveTo>
                <a:lnTo>
                  <a:pt x="0" y="0"/>
                </a:lnTo>
                <a:lnTo>
                  <a:pt x="0" y="394716"/>
                </a:lnTo>
                <a:lnTo>
                  <a:pt x="1115568" y="394716"/>
                </a:lnTo>
                <a:lnTo>
                  <a:pt x="111556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21" name="object 21"/>
          <p:cNvSpPr txBox="1"/>
          <p:nvPr/>
        </p:nvSpPr>
        <p:spPr>
          <a:xfrm>
            <a:off x="7877682" y="5598363"/>
            <a:ext cx="22987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EEB</a:t>
            </a:r>
          </a:p>
        </p:txBody>
      </p:sp>
      <p:sp>
        <p:nvSpPr>
          <p:cNvPr id="22" name="object 22"/>
          <p:cNvSpPr/>
          <p:nvPr/>
        </p:nvSpPr>
        <p:spPr>
          <a:xfrm>
            <a:off x="8609076" y="5504688"/>
            <a:ext cx="1117600" cy="396240"/>
          </a:xfrm>
          <a:custGeom>
            <a:avLst/>
            <a:gdLst/>
            <a:ahLst/>
            <a:cxnLst/>
            <a:rect l="l" t="t" r="r" b="b"/>
            <a:pathLst>
              <a:path w="1117600" h="396239">
                <a:moveTo>
                  <a:pt x="1117092" y="0"/>
                </a:moveTo>
                <a:lnTo>
                  <a:pt x="0" y="0"/>
                </a:lnTo>
                <a:lnTo>
                  <a:pt x="0" y="396240"/>
                </a:lnTo>
                <a:lnTo>
                  <a:pt x="1117092" y="396240"/>
                </a:lnTo>
                <a:lnTo>
                  <a:pt x="1117092"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23" name="object 23"/>
          <p:cNvSpPr txBox="1"/>
          <p:nvPr/>
        </p:nvSpPr>
        <p:spPr>
          <a:xfrm>
            <a:off x="9062084" y="5602325"/>
            <a:ext cx="21717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0" normalizeH="0" baseline="0">
                <a:ln>
                  <a:noFill/>
                </a:ln>
                <a:solidFill>
                  <a:prstClr val="black"/>
                </a:solidFill>
                <a:effectLst/>
                <a:uLnTx/>
                <a:uFillTx/>
                <a:latin typeface="Calibri"/>
                <a:ea typeface="+mn-ea"/>
                <a:cs typeface="Calibri"/>
              </a:rPr>
              <a:t>ET</a:t>
            </a:r>
            <a:r>
              <a:rPr kumimoji="0" lang="es-CO" sz="1050" b="0" i="0" u="none" strike="noStrike" kern="1200" cap="none" spc="0" normalizeH="0" baseline="0">
                <a:ln>
                  <a:noFill/>
                </a:ln>
                <a:solidFill>
                  <a:prstClr val="black"/>
                </a:solidFill>
                <a:effectLst/>
                <a:uLnTx/>
                <a:uFillTx/>
                <a:latin typeface="Calibri"/>
                <a:ea typeface="+mn-ea"/>
                <a:cs typeface="Calibri"/>
              </a:rPr>
              <a:t>B</a:t>
            </a:r>
          </a:p>
        </p:txBody>
      </p:sp>
      <p:sp>
        <p:nvSpPr>
          <p:cNvPr id="24" name="object 24"/>
          <p:cNvSpPr/>
          <p:nvPr/>
        </p:nvSpPr>
        <p:spPr>
          <a:xfrm>
            <a:off x="149352" y="5501640"/>
            <a:ext cx="792480" cy="396240"/>
          </a:xfrm>
          <a:custGeom>
            <a:avLst/>
            <a:gdLst/>
            <a:ahLst/>
            <a:cxnLst/>
            <a:rect l="l" t="t" r="r" b="b"/>
            <a:pathLst>
              <a:path w="792480" h="396239">
                <a:moveTo>
                  <a:pt x="792480" y="0"/>
                </a:moveTo>
                <a:lnTo>
                  <a:pt x="0" y="0"/>
                </a:lnTo>
                <a:lnTo>
                  <a:pt x="0" y="396240"/>
                </a:lnTo>
                <a:lnTo>
                  <a:pt x="792480" y="396240"/>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25" name="object 25"/>
          <p:cNvSpPr txBox="1"/>
          <p:nvPr/>
        </p:nvSpPr>
        <p:spPr>
          <a:xfrm>
            <a:off x="353974" y="5598972"/>
            <a:ext cx="39052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0" normalizeH="0" baseline="0">
                <a:ln>
                  <a:noFill/>
                </a:ln>
                <a:solidFill>
                  <a:srgbClr val="FFFFFF"/>
                </a:solidFill>
                <a:effectLst/>
                <a:uLnTx/>
                <a:uFillTx/>
                <a:latin typeface="Calibri"/>
                <a:ea typeface="+mn-ea"/>
                <a:cs typeface="Calibri"/>
              </a:rPr>
              <a:t>Há</a:t>
            </a:r>
            <a:r>
              <a:rPr kumimoji="0" lang="es-CO" sz="1050" b="0" i="0" u="none" strike="noStrike" kern="1200" cap="none" spc="-55" normalizeH="0" baseline="0">
                <a:ln>
                  <a:noFill/>
                </a:ln>
                <a:solidFill>
                  <a:srgbClr val="FFFFFF"/>
                </a:solidFill>
                <a:effectLst/>
                <a:uLnTx/>
                <a:uFillTx/>
                <a:latin typeface="Calibri"/>
                <a:ea typeface="+mn-ea"/>
                <a:cs typeface="Calibri"/>
              </a:rPr>
              <a:t>bit</a:t>
            </a: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0" normalizeH="0" baseline="0">
                <a:ln>
                  <a:noFill/>
                </a:ln>
                <a:solidFill>
                  <a:srgbClr val="FFFFFF"/>
                </a:solidFill>
                <a:effectLst/>
                <a:uLnTx/>
                <a:uFillTx/>
                <a:latin typeface="Calibri"/>
                <a:ea typeface="+mn-ea"/>
                <a:cs typeface="Calibri"/>
              </a:rPr>
              <a:t>t</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26" name="object 26"/>
          <p:cNvSpPr/>
          <p:nvPr/>
        </p:nvSpPr>
        <p:spPr>
          <a:xfrm>
            <a:off x="6292596" y="5501640"/>
            <a:ext cx="1079500" cy="396240"/>
          </a:xfrm>
          <a:custGeom>
            <a:avLst/>
            <a:gdLst/>
            <a:ahLst/>
            <a:cxnLst/>
            <a:rect l="l" t="t" r="r" b="b"/>
            <a:pathLst>
              <a:path w="1079500" h="396239">
                <a:moveTo>
                  <a:pt x="1078992" y="0"/>
                </a:moveTo>
                <a:lnTo>
                  <a:pt x="0" y="0"/>
                </a:lnTo>
                <a:lnTo>
                  <a:pt x="0" y="396240"/>
                </a:lnTo>
                <a:lnTo>
                  <a:pt x="1078992" y="396240"/>
                </a:lnTo>
                <a:lnTo>
                  <a:pt x="1078992"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27" name="object 27"/>
          <p:cNvSpPr txBox="1"/>
          <p:nvPr/>
        </p:nvSpPr>
        <p:spPr>
          <a:xfrm>
            <a:off x="6641718" y="5518505"/>
            <a:ext cx="384810" cy="3467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10" normalizeH="0" baseline="0">
                <a:ln>
                  <a:noFill/>
                </a:ln>
                <a:solidFill>
                  <a:prstClr val="black"/>
                </a:solidFill>
                <a:effectLst/>
                <a:uLnTx/>
                <a:uFillTx/>
                <a:latin typeface="Calibri"/>
                <a:ea typeface="+mn-ea"/>
                <a:cs typeface="Calibri"/>
              </a:rPr>
              <a:t>U</a:t>
            </a:r>
            <a:r>
              <a:rPr kumimoji="0" lang="es-CO" sz="1050" b="0" i="0" u="none" strike="noStrike" kern="1200" cap="none" spc="0" normalizeH="0" baseline="0">
                <a:ln>
                  <a:noFill/>
                </a:ln>
                <a:solidFill>
                  <a:prstClr val="black"/>
                </a:solidFill>
                <a:effectLst/>
                <a:uLnTx/>
                <a:uFillTx/>
                <a:latin typeface="Calibri"/>
                <a:ea typeface="+mn-ea"/>
                <a:cs typeface="Calibri"/>
              </a:rPr>
              <a:t>AE</a:t>
            </a:r>
            <a:r>
              <a:rPr kumimoji="0" lang="es-CO" sz="1050" b="0" i="0" u="none" strike="noStrike" kern="1200" cap="none" spc="-5" normalizeH="0" baseline="0">
                <a:ln>
                  <a:noFill/>
                </a:ln>
                <a:solidFill>
                  <a:prstClr val="black"/>
                </a:solidFill>
                <a:effectLst/>
                <a:uLnTx/>
                <a:uFillTx/>
                <a:latin typeface="Calibri"/>
                <a:ea typeface="+mn-ea"/>
                <a:cs typeface="Calibri"/>
              </a:rPr>
              <a:t>S</a:t>
            </a:r>
            <a:r>
              <a:rPr kumimoji="0" lang="es-CO" sz="1050" b="0" i="0" u="none" strike="noStrike" kern="1200" cap="none" spc="0" normalizeH="0" baseline="0">
                <a:ln>
                  <a:noFill/>
                </a:ln>
                <a:solidFill>
                  <a:prstClr val="black"/>
                </a:solidFill>
                <a:effectLst/>
                <a:uLnTx/>
                <a:uFillTx/>
                <a:latin typeface="Calibri"/>
                <a:ea typeface="+mn-ea"/>
                <a:cs typeface="Calibri"/>
              </a:rPr>
              <a:t>P</a:t>
            </a: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85,9</a:t>
            </a:r>
          </a:p>
        </p:txBody>
      </p:sp>
      <p:sp>
        <p:nvSpPr>
          <p:cNvPr id="28" name="object 28"/>
          <p:cNvSpPr/>
          <p:nvPr/>
        </p:nvSpPr>
        <p:spPr>
          <a:xfrm>
            <a:off x="4969764" y="5501640"/>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29" name="object 29"/>
          <p:cNvSpPr txBox="1"/>
          <p:nvPr/>
        </p:nvSpPr>
        <p:spPr>
          <a:xfrm>
            <a:off x="5164328" y="5518810"/>
            <a:ext cx="873760" cy="346710"/>
          </a:xfrm>
          <a:prstGeom prst="rect">
            <a:avLst/>
          </a:prstGeom>
        </p:spPr>
        <p:txBody>
          <a:bodyPr vert="horz" wrap="square" lIns="0" tIns="13335" rIns="0" bIns="0" rtlCol="0">
            <a:spAutoFit/>
          </a:bodyPr>
          <a:lstStyle/>
          <a:p>
            <a:pPr marL="367665" marR="5080" lvl="0" indent="-35560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1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del</a:t>
            </a:r>
            <a:r>
              <a:rPr kumimoji="0" lang="es-CO" sz="1050" b="0" i="0" u="none" strike="noStrike" kern="1200" cap="none" spc="-4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Hábitat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86</a:t>
            </a:r>
          </a:p>
        </p:txBody>
      </p:sp>
      <p:sp>
        <p:nvSpPr>
          <p:cNvPr id="30" name="object 30"/>
          <p:cNvSpPr/>
          <p:nvPr/>
        </p:nvSpPr>
        <p:spPr>
          <a:xfrm>
            <a:off x="1002791" y="5501640"/>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31" name="object 31"/>
          <p:cNvSpPr txBox="1"/>
          <p:nvPr/>
        </p:nvSpPr>
        <p:spPr>
          <a:xfrm>
            <a:off x="1164132" y="5518505"/>
            <a:ext cx="935990" cy="347345"/>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EAB</a:t>
            </a:r>
            <a:r>
              <a:rPr kumimoji="0" lang="es-CO" sz="1050" b="0" i="0" u="none" strike="noStrike" kern="1200" cap="none" spc="-6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(Acueducto)</a:t>
            </a:r>
          </a:p>
          <a:p>
            <a:pPr marL="0" marR="0" lvl="0" indent="0" algn="ctr" defTabSz="914400" rtl="0" eaLnBrk="1" fontAlgn="auto" latinLnBrk="0" hangingPunct="1">
              <a:lnSpc>
                <a:spcPct val="100000"/>
              </a:lnSpc>
              <a:spcBef>
                <a:spcPts val="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91,5</a:t>
            </a:r>
          </a:p>
        </p:txBody>
      </p:sp>
      <p:sp>
        <p:nvSpPr>
          <p:cNvPr id="32" name="object 32"/>
          <p:cNvSpPr/>
          <p:nvPr/>
        </p:nvSpPr>
        <p:spPr>
          <a:xfrm>
            <a:off x="3648455" y="5500115"/>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33" name="object 33"/>
          <p:cNvSpPr txBox="1"/>
          <p:nvPr/>
        </p:nvSpPr>
        <p:spPr>
          <a:xfrm>
            <a:off x="3729354" y="5517896"/>
            <a:ext cx="1104265" cy="346710"/>
          </a:xfrm>
          <a:prstGeom prst="rect">
            <a:avLst/>
          </a:prstGeom>
        </p:spPr>
        <p:txBody>
          <a:bodyPr vert="horz" wrap="square" lIns="0" tIns="13335" rIns="0" bIns="0" rtlCol="0">
            <a:spAutoFit/>
          </a:bodyPr>
          <a:lstStyle/>
          <a:p>
            <a:pPr marL="485140" marR="5080" lvl="0" indent="-47244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0" normalizeH="0" baseline="0">
                <a:ln>
                  <a:noFill/>
                </a:ln>
                <a:solidFill>
                  <a:prstClr val="black"/>
                </a:solidFill>
                <a:effectLst/>
                <a:uLnTx/>
                <a:uFillTx/>
                <a:latin typeface="Calibri"/>
                <a:ea typeface="+mn-ea"/>
                <a:cs typeface="Calibri"/>
              </a:rPr>
              <a:t>Caj</a:t>
            </a:r>
            <a:r>
              <a:rPr kumimoji="0" lang="es-CO" sz="1050" b="0" i="0" u="none" strike="noStrike" kern="1200" cap="none" spc="0" normalizeH="0" baseline="0">
                <a:ln>
                  <a:noFill/>
                </a:ln>
                <a:solidFill>
                  <a:prstClr val="black"/>
                </a:solidFill>
                <a:effectLst/>
                <a:uLnTx/>
                <a:uFillTx/>
                <a:latin typeface="Calibri"/>
                <a:ea typeface="+mn-ea"/>
                <a:cs typeface="Calibri"/>
              </a:rPr>
              <a:t>a</a:t>
            </a:r>
            <a:r>
              <a:rPr kumimoji="0" lang="es-CO" sz="1050" b="0" i="0" u="none" strike="noStrike" kern="1200" cap="none" spc="-110" normalizeH="0" baseline="0">
                <a:ln>
                  <a:noFill/>
                </a:ln>
                <a:solidFill>
                  <a:prstClr val="black"/>
                </a:solidFill>
                <a:effectLst/>
                <a:uLnTx/>
                <a:uFillTx/>
                <a:latin typeface="Calibri"/>
                <a:ea typeface="+mn-ea"/>
                <a:cs typeface="Calibri"/>
              </a:rPr>
              <a:t> </a:t>
            </a:r>
            <a:r>
              <a:rPr kumimoji="0" lang="es-CO" sz="1050" b="0" i="0" u="none" strike="noStrike" kern="1200" cap="none" spc="-40" normalizeH="0" baseline="0">
                <a:ln>
                  <a:noFill/>
                </a:ln>
                <a:solidFill>
                  <a:prstClr val="black"/>
                </a:solidFill>
                <a:effectLst/>
                <a:uLnTx/>
                <a:uFillTx/>
                <a:latin typeface="Calibri"/>
                <a:ea typeface="+mn-ea"/>
                <a:cs typeface="Calibri"/>
              </a:rPr>
              <a:t>Vi</a:t>
            </a:r>
            <a:r>
              <a:rPr kumimoji="0" lang="es-CO" sz="1050" b="0" i="0" u="none" strike="noStrike" kern="1200" cap="none" spc="-35" normalizeH="0" baseline="0">
                <a:ln>
                  <a:noFill/>
                </a:ln>
                <a:solidFill>
                  <a:prstClr val="black"/>
                </a:solidFill>
                <a:effectLst/>
                <a:uLnTx/>
                <a:uFillTx/>
                <a:latin typeface="Calibri"/>
                <a:ea typeface="+mn-ea"/>
                <a:cs typeface="Calibri"/>
              </a:rPr>
              <a:t>v</a:t>
            </a:r>
            <a:r>
              <a:rPr kumimoji="0" lang="es-CO" sz="1050" b="0" i="0" u="none" strike="noStrike" kern="1200" cap="none" spc="-40" normalizeH="0" baseline="0">
                <a:ln>
                  <a:noFill/>
                </a:ln>
                <a:solidFill>
                  <a:prstClr val="black"/>
                </a:solidFill>
                <a:effectLst/>
                <a:uLnTx/>
                <a:uFillTx/>
                <a:latin typeface="Calibri"/>
                <a:ea typeface="+mn-ea"/>
                <a:cs typeface="Calibri"/>
              </a:rPr>
              <a:t>i</a:t>
            </a:r>
            <a:r>
              <a:rPr kumimoji="0" lang="es-CO" sz="1050" b="0" i="0" u="none" strike="noStrike" kern="1200" cap="none" spc="-35" normalizeH="0" baseline="0">
                <a:ln>
                  <a:noFill/>
                </a:ln>
                <a:solidFill>
                  <a:prstClr val="black"/>
                </a:solidFill>
                <a:effectLst/>
                <a:uLnTx/>
                <a:uFillTx/>
                <a:latin typeface="Calibri"/>
                <a:ea typeface="+mn-ea"/>
                <a:cs typeface="Calibri"/>
              </a:rPr>
              <a:t>e</a:t>
            </a:r>
            <a:r>
              <a:rPr kumimoji="0" lang="es-CO" sz="1050" b="0" i="0" u="none" strike="noStrike" kern="1200" cap="none" spc="-40" normalizeH="0" baseline="0">
                <a:ln>
                  <a:noFill/>
                </a:ln>
                <a:solidFill>
                  <a:prstClr val="black"/>
                </a:solidFill>
                <a:effectLst/>
                <a:uLnTx/>
                <a:uFillTx/>
                <a:latin typeface="Calibri"/>
                <a:ea typeface="+mn-ea"/>
                <a:cs typeface="Calibri"/>
              </a:rPr>
              <a:t>n</a:t>
            </a:r>
            <a:r>
              <a:rPr kumimoji="0" lang="es-CO" sz="1050" b="0" i="0" u="none" strike="noStrike" kern="1200" cap="none" spc="-55" normalizeH="0" baseline="0">
                <a:ln>
                  <a:noFill/>
                </a:ln>
                <a:solidFill>
                  <a:prstClr val="black"/>
                </a:solidFill>
                <a:effectLst/>
                <a:uLnTx/>
                <a:uFillTx/>
                <a:latin typeface="Calibri"/>
                <a:ea typeface="+mn-ea"/>
                <a:cs typeface="Calibri"/>
              </a:rPr>
              <a:t>d</a:t>
            </a:r>
            <a:r>
              <a:rPr kumimoji="0" lang="es-CO" sz="1050" b="0" i="0" u="none" strike="noStrike" kern="1200" cap="none" spc="0" normalizeH="0" baseline="0">
                <a:ln>
                  <a:noFill/>
                </a:ln>
                <a:solidFill>
                  <a:prstClr val="black"/>
                </a:solidFill>
                <a:effectLst/>
                <a:uLnTx/>
                <a:uFillTx/>
                <a:latin typeface="Calibri"/>
                <a:ea typeface="+mn-ea"/>
                <a:cs typeface="Calibri"/>
              </a:rPr>
              <a:t>a</a:t>
            </a:r>
            <a:r>
              <a:rPr kumimoji="0" lang="es-CO" sz="1050" b="0" i="0" u="none" strike="noStrike" kern="1200" cap="none" spc="-120" normalizeH="0" baseline="0">
                <a:ln>
                  <a:noFill/>
                </a:ln>
                <a:solidFill>
                  <a:prstClr val="black"/>
                </a:solidFill>
                <a:effectLst/>
                <a:uLnTx/>
                <a:uFillTx/>
                <a:latin typeface="Calibri"/>
                <a:ea typeface="+mn-ea"/>
                <a:cs typeface="Calibri"/>
              </a:rPr>
              <a:t> </a:t>
            </a:r>
            <a:r>
              <a:rPr kumimoji="0" lang="es-CO" sz="1050" b="0" i="0" u="none" strike="noStrike" kern="1200" cap="none" spc="-45" normalizeH="0" baseline="0">
                <a:ln>
                  <a:noFill/>
                </a:ln>
                <a:solidFill>
                  <a:prstClr val="black"/>
                </a:solidFill>
                <a:effectLst/>
                <a:uLnTx/>
                <a:uFillTx/>
                <a:latin typeface="Calibri"/>
                <a:ea typeface="+mn-ea"/>
                <a:cs typeface="Calibri"/>
              </a:rPr>
              <a:t>Po</a:t>
            </a:r>
            <a:r>
              <a:rPr kumimoji="0" lang="es-CO" sz="1050" b="0" i="0" u="none" strike="noStrike" kern="1200" cap="none" spc="-40" normalizeH="0" baseline="0">
                <a:ln>
                  <a:noFill/>
                </a:ln>
                <a:solidFill>
                  <a:prstClr val="black"/>
                </a:solidFill>
                <a:effectLst/>
                <a:uLnTx/>
                <a:uFillTx/>
                <a:latin typeface="Calibri"/>
                <a:ea typeface="+mn-ea"/>
                <a:cs typeface="Calibri"/>
              </a:rPr>
              <a:t>pula</a:t>
            </a:r>
            <a:r>
              <a:rPr kumimoji="0" lang="es-CO" sz="1050" b="0" i="0" u="none" strike="noStrike" kern="1200" cap="none" spc="0" normalizeH="0" baseline="0">
                <a:ln>
                  <a:noFill/>
                </a:ln>
                <a:solidFill>
                  <a:prstClr val="black"/>
                </a:solidFill>
                <a:effectLst/>
                <a:uLnTx/>
                <a:uFillTx/>
                <a:latin typeface="Calibri"/>
                <a:ea typeface="+mn-ea"/>
                <a:cs typeface="Calibri"/>
              </a:rPr>
              <a:t>r  </a:t>
            </a:r>
            <a:r>
              <a:rPr kumimoji="0" lang="es-CO" sz="1050" b="0" i="0" u="none" strike="noStrike" kern="1200" cap="none" spc="-35" normalizeH="0" baseline="0">
                <a:ln>
                  <a:noFill/>
                </a:ln>
                <a:solidFill>
                  <a:prstClr val="black"/>
                </a:solidFill>
                <a:effectLst/>
                <a:uLnTx/>
                <a:uFillTx/>
                <a:latin typeface="Calibri"/>
                <a:ea typeface="+mn-ea"/>
                <a:cs typeface="Calibri"/>
              </a:rPr>
              <a:t>87</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34" name="object 34"/>
          <p:cNvSpPr/>
          <p:nvPr/>
        </p:nvSpPr>
        <p:spPr>
          <a:xfrm>
            <a:off x="2325623" y="5501640"/>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35" name="object 35"/>
          <p:cNvSpPr txBox="1"/>
          <p:nvPr/>
        </p:nvSpPr>
        <p:spPr>
          <a:xfrm>
            <a:off x="2444876" y="5519420"/>
            <a:ext cx="1021080" cy="346710"/>
          </a:xfrm>
          <a:prstGeom prst="rect">
            <a:avLst/>
          </a:prstGeom>
        </p:spPr>
        <p:txBody>
          <a:bodyPr vert="horz" wrap="square" lIns="0" tIns="13335" rIns="0" bIns="0" rtlCol="0">
            <a:spAutoFit/>
          </a:bodyPr>
          <a:lstStyle/>
          <a:p>
            <a:pPr marL="390525" marR="5080" lvl="0" indent="-37846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Reno.</a:t>
            </a:r>
            <a:r>
              <a:rPr kumimoji="0" lang="es-CO" sz="1050" b="0" i="0" u="none" strike="noStrike" kern="1200" cap="none" spc="-4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Urbana</a:t>
            </a:r>
            <a:r>
              <a:rPr kumimoji="0" lang="es-CO" sz="1050" b="0" i="0" u="none" strike="noStrike" kern="1200" cap="none" spc="-5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ERU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86,9</a:t>
            </a:r>
          </a:p>
        </p:txBody>
      </p:sp>
      <p:sp>
        <p:nvSpPr>
          <p:cNvPr id="36" name="object 36"/>
          <p:cNvSpPr/>
          <p:nvPr/>
        </p:nvSpPr>
        <p:spPr>
          <a:xfrm>
            <a:off x="149352" y="563880"/>
            <a:ext cx="792480" cy="396240"/>
          </a:xfrm>
          <a:custGeom>
            <a:avLst/>
            <a:gdLst/>
            <a:ahLst/>
            <a:cxnLst/>
            <a:rect l="l" t="t" r="r" b="b"/>
            <a:pathLst>
              <a:path w="792480" h="396240">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37" name="object 37"/>
          <p:cNvSpPr txBox="1"/>
          <p:nvPr/>
        </p:nvSpPr>
        <p:spPr>
          <a:xfrm>
            <a:off x="382930" y="660653"/>
            <a:ext cx="33147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5" normalizeH="0" baseline="0">
                <a:ln>
                  <a:noFill/>
                </a:ln>
                <a:solidFill>
                  <a:srgbClr val="FFFFFF"/>
                </a:solidFill>
                <a:effectLst/>
                <a:uLnTx/>
                <a:uFillTx/>
                <a:latin typeface="Calibri"/>
                <a:ea typeface="+mn-ea"/>
                <a:cs typeface="Calibri"/>
              </a:rPr>
              <a:t>Mu</a:t>
            </a:r>
            <a:r>
              <a:rPr kumimoji="0" lang="es-CO" sz="1050" b="0" i="0" u="none" strike="noStrike" kern="1200" cap="none" spc="-50" normalizeH="0" baseline="0">
                <a:ln>
                  <a:noFill/>
                </a:ln>
                <a:solidFill>
                  <a:srgbClr val="FFFFFF"/>
                </a:solidFill>
                <a:effectLst/>
                <a:uLnTx/>
                <a:uFillTx/>
                <a:latin typeface="Calibri"/>
                <a:ea typeface="+mn-ea"/>
                <a:cs typeface="Calibri"/>
              </a:rPr>
              <a:t>j</a:t>
            </a:r>
            <a:r>
              <a:rPr kumimoji="0" lang="es-CO" sz="1050" b="0" i="0" u="none" strike="noStrike" kern="1200" cap="none" spc="-45" normalizeH="0" baseline="0">
                <a:ln>
                  <a:noFill/>
                </a:ln>
                <a:solidFill>
                  <a:srgbClr val="FFFFFF"/>
                </a:solidFill>
                <a:effectLst/>
                <a:uLnTx/>
                <a:uFillTx/>
                <a:latin typeface="Calibri"/>
                <a:ea typeface="+mn-ea"/>
                <a:cs typeface="Calibri"/>
              </a:rPr>
              <a:t>e</a:t>
            </a:r>
            <a:r>
              <a:rPr kumimoji="0" lang="es-CO" sz="1050" b="0" i="0" u="none" strike="noStrike" kern="1200" cap="none" spc="0" normalizeH="0" baseline="0">
                <a:ln>
                  <a:noFill/>
                </a:ln>
                <a:solidFill>
                  <a:srgbClr val="FFFFFF"/>
                </a:solidFill>
                <a:effectLst/>
                <a:uLnTx/>
                <a:uFillTx/>
                <a:latin typeface="Calibri"/>
                <a:ea typeface="+mn-ea"/>
                <a:cs typeface="Calibri"/>
              </a:rPr>
              <a:t>r</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38" name="object 38"/>
          <p:cNvSpPr/>
          <p:nvPr/>
        </p:nvSpPr>
        <p:spPr>
          <a:xfrm>
            <a:off x="149352" y="1013460"/>
            <a:ext cx="792480" cy="396240"/>
          </a:xfrm>
          <a:custGeom>
            <a:avLst/>
            <a:gdLst/>
            <a:ahLst/>
            <a:cxnLst/>
            <a:rect l="l" t="t" r="r" b="b"/>
            <a:pathLst>
              <a:path w="792480" h="396240">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39" name="object 39"/>
          <p:cNvSpPr txBox="1"/>
          <p:nvPr/>
        </p:nvSpPr>
        <p:spPr>
          <a:xfrm>
            <a:off x="344525" y="1029157"/>
            <a:ext cx="408940" cy="34734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Gestión</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18415" marR="0" lvl="0" indent="0" algn="l" defTabSz="914400" rtl="0" eaLnBrk="1" fontAlgn="auto" latinLnBrk="0" hangingPunct="1">
              <a:lnSpc>
                <a:spcPct val="100000"/>
              </a:lnSpc>
              <a:spcBef>
                <a:spcPts val="5"/>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Jurídica</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40" name="object 40"/>
          <p:cNvSpPr/>
          <p:nvPr/>
        </p:nvSpPr>
        <p:spPr>
          <a:xfrm>
            <a:off x="149352" y="115823"/>
            <a:ext cx="792480" cy="396240"/>
          </a:xfrm>
          <a:custGeom>
            <a:avLst/>
            <a:gdLst/>
            <a:ahLst/>
            <a:cxnLst/>
            <a:rect l="l" t="t" r="r" b="b"/>
            <a:pathLst>
              <a:path w="792480" h="396240">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41" name="object 41"/>
          <p:cNvSpPr txBox="1"/>
          <p:nvPr/>
        </p:nvSpPr>
        <p:spPr>
          <a:xfrm>
            <a:off x="266801" y="211582"/>
            <a:ext cx="56261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5" normalizeH="0" baseline="0">
                <a:ln>
                  <a:noFill/>
                </a:ln>
                <a:solidFill>
                  <a:srgbClr val="FFFFFF"/>
                </a:solidFill>
                <a:effectLst/>
                <a:uLnTx/>
                <a:uFillTx/>
                <a:latin typeface="Calibri"/>
                <a:ea typeface="+mn-ea"/>
                <a:cs typeface="Calibri"/>
              </a:rPr>
              <a:t>Pl</a:t>
            </a: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55" normalizeH="0" baseline="0">
                <a:ln>
                  <a:noFill/>
                </a:ln>
                <a:solidFill>
                  <a:srgbClr val="FFFFFF"/>
                </a:solidFill>
                <a:effectLst/>
                <a:uLnTx/>
                <a:uFillTx/>
                <a:latin typeface="Calibri"/>
                <a:ea typeface="+mn-ea"/>
                <a:cs typeface="Calibri"/>
              </a:rPr>
              <a:t>n</a:t>
            </a:r>
            <a:r>
              <a:rPr kumimoji="0" lang="es-CO" sz="1050" b="0" i="0" u="none" strike="noStrike" kern="1200" cap="none" spc="-45" normalizeH="0" baseline="0">
                <a:ln>
                  <a:noFill/>
                </a:ln>
                <a:solidFill>
                  <a:srgbClr val="FFFFFF"/>
                </a:solidFill>
                <a:effectLst/>
                <a:uLnTx/>
                <a:uFillTx/>
                <a:latin typeface="Calibri"/>
                <a:ea typeface="+mn-ea"/>
                <a:cs typeface="Calibri"/>
              </a:rPr>
              <a:t>e</a:t>
            </a: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55" normalizeH="0" baseline="0">
                <a:ln>
                  <a:noFill/>
                </a:ln>
                <a:solidFill>
                  <a:srgbClr val="FFFFFF"/>
                </a:solidFill>
                <a:effectLst/>
                <a:uLnTx/>
                <a:uFillTx/>
                <a:latin typeface="Calibri"/>
                <a:ea typeface="+mn-ea"/>
                <a:cs typeface="Calibri"/>
              </a:rPr>
              <a:t>ció</a:t>
            </a:r>
            <a:r>
              <a:rPr kumimoji="0" lang="es-CO" sz="1050" b="0" i="0" u="none" strike="noStrike" kern="1200" cap="none" spc="0" normalizeH="0" baseline="0">
                <a:ln>
                  <a:noFill/>
                </a:ln>
                <a:solidFill>
                  <a:srgbClr val="FFFFFF"/>
                </a:solidFill>
                <a:effectLst/>
                <a:uLnTx/>
                <a:uFillTx/>
                <a:latin typeface="Calibri"/>
                <a:ea typeface="+mn-ea"/>
                <a:cs typeface="Calibri"/>
              </a:rPr>
              <a:t>n</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42" name="object 42"/>
          <p:cNvSpPr/>
          <p:nvPr/>
        </p:nvSpPr>
        <p:spPr>
          <a:xfrm>
            <a:off x="149352" y="1461516"/>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43" name="object 43"/>
          <p:cNvSpPr txBox="1"/>
          <p:nvPr/>
        </p:nvSpPr>
        <p:spPr>
          <a:xfrm>
            <a:off x="256133" y="1434210"/>
            <a:ext cx="584835" cy="437515"/>
          </a:xfrm>
          <a:prstGeom prst="rect">
            <a:avLst/>
          </a:prstGeom>
        </p:spPr>
        <p:txBody>
          <a:bodyPr vert="horz" wrap="square" lIns="0" tIns="12700" rIns="0" bIns="0" rtlCol="0">
            <a:spAutoFit/>
          </a:bodyPr>
          <a:lstStyle/>
          <a:p>
            <a:pPr marL="12700" marR="5080" lvl="0" indent="-1270" algn="ctr" defTabSz="914400" rtl="0" eaLnBrk="1" fontAlgn="auto" latinLnBrk="0" hangingPunct="1">
              <a:lnSpc>
                <a:spcPct val="100000"/>
              </a:lnSpc>
              <a:spcBef>
                <a:spcPts val="100"/>
              </a:spcBef>
              <a:spcAft>
                <a:spcPts val="0"/>
              </a:spcAft>
              <a:buClrTx/>
              <a:buSzTx/>
              <a:buFontTx/>
              <a:buNone/>
              <a:tabLst/>
              <a:defRPr/>
            </a:pPr>
            <a:r>
              <a:rPr kumimoji="0" lang="es-CO" sz="900" b="0" i="0" u="none" strike="noStrike" kern="1200" cap="none" spc="-50" normalizeH="0" baseline="0">
                <a:ln>
                  <a:noFill/>
                </a:ln>
                <a:solidFill>
                  <a:srgbClr val="FFFFFF"/>
                </a:solidFill>
                <a:effectLst/>
                <a:uLnTx/>
                <a:uFillTx/>
                <a:latin typeface="Calibri"/>
                <a:ea typeface="+mn-ea"/>
                <a:cs typeface="Calibri"/>
              </a:rPr>
              <a:t>Seguridad </a:t>
            </a:r>
            <a:r>
              <a:rPr kumimoji="0" lang="es-CO" sz="900" b="0" i="0" u="none" strike="noStrike" kern="1200" cap="none" spc="-45" normalizeH="0" baseline="0">
                <a:ln>
                  <a:noFill/>
                </a:ln>
                <a:solidFill>
                  <a:srgbClr val="FFFFFF"/>
                </a:solidFill>
                <a:effectLst/>
                <a:uLnTx/>
                <a:uFillTx/>
                <a:latin typeface="Calibri"/>
                <a:ea typeface="+mn-ea"/>
                <a:cs typeface="Calibri"/>
              </a:rPr>
              <a:t> </a:t>
            </a:r>
            <a:r>
              <a:rPr kumimoji="0" lang="es-CO" sz="900" b="0" i="0" u="none" strike="noStrike" kern="1200" cap="none" spc="-50" normalizeH="0" baseline="0">
                <a:ln>
                  <a:noFill/>
                </a:ln>
                <a:solidFill>
                  <a:srgbClr val="FFFFFF"/>
                </a:solidFill>
                <a:effectLst/>
                <a:uLnTx/>
                <a:uFillTx/>
                <a:latin typeface="Calibri"/>
                <a:ea typeface="+mn-ea"/>
                <a:cs typeface="Calibri"/>
              </a:rPr>
              <a:t>C</a:t>
            </a:r>
            <a:r>
              <a:rPr kumimoji="0" lang="es-CO" sz="900" b="0" i="0" u="none" strike="noStrike" kern="1200" cap="none" spc="-45" normalizeH="0" baseline="0">
                <a:ln>
                  <a:noFill/>
                </a:ln>
                <a:solidFill>
                  <a:srgbClr val="FFFFFF"/>
                </a:solidFill>
                <a:effectLst/>
                <a:uLnTx/>
                <a:uFillTx/>
                <a:latin typeface="Calibri"/>
                <a:ea typeface="+mn-ea"/>
                <a:cs typeface="Calibri"/>
              </a:rPr>
              <a:t>o</a:t>
            </a:r>
            <a:r>
              <a:rPr kumimoji="0" lang="es-CO" sz="900" b="0" i="0" u="none" strike="noStrike" kern="1200" cap="none" spc="-55" normalizeH="0" baseline="0">
                <a:ln>
                  <a:noFill/>
                </a:ln>
                <a:solidFill>
                  <a:srgbClr val="FFFFFF"/>
                </a:solidFill>
                <a:effectLst/>
                <a:uLnTx/>
                <a:uFillTx/>
                <a:latin typeface="Calibri"/>
                <a:ea typeface="+mn-ea"/>
                <a:cs typeface="Calibri"/>
              </a:rPr>
              <a:t>n</a:t>
            </a:r>
            <a:r>
              <a:rPr kumimoji="0" lang="es-CO" sz="900" b="0" i="0" u="none" strike="noStrike" kern="1200" cap="none" spc="-50" normalizeH="0" baseline="0">
                <a:ln>
                  <a:noFill/>
                </a:ln>
                <a:solidFill>
                  <a:srgbClr val="FFFFFF"/>
                </a:solidFill>
                <a:effectLst/>
                <a:uLnTx/>
                <a:uFillTx/>
                <a:latin typeface="Calibri"/>
                <a:ea typeface="+mn-ea"/>
                <a:cs typeface="Calibri"/>
              </a:rPr>
              <a:t>v</a:t>
            </a:r>
            <a:r>
              <a:rPr kumimoji="0" lang="es-CO" sz="900" b="0" i="0" u="none" strike="noStrike" kern="1200" cap="none" spc="-55" normalizeH="0" baseline="0">
                <a:ln>
                  <a:noFill/>
                </a:ln>
                <a:solidFill>
                  <a:srgbClr val="FFFFFF"/>
                </a:solidFill>
                <a:effectLst/>
                <a:uLnTx/>
                <a:uFillTx/>
                <a:latin typeface="Calibri"/>
                <a:ea typeface="+mn-ea"/>
                <a:cs typeface="Calibri"/>
              </a:rPr>
              <a:t>i</a:t>
            </a:r>
            <a:r>
              <a:rPr kumimoji="0" lang="es-CO" sz="900" b="0" i="0" u="none" strike="noStrike" kern="1200" cap="none" spc="-50" normalizeH="0" baseline="0">
                <a:ln>
                  <a:noFill/>
                </a:ln>
                <a:solidFill>
                  <a:srgbClr val="FFFFFF"/>
                </a:solidFill>
                <a:effectLst/>
                <a:uLnTx/>
                <a:uFillTx/>
                <a:latin typeface="Calibri"/>
                <a:ea typeface="+mn-ea"/>
                <a:cs typeface="Calibri"/>
              </a:rPr>
              <a:t>v</a:t>
            </a:r>
            <a:r>
              <a:rPr kumimoji="0" lang="es-CO" sz="900" b="0" i="0" u="none" strike="noStrike" kern="1200" cap="none" spc="-55" normalizeH="0" baseline="0">
                <a:ln>
                  <a:noFill/>
                </a:ln>
                <a:solidFill>
                  <a:srgbClr val="FFFFFF"/>
                </a:solidFill>
                <a:effectLst/>
                <a:uLnTx/>
                <a:uFillTx/>
                <a:latin typeface="Calibri"/>
                <a:ea typeface="+mn-ea"/>
                <a:cs typeface="Calibri"/>
              </a:rPr>
              <a:t>en</a:t>
            </a:r>
            <a:r>
              <a:rPr kumimoji="0" lang="es-CO" sz="900" b="0" i="0" u="none" strike="noStrike" kern="1200" cap="none" spc="-45" normalizeH="0" baseline="0">
                <a:ln>
                  <a:noFill/>
                </a:ln>
                <a:solidFill>
                  <a:srgbClr val="FFFFFF"/>
                </a:solidFill>
                <a:effectLst/>
                <a:uLnTx/>
                <a:uFillTx/>
                <a:latin typeface="Calibri"/>
                <a:ea typeface="+mn-ea"/>
                <a:cs typeface="Calibri"/>
              </a:rPr>
              <a:t>c</a:t>
            </a:r>
            <a:r>
              <a:rPr kumimoji="0" lang="es-CO" sz="900" b="0" i="0" u="none" strike="noStrike" kern="1200" cap="none" spc="-55" normalizeH="0" baseline="0">
                <a:ln>
                  <a:noFill/>
                </a:ln>
                <a:solidFill>
                  <a:srgbClr val="FFFFFF"/>
                </a:solidFill>
                <a:effectLst/>
                <a:uLnTx/>
                <a:uFillTx/>
                <a:latin typeface="Calibri"/>
                <a:ea typeface="+mn-ea"/>
                <a:cs typeface="Calibri"/>
              </a:rPr>
              <a:t>i</a:t>
            </a:r>
            <a:r>
              <a:rPr kumimoji="0" lang="es-CO" sz="900" b="0" i="0" u="none" strike="noStrike" kern="1200" cap="none" spc="0" normalizeH="0" baseline="0">
                <a:ln>
                  <a:noFill/>
                </a:ln>
                <a:solidFill>
                  <a:srgbClr val="FFFFFF"/>
                </a:solidFill>
                <a:effectLst/>
                <a:uLnTx/>
                <a:uFillTx/>
                <a:latin typeface="Calibri"/>
                <a:ea typeface="+mn-ea"/>
                <a:cs typeface="Calibri"/>
              </a:rPr>
              <a:t>a</a:t>
            </a:r>
            <a:r>
              <a:rPr kumimoji="0" lang="es-CO" sz="900" b="0" i="0" u="none" strike="noStrike" kern="1200" cap="none" spc="-110" normalizeH="0" baseline="0">
                <a:ln>
                  <a:noFill/>
                </a:ln>
                <a:solidFill>
                  <a:srgbClr val="FFFFFF"/>
                </a:solidFill>
                <a:effectLst/>
                <a:uLnTx/>
                <a:uFillTx/>
                <a:latin typeface="Calibri"/>
                <a:ea typeface="+mn-ea"/>
                <a:cs typeface="Calibri"/>
              </a:rPr>
              <a:t> </a:t>
            </a:r>
            <a:r>
              <a:rPr kumimoji="0" lang="es-CO" sz="900" b="0" i="0" u="none" strike="noStrike" kern="1200" cap="none" spc="0" normalizeH="0" baseline="0">
                <a:ln>
                  <a:noFill/>
                </a:ln>
                <a:solidFill>
                  <a:srgbClr val="FFFFFF"/>
                </a:solidFill>
                <a:effectLst/>
                <a:uLnTx/>
                <a:uFillTx/>
                <a:latin typeface="Calibri"/>
                <a:ea typeface="+mn-ea"/>
                <a:cs typeface="Calibri"/>
              </a:rPr>
              <a:t>y  </a:t>
            </a:r>
            <a:r>
              <a:rPr kumimoji="0" lang="es-CO" sz="900" b="0" i="0" u="none" strike="noStrike" kern="1200" cap="none" spc="-50" normalizeH="0" baseline="0">
                <a:ln>
                  <a:noFill/>
                </a:ln>
                <a:solidFill>
                  <a:srgbClr val="FFFFFF"/>
                </a:solidFill>
                <a:effectLst/>
                <a:uLnTx/>
                <a:uFillTx/>
                <a:latin typeface="Calibri"/>
                <a:ea typeface="+mn-ea"/>
                <a:cs typeface="Calibri"/>
              </a:rPr>
              <a:t>Justicia</a:t>
            </a:r>
            <a:endParaRPr kumimoji="0" lang="es-CO" sz="900" b="0" i="0" u="none" strike="noStrike" kern="1200" cap="none" spc="0" normalizeH="0" baseline="0">
              <a:ln>
                <a:noFill/>
              </a:ln>
              <a:solidFill>
                <a:prstClr val="black"/>
              </a:solidFill>
              <a:effectLst/>
              <a:uLnTx/>
              <a:uFillTx/>
              <a:latin typeface="Calibri"/>
              <a:ea typeface="+mn-ea"/>
              <a:cs typeface="Calibri"/>
            </a:endParaRPr>
          </a:p>
        </p:txBody>
      </p:sp>
      <p:sp>
        <p:nvSpPr>
          <p:cNvPr id="44" name="object 44"/>
          <p:cNvSpPr/>
          <p:nvPr/>
        </p:nvSpPr>
        <p:spPr>
          <a:xfrm>
            <a:off x="149352" y="1911095"/>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45" name="object 45"/>
          <p:cNvSpPr txBox="1"/>
          <p:nvPr/>
        </p:nvSpPr>
        <p:spPr>
          <a:xfrm>
            <a:off x="257657" y="1927352"/>
            <a:ext cx="581025"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Integración</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1905"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Social</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46" name="object 46"/>
          <p:cNvSpPr/>
          <p:nvPr/>
        </p:nvSpPr>
        <p:spPr>
          <a:xfrm>
            <a:off x="149352" y="3256788"/>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47" name="object 47"/>
          <p:cNvSpPr txBox="1"/>
          <p:nvPr/>
        </p:nvSpPr>
        <p:spPr>
          <a:xfrm>
            <a:off x="283870" y="3354451"/>
            <a:ext cx="53022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0" normalizeH="0" baseline="0">
                <a:ln>
                  <a:noFill/>
                </a:ln>
                <a:solidFill>
                  <a:srgbClr val="FFFFFF"/>
                </a:solidFill>
                <a:effectLst/>
                <a:uLnTx/>
                <a:uFillTx/>
                <a:latin typeface="Calibri"/>
                <a:ea typeface="+mn-ea"/>
                <a:cs typeface="Calibri"/>
              </a:rPr>
              <a:t>E</a:t>
            </a:r>
            <a:r>
              <a:rPr kumimoji="0" lang="es-CO" sz="1050" b="0" i="0" u="none" strike="noStrike" kern="1200" cap="none" spc="-55" normalizeH="0" baseline="0">
                <a:ln>
                  <a:noFill/>
                </a:ln>
                <a:solidFill>
                  <a:srgbClr val="FFFFFF"/>
                </a:solidFill>
                <a:effectLst/>
                <a:uLnTx/>
                <a:uFillTx/>
                <a:latin typeface="Calibri"/>
                <a:ea typeface="+mn-ea"/>
                <a:cs typeface="Calibri"/>
              </a:rPr>
              <a:t>duc</a:t>
            </a: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55" normalizeH="0" baseline="0">
                <a:ln>
                  <a:noFill/>
                </a:ln>
                <a:solidFill>
                  <a:srgbClr val="FFFFFF"/>
                </a:solidFill>
                <a:effectLst/>
                <a:uLnTx/>
                <a:uFillTx/>
                <a:latin typeface="Calibri"/>
                <a:ea typeface="+mn-ea"/>
                <a:cs typeface="Calibri"/>
              </a:rPr>
              <a:t>ció</a:t>
            </a:r>
            <a:r>
              <a:rPr kumimoji="0" lang="es-CO" sz="1050" b="0" i="0" u="none" strike="noStrike" kern="1200" cap="none" spc="0" normalizeH="0" baseline="0">
                <a:ln>
                  <a:noFill/>
                </a:ln>
                <a:solidFill>
                  <a:srgbClr val="FFFFFF"/>
                </a:solidFill>
                <a:effectLst/>
                <a:uLnTx/>
                <a:uFillTx/>
                <a:latin typeface="Calibri"/>
                <a:ea typeface="+mn-ea"/>
                <a:cs typeface="Calibri"/>
              </a:rPr>
              <a:t>n</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48" name="object 48"/>
          <p:cNvSpPr/>
          <p:nvPr/>
        </p:nvSpPr>
        <p:spPr>
          <a:xfrm>
            <a:off x="149352" y="4154423"/>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49" name="object 49"/>
          <p:cNvSpPr txBox="1"/>
          <p:nvPr/>
        </p:nvSpPr>
        <p:spPr>
          <a:xfrm>
            <a:off x="303377" y="4252086"/>
            <a:ext cx="489584"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Hacienda</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50" name="object 50"/>
          <p:cNvSpPr/>
          <p:nvPr/>
        </p:nvSpPr>
        <p:spPr>
          <a:xfrm>
            <a:off x="149352" y="4604003"/>
            <a:ext cx="792480" cy="396240"/>
          </a:xfrm>
          <a:custGeom>
            <a:avLst/>
            <a:gdLst/>
            <a:ahLst/>
            <a:cxnLst/>
            <a:rect l="l" t="t" r="r" b="b"/>
            <a:pathLst>
              <a:path w="792480" h="396239">
                <a:moveTo>
                  <a:pt x="792480" y="0"/>
                </a:moveTo>
                <a:lnTo>
                  <a:pt x="0" y="0"/>
                </a:lnTo>
                <a:lnTo>
                  <a:pt x="0" y="396240"/>
                </a:lnTo>
                <a:lnTo>
                  <a:pt x="792480" y="396240"/>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51" name="object 51"/>
          <p:cNvSpPr txBox="1"/>
          <p:nvPr/>
        </p:nvSpPr>
        <p:spPr>
          <a:xfrm>
            <a:off x="262229" y="4621148"/>
            <a:ext cx="573405" cy="346710"/>
          </a:xfrm>
          <a:prstGeom prst="rect">
            <a:avLst/>
          </a:prstGeom>
        </p:spPr>
        <p:txBody>
          <a:bodyPr vert="horz" wrap="square" lIns="0" tIns="13335" rIns="0" bIns="0" rtlCol="0">
            <a:spAutoFit/>
          </a:bodyPr>
          <a:lstStyle/>
          <a:p>
            <a:pPr marL="12700" marR="5080" lvl="0" indent="2095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Desarrollo </a:t>
            </a:r>
            <a:r>
              <a:rPr kumimoji="0" lang="es-CO" sz="1050" b="0" i="0" u="none" strike="noStrike" kern="1200" cap="none" spc="-225" normalizeH="0" baseline="0">
                <a:ln>
                  <a:noFill/>
                </a:ln>
                <a:solidFill>
                  <a:srgbClr val="FFFFFF"/>
                </a:solidFill>
                <a:effectLst/>
                <a:uLnTx/>
                <a:uFillTx/>
                <a:latin typeface="Calibri"/>
                <a:ea typeface="+mn-ea"/>
                <a:cs typeface="Calibri"/>
              </a:rPr>
              <a:t> </a:t>
            </a:r>
            <a:r>
              <a:rPr kumimoji="0" lang="es-CO" sz="1050" b="0" i="0" u="none" strike="noStrike" kern="1200" cap="none" spc="-50" normalizeH="0" baseline="0">
                <a:ln>
                  <a:noFill/>
                </a:ln>
                <a:solidFill>
                  <a:srgbClr val="FFFFFF"/>
                </a:solidFill>
                <a:effectLst/>
                <a:uLnTx/>
                <a:uFillTx/>
                <a:latin typeface="Calibri"/>
                <a:ea typeface="+mn-ea"/>
                <a:cs typeface="Calibri"/>
              </a:rPr>
              <a:t>E</a:t>
            </a:r>
            <a:r>
              <a:rPr kumimoji="0" lang="es-CO" sz="1050" b="0" i="0" u="none" strike="noStrike" kern="1200" cap="none" spc="-55" normalizeH="0" baseline="0">
                <a:ln>
                  <a:noFill/>
                </a:ln>
                <a:solidFill>
                  <a:srgbClr val="FFFFFF"/>
                </a:solidFill>
                <a:effectLst/>
                <a:uLnTx/>
                <a:uFillTx/>
                <a:latin typeface="Calibri"/>
                <a:ea typeface="+mn-ea"/>
                <a:cs typeface="Calibri"/>
              </a:rPr>
              <a:t>conó</a:t>
            </a:r>
            <a:r>
              <a:rPr kumimoji="0" lang="es-CO" sz="1050" b="0" i="0" u="none" strike="noStrike" kern="1200" cap="none" spc="-50" normalizeH="0" baseline="0">
                <a:ln>
                  <a:noFill/>
                </a:ln>
                <a:solidFill>
                  <a:srgbClr val="FFFFFF"/>
                </a:solidFill>
                <a:effectLst/>
                <a:uLnTx/>
                <a:uFillTx/>
                <a:latin typeface="Calibri"/>
                <a:ea typeface="+mn-ea"/>
                <a:cs typeface="Calibri"/>
              </a:rPr>
              <a:t>m</a:t>
            </a:r>
            <a:r>
              <a:rPr kumimoji="0" lang="es-CO" sz="1050" b="0" i="0" u="none" strike="noStrike" kern="1200" cap="none" spc="-55" normalizeH="0" baseline="0">
                <a:ln>
                  <a:noFill/>
                </a:ln>
                <a:solidFill>
                  <a:srgbClr val="FFFFFF"/>
                </a:solidFill>
                <a:effectLst/>
                <a:uLnTx/>
                <a:uFillTx/>
                <a:latin typeface="Calibri"/>
                <a:ea typeface="+mn-ea"/>
                <a:cs typeface="Calibri"/>
              </a:rPr>
              <a:t>ic</a:t>
            </a:r>
            <a:r>
              <a:rPr kumimoji="0" lang="es-CO" sz="1050" b="0" i="0" u="none" strike="noStrike" kern="1200" cap="none" spc="0" normalizeH="0" baseline="0">
                <a:ln>
                  <a:noFill/>
                </a:ln>
                <a:solidFill>
                  <a:srgbClr val="FFFFFF"/>
                </a:solidFill>
                <a:effectLst/>
                <a:uLnTx/>
                <a:uFillTx/>
                <a:latin typeface="Calibri"/>
                <a:ea typeface="+mn-ea"/>
                <a:cs typeface="Calibri"/>
              </a:rPr>
              <a:t>o</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52" name="object 52"/>
          <p:cNvSpPr/>
          <p:nvPr/>
        </p:nvSpPr>
        <p:spPr>
          <a:xfrm>
            <a:off x="149352" y="5052059"/>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53" name="object 53"/>
          <p:cNvSpPr txBox="1"/>
          <p:nvPr/>
        </p:nvSpPr>
        <p:spPr>
          <a:xfrm>
            <a:off x="289661" y="5149977"/>
            <a:ext cx="51879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45" normalizeH="0" baseline="0">
                <a:ln>
                  <a:noFill/>
                </a:ln>
                <a:solidFill>
                  <a:srgbClr val="FFFFFF"/>
                </a:solidFill>
                <a:effectLst/>
                <a:uLnTx/>
                <a:uFillTx/>
                <a:latin typeface="Calibri"/>
                <a:ea typeface="+mn-ea"/>
                <a:cs typeface="Calibri"/>
              </a:rPr>
              <a:t>M</a:t>
            </a:r>
            <a:r>
              <a:rPr kumimoji="0" lang="es-CO" sz="1050" b="0" i="0" u="none" strike="noStrike" kern="1200" cap="none" spc="-55" normalizeH="0" baseline="0">
                <a:ln>
                  <a:noFill/>
                </a:ln>
                <a:solidFill>
                  <a:srgbClr val="FFFFFF"/>
                </a:solidFill>
                <a:effectLst/>
                <a:uLnTx/>
                <a:uFillTx/>
                <a:latin typeface="Calibri"/>
                <a:ea typeface="+mn-ea"/>
                <a:cs typeface="Calibri"/>
              </a:rPr>
              <a:t>o</a:t>
            </a:r>
            <a:r>
              <a:rPr kumimoji="0" lang="es-CO" sz="1050" b="0" i="0" u="none" strike="noStrike" kern="1200" cap="none" spc="-45" normalizeH="0" baseline="0">
                <a:ln>
                  <a:noFill/>
                </a:ln>
                <a:solidFill>
                  <a:srgbClr val="FFFFFF"/>
                </a:solidFill>
                <a:effectLst/>
                <a:uLnTx/>
                <a:uFillTx/>
                <a:latin typeface="Calibri"/>
                <a:ea typeface="+mn-ea"/>
                <a:cs typeface="Calibri"/>
              </a:rPr>
              <a:t>v</a:t>
            </a:r>
            <a:r>
              <a:rPr kumimoji="0" lang="es-CO" sz="1050" b="0" i="0" u="none" strike="noStrike" kern="1200" cap="none" spc="-55" normalizeH="0" baseline="0">
                <a:ln>
                  <a:noFill/>
                </a:ln>
                <a:solidFill>
                  <a:srgbClr val="FFFFFF"/>
                </a:solidFill>
                <a:effectLst/>
                <a:uLnTx/>
                <a:uFillTx/>
                <a:latin typeface="Calibri"/>
                <a:ea typeface="+mn-ea"/>
                <a:cs typeface="Calibri"/>
              </a:rPr>
              <a:t>ilid</a:t>
            </a: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0" normalizeH="0" baseline="0">
                <a:ln>
                  <a:noFill/>
                </a:ln>
                <a:solidFill>
                  <a:srgbClr val="FFFFFF"/>
                </a:solidFill>
                <a:effectLst/>
                <a:uLnTx/>
                <a:uFillTx/>
                <a:latin typeface="Calibri"/>
                <a:ea typeface="+mn-ea"/>
                <a:cs typeface="Calibri"/>
              </a:rPr>
              <a:t>d</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54" name="object 54"/>
          <p:cNvSpPr/>
          <p:nvPr/>
        </p:nvSpPr>
        <p:spPr>
          <a:xfrm>
            <a:off x="149352" y="5949696"/>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55" name="object 55"/>
          <p:cNvSpPr txBox="1"/>
          <p:nvPr/>
        </p:nvSpPr>
        <p:spPr>
          <a:xfrm>
            <a:off x="286918" y="5923584"/>
            <a:ext cx="523875" cy="437515"/>
          </a:xfrm>
          <a:prstGeom prst="rect">
            <a:avLst/>
          </a:prstGeom>
        </p:spPr>
        <p:txBody>
          <a:bodyPr vert="horz" wrap="square" lIns="0" tIns="12700" rIns="0" bIns="0" rtlCol="0">
            <a:spAutoFit/>
          </a:bodyPr>
          <a:lstStyle/>
          <a:p>
            <a:pPr marL="12065" marR="5080" lvl="0" indent="-1905" algn="ctr" defTabSz="914400" rtl="0" eaLnBrk="1" fontAlgn="auto" latinLnBrk="0" hangingPunct="1">
              <a:lnSpc>
                <a:spcPct val="100000"/>
              </a:lnSpc>
              <a:spcBef>
                <a:spcPts val="100"/>
              </a:spcBef>
              <a:spcAft>
                <a:spcPts val="0"/>
              </a:spcAft>
              <a:buClrTx/>
              <a:buSzTx/>
              <a:buFontTx/>
              <a:buNone/>
              <a:tabLst/>
              <a:defRPr/>
            </a:pPr>
            <a:r>
              <a:rPr kumimoji="0" lang="es-CO" sz="900" b="0" i="0" u="none" strike="noStrike" kern="1200" cap="none" spc="-50" normalizeH="0" baseline="0">
                <a:ln>
                  <a:noFill/>
                </a:ln>
                <a:solidFill>
                  <a:srgbClr val="FFFFFF"/>
                </a:solidFill>
                <a:effectLst/>
                <a:uLnTx/>
                <a:uFillTx/>
                <a:latin typeface="Calibri"/>
                <a:ea typeface="+mn-ea"/>
                <a:cs typeface="Calibri"/>
              </a:rPr>
              <a:t>Cultura </a:t>
            </a:r>
            <a:r>
              <a:rPr kumimoji="0" lang="es-CO" sz="900" b="0" i="0" u="none" strike="noStrike" kern="1200" cap="none" spc="-45" normalizeH="0" baseline="0">
                <a:ln>
                  <a:noFill/>
                </a:ln>
                <a:solidFill>
                  <a:srgbClr val="FFFFFF"/>
                </a:solidFill>
                <a:effectLst/>
                <a:uLnTx/>
                <a:uFillTx/>
                <a:latin typeface="Calibri"/>
                <a:ea typeface="+mn-ea"/>
                <a:cs typeface="Calibri"/>
              </a:rPr>
              <a:t> </a:t>
            </a:r>
            <a:r>
              <a:rPr kumimoji="0" lang="es-CO" sz="900" b="0" i="0" u="none" strike="noStrike" kern="1200" cap="none" spc="-55" normalizeH="0" baseline="0">
                <a:ln>
                  <a:noFill/>
                </a:ln>
                <a:solidFill>
                  <a:srgbClr val="FFFFFF"/>
                </a:solidFill>
                <a:effectLst/>
                <a:uLnTx/>
                <a:uFillTx/>
                <a:latin typeface="Calibri"/>
                <a:ea typeface="+mn-ea"/>
                <a:cs typeface="Calibri"/>
              </a:rPr>
              <a:t>re</a:t>
            </a:r>
            <a:r>
              <a:rPr kumimoji="0" lang="es-CO" sz="900" b="0" i="0" u="none" strike="noStrike" kern="1200" cap="none" spc="-45" normalizeH="0" baseline="0">
                <a:ln>
                  <a:noFill/>
                </a:ln>
                <a:solidFill>
                  <a:srgbClr val="FFFFFF"/>
                </a:solidFill>
                <a:effectLst/>
                <a:uLnTx/>
                <a:uFillTx/>
                <a:latin typeface="Calibri"/>
                <a:ea typeface="+mn-ea"/>
                <a:cs typeface="Calibri"/>
              </a:rPr>
              <a:t>c</a:t>
            </a:r>
            <a:r>
              <a:rPr kumimoji="0" lang="es-CO" sz="900" b="0" i="0" u="none" strike="noStrike" kern="1200" cap="none" spc="-55" normalizeH="0" baseline="0">
                <a:ln>
                  <a:noFill/>
                </a:ln>
                <a:solidFill>
                  <a:srgbClr val="FFFFFF"/>
                </a:solidFill>
                <a:effectLst/>
                <a:uLnTx/>
                <a:uFillTx/>
                <a:latin typeface="Calibri"/>
                <a:ea typeface="+mn-ea"/>
                <a:cs typeface="Calibri"/>
              </a:rPr>
              <a:t>re</a:t>
            </a:r>
            <a:r>
              <a:rPr kumimoji="0" lang="es-CO" sz="900" b="0" i="0" u="none" strike="noStrike" kern="1200" cap="none" spc="-50" normalizeH="0" baseline="0">
                <a:ln>
                  <a:noFill/>
                </a:ln>
                <a:solidFill>
                  <a:srgbClr val="FFFFFF"/>
                </a:solidFill>
                <a:effectLst/>
                <a:uLnTx/>
                <a:uFillTx/>
                <a:latin typeface="Calibri"/>
                <a:ea typeface="+mn-ea"/>
                <a:cs typeface="Calibri"/>
              </a:rPr>
              <a:t>a</a:t>
            </a:r>
            <a:r>
              <a:rPr kumimoji="0" lang="es-CO" sz="900" b="0" i="0" u="none" strike="noStrike" kern="1200" cap="none" spc="-45" normalizeH="0" baseline="0">
                <a:ln>
                  <a:noFill/>
                </a:ln>
                <a:solidFill>
                  <a:srgbClr val="FFFFFF"/>
                </a:solidFill>
                <a:effectLst/>
                <a:uLnTx/>
                <a:uFillTx/>
                <a:latin typeface="Calibri"/>
                <a:ea typeface="+mn-ea"/>
                <a:cs typeface="Calibri"/>
              </a:rPr>
              <a:t>c</a:t>
            </a:r>
            <a:r>
              <a:rPr kumimoji="0" lang="es-CO" sz="900" b="0" i="0" u="none" strike="noStrike" kern="1200" cap="none" spc="-55" normalizeH="0" baseline="0">
                <a:ln>
                  <a:noFill/>
                </a:ln>
                <a:solidFill>
                  <a:srgbClr val="FFFFFF"/>
                </a:solidFill>
                <a:effectLst/>
                <a:uLnTx/>
                <a:uFillTx/>
                <a:latin typeface="Calibri"/>
                <a:ea typeface="+mn-ea"/>
                <a:cs typeface="Calibri"/>
              </a:rPr>
              <a:t>i</a:t>
            </a:r>
            <a:r>
              <a:rPr kumimoji="0" lang="es-CO" sz="900" b="0" i="0" u="none" strike="noStrike" kern="1200" cap="none" spc="-45" normalizeH="0" baseline="0">
                <a:ln>
                  <a:noFill/>
                </a:ln>
                <a:solidFill>
                  <a:srgbClr val="FFFFFF"/>
                </a:solidFill>
                <a:effectLst/>
                <a:uLnTx/>
                <a:uFillTx/>
                <a:latin typeface="Calibri"/>
                <a:ea typeface="+mn-ea"/>
                <a:cs typeface="Calibri"/>
              </a:rPr>
              <a:t>ó</a:t>
            </a:r>
            <a:r>
              <a:rPr kumimoji="0" lang="es-CO" sz="900" b="0" i="0" u="none" strike="noStrike" kern="1200" cap="none" spc="75" normalizeH="0" baseline="0">
                <a:ln>
                  <a:noFill/>
                </a:ln>
                <a:solidFill>
                  <a:srgbClr val="FFFFFF"/>
                </a:solidFill>
                <a:effectLst/>
                <a:uLnTx/>
                <a:uFillTx/>
                <a:latin typeface="Calibri"/>
                <a:ea typeface="+mn-ea"/>
                <a:cs typeface="Calibri"/>
              </a:rPr>
              <a:t>n</a:t>
            </a:r>
            <a:r>
              <a:rPr kumimoji="0" lang="es-CO" sz="900" b="0" i="0" u="none" strike="noStrike" kern="1200" cap="none" spc="0" normalizeH="0" baseline="0">
                <a:ln>
                  <a:noFill/>
                </a:ln>
                <a:solidFill>
                  <a:srgbClr val="FFFFFF"/>
                </a:solidFill>
                <a:effectLst/>
                <a:uLnTx/>
                <a:uFillTx/>
                <a:latin typeface="Calibri"/>
                <a:ea typeface="+mn-ea"/>
                <a:cs typeface="Calibri"/>
              </a:rPr>
              <a:t>y  </a:t>
            </a:r>
            <a:r>
              <a:rPr kumimoji="0" lang="es-CO" sz="900" b="0" i="0" u="none" strike="noStrike" kern="1200" cap="none" spc="-45" normalizeH="0" baseline="0">
                <a:ln>
                  <a:noFill/>
                </a:ln>
                <a:solidFill>
                  <a:srgbClr val="FFFFFF"/>
                </a:solidFill>
                <a:effectLst/>
                <a:uLnTx/>
                <a:uFillTx/>
                <a:latin typeface="Calibri"/>
                <a:ea typeface="+mn-ea"/>
                <a:cs typeface="Calibri"/>
              </a:rPr>
              <a:t>deporte</a:t>
            </a:r>
            <a:endParaRPr kumimoji="0" lang="es-CO" sz="900" b="0" i="0" u="none" strike="noStrike" kern="1200" cap="none" spc="0" normalizeH="0" baseline="0">
              <a:ln>
                <a:noFill/>
              </a:ln>
              <a:solidFill>
                <a:prstClr val="black"/>
              </a:solidFill>
              <a:effectLst/>
              <a:uLnTx/>
              <a:uFillTx/>
              <a:latin typeface="Calibri"/>
              <a:ea typeface="+mn-ea"/>
              <a:cs typeface="Calibri"/>
            </a:endParaRPr>
          </a:p>
        </p:txBody>
      </p:sp>
      <p:sp>
        <p:nvSpPr>
          <p:cNvPr id="56" name="object 56"/>
          <p:cNvSpPr/>
          <p:nvPr/>
        </p:nvSpPr>
        <p:spPr>
          <a:xfrm>
            <a:off x="149352" y="6399276"/>
            <a:ext cx="792480" cy="396240"/>
          </a:xfrm>
          <a:custGeom>
            <a:avLst/>
            <a:gdLst/>
            <a:ahLst/>
            <a:cxnLst/>
            <a:rect l="l" t="t" r="r" b="b"/>
            <a:pathLst>
              <a:path w="792480" h="396240">
                <a:moveTo>
                  <a:pt x="792480" y="0"/>
                </a:moveTo>
                <a:lnTo>
                  <a:pt x="0" y="0"/>
                </a:lnTo>
                <a:lnTo>
                  <a:pt x="0" y="396240"/>
                </a:lnTo>
                <a:lnTo>
                  <a:pt x="792480" y="396240"/>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57" name="object 57"/>
          <p:cNvSpPr txBox="1"/>
          <p:nvPr/>
        </p:nvSpPr>
        <p:spPr>
          <a:xfrm>
            <a:off x="399694" y="6496913"/>
            <a:ext cx="29718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5" normalizeH="0" baseline="0">
                <a:ln>
                  <a:noFill/>
                </a:ln>
                <a:solidFill>
                  <a:srgbClr val="FFFFFF"/>
                </a:solidFill>
                <a:effectLst/>
                <a:uLnTx/>
                <a:uFillTx/>
                <a:latin typeface="Calibri"/>
                <a:ea typeface="+mn-ea"/>
                <a:cs typeface="Calibri"/>
              </a:rPr>
              <a:t>S</a:t>
            </a: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55" normalizeH="0" baseline="0">
                <a:ln>
                  <a:noFill/>
                </a:ln>
                <a:solidFill>
                  <a:srgbClr val="FFFFFF"/>
                </a:solidFill>
                <a:effectLst/>
                <a:uLnTx/>
                <a:uFillTx/>
                <a:latin typeface="Calibri"/>
                <a:ea typeface="+mn-ea"/>
                <a:cs typeface="Calibri"/>
              </a:rPr>
              <a:t>lu</a:t>
            </a:r>
            <a:r>
              <a:rPr kumimoji="0" lang="es-CO" sz="1050" b="0" i="0" u="none" strike="noStrike" kern="1200" cap="none" spc="0" normalizeH="0" baseline="0">
                <a:ln>
                  <a:noFill/>
                </a:ln>
                <a:solidFill>
                  <a:srgbClr val="FFFFFF"/>
                </a:solidFill>
                <a:effectLst/>
                <a:uLnTx/>
                <a:uFillTx/>
                <a:latin typeface="Calibri"/>
                <a:ea typeface="+mn-ea"/>
                <a:cs typeface="Calibri"/>
              </a:rPr>
              <a:t>d</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58" name="object 58"/>
          <p:cNvSpPr/>
          <p:nvPr/>
        </p:nvSpPr>
        <p:spPr>
          <a:xfrm>
            <a:off x="1002791" y="563880"/>
            <a:ext cx="1260475" cy="396240"/>
          </a:xfrm>
          <a:custGeom>
            <a:avLst/>
            <a:gdLst/>
            <a:ahLst/>
            <a:cxnLst/>
            <a:rect l="l" t="t" r="r" b="b"/>
            <a:pathLst>
              <a:path w="1260475" h="396240">
                <a:moveTo>
                  <a:pt x="1260348" y="0"/>
                </a:moveTo>
                <a:lnTo>
                  <a:pt x="0" y="0"/>
                </a:lnTo>
                <a:lnTo>
                  <a:pt x="0" y="396239"/>
                </a:lnTo>
                <a:lnTo>
                  <a:pt x="1260348" y="396239"/>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59" name="object 59"/>
          <p:cNvSpPr txBox="1"/>
          <p:nvPr/>
        </p:nvSpPr>
        <p:spPr>
          <a:xfrm>
            <a:off x="1168704" y="580771"/>
            <a:ext cx="926465" cy="346710"/>
          </a:xfrm>
          <a:prstGeom prst="rect">
            <a:avLst/>
          </a:prstGeom>
        </p:spPr>
        <p:txBody>
          <a:bodyPr vert="horz" wrap="square" lIns="0" tIns="13335" rIns="0" bIns="0" rtlCol="0">
            <a:spAutoFit/>
          </a:bodyPr>
          <a:lstStyle/>
          <a:p>
            <a:pPr marL="343535" marR="5080" lvl="0" indent="-331470"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0" normalizeH="0" baseline="0">
                <a:ln>
                  <a:noFill/>
                </a:ln>
                <a:solidFill>
                  <a:schemeClr val="bg1"/>
                </a:solidFill>
                <a:effectLst/>
                <a:uLnTx/>
                <a:uFillTx/>
                <a:latin typeface="Calibri"/>
                <a:ea typeface="+mn-ea"/>
                <a:cs typeface="Calibri"/>
              </a:rPr>
              <a:t>Sec.</a:t>
            </a:r>
            <a:r>
              <a:rPr kumimoji="0" lang="es-CO" sz="1050" b="1" i="0" u="none" strike="noStrike" kern="1200" cap="none" spc="195"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de</a:t>
            </a:r>
            <a:r>
              <a:rPr kumimoji="0" lang="es-CO" sz="1050" b="1" i="0" u="none" strike="noStrike" kern="1200" cap="none" spc="-20"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la</a:t>
            </a:r>
            <a:r>
              <a:rPr kumimoji="0" lang="es-CO" sz="1050" b="1" i="0" u="none" strike="noStrike" kern="1200" cap="none" spc="-30"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Mujer </a:t>
            </a:r>
            <a:r>
              <a:rPr kumimoji="0" lang="es-CO" sz="1050" b="1" i="0" u="none" strike="noStrike" kern="1200" cap="none" spc="-225"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98,1</a:t>
            </a:r>
          </a:p>
        </p:txBody>
      </p:sp>
      <p:sp>
        <p:nvSpPr>
          <p:cNvPr id="60" name="object 60"/>
          <p:cNvSpPr/>
          <p:nvPr/>
        </p:nvSpPr>
        <p:spPr>
          <a:xfrm>
            <a:off x="1002791" y="1013460"/>
            <a:ext cx="1260475" cy="396240"/>
          </a:xfrm>
          <a:custGeom>
            <a:avLst/>
            <a:gdLst/>
            <a:ahLst/>
            <a:cxnLst/>
            <a:rect l="l" t="t" r="r" b="b"/>
            <a:pathLst>
              <a:path w="1260475" h="396240">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61" name="object 61"/>
          <p:cNvSpPr txBox="1"/>
          <p:nvPr/>
        </p:nvSpPr>
        <p:spPr>
          <a:xfrm>
            <a:off x="1289430" y="1029157"/>
            <a:ext cx="687705" cy="347345"/>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4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Jurídica</a:t>
            </a:r>
          </a:p>
          <a:p>
            <a:pPr marL="0" marR="0" lvl="0" indent="0" algn="ctr" defTabSz="914400" rtl="0" eaLnBrk="1" fontAlgn="auto" latinLnBrk="0" hangingPunct="1">
              <a:lnSpc>
                <a:spcPct val="100000"/>
              </a:lnSpc>
              <a:spcBef>
                <a:spcPts val="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89,4</a:t>
            </a:r>
          </a:p>
        </p:txBody>
      </p:sp>
      <p:sp>
        <p:nvSpPr>
          <p:cNvPr id="62" name="object 62"/>
          <p:cNvSpPr/>
          <p:nvPr/>
        </p:nvSpPr>
        <p:spPr>
          <a:xfrm>
            <a:off x="1002791" y="115823"/>
            <a:ext cx="1260475" cy="396240"/>
          </a:xfrm>
          <a:custGeom>
            <a:avLst/>
            <a:gdLst/>
            <a:ahLst/>
            <a:cxnLst/>
            <a:rect l="l" t="t" r="r" b="b"/>
            <a:pathLst>
              <a:path w="1260475" h="396240">
                <a:moveTo>
                  <a:pt x="1260348" y="0"/>
                </a:moveTo>
                <a:lnTo>
                  <a:pt x="0" y="0"/>
                </a:lnTo>
                <a:lnTo>
                  <a:pt x="0" y="396239"/>
                </a:lnTo>
                <a:lnTo>
                  <a:pt x="1260348" y="396239"/>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63" name="object 63"/>
          <p:cNvSpPr txBox="1"/>
          <p:nvPr/>
        </p:nvSpPr>
        <p:spPr>
          <a:xfrm>
            <a:off x="1115669" y="131826"/>
            <a:ext cx="1033144" cy="346710"/>
          </a:xfrm>
          <a:prstGeom prst="rect">
            <a:avLst/>
          </a:prstGeom>
        </p:spPr>
        <p:txBody>
          <a:bodyPr vert="horz" wrap="square" lIns="0" tIns="13335" rIns="0" bIns="0" rtlCol="0">
            <a:spAutoFit/>
          </a:bodyPr>
          <a:lstStyle/>
          <a:p>
            <a:pPr marL="396240" marR="5080" lvl="0" indent="-384175"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0" normalizeH="0" baseline="0">
                <a:ln>
                  <a:noFill/>
                </a:ln>
                <a:solidFill>
                  <a:schemeClr val="bg1"/>
                </a:solidFill>
                <a:effectLst/>
                <a:uLnTx/>
                <a:uFillTx/>
                <a:latin typeface="Calibri"/>
                <a:ea typeface="+mn-ea"/>
                <a:cs typeface="Calibri"/>
              </a:rPr>
              <a:t>Sec.</a:t>
            </a:r>
            <a:r>
              <a:rPr kumimoji="0" lang="es-CO" sz="1050" b="1" i="0" u="none" strike="noStrike" kern="1200" cap="none" spc="-25"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de</a:t>
            </a:r>
            <a:r>
              <a:rPr kumimoji="0" lang="es-CO" sz="1050" b="1" i="0" u="none" strike="noStrike" kern="1200" cap="none" spc="-45"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Planeación </a:t>
            </a:r>
            <a:r>
              <a:rPr kumimoji="0" lang="es-CO" sz="1050" b="1" i="0" u="none" strike="noStrike" kern="1200" cap="none" spc="-220"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98,4</a:t>
            </a:r>
          </a:p>
        </p:txBody>
      </p:sp>
      <p:sp>
        <p:nvSpPr>
          <p:cNvPr id="64" name="object 64"/>
          <p:cNvSpPr/>
          <p:nvPr/>
        </p:nvSpPr>
        <p:spPr>
          <a:xfrm>
            <a:off x="1002791" y="1461516"/>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65" name="object 65"/>
          <p:cNvSpPr txBox="1"/>
          <p:nvPr/>
        </p:nvSpPr>
        <p:spPr>
          <a:xfrm>
            <a:off x="1140053" y="1478102"/>
            <a:ext cx="985519" cy="347345"/>
          </a:xfrm>
          <a:prstGeom prst="rect">
            <a:avLst/>
          </a:prstGeom>
        </p:spPr>
        <p:txBody>
          <a:bodyPr vert="horz" wrap="square" lIns="0" tIns="13335" rIns="0" bIns="0" rtlCol="0">
            <a:spAutoFit/>
          </a:bodyPr>
          <a:lstStyle/>
          <a:p>
            <a:pPr marL="424180" marR="5080" lvl="0" indent="-41211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3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de</a:t>
            </a:r>
            <a:r>
              <a:rPr kumimoji="0" lang="es-CO" sz="1050" b="0" i="0" u="none" strike="noStrike" kern="1200" cap="none" spc="-5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Seguridad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92</a:t>
            </a:r>
          </a:p>
        </p:txBody>
      </p:sp>
      <p:sp>
        <p:nvSpPr>
          <p:cNvPr id="66" name="object 66"/>
          <p:cNvSpPr/>
          <p:nvPr/>
        </p:nvSpPr>
        <p:spPr>
          <a:xfrm>
            <a:off x="1002791" y="1911095"/>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67" name="object 67"/>
          <p:cNvSpPr txBox="1"/>
          <p:nvPr/>
        </p:nvSpPr>
        <p:spPr>
          <a:xfrm>
            <a:off x="1233017" y="1927352"/>
            <a:ext cx="798830"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0" normalizeH="0" baseline="0">
                <a:ln>
                  <a:noFill/>
                </a:ln>
                <a:solidFill>
                  <a:schemeClr val="bg1"/>
                </a:solidFill>
                <a:effectLst/>
                <a:uLnTx/>
                <a:uFillTx/>
                <a:latin typeface="Calibri"/>
                <a:ea typeface="+mn-ea"/>
                <a:cs typeface="Calibri"/>
              </a:rPr>
              <a:t>Sec.</a:t>
            </a:r>
            <a:r>
              <a:rPr kumimoji="0" lang="es-CO" sz="1050" b="1" i="0" u="none" strike="noStrike" kern="1200" cap="none" spc="-20"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Int.</a:t>
            </a:r>
            <a:r>
              <a:rPr kumimoji="0" lang="es-CO" sz="1050" b="1" i="0" u="none" strike="noStrike" kern="1200" cap="none" spc="-35"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Social</a:t>
            </a:r>
            <a:endParaRPr kumimoji="0" lang="es-CO" sz="1050" b="1" i="0" u="none" strike="noStrike" kern="1200" cap="none" spc="0" normalizeH="0" baseline="0">
              <a:ln>
                <a:noFill/>
              </a:ln>
              <a:solidFill>
                <a:schemeClr val="bg1"/>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a:ln>
                  <a:noFill/>
                </a:ln>
                <a:solidFill>
                  <a:schemeClr val="bg1"/>
                </a:solidFill>
                <a:effectLst/>
                <a:uLnTx/>
                <a:uFillTx/>
                <a:latin typeface="Calibri"/>
                <a:ea typeface="+mn-ea"/>
                <a:cs typeface="Calibri"/>
              </a:rPr>
              <a:t>98,2</a:t>
            </a:r>
          </a:p>
        </p:txBody>
      </p:sp>
      <p:sp>
        <p:nvSpPr>
          <p:cNvPr id="68" name="object 68"/>
          <p:cNvSpPr/>
          <p:nvPr/>
        </p:nvSpPr>
        <p:spPr>
          <a:xfrm>
            <a:off x="1002791" y="3256788"/>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69" name="object 69"/>
          <p:cNvSpPr txBox="1"/>
          <p:nvPr/>
        </p:nvSpPr>
        <p:spPr>
          <a:xfrm>
            <a:off x="1135176" y="3274314"/>
            <a:ext cx="995680" cy="346710"/>
          </a:xfrm>
          <a:prstGeom prst="rect">
            <a:avLst/>
          </a:prstGeom>
        </p:spPr>
        <p:txBody>
          <a:bodyPr vert="horz" wrap="square" lIns="0" tIns="13335" rIns="0" bIns="0" rtlCol="0">
            <a:spAutoFit/>
          </a:bodyPr>
          <a:lstStyle/>
          <a:p>
            <a:pPr marL="377190" marR="5080" lvl="0" indent="-365125"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0" normalizeH="0" baseline="0">
                <a:ln>
                  <a:noFill/>
                </a:ln>
                <a:solidFill>
                  <a:schemeClr val="bg1"/>
                </a:solidFill>
                <a:effectLst/>
                <a:uLnTx/>
                <a:uFillTx/>
                <a:latin typeface="Calibri"/>
                <a:ea typeface="+mn-ea"/>
                <a:cs typeface="Calibri"/>
              </a:rPr>
              <a:t>Sec.</a:t>
            </a:r>
            <a:r>
              <a:rPr kumimoji="0" lang="es-CO" sz="1050" b="1" i="0" u="none" strike="noStrike" kern="1200" cap="none" spc="-20"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de</a:t>
            </a:r>
            <a:r>
              <a:rPr kumimoji="0" lang="es-CO" sz="1050" b="1" i="0" u="none" strike="noStrike" kern="1200" cap="none" spc="-40"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Educación </a:t>
            </a:r>
            <a:r>
              <a:rPr kumimoji="0" lang="es-CO" sz="1050" b="1" i="0" u="none" strike="noStrike" kern="1200" cap="none" spc="-225"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95,8</a:t>
            </a:r>
          </a:p>
        </p:txBody>
      </p:sp>
      <p:sp>
        <p:nvSpPr>
          <p:cNvPr id="70" name="object 70"/>
          <p:cNvSpPr/>
          <p:nvPr/>
        </p:nvSpPr>
        <p:spPr>
          <a:xfrm>
            <a:off x="3648455" y="4154423"/>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71" name="object 71"/>
          <p:cNvSpPr txBox="1"/>
          <p:nvPr/>
        </p:nvSpPr>
        <p:spPr>
          <a:xfrm>
            <a:off x="4044822" y="4171569"/>
            <a:ext cx="467995" cy="346710"/>
          </a:xfrm>
          <a:prstGeom prst="rect">
            <a:avLst/>
          </a:prstGeom>
        </p:spPr>
        <p:txBody>
          <a:bodyPr vert="horz" wrap="square" lIns="0" tIns="13335" rIns="0" bIns="0" rtlCol="0">
            <a:spAutoFit/>
          </a:bodyPr>
          <a:lstStyle/>
          <a:p>
            <a:pPr marL="113030" marR="5080" lvl="0" indent="-10096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FONCEP  </a:t>
            </a:r>
            <a:r>
              <a:rPr kumimoji="0" lang="es-CO" sz="1050" b="0" i="0" u="none" strike="noStrike" kern="1200" cap="none" spc="0" normalizeH="0" baseline="0">
                <a:ln>
                  <a:noFill/>
                </a:ln>
                <a:solidFill>
                  <a:prstClr val="black"/>
                </a:solidFill>
                <a:effectLst/>
                <a:uLnTx/>
                <a:uFillTx/>
                <a:latin typeface="Calibri"/>
                <a:ea typeface="+mn-ea"/>
                <a:cs typeface="Calibri"/>
              </a:rPr>
              <a:t>85,9</a:t>
            </a:r>
          </a:p>
        </p:txBody>
      </p:sp>
      <p:sp>
        <p:nvSpPr>
          <p:cNvPr id="72" name="object 72"/>
          <p:cNvSpPr/>
          <p:nvPr/>
        </p:nvSpPr>
        <p:spPr>
          <a:xfrm>
            <a:off x="2325623" y="4604003"/>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73" name="object 73"/>
          <p:cNvSpPr txBox="1"/>
          <p:nvPr/>
        </p:nvSpPr>
        <p:spPr>
          <a:xfrm>
            <a:off x="2582036" y="4621783"/>
            <a:ext cx="747395"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Turismo</a:t>
            </a:r>
            <a:r>
              <a:rPr kumimoji="0" lang="es-CO" sz="1050" b="0" i="0" u="none" strike="noStrike" kern="1200" cap="none" spc="-5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a:t>
            </a:r>
            <a:r>
              <a:rPr kumimoji="0" lang="es-CO" sz="1050" b="0" i="0" u="none" strike="noStrike" kern="1200" cap="none" spc="-2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IDT</a:t>
            </a:r>
            <a:endParaRPr kumimoji="0" lang="es-CO" sz="1050" b="0" i="0" u="none" strike="noStrike" kern="1200" cap="none" spc="0" normalizeH="0" baseline="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90</a:t>
            </a:r>
          </a:p>
        </p:txBody>
      </p:sp>
      <p:sp>
        <p:nvSpPr>
          <p:cNvPr id="74" name="object 74"/>
          <p:cNvSpPr/>
          <p:nvPr/>
        </p:nvSpPr>
        <p:spPr>
          <a:xfrm>
            <a:off x="1002791" y="5052059"/>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75" name="object 75"/>
          <p:cNvSpPr txBox="1"/>
          <p:nvPr/>
        </p:nvSpPr>
        <p:spPr>
          <a:xfrm>
            <a:off x="1141577" y="5070094"/>
            <a:ext cx="982980" cy="346710"/>
          </a:xfrm>
          <a:prstGeom prst="rect">
            <a:avLst/>
          </a:prstGeom>
        </p:spPr>
        <p:txBody>
          <a:bodyPr vert="horz" wrap="square" lIns="0" tIns="13335" rIns="0" bIns="0" rtlCol="0">
            <a:spAutoFit/>
          </a:bodyPr>
          <a:lstStyle/>
          <a:p>
            <a:pPr marL="370840" marR="5080" lvl="0" indent="-358775"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0" normalizeH="0" baseline="0">
                <a:ln>
                  <a:noFill/>
                </a:ln>
                <a:solidFill>
                  <a:schemeClr val="bg1"/>
                </a:solidFill>
                <a:effectLst/>
                <a:uLnTx/>
                <a:uFillTx/>
                <a:latin typeface="Calibri"/>
                <a:ea typeface="+mn-ea"/>
                <a:cs typeface="Calibri"/>
              </a:rPr>
              <a:t>Sec.</a:t>
            </a:r>
            <a:r>
              <a:rPr kumimoji="0" lang="es-CO" sz="1050" b="1" i="0" u="none" strike="noStrike" kern="1200" cap="none" spc="-20"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de</a:t>
            </a:r>
            <a:r>
              <a:rPr kumimoji="0" lang="es-CO" sz="1050" b="1" i="0" u="none" strike="noStrike" kern="1200" cap="none" spc="-40"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Movilidad </a:t>
            </a:r>
            <a:r>
              <a:rPr kumimoji="0" lang="es-CO" sz="1050" b="1" i="0" u="none" strike="noStrike" kern="1200" cap="none" spc="-220"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98,5</a:t>
            </a:r>
          </a:p>
        </p:txBody>
      </p:sp>
      <p:sp>
        <p:nvSpPr>
          <p:cNvPr id="76" name="object 76"/>
          <p:cNvSpPr/>
          <p:nvPr/>
        </p:nvSpPr>
        <p:spPr>
          <a:xfrm>
            <a:off x="1002791" y="5949696"/>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77" name="object 77"/>
          <p:cNvSpPr txBox="1"/>
          <p:nvPr/>
        </p:nvSpPr>
        <p:spPr>
          <a:xfrm>
            <a:off x="1170533" y="5967780"/>
            <a:ext cx="925194"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5" normalizeH="0" baseline="0">
                <a:ln>
                  <a:noFill/>
                </a:ln>
                <a:solidFill>
                  <a:schemeClr val="bg1"/>
                </a:solidFill>
                <a:effectLst/>
                <a:uLnTx/>
                <a:uFillTx/>
                <a:latin typeface="Calibri"/>
                <a:ea typeface="+mn-ea"/>
                <a:cs typeface="Calibri"/>
              </a:rPr>
              <a:t>Orq.</a:t>
            </a:r>
            <a:r>
              <a:rPr kumimoji="0" lang="es-CO" sz="1050" b="1" i="0" u="none" strike="noStrike" kern="1200" cap="none" spc="-35"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Filarmónica</a:t>
            </a:r>
            <a:endParaRPr kumimoji="0" lang="es-CO" sz="1050" b="1" i="0" u="none" strike="noStrike" kern="1200" cap="none" spc="0" normalizeH="0" baseline="0">
              <a:ln>
                <a:noFill/>
              </a:ln>
              <a:solidFill>
                <a:schemeClr val="bg1"/>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a:ln>
                  <a:noFill/>
                </a:ln>
                <a:solidFill>
                  <a:schemeClr val="bg1"/>
                </a:solidFill>
                <a:effectLst/>
                <a:uLnTx/>
                <a:uFillTx/>
                <a:latin typeface="Calibri"/>
                <a:ea typeface="+mn-ea"/>
                <a:cs typeface="Calibri"/>
              </a:rPr>
              <a:t>97,2</a:t>
            </a:r>
          </a:p>
        </p:txBody>
      </p:sp>
      <p:sp>
        <p:nvSpPr>
          <p:cNvPr id="78" name="object 78"/>
          <p:cNvSpPr/>
          <p:nvPr/>
        </p:nvSpPr>
        <p:spPr>
          <a:xfrm>
            <a:off x="1002791" y="6399276"/>
            <a:ext cx="1260475" cy="396240"/>
          </a:xfrm>
          <a:custGeom>
            <a:avLst/>
            <a:gdLst/>
            <a:ahLst/>
            <a:cxnLst/>
            <a:rect l="l" t="t" r="r" b="b"/>
            <a:pathLst>
              <a:path w="1260475" h="396240">
                <a:moveTo>
                  <a:pt x="1260348" y="0"/>
                </a:moveTo>
                <a:lnTo>
                  <a:pt x="0" y="0"/>
                </a:lnTo>
                <a:lnTo>
                  <a:pt x="0" y="396240"/>
                </a:lnTo>
                <a:lnTo>
                  <a:pt x="1260348" y="396240"/>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79" name="object 79"/>
          <p:cNvSpPr txBox="1"/>
          <p:nvPr/>
        </p:nvSpPr>
        <p:spPr>
          <a:xfrm>
            <a:off x="1263522" y="6416751"/>
            <a:ext cx="737870" cy="346710"/>
          </a:xfrm>
          <a:prstGeom prst="rect">
            <a:avLst/>
          </a:prstGeom>
        </p:spPr>
        <p:txBody>
          <a:bodyPr vert="horz" wrap="square" lIns="0" tIns="13335" rIns="0" bIns="0" rtlCol="0">
            <a:spAutoFit/>
          </a:bodyPr>
          <a:lstStyle/>
          <a:p>
            <a:pPr marL="248920" marR="5080" lvl="0" indent="-236220"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0" normalizeH="0" baseline="0">
                <a:ln>
                  <a:noFill/>
                </a:ln>
                <a:solidFill>
                  <a:schemeClr val="bg1"/>
                </a:solidFill>
                <a:effectLst/>
                <a:uLnTx/>
                <a:uFillTx/>
                <a:latin typeface="Calibri"/>
                <a:ea typeface="+mn-ea"/>
                <a:cs typeface="Calibri"/>
              </a:rPr>
              <a:t>Sec.</a:t>
            </a:r>
            <a:r>
              <a:rPr kumimoji="0" lang="es-CO" sz="1050" b="1" i="0" u="none" strike="noStrike" kern="1200" cap="none" spc="-30"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de</a:t>
            </a:r>
            <a:r>
              <a:rPr kumimoji="0" lang="es-CO" sz="1050" b="1" i="0" u="none" strike="noStrike" kern="1200" cap="none" spc="-50"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Salud </a:t>
            </a:r>
            <a:r>
              <a:rPr kumimoji="0" lang="es-CO" sz="1050" b="1" i="0" u="none" strike="noStrike" kern="1200" cap="none" spc="-220"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99,0</a:t>
            </a:r>
          </a:p>
        </p:txBody>
      </p:sp>
      <p:sp>
        <p:nvSpPr>
          <p:cNvPr id="80" name="object 80"/>
          <p:cNvSpPr/>
          <p:nvPr/>
        </p:nvSpPr>
        <p:spPr>
          <a:xfrm>
            <a:off x="2325623" y="1464563"/>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81" name="object 81"/>
          <p:cNvSpPr txBox="1"/>
          <p:nvPr/>
        </p:nvSpPr>
        <p:spPr>
          <a:xfrm>
            <a:off x="2664332" y="1480820"/>
            <a:ext cx="582295" cy="346710"/>
          </a:xfrm>
          <a:prstGeom prst="rect">
            <a:avLst/>
          </a:prstGeom>
        </p:spPr>
        <p:txBody>
          <a:bodyPr vert="horz" wrap="square" lIns="0" tIns="13335" rIns="0" bIns="0" rtlCol="0">
            <a:spAutoFit/>
          </a:bodyPr>
          <a:lstStyle/>
          <a:p>
            <a:pPr marL="170815" marR="5080" lvl="0" indent="-15875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Bo</a:t>
            </a:r>
            <a:r>
              <a:rPr kumimoji="0" lang="es-CO" sz="1050" b="0" i="0" u="none" strike="noStrike" kern="1200" cap="none" spc="-10" normalizeH="0" baseline="0">
                <a:ln>
                  <a:noFill/>
                </a:ln>
                <a:solidFill>
                  <a:prstClr val="black"/>
                </a:solidFill>
                <a:effectLst/>
                <a:uLnTx/>
                <a:uFillTx/>
                <a:latin typeface="Calibri"/>
                <a:ea typeface="+mn-ea"/>
                <a:cs typeface="Calibri"/>
              </a:rPr>
              <a:t>m</a:t>
            </a:r>
            <a:r>
              <a:rPr kumimoji="0" lang="es-CO" sz="1050" b="0" i="0" u="none" strike="noStrike" kern="1200" cap="none" spc="-5" normalizeH="0" baseline="0">
                <a:ln>
                  <a:noFill/>
                </a:ln>
                <a:solidFill>
                  <a:prstClr val="black"/>
                </a:solidFill>
                <a:effectLst/>
                <a:uLnTx/>
                <a:uFillTx/>
                <a:latin typeface="Calibri"/>
                <a:ea typeface="+mn-ea"/>
                <a:cs typeface="Calibri"/>
              </a:rPr>
              <a:t>be</a:t>
            </a:r>
            <a:r>
              <a:rPr kumimoji="0" lang="es-CO" sz="1050" b="0" i="0" u="none" strike="noStrike" kern="1200" cap="none" spc="0" normalizeH="0" baseline="0">
                <a:ln>
                  <a:noFill/>
                </a:ln>
                <a:solidFill>
                  <a:prstClr val="black"/>
                </a:solidFill>
                <a:effectLst/>
                <a:uLnTx/>
                <a:uFillTx/>
                <a:latin typeface="Calibri"/>
                <a:ea typeface="+mn-ea"/>
                <a:cs typeface="Calibri"/>
              </a:rPr>
              <a:t>r</a:t>
            </a:r>
            <a:r>
              <a:rPr kumimoji="0" lang="es-CO" sz="1050" b="0" i="0" u="none" strike="noStrike" kern="1200" cap="none" spc="-5" normalizeH="0" baseline="0">
                <a:ln>
                  <a:noFill/>
                </a:ln>
                <a:solidFill>
                  <a:prstClr val="black"/>
                </a:solidFill>
                <a:effectLst/>
                <a:uLnTx/>
                <a:uFillTx/>
                <a:latin typeface="Calibri"/>
                <a:ea typeface="+mn-ea"/>
                <a:cs typeface="Calibri"/>
              </a:rPr>
              <a:t>o</a:t>
            </a:r>
            <a:r>
              <a:rPr kumimoji="0" lang="es-CO" sz="1050" b="0" i="0" u="none" strike="noStrike" kern="1200" cap="none" spc="0" normalizeH="0" baseline="0">
                <a:ln>
                  <a:noFill/>
                </a:ln>
                <a:solidFill>
                  <a:prstClr val="black"/>
                </a:solidFill>
                <a:effectLst/>
                <a:uLnTx/>
                <a:uFillTx/>
                <a:latin typeface="Calibri"/>
                <a:ea typeface="+mn-ea"/>
                <a:cs typeface="Calibri"/>
              </a:rPr>
              <a:t>s  84,5</a:t>
            </a:r>
          </a:p>
        </p:txBody>
      </p:sp>
      <p:sp>
        <p:nvSpPr>
          <p:cNvPr id="82" name="object 82"/>
          <p:cNvSpPr/>
          <p:nvPr/>
        </p:nvSpPr>
        <p:spPr>
          <a:xfrm>
            <a:off x="2325623" y="1912620"/>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83" name="object 83"/>
          <p:cNvSpPr txBox="1"/>
          <p:nvPr/>
        </p:nvSpPr>
        <p:spPr>
          <a:xfrm>
            <a:off x="2710052" y="1929510"/>
            <a:ext cx="492125" cy="346710"/>
          </a:xfrm>
          <a:prstGeom prst="rect">
            <a:avLst/>
          </a:prstGeom>
        </p:spPr>
        <p:txBody>
          <a:bodyPr vert="horz" wrap="square" lIns="0" tIns="13335" rIns="0" bIns="0" rtlCol="0">
            <a:spAutoFit/>
          </a:bodyPr>
          <a:lstStyle/>
          <a:p>
            <a:pPr marL="125095" marR="5080" lvl="0" indent="-11303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D</a:t>
            </a: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10" normalizeH="0" baseline="0">
                <a:ln>
                  <a:noFill/>
                </a:ln>
                <a:solidFill>
                  <a:prstClr val="black"/>
                </a:solidFill>
                <a:effectLst/>
                <a:uLnTx/>
                <a:uFillTx/>
                <a:latin typeface="Calibri"/>
                <a:ea typeface="+mn-ea"/>
                <a:cs typeface="Calibri"/>
              </a:rPr>
              <a:t>P</a:t>
            </a:r>
            <a:r>
              <a:rPr kumimoji="0" lang="es-CO" sz="1050" b="0" i="0" u="none" strike="noStrike" kern="1200" cap="none" spc="0" normalizeH="0" baseline="0">
                <a:ln>
                  <a:noFill/>
                </a:ln>
                <a:solidFill>
                  <a:prstClr val="black"/>
                </a:solidFill>
                <a:effectLst/>
                <a:uLnTx/>
                <a:uFillTx/>
                <a:latin typeface="Calibri"/>
                <a:ea typeface="+mn-ea"/>
                <a:cs typeface="Calibri"/>
              </a:rPr>
              <a:t>RON  93,5</a:t>
            </a:r>
          </a:p>
        </p:txBody>
      </p:sp>
      <p:sp>
        <p:nvSpPr>
          <p:cNvPr id="84" name="object 84"/>
          <p:cNvSpPr/>
          <p:nvPr/>
        </p:nvSpPr>
        <p:spPr>
          <a:xfrm>
            <a:off x="2325623" y="3258311"/>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85" name="object 85"/>
          <p:cNvSpPr txBox="1"/>
          <p:nvPr/>
        </p:nvSpPr>
        <p:spPr>
          <a:xfrm>
            <a:off x="2428113" y="3275838"/>
            <a:ext cx="1057275" cy="346710"/>
          </a:xfrm>
          <a:prstGeom prst="rect">
            <a:avLst/>
          </a:prstGeom>
        </p:spPr>
        <p:txBody>
          <a:bodyPr vert="horz" wrap="square" lIns="0" tIns="13335" rIns="0" bIns="0" rtlCol="0">
            <a:spAutoFit/>
          </a:bodyPr>
          <a:lstStyle/>
          <a:p>
            <a:pPr marL="407034" marR="5080" lvl="0" indent="-39497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Inv.</a:t>
            </a:r>
            <a:r>
              <a:rPr kumimoji="0" lang="es-CO" sz="1050" b="0" i="0" u="none" strike="noStrike" kern="1200" cap="none" spc="-3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Educativa</a:t>
            </a:r>
            <a:r>
              <a:rPr kumimoji="0" lang="es-CO" sz="1050" b="0" i="0" u="none" strike="noStrike" kern="1200" cap="none" spc="-4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IDEP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93,4</a:t>
            </a:r>
          </a:p>
        </p:txBody>
      </p:sp>
      <p:sp>
        <p:nvSpPr>
          <p:cNvPr id="86" name="object 86"/>
          <p:cNvSpPr/>
          <p:nvPr/>
        </p:nvSpPr>
        <p:spPr>
          <a:xfrm>
            <a:off x="1002791" y="4154423"/>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87" name="object 87"/>
          <p:cNvSpPr txBox="1"/>
          <p:nvPr/>
        </p:nvSpPr>
        <p:spPr>
          <a:xfrm>
            <a:off x="1164437" y="4172203"/>
            <a:ext cx="1051432" cy="336631"/>
          </a:xfrm>
          <a:prstGeom prst="rect">
            <a:avLst/>
          </a:prstGeom>
        </p:spPr>
        <p:txBody>
          <a:bodyPr vert="horz" wrap="square" lIns="0" tIns="13335" rIns="0" bIns="0" rtlCol="0">
            <a:spAutoFit/>
          </a:bodyPr>
          <a:lstStyle/>
          <a:p>
            <a:pPr marL="347980" marR="5080" lvl="0" indent="-335915"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5" normalizeH="0" baseline="0">
                <a:ln>
                  <a:noFill/>
                </a:ln>
                <a:solidFill>
                  <a:schemeClr val="bg1"/>
                </a:solidFill>
                <a:effectLst/>
                <a:uLnTx/>
                <a:uFillTx/>
                <a:latin typeface="Calibri"/>
                <a:ea typeface="+mn-ea"/>
                <a:cs typeface="Calibri"/>
              </a:rPr>
              <a:t>Ca</a:t>
            </a:r>
            <a:r>
              <a:rPr kumimoji="0" lang="es-CO" sz="1050" b="1" i="0" u="none" strike="noStrike" kern="1200" cap="none" spc="-10" normalizeH="0" baseline="0">
                <a:ln>
                  <a:noFill/>
                </a:ln>
                <a:solidFill>
                  <a:schemeClr val="bg1"/>
                </a:solidFill>
                <a:effectLst/>
                <a:uLnTx/>
                <a:uFillTx/>
                <a:latin typeface="Calibri"/>
                <a:ea typeface="+mn-ea"/>
                <a:cs typeface="Calibri"/>
              </a:rPr>
              <a:t>t</a:t>
            </a:r>
            <a:r>
              <a:rPr kumimoji="0" lang="es-CO" sz="1050" b="1" i="0" u="none" strike="noStrike" kern="1200" cap="none" spc="0" normalizeH="0" baseline="0">
                <a:ln>
                  <a:noFill/>
                </a:ln>
                <a:solidFill>
                  <a:schemeClr val="bg1"/>
                </a:solidFill>
                <a:effectLst/>
                <a:uLnTx/>
                <a:uFillTx/>
                <a:latin typeface="Calibri"/>
                <a:ea typeface="+mn-ea"/>
                <a:cs typeface="Calibri"/>
              </a:rPr>
              <a:t>a</a:t>
            </a:r>
            <a:r>
              <a:rPr kumimoji="0" lang="es-CO" sz="1050" b="1" i="0" u="none" strike="noStrike" kern="1200" cap="none" spc="-10" normalizeH="0" baseline="0">
                <a:ln>
                  <a:noFill/>
                </a:ln>
                <a:solidFill>
                  <a:schemeClr val="bg1"/>
                </a:solidFill>
                <a:effectLst/>
                <a:uLnTx/>
                <a:uFillTx/>
                <a:latin typeface="Calibri"/>
                <a:ea typeface="+mn-ea"/>
                <a:cs typeface="Calibri"/>
              </a:rPr>
              <a:t>st</a:t>
            </a:r>
            <a:r>
              <a:rPr kumimoji="0" lang="es-CO" sz="1050" b="1" i="0" u="none" strike="noStrike" kern="1200" cap="none" spc="0" normalizeH="0" baseline="0">
                <a:ln>
                  <a:noFill/>
                </a:ln>
                <a:solidFill>
                  <a:schemeClr val="bg1"/>
                </a:solidFill>
                <a:effectLst/>
                <a:uLnTx/>
                <a:uFillTx/>
                <a:latin typeface="Calibri"/>
                <a:ea typeface="+mn-ea"/>
                <a:cs typeface="Calibri"/>
              </a:rPr>
              <a:t>ro </a:t>
            </a:r>
            <a:r>
              <a:rPr kumimoji="0" lang="es-CO" sz="1050" b="1" i="0" u="none" strike="noStrike" kern="1200" cap="none" spc="-5" normalizeH="0" baseline="0">
                <a:ln>
                  <a:noFill/>
                </a:ln>
                <a:solidFill>
                  <a:schemeClr val="bg1"/>
                </a:solidFill>
                <a:effectLst/>
                <a:uLnTx/>
                <a:uFillTx/>
                <a:latin typeface="Calibri"/>
                <a:ea typeface="+mn-ea"/>
                <a:cs typeface="Calibri"/>
              </a:rPr>
              <a:t>Di</a:t>
            </a:r>
            <a:r>
              <a:rPr kumimoji="0" lang="es-CO" sz="1050" b="1" i="0" u="none" strike="noStrike" kern="1200" cap="none" spc="-10" normalizeH="0" baseline="0">
                <a:ln>
                  <a:noFill/>
                </a:ln>
                <a:solidFill>
                  <a:schemeClr val="bg1"/>
                </a:solidFill>
                <a:effectLst/>
                <a:uLnTx/>
                <a:uFillTx/>
                <a:latin typeface="Calibri"/>
                <a:ea typeface="+mn-ea"/>
                <a:cs typeface="Calibri"/>
              </a:rPr>
              <a:t>st</a:t>
            </a:r>
            <a:r>
              <a:rPr kumimoji="0" lang="es-CO" sz="1050" b="1" i="0" u="none" strike="noStrike" kern="1200" cap="none" spc="0" normalizeH="0" baseline="0">
                <a:ln>
                  <a:noFill/>
                </a:ln>
                <a:solidFill>
                  <a:schemeClr val="bg1"/>
                </a:solidFill>
                <a:effectLst/>
                <a:uLnTx/>
                <a:uFillTx/>
                <a:latin typeface="Calibri"/>
                <a:ea typeface="+mn-ea"/>
                <a:cs typeface="Calibri"/>
              </a:rPr>
              <a:t>ri</a:t>
            </a:r>
            <a:r>
              <a:rPr kumimoji="0" lang="es-CO" sz="1050" b="1" i="0" u="none" strike="noStrike" kern="1200" cap="none" spc="-10" normalizeH="0" baseline="0">
                <a:ln>
                  <a:noFill/>
                </a:ln>
                <a:solidFill>
                  <a:schemeClr val="bg1"/>
                </a:solidFill>
                <a:effectLst/>
                <a:uLnTx/>
                <a:uFillTx/>
                <a:latin typeface="Calibri"/>
                <a:ea typeface="+mn-ea"/>
                <a:cs typeface="Calibri"/>
              </a:rPr>
              <a:t>t</a:t>
            </a:r>
            <a:r>
              <a:rPr kumimoji="0" lang="es-CO" sz="1050" b="1" i="0" u="none" strike="noStrike" kern="1200" cap="none" spc="0" normalizeH="0" baseline="0">
                <a:ln>
                  <a:noFill/>
                </a:ln>
                <a:solidFill>
                  <a:schemeClr val="bg1"/>
                </a:solidFill>
                <a:effectLst/>
                <a:uLnTx/>
                <a:uFillTx/>
                <a:latin typeface="Calibri"/>
                <a:ea typeface="+mn-ea"/>
                <a:cs typeface="Calibri"/>
              </a:rPr>
              <a:t>al  98,1</a:t>
            </a:r>
          </a:p>
        </p:txBody>
      </p:sp>
      <p:sp>
        <p:nvSpPr>
          <p:cNvPr id="88" name="object 88"/>
          <p:cNvSpPr/>
          <p:nvPr/>
        </p:nvSpPr>
        <p:spPr>
          <a:xfrm>
            <a:off x="1002791" y="4604003"/>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89" name="object 89"/>
          <p:cNvSpPr txBox="1"/>
          <p:nvPr/>
        </p:nvSpPr>
        <p:spPr>
          <a:xfrm>
            <a:off x="1499742" y="4621148"/>
            <a:ext cx="264160" cy="346710"/>
          </a:xfrm>
          <a:prstGeom prst="rect">
            <a:avLst/>
          </a:prstGeom>
        </p:spPr>
        <p:txBody>
          <a:bodyPr vert="horz" wrap="square" lIns="0" tIns="13335" rIns="0" bIns="0" rtlCol="0">
            <a:spAutoFit/>
          </a:bodyPr>
          <a:lstStyle/>
          <a:p>
            <a:pPr marL="12700" marR="5080" lvl="0" indent="571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10" normalizeH="0" baseline="0">
                <a:ln>
                  <a:noFill/>
                </a:ln>
                <a:solidFill>
                  <a:prstClr val="black"/>
                </a:solidFill>
                <a:effectLst/>
                <a:uLnTx/>
                <a:uFillTx/>
                <a:latin typeface="Calibri"/>
                <a:ea typeface="+mn-ea"/>
                <a:cs typeface="Calibri"/>
              </a:rPr>
              <a:t>P</a:t>
            </a:r>
            <a:r>
              <a:rPr kumimoji="0" lang="es-CO" sz="1050" b="0" i="0" u="none" strike="noStrike" kern="1200" cap="none" spc="-5" normalizeH="0" baseline="0">
                <a:ln>
                  <a:noFill/>
                </a:ln>
                <a:solidFill>
                  <a:prstClr val="black"/>
                </a:solidFill>
                <a:effectLst/>
                <a:uLnTx/>
                <a:uFillTx/>
                <a:latin typeface="Calibri"/>
                <a:ea typeface="+mn-ea"/>
                <a:cs typeface="Calibri"/>
              </a:rPr>
              <a:t>ES  </a:t>
            </a:r>
            <a:r>
              <a:rPr kumimoji="0" lang="es-CO" sz="1050" b="0" i="0" u="none" strike="noStrike" kern="1200" cap="none" spc="0" normalizeH="0" baseline="0">
                <a:ln>
                  <a:noFill/>
                </a:ln>
                <a:solidFill>
                  <a:prstClr val="black"/>
                </a:solidFill>
                <a:effectLst/>
                <a:uLnTx/>
                <a:uFillTx/>
                <a:latin typeface="Calibri"/>
                <a:ea typeface="+mn-ea"/>
                <a:cs typeface="Calibri"/>
              </a:rPr>
              <a:t>92,9</a:t>
            </a:r>
          </a:p>
        </p:txBody>
      </p:sp>
      <p:sp>
        <p:nvSpPr>
          <p:cNvPr id="90" name="object 90"/>
          <p:cNvSpPr/>
          <p:nvPr/>
        </p:nvSpPr>
        <p:spPr>
          <a:xfrm>
            <a:off x="2325623" y="5053584"/>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91" name="object 91"/>
          <p:cNvSpPr txBox="1"/>
          <p:nvPr/>
        </p:nvSpPr>
        <p:spPr>
          <a:xfrm>
            <a:off x="2475357" y="5070728"/>
            <a:ext cx="962025"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5" normalizeH="0" baseline="0">
                <a:ln>
                  <a:noFill/>
                </a:ln>
                <a:solidFill>
                  <a:schemeClr val="bg1"/>
                </a:solidFill>
                <a:effectLst/>
                <a:uLnTx/>
                <a:uFillTx/>
                <a:latin typeface="Calibri"/>
                <a:ea typeface="+mn-ea"/>
                <a:cs typeface="Calibri"/>
              </a:rPr>
              <a:t>T</a:t>
            </a:r>
            <a:r>
              <a:rPr kumimoji="0" lang="es-CO" sz="1050" b="1" i="0" u="none" strike="noStrike" kern="1200" cap="none" spc="0" normalizeH="0" baseline="0">
                <a:ln>
                  <a:noFill/>
                </a:ln>
                <a:solidFill>
                  <a:schemeClr val="bg1"/>
                </a:solidFill>
                <a:effectLst/>
                <a:uLnTx/>
                <a:uFillTx/>
                <a:latin typeface="Calibri"/>
                <a:ea typeface="+mn-ea"/>
                <a:cs typeface="Calibri"/>
              </a:rPr>
              <a:t>ra</a:t>
            </a:r>
            <a:r>
              <a:rPr kumimoji="0" lang="es-CO" sz="1050" b="1" i="0" u="none" strike="noStrike" kern="1200" cap="none" spc="-5" normalizeH="0" baseline="0">
                <a:ln>
                  <a:noFill/>
                </a:ln>
                <a:solidFill>
                  <a:schemeClr val="bg1"/>
                </a:solidFill>
                <a:effectLst/>
                <a:uLnTx/>
                <a:uFillTx/>
                <a:latin typeface="Calibri"/>
                <a:ea typeface="+mn-ea"/>
                <a:cs typeface="Calibri"/>
              </a:rPr>
              <a:t>n</a:t>
            </a:r>
            <a:r>
              <a:rPr kumimoji="0" lang="es-CO" sz="1050" b="1" i="0" u="none" strike="noStrike" kern="1200" cap="none" spc="-10" normalizeH="0" baseline="0">
                <a:ln>
                  <a:noFill/>
                </a:ln>
                <a:solidFill>
                  <a:schemeClr val="bg1"/>
                </a:solidFill>
                <a:effectLst/>
                <a:uLnTx/>
                <a:uFillTx/>
                <a:latin typeface="Calibri"/>
                <a:ea typeface="+mn-ea"/>
                <a:cs typeface="Calibri"/>
              </a:rPr>
              <a:t>s</a:t>
            </a:r>
            <a:r>
              <a:rPr kumimoji="0" lang="es-CO" sz="1050" b="1" i="0" u="none" strike="noStrike" kern="1200" cap="none" spc="-5" normalizeH="0" baseline="0">
                <a:ln>
                  <a:noFill/>
                </a:ln>
                <a:solidFill>
                  <a:schemeClr val="bg1"/>
                </a:solidFill>
                <a:effectLst/>
                <a:uLnTx/>
                <a:uFillTx/>
                <a:latin typeface="Calibri"/>
                <a:ea typeface="+mn-ea"/>
                <a:cs typeface="Calibri"/>
              </a:rPr>
              <a:t>m</a:t>
            </a:r>
            <a:r>
              <a:rPr kumimoji="0" lang="es-CO" sz="1050" b="1" i="0" u="none" strike="noStrike" kern="1200" cap="none" spc="0" normalizeH="0" baseline="0">
                <a:ln>
                  <a:noFill/>
                </a:ln>
                <a:solidFill>
                  <a:schemeClr val="bg1"/>
                </a:solidFill>
                <a:effectLst/>
                <a:uLnTx/>
                <a:uFillTx/>
                <a:latin typeface="Calibri"/>
                <a:ea typeface="+mn-ea"/>
                <a:cs typeface="Calibri"/>
              </a:rPr>
              <a:t>i</a:t>
            </a:r>
            <a:r>
              <a:rPr kumimoji="0" lang="es-CO" sz="1050" b="1" i="0" u="none" strike="noStrike" kern="1200" cap="none" spc="-5" normalizeH="0" baseline="0">
                <a:ln>
                  <a:noFill/>
                </a:ln>
                <a:solidFill>
                  <a:schemeClr val="bg1"/>
                </a:solidFill>
                <a:effectLst/>
                <a:uLnTx/>
                <a:uFillTx/>
                <a:latin typeface="Calibri"/>
                <a:ea typeface="+mn-ea"/>
                <a:cs typeface="Calibri"/>
              </a:rPr>
              <a:t>l</a:t>
            </a:r>
            <a:r>
              <a:rPr kumimoji="0" lang="es-CO" sz="1050" b="1" i="0" u="none" strike="noStrike" kern="1200" cap="none" spc="0" normalizeH="0" baseline="0">
                <a:ln>
                  <a:noFill/>
                </a:ln>
                <a:solidFill>
                  <a:schemeClr val="bg1"/>
                </a:solidFill>
                <a:effectLst/>
                <a:uLnTx/>
                <a:uFillTx/>
                <a:latin typeface="Calibri"/>
                <a:ea typeface="+mn-ea"/>
                <a:cs typeface="Calibri"/>
              </a:rPr>
              <a:t>en</a:t>
            </a:r>
            <a:r>
              <a:rPr kumimoji="0" lang="es-CO" sz="1050" b="1" i="0" u="none" strike="noStrike" kern="1200" cap="none" spc="-5" normalizeH="0" baseline="0">
                <a:ln>
                  <a:noFill/>
                </a:ln>
                <a:solidFill>
                  <a:schemeClr val="bg1"/>
                </a:solidFill>
                <a:effectLst/>
                <a:uLnTx/>
                <a:uFillTx/>
                <a:latin typeface="Calibri"/>
                <a:ea typeface="+mn-ea"/>
                <a:cs typeface="Calibri"/>
              </a:rPr>
              <a:t>i</a:t>
            </a:r>
            <a:r>
              <a:rPr kumimoji="0" lang="es-CO" sz="1050" b="1" i="0" u="none" strike="noStrike" kern="1200" cap="none" spc="0" normalizeH="0" baseline="0">
                <a:ln>
                  <a:noFill/>
                </a:ln>
                <a:solidFill>
                  <a:schemeClr val="bg1"/>
                </a:solidFill>
                <a:effectLst/>
                <a:uLnTx/>
                <a:uFillTx/>
                <a:latin typeface="Calibri"/>
                <a:ea typeface="+mn-ea"/>
                <a:cs typeface="Calibri"/>
              </a:rPr>
              <a:t>o</a:t>
            </a:r>
            <a:r>
              <a:rPr kumimoji="0" lang="es-CO" sz="1050" b="1" i="0" u="none" strike="noStrike" kern="1200" cap="none" spc="-40"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S.A.</a:t>
            </a:r>
            <a:endParaRPr kumimoji="0" lang="es-CO" sz="1050" b="1" i="0" u="none" strike="noStrike" kern="1200" cap="none" spc="0" normalizeH="0" baseline="0">
              <a:ln>
                <a:noFill/>
              </a:ln>
              <a:solidFill>
                <a:schemeClr val="bg1"/>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a:ln>
                  <a:noFill/>
                </a:ln>
                <a:solidFill>
                  <a:schemeClr val="bg1"/>
                </a:solidFill>
                <a:effectLst/>
                <a:uLnTx/>
                <a:uFillTx/>
                <a:latin typeface="Calibri"/>
                <a:ea typeface="+mn-ea"/>
                <a:cs typeface="Calibri"/>
              </a:rPr>
              <a:t>98,3</a:t>
            </a:r>
          </a:p>
        </p:txBody>
      </p:sp>
      <p:sp>
        <p:nvSpPr>
          <p:cNvPr id="92" name="object 92"/>
          <p:cNvSpPr/>
          <p:nvPr/>
        </p:nvSpPr>
        <p:spPr>
          <a:xfrm>
            <a:off x="2325623" y="6399276"/>
            <a:ext cx="1260475" cy="396240"/>
          </a:xfrm>
          <a:custGeom>
            <a:avLst/>
            <a:gdLst/>
            <a:ahLst/>
            <a:cxnLst/>
            <a:rect l="l" t="t" r="r" b="b"/>
            <a:pathLst>
              <a:path w="1260475" h="396240">
                <a:moveTo>
                  <a:pt x="1260348" y="0"/>
                </a:moveTo>
                <a:lnTo>
                  <a:pt x="0" y="0"/>
                </a:lnTo>
                <a:lnTo>
                  <a:pt x="0" y="396240"/>
                </a:lnTo>
                <a:lnTo>
                  <a:pt x="1260348" y="396240"/>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93" name="object 93"/>
          <p:cNvSpPr txBox="1"/>
          <p:nvPr/>
        </p:nvSpPr>
        <p:spPr>
          <a:xfrm>
            <a:off x="2404998" y="6416751"/>
            <a:ext cx="1101090" cy="346710"/>
          </a:xfrm>
          <a:prstGeom prst="rect">
            <a:avLst/>
          </a:prstGeom>
        </p:spPr>
        <p:txBody>
          <a:bodyPr vert="horz" wrap="square" lIns="0" tIns="13335" rIns="0" bIns="0" rtlCol="0">
            <a:spAutoFit/>
          </a:bodyPr>
          <a:lstStyle/>
          <a:p>
            <a:pPr marL="430530" marR="5080" lvl="0" indent="-417830"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5" normalizeH="0" baseline="0">
                <a:ln>
                  <a:noFill/>
                </a:ln>
                <a:solidFill>
                  <a:schemeClr val="bg1"/>
                </a:solidFill>
                <a:effectLst/>
                <a:uLnTx/>
                <a:uFillTx/>
                <a:latin typeface="Calibri"/>
                <a:ea typeface="+mn-ea"/>
                <a:cs typeface="Calibri"/>
              </a:rPr>
              <a:t>Sub.</a:t>
            </a:r>
            <a:r>
              <a:rPr kumimoji="0" lang="es-CO" sz="1050" b="1" i="0" u="none" strike="noStrike" kern="1200" cap="none" spc="-30"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Centro</a:t>
            </a:r>
            <a:r>
              <a:rPr kumimoji="0" lang="es-CO" sz="1050" b="1" i="0" u="none" strike="noStrike" kern="1200" cap="none" spc="-55"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Oriente </a:t>
            </a:r>
            <a:r>
              <a:rPr kumimoji="0" lang="es-CO" sz="1050" b="1" i="0" u="none" strike="noStrike" kern="1200" cap="none" spc="-220"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98,4</a:t>
            </a:r>
          </a:p>
        </p:txBody>
      </p:sp>
      <p:sp>
        <p:nvSpPr>
          <p:cNvPr id="94" name="object 94"/>
          <p:cNvSpPr/>
          <p:nvPr/>
        </p:nvSpPr>
        <p:spPr>
          <a:xfrm>
            <a:off x="3648455" y="3256788"/>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95" name="object 95"/>
          <p:cNvSpPr txBox="1"/>
          <p:nvPr/>
        </p:nvSpPr>
        <p:spPr>
          <a:xfrm>
            <a:off x="3941190" y="3273933"/>
            <a:ext cx="673735" cy="346710"/>
          </a:xfrm>
          <a:prstGeom prst="rect">
            <a:avLst/>
          </a:prstGeom>
        </p:spPr>
        <p:txBody>
          <a:bodyPr vert="horz" wrap="square" lIns="0" tIns="13335" rIns="0" bIns="0" rtlCol="0">
            <a:spAutoFit/>
          </a:bodyPr>
          <a:lstStyle/>
          <a:p>
            <a:pPr marL="123825" marR="5080" lvl="0" indent="-11176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10" normalizeH="0" baseline="0">
                <a:ln>
                  <a:noFill/>
                </a:ln>
                <a:solidFill>
                  <a:prstClr val="black"/>
                </a:solidFill>
                <a:effectLst/>
                <a:uLnTx/>
                <a:uFillTx/>
                <a:latin typeface="Calibri"/>
                <a:ea typeface="+mn-ea"/>
                <a:cs typeface="Calibri"/>
              </a:rPr>
              <a:t>U</a:t>
            </a:r>
            <a:r>
              <a:rPr kumimoji="0" lang="es-CO" sz="1050" b="0" i="0" u="none" strike="noStrike" kern="1200" cap="none" spc="-5" normalizeH="0" baseline="0">
                <a:ln>
                  <a:noFill/>
                </a:ln>
                <a:solidFill>
                  <a:prstClr val="black"/>
                </a:solidFill>
                <a:effectLst/>
                <a:uLnTx/>
                <a:uFillTx/>
                <a:latin typeface="Calibri"/>
                <a:ea typeface="+mn-ea"/>
                <a:cs typeface="Calibri"/>
              </a:rPr>
              <a:t>n</a:t>
            </a:r>
            <a:r>
              <a:rPr kumimoji="0" lang="es-CO" sz="1050" b="0" i="0" u="none" strike="noStrike" kern="1200" cap="none" spc="-10" normalizeH="0" baseline="0">
                <a:ln>
                  <a:noFill/>
                </a:ln>
                <a:solidFill>
                  <a:prstClr val="black"/>
                </a:solidFill>
                <a:effectLst/>
                <a:uLnTx/>
                <a:uFillTx/>
                <a:latin typeface="Calibri"/>
                <a:ea typeface="+mn-ea"/>
                <a:cs typeface="Calibri"/>
              </a:rPr>
              <a:t>i</a:t>
            </a:r>
            <a:r>
              <a:rPr kumimoji="0" lang="es-CO" sz="1050" b="0" i="0" u="none" strike="noStrike" kern="1200" cap="none" spc="0" normalizeH="0" baseline="0">
                <a:ln>
                  <a:noFill/>
                </a:ln>
                <a:solidFill>
                  <a:prstClr val="black"/>
                </a:solidFill>
                <a:effectLst/>
                <a:uLnTx/>
                <a:uFillTx/>
                <a:latin typeface="Calibri"/>
                <a:ea typeface="+mn-ea"/>
                <a:cs typeface="Calibri"/>
              </a:rPr>
              <a:t>ver</a:t>
            </a:r>
            <a:r>
              <a:rPr kumimoji="0" lang="es-CO" sz="1050" b="0" i="0" u="none" strike="noStrike" kern="1200" cap="none" spc="-10" normalizeH="0" baseline="0">
                <a:ln>
                  <a:noFill/>
                </a:ln>
                <a:solidFill>
                  <a:prstClr val="black"/>
                </a:solidFill>
                <a:effectLst/>
                <a:uLnTx/>
                <a:uFillTx/>
                <a:latin typeface="Calibri"/>
                <a:ea typeface="+mn-ea"/>
                <a:cs typeface="Calibri"/>
              </a:rPr>
              <a:t>s</a:t>
            </a: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d</a:t>
            </a:r>
            <a:r>
              <a:rPr kumimoji="0" lang="es-CO" sz="1050" b="0" i="0" u="none" strike="noStrike" kern="1200" cap="none" spc="0" normalizeH="0" baseline="0">
                <a:ln>
                  <a:noFill/>
                </a:ln>
                <a:solidFill>
                  <a:prstClr val="black"/>
                </a:solidFill>
                <a:effectLst/>
                <a:uLnTx/>
                <a:uFillTx/>
                <a:latin typeface="Calibri"/>
                <a:ea typeface="+mn-ea"/>
                <a:cs typeface="Calibri"/>
              </a:rPr>
              <a:t>ad  </a:t>
            </a:r>
            <a:r>
              <a:rPr kumimoji="0" lang="es-CO" sz="1050" b="0" i="0" u="none" strike="noStrike" kern="1200" cap="none" spc="-5" normalizeH="0" baseline="0">
                <a:ln>
                  <a:noFill/>
                </a:ln>
                <a:solidFill>
                  <a:prstClr val="black"/>
                </a:solidFill>
                <a:effectLst/>
                <a:uLnTx/>
                <a:uFillTx/>
                <a:latin typeface="Calibri"/>
                <a:ea typeface="+mn-ea"/>
                <a:cs typeface="Calibri"/>
              </a:rPr>
              <a:t>Distrital</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96" name="object 96"/>
          <p:cNvSpPr/>
          <p:nvPr/>
        </p:nvSpPr>
        <p:spPr>
          <a:xfrm>
            <a:off x="2325623" y="4155947"/>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97" name="object 97"/>
          <p:cNvSpPr txBox="1"/>
          <p:nvPr/>
        </p:nvSpPr>
        <p:spPr>
          <a:xfrm>
            <a:off x="2481452" y="4173092"/>
            <a:ext cx="948690" cy="346710"/>
          </a:xfrm>
          <a:prstGeom prst="rect">
            <a:avLst/>
          </a:prstGeom>
        </p:spPr>
        <p:txBody>
          <a:bodyPr vert="horz" wrap="square" lIns="0" tIns="13335" rIns="0" bIns="0" rtlCol="0">
            <a:spAutoFit/>
          </a:bodyPr>
          <a:lstStyle/>
          <a:p>
            <a:pPr marL="353695" marR="5080" lvl="0" indent="-34163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Sec.</a:t>
            </a:r>
            <a:r>
              <a:rPr kumimoji="0" lang="es-CO" sz="1050" b="0" i="0" u="none" strike="noStrike" kern="1200" cap="none" spc="-3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de</a:t>
            </a:r>
            <a:r>
              <a:rPr kumimoji="0" lang="es-CO" sz="1050" b="0" i="0" u="none" strike="noStrike" kern="1200" cap="none" spc="-5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Hacienda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92,4</a:t>
            </a:r>
          </a:p>
        </p:txBody>
      </p:sp>
      <p:sp>
        <p:nvSpPr>
          <p:cNvPr id="98" name="object 98"/>
          <p:cNvSpPr/>
          <p:nvPr/>
        </p:nvSpPr>
        <p:spPr>
          <a:xfrm>
            <a:off x="3648455" y="4602479"/>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99" name="object 99"/>
          <p:cNvSpPr txBox="1"/>
          <p:nvPr/>
        </p:nvSpPr>
        <p:spPr>
          <a:xfrm>
            <a:off x="3738498" y="4629403"/>
            <a:ext cx="1079500" cy="330200"/>
          </a:xfrm>
          <a:prstGeom prst="rect">
            <a:avLst/>
          </a:prstGeom>
        </p:spPr>
        <p:txBody>
          <a:bodyPr vert="horz" wrap="square" lIns="0" tIns="12065" rIns="0" bIns="0" rtlCol="0">
            <a:spAutoFit/>
          </a:bodyPr>
          <a:lstStyle/>
          <a:p>
            <a:pPr marL="426720" marR="5080" lvl="0" indent="-414655" algn="l" defTabSz="914400" rtl="0" eaLnBrk="1" fontAlgn="auto" latinLnBrk="0" hangingPunct="1">
              <a:lnSpc>
                <a:spcPct val="100000"/>
              </a:lnSpc>
              <a:spcBef>
                <a:spcPts val="95"/>
              </a:spcBef>
              <a:spcAft>
                <a:spcPts val="0"/>
              </a:spcAft>
              <a:buClrTx/>
              <a:buSzTx/>
              <a:buFontTx/>
              <a:buNone/>
              <a:tabLst/>
              <a:defRPr/>
            </a:pPr>
            <a:r>
              <a:rPr kumimoji="0" lang="es-CO" sz="1000" b="0" i="0" u="none" strike="noStrike" kern="1200" cap="none" spc="-10" normalizeH="0" baseline="0">
                <a:ln>
                  <a:noFill/>
                </a:ln>
                <a:solidFill>
                  <a:prstClr val="black"/>
                </a:solidFill>
                <a:effectLst/>
                <a:uLnTx/>
                <a:uFillTx/>
                <a:latin typeface="Calibri"/>
                <a:ea typeface="+mn-ea"/>
                <a:cs typeface="Calibri"/>
              </a:rPr>
              <a:t>Sec. Des. </a:t>
            </a:r>
            <a:r>
              <a:rPr kumimoji="0" lang="es-CO" sz="1000" b="0" i="0" u="none" strike="noStrike" kern="1200" cap="none" spc="-5" normalizeH="0" baseline="0">
                <a:ln>
                  <a:noFill/>
                </a:ln>
                <a:solidFill>
                  <a:prstClr val="black"/>
                </a:solidFill>
                <a:effectLst/>
                <a:uLnTx/>
                <a:uFillTx/>
                <a:latin typeface="Calibri"/>
                <a:ea typeface="+mn-ea"/>
                <a:cs typeface="Calibri"/>
              </a:rPr>
              <a:t>Económico </a:t>
            </a:r>
            <a:r>
              <a:rPr kumimoji="0" lang="es-CO" sz="1000" b="0" i="0" u="none" strike="noStrike" kern="1200" cap="none" spc="-215" normalizeH="0" baseline="0">
                <a:ln>
                  <a:noFill/>
                </a:ln>
                <a:solidFill>
                  <a:prstClr val="black"/>
                </a:solidFill>
                <a:effectLst/>
                <a:uLnTx/>
                <a:uFillTx/>
                <a:latin typeface="Calibri"/>
                <a:ea typeface="+mn-ea"/>
                <a:cs typeface="Calibri"/>
              </a:rPr>
              <a:t> </a:t>
            </a:r>
            <a:r>
              <a:rPr kumimoji="0" lang="es-CO" sz="1000" b="0" i="0" u="none" strike="noStrike" kern="1200" cap="none" spc="-5" normalizeH="0" baseline="0">
                <a:ln>
                  <a:noFill/>
                </a:ln>
                <a:solidFill>
                  <a:prstClr val="black"/>
                </a:solidFill>
                <a:effectLst/>
                <a:uLnTx/>
                <a:uFillTx/>
                <a:latin typeface="Calibri"/>
                <a:ea typeface="+mn-ea"/>
                <a:cs typeface="Calibri"/>
              </a:rPr>
              <a:t>86,6</a:t>
            </a:r>
            <a:endParaRPr kumimoji="0" lang="es-CO" sz="1000" b="0" i="0" u="none" strike="noStrike" kern="1200" cap="none" spc="0" normalizeH="0" baseline="0">
              <a:ln>
                <a:noFill/>
              </a:ln>
              <a:solidFill>
                <a:prstClr val="black"/>
              </a:solidFill>
              <a:effectLst/>
              <a:uLnTx/>
              <a:uFillTx/>
              <a:latin typeface="Calibri"/>
              <a:ea typeface="+mn-ea"/>
              <a:cs typeface="Calibri"/>
            </a:endParaRPr>
          </a:p>
        </p:txBody>
      </p:sp>
      <p:sp>
        <p:nvSpPr>
          <p:cNvPr id="100" name="object 100"/>
          <p:cNvSpPr/>
          <p:nvPr/>
        </p:nvSpPr>
        <p:spPr>
          <a:xfrm>
            <a:off x="4969764" y="5052059"/>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01" name="object 101"/>
          <p:cNvSpPr txBox="1"/>
          <p:nvPr/>
        </p:nvSpPr>
        <p:spPr>
          <a:xfrm>
            <a:off x="5467603" y="5069839"/>
            <a:ext cx="264160" cy="346710"/>
          </a:xfrm>
          <a:prstGeom prst="rect">
            <a:avLst/>
          </a:prstGeom>
        </p:spPr>
        <p:txBody>
          <a:bodyPr vert="horz" wrap="square" lIns="0" tIns="13335" rIns="0" bIns="0" rtlCol="0">
            <a:spAutoFit/>
          </a:bodyPr>
          <a:lstStyle/>
          <a:p>
            <a:pPr marL="12700" marR="5080" lvl="0" indent="1968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IDU </a:t>
            </a:r>
            <a:r>
              <a:rPr kumimoji="0" lang="es-CO" sz="1050" b="0" i="0" u="none" strike="noStrike" kern="1200" cap="none" spc="-22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94,3</a:t>
            </a:r>
          </a:p>
        </p:txBody>
      </p:sp>
      <p:sp>
        <p:nvSpPr>
          <p:cNvPr id="102" name="object 102"/>
          <p:cNvSpPr/>
          <p:nvPr/>
        </p:nvSpPr>
        <p:spPr>
          <a:xfrm>
            <a:off x="2325623" y="5951220"/>
            <a:ext cx="1260475" cy="394970"/>
          </a:xfrm>
          <a:custGeom>
            <a:avLst/>
            <a:gdLst/>
            <a:ahLst/>
            <a:cxnLst/>
            <a:rect l="l" t="t" r="r" b="b"/>
            <a:pathLst>
              <a:path w="1260475" h="394970">
                <a:moveTo>
                  <a:pt x="1260348" y="0"/>
                </a:moveTo>
                <a:lnTo>
                  <a:pt x="0" y="0"/>
                </a:lnTo>
                <a:lnTo>
                  <a:pt x="0" y="394715"/>
                </a:lnTo>
                <a:lnTo>
                  <a:pt x="1260348" y="394715"/>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03" name="object 103"/>
          <p:cNvSpPr txBox="1"/>
          <p:nvPr/>
        </p:nvSpPr>
        <p:spPr>
          <a:xfrm>
            <a:off x="2807589" y="5968085"/>
            <a:ext cx="297180" cy="346710"/>
          </a:xfrm>
          <a:prstGeom prst="rect">
            <a:avLst/>
          </a:prstGeom>
        </p:spPr>
        <p:txBody>
          <a:bodyPr vert="horz" wrap="square" lIns="0" tIns="13335" rIns="0" bIns="0" rtlCol="0">
            <a:spAutoFit/>
          </a:bodyPr>
          <a:lstStyle/>
          <a:p>
            <a:pPr marL="27940" marR="5080" lvl="0" indent="-1524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D</a:t>
            </a:r>
            <a:r>
              <a:rPr kumimoji="0" lang="es-CO" sz="1050" b="0" i="0" u="none" strike="noStrike" kern="1200" cap="none" spc="0" normalizeH="0" baseline="0">
                <a:ln>
                  <a:noFill/>
                </a:ln>
                <a:solidFill>
                  <a:prstClr val="black"/>
                </a:solidFill>
                <a:effectLst/>
                <a:uLnTx/>
                <a:uFillTx/>
                <a:latin typeface="Calibri"/>
                <a:ea typeface="+mn-ea"/>
                <a:cs typeface="Calibri"/>
              </a:rPr>
              <a:t>RD  93,4</a:t>
            </a:r>
          </a:p>
        </p:txBody>
      </p:sp>
      <p:sp>
        <p:nvSpPr>
          <p:cNvPr id="104" name="object 104"/>
          <p:cNvSpPr/>
          <p:nvPr/>
        </p:nvSpPr>
        <p:spPr>
          <a:xfrm>
            <a:off x="3648455" y="6397752"/>
            <a:ext cx="1260475" cy="396240"/>
          </a:xfrm>
          <a:custGeom>
            <a:avLst/>
            <a:gdLst/>
            <a:ahLst/>
            <a:cxnLst/>
            <a:rect l="l" t="t" r="r" b="b"/>
            <a:pathLst>
              <a:path w="1260475" h="396240">
                <a:moveTo>
                  <a:pt x="1260348" y="0"/>
                </a:moveTo>
                <a:lnTo>
                  <a:pt x="0" y="0"/>
                </a:lnTo>
                <a:lnTo>
                  <a:pt x="0" y="396240"/>
                </a:lnTo>
                <a:lnTo>
                  <a:pt x="1260348" y="396240"/>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05" name="object 105"/>
          <p:cNvSpPr txBox="1"/>
          <p:nvPr/>
        </p:nvSpPr>
        <p:spPr>
          <a:xfrm>
            <a:off x="3968622" y="6415532"/>
            <a:ext cx="618490" cy="346710"/>
          </a:xfrm>
          <a:prstGeom prst="rect">
            <a:avLst/>
          </a:prstGeom>
        </p:spPr>
        <p:txBody>
          <a:bodyPr vert="horz" wrap="square" lIns="0" tIns="13335" rIns="0" bIns="0" rtlCol="0">
            <a:spAutoFit/>
          </a:bodyPr>
          <a:lstStyle/>
          <a:p>
            <a:pPr marL="189230" marR="5080" lvl="0" indent="-177165"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5" normalizeH="0" baseline="0">
                <a:ln>
                  <a:noFill/>
                </a:ln>
                <a:solidFill>
                  <a:schemeClr val="bg1"/>
                </a:solidFill>
                <a:effectLst/>
                <a:uLnTx/>
                <a:uFillTx/>
                <a:latin typeface="Calibri"/>
                <a:ea typeface="+mn-ea"/>
                <a:cs typeface="Calibri"/>
              </a:rPr>
              <a:t>Su</a:t>
            </a:r>
            <a:r>
              <a:rPr kumimoji="0" lang="es-CO" sz="1050" b="1" i="0" u="none" strike="noStrike" kern="1200" cap="none" spc="-10" normalizeH="0" baseline="0">
                <a:ln>
                  <a:noFill/>
                </a:ln>
                <a:solidFill>
                  <a:schemeClr val="bg1"/>
                </a:solidFill>
                <a:effectLst/>
                <a:uLnTx/>
                <a:uFillTx/>
                <a:latin typeface="Calibri"/>
                <a:ea typeface="+mn-ea"/>
                <a:cs typeface="Calibri"/>
              </a:rPr>
              <a:t>b</a:t>
            </a:r>
            <a:r>
              <a:rPr kumimoji="0" lang="es-CO" sz="1050" b="1" i="0" u="none" strike="noStrike" kern="1200" cap="none" spc="0" normalizeH="0" baseline="0">
                <a:ln>
                  <a:noFill/>
                </a:ln>
                <a:solidFill>
                  <a:schemeClr val="bg1"/>
                </a:solidFill>
                <a:effectLst/>
                <a:uLnTx/>
                <a:uFillTx/>
                <a:latin typeface="Calibri"/>
                <a:ea typeface="+mn-ea"/>
                <a:cs typeface="Calibri"/>
              </a:rPr>
              <a:t>red</a:t>
            </a:r>
            <a:r>
              <a:rPr kumimoji="0" lang="es-CO" sz="1050" b="1" i="0" u="none" strike="noStrike" kern="1200" cap="none" spc="-10"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Sur  </a:t>
            </a:r>
            <a:r>
              <a:rPr kumimoji="0" lang="es-CO" sz="1050" b="1" i="0" u="none" strike="noStrike" kern="1200" cap="none" spc="0" normalizeH="0" baseline="0">
                <a:ln>
                  <a:noFill/>
                </a:ln>
                <a:solidFill>
                  <a:schemeClr val="bg1"/>
                </a:solidFill>
                <a:effectLst/>
                <a:uLnTx/>
                <a:uFillTx/>
                <a:latin typeface="Calibri"/>
                <a:ea typeface="+mn-ea"/>
                <a:cs typeface="Calibri"/>
              </a:rPr>
              <a:t>98,3</a:t>
            </a:r>
          </a:p>
        </p:txBody>
      </p:sp>
      <p:sp>
        <p:nvSpPr>
          <p:cNvPr id="106" name="object 106"/>
          <p:cNvSpPr/>
          <p:nvPr/>
        </p:nvSpPr>
        <p:spPr>
          <a:xfrm>
            <a:off x="4969764" y="4154423"/>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07" name="object 107"/>
          <p:cNvSpPr txBox="1"/>
          <p:nvPr/>
        </p:nvSpPr>
        <p:spPr>
          <a:xfrm>
            <a:off x="5109464" y="4171950"/>
            <a:ext cx="982980" cy="346710"/>
          </a:xfrm>
          <a:prstGeom prst="rect">
            <a:avLst/>
          </a:prstGeom>
        </p:spPr>
        <p:txBody>
          <a:bodyPr vert="horz" wrap="square" lIns="0" tIns="13335" rIns="0" bIns="0" rtlCol="0">
            <a:spAutoFit/>
          </a:bodyPr>
          <a:lstStyle/>
          <a:p>
            <a:pPr marL="370205" marR="5080" lvl="0" indent="-35814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Lotería</a:t>
            </a:r>
            <a:r>
              <a:rPr kumimoji="0" lang="es-CO" sz="1050" b="0" i="0" u="none" strike="noStrike" kern="1200" cap="none" spc="-4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de</a:t>
            </a:r>
            <a:r>
              <a:rPr kumimoji="0" lang="es-CO" sz="1050" b="0" i="0" u="none" strike="noStrike" kern="1200" cap="none" spc="-4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Bogotá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86,1</a:t>
            </a:r>
          </a:p>
        </p:txBody>
      </p:sp>
      <p:sp>
        <p:nvSpPr>
          <p:cNvPr id="108" name="object 108"/>
          <p:cNvSpPr/>
          <p:nvPr/>
        </p:nvSpPr>
        <p:spPr>
          <a:xfrm>
            <a:off x="4969764" y="4604003"/>
            <a:ext cx="1260475" cy="396240"/>
          </a:xfrm>
          <a:custGeom>
            <a:avLst/>
            <a:gdLst/>
            <a:ahLst/>
            <a:cxnLst/>
            <a:rect l="l" t="t" r="r" b="b"/>
            <a:pathLst>
              <a:path w="1260475" h="396239">
                <a:moveTo>
                  <a:pt x="1260348" y="0"/>
                </a:moveTo>
                <a:lnTo>
                  <a:pt x="0" y="0"/>
                </a:lnTo>
                <a:lnTo>
                  <a:pt x="0" y="396240"/>
                </a:lnTo>
                <a:lnTo>
                  <a:pt x="1260348" y="396240"/>
                </a:lnTo>
                <a:lnTo>
                  <a:pt x="12603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09" name="object 109"/>
          <p:cNvSpPr txBox="1"/>
          <p:nvPr/>
        </p:nvSpPr>
        <p:spPr>
          <a:xfrm>
            <a:off x="5150611" y="4701032"/>
            <a:ext cx="90106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Invest</a:t>
            </a:r>
            <a:r>
              <a:rPr kumimoji="0" lang="es-CO" sz="1050" b="0" i="0" u="none" strike="noStrike" kern="1200" cap="none" spc="-4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In</a:t>
            </a:r>
            <a:r>
              <a:rPr kumimoji="0" lang="es-CO" sz="1050" b="0" i="0" u="none" strike="noStrike" kern="1200" cap="none" spc="-3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Bogotá</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10" name="object 110"/>
          <p:cNvSpPr/>
          <p:nvPr/>
        </p:nvSpPr>
        <p:spPr>
          <a:xfrm>
            <a:off x="6292596" y="5052059"/>
            <a:ext cx="1079500" cy="396240"/>
          </a:xfrm>
          <a:custGeom>
            <a:avLst/>
            <a:gdLst/>
            <a:ahLst/>
            <a:cxnLst/>
            <a:rect l="l" t="t" r="r" b="b"/>
            <a:pathLst>
              <a:path w="1079500" h="396239">
                <a:moveTo>
                  <a:pt x="1078992" y="0"/>
                </a:moveTo>
                <a:lnTo>
                  <a:pt x="0" y="0"/>
                </a:lnTo>
                <a:lnTo>
                  <a:pt x="0" y="396239"/>
                </a:lnTo>
                <a:lnTo>
                  <a:pt x="1078992" y="396239"/>
                </a:lnTo>
                <a:lnTo>
                  <a:pt x="1078992"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11" name="object 111"/>
          <p:cNvSpPr txBox="1"/>
          <p:nvPr/>
        </p:nvSpPr>
        <p:spPr>
          <a:xfrm>
            <a:off x="6379590" y="5069585"/>
            <a:ext cx="906780" cy="346710"/>
          </a:xfrm>
          <a:prstGeom prst="rect">
            <a:avLst/>
          </a:prstGeom>
        </p:spPr>
        <p:txBody>
          <a:bodyPr vert="horz" wrap="square" lIns="0" tIns="13335" rIns="0" bIns="0" rtlCol="0">
            <a:spAutoFit/>
          </a:bodyPr>
          <a:lstStyle/>
          <a:p>
            <a:pPr marL="334010" marR="5080" lvl="0" indent="-32194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Mtto</a:t>
            </a:r>
            <a:r>
              <a:rPr kumimoji="0" lang="es-CO" sz="1050" b="0" i="0" u="none" strike="noStrike" kern="1200" cap="none" spc="-3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Vial</a:t>
            </a:r>
            <a:r>
              <a:rPr kumimoji="0" lang="es-CO" sz="1050" b="0" i="0" u="none" strike="noStrike" kern="1200" cap="none" spc="-3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a:t>
            </a:r>
            <a:r>
              <a:rPr kumimoji="0" lang="es-CO" sz="1050" b="0" i="0" u="none" strike="noStrike" kern="1200" cap="none" spc="-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UMV </a:t>
            </a:r>
            <a:r>
              <a:rPr kumimoji="0" lang="es-CO" sz="1050" b="0" i="0" u="none" strike="noStrike" kern="1200" cap="none" spc="-22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90,4</a:t>
            </a:r>
          </a:p>
        </p:txBody>
      </p:sp>
      <p:sp>
        <p:nvSpPr>
          <p:cNvPr id="112" name="object 112"/>
          <p:cNvSpPr/>
          <p:nvPr/>
        </p:nvSpPr>
        <p:spPr>
          <a:xfrm>
            <a:off x="4969764" y="5949696"/>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13" name="object 113"/>
          <p:cNvSpPr txBox="1"/>
          <p:nvPr/>
        </p:nvSpPr>
        <p:spPr>
          <a:xfrm>
            <a:off x="5385308" y="5967780"/>
            <a:ext cx="429895" cy="346710"/>
          </a:xfrm>
          <a:prstGeom prst="rect">
            <a:avLst/>
          </a:prstGeom>
        </p:spPr>
        <p:txBody>
          <a:bodyPr vert="horz" wrap="square" lIns="0" tIns="13335" rIns="0" bIns="0" rtlCol="0">
            <a:spAutoFit/>
          </a:bodyPr>
          <a:lstStyle/>
          <a:p>
            <a:pPr marL="146685" marR="5080" lvl="0" indent="-13462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D</a:t>
            </a:r>
            <a:r>
              <a:rPr kumimoji="0" lang="es-CO" sz="1050" b="0" i="0" u="none" strike="noStrike" kern="1200" cap="none" spc="0" normalizeH="0" baseline="0">
                <a:ln>
                  <a:noFill/>
                </a:ln>
                <a:solidFill>
                  <a:prstClr val="black"/>
                </a:solidFill>
                <a:effectLst/>
                <a:uLnTx/>
                <a:uFillTx/>
                <a:latin typeface="Calibri"/>
                <a:ea typeface="+mn-ea"/>
                <a:cs typeface="Calibri"/>
              </a:rPr>
              <a:t>Ar</a:t>
            </a:r>
            <a:r>
              <a:rPr kumimoji="0" lang="es-CO" sz="1050" b="0" i="0" u="none" strike="noStrike" kern="1200" cap="none" spc="-10" normalizeH="0" baseline="0">
                <a:ln>
                  <a:noFill/>
                </a:ln>
                <a:solidFill>
                  <a:prstClr val="black"/>
                </a:solidFill>
                <a:effectLst/>
                <a:uLnTx/>
                <a:uFillTx/>
                <a:latin typeface="Calibri"/>
                <a:ea typeface="+mn-ea"/>
                <a:cs typeface="Calibri"/>
              </a:rPr>
              <a:t>t</a:t>
            </a:r>
            <a:r>
              <a:rPr kumimoji="0" lang="es-CO" sz="1050" b="0" i="0" u="none" strike="noStrike" kern="1200" cap="none" spc="0" normalizeH="0" baseline="0">
                <a:ln>
                  <a:noFill/>
                </a:ln>
                <a:solidFill>
                  <a:prstClr val="black"/>
                </a:solidFill>
                <a:effectLst/>
                <a:uLnTx/>
                <a:uFillTx/>
                <a:latin typeface="Calibri"/>
                <a:ea typeface="+mn-ea"/>
                <a:cs typeface="Calibri"/>
              </a:rPr>
              <a:t>es  91</a:t>
            </a:r>
          </a:p>
        </p:txBody>
      </p:sp>
      <p:sp>
        <p:nvSpPr>
          <p:cNvPr id="114" name="object 114"/>
          <p:cNvSpPr/>
          <p:nvPr/>
        </p:nvSpPr>
        <p:spPr>
          <a:xfrm>
            <a:off x="4969764" y="6399276"/>
            <a:ext cx="1260475" cy="396240"/>
          </a:xfrm>
          <a:custGeom>
            <a:avLst/>
            <a:gdLst/>
            <a:ahLst/>
            <a:cxnLst/>
            <a:rect l="l" t="t" r="r" b="b"/>
            <a:pathLst>
              <a:path w="1260475" h="396240">
                <a:moveTo>
                  <a:pt x="1260348" y="0"/>
                </a:moveTo>
                <a:lnTo>
                  <a:pt x="0" y="0"/>
                </a:lnTo>
                <a:lnTo>
                  <a:pt x="0" y="396240"/>
                </a:lnTo>
                <a:lnTo>
                  <a:pt x="1260348" y="396240"/>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15" name="object 115"/>
          <p:cNvSpPr txBox="1"/>
          <p:nvPr/>
        </p:nvSpPr>
        <p:spPr>
          <a:xfrm>
            <a:off x="5075935" y="6416751"/>
            <a:ext cx="1047750" cy="346710"/>
          </a:xfrm>
          <a:prstGeom prst="rect">
            <a:avLst/>
          </a:prstGeom>
        </p:spPr>
        <p:txBody>
          <a:bodyPr vert="horz" wrap="square" lIns="0" tIns="13335" rIns="0" bIns="0" rtlCol="0">
            <a:spAutoFit/>
          </a:bodyPr>
          <a:lstStyle/>
          <a:p>
            <a:pPr marL="403860" marR="5080" lvl="0" indent="-391795"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5" normalizeH="0" baseline="0">
                <a:ln>
                  <a:noFill/>
                </a:ln>
                <a:solidFill>
                  <a:schemeClr val="bg1"/>
                </a:solidFill>
                <a:effectLst/>
                <a:uLnTx/>
                <a:uFillTx/>
                <a:latin typeface="Calibri"/>
                <a:ea typeface="+mn-ea"/>
                <a:cs typeface="Calibri"/>
              </a:rPr>
              <a:t>Sub.</a:t>
            </a:r>
            <a:r>
              <a:rPr kumimoji="0" lang="es-CO" sz="1050" b="1" i="0" u="none" strike="noStrike" kern="1200" cap="none" spc="-30"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Sur</a:t>
            </a:r>
            <a:r>
              <a:rPr kumimoji="0" lang="es-CO" sz="1050" b="1" i="0" u="none" strike="noStrike" kern="1200" cap="none" spc="-35"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Occidente </a:t>
            </a:r>
            <a:r>
              <a:rPr kumimoji="0" lang="es-CO" sz="1050" b="1" i="0" u="none" strike="noStrike" kern="1200" cap="none" spc="-225"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97,3</a:t>
            </a:r>
          </a:p>
        </p:txBody>
      </p:sp>
      <p:sp>
        <p:nvSpPr>
          <p:cNvPr id="116" name="object 116"/>
          <p:cNvSpPr/>
          <p:nvPr/>
        </p:nvSpPr>
        <p:spPr>
          <a:xfrm>
            <a:off x="3648455" y="5052059"/>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17" name="object 117"/>
          <p:cNvSpPr txBox="1"/>
          <p:nvPr/>
        </p:nvSpPr>
        <p:spPr>
          <a:xfrm>
            <a:off x="3804030" y="5069204"/>
            <a:ext cx="948055" cy="346710"/>
          </a:xfrm>
          <a:prstGeom prst="rect">
            <a:avLst/>
          </a:prstGeom>
        </p:spPr>
        <p:txBody>
          <a:bodyPr vert="horz" wrap="square" lIns="0" tIns="13335" rIns="0" bIns="0" rtlCol="0">
            <a:spAutoFit/>
          </a:bodyPr>
          <a:lstStyle/>
          <a:p>
            <a:pPr marL="353695" marR="5080" lvl="0" indent="-341630"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0" normalizeH="0" baseline="0">
                <a:ln>
                  <a:noFill/>
                </a:ln>
                <a:solidFill>
                  <a:schemeClr val="bg1"/>
                </a:solidFill>
                <a:effectLst/>
                <a:uLnTx/>
                <a:uFillTx/>
                <a:latin typeface="Calibri"/>
                <a:ea typeface="+mn-ea"/>
                <a:cs typeface="Calibri"/>
              </a:rPr>
              <a:t>Metro</a:t>
            </a:r>
            <a:r>
              <a:rPr kumimoji="0" lang="es-CO" sz="1050" b="1" i="0" u="none" strike="noStrike" kern="1200" cap="none" spc="-50"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de</a:t>
            </a:r>
            <a:r>
              <a:rPr kumimoji="0" lang="es-CO" sz="1050" b="1" i="0" u="none" strike="noStrike" kern="1200" cap="none" spc="-45"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Bogotá </a:t>
            </a:r>
            <a:r>
              <a:rPr kumimoji="0" lang="es-CO" sz="1050" b="1" i="0" u="none" strike="noStrike" kern="1200" cap="none" spc="-225"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98,0</a:t>
            </a:r>
          </a:p>
        </p:txBody>
      </p:sp>
      <p:sp>
        <p:nvSpPr>
          <p:cNvPr id="118" name="object 118"/>
          <p:cNvSpPr/>
          <p:nvPr/>
        </p:nvSpPr>
        <p:spPr>
          <a:xfrm>
            <a:off x="3648455" y="5949696"/>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19" name="object 119"/>
          <p:cNvSpPr txBox="1"/>
          <p:nvPr/>
        </p:nvSpPr>
        <p:spPr>
          <a:xfrm>
            <a:off x="4110354" y="5966561"/>
            <a:ext cx="334645" cy="3467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F</a:t>
            </a:r>
            <a:r>
              <a:rPr kumimoji="0" lang="es-CO" sz="1050" b="0" i="0" u="none" strike="noStrike" kern="1200" cap="none" spc="-10" normalizeH="0" baseline="0">
                <a:ln>
                  <a:noFill/>
                </a:ln>
                <a:solidFill>
                  <a:prstClr val="black"/>
                </a:solidFill>
                <a:effectLst/>
                <a:uLnTx/>
                <a:uFillTx/>
                <a:latin typeface="Calibri"/>
                <a:ea typeface="+mn-ea"/>
                <a:cs typeface="Calibri"/>
              </a:rPr>
              <a:t>U</a:t>
            </a:r>
            <a:r>
              <a:rPr kumimoji="0" lang="es-CO" sz="1050" b="0" i="0" u="none" strike="noStrike" kern="1200" cap="none" spc="0" normalizeH="0" baseline="0">
                <a:ln>
                  <a:noFill/>
                </a:ln>
                <a:solidFill>
                  <a:prstClr val="black"/>
                </a:solidFill>
                <a:effectLst/>
                <a:uLnTx/>
                <a:uFillTx/>
                <a:latin typeface="Calibri"/>
                <a:ea typeface="+mn-ea"/>
                <a:cs typeface="Calibri"/>
              </a:rPr>
              <a:t>GA</a:t>
            </a:r>
          </a:p>
          <a:p>
            <a:pPr marL="47625" marR="0" lvl="0" indent="0" algn="l"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91,8</a:t>
            </a:r>
          </a:p>
        </p:txBody>
      </p:sp>
      <p:sp>
        <p:nvSpPr>
          <p:cNvPr id="120" name="object 120"/>
          <p:cNvSpPr/>
          <p:nvPr/>
        </p:nvSpPr>
        <p:spPr>
          <a:xfrm>
            <a:off x="6288023" y="6388608"/>
            <a:ext cx="1117600" cy="396240"/>
          </a:xfrm>
          <a:custGeom>
            <a:avLst/>
            <a:gdLst/>
            <a:ahLst/>
            <a:cxnLst/>
            <a:rect l="l" t="t" r="r" b="b"/>
            <a:pathLst>
              <a:path w="1117600" h="396240">
                <a:moveTo>
                  <a:pt x="1117092" y="0"/>
                </a:moveTo>
                <a:lnTo>
                  <a:pt x="0" y="0"/>
                </a:lnTo>
                <a:lnTo>
                  <a:pt x="0" y="396239"/>
                </a:lnTo>
                <a:lnTo>
                  <a:pt x="1117092" y="396239"/>
                </a:lnTo>
                <a:lnTo>
                  <a:pt x="1117092"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21" name="object 121"/>
          <p:cNvSpPr txBox="1"/>
          <p:nvPr/>
        </p:nvSpPr>
        <p:spPr>
          <a:xfrm>
            <a:off x="6454266" y="6406388"/>
            <a:ext cx="785495" cy="346710"/>
          </a:xfrm>
          <a:prstGeom prst="rect">
            <a:avLst/>
          </a:prstGeom>
        </p:spPr>
        <p:txBody>
          <a:bodyPr vert="horz" wrap="square" lIns="0" tIns="13335" rIns="0" bIns="0" rtlCol="0">
            <a:spAutoFit/>
          </a:bodyPr>
          <a:lstStyle/>
          <a:p>
            <a:pPr marL="273050" marR="5080" lvl="0" indent="-26098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Subred</a:t>
            </a:r>
            <a:r>
              <a:rPr kumimoji="0" lang="es-CO" sz="1050" b="0" i="0" u="none" strike="noStrike" kern="1200" cap="none" spc="18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Norte </a:t>
            </a:r>
            <a:r>
              <a:rPr kumimoji="0" lang="es-CO" sz="1050" b="0" i="0" u="none" strike="noStrike" kern="1200" cap="none" spc="-22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88,4</a:t>
            </a:r>
          </a:p>
        </p:txBody>
      </p:sp>
      <p:sp>
        <p:nvSpPr>
          <p:cNvPr id="122" name="object 122"/>
          <p:cNvSpPr/>
          <p:nvPr/>
        </p:nvSpPr>
        <p:spPr>
          <a:xfrm>
            <a:off x="7434071" y="5052059"/>
            <a:ext cx="1115695" cy="396240"/>
          </a:xfrm>
          <a:custGeom>
            <a:avLst/>
            <a:gdLst/>
            <a:ahLst/>
            <a:cxnLst/>
            <a:rect l="l" t="t" r="r" b="b"/>
            <a:pathLst>
              <a:path w="1115695" h="396239">
                <a:moveTo>
                  <a:pt x="1115568" y="0"/>
                </a:moveTo>
                <a:lnTo>
                  <a:pt x="0" y="0"/>
                </a:lnTo>
                <a:lnTo>
                  <a:pt x="0" y="396239"/>
                </a:lnTo>
                <a:lnTo>
                  <a:pt x="1115568" y="396239"/>
                </a:lnTo>
                <a:lnTo>
                  <a:pt x="111556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23" name="object 123"/>
          <p:cNvSpPr txBox="1"/>
          <p:nvPr/>
        </p:nvSpPr>
        <p:spPr>
          <a:xfrm>
            <a:off x="7538973" y="5069204"/>
            <a:ext cx="908050" cy="346710"/>
          </a:xfrm>
          <a:prstGeom prst="rect">
            <a:avLst/>
          </a:prstGeom>
        </p:spPr>
        <p:txBody>
          <a:bodyPr vert="horz" wrap="square" lIns="0" tIns="13335" rIns="0" bIns="0" rtlCol="0">
            <a:spAutoFit/>
          </a:bodyPr>
          <a:lstStyle/>
          <a:p>
            <a:pPr marL="12700" marR="5080" lvl="0" indent="11874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Terminal </a:t>
            </a:r>
            <a:r>
              <a:rPr kumimoji="0" lang="es-CO" sz="1050" b="0" i="0" u="none" strike="noStrike" kern="1200" cap="none" spc="-5" normalizeH="0" baseline="0">
                <a:ln>
                  <a:noFill/>
                </a:ln>
                <a:solidFill>
                  <a:prstClr val="black"/>
                </a:solidFill>
                <a:effectLst/>
                <a:uLnTx/>
                <a:uFillTx/>
                <a:latin typeface="Calibri"/>
                <a:ea typeface="+mn-ea"/>
                <a:cs typeface="Calibri"/>
              </a:rPr>
              <a:t>de </a:t>
            </a:r>
            <a:r>
              <a:rPr kumimoji="0" lang="es-CO" sz="1050" b="0" i="0" u="none" strike="noStrike" kern="1200" cap="none" spc="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T</a:t>
            </a:r>
            <a:r>
              <a:rPr kumimoji="0" lang="es-CO" sz="1050" b="0" i="0" u="none" strike="noStrike" kern="1200" cap="none" spc="0" normalizeH="0" baseline="0">
                <a:ln>
                  <a:noFill/>
                </a:ln>
                <a:solidFill>
                  <a:prstClr val="black"/>
                </a:solidFill>
                <a:effectLst/>
                <a:uLnTx/>
                <a:uFillTx/>
                <a:latin typeface="Calibri"/>
                <a:ea typeface="+mn-ea"/>
                <a:cs typeface="Calibri"/>
              </a:rPr>
              <a:t>ra</a:t>
            </a:r>
            <a:r>
              <a:rPr kumimoji="0" lang="es-CO" sz="1050" b="0" i="0" u="none" strike="noStrike" kern="1200" cap="none" spc="-5" normalizeH="0" baseline="0">
                <a:ln>
                  <a:noFill/>
                </a:ln>
                <a:solidFill>
                  <a:prstClr val="black"/>
                </a:solidFill>
                <a:effectLst/>
                <a:uLnTx/>
                <a:uFillTx/>
                <a:latin typeface="Calibri"/>
                <a:ea typeface="+mn-ea"/>
                <a:cs typeface="Calibri"/>
              </a:rPr>
              <a:t>n</a:t>
            </a:r>
            <a:r>
              <a:rPr kumimoji="0" lang="es-CO" sz="1050" b="0" i="0" u="none" strike="noStrike" kern="1200" cap="none" spc="-10" normalizeH="0" baseline="0">
                <a:ln>
                  <a:noFill/>
                </a:ln>
                <a:solidFill>
                  <a:prstClr val="black"/>
                </a:solidFill>
                <a:effectLst/>
                <a:uLnTx/>
                <a:uFillTx/>
                <a:latin typeface="Calibri"/>
                <a:ea typeface="+mn-ea"/>
                <a:cs typeface="Calibri"/>
              </a:rPr>
              <a:t>s</a:t>
            </a:r>
            <a:r>
              <a:rPr kumimoji="0" lang="es-CO" sz="1050" b="0" i="0" u="none" strike="noStrike" kern="1200" cap="none" spc="-5" normalizeH="0" baseline="0">
                <a:ln>
                  <a:noFill/>
                </a:ln>
                <a:solidFill>
                  <a:prstClr val="black"/>
                </a:solidFill>
                <a:effectLst/>
                <a:uLnTx/>
                <a:uFillTx/>
                <a:latin typeface="Calibri"/>
                <a:ea typeface="+mn-ea"/>
                <a:cs typeface="Calibri"/>
              </a:rPr>
              <a:t>p</a:t>
            </a:r>
            <a:r>
              <a:rPr kumimoji="0" lang="es-CO" sz="1050" b="0" i="0" u="none" strike="noStrike" kern="1200" cap="none" spc="-10" normalizeH="0" baseline="0">
                <a:ln>
                  <a:noFill/>
                </a:ln>
                <a:solidFill>
                  <a:prstClr val="black"/>
                </a:solidFill>
                <a:effectLst/>
                <a:uLnTx/>
                <a:uFillTx/>
                <a:latin typeface="Calibri"/>
                <a:ea typeface="+mn-ea"/>
                <a:cs typeface="Calibri"/>
              </a:rPr>
              <a:t>o</a:t>
            </a:r>
            <a:r>
              <a:rPr kumimoji="0" lang="es-CO" sz="1050" b="0" i="0" u="none" strike="noStrike" kern="1200" cap="none" spc="0" normalizeH="0" baseline="0">
                <a:ln>
                  <a:noFill/>
                </a:ln>
                <a:solidFill>
                  <a:prstClr val="black"/>
                </a:solidFill>
                <a:effectLst/>
                <a:uLnTx/>
                <a:uFillTx/>
                <a:latin typeface="Calibri"/>
                <a:ea typeface="+mn-ea"/>
                <a:cs typeface="Calibri"/>
              </a:rPr>
              <a:t>r</a:t>
            </a:r>
            <a:r>
              <a:rPr kumimoji="0" lang="es-CO" sz="1050" b="0" i="0" u="none" strike="noStrike" kern="1200" cap="none" spc="-10" normalizeH="0" baseline="0">
                <a:ln>
                  <a:noFill/>
                </a:ln>
                <a:solidFill>
                  <a:prstClr val="black"/>
                </a:solidFill>
                <a:effectLst/>
                <a:uLnTx/>
                <a:uFillTx/>
                <a:latin typeface="Calibri"/>
                <a:ea typeface="+mn-ea"/>
                <a:cs typeface="Calibri"/>
              </a:rPr>
              <a:t>t</a:t>
            </a:r>
            <a:r>
              <a:rPr kumimoji="0" lang="es-CO" sz="1050" b="0" i="0" u="none" strike="noStrike" kern="1200" cap="none" spc="0" normalizeH="0" baseline="0">
                <a:ln>
                  <a:noFill/>
                </a:ln>
                <a:solidFill>
                  <a:prstClr val="black"/>
                </a:solidFill>
                <a:effectLst/>
                <a:uLnTx/>
                <a:uFillTx/>
                <a:latin typeface="Calibri"/>
                <a:ea typeface="+mn-ea"/>
                <a:cs typeface="Calibri"/>
              </a:rPr>
              <a:t>es</a:t>
            </a:r>
            <a:r>
              <a:rPr kumimoji="0" lang="es-CO" sz="1050" b="0" i="0" u="none" strike="noStrike" kern="1200" cap="none" spc="-2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S.A.</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24" name="object 124"/>
          <p:cNvSpPr/>
          <p:nvPr/>
        </p:nvSpPr>
        <p:spPr>
          <a:xfrm>
            <a:off x="6292596" y="5949696"/>
            <a:ext cx="1079500" cy="396240"/>
          </a:xfrm>
          <a:custGeom>
            <a:avLst/>
            <a:gdLst/>
            <a:ahLst/>
            <a:cxnLst/>
            <a:rect l="l" t="t" r="r" b="b"/>
            <a:pathLst>
              <a:path w="1079500" h="396239">
                <a:moveTo>
                  <a:pt x="1078992" y="0"/>
                </a:moveTo>
                <a:lnTo>
                  <a:pt x="0" y="0"/>
                </a:lnTo>
                <a:lnTo>
                  <a:pt x="0" y="396239"/>
                </a:lnTo>
                <a:lnTo>
                  <a:pt x="1078992" y="396239"/>
                </a:lnTo>
                <a:lnTo>
                  <a:pt x="1078992"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25" name="object 125"/>
          <p:cNvSpPr txBox="1"/>
          <p:nvPr/>
        </p:nvSpPr>
        <p:spPr>
          <a:xfrm>
            <a:off x="6467983" y="5967780"/>
            <a:ext cx="730250" cy="346710"/>
          </a:xfrm>
          <a:prstGeom prst="rect">
            <a:avLst/>
          </a:prstGeom>
        </p:spPr>
        <p:txBody>
          <a:bodyPr vert="horz" wrap="square" lIns="0" tIns="13335" rIns="0" bIns="0" rtlCol="0">
            <a:spAutoFit/>
          </a:bodyPr>
          <a:lstStyle/>
          <a:p>
            <a:pPr marL="245745" marR="5080" lvl="0" indent="-233679"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Can</a:t>
            </a:r>
            <a:r>
              <a:rPr kumimoji="0" lang="es-CO" sz="1050" b="0" i="0" u="none" strike="noStrike" kern="1200" cap="none" spc="-10" normalizeH="0" baseline="0">
                <a:ln>
                  <a:noFill/>
                </a:ln>
                <a:solidFill>
                  <a:prstClr val="black"/>
                </a:solidFill>
                <a:effectLst/>
                <a:uLnTx/>
                <a:uFillTx/>
                <a:latin typeface="Calibri"/>
                <a:ea typeface="+mn-ea"/>
                <a:cs typeface="Calibri"/>
              </a:rPr>
              <a:t>a</a:t>
            </a:r>
            <a:r>
              <a:rPr kumimoji="0" lang="es-CO" sz="1050" b="0" i="0" u="none" strike="noStrike" kern="1200" cap="none" spc="0" normalizeH="0" baseline="0">
                <a:ln>
                  <a:noFill/>
                </a:ln>
                <a:solidFill>
                  <a:prstClr val="black"/>
                </a:solidFill>
                <a:effectLst/>
                <a:uLnTx/>
                <a:uFillTx/>
                <a:latin typeface="Calibri"/>
                <a:ea typeface="+mn-ea"/>
                <a:cs typeface="Calibri"/>
              </a:rPr>
              <a:t>l</a:t>
            </a:r>
            <a:r>
              <a:rPr kumimoji="0" lang="es-CO" sz="1050" b="0" i="0" u="none" strike="noStrike" kern="1200" cap="none" spc="-1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Cap</a:t>
            </a:r>
            <a:r>
              <a:rPr kumimoji="0" lang="es-CO" sz="1050" b="0" i="0" u="none" strike="noStrike" kern="1200" cap="none" spc="-10" normalizeH="0" baseline="0">
                <a:ln>
                  <a:noFill/>
                </a:ln>
                <a:solidFill>
                  <a:prstClr val="black"/>
                </a:solidFill>
                <a:effectLst/>
                <a:uLnTx/>
                <a:uFillTx/>
                <a:latin typeface="Calibri"/>
                <a:ea typeface="+mn-ea"/>
                <a:cs typeface="Calibri"/>
              </a:rPr>
              <a:t>it</a:t>
            </a:r>
            <a:r>
              <a:rPr kumimoji="0" lang="es-CO" sz="1050" b="0" i="0" u="none" strike="noStrike" kern="1200" cap="none" spc="0" normalizeH="0" baseline="0">
                <a:ln>
                  <a:noFill/>
                </a:ln>
                <a:solidFill>
                  <a:prstClr val="black"/>
                </a:solidFill>
                <a:effectLst/>
                <a:uLnTx/>
                <a:uFillTx/>
                <a:latin typeface="Calibri"/>
                <a:ea typeface="+mn-ea"/>
                <a:cs typeface="Calibri"/>
              </a:rPr>
              <a:t>al  86,1</a:t>
            </a:r>
          </a:p>
        </p:txBody>
      </p:sp>
      <p:sp>
        <p:nvSpPr>
          <p:cNvPr id="126" name="object 126"/>
          <p:cNvSpPr/>
          <p:nvPr/>
        </p:nvSpPr>
        <p:spPr>
          <a:xfrm>
            <a:off x="7469123" y="6399276"/>
            <a:ext cx="1080770" cy="396240"/>
          </a:xfrm>
          <a:custGeom>
            <a:avLst/>
            <a:gdLst/>
            <a:ahLst/>
            <a:cxnLst/>
            <a:rect l="l" t="t" r="r" b="b"/>
            <a:pathLst>
              <a:path w="1080770" h="396240">
                <a:moveTo>
                  <a:pt x="1080516" y="0"/>
                </a:moveTo>
                <a:lnTo>
                  <a:pt x="0" y="0"/>
                </a:lnTo>
                <a:lnTo>
                  <a:pt x="0" y="396240"/>
                </a:lnTo>
                <a:lnTo>
                  <a:pt x="1080516" y="396240"/>
                </a:lnTo>
                <a:lnTo>
                  <a:pt x="1080516"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27" name="object 127"/>
          <p:cNvSpPr txBox="1"/>
          <p:nvPr/>
        </p:nvSpPr>
        <p:spPr>
          <a:xfrm>
            <a:off x="7648447" y="6416751"/>
            <a:ext cx="725805" cy="346710"/>
          </a:xfrm>
          <a:prstGeom prst="rect">
            <a:avLst/>
          </a:prstGeom>
        </p:spPr>
        <p:txBody>
          <a:bodyPr vert="horz" wrap="square" lIns="0" tIns="13335" rIns="0" bIns="0" rtlCol="0">
            <a:spAutoFit/>
          </a:bodyPr>
          <a:lstStyle/>
          <a:p>
            <a:pPr marL="242570" marR="5080" lvl="0" indent="-230504"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Cap</a:t>
            </a:r>
            <a:r>
              <a:rPr kumimoji="0" lang="es-CO" sz="1050" b="0" i="0" u="none" strike="noStrike" kern="1200" cap="none" spc="-10" normalizeH="0" baseline="0">
                <a:ln>
                  <a:noFill/>
                </a:ln>
                <a:solidFill>
                  <a:prstClr val="black"/>
                </a:solidFill>
                <a:effectLst/>
                <a:uLnTx/>
                <a:uFillTx/>
                <a:latin typeface="Calibri"/>
                <a:ea typeface="+mn-ea"/>
                <a:cs typeface="Calibri"/>
              </a:rPr>
              <a:t>it</a:t>
            </a:r>
            <a:r>
              <a:rPr kumimoji="0" lang="es-CO" sz="1050" b="0" i="0" u="none" strike="noStrike" kern="1200" cap="none" spc="0" normalizeH="0" baseline="0">
                <a:ln>
                  <a:noFill/>
                </a:ln>
                <a:solidFill>
                  <a:prstClr val="black"/>
                </a:solidFill>
                <a:effectLst/>
                <a:uLnTx/>
                <a:uFillTx/>
                <a:latin typeface="Calibri"/>
                <a:ea typeface="+mn-ea"/>
                <a:cs typeface="Calibri"/>
              </a:rPr>
              <a:t>al</a:t>
            </a:r>
            <a:r>
              <a:rPr kumimoji="0" lang="es-CO" sz="1050" b="0" i="0" u="none" strike="noStrike" kern="1200" cap="none" spc="-1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S</a:t>
            </a:r>
            <a:r>
              <a:rPr kumimoji="0" lang="es-CO" sz="1050" b="0" i="0" u="none" strike="noStrike" kern="1200" cap="none" spc="0" normalizeH="0" baseline="0">
                <a:ln>
                  <a:noFill/>
                </a:ln>
                <a:solidFill>
                  <a:prstClr val="black"/>
                </a:solidFill>
                <a:effectLst/>
                <a:uLnTx/>
                <a:uFillTx/>
                <a:latin typeface="Calibri"/>
                <a:ea typeface="+mn-ea"/>
                <a:cs typeface="Calibri"/>
              </a:rPr>
              <a:t>a</a:t>
            </a:r>
            <a:r>
              <a:rPr kumimoji="0" lang="es-CO" sz="1050" b="0" i="0" u="none" strike="noStrike" kern="1200" cap="none" spc="-5" normalizeH="0" baseline="0">
                <a:ln>
                  <a:noFill/>
                </a:ln>
                <a:solidFill>
                  <a:prstClr val="black"/>
                </a:solidFill>
                <a:effectLst/>
                <a:uLnTx/>
                <a:uFillTx/>
                <a:latin typeface="Calibri"/>
                <a:ea typeface="+mn-ea"/>
                <a:cs typeface="Calibri"/>
              </a:rPr>
              <a:t>lud  </a:t>
            </a:r>
            <a:r>
              <a:rPr kumimoji="0" lang="es-CO" sz="1050" b="0" i="0" u="none" strike="noStrike" kern="1200" cap="none" spc="0" normalizeH="0" baseline="0">
                <a:ln>
                  <a:noFill/>
                </a:ln>
                <a:solidFill>
                  <a:prstClr val="black"/>
                </a:solidFill>
                <a:effectLst/>
                <a:uLnTx/>
                <a:uFillTx/>
                <a:latin typeface="Calibri"/>
                <a:ea typeface="+mn-ea"/>
                <a:cs typeface="Calibri"/>
              </a:rPr>
              <a:t>80,3</a:t>
            </a:r>
          </a:p>
        </p:txBody>
      </p:sp>
      <p:sp>
        <p:nvSpPr>
          <p:cNvPr id="128" name="object 128"/>
          <p:cNvSpPr/>
          <p:nvPr/>
        </p:nvSpPr>
        <p:spPr>
          <a:xfrm>
            <a:off x="8609076" y="6399276"/>
            <a:ext cx="1117600" cy="396240"/>
          </a:xfrm>
          <a:custGeom>
            <a:avLst/>
            <a:gdLst/>
            <a:ahLst/>
            <a:cxnLst/>
            <a:rect l="l" t="t" r="r" b="b"/>
            <a:pathLst>
              <a:path w="1117600" h="396240">
                <a:moveTo>
                  <a:pt x="1117092" y="0"/>
                </a:moveTo>
                <a:lnTo>
                  <a:pt x="0" y="0"/>
                </a:lnTo>
                <a:lnTo>
                  <a:pt x="0" y="396240"/>
                </a:lnTo>
                <a:lnTo>
                  <a:pt x="1117092" y="396240"/>
                </a:lnTo>
                <a:lnTo>
                  <a:pt x="1117092"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29" name="object 129"/>
          <p:cNvSpPr txBox="1"/>
          <p:nvPr/>
        </p:nvSpPr>
        <p:spPr>
          <a:xfrm>
            <a:off x="8798432" y="6456375"/>
            <a:ext cx="739140" cy="259045"/>
          </a:xfrm>
          <a:prstGeom prst="rect">
            <a:avLst/>
          </a:prstGeom>
        </p:spPr>
        <p:txBody>
          <a:bodyPr vert="horz" wrap="square" lIns="0" tIns="12700" rIns="0" bIns="0" rtlCol="0">
            <a:spAutoFit/>
          </a:bodyPr>
          <a:lstStyle/>
          <a:p>
            <a:pPr marL="20320" marR="5080" lvl="0" indent="-7620" algn="l" defTabSz="914400" rtl="0" eaLnBrk="1" fontAlgn="auto" latinLnBrk="0" hangingPunct="1">
              <a:lnSpc>
                <a:spcPct val="100000"/>
              </a:lnSpc>
              <a:spcBef>
                <a:spcPts val="100"/>
              </a:spcBef>
              <a:spcAft>
                <a:spcPts val="0"/>
              </a:spcAft>
              <a:buClrTx/>
              <a:buSzTx/>
              <a:buFontTx/>
              <a:buNone/>
              <a:tabLst/>
              <a:defRPr/>
            </a:pPr>
            <a:r>
              <a:rPr kumimoji="0" lang="es-CO" sz="800" b="0" i="0" u="none" strike="noStrike" kern="1200" cap="none" spc="0" normalizeH="0" baseline="0">
                <a:ln>
                  <a:noFill/>
                </a:ln>
                <a:solidFill>
                  <a:srgbClr val="404040"/>
                </a:solidFill>
                <a:effectLst/>
                <a:uLnTx/>
                <a:uFillTx/>
                <a:latin typeface="Calibri"/>
                <a:ea typeface="+mn-ea"/>
                <a:cs typeface="Calibri"/>
              </a:rPr>
              <a:t>F</a:t>
            </a:r>
            <a:r>
              <a:rPr kumimoji="0" lang="es-CO" sz="800" b="0" i="0" u="none" strike="noStrike" kern="1200" cap="none" spc="-5" normalizeH="0" baseline="0">
                <a:ln>
                  <a:noFill/>
                </a:ln>
                <a:solidFill>
                  <a:srgbClr val="404040"/>
                </a:solidFill>
                <a:effectLst/>
                <a:uLnTx/>
                <a:uFillTx/>
                <a:latin typeface="Calibri"/>
                <a:ea typeface="+mn-ea"/>
                <a:cs typeface="Calibri"/>
              </a:rPr>
              <a:t>ond</a:t>
            </a:r>
            <a:r>
              <a:rPr kumimoji="0" lang="es-CO" sz="800" b="0" i="0" u="none" strike="noStrike" kern="1200" cap="none" spc="0" normalizeH="0" baseline="0">
                <a:ln>
                  <a:noFill/>
                </a:ln>
                <a:solidFill>
                  <a:srgbClr val="404040"/>
                </a:solidFill>
                <a:effectLst/>
                <a:uLnTx/>
                <a:uFillTx/>
                <a:latin typeface="Calibri"/>
                <a:ea typeface="+mn-ea"/>
                <a:cs typeface="Calibri"/>
              </a:rPr>
              <a:t>o</a:t>
            </a:r>
            <a:r>
              <a:rPr kumimoji="0" lang="es-CO" sz="800" b="0" i="0" u="none" strike="noStrike" kern="1200" cap="none" spc="-5" normalizeH="0" baseline="0">
                <a:ln>
                  <a:noFill/>
                </a:ln>
                <a:solidFill>
                  <a:srgbClr val="404040"/>
                </a:solidFill>
                <a:effectLst/>
                <a:uLnTx/>
                <a:uFillTx/>
                <a:latin typeface="Calibri"/>
                <a:ea typeface="+mn-ea"/>
                <a:cs typeface="Calibri"/>
              </a:rPr>
              <a:t> Finan</a:t>
            </a:r>
            <a:r>
              <a:rPr kumimoji="0" lang="es-CO" sz="800" b="0" i="0" u="none" strike="noStrike" kern="1200" cap="none" spc="-10" normalizeH="0" baseline="0">
                <a:ln>
                  <a:noFill/>
                </a:ln>
                <a:solidFill>
                  <a:srgbClr val="404040"/>
                </a:solidFill>
                <a:effectLst/>
                <a:uLnTx/>
                <a:uFillTx/>
                <a:latin typeface="Calibri"/>
                <a:ea typeface="+mn-ea"/>
                <a:cs typeface="Calibri"/>
              </a:rPr>
              <a:t>c</a:t>
            </a:r>
            <a:r>
              <a:rPr kumimoji="0" lang="es-CO" sz="800" b="0" i="0" u="none" strike="noStrike" kern="1200" cap="none" spc="-5" normalizeH="0" baseline="0">
                <a:ln>
                  <a:noFill/>
                </a:ln>
                <a:solidFill>
                  <a:srgbClr val="404040"/>
                </a:solidFill>
                <a:effectLst/>
                <a:uLnTx/>
                <a:uFillTx/>
                <a:latin typeface="Calibri"/>
                <a:ea typeface="+mn-ea"/>
                <a:cs typeface="Calibri"/>
              </a:rPr>
              <a:t>ier</a:t>
            </a:r>
            <a:r>
              <a:rPr kumimoji="0" lang="es-CO" sz="800" b="0" i="0" u="none" strike="noStrike" kern="1200" cap="none" spc="0" normalizeH="0" baseline="0">
                <a:ln>
                  <a:noFill/>
                </a:ln>
                <a:solidFill>
                  <a:srgbClr val="404040"/>
                </a:solidFill>
                <a:effectLst/>
                <a:uLnTx/>
                <a:uFillTx/>
                <a:latin typeface="Calibri"/>
                <a:ea typeface="+mn-ea"/>
                <a:cs typeface="Calibri"/>
              </a:rPr>
              <a:t>o  </a:t>
            </a:r>
            <a:r>
              <a:rPr kumimoji="0" lang="es-CO" sz="800" b="0" i="0" u="none" strike="noStrike" kern="1200" cap="none" spc="-5" normalizeH="0" baseline="0">
                <a:ln>
                  <a:noFill/>
                </a:ln>
                <a:solidFill>
                  <a:srgbClr val="404040"/>
                </a:solidFill>
                <a:effectLst/>
                <a:uLnTx/>
                <a:uFillTx/>
                <a:latin typeface="Calibri"/>
                <a:ea typeface="+mn-ea"/>
                <a:cs typeface="Calibri"/>
              </a:rPr>
              <a:t>Distrital</a:t>
            </a:r>
            <a:r>
              <a:rPr kumimoji="0" lang="es-CO" sz="800" b="0" i="0" u="none" strike="noStrike" kern="1200" cap="none" spc="-3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de</a:t>
            </a:r>
            <a:r>
              <a:rPr kumimoji="0" lang="es-CO" sz="800" b="0" i="0" u="none" strike="noStrike" kern="1200" cap="none" spc="-35"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Salud</a:t>
            </a:r>
            <a:endParaRPr kumimoji="0" lang="es-CO" sz="800" b="0" i="0" u="none" strike="noStrike" kern="1200" cap="none" spc="0" normalizeH="0" baseline="0">
              <a:ln>
                <a:noFill/>
              </a:ln>
              <a:solidFill>
                <a:prstClr val="black"/>
              </a:solidFill>
              <a:effectLst/>
              <a:uLnTx/>
              <a:uFillTx/>
              <a:latin typeface="Calibri"/>
              <a:ea typeface="+mn-ea"/>
              <a:cs typeface="Calibri"/>
            </a:endParaRPr>
          </a:p>
        </p:txBody>
      </p:sp>
      <p:sp>
        <p:nvSpPr>
          <p:cNvPr id="130" name="object 130"/>
          <p:cNvSpPr/>
          <p:nvPr/>
        </p:nvSpPr>
        <p:spPr>
          <a:xfrm>
            <a:off x="9784080" y="6399276"/>
            <a:ext cx="1130935" cy="396240"/>
          </a:xfrm>
          <a:custGeom>
            <a:avLst/>
            <a:gdLst/>
            <a:ahLst/>
            <a:cxnLst/>
            <a:rect l="l" t="t" r="r" b="b"/>
            <a:pathLst>
              <a:path w="1130934" h="396240">
                <a:moveTo>
                  <a:pt x="1130807" y="0"/>
                </a:moveTo>
                <a:lnTo>
                  <a:pt x="0" y="0"/>
                </a:lnTo>
                <a:lnTo>
                  <a:pt x="0" y="396240"/>
                </a:lnTo>
                <a:lnTo>
                  <a:pt x="1130807" y="396240"/>
                </a:lnTo>
                <a:lnTo>
                  <a:pt x="1130807"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31" name="object 131"/>
          <p:cNvSpPr txBox="1"/>
          <p:nvPr/>
        </p:nvSpPr>
        <p:spPr>
          <a:xfrm>
            <a:off x="9866503" y="6395415"/>
            <a:ext cx="968375" cy="391795"/>
          </a:xfrm>
          <a:prstGeom prst="rect">
            <a:avLst/>
          </a:prstGeom>
        </p:spPr>
        <p:txBody>
          <a:bodyPr vert="horz" wrap="square" lIns="0" tIns="12700" rIns="0" bIns="0" rtlCol="0">
            <a:spAutoFit/>
          </a:bodyPr>
          <a:lstStyle/>
          <a:p>
            <a:pPr marL="12700" marR="5080" lvl="0" indent="-1270" algn="ctr" defTabSz="914400" rtl="0" eaLnBrk="1" fontAlgn="auto" latinLnBrk="0" hangingPunct="1">
              <a:lnSpc>
                <a:spcPct val="100000"/>
              </a:lnSpc>
              <a:spcBef>
                <a:spcPts val="100"/>
              </a:spcBef>
              <a:spcAft>
                <a:spcPts val="0"/>
              </a:spcAft>
              <a:buClrTx/>
              <a:buSzTx/>
              <a:buFontTx/>
              <a:buNone/>
              <a:tabLst/>
              <a:defRPr/>
            </a:pPr>
            <a:r>
              <a:rPr kumimoji="0" lang="es-CO" sz="800" b="0" i="0" u="none" strike="noStrike" kern="1200" cap="none" spc="-5" normalizeH="0" baseline="0">
                <a:ln>
                  <a:noFill/>
                </a:ln>
                <a:solidFill>
                  <a:srgbClr val="404040"/>
                </a:solidFill>
                <a:effectLst/>
                <a:uLnTx/>
                <a:uFillTx/>
                <a:latin typeface="Calibri"/>
                <a:ea typeface="+mn-ea"/>
                <a:cs typeface="Calibri"/>
              </a:rPr>
              <a:t>Entidad Asesora de </a:t>
            </a:r>
            <a:r>
              <a:rPr kumimoji="0" lang="es-CO" sz="800" b="0" i="0" u="none" strike="noStrike" kern="1200" cap="none" spc="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Ges</a:t>
            </a:r>
            <a:r>
              <a:rPr kumimoji="0" lang="es-CO" sz="800" b="0" i="0" u="none" strike="noStrike" kern="1200" cap="none" spc="-10" normalizeH="0" baseline="0">
                <a:ln>
                  <a:noFill/>
                </a:ln>
                <a:solidFill>
                  <a:srgbClr val="404040"/>
                </a:solidFill>
                <a:effectLst/>
                <a:uLnTx/>
                <a:uFillTx/>
                <a:latin typeface="Calibri"/>
                <a:ea typeface="+mn-ea"/>
                <a:cs typeface="Calibri"/>
              </a:rPr>
              <a:t>t</a:t>
            </a:r>
            <a:r>
              <a:rPr kumimoji="0" lang="es-CO" sz="800" b="0" i="0" u="none" strike="noStrike" kern="1200" cap="none" spc="-5" normalizeH="0" baseline="0">
                <a:ln>
                  <a:noFill/>
                </a:ln>
                <a:solidFill>
                  <a:srgbClr val="404040"/>
                </a:solidFill>
                <a:effectLst/>
                <a:uLnTx/>
                <a:uFillTx/>
                <a:latin typeface="Calibri"/>
                <a:ea typeface="+mn-ea"/>
                <a:cs typeface="Calibri"/>
              </a:rPr>
              <a:t>ió</a:t>
            </a:r>
            <a:r>
              <a:rPr kumimoji="0" lang="es-CO" sz="800" b="0" i="0" u="none" strike="noStrike" kern="1200" cap="none" spc="0" normalizeH="0" baseline="0">
                <a:ln>
                  <a:noFill/>
                </a:ln>
                <a:solidFill>
                  <a:srgbClr val="404040"/>
                </a:solidFill>
                <a:effectLst/>
                <a:uLnTx/>
                <a:uFillTx/>
                <a:latin typeface="Calibri"/>
                <a:ea typeface="+mn-ea"/>
                <a:cs typeface="Calibri"/>
              </a:rPr>
              <a:t>n</a:t>
            </a:r>
            <a:r>
              <a:rPr kumimoji="0" lang="es-CO" sz="800" b="0" i="0" u="none" strike="noStrike" kern="1200" cap="none" spc="5" normalizeH="0" baseline="0">
                <a:ln>
                  <a:noFill/>
                </a:ln>
                <a:solidFill>
                  <a:srgbClr val="404040"/>
                </a:solidFill>
                <a:effectLst/>
                <a:uLnTx/>
                <a:uFillTx/>
                <a:latin typeface="Calibri"/>
                <a:ea typeface="+mn-ea"/>
                <a:cs typeface="Calibri"/>
              </a:rPr>
              <a:t> </a:t>
            </a:r>
            <a:r>
              <a:rPr kumimoji="0" lang="es-CO" sz="800" b="0" i="0" u="none" strike="noStrike" kern="1200" cap="none" spc="0" normalizeH="0" baseline="0">
                <a:ln>
                  <a:noFill/>
                </a:ln>
                <a:solidFill>
                  <a:srgbClr val="404040"/>
                </a:solidFill>
                <a:effectLst/>
                <a:uLnTx/>
                <a:uFillTx/>
                <a:latin typeface="Calibri"/>
                <a:ea typeface="+mn-ea"/>
                <a:cs typeface="Calibri"/>
              </a:rPr>
              <a:t>A</a:t>
            </a:r>
            <a:r>
              <a:rPr kumimoji="0" lang="es-CO" sz="800" b="0" i="0" u="none" strike="noStrike" kern="1200" cap="none" spc="-5" normalizeH="0" baseline="0">
                <a:ln>
                  <a:noFill/>
                </a:ln>
                <a:solidFill>
                  <a:srgbClr val="404040"/>
                </a:solidFill>
                <a:effectLst/>
                <a:uLnTx/>
                <a:uFillTx/>
                <a:latin typeface="Calibri"/>
                <a:ea typeface="+mn-ea"/>
                <a:cs typeface="Calibri"/>
              </a:rPr>
              <a:t>d</a:t>
            </a:r>
            <a:r>
              <a:rPr kumimoji="0" lang="es-CO" sz="800" b="0" i="0" u="none" strike="noStrike" kern="1200" cap="none" spc="0" normalizeH="0" baseline="0">
                <a:ln>
                  <a:noFill/>
                </a:ln>
                <a:solidFill>
                  <a:srgbClr val="404040"/>
                </a:solidFill>
                <a:effectLst/>
                <a:uLnTx/>
                <a:uFillTx/>
                <a:latin typeface="Calibri"/>
                <a:ea typeface="+mn-ea"/>
                <a:cs typeface="Calibri"/>
              </a:rPr>
              <a:t>m</a:t>
            </a:r>
            <a:r>
              <a:rPr kumimoji="0" lang="es-CO" sz="800" b="0" i="0" u="none" strike="noStrike" kern="1200" cap="none" spc="-5" normalizeH="0" baseline="0">
                <a:ln>
                  <a:noFill/>
                </a:ln>
                <a:solidFill>
                  <a:srgbClr val="404040"/>
                </a:solidFill>
                <a:effectLst/>
                <a:uLnTx/>
                <a:uFillTx/>
                <a:latin typeface="Calibri"/>
                <a:ea typeface="+mn-ea"/>
                <a:cs typeface="Calibri"/>
              </a:rPr>
              <a:t>in</a:t>
            </a:r>
            <a:r>
              <a:rPr kumimoji="0" lang="es-CO" sz="800" b="0" i="0" u="none" strike="noStrike" kern="1200" cap="none" spc="-10" normalizeH="0" baseline="0">
                <a:ln>
                  <a:noFill/>
                </a:ln>
                <a:solidFill>
                  <a:srgbClr val="404040"/>
                </a:solidFill>
                <a:effectLst/>
                <a:uLnTx/>
                <a:uFillTx/>
                <a:latin typeface="Calibri"/>
                <a:ea typeface="+mn-ea"/>
                <a:cs typeface="Calibri"/>
              </a:rPr>
              <a:t>i</a:t>
            </a:r>
            <a:r>
              <a:rPr kumimoji="0" lang="es-CO" sz="800" b="0" i="0" u="none" strike="noStrike" kern="1200" cap="none" spc="-5" normalizeH="0" baseline="0">
                <a:ln>
                  <a:noFill/>
                </a:ln>
                <a:solidFill>
                  <a:srgbClr val="404040"/>
                </a:solidFill>
                <a:effectLst/>
                <a:uLnTx/>
                <a:uFillTx/>
                <a:latin typeface="Calibri"/>
                <a:ea typeface="+mn-ea"/>
                <a:cs typeface="Calibri"/>
              </a:rPr>
              <a:t>s</a:t>
            </a:r>
            <a:r>
              <a:rPr kumimoji="0" lang="es-CO" sz="800" b="0" i="0" u="none" strike="noStrike" kern="1200" cap="none" spc="-10" normalizeH="0" baseline="0">
                <a:ln>
                  <a:noFill/>
                </a:ln>
                <a:solidFill>
                  <a:srgbClr val="404040"/>
                </a:solidFill>
                <a:effectLst/>
                <a:uLnTx/>
                <a:uFillTx/>
                <a:latin typeface="Calibri"/>
                <a:ea typeface="+mn-ea"/>
                <a:cs typeface="Calibri"/>
              </a:rPr>
              <a:t>t</a:t>
            </a:r>
            <a:r>
              <a:rPr kumimoji="0" lang="es-CO" sz="800" b="0" i="0" u="none" strike="noStrike" kern="1200" cap="none" spc="-5" normalizeH="0" baseline="0">
                <a:ln>
                  <a:noFill/>
                </a:ln>
                <a:solidFill>
                  <a:srgbClr val="404040"/>
                </a:solidFill>
                <a:effectLst/>
                <a:uLnTx/>
                <a:uFillTx/>
                <a:latin typeface="Calibri"/>
                <a:ea typeface="+mn-ea"/>
                <a:cs typeface="Calibri"/>
              </a:rPr>
              <a:t>r</a:t>
            </a:r>
            <a:r>
              <a:rPr kumimoji="0" lang="es-CO" sz="800" b="0" i="0" u="none" strike="noStrike" kern="1200" cap="none" spc="0" normalizeH="0" baseline="0">
                <a:ln>
                  <a:noFill/>
                </a:ln>
                <a:solidFill>
                  <a:srgbClr val="404040"/>
                </a:solidFill>
                <a:effectLst/>
                <a:uLnTx/>
                <a:uFillTx/>
                <a:latin typeface="Calibri"/>
                <a:ea typeface="+mn-ea"/>
                <a:cs typeface="Calibri"/>
              </a:rPr>
              <a:t>a</a:t>
            </a:r>
            <a:r>
              <a:rPr kumimoji="0" lang="es-CO" sz="800" b="0" i="0" u="none" strike="noStrike" kern="1200" cap="none" spc="-10" normalizeH="0" baseline="0">
                <a:ln>
                  <a:noFill/>
                </a:ln>
                <a:solidFill>
                  <a:srgbClr val="404040"/>
                </a:solidFill>
                <a:effectLst/>
                <a:uLnTx/>
                <a:uFillTx/>
                <a:latin typeface="Calibri"/>
                <a:ea typeface="+mn-ea"/>
                <a:cs typeface="Calibri"/>
              </a:rPr>
              <a:t>t</a:t>
            </a:r>
            <a:r>
              <a:rPr kumimoji="0" lang="es-CO" sz="800" b="0" i="0" u="none" strike="noStrike" kern="1200" cap="none" spc="-5" normalizeH="0" baseline="0">
                <a:ln>
                  <a:noFill/>
                </a:ln>
                <a:solidFill>
                  <a:srgbClr val="404040"/>
                </a:solidFill>
                <a:effectLst/>
                <a:uLnTx/>
                <a:uFillTx/>
                <a:latin typeface="Calibri"/>
                <a:ea typeface="+mn-ea"/>
                <a:cs typeface="Calibri"/>
              </a:rPr>
              <a:t>iv</a:t>
            </a:r>
            <a:r>
              <a:rPr kumimoji="0" lang="es-CO" sz="800" b="0" i="0" u="none" strike="noStrike" kern="1200" cap="none" spc="0" normalizeH="0" baseline="0">
                <a:ln>
                  <a:noFill/>
                </a:ln>
                <a:solidFill>
                  <a:srgbClr val="404040"/>
                </a:solidFill>
                <a:effectLst/>
                <a:uLnTx/>
                <a:uFillTx/>
                <a:latin typeface="Calibri"/>
                <a:ea typeface="+mn-ea"/>
                <a:cs typeface="Calibri"/>
              </a:rPr>
              <a:t>a  y</a:t>
            </a:r>
            <a:r>
              <a:rPr kumimoji="0" lang="es-CO" sz="800" b="0" i="0" u="none" strike="noStrike" kern="1200" cap="none" spc="-1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Técnica</a:t>
            </a:r>
            <a:endParaRPr kumimoji="0" lang="es-CO" sz="800" b="0" i="0" u="none" strike="noStrike" kern="1200" cap="none" spc="0" normalizeH="0" baseline="0">
              <a:ln>
                <a:noFill/>
              </a:ln>
              <a:solidFill>
                <a:prstClr val="black"/>
              </a:solidFill>
              <a:effectLst/>
              <a:uLnTx/>
              <a:uFillTx/>
              <a:latin typeface="Calibri"/>
              <a:ea typeface="+mn-ea"/>
              <a:cs typeface="Calibri"/>
            </a:endParaRPr>
          </a:p>
        </p:txBody>
      </p:sp>
      <p:sp>
        <p:nvSpPr>
          <p:cNvPr id="132" name="object 132"/>
          <p:cNvSpPr/>
          <p:nvPr/>
        </p:nvSpPr>
        <p:spPr>
          <a:xfrm>
            <a:off x="10972800" y="6399276"/>
            <a:ext cx="1130935" cy="396240"/>
          </a:xfrm>
          <a:custGeom>
            <a:avLst/>
            <a:gdLst/>
            <a:ahLst/>
            <a:cxnLst/>
            <a:rect l="l" t="t" r="r" b="b"/>
            <a:pathLst>
              <a:path w="1130934" h="396240">
                <a:moveTo>
                  <a:pt x="1130807" y="0"/>
                </a:moveTo>
                <a:lnTo>
                  <a:pt x="0" y="0"/>
                </a:lnTo>
                <a:lnTo>
                  <a:pt x="0" y="396240"/>
                </a:lnTo>
                <a:lnTo>
                  <a:pt x="1130807" y="396240"/>
                </a:lnTo>
                <a:lnTo>
                  <a:pt x="1130807"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33" name="object 133"/>
          <p:cNvSpPr txBox="1"/>
          <p:nvPr/>
        </p:nvSpPr>
        <p:spPr>
          <a:xfrm>
            <a:off x="11073765" y="6395415"/>
            <a:ext cx="932180" cy="391795"/>
          </a:xfrm>
          <a:prstGeom prst="rect">
            <a:avLst/>
          </a:prstGeom>
        </p:spPr>
        <p:txBody>
          <a:bodyPr vert="horz" wrap="square" lIns="0" tIns="12700" rIns="0" bIns="0" rtlCol="0">
            <a:spAutoFit/>
          </a:bodyPr>
          <a:lstStyle/>
          <a:p>
            <a:pPr marL="12700" marR="5080" lvl="0" indent="40640" algn="l" defTabSz="914400" rtl="0" eaLnBrk="1" fontAlgn="auto" latinLnBrk="0" hangingPunct="1">
              <a:lnSpc>
                <a:spcPct val="100000"/>
              </a:lnSpc>
              <a:spcBef>
                <a:spcPts val="100"/>
              </a:spcBef>
              <a:spcAft>
                <a:spcPts val="0"/>
              </a:spcAft>
              <a:buClrTx/>
              <a:buSzTx/>
              <a:buFontTx/>
              <a:buNone/>
              <a:tabLst/>
              <a:defRPr/>
            </a:pPr>
            <a:r>
              <a:rPr kumimoji="0" lang="es-CO" sz="800" b="0" i="0" u="none" strike="noStrike" kern="1200" cap="none" spc="-5" normalizeH="0" baseline="0">
                <a:ln>
                  <a:noFill/>
                </a:ln>
                <a:solidFill>
                  <a:srgbClr val="404040"/>
                </a:solidFill>
                <a:effectLst/>
                <a:uLnTx/>
                <a:uFillTx/>
                <a:latin typeface="Calibri"/>
                <a:ea typeface="+mn-ea"/>
                <a:cs typeface="Calibri"/>
              </a:rPr>
              <a:t>Instituto Distrital de </a:t>
            </a:r>
            <a:r>
              <a:rPr kumimoji="0" lang="es-CO" sz="800" b="0" i="0" u="none" strike="noStrike" kern="1200" cap="none" spc="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Ciencia,</a:t>
            </a:r>
            <a:r>
              <a:rPr kumimoji="0" lang="es-CO" sz="800" b="0" i="0" u="none" strike="noStrike" kern="1200" cap="none" spc="-35"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Biotecnología </a:t>
            </a:r>
            <a:r>
              <a:rPr kumimoji="0" lang="es-CO" sz="800" b="0" i="0" u="none" strike="noStrike" kern="1200" cap="none" spc="-165" normalizeH="0" baseline="0">
                <a:ln>
                  <a:noFill/>
                </a:ln>
                <a:solidFill>
                  <a:srgbClr val="404040"/>
                </a:solidFill>
                <a:effectLst/>
                <a:uLnTx/>
                <a:uFillTx/>
                <a:latin typeface="Calibri"/>
                <a:ea typeface="+mn-ea"/>
                <a:cs typeface="Calibri"/>
              </a:rPr>
              <a:t> </a:t>
            </a:r>
            <a:r>
              <a:rPr kumimoji="0" lang="es-CO" sz="800" b="0" i="0" u="none" strike="noStrike" kern="1200" cap="none" spc="0" normalizeH="0" baseline="0">
                <a:ln>
                  <a:noFill/>
                </a:ln>
                <a:solidFill>
                  <a:srgbClr val="404040"/>
                </a:solidFill>
                <a:effectLst/>
                <a:uLnTx/>
                <a:uFillTx/>
                <a:latin typeface="Calibri"/>
                <a:ea typeface="+mn-ea"/>
                <a:cs typeface="Calibri"/>
              </a:rPr>
              <a:t>e</a:t>
            </a:r>
            <a:r>
              <a:rPr kumimoji="0" lang="es-CO" sz="800" b="0" i="0" u="none" strike="noStrike" kern="1200" cap="none" spc="-2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innovación</a:t>
            </a:r>
            <a:r>
              <a:rPr kumimoji="0" lang="es-CO" sz="800" b="0" i="0" u="none" strike="noStrike" kern="1200" cap="none" spc="1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en</a:t>
            </a:r>
            <a:r>
              <a:rPr kumimoji="0" lang="es-CO" sz="800" b="0" i="0" u="none" strike="noStrike" kern="1200" cap="none" spc="-10" normalizeH="0" baseline="0">
                <a:ln>
                  <a:noFill/>
                </a:ln>
                <a:solidFill>
                  <a:srgbClr val="404040"/>
                </a:solidFill>
                <a:effectLst/>
                <a:uLnTx/>
                <a:uFillTx/>
                <a:latin typeface="Calibri"/>
                <a:ea typeface="+mn-ea"/>
                <a:cs typeface="Calibri"/>
              </a:rPr>
              <a:t> </a:t>
            </a:r>
            <a:r>
              <a:rPr kumimoji="0" lang="es-CO" sz="800" b="0" i="0" u="none" strike="noStrike" kern="1200" cap="none" spc="-5" normalizeH="0" baseline="0">
                <a:ln>
                  <a:noFill/>
                </a:ln>
                <a:solidFill>
                  <a:srgbClr val="404040"/>
                </a:solidFill>
                <a:effectLst/>
                <a:uLnTx/>
                <a:uFillTx/>
                <a:latin typeface="Calibri"/>
                <a:ea typeface="+mn-ea"/>
                <a:cs typeface="Calibri"/>
              </a:rPr>
              <a:t>Salud</a:t>
            </a:r>
            <a:endParaRPr kumimoji="0" lang="es-CO" sz="800" b="0" i="0" u="none" strike="noStrike" kern="1200" cap="none" spc="0" normalizeH="0" baseline="0">
              <a:ln>
                <a:noFill/>
              </a:ln>
              <a:solidFill>
                <a:prstClr val="black"/>
              </a:solidFill>
              <a:effectLst/>
              <a:uLnTx/>
              <a:uFillTx/>
              <a:latin typeface="Calibri"/>
              <a:ea typeface="+mn-ea"/>
              <a:cs typeface="Calibri"/>
            </a:endParaRPr>
          </a:p>
        </p:txBody>
      </p:sp>
      <p:sp>
        <p:nvSpPr>
          <p:cNvPr id="134" name="object 134"/>
          <p:cNvSpPr/>
          <p:nvPr/>
        </p:nvSpPr>
        <p:spPr>
          <a:xfrm>
            <a:off x="3646932" y="2359151"/>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35" name="object 135"/>
          <p:cNvSpPr txBox="1"/>
          <p:nvPr/>
        </p:nvSpPr>
        <p:spPr>
          <a:xfrm>
            <a:off x="3740911" y="2376297"/>
            <a:ext cx="1073150" cy="346710"/>
          </a:xfrm>
          <a:prstGeom prst="rect">
            <a:avLst/>
          </a:prstGeom>
        </p:spPr>
        <p:txBody>
          <a:bodyPr vert="horz" wrap="square" lIns="0" tIns="13335" rIns="0" bIns="0" rtlCol="0">
            <a:spAutoFit/>
          </a:bodyPr>
          <a:lstStyle/>
          <a:p>
            <a:pPr marL="379730" marR="5080" lvl="0" indent="-367665"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AGATA</a:t>
            </a:r>
            <a:r>
              <a:rPr kumimoji="0" lang="es-CO" sz="1050" b="0" i="0" u="none" strike="noStrike" kern="1200" cap="none" spc="-2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Analítica</a:t>
            </a:r>
            <a:r>
              <a:rPr kumimoji="0" lang="es-CO" sz="1050" b="0" i="0" u="none" strike="noStrike" kern="1200" cap="none" spc="-30"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de </a:t>
            </a:r>
            <a:r>
              <a:rPr kumimoji="0" lang="es-CO" sz="1050" b="0" i="0" u="none" strike="noStrike" kern="1200" cap="none" spc="-225" normalizeH="0" baseline="0">
                <a:ln>
                  <a:noFill/>
                </a:ln>
                <a:solidFill>
                  <a:prstClr val="black"/>
                </a:solidFill>
                <a:effectLst/>
                <a:uLnTx/>
                <a:uFillTx/>
                <a:latin typeface="Calibri"/>
                <a:ea typeface="+mn-ea"/>
                <a:cs typeface="Calibri"/>
              </a:rPr>
              <a:t> </a:t>
            </a:r>
            <a:r>
              <a:rPr kumimoji="0" lang="es-CO" sz="1050" b="0" i="0" u="none" strike="noStrike" kern="1200" cap="none" spc="-5" normalizeH="0" baseline="0">
                <a:ln>
                  <a:noFill/>
                </a:ln>
                <a:solidFill>
                  <a:prstClr val="black"/>
                </a:solidFill>
                <a:effectLst/>
                <a:uLnTx/>
                <a:uFillTx/>
                <a:latin typeface="Calibri"/>
                <a:ea typeface="+mn-ea"/>
                <a:cs typeface="Calibri"/>
              </a:rPr>
              <a:t>Datos</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36" name="object 136"/>
          <p:cNvSpPr/>
          <p:nvPr/>
        </p:nvSpPr>
        <p:spPr>
          <a:xfrm>
            <a:off x="4969764" y="3256788"/>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37" name="object 137"/>
          <p:cNvSpPr txBox="1"/>
          <p:nvPr/>
        </p:nvSpPr>
        <p:spPr>
          <a:xfrm>
            <a:off x="5071364" y="3283077"/>
            <a:ext cx="1059180" cy="330200"/>
          </a:xfrm>
          <a:prstGeom prst="rect">
            <a:avLst/>
          </a:prstGeom>
        </p:spPr>
        <p:txBody>
          <a:bodyPr vert="horz" wrap="square" lIns="0" tIns="12065" rIns="0" bIns="0" rtlCol="0">
            <a:spAutoFit/>
          </a:bodyPr>
          <a:lstStyle/>
          <a:p>
            <a:pPr marL="12700" marR="5080" lvl="0" indent="45720" algn="l" defTabSz="914400" rtl="0" eaLnBrk="1" fontAlgn="auto" latinLnBrk="0" hangingPunct="1">
              <a:lnSpc>
                <a:spcPct val="100000"/>
              </a:lnSpc>
              <a:spcBef>
                <a:spcPts val="95"/>
              </a:spcBef>
              <a:spcAft>
                <a:spcPts val="0"/>
              </a:spcAft>
              <a:buClrTx/>
              <a:buSzTx/>
              <a:buFontTx/>
              <a:buNone/>
              <a:tabLst/>
              <a:defRPr/>
            </a:pPr>
            <a:r>
              <a:rPr kumimoji="0" lang="es-CO" sz="1000" b="0" i="0" u="none" strike="noStrike" kern="1200" cap="none" spc="-5" normalizeH="0" baseline="0">
                <a:ln>
                  <a:noFill/>
                </a:ln>
                <a:solidFill>
                  <a:prstClr val="black"/>
                </a:solidFill>
                <a:effectLst/>
                <a:uLnTx/>
                <a:uFillTx/>
                <a:latin typeface="Calibri"/>
                <a:ea typeface="+mn-ea"/>
                <a:cs typeface="Calibri"/>
              </a:rPr>
              <a:t>ATENEA – Agencia </a:t>
            </a:r>
            <a:r>
              <a:rPr kumimoji="0" lang="es-CO" sz="1000" b="0" i="0" u="none" strike="noStrike" kern="1200" cap="none" spc="0" normalizeH="0" baseline="0">
                <a:ln>
                  <a:noFill/>
                </a:ln>
                <a:solidFill>
                  <a:prstClr val="black"/>
                </a:solidFill>
                <a:effectLst/>
                <a:uLnTx/>
                <a:uFillTx/>
                <a:latin typeface="Calibri"/>
                <a:ea typeface="+mn-ea"/>
                <a:cs typeface="Calibri"/>
              </a:rPr>
              <a:t> </a:t>
            </a:r>
            <a:r>
              <a:rPr kumimoji="0" lang="es-CO" sz="1000" b="0" i="0" u="none" strike="noStrike" kern="1200" cap="none" spc="-5" normalizeH="0" baseline="0">
                <a:ln>
                  <a:noFill/>
                </a:ln>
                <a:solidFill>
                  <a:prstClr val="black"/>
                </a:solidFill>
                <a:effectLst/>
                <a:uLnTx/>
                <a:uFillTx/>
                <a:latin typeface="Calibri"/>
                <a:ea typeface="+mn-ea"/>
                <a:cs typeface="Calibri"/>
              </a:rPr>
              <a:t>de</a:t>
            </a:r>
            <a:r>
              <a:rPr kumimoji="0" lang="es-CO" sz="1000" b="0" i="0" u="none" strike="noStrike" kern="1200" cap="none" spc="-25" normalizeH="0" baseline="0">
                <a:ln>
                  <a:noFill/>
                </a:ln>
                <a:solidFill>
                  <a:prstClr val="black"/>
                </a:solidFill>
                <a:effectLst/>
                <a:uLnTx/>
                <a:uFillTx/>
                <a:latin typeface="Calibri"/>
                <a:ea typeface="+mn-ea"/>
                <a:cs typeface="Calibri"/>
              </a:rPr>
              <a:t> </a:t>
            </a:r>
            <a:r>
              <a:rPr kumimoji="0" lang="es-CO" sz="1000" b="0" i="0" u="none" strike="noStrike" kern="1200" cap="none" spc="0" normalizeH="0" baseline="0">
                <a:ln>
                  <a:noFill/>
                </a:ln>
                <a:solidFill>
                  <a:prstClr val="black"/>
                </a:solidFill>
                <a:effectLst/>
                <a:uLnTx/>
                <a:uFillTx/>
                <a:latin typeface="Calibri"/>
                <a:ea typeface="+mn-ea"/>
                <a:cs typeface="Calibri"/>
              </a:rPr>
              <a:t>Ed.</a:t>
            </a:r>
            <a:r>
              <a:rPr kumimoji="0" lang="es-CO" sz="1000" b="0" i="0" u="none" strike="noStrike" kern="1200" cap="none" spc="-30" normalizeH="0" baseline="0">
                <a:ln>
                  <a:noFill/>
                </a:ln>
                <a:solidFill>
                  <a:prstClr val="black"/>
                </a:solidFill>
                <a:effectLst/>
                <a:uLnTx/>
                <a:uFillTx/>
                <a:latin typeface="Calibri"/>
                <a:ea typeface="+mn-ea"/>
                <a:cs typeface="Calibri"/>
              </a:rPr>
              <a:t> </a:t>
            </a:r>
            <a:r>
              <a:rPr kumimoji="0" lang="es-CO" sz="1000" b="0" i="0" u="none" strike="noStrike" kern="1200" cap="none" spc="-5" normalizeH="0" baseline="0">
                <a:ln>
                  <a:noFill/>
                </a:ln>
                <a:solidFill>
                  <a:prstClr val="black"/>
                </a:solidFill>
                <a:effectLst/>
                <a:uLnTx/>
                <a:uFillTx/>
                <a:latin typeface="Calibri"/>
                <a:ea typeface="+mn-ea"/>
                <a:cs typeface="Calibri"/>
              </a:rPr>
              <a:t>Superior.</a:t>
            </a:r>
            <a:r>
              <a:rPr kumimoji="0" lang="es-CO" sz="1000" b="0" i="0" u="none" strike="noStrike" kern="1200" cap="none" spc="-15" normalizeH="0" baseline="0">
                <a:ln>
                  <a:noFill/>
                </a:ln>
                <a:solidFill>
                  <a:prstClr val="black"/>
                </a:solidFill>
                <a:effectLst/>
                <a:uLnTx/>
                <a:uFillTx/>
                <a:latin typeface="Calibri"/>
                <a:ea typeface="+mn-ea"/>
                <a:cs typeface="Calibri"/>
              </a:rPr>
              <a:t> </a:t>
            </a:r>
            <a:r>
              <a:rPr kumimoji="0" lang="es-CO" sz="1000" b="0" i="0" u="none" strike="noStrike" kern="1200" cap="none" spc="-10" normalizeH="0" baseline="0">
                <a:ln>
                  <a:noFill/>
                </a:ln>
                <a:solidFill>
                  <a:prstClr val="black"/>
                </a:solidFill>
                <a:effectLst/>
                <a:uLnTx/>
                <a:uFillTx/>
                <a:latin typeface="Calibri"/>
                <a:ea typeface="+mn-ea"/>
                <a:cs typeface="Calibri"/>
              </a:rPr>
              <a:t>CyT</a:t>
            </a:r>
            <a:endParaRPr kumimoji="0" lang="es-CO" sz="1000" b="0" i="0" u="none" strike="noStrike" kern="1200" cap="none" spc="0" normalizeH="0" baseline="0">
              <a:ln>
                <a:noFill/>
              </a:ln>
              <a:solidFill>
                <a:prstClr val="black"/>
              </a:solidFill>
              <a:effectLst/>
              <a:uLnTx/>
              <a:uFillTx/>
              <a:latin typeface="Calibri"/>
              <a:ea typeface="+mn-ea"/>
              <a:cs typeface="Calibri"/>
            </a:endParaRPr>
          </a:p>
        </p:txBody>
      </p:sp>
      <p:sp>
        <p:nvSpPr>
          <p:cNvPr id="138" name="object 138"/>
          <p:cNvSpPr txBox="1">
            <a:spLocks noGrp="1"/>
          </p:cNvSpPr>
          <p:nvPr>
            <p:ph type="title" idx="4294967295"/>
          </p:nvPr>
        </p:nvSpPr>
        <p:spPr>
          <a:xfrm>
            <a:off x="2582036" y="93532"/>
            <a:ext cx="6992937" cy="401638"/>
          </a:xfrm>
          <a:prstGeom prst="rect">
            <a:avLst/>
          </a:prstGeom>
        </p:spPr>
        <p:txBody>
          <a:bodyPr vert="horz" wrap="square" lIns="0" tIns="12700" rIns="0" bIns="0" rtlCol="0">
            <a:spAutoFit/>
          </a:bodyPr>
          <a:lstStyle/>
          <a:p>
            <a:pPr marL="12700"/>
            <a:r>
              <a:rPr lang="es-CO" sz="2800" b="0" spc="-130" dirty="0">
                <a:solidFill>
                  <a:srgbClr val="C00000"/>
                </a:solidFill>
                <a:latin typeface="Arial"/>
                <a:cs typeface="Calibri"/>
              </a:rPr>
              <a:t>Resultados Índice Por Entidades</a:t>
            </a:r>
          </a:p>
        </p:txBody>
      </p:sp>
      <p:sp>
        <p:nvSpPr>
          <p:cNvPr id="139" name="object 139"/>
          <p:cNvSpPr txBox="1"/>
          <p:nvPr/>
        </p:nvSpPr>
        <p:spPr>
          <a:xfrm>
            <a:off x="3802507" y="1159620"/>
            <a:ext cx="8240141" cy="382797"/>
          </a:xfrm>
          <a:prstGeom prst="rect">
            <a:avLst/>
          </a:prstGeom>
        </p:spPr>
        <p:txBody>
          <a:bodyPr vert="horz" wrap="square" lIns="0" tIns="13335" rIns="0" bIns="0" rtlCol="0">
            <a:spAutoFit/>
          </a:bodyPr>
          <a:lstStyle>
            <a:defPPr>
              <a:defRPr lang="es-CO"/>
            </a:defPPr>
            <a:lvl1pPr marL="12700" marR="0" lvl="0" indent="0" defTabSz="914400" eaLnBrk="1" fontAlgn="auto" latinLnBrk="0" hangingPunct="1">
              <a:lnSpc>
                <a:spcPct val="100000"/>
              </a:lnSpc>
              <a:spcBef>
                <a:spcPts val="105"/>
              </a:spcBef>
              <a:spcAft>
                <a:spcPts val="0"/>
              </a:spcAft>
              <a:buClrTx/>
              <a:buSzTx/>
              <a:buFontTx/>
              <a:buNone/>
              <a:tabLst/>
              <a:defRPr kumimoji="0" sz="2800" b="1" i="0" u="none" strike="noStrike" cap="none" spc="245" normalizeH="0" baseline="0">
                <a:ln>
                  <a:noFill/>
                </a:ln>
                <a:solidFill>
                  <a:srgbClr val="FFC000"/>
                </a:solidFill>
                <a:effectLst/>
                <a:uLnTx/>
                <a:uFillTx/>
                <a:latin typeface="Verdana"/>
                <a:cs typeface="Verdana"/>
              </a:defRPr>
            </a:lvl1pPr>
          </a:lstStyle>
          <a:p>
            <a:r>
              <a:rPr lang="es-CO" sz="2400"/>
              <a:t>Mapa de calor IDI por Entidad- 2021</a:t>
            </a:r>
          </a:p>
        </p:txBody>
      </p:sp>
      <p:sp>
        <p:nvSpPr>
          <p:cNvPr id="140" name="object 140"/>
          <p:cNvSpPr/>
          <p:nvPr/>
        </p:nvSpPr>
        <p:spPr>
          <a:xfrm>
            <a:off x="6196584" y="1272539"/>
            <a:ext cx="5995670" cy="963294"/>
          </a:xfrm>
          <a:custGeom>
            <a:avLst/>
            <a:gdLst/>
            <a:ahLst/>
            <a:cxnLst/>
            <a:rect l="l" t="t" r="r" b="b"/>
            <a:pathLst>
              <a:path w="5995670" h="963294">
                <a:moveTo>
                  <a:pt x="5995416" y="0"/>
                </a:moveTo>
                <a:lnTo>
                  <a:pt x="0" y="0"/>
                </a:lnTo>
                <a:lnTo>
                  <a:pt x="0" y="963167"/>
                </a:lnTo>
                <a:lnTo>
                  <a:pt x="5995416" y="963167"/>
                </a:lnTo>
                <a:lnTo>
                  <a:pt x="5995416" y="0"/>
                </a:lnTo>
                <a:close/>
              </a:path>
            </a:pathLst>
          </a:custGeom>
          <a:solidFill>
            <a:srgbClr val="D9D9D9">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46" name="object 146"/>
          <p:cNvSpPr/>
          <p:nvPr/>
        </p:nvSpPr>
        <p:spPr>
          <a:xfrm>
            <a:off x="149352" y="3706367"/>
            <a:ext cx="792480" cy="396240"/>
          </a:xfrm>
          <a:custGeom>
            <a:avLst/>
            <a:gdLst/>
            <a:ahLst/>
            <a:cxnLst/>
            <a:rect l="l" t="t" r="r" b="b"/>
            <a:pathLst>
              <a:path w="792480" h="396239">
                <a:moveTo>
                  <a:pt x="792480" y="0"/>
                </a:moveTo>
                <a:lnTo>
                  <a:pt x="0" y="0"/>
                </a:lnTo>
                <a:lnTo>
                  <a:pt x="0" y="396239"/>
                </a:lnTo>
                <a:lnTo>
                  <a:pt x="792480" y="396239"/>
                </a:lnTo>
                <a:lnTo>
                  <a:pt x="7924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47" name="object 147"/>
          <p:cNvSpPr txBox="1"/>
          <p:nvPr/>
        </p:nvSpPr>
        <p:spPr>
          <a:xfrm>
            <a:off x="289661" y="3802837"/>
            <a:ext cx="51625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0" normalizeH="0" baseline="0">
                <a:ln>
                  <a:noFill/>
                </a:ln>
                <a:solidFill>
                  <a:srgbClr val="FFFFFF"/>
                </a:solidFill>
                <a:effectLst/>
                <a:uLnTx/>
                <a:uFillTx/>
                <a:latin typeface="Calibri"/>
                <a:ea typeface="+mn-ea"/>
                <a:cs typeface="Calibri"/>
              </a:rPr>
              <a:t>A</a:t>
            </a:r>
            <a:r>
              <a:rPr kumimoji="0" lang="es-CO" sz="1050" b="0" i="0" u="none" strike="noStrike" kern="1200" cap="none" spc="-55" normalizeH="0" baseline="0">
                <a:ln>
                  <a:noFill/>
                </a:ln>
                <a:solidFill>
                  <a:srgbClr val="FFFFFF"/>
                </a:solidFill>
                <a:effectLst/>
                <a:uLnTx/>
                <a:uFillTx/>
                <a:latin typeface="Calibri"/>
                <a:ea typeface="+mn-ea"/>
                <a:cs typeface="Calibri"/>
              </a:rPr>
              <a:t>mbi</a:t>
            </a:r>
            <a:r>
              <a:rPr kumimoji="0" lang="es-CO" sz="1050" b="0" i="0" u="none" strike="noStrike" kern="1200" cap="none" spc="-50" normalizeH="0" baseline="0">
                <a:ln>
                  <a:noFill/>
                </a:ln>
                <a:solidFill>
                  <a:srgbClr val="FFFFFF"/>
                </a:solidFill>
                <a:effectLst/>
                <a:uLnTx/>
                <a:uFillTx/>
                <a:latin typeface="Calibri"/>
                <a:ea typeface="+mn-ea"/>
                <a:cs typeface="Calibri"/>
              </a:rPr>
              <a:t>e</a:t>
            </a:r>
            <a:r>
              <a:rPr kumimoji="0" lang="es-CO" sz="1050" b="0" i="0" u="none" strike="noStrike" kern="1200" cap="none" spc="-55" normalizeH="0" baseline="0">
                <a:ln>
                  <a:noFill/>
                </a:ln>
                <a:solidFill>
                  <a:srgbClr val="FFFFFF"/>
                </a:solidFill>
                <a:effectLst/>
                <a:uLnTx/>
                <a:uFillTx/>
                <a:latin typeface="Calibri"/>
                <a:ea typeface="+mn-ea"/>
                <a:cs typeface="Calibri"/>
              </a:rPr>
              <a:t>nt</a:t>
            </a:r>
            <a:r>
              <a:rPr kumimoji="0" lang="es-CO" sz="1050" b="0" i="0" u="none" strike="noStrike" kern="1200" cap="none" spc="0" normalizeH="0" baseline="0">
                <a:ln>
                  <a:noFill/>
                </a:ln>
                <a:solidFill>
                  <a:srgbClr val="FFFFFF"/>
                </a:solidFill>
                <a:effectLst/>
                <a:uLnTx/>
                <a:uFillTx/>
                <a:latin typeface="Calibri"/>
                <a:ea typeface="+mn-ea"/>
                <a:cs typeface="Calibri"/>
              </a:rPr>
              <a:t>e</a:t>
            </a:r>
            <a:endParaRPr kumimoji="0" lang="es-CO" sz="1050" b="0" i="0" u="none" strike="noStrike" kern="1200" cap="none" spc="0" normalizeH="0" baseline="0">
              <a:ln>
                <a:noFill/>
              </a:ln>
              <a:solidFill>
                <a:prstClr val="black"/>
              </a:solidFill>
              <a:effectLst/>
              <a:uLnTx/>
              <a:uFillTx/>
              <a:latin typeface="Calibri"/>
              <a:ea typeface="+mn-ea"/>
              <a:cs typeface="Calibri"/>
            </a:endParaRPr>
          </a:p>
        </p:txBody>
      </p:sp>
      <p:sp>
        <p:nvSpPr>
          <p:cNvPr id="148" name="object 148"/>
          <p:cNvSpPr/>
          <p:nvPr/>
        </p:nvSpPr>
        <p:spPr>
          <a:xfrm>
            <a:off x="1002791" y="3706367"/>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689F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49" name="object 149"/>
          <p:cNvSpPr txBox="1"/>
          <p:nvPr/>
        </p:nvSpPr>
        <p:spPr>
          <a:xfrm>
            <a:off x="1144625" y="3723258"/>
            <a:ext cx="974725" cy="346710"/>
          </a:xfrm>
          <a:prstGeom prst="rect">
            <a:avLst/>
          </a:prstGeom>
        </p:spPr>
        <p:txBody>
          <a:bodyPr vert="horz" wrap="square" lIns="0" tIns="13335" rIns="0" bIns="0" rtlCol="0">
            <a:spAutoFit/>
          </a:bodyPr>
          <a:lstStyle/>
          <a:p>
            <a:pPr marL="367665" marR="5080" lvl="0" indent="-355600" algn="l" defTabSz="914400" rtl="0" eaLnBrk="1" fontAlgn="auto" latinLnBrk="0" hangingPunct="1">
              <a:lnSpc>
                <a:spcPct val="100000"/>
              </a:lnSpc>
              <a:spcBef>
                <a:spcPts val="105"/>
              </a:spcBef>
              <a:spcAft>
                <a:spcPts val="0"/>
              </a:spcAft>
              <a:buClrTx/>
              <a:buSzTx/>
              <a:buFontTx/>
              <a:buNone/>
              <a:tabLst/>
              <a:defRPr/>
            </a:pPr>
            <a:r>
              <a:rPr kumimoji="0" lang="es-CO" sz="1050" b="1" i="0" u="none" strike="noStrike" kern="1200" cap="none" spc="0" normalizeH="0" baseline="0">
                <a:ln>
                  <a:noFill/>
                </a:ln>
                <a:solidFill>
                  <a:schemeClr val="bg1"/>
                </a:solidFill>
                <a:effectLst/>
                <a:uLnTx/>
                <a:uFillTx/>
                <a:latin typeface="Calibri"/>
                <a:ea typeface="+mn-ea"/>
                <a:cs typeface="Calibri"/>
              </a:rPr>
              <a:t>Sec.</a:t>
            </a:r>
            <a:r>
              <a:rPr kumimoji="0" lang="es-CO" sz="1050" b="1" i="0" u="none" strike="noStrike" kern="1200" cap="none" spc="-20"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de</a:t>
            </a:r>
            <a:r>
              <a:rPr kumimoji="0" lang="es-CO" sz="1050" b="1" i="0" u="none" strike="noStrike" kern="1200" cap="none" spc="-40" normalizeH="0" baseline="0">
                <a:ln>
                  <a:noFill/>
                </a:ln>
                <a:solidFill>
                  <a:schemeClr val="bg1"/>
                </a:solidFill>
                <a:effectLst/>
                <a:uLnTx/>
                <a:uFillTx/>
                <a:latin typeface="Calibri"/>
                <a:ea typeface="+mn-ea"/>
                <a:cs typeface="Calibri"/>
              </a:rPr>
              <a:t> </a:t>
            </a:r>
            <a:r>
              <a:rPr kumimoji="0" lang="es-CO" sz="1050" b="1" i="0" u="none" strike="noStrike" kern="1200" cap="none" spc="-5" normalizeH="0" baseline="0">
                <a:ln>
                  <a:noFill/>
                </a:ln>
                <a:solidFill>
                  <a:schemeClr val="bg1"/>
                </a:solidFill>
                <a:effectLst/>
                <a:uLnTx/>
                <a:uFillTx/>
                <a:latin typeface="Calibri"/>
                <a:ea typeface="+mn-ea"/>
                <a:cs typeface="Calibri"/>
              </a:rPr>
              <a:t>Ambiente </a:t>
            </a:r>
            <a:r>
              <a:rPr kumimoji="0" lang="es-CO" sz="1050" b="1" i="0" u="none" strike="noStrike" kern="1200" cap="none" spc="-225" normalizeH="0" baseline="0">
                <a:ln>
                  <a:noFill/>
                </a:ln>
                <a:solidFill>
                  <a:schemeClr val="bg1"/>
                </a:solidFill>
                <a:effectLst/>
                <a:uLnTx/>
                <a:uFillTx/>
                <a:latin typeface="Calibri"/>
                <a:ea typeface="+mn-ea"/>
                <a:cs typeface="Calibri"/>
              </a:rPr>
              <a:t> </a:t>
            </a:r>
            <a:r>
              <a:rPr kumimoji="0" lang="es-CO" sz="1050" b="1" i="0" u="none" strike="noStrike" kern="1200" cap="none" spc="0" normalizeH="0" baseline="0">
                <a:ln>
                  <a:noFill/>
                </a:ln>
                <a:solidFill>
                  <a:schemeClr val="bg1"/>
                </a:solidFill>
                <a:effectLst/>
                <a:uLnTx/>
                <a:uFillTx/>
                <a:latin typeface="Calibri"/>
                <a:ea typeface="+mn-ea"/>
                <a:cs typeface="Calibri"/>
              </a:rPr>
              <a:t>95,9</a:t>
            </a:r>
          </a:p>
        </p:txBody>
      </p:sp>
      <p:sp>
        <p:nvSpPr>
          <p:cNvPr id="150" name="object 150"/>
          <p:cNvSpPr/>
          <p:nvPr/>
        </p:nvSpPr>
        <p:spPr>
          <a:xfrm>
            <a:off x="2325623" y="3707891"/>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51" name="object 151"/>
          <p:cNvSpPr txBox="1"/>
          <p:nvPr/>
        </p:nvSpPr>
        <p:spPr>
          <a:xfrm>
            <a:off x="2527173" y="3724402"/>
            <a:ext cx="857250" cy="346710"/>
          </a:xfrm>
          <a:prstGeom prst="rect">
            <a:avLst/>
          </a:prstGeom>
        </p:spPr>
        <p:txBody>
          <a:bodyPr vert="horz" wrap="square" lIns="0" tIns="13335" rIns="0" bIns="0" rtlCol="0">
            <a:spAutoFit/>
          </a:bodyPr>
          <a:lstStyle/>
          <a:p>
            <a:pPr marL="307975" marR="5080" lvl="0" indent="-29591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Jard</a:t>
            </a:r>
            <a:r>
              <a:rPr kumimoji="0" lang="es-CO" sz="1050" b="0" i="0" u="none" strike="noStrike" kern="1200" cap="none" spc="-5" normalizeH="0" baseline="0">
                <a:ln>
                  <a:noFill/>
                </a:ln>
                <a:solidFill>
                  <a:prstClr val="black"/>
                </a:solidFill>
                <a:effectLst/>
                <a:uLnTx/>
                <a:uFillTx/>
                <a:latin typeface="Calibri"/>
                <a:ea typeface="+mn-ea"/>
                <a:cs typeface="Calibri"/>
              </a:rPr>
              <a:t>í</a:t>
            </a:r>
            <a:r>
              <a:rPr kumimoji="0" lang="es-CO" sz="1050" b="0" i="0" u="none" strike="noStrike" kern="1200" cap="none" spc="0" normalizeH="0" baseline="0">
                <a:ln>
                  <a:noFill/>
                </a:ln>
                <a:solidFill>
                  <a:prstClr val="black"/>
                </a:solidFill>
                <a:effectLst/>
                <a:uLnTx/>
                <a:uFillTx/>
                <a:latin typeface="Calibri"/>
                <a:ea typeface="+mn-ea"/>
                <a:cs typeface="Calibri"/>
              </a:rPr>
              <a:t>n</a:t>
            </a:r>
            <a:r>
              <a:rPr kumimoji="0" lang="es-CO" sz="1050" b="0" i="0" u="none" strike="noStrike" kern="1200" cap="none" spc="-25"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Bo</a:t>
            </a:r>
            <a:r>
              <a:rPr kumimoji="0" lang="es-CO" sz="1050" b="0" i="0" u="none" strike="noStrike" kern="1200" cap="none" spc="-10" normalizeH="0" baseline="0">
                <a:ln>
                  <a:noFill/>
                </a:ln>
                <a:solidFill>
                  <a:prstClr val="black"/>
                </a:solidFill>
                <a:effectLst/>
                <a:uLnTx/>
                <a:uFillTx/>
                <a:latin typeface="Calibri"/>
                <a:ea typeface="+mn-ea"/>
                <a:cs typeface="Calibri"/>
              </a:rPr>
              <a:t>t</a:t>
            </a:r>
            <a:r>
              <a:rPr kumimoji="0" lang="es-CO" sz="1050" b="0" i="0" u="none" strike="noStrike" kern="1200" cap="none" spc="0" normalizeH="0" baseline="0">
                <a:ln>
                  <a:noFill/>
                </a:ln>
                <a:solidFill>
                  <a:prstClr val="black"/>
                </a:solidFill>
                <a:effectLst/>
                <a:uLnTx/>
                <a:uFillTx/>
                <a:latin typeface="Calibri"/>
                <a:ea typeface="+mn-ea"/>
                <a:cs typeface="Calibri"/>
              </a:rPr>
              <a:t>á</a:t>
            </a:r>
            <a:r>
              <a:rPr kumimoji="0" lang="es-CO" sz="1050" b="0" i="0" u="none" strike="noStrike" kern="1200" cap="none" spc="-5" normalizeH="0" baseline="0">
                <a:ln>
                  <a:noFill/>
                </a:ln>
                <a:solidFill>
                  <a:prstClr val="black"/>
                </a:solidFill>
                <a:effectLst/>
                <a:uLnTx/>
                <a:uFillTx/>
                <a:latin typeface="Calibri"/>
                <a:ea typeface="+mn-ea"/>
                <a:cs typeface="Calibri"/>
              </a:rPr>
              <a:t>n</a:t>
            </a: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c</a:t>
            </a:r>
            <a:r>
              <a:rPr kumimoji="0" lang="es-CO" sz="1050" b="0" i="0" u="none" strike="noStrike" kern="1200" cap="none" spc="0" normalizeH="0" baseline="0">
                <a:ln>
                  <a:noFill/>
                </a:ln>
                <a:solidFill>
                  <a:prstClr val="black"/>
                </a:solidFill>
                <a:effectLst/>
                <a:uLnTx/>
                <a:uFillTx/>
                <a:latin typeface="Calibri"/>
                <a:ea typeface="+mn-ea"/>
                <a:cs typeface="Calibri"/>
              </a:rPr>
              <a:t>o  94,2</a:t>
            </a:r>
          </a:p>
        </p:txBody>
      </p:sp>
      <p:sp>
        <p:nvSpPr>
          <p:cNvPr id="152" name="object 152"/>
          <p:cNvSpPr/>
          <p:nvPr/>
        </p:nvSpPr>
        <p:spPr>
          <a:xfrm>
            <a:off x="4969764" y="3706367"/>
            <a:ext cx="1260475" cy="396240"/>
          </a:xfrm>
          <a:custGeom>
            <a:avLst/>
            <a:gdLst/>
            <a:ahLst/>
            <a:cxnLst/>
            <a:rect l="l" t="t" r="r" b="b"/>
            <a:pathLst>
              <a:path w="1260475" h="396239">
                <a:moveTo>
                  <a:pt x="1260348" y="0"/>
                </a:moveTo>
                <a:lnTo>
                  <a:pt x="0" y="0"/>
                </a:lnTo>
                <a:lnTo>
                  <a:pt x="0" y="396239"/>
                </a:lnTo>
                <a:lnTo>
                  <a:pt x="1260348" y="396239"/>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53" name="object 153"/>
          <p:cNvSpPr txBox="1"/>
          <p:nvPr/>
        </p:nvSpPr>
        <p:spPr>
          <a:xfrm>
            <a:off x="5400547" y="3722877"/>
            <a:ext cx="398780" cy="346710"/>
          </a:xfrm>
          <a:prstGeom prst="rect">
            <a:avLst/>
          </a:prstGeom>
        </p:spPr>
        <p:txBody>
          <a:bodyPr vert="horz" wrap="square" lIns="0" tIns="13335" rIns="0" bIns="0" rtlCol="0">
            <a:spAutoFit/>
          </a:bodyPr>
          <a:lstStyle/>
          <a:p>
            <a:pPr marL="79375" marR="5080" lvl="0" indent="-67310" algn="l"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I</a:t>
            </a:r>
            <a:r>
              <a:rPr kumimoji="0" lang="es-CO" sz="1050" b="0" i="0" u="none" strike="noStrike" kern="1200" cap="none" spc="-5" normalizeH="0" baseline="0">
                <a:ln>
                  <a:noFill/>
                </a:ln>
                <a:solidFill>
                  <a:prstClr val="black"/>
                </a:solidFill>
                <a:effectLst/>
                <a:uLnTx/>
                <a:uFillTx/>
                <a:latin typeface="Calibri"/>
                <a:ea typeface="+mn-ea"/>
                <a:cs typeface="Calibri"/>
              </a:rPr>
              <a:t>D</a:t>
            </a:r>
            <a:r>
              <a:rPr kumimoji="0" lang="es-CO" sz="1050" b="0" i="0" u="none" strike="noStrike" kern="1200" cap="none" spc="0" normalizeH="0" baseline="0">
                <a:ln>
                  <a:noFill/>
                </a:ln>
                <a:solidFill>
                  <a:prstClr val="black"/>
                </a:solidFill>
                <a:effectLst/>
                <a:uLnTx/>
                <a:uFillTx/>
                <a:latin typeface="Calibri"/>
                <a:ea typeface="+mn-ea"/>
                <a:cs typeface="Calibri"/>
              </a:rPr>
              <a:t>IG</a:t>
            </a:r>
            <a:r>
              <a:rPr kumimoji="0" lang="es-CO" sz="1050" b="0" i="0" u="none" strike="noStrike" kern="1200" cap="none" spc="-5" normalizeH="0" baseline="0">
                <a:ln>
                  <a:noFill/>
                </a:ln>
                <a:solidFill>
                  <a:prstClr val="black"/>
                </a:solidFill>
                <a:effectLst/>
                <a:uLnTx/>
                <a:uFillTx/>
                <a:latin typeface="Calibri"/>
                <a:ea typeface="+mn-ea"/>
                <a:cs typeface="Calibri"/>
              </a:rPr>
              <a:t>ER  </a:t>
            </a:r>
            <a:r>
              <a:rPr kumimoji="0" lang="es-CO" sz="1050" b="0" i="0" u="none" strike="noStrike" kern="1200" cap="none" spc="0" normalizeH="0" baseline="0">
                <a:ln>
                  <a:noFill/>
                </a:ln>
                <a:solidFill>
                  <a:prstClr val="black"/>
                </a:solidFill>
                <a:effectLst/>
                <a:uLnTx/>
                <a:uFillTx/>
                <a:latin typeface="Calibri"/>
                <a:ea typeface="+mn-ea"/>
                <a:cs typeface="Calibri"/>
              </a:rPr>
              <a:t>82,7</a:t>
            </a:r>
          </a:p>
        </p:txBody>
      </p:sp>
      <p:sp>
        <p:nvSpPr>
          <p:cNvPr id="154" name="object 154"/>
          <p:cNvSpPr/>
          <p:nvPr/>
        </p:nvSpPr>
        <p:spPr>
          <a:xfrm>
            <a:off x="3648455" y="3706367"/>
            <a:ext cx="1260475" cy="394970"/>
          </a:xfrm>
          <a:custGeom>
            <a:avLst/>
            <a:gdLst/>
            <a:ahLst/>
            <a:cxnLst/>
            <a:rect l="l" t="t" r="r" b="b"/>
            <a:pathLst>
              <a:path w="1260475" h="394970">
                <a:moveTo>
                  <a:pt x="1260348" y="0"/>
                </a:moveTo>
                <a:lnTo>
                  <a:pt x="0" y="0"/>
                </a:lnTo>
                <a:lnTo>
                  <a:pt x="0" y="394716"/>
                </a:lnTo>
                <a:lnTo>
                  <a:pt x="1260348" y="394716"/>
                </a:lnTo>
                <a:lnTo>
                  <a:pt x="1260348" y="0"/>
                </a:lnTo>
                <a:close/>
              </a:path>
            </a:pathLst>
          </a:custGeom>
          <a:solidFill>
            <a:srgbClr val="FFF8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a:ln>
                <a:noFill/>
              </a:ln>
              <a:solidFill>
                <a:prstClr val="black"/>
              </a:solidFill>
              <a:effectLst/>
              <a:uLnTx/>
              <a:uFillTx/>
              <a:latin typeface="Calibri"/>
              <a:ea typeface="+mn-ea"/>
              <a:cs typeface="+mn-cs"/>
            </a:endParaRPr>
          </a:p>
        </p:txBody>
      </p:sp>
      <p:sp>
        <p:nvSpPr>
          <p:cNvPr id="155" name="object 155"/>
          <p:cNvSpPr txBox="1"/>
          <p:nvPr/>
        </p:nvSpPr>
        <p:spPr>
          <a:xfrm>
            <a:off x="3755263" y="3722623"/>
            <a:ext cx="1045844" cy="34671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lang="es-CO" sz="1050" b="0" i="0" u="none" strike="noStrike" kern="1200" cap="none" spc="-5" normalizeH="0" baseline="0">
                <a:ln>
                  <a:noFill/>
                </a:ln>
                <a:solidFill>
                  <a:prstClr val="black"/>
                </a:solidFill>
                <a:effectLst/>
                <a:uLnTx/>
                <a:uFillTx/>
                <a:latin typeface="Calibri"/>
                <a:ea typeface="+mn-ea"/>
                <a:cs typeface="Calibri"/>
              </a:rPr>
              <a:t>Protección</a:t>
            </a:r>
            <a:r>
              <a:rPr kumimoji="0" lang="es-CO" sz="1050" b="0" i="0" u="none" strike="noStrike" kern="1200" cap="none" spc="180" normalizeH="0" baseline="0">
                <a:ln>
                  <a:noFill/>
                </a:ln>
                <a:solidFill>
                  <a:prstClr val="black"/>
                </a:solidFill>
                <a:effectLst/>
                <a:uLnTx/>
                <a:uFillTx/>
                <a:latin typeface="Calibri"/>
                <a:ea typeface="+mn-ea"/>
                <a:cs typeface="Calibri"/>
              </a:rPr>
              <a:t> </a:t>
            </a:r>
            <a:r>
              <a:rPr kumimoji="0" lang="es-CO" sz="1050" b="0" i="0" u="none" strike="noStrike" kern="1200" cap="none" spc="0" normalizeH="0" baseline="0">
                <a:ln>
                  <a:noFill/>
                </a:ln>
                <a:solidFill>
                  <a:prstClr val="black"/>
                </a:solidFill>
                <a:effectLst/>
                <a:uLnTx/>
                <a:uFillTx/>
                <a:latin typeface="Calibri"/>
                <a:ea typeface="+mn-ea"/>
                <a:cs typeface="Calibri"/>
              </a:rPr>
              <a:t>Animal</a:t>
            </a:r>
          </a:p>
          <a:p>
            <a:pPr marL="635"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a:ln>
                  <a:noFill/>
                </a:ln>
                <a:solidFill>
                  <a:prstClr val="black"/>
                </a:solidFill>
                <a:effectLst/>
                <a:uLnTx/>
                <a:uFillTx/>
                <a:latin typeface="Calibri"/>
                <a:ea typeface="+mn-ea"/>
                <a:cs typeface="Calibri"/>
              </a:rPr>
              <a:t>90</a:t>
            </a:r>
          </a:p>
        </p:txBody>
      </p:sp>
      <p:sp>
        <p:nvSpPr>
          <p:cNvPr id="156" name="object 156"/>
          <p:cNvSpPr txBox="1"/>
          <p:nvPr/>
        </p:nvSpPr>
        <p:spPr>
          <a:xfrm>
            <a:off x="6087949" y="1845607"/>
            <a:ext cx="5561965" cy="441788"/>
          </a:xfrm>
          <a:prstGeom prst="rect">
            <a:avLst/>
          </a:prstGeom>
        </p:spPr>
        <p:txBody>
          <a:bodyPr vert="horz" wrap="square" lIns="0" tIns="13335" rIns="0" bIns="0" rtlCol="0" anchor="t">
            <a:spAutoFit/>
          </a:bodyPr>
          <a:lstStyle>
            <a:defPPr>
              <a:defRPr lang="es-CO"/>
            </a:defPPr>
            <a:lvl1pPr marL="12700" eaLnBrk="1" fontAlgn="auto" hangingPunct="1">
              <a:spcBef>
                <a:spcPts val="105"/>
              </a:spcBef>
              <a:spcAft>
                <a:spcPts val="0"/>
              </a:spcAft>
              <a:defRPr sz="1300">
                <a:solidFill>
                  <a:schemeClr val="tx1">
                    <a:lumMod val="65000"/>
                    <a:lumOff val="35000"/>
                  </a:schemeClr>
                </a:solidFill>
                <a:latin typeface="+mn-lt"/>
              </a:defRPr>
            </a:lvl1pPr>
          </a:lstStyle>
          <a:p>
            <a:r>
              <a:rPr lang="es-CO"/>
              <a:t>Con los resultados del IDI promedio distrital, se alcanzó de</a:t>
            </a:r>
          </a:p>
          <a:p>
            <a:r>
              <a:rPr lang="es-CO"/>
              <a:t>manera anticipada la meta del Plan Distrital de Desarrollo.</a:t>
            </a:r>
            <a:endParaRPr lang="es-CO">
              <a:cs typeface="Arial"/>
            </a:endParaRPr>
          </a:p>
        </p:txBody>
      </p:sp>
      <p:graphicFrame>
        <p:nvGraphicFramePr>
          <p:cNvPr id="157" name="object 141">
            <a:extLst>
              <a:ext uri="{FF2B5EF4-FFF2-40B4-BE49-F238E27FC236}">
                <a16:creationId xmlns:a16="http://schemas.microsoft.com/office/drawing/2014/main" id="{9C68DBD9-A9C9-A442-F997-B340C838D0E1}"/>
              </a:ext>
            </a:extLst>
          </p:cNvPr>
          <p:cNvGraphicFramePr>
            <a:graphicFrameLocks noGrp="1"/>
          </p:cNvGraphicFramePr>
          <p:nvPr/>
        </p:nvGraphicFramePr>
        <p:xfrm>
          <a:off x="10654158" y="3320160"/>
          <a:ext cx="1240790" cy="1700782"/>
        </p:xfrm>
        <a:graphic>
          <a:graphicData uri="http://schemas.openxmlformats.org/drawingml/2006/table">
            <a:tbl>
              <a:tblPr firstRow="1" bandRow="1">
                <a:tableStyleId>{2D5ABB26-0587-4C30-8999-92F81FD0307C}</a:tableStyleId>
              </a:tblPr>
              <a:tblGrid>
                <a:gridCol w="1240790">
                  <a:extLst>
                    <a:ext uri="{9D8B030D-6E8A-4147-A177-3AD203B41FA5}">
                      <a16:colId xmlns:a16="http://schemas.microsoft.com/office/drawing/2014/main" val="20000"/>
                    </a:ext>
                  </a:extLst>
                </a:gridCol>
              </a:tblGrid>
              <a:tr h="409194">
                <a:tc>
                  <a:txBody>
                    <a:bodyPr/>
                    <a:lstStyle/>
                    <a:p>
                      <a:pPr marL="1905" algn="ctr">
                        <a:lnSpc>
                          <a:spcPct val="100000"/>
                        </a:lnSpc>
                        <a:spcBef>
                          <a:spcPts val="895"/>
                        </a:spcBef>
                      </a:pPr>
                      <a:r>
                        <a:rPr sz="1000" b="1" spc="-55">
                          <a:solidFill>
                            <a:srgbClr val="404040"/>
                          </a:solidFill>
                          <a:latin typeface="Tahoma"/>
                          <a:cs typeface="Tahoma"/>
                        </a:rPr>
                        <a:t>&lt;80</a:t>
                      </a:r>
                      <a:endParaRPr sz="1000">
                        <a:latin typeface="Tahoma"/>
                        <a:cs typeface="Tahoma"/>
                      </a:endParaRPr>
                    </a:p>
                  </a:txBody>
                  <a:tcPr marL="0" marR="0" marT="113665" marB="0">
                    <a:lnB w="76200">
                      <a:solidFill>
                        <a:srgbClr val="FFFFFF"/>
                      </a:solidFill>
                      <a:prstDash val="solid"/>
                    </a:lnB>
                    <a:solidFill>
                      <a:srgbClr val="FF9200"/>
                    </a:solidFill>
                  </a:tcPr>
                </a:tc>
                <a:extLst>
                  <a:ext uri="{0D108BD9-81ED-4DB2-BD59-A6C34878D82A}">
                    <a16:rowId xmlns:a16="http://schemas.microsoft.com/office/drawing/2014/main" val="10000"/>
                  </a:ext>
                </a:extLst>
              </a:tr>
              <a:tr h="445769">
                <a:tc>
                  <a:txBody>
                    <a:bodyPr/>
                    <a:lstStyle/>
                    <a:p>
                      <a:pPr>
                        <a:lnSpc>
                          <a:spcPct val="100000"/>
                        </a:lnSpc>
                        <a:spcBef>
                          <a:spcPts val="40"/>
                        </a:spcBef>
                      </a:pPr>
                      <a:endParaRPr sz="950">
                        <a:latin typeface="Times New Roman"/>
                        <a:cs typeface="Times New Roman"/>
                      </a:endParaRPr>
                    </a:p>
                    <a:p>
                      <a:pPr marL="4445" algn="ctr">
                        <a:lnSpc>
                          <a:spcPct val="100000"/>
                        </a:lnSpc>
                        <a:spcBef>
                          <a:spcPts val="5"/>
                        </a:spcBef>
                      </a:pPr>
                      <a:r>
                        <a:rPr sz="1000" b="1" spc="-10">
                          <a:solidFill>
                            <a:srgbClr val="404040"/>
                          </a:solidFill>
                          <a:latin typeface="Tahoma"/>
                          <a:cs typeface="Tahoma"/>
                        </a:rPr>
                        <a:t>Entre</a:t>
                      </a:r>
                      <a:r>
                        <a:rPr sz="1000" b="1" spc="-5">
                          <a:solidFill>
                            <a:srgbClr val="404040"/>
                          </a:solidFill>
                          <a:latin typeface="Tahoma"/>
                          <a:cs typeface="Tahoma"/>
                        </a:rPr>
                        <a:t> 80</a:t>
                      </a:r>
                      <a:r>
                        <a:rPr sz="1000" b="1" spc="-20">
                          <a:solidFill>
                            <a:srgbClr val="404040"/>
                          </a:solidFill>
                          <a:latin typeface="Tahoma"/>
                          <a:cs typeface="Tahoma"/>
                        </a:rPr>
                        <a:t> </a:t>
                      </a:r>
                      <a:r>
                        <a:rPr sz="1000" b="1" spc="-5">
                          <a:solidFill>
                            <a:srgbClr val="404040"/>
                          </a:solidFill>
                          <a:latin typeface="Tahoma"/>
                          <a:cs typeface="Tahoma"/>
                        </a:rPr>
                        <a:t>y</a:t>
                      </a:r>
                      <a:r>
                        <a:rPr sz="1000" b="1" spc="-20">
                          <a:solidFill>
                            <a:srgbClr val="404040"/>
                          </a:solidFill>
                          <a:latin typeface="Tahoma"/>
                          <a:cs typeface="Tahoma"/>
                        </a:rPr>
                        <a:t> </a:t>
                      </a:r>
                      <a:r>
                        <a:rPr sz="1000" b="1" spc="-5">
                          <a:solidFill>
                            <a:srgbClr val="404040"/>
                          </a:solidFill>
                          <a:latin typeface="Tahoma"/>
                          <a:cs typeface="Tahoma"/>
                        </a:rPr>
                        <a:t>90</a:t>
                      </a:r>
                      <a:endParaRPr sz="1000">
                        <a:latin typeface="Tahoma"/>
                        <a:cs typeface="Tahoma"/>
                      </a:endParaRPr>
                    </a:p>
                  </a:txBody>
                  <a:tcPr marL="0" marR="0" marT="5080" marB="0">
                    <a:lnT w="76200">
                      <a:solidFill>
                        <a:srgbClr val="FFFFFF"/>
                      </a:solidFill>
                      <a:prstDash val="solid"/>
                    </a:lnT>
                    <a:lnB w="76200">
                      <a:solidFill>
                        <a:srgbClr val="FFFFFF"/>
                      </a:solidFill>
                      <a:prstDash val="solid"/>
                    </a:lnB>
                    <a:solidFill>
                      <a:srgbClr val="FFFF00"/>
                    </a:solidFill>
                  </a:tcPr>
                </a:tc>
                <a:extLst>
                  <a:ext uri="{0D108BD9-81ED-4DB2-BD59-A6C34878D82A}">
                    <a16:rowId xmlns:a16="http://schemas.microsoft.com/office/drawing/2014/main" val="10001"/>
                  </a:ext>
                </a:extLst>
              </a:tr>
              <a:tr h="441960">
                <a:tc>
                  <a:txBody>
                    <a:bodyPr/>
                    <a:lstStyle/>
                    <a:p>
                      <a:pPr>
                        <a:lnSpc>
                          <a:spcPct val="100000"/>
                        </a:lnSpc>
                        <a:spcBef>
                          <a:spcPts val="25"/>
                        </a:spcBef>
                      </a:pPr>
                      <a:endParaRPr sz="1000">
                        <a:latin typeface="Times New Roman"/>
                        <a:cs typeface="Times New Roman"/>
                      </a:endParaRPr>
                    </a:p>
                    <a:p>
                      <a:pPr marL="3175" algn="ctr">
                        <a:lnSpc>
                          <a:spcPct val="100000"/>
                        </a:lnSpc>
                        <a:spcBef>
                          <a:spcPts val="5"/>
                        </a:spcBef>
                      </a:pPr>
                      <a:r>
                        <a:rPr sz="1000" b="1" spc="-10">
                          <a:solidFill>
                            <a:srgbClr val="404040"/>
                          </a:solidFill>
                          <a:latin typeface="Tahoma"/>
                          <a:cs typeface="Tahoma"/>
                        </a:rPr>
                        <a:t>Entre &gt;90</a:t>
                      </a:r>
                      <a:r>
                        <a:rPr sz="1000" b="1" spc="-15">
                          <a:solidFill>
                            <a:srgbClr val="404040"/>
                          </a:solidFill>
                          <a:latin typeface="Tahoma"/>
                          <a:cs typeface="Tahoma"/>
                        </a:rPr>
                        <a:t> </a:t>
                      </a:r>
                      <a:r>
                        <a:rPr sz="1000" b="1" spc="-5">
                          <a:solidFill>
                            <a:srgbClr val="404040"/>
                          </a:solidFill>
                          <a:latin typeface="Tahoma"/>
                          <a:cs typeface="Tahoma"/>
                        </a:rPr>
                        <a:t>y</a:t>
                      </a:r>
                      <a:r>
                        <a:rPr sz="1000" b="1" spc="-20">
                          <a:solidFill>
                            <a:srgbClr val="404040"/>
                          </a:solidFill>
                          <a:latin typeface="Tahoma"/>
                          <a:cs typeface="Tahoma"/>
                        </a:rPr>
                        <a:t> </a:t>
                      </a:r>
                      <a:r>
                        <a:rPr sz="1000" b="1" spc="-5">
                          <a:solidFill>
                            <a:srgbClr val="404040"/>
                          </a:solidFill>
                          <a:latin typeface="Tahoma"/>
                          <a:cs typeface="Tahoma"/>
                        </a:rPr>
                        <a:t>95</a:t>
                      </a:r>
                      <a:endParaRPr sz="1000">
                        <a:latin typeface="Tahoma"/>
                        <a:cs typeface="Tahoma"/>
                      </a:endParaRPr>
                    </a:p>
                  </a:txBody>
                  <a:tcPr marL="0" marR="0" marT="3175" marB="0">
                    <a:lnT w="76200">
                      <a:solidFill>
                        <a:srgbClr val="FFFFFF"/>
                      </a:solidFill>
                      <a:prstDash val="solid"/>
                    </a:lnT>
                    <a:lnB w="76200">
                      <a:solidFill>
                        <a:srgbClr val="FFFFFF"/>
                      </a:solidFill>
                      <a:prstDash val="solid"/>
                    </a:lnB>
                    <a:solidFill>
                      <a:srgbClr val="92D050"/>
                    </a:solidFill>
                  </a:tcPr>
                </a:tc>
                <a:extLst>
                  <a:ext uri="{0D108BD9-81ED-4DB2-BD59-A6C34878D82A}">
                    <a16:rowId xmlns:a16="http://schemas.microsoft.com/office/drawing/2014/main" val="10002"/>
                  </a:ext>
                </a:extLst>
              </a:tr>
              <a:tr h="403859">
                <a:tc>
                  <a:txBody>
                    <a:bodyPr/>
                    <a:lstStyle/>
                    <a:p>
                      <a:pPr>
                        <a:lnSpc>
                          <a:spcPct val="100000"/>
                        </a:lnSpc>
                        <a:spcBef>
                          <a:spcPts val="5"/>
                        </a:spcBef>
                      </a:pPr>
                      <a:endParaRPr sz="950">
                        <a:latin typeface="Times New Roman"/>
                        <a:cs typeface="Times New Roman"/>
                      </a:endParaRPr>
                    </a:p>
                    <a:p>
                      <a:pPr marL="1905" algn="ctr">
                        <a:lnSpc>
                          <a:spcPct val="100000"/>
                        </a:lnSpc>
                        <a:spcBef>
                          <a:spcPts val="5"/>
                        </a:spcBef>
                      </a:pPr>
                      <a:r>
                        <a:rPr sz="1000" b="1" spc="-10">
                          <a:solidFill>
                            <a:srgbClr val="404040"/>
                          </a:solidFill>
                          <a:latin typeface="Tahoma"/>
                          <a:cs typeface="Tahoma"/>
                        </a:rPr>
                        <a:t>&gt;95</a:t>
                      </a:r>
                      <a:endParaRPr sz="1000">
                        <a:latin typeface="Tahoma"/>
                        <a:cs typeface="Tahoma"/>
                      </a:endParaRPr>
                    </a:p>
                  </a:txBody>
                  <a:tcPr marL="0" marR="0" marT="635" marB="0">
                    <a:lnT w="76200">
                      <a:solidFill>
                        <a:srgbClr val="FFFFFF"/>
                      </a:solidFill>
                      <a:prstDash val="solid"/>
                    </a:lnT>
                    <a:solidFill>
                      <a:srgbClr val="689F42"/>
                    </a:solidFill>
                  </a:tcPr>
                </a:tc>
                <a:extLst>
                  <a:ext uri="{0D108BD9-81ED-4DB2-BD59-A6C34878D82A}">
                    <a16:rowId xmlns:a16="http://schemas.microsoft.com/office/drawing/2014/main" val="10003"/>
                  </a:ext>
                </a:extLst>
              </a:tr>
            </a:tbl>
          </a:graphicData>
        </a:graphic>
      </p:graphicFrame>
      <p:sp>
        <p:nvSpPr>
          <p:cNvPr id="158" name="object 142">
            <a:extLst>
              <a:ext uri="{FF2B5EF4-FFF2-40B4-BE49-F238E27FC236}">
                <a16:creationId xmlns:a16="http://schemas.microsoft.com/office/drawing/2014/main" id="{F9793BA3-8457-9F26-560D-53471912E0C8}"/>
              </a:ext>
            </a:extLst>
          </p:cNvPr>
          <p:cNvSpPr txBox="1"/>
          <p:nvPr/>
        </p:nvSpPr>
        <p:spPr>
          <a:xfrm>
            <a:off x="10809988" y="2984702"/>
            <a:ext cx="848994" cy="22890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s-CO" sz="1400" b="0" i="0" u="none" strike="noStrike" kern="1200" cap="none" spc="-65" normalizeH="0" baseline="0">
                <a:ln>
                  <a:noFill/>
                </a:ln>
                <a:solidFill>
                  <a:srgbClr val="404040"/>
                </a:solidFill>
                <a:effectLst/>
                <a:uLnTx/>
                <a:uFillTx/>
                <a:latin typeface="Verdana"/>
                <a:ea typeface="+mn-ea"/>
                <a:cs typeface="Verdana"/>
              </a:rPr>
              <a:t>Intervalos</a:t>
            </a:r>
            <a:endParaRPr kumimoji="0" lang="es-CO" sz="1400" b="0" i="0" u="none" strike="noStrike" kern="1200" cap="none" spc="0" normalizeH="0" baseline="0">
              <a:ln>
                <a:noFill/>
              </a:ln>
              <a:solidFill>
                <a:prstClr val="black"/>
              </a:solidFill>
              <a:effectLst/>
              <a:uLnTx/>
              <a:uFillTx/>
              <a:latin typeface="Verdana"/>
              <a:ea typeface="+mn-ea"/>
              <a:cs typeface="Verdana"/>
            </a:endParaRPr>
          </a:p>
        </p:txBody>
      </p:sp>
      <p:sp>
        <p:nvSpPr>
          <p:cNvPr id="159" name="object 143">
            <a:extLst>
              <a:ext uri="{FF2B5EF4-FFF2-40B4-BE49-F238E27FC236}">
                <a16:creationId xmlns:a16="http://schemas.microsoft.com/office/drawing/2014/main" id="{20F60228-D854-135C-5232-3FB10A8E7BA9}"/>
              </a:ext>
            </a:extLst>
          </p:cNvPr>
          <p:cNvSpPr txBox="1"/>
          <p:nvPr/>
        </p:nvSpPr>
        <p:spPr>
          <a:xfrm>
            <a:off x="10654158" y="5075807"/>
            <a:ext cx="1240790" cy="267381"/>
          </a:xfrm>
          <a:prstGeom prst="rect">
            <a:avLst/>
          </a:prstGeom>
          <a:solidFill>
            <a:srgbClr val="D9D9D9"/>
          </a:solidFill>
          <a:ln w="12700">
            <a:solidFill>
              <a:srgbClr val="D9D9D9"/>
            </a:solidFill>
          </a:ln>
        </p:spPr>
        <p:txBody>
          <a:bodyPr vert="horz" wrap="square" lIns="0" tIns="81915" rIns="0" bIns="0" rtlCol="0">
            <a:spAutoFit/>
          </a:bodyPr>
          <a:lstStyle/>
          <a:p>
            <a:pPr marL="311785" marR="0" lvl="0" indent="0" algn="l" defTabSz="914400" rtl="0" eaLnBrk="1" fontAlgn="auto" latinLnBrk="0" hangingPunct="1">
              <a:lnSpc>
                <a:spcPct val="100000"/>
              </a:lnSpc>
              <a:spcBef>
                <a:spcPts val="645"/>
              </a:spcBef>
              <a:spcAft>
                <a:spcPts val="0"/>
              </a:spcAft>
              <a:buClrTx/>
              <a:buSzTx/>
              <a:buFontTx/>
              <a:buNone/>
              <a:tabLst/>
              <a:defRPr/>
            </a:pPr>
            <a:r>
              <a:rPr kumimoji="0" lang="es-CO" sz="1200" b="0" i="0" u="none" strike="noStrike" kern="1200" cap="none" spc="-15" normalizeH="0" baseline="0">
                <a:ln>
                  <a:noFill/>
                </a:ln>
                <a:solidFill>
                  <a:prstClr val="black"/>
                </a:solidFill>
                <a:effectLst/>
                <a:uLnTx/>
                <a:uFillTx/>
                <a:latin typeface="Calibri"/>
                <a:ea typeface="+mn-ea"/>
                <a:cs typeface="Calibri"/>
              </a:rPr>
              <a:t>N/A</a:t>
            </a:r>
            <a:r>
              <a:rPr kumimoji="0" lang="es-CO" sz="1200" b="0" i="0" u="none" strike="noStrike" kern="1200" cap="none" spc="-50" normalizeH="0" baseline="0">
                <a:ln>
                  <a:noFill/>
                </a:ln>
                <a:solidFill>
                  <a:prstClr val="black"/>
                </a:solidFill>
                <a:effectLst/>
                <a:uLnTx/>
                <a:uFillTx/>
                <a:latin typeface="Calibri"/>
                <a:ea typeface="+mn-ea"/>
                <a:cs typeface="Calibri"/>
              </a:rPr>
              <a:t> </a:t>
            </a:r>
            <a:r>
              <a:rPr kumimoji="0" lang="es-CO" sz="1200" b="0" i="0" u="none" strike="noStrike" kern="1200" cap="none" spc="0" normalizeH="0" baseline="0">
                <a:ln>
                  <a:noFill/>
                </a:ln>
                <a:solidFill>
                  <a:prstClr val="black"/>
                </a:solidFill>
                <a:effectLst/>
                <a:uLnTx/>
                <a:uFillTx/>
                <a:latin typeface="Calibri"/>
                <a:ea typeface="+mn-ea"/>
                <a:cs typeface="Calibri"/>
              </a:rPr>
              <a:t>MIPG</a:t>
            </a:r>
          </a:p>
        </p:txBody>
      </p:sp>
    </p:spTree>
    <p:extLst>
      <p:ext uri="{BB962C8B-B14F-4D97-AF65-F5344CB8AC3E}">
        <p14:creationId xmlns:p14="http://schemas.microsoft.com/office/powerpoint/2010/main" val="4243738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D4E223B-E341-2087-6851-6EAF967E5BF9}"/>
              </a:ext>
            </a:extLst>
          </p:cNvPr>
          <p:cNvPicPr>
            <a:picLocks noChangeAspect="1"/>
          </p:cNvPicPr>
          <p:nvPr/>
        </p:nvPicPr>
        <p:blipFill>
          <a:blip r:embed="rId2"/>
          <a:stretch>
            <a:fillRect/>
          </a:stretch>
        </p:blipFill>
        <p:spPr>
          <a:xfrm>
            <a:off x="1102152" y="1151122"/>
            <a:ext cx="9987695" cy="5016526"/>
          </a:xfrm>
          <a:prstGeom prst="rect">
            <a:avLst/>
          </a:prstGeom>
        </p:spPr>
      </p:pic>
      <p:sp>
        <p:nvSpPr>
          <p:cNvPr id="4" name="Título 1">
            <a:extLst>
              <a:ext uri="{FF2B5EF4-FFF2-40B4-BE49-F238E27FC236}">
                <a16:creationId xmlns:a16="http://schemas.microsoft.com/office/drawing/2014/main" id="{C210C5EB-B86E-6B2B-C64C-0CAA53F9A6B8}"/>
              </a:ext>
            </a:extLst>
          </p:cNvPr>
          <p:cNvSpPr txBox="1">
            <a:spLocks/>
          </p:cNvSpPr>
          <p:nvPr/>
        </p:nvSpPr>
        <p:spPr>
          <a:xfrm>
            <a:off x="920665" y="74676"/>
            <a:ext cx="10988158" cy="78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2700" rIns="0" bIns="0" numCol="1" rtlCol="0" anchor="ctr" anchorCtr="0" compatLnSpc="1">
            <a:prstTxWarp prst="textNoShape">
              <a:avLst/>
            </a:prstTxWarp>
            <a:spAutoFit/>
          </a:bodyPr>
          <a:lstStyle>
            <a:lvl1pPr marL="12700">
              <a:lnSpc>
                <a:spcPct val="100000"/>
              </a:lnSpc>
              <a:spcBef>
                <a:spcPts val="100"/>
              </a:spcBef>
              <a:defRPr lang="es-CO" sz="3200" b="1" i="0" spc="-130">
                <a:solidFill>
                  <a:srgbClr val="C00000"/>
                </a:solidFill>
                <a:latin typeface="Tahoma"/>
                <a:cs typeface="Tahoma"/>
              </a:defRPr>
            </a:lvl1pPr>
            <a:lvl2pPr>
              <a:lnSpc>
                <a:spcPct val="90000"/>
              </a:lnSpc>
              <a:defRPr sz="3800" b="1">
                <a:latin typeface="Arial" panose="020B0604020202020204" pitchFamily="34" charset="0"/>
                <a:cs typeface="Arial" panose="020B0604020202020204" pitchFamily="34" charset="0"/>
              </a:defRPr>
            </a:lvl2pPr>
            <a:lvl3pPr>
              <a:lnSpc>
                <a:spcPct val="90000"/>
              </a:lnSpc>
              <a:defRPr sz="3800" b="1">
                <a:latin typeface="Arial" panose="020B0604020202020204" pitchFamily="34" charset="0"/>
                <a:cs typeface="Arial" panose="020B0604020202020204" pitchFamily="34" charset="0"/>
              </a:defRPr>
            </a:lvl3pPr>
            <a:lvl4pPr>
              <a:lnSpc>
                <a:spcPct val="90000"/>
              </a:lnSpc>
              <a:defRPr sz="3800" b="1">
                <a:latin typeface="Arial" panose="020B0604020202020204" pitchFamily="34" charset="0"/>
                <a:cs typeface="Arial" panose="020B0604020202020204" pitchFamily="34" charset="0"/>
              </a:defRPr>
            </a:lvl4pPr>
            <a:lvl5pPr>
              <a:lnSpc>
                <a:spcPct val="90000"/>
              </a:lnSpc>
              <a:defRPr sz="3800" b="1">
                <a:latin typeface="Arial" panose="020B0604020202020204" pitchFamily="34" charset="0"/>
                <a:cs typeface="Arial" panose="020B0604020202020204" pitchFamily="34" charset="0"/>
              </a:defRPr>
            </a:lvl5pPr>
            <a:lvl6pPr marL="457200" fontAlgn="base">
              <a:lnSpc>
                <a:spcPct val="90000"/>
              </a:lnSpc>
              <a:spcBef>
                <a:spcPct val="0"/>
              </a:spcBef>
              <a:spcAft>
                <a:spcPct val="0"/>
              </a:spcAft>
              <a:defRPr sz="3800" b="1">
                <a:latin typeface="Arial" panose="020B0604020202020204" pitchFamily="34" charset="0"/>
                <a:cs typeface="Arial" panose="020B0604020202020204" pitchFamily="34" charset="0"/>
              </a:defRPr>
            </a:lvl6pPr>
            <a:lvl7pPr marL="914400" fontAlgn="base">
              <a:lnSpc>
                <a:spcPct val="90000"/>
              </a:lnSpc>
              <a:spcBef>
                <a:spcPct val="0"/>
              </a:spcBef>
              <a:spcAft>
                <a:spcPct val="0"/>
              </a:spcAft>
              <a:defRPr sz="3800" b="1">
                <a:latin typeface="Arial" panose="020B0604020202020204" pitchFamily="34" charset="0"/>
                <a:cs typeface="Arial" panose="020B0604020202020204" pitchFamily="34" charset="0"/>
              </a:defRPr>
            </a:lvl7pPr>
            <a:lvl8pPr marL="1371600" fontAlgn="base">
              <a:lnSpc>
                <a:spcPct val="90000"/>
              </a:lnSpc>
              <a:spcBef>
                <a:spcPct val="0"/>
              </a:spcBef>
              <a:spcAft>
                <a:spcPct val="0"/>
              </a:spcAft>
              <a:defRPr sz="3800" b="1">
                <a:latin typeface="Arial" panose="020B0604020202020204" pitchFamily="34" charset="0"/>
                <a:cs typeface="Arial" panose="020B0604020202020204" pitchFamily="34" charset="0"/>
              </a:defRPr>
            </a:lvl8pPr>
            <a:lvl9pPr marL="1828800" fontAlgn="base">
              <a:lnSpc>
                <a:spcPct val="90000"/>
              </a:lnSpc>
              <a:spcBef>
                <a:spcPct val="0"/>
              </a:spcBef>
              <a:spcAft>
                <a:spcPct val="0"/>
              </a:spcAft>
              <a:defRPr sz="3800" b="1">
                <a:latin typeface="Arial" panose="020B0604020202020204" pitchFamily="34" charset="0"/>
                <a:cs typeface="Arial" panose="020B0604020202020204" pitchFamily="34" charset="0"/>
              </a:defRPr>
            </a:lvl9pPr>
          </a:lstStyle>
          <a:p>
            <a:pPr eaLnBrk="1" hangingPunct="1">
              <a:lnSpc>
                <a:spcPct val="90000"/>
              </a:lnSpc>
              <a:spcBef>
                <a:spcPct val="0"/>
              </a:spcBef>
            </a:pPr>
            <a:r>
              <a:rPr lang="es-419" sz="2800" b="0">
                <a:latin typeface="Arial"/>
                <a:cs typeface="Calibri"/>
              </a:rPr>
              <a:t>Índice de Desempeño Institucional </a:t>
            </a:r>
          </a:p>
          <a:p>
            <a:pPr eaLnBrk="1" hangingPunct="1">
              <a:lnSpc>
                <a:spcPct val="90000"/>
              </a:lnSpc>
              <a:spcBef>
                <a:spcPct val="0"/>
              </a:spcBef>
            </a:pPr>
            <a:r>
              <a:rPr lang="es-ES" sz="2800" b="0">
                <a:latin typeface="Arial"/>
                <a:cs typeface="Calibri"/>
              </a:rPr>
              <a:t>Ranking de Sectores Del Distrito</a:t>
            </a:r>
            <a:endParaRPr lang="es-CO" sz="2800" b="0">
              <a:latin typeface="Arial"/>
              <a:cs typeface="Calibri"/>
            </a:endParaRPr>
          </a:p>
        </p:txBody>
      </p:sp>
      <p:pic>
        <p:nvPicPr>
          <p:cNvPr id="5" name="Gráfico 12" descr="Tendencia al alza contorno">
            <a:extLst>
              <a:ext uri="{FF2B5EF4-FFF2-40B4-BE49-F238E27FC236}">
                <a16:creationId xmlns:a16="http://schemas.microsoft.com/office/drawing/2014/main" id="{568E8FB3-173A-ABFD-975F-4AB784DE0E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799" y="209550"/>
            <a:ext cx="649817" cy="649817"/>
          </a:xfrm>
          <a:prstGeom prst="rect">
            <a:avLst/>
          </a:prstGeom>
        </p:spPr>
      </p:pic>
    </p:spTree>
    <p:extLst>
      <p:ext uri="{BB962C8B-B14F-4D97-AF65-F5344CB8AC3E}">
        <p14:creationId xmlns:p14="http://schemas.microsoft.com/office/powerpoint/2010/main" val="2501546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BEA52F3-9FB3-34E5-155D-64C7DFECC053}"/>
              </a:ext>
            </a:extLst>
          </p:cNvPr>
          <p:cNvSpPr/>
          <p:nvPr/>
        </p:nvSpPr>
        <p:spPr>
          <a:xfrm>
            <a:off x="1116360" y="272534"/>
            <a:ext cx="4683975" cy="480131"/>
          </a:xfrm>
          <a:prstGeom prst="rect">
            <a:avLst/>
          </a:prstGeom>
          <a:noFill/>
        </p:spPr>
        <p:txBody>
          <a:bodyPr wrap="none" lIns="91440" tIns="45720" rIns="91440" bIns="45720">
            <a:spAutoFit/>
          </a:bodyPr>
          <a:lstStyle/>
          <a:p>
            <a:pPr marL="12700" eaLnBrk="1" hangingPunct="1">
              <a:lnSpc>
                <a:spcPct val="90000"/>
              </a:lnSpc>
            </a:pPr>
            <a:r>
              <a:rPr lang="es-ES" sz="2800" spc="-130">
                <a:solidFill>
                  <a:srgbClr val="C00000"/>
                </a:solidFill>
                <a:latin typeface="Arial"/>
                <a:cs typeface="Calibri"/>
              </a:rPr>
              <a:t>Políticas a Priorizar por Entidad</a:t>
            </a:r>
          </a:p>
        </p:txBody>
      </p:sp>
      <p:sp>
        <p:nvSpPr>
          <p:cNvPr id="93" name="CuadroTexto 92">
            <a:extLst>
              <a:ext uri="{FF2B5EF4-FFF2-40B4-BE49-F238E27FC236}">
                <a16:creationId xmlns:a16="http://schemas.microsoft.com/office/drawing/2014/main" id="{EF061421-DDA7-FCCD-45D9-03F97C402950}"/>
              </a:ext>
            </a:extLst>
          </p:cNvPr>
          <p:cNvSpPr txBox="1"/>
          <p:nvPr/>
        </p:nvSpPr>
        <p:spPr>
          <a:xfrm>
            <a:off x="7584283" y="2308665"/>
            <a:ext cx="4357598" cy="3098721"/>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MX" sz="1600">
                <a:solidFill>
                  <a:schemeClr val="tx1">
                    <a:lumMod val="65000"/>
                    <a:lumOff val="35000"/>
                  </a:schemeClr>
                </a:solidFill>
                <a:latin typeface="Calibri" panose="020F0502020204030204" pitchFamily="34" charset="0"/>
                <a:cs typeface="Calibri" panose="020F0502020204030204" pitchFamily="34" charset="0"/>
              </a:rPr>
              <a:t>Priorización de políticas en las entidades, en acompañamiento con la SG.</a:t>
            </a:r>
          </a:p>
          <a:p>
            <a:pPr marL="285750" indent="-285750">
              <a:buFont typeface="Arial" panose="020B0604020202020204" pitchFamily="34" charset="0"/>
              <a:buChar char="•"/>
            </a:pPr>
            <a:r>
              <a:rPr lang="es-MX" sz="1600">
                <a:solidFill>
                  <a:schemeClr val="tx1">
                    <a:lumMod val="65000"/>
                    <a:lumOff val="35000"/>
                  </a:schemeClr>
                </a:solidFill>
                <a:latin typeface="Calibri" panose="020F0502020204030204" pitchFamily="34" charset="0"/>
                <a:cs typeface="Calibri" panose="020F0502020204030204" pitchFamily="34" charset="0"/>
              </a:rPr>
              <a:t>Diseño de estrategias por parte de los líderes de las políticas para la mejora de las herramientas gestión en las entidades. Se sugieren planes de mejora para políticas con puntuaciones por debajo de 90.</a:t>
            </a:r>
          </a:p>
          <a:p>
            <a:pPr marL="285750" indent="-285750">
              <a:buFont typeface="Arial" panose="020B0604020202020204" pitchFamily="34" charset="0"/>
              <a:buChar char="•"/>
            </a:pPr>
            <a:r>
              <a:rPr lang="es-MX" sz="1600">
                <a:solidFill>
                  <a:schemeClr val="tx1">
                    <a:lumMod val="65000"/>
                    <a:lumOff val="35000"/>
                  </a:schemeClr>
                </a:solidFill>
                <a:latin typeface="Calibri" panose="020F0502020204030204" pitchFamily="34" charset="0"/>
                <a:cs typeface="Calibri" panose="020F0502020204030204" pitchFamily="34" charset="0"/>
              </a:rPr>
              <a:t>Brindar acompañamiento prioritario a las entidades con IDI por debajo del promedio distrital para el fortalecimiento de su gestión.</a:t>
            </a:r>
            <a:endParaRPr lang="es-CO" sz="1600">
              <a:solidFill>
                <a:schemeClr val="tx1">
                  <a:lumMod val="65000"/>
                  <a:lumOff val="35000"/>
                </a:schemeClr>
              </a:solidFill>
              <a:latin typeface="Calibri" panose="020F0502020204030204" pitchFamily="34" charset="0"/>
              <a:cs typeface="Calibri" panose="020F0502020204030204" pitchFamily="34" charset="0"/>
            </a:endParaRPr>
          </a:p>
        </p:txBody>
      </p:sp>
      <p:sp>
        <p:nvSpPr>
          <p:cNvPr id="94" name="Rectángulo 93">
            <a:extLst>
              <a:ext uri="{FF2B5EF4-FFF2-40B4-BE49-F238E27FC236}">
                <a16:creationId xmlns:a16="http://schemas.microsoft.com/office/drawing/2014/main" id="{1E0CDD9C-0898-94B4-910E-E9ACBAE7E734}"/>
              </a:ext>
            </a:extLst>
          </p:cNvPr>
          <p:cNvSpPr/>
          <p:nvPr/>
        </p:nvSpPr>
        <p:spPr>
          <a:xfrm>
            <a:off x="8827035" y="1387040"/>
            <a:ext cx="1859483" cy="584775"/>
          </a:xfrm>
          <a:prstGeom prst="rect">
            <a:avLst/>
          </a:prstGeom>
          <a:solidFill>
            <a:schemeClr val="accent6">
              <a:lumMod val="60000"/>
              <a:lumOff val="40000"/>
            </a:schemeClr>
          </a:solidFill>
        </p:spPr>
        <p:txBody>
          <a:bodyPr wrap="none" lIns="91440" tIns="45720" rIns="91440" bIns="45720">
            <a:spAutoFit/>
          </a:bodyPr>
          <a:lstStyle/>
          <a:p>
            <a:pPr algn="ctr"/>
            <a:r>
              <a:rPr lang="es-ES" sz="3200" b="1" spc="-130">
                <a:solidFill>
                  <a:srgbClr val="C00000"/>
                </a:solidFill>
                <a:latin typeface="Tahoma"/>
                <a:cs typeface="Tahoma"/>
              </a:rPr>
              <a:t>Acciones</a:t>
            </a:r>
          </a:p>
        </p:txBody>
      </p:sp>
      <p:pic>
        <p:nvPicPr>
          <p:cNvPr id="25" name="Picture 2" descr="factura_predial | Secretaría Distrital de Hacienda">
            <a:extLst>
              <a:ext uri="{FF2B5EF4-FFF2-40B4-BE49-F238E27FC236}">
                <a16:creationId xmlns:a16="http://schemas.microsoft.com/office/drawing/2014/main" id="{412DF538-0668-4A0B-8030-823571F288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204" y="1337229"/>
            <a:ext cx="2044259" cy="8110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3056C9AF-F0B9-4A90-AAE4-5C4E80218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46" y="3867614"/>
            <a:ext cx="2382976" cy="7380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86397555-932B-4E88-8FEC-3D4A95D95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0732" y="1519008"/>
            <a:ext cx="2207374" cy="601230"/>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9" descr="Texto&#10;&#10;Descripción generada automáticamente con confianza baja">
            <a:extLst>
              <a:ext uri="{FF2B5EF4-FFF2-40B4-BE49-F238E27FC236}">
                <a16:creationId xmlns:a16="http://schemas.microsoft.com/office/drawing/2014/main" id="{EEC986EB-76E6-45DE-BCF1-5D99F9B9EC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7921" y="3563039"/>
            <a:ext cx="950420" cy="1077795"/>
          </a:xfrm>
          <a:prstGeom prst="rect">
            <a:avLst/>
          </a:prstGeom>
        </p:spPr>
      </p:pic>
      <p:sp>
        <p:nvSpPr>
          <p:cNvPr id="31" name="Cubo 30">
            <a:extLst>
              <a:ext uri="{FF2B5EF4-FFF2-40B4-BE49-F238E27FC236}">
                <a16:creationId xmlns:a16="http://schemas.microsoft.com/office/drawing/2014/main" id="{3512CB27-0C22-4076-A652-E8186138C27A}"/>
              </a:ext>
            </a:extLst>
          </p:cNvPr>
          <p:cNvSpPr/>
          <p:nvPr/>
        </p:nvSpPr>
        <p:spPr>
          <a:xfrm>
            <a:off x="614312" y="2448386"/>
            <a:ext cx="1445098" cy="707886"/>
          </a:xfrm>
          <a:prstGeom prst="cube">
            <a:avLst>
              <a:gd name="adj" fmla="val 3292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100" b="1"/>
              <a:t>Política de Seguimiento y Evaluación</a:t>
            </a:r>
            <a:endParaRPr lang="es-CO" sz="1100" b="1"/>
          </a:p>
        </p:txBody>
      </p:sp>
      <p:sp>
        <p:nvSpPr>
          <p:cNvPr id="32" name="Cubo 31">
            <a:extLst>
              <a:ext uri="{FF2B5EF4-FFF2-40B4-BE49-F238E27FC236}">
                <a16:creationId xmlns:a16="http://schemas.microsoft.com/office/drawing/2014/main" id="{1B77DF2B-2453-4C6D-9F1A-D6BADBD26BA4}"/>
              </a:ext>
            </a:extLst>
          </p:cNvPr>
          <p:cNvSpPr/>
          <p:nvPr/>
        </p:nvSpPr>
        <p:spPr>
          <a:xfrm>
            <a:off x="3686817" y="5099993"/>
            <a:ext cx="1240986" cy="707886"/>
          </a:xfrm>
          <a:prstGeom prst="cube">
            <a:avLst>
              <a:gd name="adj" fmla="val 3292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100" b="1"/>
              <a:t>Política de Gobierno Digital</a:t>
            </a:r>
          </a:p>
        </p:txBody>
      </p:sp>
      <p:sp>
        <p:nvSpPr>
          <p:cNvPr id="33" name="Cubo 32">
            <a:extLst>
              <a:ext uri="{FF2B5EF4-FFF2-40B4-BE49-F238E27FC236}">
                <a16:creationId xmlns:a16="http://schemas.microsoft.com/office/drawing/2014/main" id="{20E3276A-1DF6-4CB0-A8DA-2A95875DD2DB}"/>
              </a:ext>
            </a:extLst>
          </p:cNvPr>
          <p:cNvSpPr/>
          <p:nvPr/>
        </p:nvSpPr>
        <p:spPr>
          <a:xfrm>
            <a:off x="3777281" y="2410408"/>
            <a:ext cx="1240390" cy="707886"/>
          </a:xfrm>
          <a:prstGeom prst="cube">
            <a:avLst>
              <a:gd name="adj" fmla="val 3292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100" b="1"/>
              <a:t>Política de Defensa Jurídica</a:t>
            </a:r>
          </a:p>
        </p:txBody>
      </p:sp>
      <p:sp>
        <p:nvSpPr>
          <p:cNvPr id="34" name="Cubo 33">
            <a:extLst>
              <a:ext uri="{FF2B5EF4-FFF2-40B4-BE49-F238E27FC236}">
                <a16:creationId xmlns:a16="http://schemas.microsoft.com/office/drawing/2014/main" id="{EEF8B131-0EBA-4ED4-8D3F-6574C249D724}"/>
              </a:ext>
            </a:extLst>
          </p:cNvPr>
          <p:cNvSpPr/>
          <p:nvPr/>
        </p:nvSpPr>
        <p:spPr>
          <a:xfrm>
            <a:off x="2150334" y="2432916"/>
            <a:ext cx="1339494" cy="707886"/>
          </a:xfrm>
          <a:prstGeom prst="cube">
            <a:avLst>
              <a:gd name="adj" fmla="val 3292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050" b="1"/>
              <a:t>Política de Racionalización de trámites</a:t>
            </a:r>
          </a:p>
        </p:txBody>
      </p:sp>
      <p:sp>
        <p:nvSpPr>
          <p:cNvPr id="36" name="Cubo 35">
            <a:extLst>
              <a:ext uri="{FF2B5EF4-FFF2-40B4-BE49-F238E27FC236}">
                <a16:creationId xmlns:a16="http://schemas.microsoft.com/office/drawing/2014/main" id="{600E72E9-14BC-4C54-88A8-43B23D6EAB0C}"/>
              </a:ext>
            </a:extLst>
          </p:cNvPr>
          <p:cNvSpPr/>
          <p:nvPr/>
        </p:nvSpPr>
        <p:spPr>
          <a:xfrm>
            <a:off x="5453764" y="5085578"/>
            <a:ext cx="1114342" cy="707886"/>
          </a:xfrm>
          <a:prstGeom prst="cube">
            <a:avLst>
              <a:gd name="adj" fmla="val 3292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100" b="1"/>
              <a:t>Política de Integridad</a:t>
            </a:r>
          </a:p>
        </p:txBody>
      </p:sp>
      <p:sp>
        <p:nvSpPr>
          <p:cNvPr id="38" name="Cubo 37">
            <a:extLst>
              <a:ext uri="{FF2B5EF4-FFF2-40B4-BE49-F238E27FC236}">
                <a16:creationId xmlns:a16="http://schemas.microsoft.com/office/drawing/2014/main" id="{60530AD6-8445-4401-A4A5-C38EB08782B8}"/>
              </a:ext>
            </a:extLst>
          </p:cNvPr>
          <p:cNvSpPr/>
          <p:nvPr/>
        </p:nvSpPr>
        <p:spPr>
          <a:xfrm>
            <a:off x="5283635" y="2410408"/>
            <a:ext cx="1457243" cy="707886"/>
          </a:xfrm>
          <a:prstGeom prst="cube">
            <a:avLst>
              <a:gd name="adj" fmla="val 3292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050" b="1"/>
              <a:t>Política de Racionalización de trámites</a:t>
            </a:r>
          </a:p>
        </p:txBody>
      </p:sp>
      <p:sp>
        <p:nvSpPr>
          <p:cNvPr id="40" name="Cubo 39">
            <a:extLst>
              <a:ext uri="{FF2B5EF4-FFF2-40B4-BE49-F238E27FC236}">
                <a16:creationId xmlns:a16="http://schemas.microsoft.com/office/drawing/2014/main" id="{B7971EBE-98E8-4977-AE3F-2E920B559AFF}"/>
              </a:ext>
            </a:extLst>
          </p:cNvPr>
          <p:cNvSpPr/>
          <p:nvPr/>
        </p:nvSpPr>
        <p:spPr>
          <a:xfrm>
            <a:off x="2150333" y="5099993"/>
            <a:ext cx="1099817" cy="707886"/>
          </a:xfrm>
          <a:prstGeom prst="cube">
            <a:avLst>
              <a:gd name="adj" fmla="val 3292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100" b="1"/>
              <a:t>Política de Integridad</a:t>
            </a:r>
          </a:p>
        </p:txBody>
      </p:sp>
      <p:sp>
        <p:nvSpPr>
          <p:cNvPr id="42" name="Cubo 41">
            <a:extLst>
              <a:ext uri="{FF2B5EF4-FFF2-40B4-BE49-F238E27FC236}">
                <a16:creationId xmlns:a16="http://schemas.microsoft.com/office/drawing/2014/main" id="{F5EA9085-7CEF-4D37-B709-869902A0B81E}"/>
              </a:ext>
            </a:extLst>
          </p:cNvPr>
          <p:cNvSpPr/>
          <p:nvPr/>
        </p:nvSpPr>
        <p:spPr>
          <a:xfrm>
            <a:off x="452501" y="5102665"/>
            <a:ext cx="1445098" cy="707886"/>
          </a:xfrm>
          <a:prstGeom prst="cube">
            <a:avLst>
              <a:gd name="adj" fmla="val 3292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100" b="1" i="0" u="none" strike="noStrike" baseline="0">
                <a:solidFill>
                  <a:srgbClr val="000000"/>
                </a:solidFill>
              </a:rPr>
              <a:t>Seguimiento y evaluación del desempeño </a:t>
            </a:r>
            <a:endParaRPr lang="es-CO" sz="1100" b="1"/>
          </a:p>
        </p:txBody>
      </p:sp>
      <p:cxnSp>
        <p:nvCxnSpPr>
          <p:cNvPr id="43" name="Conector: angular 42">
            <a:extLst>
              <a:ext uri="{FF2B5EF4-FFF2-40B4-BE49-F238E27FC236}">
                <a16:creationId xmlns:a16="http://schemas.microsoft.com/office/drawing/2014/main" id="{1C2FD070-A103-4C45-A326-5BA25D978E32}"/>
              </a:ext>
            </a:extLst>
          </p:cNvPr>
          <p:cNvCxnSpPr>
            <a:cxnSpLocks/>
            <a:stCxn id="25" idx="2"/>
            <a:endCxn id="34" idx="0"/>
          </p:cNvCxnSpPr>
          <p:nvPr/>
        </p:nvCxnSpPr>
        <p:spPr>
          <a:xfrm rot="16200000" flipH="1">
            <a:off x="2401134" y="1897446"/>
            <a:ext cx="284669" cy="7862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a:extLst>
              <a:ext uri="{FF2B5EF4-FFF2-40B4-BE49-F238E27FC236}">
                <a16:creationId xmlns:a16="http://schemas.microsoft.com/office/drawing/2014/main" id="{BB3DBCC7-79AF-44A0-9F45-4B5A6A5D8FDE}"/>
              </a:ext>
            </a:extLst>
          </p:cNvPr>
          <p:cNvCxnSpPr>
            <a:cxnSpLocks/>
            <a:stCxn id="25" idx="2"/>
            <a:endCxn id="31" idx="0"/>
          </p:cNvCxnSpPr>
          <p:nvPr/>
        </p:nvCxnSpPr>
        <p:spPr>
          <a:xfrm rot="5400000">
            <a:off x="1651790" y="1949841"/>
            <a:ext cx="300139" cy="6969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ector: angular 44">
            <a:extLst>
              <a:ext uri="{FF2B5EF4-FFF2-40B4-BE49-F238E27FC236}">
                <a16:creationId xmlns:a16="http://schemas.microsoft.com/office/drawing/2014/main" id="{F841FFD7-B1C0-4306-8205-7A3AC88FF125}"/>
              </a:ext>
            </a:extLst>
          </p:cNvPr>
          <p:cNvCxnSpPr>
            <a:cxnSpLocks/>
            <a:stCxn id="29" idx="2"/>
            <a:endCxn id="33" idx="0"/>
          </p:cNvCxnSpPr>
          <p:nvPr/>
        </p:nvCxnSpPr>
        <p:spPr>
          <a:xfrm rot="5400000">
            <a:off x="4844124" y="1790113"/>
            <a:ext cx="290170" cy="95042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a:extLst>
              <a:ext uri="{FF2B5EF4-FFF2-40B4-BE49-F238E27FC236}">
                <a16:creationId xmlns:a16="http://schemas.microsoft.com/office/drawing/2014/main" id="{31ED6862-99D3-43D4-855C-CE7AABFF6616}"/>
              </a:ext>
            </a:extLst>
          </p:cNvPr>
          <p:cNvCxnSpPr>
            <a:cxnSpLocks/>
            <a:stCxn id="29" idx="2"/>
            <a:endCxn id="38" idx="0"/>
          </p:cNvCxnSpPr>
          <p:nvPr/>
        </p:nvCxnSpPr>
        <p:spPr>
          <a:xfrm rot="16200000" flipH="1">
            <a:off x="5651513" y="1933143"/>
            <a:ext cx="290170" cy="6643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angular 46">
            <a:extLst>
              <a:ext uri="{FF2B5EF4-FFF2-40B4-BE49-F238E27FC236}">
                <a16:creationId xmlns:a16="http://schemas.microsoft.com/office/drawing/2014/main" id="{49884099-EEA6-4176-9CEB-902187D91D79}"/>
              </a:ext>
            </a:extLst>
          </p:cNvPr>
          <p:cNvCxnSpPr>
            <a:cxnSpLocks/>
            <a:stCxn id="27" idx="2"/>
            <a:endCxn id="42" idx="0"/>
          </p:cNvCxnSpPr>
          <p:nvPr/>
        </p:nvCxnSpPr>
        <p:spPr>
          <a:xfrm rot="5400000">
            <a:off x="1472473" y="4424803"/>
            <a:ext cx="496961" cy="8587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a:extLst>
              <a:ext uri="{FF2B5EF4-FFF2-40B4-BE49-F238E27FC236}">
                <a16:creationId xmlns:a16="http://schemas.microsoft.com/office/drawing/2014/main" id="{1817898D-1B76-407C-A696-FBA15B947E82}"/>
              </a:ext>
            </a:extLst>
          </p:cNvPr>
          <p:cNvCxnSpPr>
            <a:cxnSpLocks/>
            <a:stCxn id="27" idx="2"/>
            <a:endCxn id="40" idx="0"/>
          </p:cNvCxnSpPr>
          <p:nvPr/>
        </p:nvCxnSpPr>
        <p:spPr>
          <a:xfrm rot="16200000" flipH="1">
            <a:off x="2236404" y="4519633"/>
            <a:ext cx="494289" cy="6664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48">
            <a:extLst>
              <a:ext uri="{FF2B5EF4-FFF2-40B4-BE49-F238E27FC236}">
                <a16:creationId xmlns:a16="http://schemas.microsoft.com/office/drawing/2014/main" id="{282CFEFF-A184-49E1-A22F-907C0C0CA512}"/>
              </a:ext>
            </a:extLst>
          </p:cNvPr>
          <p:cNvCxnSpPr>
            <a:cxnSpLocks/>
            <a:stCxn id="30" idx="2"/>
            <a:endCxn id="32" idx="0"/>
          </p:cNvCxnSpPr>
          <p:nvPr/>
        </p:nvCxnSpPr>
        <p:spPr>
          <a:xfrm rot="5400000">
            <a:off x="4558903" y="4505764"/>
            <a:ext cx="459159" cy="7292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a:extLst>
              <a:ext uri="{FF2B5EF4-FFF2-40B4-BE49-F238E27FC236}">
                <a16:creationId xmlns:a16="http://schemas.microsoft.com/office/drawing/2014/main" id="{552603E2-1A4F-450B-9C07-5FD193B7774D}"/>
              </a:ext>
            </a:extLst>
          </p:cNvPr>
          <p:cNvCxnSpPr>
            <a:cxnSpLocks/>
            <a:stCxn id="30" idx="2"/>
            <a:endCxn id="36" idx="0"/>
          </p:cNvCxnSpPr>
          <p:nvPr/>
        </p:nvCxnSpPr>
        <p:spPr>
          <a:xfrm rot="16200000" flipH="1">
            <a:off x="5417922" y="4376043"/>
            <a:ext cx="444744" cy="9743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Gráfico 2" descr="Lista de comprobación contorno">
            <a:extLst>
              <a:ext uri="{FF2B5EF4-FFF2-40B4-BE49-F238E27FC236}">
                <a16:creationId xmlns:a16="http://schemas.microsoft.com/office/drawing/2014/main" id="{F627E7F5-3388-8DCC-6873-EE0FAB19FD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1536" y="125506"/>
            <a:ext cx="656665" cy="623048"/>
          </a:xfrm>
          <a:prstGeom prst="rect">
            <a:avLst/>
          </a:prstGeom>
        </p:spPr>
      </p:pic>
    </p:spTree>
    <p:extLst>
      <p:ext uri="{BB962C8B-B14F-4D97-AF65-F5344CB8AC3E}">
        <p14:creationId xmlns:p14="http://schemas.microsoft.com/office/powerpoint/2010/main" val="1080508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6DD394D4-4560-6180-8D50-17065EAA7033}"/>
              </a:ext>
            </a:extLst>
          </p:cNvPr>
          <p:cNvSpPr/>
          <p:nvPr/>
        </p:nvSpPr>
        <p:spPr>
          <a:xfrm>
            <a:off x="5825196" y="1056072"/>
            <a:ext cx="6366804" cy="4458463"/>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2000" b="1" dirty="0">
                <a:solidFill>
                  <a:schemeClr val="tx1"/>
                </a:solidFill>
                <a:latin typeface="+mn-lt"/>
              </a:rPr>
              <a:t>Aspectos más relevantes</a:t>
            </a:r>
          </a:p>
          <a:p>
            <a:pPr algn="ctr"/>
            <a:endParaRPr lang="es-CO" sz="2000" b="1" dirty="0">
              <a:solidFill>
                <a:schemeClr val="tx1"/>
              </a:solidFill>
              <a:latin typeface="+mn-lt"/>
            </a:endParaRPr>
          </a:p>
          <a:p>
            <a:pPr algn="ctr"/>
            <a:endParaRPr lang="es-CO" sz="2000" b="1" dirty="0">
              <a:solidFill>
                <a:schemeClr val="tx1"/>
              </a:solidFill>
            </a:endParaRPr>
          </a:p>
          <a:p>
            <a:pPr algn="ctr"/>
            <a:endParaRPr lang="es-CO" sz="2000" b="1" dirty="0">
              <a:solidFill>
                <a:schemeClr val="tx1"/>
              </a:solidFill>
              <a:latin typeface="+mn-lt"/>
            </a:endParaRPr>
          </a:p>
          <a:p>
            <a:pPr algn="ctr"/>
            <a:endParaRPr lang="es-CO" sz="2000" b="1" dirty="0">
              <a:solidFill>
                <a:schemeClr val="tx1"/>
              </a:solidFill>
            </a:endParaRPr>
          </a:p>
          <a:p>
            <a:pPr algn="ctr"/>
            <a:endParaRPr lang="es-CO" sz="2000" b="1" dirty="0">
              <a:solidFill>
                <a:schemeClr val="tx1"/>
              </a:solidFill>
              <a:latin typeface="+mn-lt"/>
            </a:endParaRPr>
          </a:p>
          <a:p>
            <a:pPr algn="ctr"/>
            <a:endParaRPr lang="es-CO" sz="2000" b="1" dirty="0">
              <a:solidFill>
                <a:schemeClr val="tx1"/>
              </a:solidFill>
            </a:endParaRPr>
          </a:p>
          <a:p>
            <a:pPr algn="ctr"/>
            <a:endParaRPr lang="es-CO" sz="2000" b="1" dirty="0">
              <a:solidFill>
                <a:schemeClr val="tx1"/>
              </a:solidFill>
              <a:latin typeface="+mn-lt"/>
            </a:endParaRPr>
          </a:p>
          <a:p>
            <a:pPr algn="ctr"/>
            <a:endParaRPr lang="es-CO" sz="2000" b="1" dirty="0">
              <a:solidFill>
                <a:schemeClr val="tx1"/>
              </a:solidFill>
            </a:endParaRPr>
          </a:p>
          <a:p>
            <a:pPr algn="ctr"/>
            <a:endParaRPr lang="es-CO" sz="2000" b="1" dirty="0">
              <a:solidFill>
                <a:schemeClr val="tx1"/>
              </a:solidFill>
              <a:latin typeface="+mn-lt"/>
            </a:endParaRPr>
          </a:p>
          <a:p>
            <a:pPr algn="ctr"/>
            <a:endParaRPr lang="es-CO" sz="2000" b="1" dirty="0">
              <a:solidFill>
                <a:schemeClr val="tx1"/>
              </a:solidFill>
            </a:endParaRPr>
          </a:p>
          <a:p>
            <a:pPr algn="ctr"/>
            <a:endParaRPr lang="es-CO" sz="2000" b="1" dirty="0">
              <a:solidFill>
                <a:schemeClr val="tx1"/>
              </a:solidFill>
              <a:latin typeface="+mn-lt"/>
            </a:endParaRPr>
          </a:p>
          <a:p>
            <a:pPr algn="ctr"/>
            <a:endParaRPr lang="es-CO" sz="2000" b="1" dirty="0">
              <a:solidFill>
                <a:schemeClr val="tx1"/>
              </a:solidFill>
            </a:endParaRPr>
          </a:p>
          <a:p>
            <a:pPr algn="ctr"/>
            <a:endParaRPr lang="es-CO" sz="2000" b="1" dirty="0">
              <a:solidFill>
                <a:schemeClr val="tx1"/>
              </a:solidFill>
              <a:latin typeface="+mn-lt"/>
            </a:endParaRPr>
          </a:p>
        </p:txBody>
      </p:sp>
      <p:sp>
        <p:nvSpPr>
          <p:cNvPr id="14" name="Rectángulo: esquinas redondeadas 13">
            <a:extLst>
              <a:ext uri="{FF2B5EF4-FFF2-40B4-BE49-F238E27FC236}">
                <a16:creationId xmlns:a16="http://schemas.microsoft.com/office/drawing/2014/main" id="{B055D853-ED19-0D5E-1A8B-8CAC113C8059}"/>
              </a:ext>
            </a:extLst>
          </p:cNvPr>
          <p:cNvSpPr/>
          <p:nvPr/>
        </p:nvSpPr>
        <p:spPr>
          <a:xfrm>
            <a:off x="173500" y="1077130"/>
            <a:ext cx="5622389" cy="3719600"/>
          </a:xfrm>
          <a:prstGeom prst="roundRect">
            <a:avLst/>
          </a:prstGeom>
          <a:solidFill>
            <a:schemeClr val="accent6">
              <a:lumMod val="20000"/>
              <a:lumOff val="80000"/>
            </a:schemeClr>
          </a:solidFill>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CO" sz="2000" b="1" dirty="0">
                <a:solidFill>
                  <a:schemeClr val="tx1"/>
                </a:solidFill>
                <a:cs typeface="Arial"/>
              </a:rPr>
              <a:t>Indicadores plan de acción vigencia - avance GD</a:t>
            </a:r>
            <a:endParaRPr lang="es-CO" sz="2000" b="1" dirty="0">
              <a:solidFill>
                <a:schemeClr val="tx1"/>
              </a:solidFill>
            </a:endParaRPr>
          </a:p>
          <a:p>
            <a:pPr algn="ctr"/>
            <a:r>
              <a:rPr lang="es-CO" sz="2000" b="1" dirty="0">
                <a:solidFill>
                  <a:schemeClr val="tx1"/>
                </a:solidFill>
                <a:cs typeface="Arial"/>
              </a:rPr>
              <a:t>Meta / cumplimiento</a:t>
            </a:r>
            <a:endParaRPr lang="es-CO" sz="2000" b="1" dirty="0">
              <a:solidFill>
                <a:schemeClr val="tx1"/>
              </a:solidFill>
              <a:latin typeface="+mn-lt"/>
              <a:cs typeface="Arial"/>
            </a:endParaRPr>
          </a:p>
          <a:p>
            <a:pPr algn="ctr"/>
            <a:endParaRPr lang="es-CO" sz="2000" b="1" dirty="0">
              <a:solidFill>
                <a:schemeClr val="tx1"/>
              </a:solidFill>
              <a:cs typeface="Arial"/>
            </a:endParaRPr>
          </a:p>
          <a:p>
            <a:pPr algn="ctr"/>
            <a:endParaRPr lang="es-CO" sz="2000" b="1" dirty="0">
              <a:solidFill>
                <a:schemeClr val="tx1"/>
              </a:solidFill>
              <a:latin typeface="+mn-lt"/>
            </a:endParaRPr>
          </a:p>
          <a:p>
            <a:pPr algn="ctr"/>
            <a:endParaRPr lang="es-CO" sz="2000" b="1" dirty="0">
              <a:solidFill>
                <a:schemeClr val="tx1"/>
              </a:solidFill>
            </a:endParaRPr>
          </a:p>
          <a:p>
            <a:pPr algn="ctr"/>
            <a:endParaRPr lang="es-CO" sz="2000" b="1" dirty="0">
              <a:solidFill>
                <a:schemeClr val="tx1"/>
              </a:solidFill>
              <a:latin typeface="+mn-lt"/>
            </a:endParaRPr>
          </a:p>
          <a:p>
            <a:pPr algn="ctr"/>
            <a:endParaRPr lang="es-CO" sz="2000" b="1" dirty="0">
              <a:solidFill>
                <a:schemeClr val="tx1"/>
              </a:solidFill>
            </a:endParaRPr>
          </a:p>
          <a:p>
            <a:pPr algn="ctr"/>
            <a:endParaRPr lang="es-CO" sz="2000" b="1" dirty="0">
              <a:solidFill>
                <a:schemeClr val="tx1"/>
              </a:solidFill>
              <a:latin typeface="+mn-lt"/>
            </a:endParaRPr>
          </a:p>
          <a:p>
            <a:pPr algn="ctr"/>
            <a:endParaRPr lang="es-CO" sz="2000" b="1" dirty="0">
              <a:solidFill>
                <a:schemeClr val="tx1"/>
              </a:solidFill>
              <a:latin typeface="+mn-lt"/>
            </a:endParaRPr>
          </a:p>
          <a:p>
            <a:pPr algn="ctr"/>
            <a:endParaRPr lang="es-CO" sz="2000" b="1" dirty="0">
              <a:solidFill>
                <a:schemeClr val="tx1"/>
              </a:solidFill>
              <a:cs typeface="Arial" panose="020B0604020202020204"/>
            </a:endParaRPr>
          </a:p>
          <a:p>
            <a:pPr algn="ctr"/>
            <a:endParaRPr lang="es-CO" sz="2000" b="1" dirty="0">
              <a:solidFill>
                <a:schemeClr val="tx1"/>
              </a:solidFill>
              <a:cs typeface="Arial" panose="020B0604020202020204"/>
            </a:endParaRPr>
          </a:p>
        </p:txBody>
      </p:sp>
      <p:sp>
        <p:nvSpPr>
          <p:cNvPr id="6" name="CuadroTexto 21">
            <a:extLst>
              <a:ext uri="{FF2B5EF4-FFF2-40B4-BE49-F238E27FC236}">
                <a16:creationId xmlns:a16="http://schemas.microsoft.com/office/drawing/2014/main" id="{BE737F2E-1166-F78C-7AC7-58FE41DD16FE}"/>
              </a:ext>
            </a:extLst>
          </p:cNvPr>
          <p:cNvSpPr txBox="1">
            <a:spLocks noChangeArrowheads="1"/>
          </p:cNvSpPr>
          <p:nvPr/>
        </p:nvSpPr>
        <p:spPr bwMode="auto">
          <a:xfrm>
            <a:off x="733425" y="217488"/>
            <a:ext cx="315631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2700" eaLnBrk="1" hangingPunct="1">
              <a:lnSpc>
                <a:spcPct val="90000"/>
              </a:lnSpc>
            </a:pPr>
            <a:r>
              <a:rPr lang="es-CO" altLang="es-CO" sz="2800" spc="-130" dirty="0">
                <a:solidFill>
                  <a:srgbClr val="C00000"/>
                </a:solidFill>
                <a:latin typeface="Arial"/>
                <a:cs typeface="Calibri"/>
              </a:rPr>
              <a:t>Gestión Documental</a:t>
            </a:r>
          </a:p>
        </p:txBody>
      </p:sp>
      <p:graphicFrame>
        <p:nvGraphicFramePr>
          <p:cNvPr id="7" name="Diagrama 6">
            <a:extLst>
              <a:ext uri="{FF2B5EF4-FFF2-40B4-BE49-F238E27FC236}">
                <a16:creationId xmlns:a16="http://schemas.microsoft.com/office/drawing/2014/main" id="{93695069-B6D8-9C76-087B-D44D9BE8D181}"/>
              </a:ext>
            </a:extLst>
          </p:cNvPr>
          <p:cNvGraphicFramePr/>
          <p:nvPr/>
        </p:nvGraphicFramePr>
        <p:xfrm>
          <a:off x="337624" y="2292523"/>
          <a:ext cx="5458265" cy="270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o 7">
            <a:extLst>
              <a:ext uri="{FF2B5EF4-FFF2-40B4-BE49-F238E27FC236}">
                <a16:creationId xmlns:a16="http://schemas.microsoft.com/office/drawing/2014/main" id="{A40C82BB-2138-863F-091E-F902406600D0}"/>
              </a:ext>
            </a:extLst>
          </p:cNvPr>
          <p:cNvGrpSpPr/>
          <p:nvPr/>
        </p:nvGrpSpPr>
        <p:grpSpPr>
          <a:xfrm>
            <a:off x="3049125" y="5641518"/>
            <a:ext cx="7360243" cy="1122867"/>
            <a:chOff x="6384387" y="1443368"/>
            <a:chExt cx="5545015" cy="2688756"/>
          </a:xfrm>
          <a:solidFill>
            <a:srgbClr val="FFFFFF"/>
          </a:solidFill>
        </p:grpSpPr>
        <p:sp>
          <p:nvSpPr>
            <p:cNvPr id="9" name="Diagrama de flujo: documento 8">
              <a:extLst>
                <a:ext uri="{FF2B5EF4-FFF2-40B4-BE49-F238E27FC236}">
                  <a16:creationId xmlns:a16="http://schemas.microsoft.com/office/drawing/2014/main" id="{D0485C80-33D0-74D8-BBA5-4186D550725F}"/>
                </a:ext>
              </a:extLst>
            </p:cNvPr>
            <p:cNvSpPr/>
            <p:nvPr/>
          </p:nvSpPr>
          <p:spPr>
            <a:xfrm>
              <a:off x="6384388" y="1801212"/>
              <a:ext cx="5545014" cy="2330912"/>
            </a:xfrm>
            <a:prstGeom prst="flowChartDocument">
              <a:avLst/>
            </a:prstGeom>
            <a:grpFill/>
            <a:ln/>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just">
                <a:buFont typeface="Arial" panose="020B0604020202020204" pitchFamily="34" charset="0"/>
                <a:buChar char="•"/>
              </a:pPr>
              <a:r>
                <a:rPr lang="es-CO" sz="1600" dirty="0">
                  <a:solidFill>
                    <a:srgbClr val="002060"/>
                  </a:solidFill>
                  <a:latin typeface="Calibri" panose="020F0502020204030204" pitchFamily="34" charset="0"/>
                  <a:cs typeface="Calibri" panose="020F0502020204030204" pitchFamily="34" charset="0"/>
                </a:rPr>
                <a:t>Atención oportuna a los requerimientos tecnológicos y funcionales presentados </a:t>
              </a:r>
              <a:r>
                <a:rPr lang="es-CO" sz="1600" dirty="0" err="1">
                  <a:solidFill>
                    <a:srgbClr val="002060"/>
                  </a:solidFill>
                  <a:latin typeface="Calibri" panose="020F0502020204030204" pitchFamily="34" charset="0"/>
                  <a:cs typeface="Calibri" panose="020F0502020204030204" pitchFamily="34" charset="0"/>
                </a:rPr>
                <a:t>Bogdata</a:t>
              </a:r>
              <a:r>
                <a:rPr lang="es-CO" sz="1600" dirty="0">
                  <a:solidFill>
                    <a:srgbClr val="002060"/>
                  </a:solidFill>
                  <a:latin typeface="Calibri" panose="020F0502020204030204" pitchFamily="34" charset="0"/>
                  <a:cs typeface="Calibri" panose="020F0502020204030204" pitchFamily="34" charset="0"/>
                </a:rPr>
                <a:t> CRM Correspondencia.</a:t>
              </a:r>
            </a:p>
            <a:p>
              <a:pPr marL="342900" indent="-342900" algn="just">
                <a:buFont typeface="Arial" panose="020B0604020202020204" pitchFamily="34" charset="0"/>
                <a:buChar char="•"/>
              </a:pPr>
              <a:r>
                <a:rPr lang="es-CO" sz="1600" dirty="0">
                  <a:solidFill>
                    <a:srgbClr val="002060"/>
                  </a:solidFill>
                  <a:latin typeface="Calibri" panose="020F0502020204030204" pitchFamily="34" charset="0"/>
                  <a:cs typeface="Calibri" panose="020F0502020204030204" pitchFamily="34" charset="0"/>
                </a:rPr>
                <a:t>Aumento en la curva de aprendizaje por cambios de personal.</a:t>
              </a:r>
            </a:p>
          </p:txBody>
        </p:sp>
        <p:sp>
          <p:nvSpPr>
            <p:cNvPr id="10" name="Diagrama de flujo: conector fuera de página 9">
              <a:extLst>
                <a:ext uri="{FF2B5EF4-FFF2-40B4-BE49-F238E27FC236}">
                  <a16:creationId xmlns:a16="http://schemas.microsoft.com/office/drawing/2014/main" id="{CC947AF8-3263-A40F-D295-D2DD7AEC5A79}"/>
                </a:ext>
              </a:extLst>
            </p:cNvPr>
            <p:cNvSpPr/>
            <p:nvPr/>
          </p:nvSpPr>
          <p:spPr>
            <a:xfrm>
              <a:off x="6384387" y="1443368"/>
              <a:ext cx="5545013" cy="441708"/>
            </a:xfrm>
            <a:prstGeom prst="flowChartOffpageConnector">
              <a:avLst/>
            </a:prstGeom>
            <a:grp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CO" sz="1600" b="1" dirty="0">
                  <a:latin typeface="Calibri" panose="020F0502020204030204" pitchFamily="34" charset="0"/>
                  <a:cs typeface="Calibri" panose="020F0502020204030204" pitchFamily="34" charset="0"/>
                </a:rPr>
                <a:t>Retos</a:t>
              </a:r>
            </a:p>
          </p:txBody>
        </p:sp>
      </p:grpSp>
      <p:sp>
        <p:nvSpPr>
          <p:cNvPr id="11" name="Elipse 10">
            <a:extLst>
              <a:ext uri="{FF2B5EF4-FFF2-40B4-BE49-F238E27FC236}">
                <a16:creationId xmlns:a16="http://schemas.microsoft.com/office/drawing/2014/main" id="{2B09DC52-69D2-EC3A-1541-75B8207F1CC6}"/>
              </a:ext>
            </a:extLst>
          </p:cNvPr>
          <p:cNvSpPr/>
          <p:nvPr/>
        </p:nvSpPr>
        <p:spPr>
          <a:xfrm>
            <a:off x="220484" y="2943883"/>
            <a:ext cx="1165713" cy="534573"/>
          </a:xfrm>
          <a:prstGeom prst="ellipse">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s-CO" sz="1400" dirty="0"/>
              <a:t>27,11%</a:t>
            </a:r>
          </a:p>
        </p:txBody>
      </p:sp>
      <p:sp>
        <p:nvSpPr>
          <p:cNvPr id="12" name="Elipse 11">
            <a:extLst>
              <a:ext uri="{FF2B5EF4-FFF2-40B4-BE49-F238E27FC236}">
                <a16:creationId xmlns:a16="http://schemas.microsoft.com/office/drawing/2014/main" id="{3D0A1169-31C7-0D17-C51B-E61D9AD92390}"/>
              </a:ext>
            </a:extLst>
          </p:cNvPr>
          <p:cNvSpPr/>
          <p:nvPr/>
        </p:nvSpPr>
        <p:spPr>
          <a:xfrm>
            <a:off x="1726974" y="2391402"/>
            <a:ext cx="1165713" cy="534573"/>
          </a:xfrm>
          <a:prstGeom prst="ellipse">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s-CO" sz="1400" dirty="0"/>
              <a:t>66</a:t>
            </a:r>
            <a:r>
              <a:rPr lang="es-CO" dirty="0"/>
              <a:t>%</a:t>
            </a:r>
          </a:p>
        </p:txBody>
      </p:sp>
      <p:sp>
        <p:nvSpPr>
          <p:cNvPr id="13" name="Elipse 12">
            <a:extLst>
              <a:ext uri="{FF2B5EF4-FFF2-40B4-BE49-F238E27FC236}">
                <a16:creationId xmlns:a16="http://schemas.microsoft.com/office/drawing/2014/main" id="{F9DEA6D3-F5ED-091B-383C-FA0B2D102614}"/>
              </a:ext>
            </a:extLst>
          </p:cNvPr>
          <p:cNvSpPr/>
          <p:nvPr/>
        </p:nvSpPr>
        <p:spPr>
          <a:xfrm>
            <a:off x="4384676" y="1803750"/>
            <a:ext cx="1165713" cy="534573"/>
          </a:xfrm>
          <a:prstGeom prst="ellipse">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s-CO" dirty="0"/>
              <a:t>84%</a:t>
            </a:r>
          </a:p>
        </p:txBody>
      </p:sp>
      <p:graphicFrame>
        <p:nvGraphicFramePr>
          <p:cNvPr id="15" name="Diagrama 14">
            <a:extLst>
              <a:ext uri="{FF2B5EF4-FFF2-40B4-BE49-F238E27FC236}">
                <a16:creationId xmlns:a16="http://schemas.microsoft.com/office/drawing/2014/main" id="{4F1D7D07-9E9F-1F46-FB96-6AAFEE10FC27}"/>
              </a:ext>
            </a:extLst>
          </p:cNvPr>
          <p:cNvGraphicFramePr/>
          <p:nvPr/>
        </p:nvGraphicFramePr>
        <p:xfrm>
          <a:off x="5419970" y="1587380"/>
          <a:ext cx="7220290" cy="37658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Cerrar llave 16">
            <a:extLst>
              <a:ext uri="{FF2B5EF4-FFF2-40B4-BE49-F238E27FC236}">
                <a16:creationId xmlns:a16="http://schemas.microsoft.com/office/drawing/2014/main" id="{51EA57B2-8578-DFE0-03BA-819EDCCE16F5}"/>
              </a:ext>
            </a:extLst>
          </p:cNvPr>
          <p:cNvSpPr/>
          <p:nvPr/>
        </p:nvSpPr>
        <p:spPr>
          <a:xfrm rot="5400000">
            <a:off x="2769204" y="2746730"/>
            <a:ext cx="352908" cy="27078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8" name="CuadroTexto 17">
            <a:extLst>
              <a:ext uri="{FF2B5EF4-FFF2-40B4-BE49-F238E27FC236}">
                <a16:creationId xmlns:a16="http://schemas.microsoft.com/office/drawing/2014/main" id="{552C175A-CCA4-16BF-B5F0-4FB80A471A74}"/>
              </a:ext>
            </a:extLst>
          </p:cNvPr>
          <p:cNvSpPr txBox="1"/>
          <p:nvPr/>
        </p:nvSpPr>
        <p:spPr>
          <a:xfrm>
            <a:off x="1627028" y="4258790"/>
            <a:ext cx="2657005" cy="584775"/>
          </a:xfrm>
          <a:prstGeom prst="rect">
            <a:avLst/>
          </a:prstGeom>
          <a:noFill/>
        </p:spPr>
        <p:txBody>
          <a:bodyPr wrap="square" lIns="91440" tIns="45720" rIns="91440" bIns="45720" rtlCol="0" anchor="t">
            <a:spAutoFit/>
          </a:bodyPr>
          <a:lstStyle/>
          <a:p>
            <a:pPr algn="ctr"/>
            <a:r>
              <a:rPr lang="es-CO" sz="1600" b="1" dirty="0">
                <a:latin typeface="Calibri"/>
                <a:cs typeface="Calibri"/>
              </a:rPr>
              <a:t>Sistema Integrado de Conservación-SIC</a:t>
            </a:r>
            <a:endParaRPr lang="es-CO" sz="1600" b="1" dirty="0"/>
          </a:p>
        </p:txBody>
      </p:sp>
      <p:pic>
        <p:nvPicPr>
          <p:cNvPr id="3" name="Gráfico 2" descr="Documento contorno">
            <a:extLst>
              <a:ext uri="{FF2B5EF4-FFF2-40B4-BE49-F238E27FC236}">
                <a16:creationId xmlns:a16="http://schemas.microsoft.com/office/drawing/2014/main" id="{DBBB536D-581A-3F75-C1AD-27E7E23F83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6979" y="132038"/>
            <a:ext cx="610860" cy="610860"/>
          </a:xfrm>
          <a:prstGeom prst="rect">
            <a:avLst/>
          </a:prstGeom>
        </p:spPr>
      </p:pic>
      <p:sp>
        <p:nvSpPr>
          <p:cNvPr id="262" name="Elipse 11">
            <a:extLst>
              <a:ext uri="{FF2B5EF4-FFF2-40B4-BE49-F238E27FC236}">
                <a16:creationId xmlns:a16="http://schemas.microsoft.com/office/drawing/2014/main" id="{70A428D2-28D4-E566-B1D3-0656AD45F0C2}"/>
              </a:ext>
            </a:extLst>
          </p:cNvPr>
          <p:cNvSpPr/>
          <p:nvPr/>
        </p:nvSpPr>
        <p:spPr>
          <a:xfrm>
            <a:off x="3049690" y="2075100"/>
            <a:ext cx="1165713" cy="534573"/>
          </a:xfrm>
          <a:prstGeom prst="ellipse">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s-CO" sz="1400" dirty="0"/>
              <a:t>57,91%</a:t>
            </a:r>
          </a:p>
        </p:txBody>
      </p:sp>
    </p:spTree>
    <p:extLst>
      <p:ext uri="{BB962C8B-B14F-4D97-AF65-F5344CB8AC3E}">
        <p14:creationId xmlns:p14="http://schemas.microsoft.com/office/powerpoint/2010/main" val="3101656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1">
            <a:extLst>
              <a:ext uri="{FF2B5EF4-FFF2-40B4-BE49-F238E27FC236}">
                <a16:creationId xmlns:a16="http://schemas.microsoft.com/office/drawing/2014/main" id="{F55BD94A-414D-98B5-380D-A30B274E1895}"/>
              </a:ext>
            </a:extLst>
          </p:cNvPr>
          <p:cNvSpPr txBox="1">
            <a:spLocks noChangeArrowheads="1"/>
          </p:cNvSpPr>
          <p:nvPr/>
        </p:nvSpPr>
        <p:spPr bwMode="auto">
          <a:xfrm>
            <a:off x="733425" y="217488"/>
            <a:ext cx="513429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2700" eaLnBrk="1" hangingPunct="1">
              <a:lnSpc>
                <a:spcPct val="90000"/>
              </a:lnSpc>
            </a:pPr>
            <a:r>
              <a:rPr lang="es-CO" altLang="es-CO" sz="2800" spc="-130">
                <a:solidFill>
                  <a:srgbClr val="C00000"/>
                </a:solidFill>
                <a:latin typeface="Arial"/>
                <a:cs typeface="Calibri"/>
              </a:rPr>
              <a:t>Gestión Talento Humano - empleo</a:t>
            </a:r>
          </a:p>
        </p:txBody>
      </p:sp>
      <p:pic>
        <p:nvPicPr>
          <p:cNvPr id="3" name="Gráfico 2" descr="Lluvia de ideas de grupo contorno">
            <a:extLst>
              <a:ext uri="{FF2B5EF4-FFF2-40B4-BE49-F238E27FC236}">
                <a16:creationId xmlns:a16="http://schemas.microsoft.com/office/drawing/2014/main" id="{424C8E42-3C5D-B797-16B1-DC7C2920ED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497" y="176089"/>
            <a:ext cx="562928" cy="562928"/>
          </a:xfrm>
          <a:prstGeom prst="rect">
            <a:avLst/>
          </a:prstGeom>
        </p:spPr>
      </p:pic>
      <p:graphicFrame>
        <p:nvGraphicFramePr>
          <p:cNvPr id="7" name="Gráfico 6">
            <a:extLst>
              <a:ext uri="{FF2B5EF4-FFF2-40B4-BE49-F238E27FC236}">
                <a16:creationId xmlns:a16="http://schemas.microsoft.com/office/drawing/2014/main" id="{89037F47-AC6D-CB1E-F7C3-505136F986CE}"/>
              </a:ext>
            </a:extLst>
          </p:cNvPr>
          <p:cNvGraphicFramePr>
            <a:graphicFrameLocks/>
          </p:cNvGraphicFramePr>
          <p:nvPr>
            <p:extLst>
              <p:ext uri="{D42A27DB-BD31-4B8C-83A1-F6EECF244321}">
                <p14:modId xmlns:p14="http://schemas.microsoft.com/office/powerpoint/2010/main" val="30835470"/>
              </p:ext>
            </p:extLst>
          </p:nvPr>
        </p:nvGraphicFramePr>
        <p:xfrm>
          <a:off x="476572" y="1352580"/>
          <a:ext cx="6451002" cy="44109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AE9262F3-8F5D-30DA-E911-BC945F1EA82A}"/>
              </a:ext>
            </a:extLst>
          </p:cNvPr>
          <p:cNvGraphicFramePr>
            <a:graphicFrameLocks/>
          </p:cNvGraphicFramePr>
          <p:nvPr>
            <p:extLst>
              <p:ext uri="{D42A27DB-BD31-4B8C-83A1-F6EECF244321}">
                <p14:modId xmlns:p14="http://schemas.microsoft.com/office/powerpoint/2010/main" val="3647397804"/>
              </p:ext>
            </p:extLst>
          </p:nvPr>
        </p:nvGraphicFramePr>
        <p:xfrm>
          <a:off x="7230975" y="2186436"/>
          <a:ext cx="457390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CuadroTexto 9">
            <a:extLst>
              <a:ext uri="{FF2B5EF4-FFF2-40B4-BE49-F238E27FC236}">
                <a16:creationId xmlns:a16="http://schemas.microsoft.com/office/drawing/2014/main" id="{F0C1F924-2E34-B90E-AB95-037A1B07DF6F}"/>
              </a:ext>
            </a:extLst>
          </p:cNvPr>
          <p:cNvSpPr txBox="1"/>
          <p:nvPr/>
        </p:nvSpPr>
        <p:spPr>
          <a:xfrm>
            <a:off x="733424" y="5915450"/>
            <a:ext cx="8401339" cy="400110"/>
          </a:xfrm>
          <a:prstGeom prst="rect">
            <a:avLst/>
          </a:prstGeom>
          <a:noFill/>
        </p:spPr>
        <p:txBody>
          <a:bodyPr wrap="square">
            <a:spAutoFit/>
          </a:bodyPr>
          <a:lstStyle/>
          <a:p>
            <a:r>
              <a:rPr lang="es-ES" sz="1000" dirty="0"/>
              <a:t>Fuente Sistema de información Distrital del Empleo y la Administración Pública- SIDEAP</a:t>
            </a:r>
          </a:p>
          <a:p>
            <a:r>
              <a:rPr lang="es-ES" sz="1000" dirty="0"/>
              <a:t>Fecha de corte 31 de marzo de 2023</a:t>
            </a:r>
            <a:endParaRPr lang="es-CO" sz="1000" dirty="0"/>
          </a:p>
        </p:txBody>
      </p:sp>
    </p:spTree>
    <p:extLst>
      <p:ext uri="{BB962C8B-B14F-4D97-AF65-F5344CB8AC3E}">
        <p14:creationId xmlns:p14="http://schemas.microsoft.com/office/powerpoint/2010/main" val="3496691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90FB1F42-6FB3-A739-BF36-B4E3A2DC1245}"/>
              </a:ext>
            </a:extLst>
          </p:cNvPr>
          <p:cNvGraphicFramePr>
            <a:graphicFrameLocks/>
          </p:cNvGraphicFramePr>
          <p:nvPr>
            <p:extLst>
              <p:ext uri="{D42A27DB-BD31-4B8C-83A1-F6EECF244321}">
                <p14:modId xmlns:p14="http://schemas.microsoft.com/office/powerpoint/2010/main" val="2211088880"/>
              </p:ext>
            </p:extLst>
          </p:nvPr>
        </p:nvGraphicFramePr>
        <p:xfrm>
          <a:off x="844673" y="1720099"/>
          <a:ext cx="5177435" cy="39673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F9DF87C3-C5F9-7764-2B26-5AF59B5DA886}"/>
              </a:ext>
            </a:extLst>
          </p:cNvPr>
          <p:cNvGraphicFramePr>
            <a:graphicFrameLocks/>
          </p:cNvGraphicFramePr>
          <p:nvPr>
            <p:extLst>
              <p:ext uri="{D42A27DB-BD31-4B8C-83A1-F6EECF244321}">
                <p14:modId xmlns:p14="http://schemas.microsoft.com/office/powerpoint/2010/main" val="652953386"/>
              </p:ext>
            </p:extLst>
          </p:nvPr>
        </p:nvGraphicFramePr>
        <p:xfrm>
          <a:off x="6751782" y="1071419"/>
          <a:ext cx="4454750" cy="2408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CC420365-68DE-0354-E360-02D8EAC74552}"/>
              </a:ext>
            </a:extLst>
          </p:cNvPr>
          <p:cNvGraphicFramePr>
            <a:graphicFrameLocks/>
          </p:cNvGraphicFramePr>
          <p:nvPr>
            <p:extLst>
              <p:ext uri="{D42A27DB-BD31-4B8C-83A1-F6EECF244321}">
                <p14:modId xmlns:p14="http://schemas.microsoft.com/office/powerpoint/2010/main" val="2848216336"/>
              </p:ext>
            </p:extLst>
          </p:nvPr>
        </p:nvGraphicFramePr>
        <p:xfrm>
          <a:off x="6622473" y="3703782"/>
          <a:ext cx="4534935" cy="2496474"/>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21">
            <a:extLst>
              <a:ext uri="{FF2B5EF4-FFF2-40B4-BE49-F238E27FC236}">
                <a16:creationId xmlns:a16="http://schemas.microsoft.com/office/drawing/2014/main" id="{8C5CDE50-DEBC-B152-CA78-6B214F4848F0}"/>
              </a:ext>
            </a:extLst>
          </p:cNvPr>
          <p:cNvSpPr txBox="1">
            <a:spLocks noChangeArrowheads="1"/>
          </p:cNvSpPr>
          <p:nvPr/>
        </p:nvSpPr>
        <p:spPr bwMode="auto">
          <a:xfrm>
            <a:off x="733425" y="217488"/>
            <a:ext cx="622337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2700" eaLnBrk="1" hangingPunct="1">
              <a:lnSpc>
                <a:spcPct val="90000"/>
              </a:lnSpc>
            </a:pPr>
            <a:r>
              <a:rPr lang="es-CO" altLang="es-CO" sz="2800" spc="-130">
                <a:solidFill>
                  <a:srgbClr val="C00000"/>
                </a:solidFill>
                <a:latin typeface="Arial"/>
                <a:cs typeface="Calibri"/>
              </a:rPr>
              <a:t>Gestión Talento Humano - caracterización</a:t>
            </a:r>
          </a:p>
        </p:txBody>
      </p:sp>
      <p:pic>
        <p:nvPicPr>
          <p:cNvPr id="13" name="Gráfico 12" descr="Lluvia de ideas de grupo contorno">
            <a:extLst>
              <a:ext uri="{FF2B5EF4-FFF2-40B4-BE49-F238E27FC236}">
                <a16:creationId xmlns:a16="http://schemas.microsoft.com/office/drawing/2014/main" id="{F75DDB7D-7D86-A1AD-F808-94E19D8467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497" y="176089"/>
            <a:ext cx="562928" cy="562928"/>
          </a:xfrm>
          <a:prstGeom prst="rect">
            <a:avLst/>
          </a:prstGeom>
        </p:spPr>
      </p:pic>
      <p:pic>
        <p:nvPicPr>
          <p:cNvPr id="5" name="Gráfico 4" descr="Grupo de mujeres con relleno sólido">
            <a:extLst>
              <a:ext uri="{FF2B5EF4-FFF2-40B4-BE49-F238E27FC236}">
                <a16:creationId xmlns:a16="http://schemas.microsoft.com/office/drawing/2014/main" id="{323AC5D1-F802-488C-3E5C-6BB731CDC7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8903" y="2017493"/>
            <a:ext cx="655782" cy="655782"/>
          </a:xfrm>
          <a:prstGeom prst="rect">
            <a:avLst/>
          </a:prstGeom>
        </p:spPr>
      </p:pic>
      <p:sp>
        <p:nvSpPr>
          <p:cNvPr id="6" name="Diagrama de flujo: almacenamiento de acceso secuencial 5">
            <a:extLst>
              <a:ext uri="{FF2B5EF4-FFF2-40B4-BE49-F238E27FC236}">
                <a16:creationId xmlns:a16="http://schemas.microsoft.com/office/drawing/2014/main" id="{15C4192D-C007-343E-A73C-AB487DCD8CCD}"/>
              </a:ext>
            </a:extLst>
          </p:cNvPr>
          <p:cNvSpPr/>
          <p:nvPr/>
        </p:nvSpPr>
        <p:spPr>
          <a:xfrm>
            <a:off x="5745018" y="1996562"/>
            <a:ext cx="877455" cy="655782"/>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70C0"/>
                </a:solidFill>
              </a:rPr>
              <a:t>813</a:t>
            </a:r>
            <a:endParaRPr lang="es-CO" dirty="0">
              <a:solidFill>
                <a:srgbClr val="0070C0"/>
              </a:solidFill>
            </a:endParaRPr>
          </a:p>
        </p:txBody>
      </p:sp>
      <p:pic>
        <p:nvPicPr>
          <p:cNvPr id="9" name="Gráfico 8" descr="Grupo de hombres con relleno sólido">
            <a:extLst>
              <a:ext uri="{FF2B5EF4-FFF2-40B4-BE49-F238E27FC236}">
                <a16:creationId xmlns:a16="http://schemas.microsoft.com/office/drawing/2014/main" id="{DAE85097-76BA-B532-E3B2-DC5806D9BF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33827" y="4225506"/>
            <a:ext cx="655782" cy="655782"/>
          </a:xfrm>
          <a:prstGeom prst="rect">
            <a:avLst/>
          </a:prstGeom>
        </p:spPr>
      </p:pic>
      <p:sp>
        <p:nvSpPr>
          <p:cNvPr id="10" name="Diagrama de flujo: almacenamiento de acceso secuencial 9">
            <a:extLst>
              <a:ext uri="{FF2B5EF4-FFF2-40B4-BE49-F238E27FC236}">
                <a16:creationId xmlns:a16="http://schemas.microsoft.com/office/drawing/2014/main" id="{46B0F3BD-8B72-AB65-C5B4-4F70B8FB7555}"/>
              </a:ext>
            </a:extLst>
          </p:cNvPr>
          <p:cNvSpPr/>
          <p:nvPr/>
        </p:nvSpPr>
        <p:spPr>
          <a:xfrm>
            <a:off x="5745018" y="4246437"/>
            <a:ext cx="785091" cy="570776"/>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0070C0"/>
                </a:solidFill>
              </a:rPr>
              <a:t>601</a:t>
            </a:r>
            <a:endParaRPr lang="es-CO">
              <a:solidFill>
                <a:srgbClr val="0070C0"/>
              </a:solidFill>
            </a:endParaRPr>
          </a:p>
        </p:txBody>
      </p:sp>
    </p:spTree>
    <p:extLst>
      <p:ext uri="{BB962C8B-B14F-4D97-AF65-F5344CB8AC3E}">
        <p14:creationId xmlns:p14="http://schemas.microsoft.com/office/powerpoint/2010/main" val="175112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6F673C32-A987-3A38-453D-A74385EB3470}"/>
              </a:ext>
            </a:extLst>
          </p:cNvPr>
          <p:cNvGraphicFramePr>
            <a:graphicFrameLocks/>
          </p:cNvGraphicFramePr>
          <p:nvPr>
            <p:extLst>
              <p:ext uri="{D42A27DB-BD31-4B8C-83A1-F6EECF244321}">
                <p14:modId xmlns:p14="http://schemas.microsoft.com/office/powerpoint/2010/main" val="3043039939"/>
              </p:ext>
            </p:extLst>
          </p:nvPr>
        </p:nvGraphicFramePr>
        <p:xfrm>
          <a:off x="3255241" y="2225965"/>
          <a:ext cx="6403223" cy="3560377"/>
        </p:xfrm>
        <a:graphic>
          <a:graphicData uri="http://schemas.openxmlformats.org/drawingml/2006/chart">
            <c:chart xmlns:c="http://schemas.openxmlformats.org/drawingml/2006/chart" xmlns:r="http://schemas.openxmlformats.org/officeDocument/2006/relationships" r:id="rId2"/>
          </a:graphicData>
        </a:graphic>
      </p:graphicFrame>
      <p:pic>
        <p:nvPicPr>
          <p:cNvPr id="3" name="Gráfico 2" descr="Grupo de mujeres con relleno sólido">
            <a:extLst>
              <a:ext uri="{FF2B5EF4-FFF2-40B4-BE49-F238E27FC236}">
                <a16:creationId xmlns:a16="http://schemas.microsoft.com/office/drawing/2014/main" id="{71564805-866C-0C7F-566A-144299AC06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6739" y="1438373"/>
            <a:ext cx="655782" cy="655782"/>
          </a:xfrm>
          <a:prstGeom prst="rect">
            <a:avLst/>
          </a:prstGeom>
        </p:spPr>
      </p:pic>
      <p:pic>
        <p:nvPicPr>
          <p:cNvPr id="4" name="Gráfico 3" descr="Grupo de hombres con relleno sólido">
            <a:extLst>
              <a:ext uri="{FF2B5EF4-FFF2-40B4-BE49-F238E27FC236}">
                <a16:creationId xmlns:a16="http://schemas.microsoft.com/office/drawing/2014/main" id="{E3EC1D90-BD00-FACA-1DE8-2688745C7F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8290" y="1417442"/>
            <a:ext cx="655782" cy="655782"/>
          </a:xfrm>
          <a:prstGeom prst="rect">
            <a:avLst/>
          </a:prstGeom>
        </p:spPr>
      </p:pic>
      <p:sp>
        <p:nvSpPr>
          <p:cNvPr id="5" name="Diagrama de flujo: almacenamiento de acceso secuencial 4">
            <a:extLst>
              <a:ext uri="{FF2B5EF4-FFF2-40B4-BE49-F238E27FC236}">
                <a16:creationId xmlns:a16="http://schemas.microsoft.com/office/drawing/2014/main" id="{281F381B-58A3-9479-4024-36802BC1B8AE}"/>
              </a:ext>
            </a:extLst>
          </p:cNvPr>
          <p:cNvSpPr/>
          <p:nvPr/>
        </p:nvSpPr>
        <p:spPr>
          <a:xfrm>
            <a:off x="9109481" y="1438373"/>
            <a:ext cx="785091" cy="570776"/>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0070C0"/>
                </a:solidFill>
              </a:rPr>
              <a:t>601</a:t>
            </a:r>
            <a:endParaRPr lang="es-CO">
              <a:solidFill>
                <a:srgbClr val="0070C0"/>
              </a:solidFill>
            </a:endParaRPr>
          </a:p>
        </p:txBody>
      </p:sp>
      <p:sp>
        <p:nvSpPr>
          <p:cNvPr id="6" name="Diagrama de flujo: almacenamiento de acceso secuencial 5">
            <a:extLst>
              <a:ext uri="{FF2B5EF4-FFF2-40B4-BE49-F238E27FC236}">
                <a16:creationId xmlns:a16="http://schemas.microsoft.com/office/drawing/2014/main" id="{DEE8F369-967D-DA21-3BCD-D19A35627852}"/>
              </a:ext>
            </a:extLst>
          </p:cNvPr>
          <p:cNvSpPr/>
          <p:nvPr/>
        </p:nvSpPr>
        <p:spPr>
          <a:xfrm>
            <a:off x="1382854" y="1417442"/>
            <a:ext cx="877455" cy="655782"/>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0070C0"/>
                </a:solidFill>
              </a:rPr>
              <a:t>813</a:t>
            </a:r>
            <a:endParaRPr lang="es-CO">
              <a:solidFill>
                <a:srgbClr val="0070C0"/>
              </a:solidFill>
            </a:endParaRPr>
          </a:p>
        </p:txBody>
      </p:sp>
      <p:sp>
        <p:nvSpPr>
          <p:cNvPr id="7" name="Rectángulo: esquinas redondeadas 6">
            <a:extLst>
              <a:ext uri="{FF2B5EF4-FFF2-40B4-BE49-F238E27FC236}">
                <a16:creationId xmlns:a16="http://schemas.microsoft.com/office/drawing/2014/main" id="{D5C4DF15-048B-766F-EECE-6370A06427FD}"/>
              </a:ext>
            </a:extLst>
          </p:cNvPr>
          <p:cNvSpPr/>
          <p:nvPr/>
        </p:nvSpPr>
        <p:spPr>
          <a:xfrm>
            <a:off x="4980593" y="1071658"/>
            <a:ext cx="1875180" cy="56341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0070C0"/>
                </a:solidFill>
              </a:rPr>
              <a:t>1414</a:t>
            </a:r>
          </a:p>
          <a:p>
            <a:pPr algn="ctr"/>
            <a:r>
              <a:rPr lang="es-ES">
                <a:solidFill>
                  <a:srgbClr val="0070C0"/>
                </a:solidFill>
              </a:rPr>
              <a:t>Planta Provista </a:t>
            </a:r>
            <a:endParaRPr lang="es-CO">
              <a:solidFill>
                <a:srgbClr val="0070C0"/>
              </a:solidFill>
            </a:endParaRPr>
          </a:p>
        </p:txBody>
      </p:sp>
      <p:sp>
        <p:nvSpPr>
          <p:cNvPr id="8" name="CuadroTexto 21">
            <a:extLst>
              <a:ext uri="{FF2B5EF4-FFF2-40B4-BE49-F238E27FC236}">
                <a16:creationId xmlns:a16="http://schemas.microsoft.com/office/drawing/2014/main" id="{C345F8F9-4E5E-008F-BB62-0DC68D327A4F}"/>
              </a:ext>
            </a:extLst>
          </p:cNvPr>
          <p:cNvSpPr txBox="1">
            <a:spLocks noChangeArrowheads="1"/>
          </p:cNvSpPr>
          <p:nvPr/>
        </p:nvSpPr>
        <p:spPr bwMode="auto">
          <a:xfrm>
            <a:off x="733425" y="217488"/>
            <a:ext cx="505670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2700" eaLnBrk="1" hangingPunct="1">
              <a:lnSpc>
                <a:spcPct val="90000"/>
              </a:lnSpc>
            </a:pPr>
            <a:r>
              <a:rPr lang="es-CO" altLang="es-CO" sz="2800" spc="-130" dirty="0">
                <a:solidFill>
                  <a:srgbClr val="C00000"/>
                </a:solidFill>
                <a:latin typeface="Arial"/>
                <a:cs typeface="Calibri"/>
              </a:rPr>
              <a:t>Gestión Talento Humano - niveles</a:t>
            </a:r>
          </a:p>
        </p:txBody>
      </p:sp>
      <p:pic>
        <p:nvPicPr>
          <p:cNvPr id="9" name="Gráfico 8" descr="Lluvia de ideas de grupo contorno">
            <a:extLst>
              <a:ext uri="{FF2B5EF4-FFF2-40B4-BE49-F238E27FC236}">
                <a16:creationId xmlns:a16="http://schemas.microsoft.com/office/drawing/2014/main" id="{9CDE23A1-32AD-BDE1-6123-6CE68B0F17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0497" y="176089"/>
            <a:ext cx="562928" cy="562928"/>
          </a:xfrm>
          <a:prstGeom prst="rect">
            <a:avLst/>
          </a:prstGeom>
        </p:spPr>
      </p:pic>
    </p:spTree>
    <p:extLst>
      <p:ext uri="{BB962C8B-B14F-4D97-AF65-F5344CB8AC3E}">
        <p14:creationId xmlns:p14="http://schemas.microsoft.com/office/powerpoint/2010/main" val="1895808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1732A9C3-7AE1-F26D-B055-1B52A58A8D1C}"/>
              </a:ext>
              <a:ext uri="{147F2762-F138-4A5C-976F-8EAC2B608ADB}">
                <a16:predDERef xmlns:a16="http://schemas.microsoft.com/office/drawing/2014/main" pred="{7825A304-D0D4-961A-11A5-E57F4C56955C}"/>
              </a:ext>
            </a:extLst>
          </p:cNvPr>
          <p:cNvGraphicFramePr>
            <a:graphicFrameLocks/>
          </p:cNvGraphicFramePr>
          <p:nvPr>
            <p:extLst>
              <p:ext uri="{D42A27DB-BD31-4B8C-83A1-F6EECF244321}">
                <p14:modId xmlns:p14="http://schemas.microsoft.com/office/powerpoint/2010/main" val="2760134436"/>
              </p:ext>
            </p:extLst>
          </p:nvPr>
        </p:nvGraphicFramePr>
        <p:xfrm>
          <a:off x="2701513" y="2203450"/>
          <a:ext cx="7033260" cy="37719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áfico 4" descr="Grupo de mujeres con relleno sólido">
            <a:extLst>
              <a:ext uri="{FF2B5EF4-FFF2-40B4-BE49-F238E27FC236}">
                <a16:creationId xmlns:a16="http://schemas.microsoft.com/office/drawing/2014/main" id="{280268BE-6A59-F2D8-F3DD-73D2454B1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4556" y="1072613"/>
            <a:ext cx="655782" cy="655782"/>
          </a:xfrm>
          <a:prstGeom prst="rect">
            <a:avLst/>
          </a:prstGeom>
        </p:spPr>
      </p:pic>
      <p:pic>
        <p:nvPicPr>
          <p:cNvPr id="6" name="Gráfico 5" descr="Grupo de hombres con relleno sólido">
            <a:extLst>
              <a:ext uri="{FF2B5EF4-FFF2-40B4-BE49-F238E27FC236}">
                <a16:creationId xmlns:a16="http://schemas.microsoft.com/office/drawing/2014/main" id="{24C2360C-FB5E-ACDE-96CB-1FB2334524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76107" y="1051682"/>
            <a:ext cx="655782" cy="655782"/>
          </a:xfrm>
          <a:prstGeom prst="rect">
            <a:avLst/>
          </a:prstGeom>
        </p:spPr>
      </p:pic>
      <p:sp>
        <p:nvSpPr>
          <p:cNvPr id="8" name="Diagrama de flujo: almacenamiento de acceso secuencial 7">
            <a:extLst>
              <a:ext uri="{FF2B5EF4-FFF2-40B4-BE49-F238E27FC236}">
                <a16:creationId xmlns:a16="http://schemas.microsoft.com/office/drawing/2014/main" id="{E09B71D0-D072-F2D4-6463-BD6491E38F1D}"/>
              </a:ext>
            </a:extLst>
          </p:cNvPr>
          <p:cNvSpPr/>
          <p:nvPr/>
        </p:nvSpPr>
        <p:spPr>
          <a:xfrm>
            <a:off x="9287298" y="1072613"/>
            <a:ext cx="785091" cy="570776"/>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0070C0"/>
                </a:solidFill>
              </a:rPr>
              <a:t>601</a:t>
            </a:r>
            <a:endParaRPr lang="es-CO">
              <a:solidFill>
                <a:srgbClr val="0070C0"/>
              </a:solidFill>
            </a:endParaRPr>
          </a:p>
        </p:txBody>
      </p:sp>
      <p:sp>
        <p:nvSpPr>
          <p:cNvPr id="9" name="Diagrama de flujo: almacenamiento de acceso secuencial 8">
            <a:extLst>
              <a:ext uri="{FF2B5EF4-FFF2-40B4-BE49-F238E27FC236}">
                <a16:creationId xmlns:a16="http://schemas.microsoft.com/office/drawing/2014/main" id="{D3043F5E-9A7C-E885-AA38-2E155C4D57B9}"/>
              </a:ext>
            </a:extLst>
          </p:cNvPr>
          <p:cNvSpPr/>
          <p:nvPr/>
        </p:nvSpPr>
        <p:spPr>
          <a:xfrm>
            <a:off x="1560671" y="1051682"/>
            <a:ext cx="877455" cy="655782"/>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0070C0"/>
                </a:solidFill>
              </a:rPr>
              <a:t>813</a:t>
            </a:r>
            <a:endParaRPr lang="es-CO">
              <a:solidFill>
                <a:srgbClr val="0070C0"/>
              </a:solidFill>
            </a:endParaRPr>
          </a:p>
        </p:txBody>
      </p:sp>
      <p:sp>
        <p:nvSpPr>
          <p:cNvPr id="11" name="Rectángulo: esquinas redondeadas 10">
            <a:extLst>
              <a:ext uri="{FF2B5EF4-FFF2-40B4-BE49-F238E27FC236}">
                <a16:creationId xmlns:a16="http://schemas.microsoft.com/office/drawing/2014/main" id="{2F1865FE-8D14-7B08-FEC7-48BFBBBA7038}"/>
              </a:ext>
            </a:extLst>
          </p:cNvPr>
          <p:cNvSpPr/>
          <p:nvPr/>
        </p:nvSpPr>
        <p:spPr>
          <a:xfrm>
            <a:off x="5158410" y="705898"/>
            <a:ext cx="1875180" cy="56341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rgbClr val="0070C0"/>
                </a:solidFill>
              </a:rPr>
              <a:t>1414</a:t>
            </a:r>
          </a:p>
          <a:p>
            <a:pPr algn="ctr"/>
            <a:r>
              <a:rPr lang="es-ES">
                <a:solidFill>
                  <a:srgbClr val="0070C0"/>
                </a:solidFill>
              </a:rPr>
              <a:t>Planta Provista </a:t>
            </a:r>
            <a:endParaRPr lang="es-CO">
              <a:solidFill>
                <a:srgbClr val="0070C0"/>
              </a:solidFill>
            </a:endParaRPr>
          </a:p>
        </p:txBody>
      </p:sp>
      <p:sp>
        <p:nvSpPr>
          <p:cNvPr id="12" name="CuadroTexto 21">
            <a:extLst>
              <a:ext uri="{FF2B5EF4-FFF2-40B4-BE49-F238E27FC236}">
                <a16:creationId xmlns:a16="http://schemas.microsoft.com/office/drawing/2014/main" id="{230304D8-F8CC-F04F-EF6B-38CDE2F310C7}"/>
              </a:ext>
            </a:extLst>
          </p:cNvPr>
          <p:cNvSpPr txBox="1">
            <a:spLocks noChangeArrowheads="1"/>
          </p:cNvSpPr>
          <p:nvPr/>
        </p:nvSpPr>
        <p:spPr bwMode="auto">
          <a:xfrm>
            <a:off x="733425" y="217488"/>
            <a:ext cx="585500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2700" eaLnBrk="1" hangingPunct="1">
              <a:lnSpc>
                <a:spcPct val="90000"/>
              </a:lnSpc>
            </a:pPr>
            <a:r>
              <a:rPr lang="es-CO" altLang="es-CO" sz="2800" spc="-130" dirty="0">
                <a:solidFill>
                  <a:srgbClr val="C00000"/>
                </a:solidFill>
                <a:latin typeface="Arial"/>
                <a:cs typeface="Calibri"/>
              </a:rPr>
              <a:t>Gestión Talento Humano – grupo etario</a:t>
            </a:r>
          </a:p>
        </p:txBody>
      </p:sp>
      <p:pic>
        <p:nvPicPr>
          <p:cNvPr id="13" name="Gráfico 12" descr="Lluvia de ideas de grupo contorno">
            <a:extLst>
              <a:ext uri="{FF2B5EF4-FFF2-40B4-BE49-F238E27FC236}">
                <a16:creationId xmlns:a16="http://schemas.microsoft.com/office/drawing/2014/main" id="{5DDCBA50-2B01-71D8-95E5-A7F9E0FCE8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0497" y="176089"/>
            <a:ext cx="562928" cy="562928"/>
          </a:xfrm>
          <a:prstGeom prst="rect">
            <a:avLst/>
          </a:prstGeom>
        </p:spPr>
      </p:pic>
    </p:spTree>
    <p:extLst>
      <p:ext uri="{BB962C8B-B14F-4D97-AF65-F5344CB8AC3E}">
        <p14:creationId xmlns:p14="http://schemas.microsoft.com/office/powerpoint/2010/main" val="270459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1">
            <a:extLst>
              <a:ext uri="{FF2B5EF4-FFF2-40B4-BE49-F238E27FC236}">
                <a16:creationId xmlns:a16="http://schemas.microsoft.com/office/drawing/2014/main" id="{DB109750-75DC-4D6A-A5E6-B927B98CC517}"/>
              </a:ext>
            </a:extLst>
          </p:cNvPr>
          <p:cNvSpPr txBox="1">
            <a:spLocks/>
          </p:cNvSpPr>
          <p:nvPr/>
        </p:nvSpPr>
        <p:spPr>
          <a:xfrm>
            <a:off x="-75860" y="3722469"/>
            <a:ext cx="5309591" cy="68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algn="ctr"/>
            <a:endParaRPr lang="es-419" sz="1500">
              <a:solidFill>
                <a:schemeClr val="tx1"/>
              </a:solidFill>
              <a:latin typeface="Arial Rounded MT Bold" panose="020F0704030504030204" pitchFamily="34" charset="0"/>
            </a:endParaRPr>
          </a:p>
        </p:txBody>
      </p:sp>
      <p:sp>
        <p:nvSpPr>
          <p:cNvPr id="3" name="Subtítulo 2">
            <a:extLst>
              <a:ext uri="{FF2B5EF4-FFF2-40B4-BE49-F238E27FC236}">
                <a16:creationId xmlns:a16="http://schemas.microsoft.com/office/drawing/2014/main" id="{2E6A0B8A-620B-2F43-20FB-E5DE532CB991}"/>
              </a:ext>
            </a:extLst>
          </p:cNvPr>
          <p:cNvSpPr>
            <a:spLocks noGrp="1"/>
          </p:cNvSpPr>
          <p:nvPr>
            <p:ph type="subTitle" idx="1"/>
          </p:nvPr>
        </p:nvSpPr>
        <p:spPr>
          <a:xfrm>
            <a:off x="1155611" y="111938"/>
            <a:ext cx="8417011" cy="79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spcBef>
                <a:spcPct val="0"/>
              </a:spcBef>
            </a:pPr>
            <a:endParaRPr lang="es-MX" sz="3200" spc="-130" dirty="0">
              <a:solidFill>
                <a:srgbClr val="C00000"/>
              </a:solidFill>
              <a:latin typeface="Tahoma"/>
              <a:cs typeface="Tahoma"/>
            </a:endParaRPr>
          </a:p>
          <a:p>
            <a:pPr>
              <a:spcBef>
                <a:spcPct val="0"/>
              </a:spcBef>
            </a:pPr>
            <a:r>
              <a:rPr lang="es-MX" sz="2800" b="0" dirty="0">
                <a:solidFill>
                  <a:srgbClr val="C00000"/>
                </a:solidFill>
                <a:latin typeface="+mn-lt"/>
                <a:cs typeface="+mn-cs"/>
              </a:rPr>
              <a:t>Plan De Desarrollo Distrital  </a:t>
            </a:r>
            <a:endParaRPr lang="es-419" sz="2800" b="0" dirty="0">
              <a:solidFill>
                <a:srgbClr val="C00000"/>
              </a:solidFill>
              <a:latin typeface="+mn-lt"/>
              <a:cs typeface="+mn-cs"/>
            </a:endParaRPr>
          </a:p>
          <a:p>
            <a:pPr>
              <a:spcBef>
                <a:spcPct val="0"/>
              </a:spcBef>
            </a:pPr>
            <a:endParaRPr lang="es-CO" sz="3200" spc="-130" dirty="0">
              <a:solidFill>
                <a:srgbClr val="C00000"/>
              </a:solidFill>
              <a:latin typeface="Tahoma"/>
              <a:cs typeface="Tahoma"/>
            </a:endParaRPr>
          </a:p>
        </p:txBody>
      </p:sp>
      <p:grpSp>
        <p:nvGrpSpPr>
          <p:cNvPr id="12" name="Group 67">
            <a:extLst>
              <a:ext uri="{FF2B5EF4-FFF2-40B4-BE49-F238E27FC236}">
                <a16:creationId xmlns:a16="http://schemas.microsoft.com/office/drawing/2014/main" id="{5DA3F9FC-6B0D-E413-2DEA-8C30EADA0B14}"/>
              </a:ext>
            </a:extLst>
          </p:cNvPr>
          <p:cNvGrpSpPr/>
          <p:nvPr/>
        </p:nvGrpSpPr>
        <p:grpSpPr>
          <a:xfrm>
            <a:off x="3281962" y="3139717"/>
            <a:ext cx="5642295" cy="5642295"/>
            <a:chOff x="1754163" y="2276872"/>
            <a:chExt cx="5616624" cy="5616624"/>
          </a:xfrm>
        </p:grpSpPr>
        <p:sp>
          <p:nvSpPr>
            <p:cNvPr id="13" name="Block Arc 73">
              <a:extLst>
                <a:ext uri="{FF2B5EF4-FFF2-40B4-BE49-F238E27FC236}">
                  <a16:creationId xmlns:a16="http://schemas.microsoft.com/office/drawing/2014/main" id="{A294C621-13C7-E67B-4CAF-871ED55031AE}"/>
                </a:ext>
              </a:extLst>
            </p:cNvPr>
            <p:cNvSpPr/>
            <p:nvPr/>
          </p:nvSpPr>
          <p:spPr>
            <a:xfrm>
              <a:off x="1754163" y="2276872"/>
              <a:ext cx="5616624" cy="5616624"/>
            </a:xfrm>
            <a:prstGeom prst="blockArc">
              <a:avLst>
                <a:gd name="adj1" fmla="val 10800000"/>
                <a:gd name="adj2" fmla="val 21586788"/>
                <a:gd name="adj3" fmla="val 6977"/>
              </a:avLst>
            </a:prstGeom>
            <a:gradFill>
              <a:gsLst>
                <a:gs pos="0">
                  <a:schemeClr val="accent1">
                    <a:lumMod val="70000"/>
                    <a:lumOff val="30000"/>
                  </a:schemeClr>
                </a:gs>
                <a:gs pos="94000">
                  <a:schemeClr val="accent1">
                    <a:lumMod val="70000"/>
                    <a:lumOff val="3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4" name="Block Arc 74">
              <a:extLst>
                <a:ext uri="{FF2B5EF4-FFF2-40B4-BE49-F238E27FC236}">
                  <a16:creationId xmlns:a16="http://schemas.microsoft.com/office/drawing/2014/main" id="{1C65A78F-93FC-D54F-B124-17F69AC0769F}"/>
                </a:ext>
              </a:extLst>
            </p:cNvPr>
            <p:cNvSpPr/>
            <p:nvPr/>
          </p:nvSpPr>
          <p:spPr>
            <a:xfrm>
              <a:off x="1754163" y="2276872"/>
              <a:ext cx="5616624" cy="5616624"/>
            </a:xfrm>
            <a:prstGeom prst="blockArc">
              <a:avLst>
                <a:gd name="adj1" fmla="val 14137061"/>
                <a:gd name="adj2" fmla="val 21559653"/>
                <a:gd name="adj3" fmla="val 7143"/>
              </a:avLst>
            </a:prstGeom>
            <a:gradFill>
              <a:gsLst>
                <a:gs pos="0">
                  <a:schemeClr val="accent2">
                    <a:lumMod val="70000"/>
                    <a:lumOff val="30000"/>
                  </a:schemeClr>
                </a:gs>
                <a:gs pos="94000">
                  <a:schemeClr val="accent2">
                    <a:lumMod val="70000"/>
                    <a:lumOff val="3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5" name="Block Arc 76">
              <a:extLst>
                <a:ext uri="{FF2B5EF4-FFF2-40B4-BE49-F238E27FC236}">
                  <a16:creationId xmlns:a16="http://schemas.microsoft.com/office/drawing/2014/main" id="{D14648E4-8161-9124-803F-D6CAFA74D197}"/>
                </a:ext>
              </a:extLst>
            </p:cNvPr>
            <p:cNvSpPr/>
            <p:nvPr/>
          </p:nvSpPr>
          <p:spPr>
            <a:xfrm>
              <a:off x="1754163" y="2276872"/>
              <a:ext cx="5616624" cy="5616624"/>
            </a:xfrm>
            <a:prstGeom prst="blockArc">
              <a:avLst>
                <a:gd name="adj1" fmla="val 18143476"/>
                <a:gd name="adj2" fmla="val 21586788"/>
                <a:gd name="adj3" fmla="val 6977"/>
              </a:avLst>
            </a:prstGeom>
            <a:gradFill>
              <a:gsLst>
                <a:gs pos="0">
                  <a:schemeClr val="accent4">
                    <a:lumMod val="70000"/>
                    <a:lumOff val="30000"/>
                  </a:schemeClr>
                </a:gs>
                <a:gs pos="94000">
                  <a:schemeClr val="accent4">
                    <a:lumMod val="70000"/>
                    <a:lumOff val="3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grpSp>
        <p:nvGrpSpPr>
          <p:cNvPr id="16" name="Grupo 15">
            <a:extLst>
              <a:ext uri="{FF2B5EF4-FFF2-40B4-BE49-F238E27FC236}">
                <a16:creationId xmlns:a16="http://schemas.microsoft.com/office/drawing/2014/main" id="{7EA24CEB-2512-B4DB-2413-A5EE784F98C2}"/>
              </a:ext>
            </a:extLst>
          </p:cNvPr>
          <p:cNvGrpSpPr/>
          <p:nvPr/>
        </p:nvGrpSpPr>
        <p:grpSpPr>
          <a:xfrm>
            <a:off x="2921480" y="2781055"/>
            <a:ext cx="6339319" cy="6339319"/>
            <a:chOff x="6536048" y="1063756"/>
            <a:chExt cx="6339319" cy="6339319"/>
          </a:xfrm>
        </p:grpSpPr>
        <p:sp>
          <p:nvSpPr>
            <p:cNvPr id="17" name="Block Arc 69">
              <a:extLst>
                <a:ext uri="{FF2B5EF4-FFF2-40B4-BE49-F238E27FC236}">
                  <a16:creationId xmlns:a16="http://schemas.microsoft.com/office/drawing/2014/main" id="{05F27A93-CA7C-9A9A-0649-11301BB5C09E}"/>
                </a:ext>
              </a:extLst>
            </p:cNvPr>
            <p:cNvSpPr/>
            <p:nvPr/>
          </p:nvSpPr>
          <p:spPr>
            <a:xfrm>
              <a:off x="6536048" y="1063756"/>
              <a:ext cx="6339319" cy="6339319"/>
            </a:xfrm>
            <a:prstGeom prst="blockArc">
              <a:avLst>
                <a:gd name="adj1" fmla="val 10800000"/>
                <a:gd name="adj2" fmla="val 21586788"/>
                <a:gd name="adj3" fmla="val 69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9" name="Block Arc 70">
              <a:extLst>
                <a:ext uri="{FF2B5EF4-FFF2-40B4-BE49-F238E27FC236}">
                  <a16:creationId xmlns:a16="http://schemas.microsoft.com/office/drawing/2014/main" id="{3637AE19-14BE-A8BE-CCF2-05F8F4F42A3A}"/>
                </a:ext>
              </a:extLst>
            </p:cNvPr>
            <p:cNvSpPr/>
            <p:nvPr/>
          </p:nvSpPr>
          <p:spPr>
            <a:xfrm>
              <a:off x="6536048" y="1063756"/>
              <a:ext cx="6339319" cy="6339319"/>
            </a:xfrm>
            <a:prstGeom prst="blockArc">
              <a:avLst>
                <a:gd name="adj1" fmla="val 14149872"/>
                <a:gd name="adj2" fmla="val 21586788"/>
                <a:gd name="adj3" fmla="val 69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25" name="Block Arc 72">
              <a:extLst>
                <a:ext uri="{FF2B5EF4-FFF2-40B4-BE49-F238E27FC236}">
                  <a16:creationId xmlns:a16="http://schemas.microsoft.com/office/drawing/2014/main" id="{94C51592-EE42-0BCE-3B97-371261C17F32}"/>
                </a:ext>
              </a:extLst>
            </p:cNvPr>
            <p:cNvSpPr/>
            <p:nvPr/>
          </p:nvSpPr>
          <p:spPr>
            <a:xfrm>
              <a:off x="6536048" y="1063756"/>
              <a:ext cx="6339319" cy="6339319"/>
            </a:xfrm>
            <a:prstGeom prst="blockArc">
              <a:avLst>
                <a:gd name="adj1" fmla="val 18160553"/>
                <a:gd name="adj2" fmla="val 21586788"/>
                <a:gd name="adj3" fmla="val 69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sp>
        <p:nvSpPr>
          <p:cNvPr id="26" name="TextBox 41">
            <a:extLst>
              <a:ext uri="{FF2B5EF4-FFF2-40B4-BE49-F238E27FC236}">
                <a16:creationId xmlns:a16="http://schemas.microsoft.com/office/drawing/2014/main" id="{3FD9DE92-1B6B-73C0-5937-8A092A3F2C1F}"/>
              </a:ext>
            </a:extLst>
          </p:cNvPr>
          <p:cNvSpPr txBox="1"/>
          <p:nvPr/>
        </p:nvSpPr>
        <p:spPr>
          <a:xfrm>
            <a:off x="258477" y="4277614"/>
            <a:ext cx="2080483" cy="1015663"/>
          </a:xfrm>
          <a:prstGeom prst="rect">
            <a:avLst/>
          </a:prstGeom>
          <a:noFill/>
        </p:spPr>
        <p:txBody>
          <a:bodyPr wrap="square" rtlCol="0">
            <a:spAutoFit/>
          </a:bodyPr>
          <a:lstStyle/>
          <a:p>
            <a:pPr algn="r"/>
            <a:r>
              <a:rPr lang="es-MX" altLang="ko-KR" sz="1200">
                <a:solidFill>
                  <a:schemeClr val="tx1">
                    <a:lumMod val="75000"/>
                    <a:lumOff val="25000"/>
                  </a:schemeClr>
                </a:solidFill>
              </a:rPr>
              <a:t>Priorización en asignación de recursos a entidades para atención de necesidades de ciudadanía vulnerable postpandemia</a:t>
            </a:r>
            <a:endParaRPr lang="ko-KR" altLang="en-US" sz="1200">
              <a:solidFill>
                <a:schemeClr val="tx1">
                  <a:lumMod val="75000"/>
                  <a:lumOff val="25000"/>
                </a:schemeClr>
              </a:solidFill>
            </a:endParaRPr>
          </a:p>
        </p:txBody>
      </p:sp>
      <p:sp>
        <p:nvSpPr>
          <p:cNvPr id="27" name="TextBox 44">
            <a:extLst>
              <a:ext uri="{FF2B5EF4-FFF2-40B4-BE49-F238E27FC236}">
                <a16:creationId xmlns:a16="http://schemas.microsoft.com/office/drawing/2014/main" id="{BDC7BD24-8F87-1CE2-F162-178E7053A133}"/>
              </a:ext>
            </a:extLst>
          </p:cNvPr>
          <p:cNvSpPr txBox="1"/>
          <p:nvPr/>
        </p:nvSpPr>
        <p:spPr>
          <a:xfrm>
            <a:off x="1148120" y="1103721"/>
            <a:ext cx="3520590" cy="2144177"/>
          </a:xfrm>
          <a:prstGeom prst="rect">
            <a:avLst/>
          </a:prstGeom>
          <a:noFill/>
        </p:spPr>
        <p:txBody>
          <a:bodyPr wrap="square" lIns="91440" tIns="45720" rIns="91440" bIns="45720" rtlCol="0" anchor="t">
            <a:spAutoFit/>
          </a:bodyPr>
          <a:lstStyle/>
          <a:p>
            <a:pPr marL="171450" indent="-171450">
              <a:spcAft>
                <a:spcPts val="200"/>
              </a:spcAft>
              <a:buFont typeface="Arial" panose="020B0604020202020204" pitchFamily="34" charset="0"/>
              <a:buChar char="•"/>
            </a:pPr>
            <a:r>
              <a:rPr lang="es-CO" altLang="ko-KR" sz="1200">
                <a:solidFill>
                  <a:schemeClr val="tx1">
                    <a:lumMod val="75000"/>
                    <a:lumOff val="25000"/>
                  </a:schemeClr>
                </a:solidFill>
                <a:ea typeface="맑은 고딕"/>
              </a:rPr>
              <a:t>Calidad del Gasto</a:t>
            </a:r>
            <a:endParaRPr lang="es-CO" altLang="ko-KR" sz="1200">
              <a:solidFill>
                <a:schemeClr val="tx1">
                  <a:lumMod val="75000"/>
                  <a:lumOff val="25000"/>
                </a:schemeClr>
              </a:solidFill>
              <a:ea typeface="맑은 고딕"/>
              <a:cs typeface="Calibri"/>
            </a:endParaRPr>
          </a:p>
          <a:p>
            <a:pPr marL="171450" indent="-171450">
              <a:spcAft>
                <a:spcPts val="200"/>
              </a:spcAft>
              <a:buFont typeface="Arial" panose="020B0604020202020204" pitchFamily="34" charset="0"/>
              <a:buChar char="•"/>
            </a:pPr>
            <a:r>
              <a:rPr lang="es-CO" altLang="ko-KR" sz="1200">
                <a:solidFill>
                  <a:schemeClr val="tx1">
                    <a:lumMod val="75000"/>
                    <a:lumOff val="25000"/>
                  </a:schemeClr>
                </a:solidFill>
                <a:ea typeface="맑은 고딕"/>
              </a:rPr>
              <a:t>Trazador Presupuestal</a:t>
            </a:r>
            <a:endParaRPr lang="es-CO" altLang="ko-KR" sz="1200">
              <a:solidFill>
                <a:schemeClr val="tx1">
                  <a:lumMod val="75000"/>
                  <a:lumOff val="25000"/>
                </a:schemeClr>
              </a:solidFill>
              <a:ea typeface="맑은 고딕"/>
              <a:cs typeface="Calibri"/>
            </a:endParaRPr>
          </a:p>
          <a:p>
            <a:pPr marL="171450" indent="-171450">
              <a:spcAft>
                <a:spcPts val="200"/>
              </a:spcAft>
              <a:buFont typeface="Arial" panose="020B0604020202020204" pitchFamily="34" charset="0"/>
              <a:buChar char="•"/>
            </a:pPr>
            <a:r>
              <a:rPr lang="es-CO" altLang="ko-KR" sz="1200">
                <a:solidFill>
                  <a:schemeClr val="tx1">
                    <a:lumMod val="75000"/>
                    <a:lumOff val="25000"/>
                  </a:schemeClr>
                </a:solidFill>
                <a:ea typeface="맑은 고딕"/>
              </a:rPr>
              <a:t>Gestión de cobro y movilización de la cartera</a:t>
            </a:r>
            <a:endParaRPr lang="es-CO" altLang="ko-KR" sz="1200">
              <a:solidFill>
                <a:schemeClr val="tx1">
                  <a:lumMod val="75000"/>
                  <a:lumOff val="25000"/>
                </a:schemeClr>
              </a:solidFill>
              <a:ea typeface="맑은 고딕"/>
              <a:cs typeface="Calibri"/>
            </a:endParaRPr>
          </a:p>
          <a:p>
            <a:pPr marL="171450" indent="-171450">
              <a:spcAft>
                <a:spcPts val="200"/>
              </a:spcAft>
              <a:buFont typeface="Arial" panose="020B0604020202020204" pitchFamily="34" charset="0"/>
              <a:buChar char="•"/>
            </a:pPr>
            <a:r>
              <a:rPr lang="es-CO" altLang="ko-KR" sz="1200">
                <a:solidFill>
                  <a:schemeClr val="tx1">
                    <a:lumMod val="75000"/>
                    <a:lumOff val="25000"/>
                  </a:schemeClr>
                </a:solidFill>
                <a:ea typeface="맑은 고딕"/>
              </a:rPr>
              <a:t>Depuración de la cartera</a:t>
            </a:r>
            <a:endParaRPr lang="es-CO" altLang="ko-KR" sz="1200">
              <a:solidFill>
                <a:schemeClr val="tx1">
                  <a:lumMod val="75000"/>
                  <a:lumOff val="25000"/>
                </a:schemeClr>
              </a:solidFill>
              <a:ea typeface="맑은 고딕"/>
              <a:cs typeface="Calibri"/>
            </a:endParaRPr>
          </a:p>
          <a:p>
            <a:pPr marL="171450" indent="-171450">
              <a:spcAft>
                <a:spcPts val="200"/>
              </a:spcAft>
              <a:buFont typeface="Arial" panose="020B0604020202020204" pitchFamily="34" charset="0"/>
              <a:buChar char="•"/>
            </a:pPr>
            <a:r>
              <a:rPr lang="es-CO" altLang="ko-KR" sz="1200">
                <a:solidFill>
                  <a:schemeClr val="tx1">
                    <a:lumMod val="75000"/>
                    <a:lumOff val="25000"/>
                  </a:schemeClr>
                </a:solidFill>
                <a:ea typeface="맑은 고딕"/>
              </a:rPr>
              <a:t>Fondo de solidaridad y redistribución de ingresos</a:t>
            </a:r>
            <a:endParaRPr lang="es-CO" altLang="ko-KR" sz="1200">
              <a:solidFill>
                <a:schemeClr val="tx1">
                  <a:lumMod val="75000"/>
                  <a:lumOff val="25000"/>
                </a:schemeClr>
              </a:solidFill>
              <a:ea typeface="맑은 고딕"/>
              <a:cs typeface="Calibri"/>
            </a:endParaRPr>
          </a:p>
          <a:p>
            <a:pPr marL="171450" indent="-171450">
              <a:spcAft>
                <a:spcPts val="200"/>
              </a:spcAft>
              <a:buFont typeface="Arial" panose="020B0604020202020204" pitchFamily="34" charset="0"/>
              <a:buChar char="•"/>
            </a:pPr>
            <a:r>
              <a:rPr lang="es-CO" altLang="ko-KR" sz="1200">
                <a:solidFill>
                  <a:schemeClr val="tx1">
                    <a:lumMod val="75000"/>
                    <a:lumOff val="25000"/>
                  </a:schemeClr>
                </a:solidFill>
                <a:ea typeface="맑은 고딕"/>
              </a:rPr>
              <a:t>Transferencias de la Nación y financiación de régimen subsidiado.</a:t>
            </a:r>
            <a:endParaRPr lang="es-CO" altLang="ko-KR" sz="1200">
              <a:solidFill>
                <a:schemeClr val="tx1">
                  <a:lumMod val="75000"/>
                  <a:lumOff val="25000"/>
                </a:schemeClr>
              </a:solidFill>
              <a:ea typeface="맑은 고딕"/>
              <a:cs typeface="Calibri"/>
            </a:endParaRPr>
          </a:p>
          <a:p>
            <a:pPr marL="171450" indent="-171450">
              <a:spcAft>
                <a:spcPts val="200"/>
              </a:spcAft>
              <a:buFont typeface="Arial" panose="020B0604020202020204" pitchFamily="34" charset="0"/>
              <a:buChar char="•"/>
            </a:pPr>
            <a:r>
              <a:rPr lang="es-CO" altLang="ko-KR" sz="1200">
                <a:solidFill>
                  <a:schemeClr val="tx1">
                    <a:lumMod val="75000"/>
                    <a:lumOff val="25000"/>
                  </a:schemeClr>
                </a:solidFill>
                <a:ea typeface="맑은 고딕"/>
              </a:rPr>
              <a:t>Adquisiciones públicas eficientes y efectivas</a:t>
            </a:r>
            <a:endParaRPr lang="es-CO" altLang="ko-KR" sz="1200">
              <a:solidFill>
                <a:schemeClr val="tx1">
                  <a:lumMod val="75000"/>
                  <a:lumOff val="25000"/>
                </a:schemeClr>
              </a:solidFill>
              <a:ea typeface="맑은 고딕"/>
              <a:cs typeface="Calibri"/>
            </a:endParaRPr>
          </a:p>
          <a:p>
            <a:pPr marL="171450" indent="-171450">
              <a:spcAft>
                <a:spcPts val="200"/>
              </a:spcAft>
              <a:buFont typeface="Arial" panose="020B0604020202020204" pitchFamily="34" charset="0"/>
              <a:buChar char="•"/>
            </a:pPr>
            <a:r>
              <a:rPr lang="es-CO" altLang="ko-KR" sz="1200">
                <a:solidFill>
                  <a:schemeClr val="tx1">
                    <a:lumMod val="75000"/>
                    <a:lumOff val="25000"/>
                  </a:schemeClr>
                </a:solidFill>
                <a:ea typeface="맑은 고딕"/>
              </a:rPr>
              <a:t>Gestión de obligaciones pensionales - FONCEP</a:t>
            </a:r>
            <a:endParaRPr lang="es-CO" altLang="ko-KR" sz="1200">
              <a:solidFill>
                <a:schemeClr val="tx1">
                  <a:lumMod val="75000"/>
                  <a:lumOff val="25000"/>
                </a:schemeClr>
              </a:solidFill>
              <a:ea typeface="맑은 고딕"/>
              <a:cs typeface="Calibri"/>
            </a:endParaRPr>
          </a:p>
          <a:p>
            <a:pPr marL="171450" indent="-171450" algn="r">
              <a:spcAft>
                <a:spcPts val="200"/>
              </a:spcAft>
              <a:buFont typeface="Arial" panose="020B0604020202020204" pitchFamily="34" charset="0"/>
              <a:buChar char="•"/>
            </a:pPr>
            <a:endParaRPr lang="es-CO" altLang="ko-KR" sz="1200">
              <a:solidFill>
                <a:schemeClr val="tx1">
                  <a:lumMod val="75000"/>
                  <a:lumOff val="25000"/>
                </a:schemeClr>
              </a:solidFill>
              <a:ea typeface="맑은 고딕"/>
              <a:cs typeface="Calibri"/>
            </a:endParaRPr>
          </a:p>
        </p:txBody>
      </p:sp>
      <p:sp>
        <p:nvSpPr>
          <p:cNvPr id="28" name="TextBox 50">
            <a:extLst>
              <a:ext uri="{FF2B5EF4-FFF2-40B4-BE49-F238E27FC236}">
                <a16:creationId xmlns:a16="http://schemas.microsoft.com/office/drawing/2014/main" id="{B60F906C-3F2B-722D-03B5-A56B8EAA41D8}"/>
              </a:ext>
            </a:extLst>
          </p:cNvPr>
          <p:cNvSpPr txBox="1"/>
          <p:nvPr/>
        </p:nvSpPr>
        <p:spPr>
          <a:xfrm>
            <a:off x="8861533" y="2723213"/>
            <a:ext cx="1776557" cy="199028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s-CO" altLang="ko-KR" sz="1200">
                <a:solidFill>
                  <a:schemeClr val="tx1">
                    <a:lumMod val="75000"/>
                    <a:lumOff val="25000"/>
                  </a:schemeClr>
                </a:solidFill>
                <a:latin typeface="Calibri"/>
                <a:ea typeface="맑은 고딕"/>
                <a:cs typeface="Calibri"/>
              </a:rPr>
              <a:t>Estrategias</a:t>
            </a:r>
          </a:p>
          <a:p>
            <a:pPr marL="171450" indent="-171450">
              <a:buFont typeface="Arial" panose="020B0604020202020204" pitchFamily="34" charset="0"/>
              <a:buChar char="•"/>
            </a:pPr>
            <a:endParaRPr lang="es-CO" altLang="ko-KR" sz="1200">
              <a:solidFill>
                <a:schemeClr val="tx1">
                  <a:lumMod val="75000"/>
                  <a:lumOff val="25000"/>
                </a:schemeClr>
              </a:solidFill>
              <a:ea typeface="맑은 고딕"/>
              <a:cs typeface="Calibri"/>
            </a:endParaRPr>
          </a:p>
          <a:p>
            <a:endParaRPr lang="es-CO" altLang="ko-KR" sz="1200">
              <a:solidFill>
                <a:schemeClr val="tx1">
                  <a:lumMod val="75000"/>
                  <a:lumOff val="25000"/>
                </a:schemeClr>
              </a:solidFill>
              <a:ea typeface="맑은 고딕"/>
              <a:cs typeface="Calibri"/>
            </a:endParaRPr>
          </a:p>
          <a:p>
            <a:endParaRPr lang="es-CO" altLang="ko-KR" sz="1200">
              <a:solidFill>
                <a:schemeClr val="tx1">
                  <a:lumMod val="75000"/>
                  <a:lumOff val="25000"/>
                </a:schemeClr>
              </a:solidFill>
              <a:ea typeface="맑은 고딕"/>
              <a:cs typeface="Calibri"/>
            </a:endParaRPr>
          </a:p>
          <a:p>
            <a:endParaRPr lang="es-CO" altLang="ko-KR" sz="1200">
              <a:solidFill>
                <a:schemeClr val="tx1">
                  <a:lumMod val="75000"/>
                  <a:lumOff val="25000"/>
                </a:schemeClr>
              </a:solidFill>
              <a:ea typeface="맑은 고딕"/>
              <a:cs typeface="Calibri"/>
            </a:endParaRPr>
          </a:p>
          <a:p>
            <a:endParaRPr lang="es-CO" altLang="ko-KR" sz="1200">
              <a:solidFill>
                <a:schemeClr val="tx1">
                  <a:lumMod val="75000"/>
                  <a:lumOff val="25000"/>
                </a:schemeClr>
              </a:solidFill>
              <a:ea typeface="맑은 고딕"/>
              <a:cs typeface="Calibri"/>
            </a:endParaRPr>
          </a:p>
          <a:p>
            <a:pPr marL="171450" indent="-171450">
              <a:buFont typeface="Arial" panose="020B0604020202020204" pitchFamily="34" charset="0"/>
              <a:buChar char="•"/>
            </a:pPr>
            <a:endParaRPr lang="es-CO" altLang="ko-KR" sz="1200">
              <a:solidFill>
                <a:schemeClr val="tx1">
                  <a:lumMod val="75000"/>
                  <a:lumOff val="25000"/>
                </a:schemeClr>
              </a:solidFill>
              <a:ea typeface="맑은 고딕"/>
              <a:cs typeface="Calibri"/>
            </a:endParaRPr>
          </a:p>
          <a:p>
            <a:pPr marL="171450" indent="-171450">
              <a:spcAft>
                <a:spcPts val="200"/>
              </a:spcAft>
              <a:buFont typeface="Arial" panose="020B0604020202020204" pitchFamily="34" charset="0"/>
              <a:buChar char="•"/>
            </a:pPr>
            <a:r>
              <a:rPr lang="es-CO" altLang="ko-KR" sz="1200">
                <a:solidFill>
                  <a:schemeClr val="tx1">
                    <a:lumMod val="75000"/>
                    <a:lumOff val="25000"/>
                  </a:schemeClr>
                </a:solidFill>
                <a:latin typeface="Calibri"/>
                <a:ea typeface="맑은 고딕"/>
                <a:cs typeface="Calibri"/>
              </a:rPr>
              <a:t>Proyectos estratégicos</a:t>
            </a:r>
          </a:p>
          <a:p>
            <a:pPr marL="171450" indent="-171450">
              <a:spcAft>
                <a:spcPts val="200"/>
              </a:spcAft>
              <a:buFont typeface="Arial" panose="020B0604020202020204" pitchFamily="34" charset="0"/>
              <a:buChar char="•"/>
            </a:pPr>
            <a:r>
              <a:rPr lang="es-CO" altLang="ko-KR" sz="1200">
                <a:solidFill>
                  <a:schemeClr val="tx1">
                    <a:lumMod val="75000"/>
                    <a:lumOff val="25000"/>
                  </a:schemeClr>
                </a:solidFill>
                <a:latin typeface="Calibri"/>
                <a:ea typeface="맑은 고딕"/>
                <a:cs typeface="Calibri"/>
              </a:rPr>
              <a:t>Endeudamiento </a:t>
            </a:r>
          </a:p>
          <a:p>
            <a:pPr marL="171450" indent="-171450">
              <a:spcAft>
                <a:spcPts val="200"/>
              </a:spcAft>
              <a:buFont typeface="Arial" panose="020B0604020202020204" pitchFamily="34" charset="0"/>
              <a:buChar char="•"/>
            </a:pPr>
            <a:r>
              <a:rPr lang="es-CO" altLang="ko-KR" sz="1200">
                <a:solidFill>
                  <a:schemeClr val="tx1">
                    <a:lumMod val="75000"/>
                    <a:lumOff val="25000"/>
                  </a:schemeClr>
                </a:solidFill>
                <a:latin typeface="Calibri"/>
                <a:ea typeface="맑은 고딕"/>
                <a:cs typeface="Calibri"/>
              </a:rPr>
              <a:t>Financiación del PDD</a:t>
            </a:r>
          </a:p>
        </p:txBody>
      </p:sp>
      <p:cxnSp>
        <p:nvCxnSpPr>
          <p:cNvPr id="29" name="Elbow Connector 49">
            <a:extLst>
              <a:ext uri="{FF2B5EF4-FFF2-40B4-BE49-F238E27FC236}">
                <a16:creationId xmlns:a16="http://schemas.microsoft.com/office/drawing/2014/main" id="{15669B67-6E28-984F-4407-6C0AAA742D75}"/>
              </a:ext>
            </a:extLst>
          </p:cNvPr>
          <p:cNvCxnSpPr>
            <a:cxnSpLocks/>
          </p:cNvCxnSpPr>
          <p:nvPr/>
        </p:nvCxnSpPr>
        <p:spPr>
          <a:xfrm>
            <a:off x="4465066" y="2244391"/>
            <a:ext cx="1188000" cy="720000"/>
          </a:xfrm>
          <a:prstGeom prst="bentConnector3">
            <a:avLst>
              <a:gd name="adj1" fmla="val 10074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0" name="TextBox 53">
            <a:extLst>
              <a:ext uri="{FF2B5EF4-FFF2-40B4-BE49-F238E27FC236}">
                <a16:creationId xmlns:a16="http://schemas.microsoft.com/office/drawing/2014/main" id="{F531BB40-4498-C219-CF48-0A213DCC6891}"/>
              </a:ext>
            </a:extLst>
          </p:cNvPr>
          <p:cNvSpPr txBox="1"/>
          <p:nvPr/>
        </p:nvSpPr>
        <p:spPr>
          <a:xfrm>
            <a:off x="4899059" y="3951446"/>
            <a:ext cx="2394805" cy="1261884"/>
          </a:xfrm>
          <a:prstGeom prst="rect">
            <a:avLst/>
          </a:prstGeom>
          <a:noFill/>
        </p:spPr>
        <p:txBody>
          <a:bodyPr wrap="square" lIns="108000" rIns="108000" rtlCol="0">
            <a:spAutoFit/>
          </a:bodyPr>
          <a:lstStyle/>
          <a:p>
            <a:pPr algn="ctr"/>
            <a:r>
              <a:rPr lang="en-US" altLang="ko-KR" sz="4800" b="1">
                <a:solidFill>
                  <a:schemeClr val="accent4"/>
                </a:solidFill>
              </a:rPr>
              <a:t>PDD</a:t>
            </a:r>
          </a:p>
          <a:p>
            <a:pPr algn="ctr"/>
            <a:r>
              <a:rPr lang="en-US" altLang="ko-KR" sz="2800" b="1">
                <a:solidFill>
                  <a:schemeClr val="accent4"/>
                </a:solidFill>
              </a:rPr>
              <a:t>2020-2024</a:t>
            </a:r>
            <a:endParaRPr lang="ko-KR" altLang="en-US" sz="2800" b="1">
              <a:solidFill>
                <a:schemeClr val="accent4"/>
              </a:solidFill>
            </a:endParaRPr>
          </a:p>
        </p:txBody>
      </p:sp>
      <p:sp>
        <p:nvSpPr>
          <p:cNvPr id="31" name="TextBox 54">
            <a:extLst>
              <a:ext uri="{FF2B5EF4-FFF2-40B4-BE49-F238E27FC236}">
                <a16:creationId xmlns:a16="http://schemas.microsoft.com/office/drawing/2014/main" id="{9A72122E-C020-3DFB-30ED-D1514E52EDC7}"/>
              </a:ext>
            </a:extLst>
          </p:cNvPr>
          <p:cNvSpPr txBox="1"/>
          <p:nvPr/>
        </p:nvSpPr>
        <p:spPr>
          <a:xfrm>
            <a:off x="4111803" y="5325583"/>
            <a:ext cx="3982393" cy="584775"/>
          </a:xfrm>
          <a:prstGeom prst="rect">
            <a:avLst/>
          </a:prstGeom>
          <a:noFill/>
        </p:spPr>
        <p:txBody>
          <a:bodyPr wrap="square" rtlCol="0">
            <a:spAutoFit/>
          </a:bodyPr>
          <a:lstStyle/>
          <a:p>
            <a:pPr algn="ctr"/>
            <a:r>
              <a:rPr lang="es-MX" altLang="ko-KR" sz="1600">
                <a:solidFill>
                  <a:schemeClr val="tx1">
                    <a:lumMod val="75000"/>
                    <a:lumOff val="25000"/>
                  </a:schemeClr>
                </a:solidFill>
              </a:rPr>
              <a:t>Un Nuevo Contrato Social y Ambiental para la Bogotá del Siglo XXI</a:t>
            </a:r>
            <a:endParaRPr lang="en-US" altLang="ko-KR" sz="1600">
              <a:solidFill>
                <a:schemeClr val="tx1">
                  <a:lumMod val="75000"/>
                  <a:lumOff val="25000"/>
                </a:schemeClr>
              </a:solidFill>
            </a:endParaRPr>
          </a:p>
        </p:txBody>
      </p:sp>
      <p:grpSp>
        <p:nvGrpSpPr>
          <p:cNvPr id="32" name="Group 55">
            <a:extLst>
              <a:ext uri="{FF2B5EF4-FFF2-40B4-BE49-F238E27FC236}">
                <a16:creationId xmlns:a16="http://schemas.microsoft.com/office/drawing/2014/main" id="{4EE3C5A4-F806-ECB4-1542-E5B2D4EF7360}"/>
              </a:ext>
            </a:extLst>
          </p:cNvPr>
          <p:cNvGrpSpPr/>
          <p:nvPr/>
        </p:nvGrpSpPr>
        <p:grpSpPr>
          <a:xfrm>
            <a:off x="2941625" y="6118332"/>
            <a:ext cx="6308750" cy="81272"/>
            <a:chOff x="1780872" y="5229142"/>
            <a:chExt cx="5589541" cy="72022"/>
          </a:xfrm>
        </p:grpSpPr>
        <p:sp>
          <p:nvSpPr>
            <p:cNvPr id="33" name="Rectangle 24">
              <a:extLst>
                <a:ext uri="{FF2B5EF4-FFF2-40B4-BE49-F238E27FC236}">
                  <a16:creationId xmlns:a16="http://schemas.microsoft.com/office/drawing/2014/main" id="{F161F858-BDAE-9CBA-B44D-D8AAC44CE358}"/>
                </a:ext>
              </a:extLst>
            </p:cNvPr>
            <p:cNvSpPr/>
            <p:nvPr/>
          </p:nvSpPr>
          <p:spPr>
            <a:xfrm>
              <a:off x="1780872" y="5229202"/>
              <a:ext cx="1876592" cy="71946"/>
            </a:xfrm>
            <a:custGeom>
              <a:avLst/>
              <a:gdLst/>
              <a:ahLst/>
              <a:cxnLst/>
              <a:rect l="l" t="t" r="r" b="b"/>
              <a:pathLst>
                <a:path w="1400441" h="72008">
                  <a:moveTo>
                    <a:pt x="0" y="0"/>
                  </a:moveTo>
                  <a:lnTo>
                    <a:pt x="1400441" y="0"/>
                  </a:lnTo>
                  <a:lnTo>
                    <a:pt x="1400441" y="72008"/>
                  </a:lnTo>
                  <a:lnTo>
                    <a:pt x="0" y="72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Rectangle 24">
              <a:extLst>
                <a:ext uri="{FF2B5EF4-FFF2-40B4-BE49-F238E27FC236}">
                  <a16:creationId xmlns:a16="http://schemas.microsoft.com/office/drawing/2014/main" id="{61541AF8-511D-697D-3F0E-AABFCA8F1E7E}"/>
                </a:ext>
              </a:extLst>
            </p:cNvPr>
            <p:cNvSpPr/>
            <p:nvPr/>
          </p:nvSpPr>
          <p:spPr>
            <a:xfrm>
              <a:off x="3630777" y="5229142"/>
              <a:ext cx="1889694" cy="71946"/>
            </a:xfrm>
            <a:custGeom>
              <a:avLst/>
              <a:gdLst/>
              <a:ahLst/>
              <a:cxnLst/>
              <a:rect l="l" t="t" r="r" b="b"/>
              <a:pathLst>
                <a:path w="1400441" h="72008">
                  <a:moveTo>
                    <a:pt x="0" y="0"/>
                  </a:moveTo>
                  <a:lnTo>
                    <a:pt x="1400441" y="0"/>
                  </a:lnTo>
                  <a:lnTo>
                    <a:pt x="1400441" y="72008"/>
                  </a:lnTo>
                  <a:lnTo>
                    <a:pt x="0" y="72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5" name="Rectangle 24">
              <a:extLst>
                <a:ext uri="{FF2B5EF4-FFF2-40B4-BE49-F238E27FC236}">
                  <a16:creationId xmlns:a16="http://schemas.microsoft.com/office/drawing/2014/main" id="{2D71A5FF-41E3-5170-1FE0-AA2B91BBC043}"/>
                </a:ext>
              </a:extLst>
            </p:cNvPr>
            <p:cNvSpPr/>
            <p:nvPr/>
          </p:nvSpPr>
          <p:spPr>
            <a:xfrm>
              <a:off x="5493820" y="5229201"/>
              <a:ext cx="1876593" cy="71963"/>
            </a:xfrm>
            <a:custGeom>
              <a:avLst/>
              <a:gdLst/>
              <a:ahLst/>
              <a:cxnLst/>
              <a:rect l="l" t="t" r="r" b="b"/>
              <a:pathLst>
                <a:path w="1400441" h="72008">
                  <a:moveTo>
                    <a:pt x="0" y="0"/>
                  </a:moveTo>
                  <a:lnTo>
                    <a:pt x="1400441" y="0"/>
                  </a:lnTo>
                  <a:lnTo>
                    <a:pt x="1400441" y="72008"/>
                  </a:lnTo>
                  <a:lnTo>
                    <a:pt x="0" y="720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36" name="TextBox 60">
            <a:extLst>
              <a:ext uri="{FF2B5EF4-FFF2-40B4-BE49-F238E27FC236}">
                <a16:creationId xmlns:a16="http://schemas.microsoft.com/office/drawing/2014/main" id="{B083FF1E-70A7-CD47-7B15-EB2B5C7BBED3}"/>
              </a:ext>
            </a:extLst>
          </p:cNvPr>
          <p:cNvSpPr txBox="1"/>
          <p:nvPr/>
        </p:nvSpPr>
        <p:spPr>
          <a:xfrm rot="17915251">
            <a:off x="2879777" y="4356461"/>
            <a:ext cx="2310703" cy="1005805"/>
          </a:xfrm>
          <a:prstGeom prst="rect">
            <a:avLst/>
          </a:prstGeom>
          <a:noFill/>
        </p:spPr>
        <p:txBody>
          <a:bodyPr wrap="square" rtlCol="0">
            <a:prstTxWarp prst="textArchUp">
              <a:avLst>
                <a:gd name="adj" fmla="val 12380294"/>
              </a:avLst>
            </a:prstTxWarp>
            <a:spAutoFit/>
          </a:bodyPr>
          <a:lstStyle/>
          <a:p>
            <a:pPr algn="ctr"/>
            <a:r>
              <a:rPr lang="es-MX" altLang="ko-KR" sz="1400" b="1">
                <a:solidFill>
                  <a:schemeClr val="bg1"/>
                </a:solidFill>
              </a:rPr>
              <a:t>Manejo de Impactos sociales y</a:t>
            </a:r>
          </a:p>
          <a:p>
            <a:pPr algn="ctr"/>
            <a:r>
              <a:rPr lang="es-MX" altLang="ko-KR" sz="1400" b="1">
                <a:solidFill>
                  <a:schemeClr val="bg1"/>
                </a:solidFill>
              </a:rPr>
              <a:t> económicos de Covid19</a:t>
            </a:r>
          </a:p>
        </p:txBody>
      </p:sp>
      <p:sp>
        <p:nvSpPr>
          <p:cNvPr id="37" name="TextBox 61">
            <a:extLst>
              <a:ext uri="{FF2B5EF4-FFF2-40B4-BE49-F238E27FC236}">
                <a16:creationId xmlns:a16="http://schemas.microsoft.com/office/drawing/2014/main" id="{2DA15535-B78C-24E5-B766-E71CCE76E982}"/>
              </a:ext>
            </a:extLst>
          </p:cNvPr>
          <p:cNvSpPr txBox="1"/>
          <p:nvPr/>
        </p:nvSpPr>
        <p:spPr>
          <a:xfrm>
            <a:off x="4943892" y="3037302"/>
            <a:ext cx="2281599" cy="762271"/>
          </a:xfrm>
          <a:prstGeom prst="rect">
            <a:avLst/>
          </a:prstGeom>
          <a:noFill/>
        </p:spPr>
        <p:txBody>
          <a:bodyPr wrap="square" rtlCol="0">
            <a:prstTxWarp prst="textArchUp">
              <a:avLst>
                <a:gd name="adj" fmla="val 11383218"/>
              </a:avLst>
            </a:prstTxWarp>
            <a:spAutoFit/>
          </a:bodyPr>
          <a:lstStyle/>
          <a:p>
            <a:pPr algn="ctr"/>
            <a:r>
              <a:rPr lang="en-US" altLang="ko-KR" sz="1600" b="1">
                <a:solidFill>
                  <a:schemeClr val="bg1"/>
                </a:solidFill>
              </a:rPr>
              <a:t>Calidad del </a:t>
            </a:r>
            <a:r>
              <a:rPr lang="en-US" altLang="ko-KR" sz="1600" b="1" err="1">
                <a:solidFill>
                  <a:schemeClr val="bg1"/>
                </a:solidFill>
              </a:rPr>
              <a:t>Gasto</a:t>
            </a:r>
            <a:endParaRPr lang="ko-KR" altLang="en-US" sz="1600" b="1">
              <a:solidFill>
                <a:schemeClr val="bg1"/>
              </a:solidFill>
            </a:endParaRPr>
          </a:p>
        </p:txBody>
      </p:sp>
      <p:cxnSp>
        <p:nvCxnSpPr>
          <p:cNvPr id="38" name="Elbow Connector 34">
            <a:extLst>
              <a:ext uri="{FF2B5EF4-FFF2-40B4-BE49-F238E27FC236}">
                <a16:creationId xmlns:a16="http://schemas.microsoft.com/office/drawing/2014/main" id="{B9892420-26BB-AAE9-98C1-04FB901DF091}"/>
              </a:ext>
            </a:extLst>
          </p:cNvPr>
          <p:cNvCxnSpPr>
            <a:cxnSpLocks/>
          </p:cNvCxnSpPr>
          <p:nvPr/>
        </p:nvCxnSpPr>
        <p:spPr>
          <a:xfrm>
            <a:off x="1750443" y="5325583"/>
            <a:ext cx="1260135" cy="467627"/>
          </a:xfrm>
          <a:prstGeom prst="bentConnector3">
            <a:avLst>
              <a:gd name="adj1" fmla="val 1624"/>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Elbow Connector 63">
            <a:extLst>
              <a:ext uri="{FF2B5EF4-FFF2-40B4-BE49-F238E27FC236}">
                <a16:creationId xmlns:a16="http://schemas.microsoft.com/office/drawing/2014/main" id="{21C7F004-E2FB-2F1C-1667-B2676CFD2865}"/>
              </a:ext>
            </a:extLst>
          </p:cNvPr>
          <p:cNvCxnSpPr>
            <a:cxnSpLocks/>
          </p:cNvCxnSpPr>
          <p:nvPr/>
        </p:nvCxnSpPr>
        <p:spPr>
          <a:xfrm rot="5400000">
            <a:off x="7947701" y="2957145"/>
            <a:ext cx="816762" cy="464580"/>
          </a:xfrm>
          <a:prstGeom prst="bentConnector3">
            <a:avLst>
              <a:gd name="adj1" fmla="val -131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TextBox 60">
            <a:extLst>
              <a:ext uri="{FF2B5EF4-FFF2-40B4-BE49-F238E27FC236}">
                <a16:creationId xmlns:a16="http://schemas.microsoft.com/office/drawing/2014/main" id="{735454F6-F95D-B27B-2E51-F22B7718AE1B}"/>
              </a:ext>
            </a:extLst>
          </p:cNvPr>
          <p:cNvSpPr txBox="1"/>
          <p:nvPr/>
        </p:nvSpPr>
        <p:spPr>
          <a:xfrm rot="3744416">
            <a:off x="6987896" y="4396967"/>
            <a:ext cx="2310703" cy="1005805"/>
          </a:xfrm>
          <a:prstGeom prst="rect">
            <a:avLst/>
          </a:prstGeom>
          <a:noFill/>
        </p:spPr>
        <p:txBody>
          <a:bodyPr wrap="square" rtlCol="0">
            <a:prstTxWarp prst="textArchUp">
              <a:avLst>
                <a:gd name="adj" fmla="val 12380294"/>
              </a:avLst>
            </a:prstTxWarp>
            <a:spAutoFit/>
          </a:bodyPr>
          <a:lstStyle/>
          <a:p>
            <a:pPr algn="ctr"/>
            <a:r>
              <a:rPr lang="es-MX" altLang="ko-KR" sz="1400" b="1">
                <a:solidFill>
                  <a:schemeClr val="bg1"/>
                </a:solidFill>
              </a:rPr>
              <a:t>Estrategia Financiera de </a:t>
            </a:r>
          </a:p>
          <a:p>
            <a:pPr algn="ctr"/>
            <a:r>
              <a:rPr lang="es-MX" altLang="ko-KR" sz="1400" b="1">
                <a:solidFill>
                  <a:schemeClr val="bg1"/>
                </a:solidFill>
              </a:rPr>
              <a:t>Plan Distrital de Desarrollo</a:t>
            </a:r>
          </a:p>
        </p:txBody>
      </p:sp>
      <p:sp>
        <p:nvSpPr>
          <p:cNvPr id="41" name="TextBox 50">
            <a:extLst>
              <a:ext uri="{FF2B5EF4-FFF2-40B4-BE49-F238E27FC236}">
                <a16:creationId xmlns:a16="http://schemas.microsoft.com/office/drawing/2014/main" id="{15A03657-DE78-4A53-2EEE-2B3E3FB4B705}"/>
              </a:ext>
            </a:extLst>
          </p:cNvPr>
          <p:cNvSpPr txBox="1"/>
          <p:nvPr/>
        </p:nvSpPr>
        <p:spPr>
          <a:xfrm>
            <a:off x="10039473" y="2078956"/>
            <a:ext cx="2102948" cy="2251899"/>
          </a:xfrm>
          <a:prstGeom prst="rect">
            <a:avLst/>
          </a:prstGeom>
          <a:noFill/>
        </p:spPr>
        <p:txBody>
          <a:bodyPr wrap="square" lIns="91440" tIns="45720" rIns="91440" bIns="45720" rtlCol="0" anchor="t">
            <a:spAutoFit/>
          </a:bodyPr>
          <a:lstStyle/>
          <a:p>
            <a:pPr marL="228600" indent="-228600">
              <a:spcAft>
                <a:spcPts val="200"/>
              </a:spcAft>
              <a:buFont typeface="+mj-lt"/>
              <a:buAutoNum type="arabicPeriod"/>
            </a:pPr>
            <a:r>
              <a:rPr lang="es-CO" altLang="ko-KR" sz="1200">
                <a:solidFill>
                  <a:schemeClr val="tx1">
                    <a:lumMod val="75000"/>
                    <a:lumOff val="25000"/>
                  </a:schemeClr>
                </a:solidFill>
                <a:ea typeface="맑은 고딕"/>
              </a:rPr>
              <a:t>Optimización de ing. tributarios.</a:t>
            </a:r>
            <a:endParaRPr lang="es-CO" altLang="ko-KR" sz="1200">
              <a:solidFill>
                <a:schemeClr val="tx1">
                  <a:lumMod val="75000"/>
                  <a:lumOff val="25000"/>
                </a:schemeClr>
              </a:solidFill>
              <a:ea typeface="맑은 고딕"/>
              <a:cs typeface="Calibri"/>
            </a:endParaRPr>
          </a:p>
          <a:p>
            <a:pPr marL="228600" indent="-228600">
              <a:spcAft>
                <a:spcPts val="200"/>
              </a:spcAft>
              <a:buFont typeface="+mj-lt"/>
              <a:buAutoNum type="arabicPeriod"/>
            </a:pPr>
            <a:r>
              <a:rPr lang="es-CO" altLang="ko-KR" sz="1200">
                <a:solidFill>
                  <a:schemeClr val="tx1">
                    <a:lumMod val="75000"/>
                    <a:lumOff val="25000"/>
                  </a:schemeClr>
                </a:solidFill>
                <a:ea typeface="맑은 고딕"/>
              </a:rPr>
              <a:t>Cofinanciación con recursos del nivel nacional.</a:t>
            </a:r>
            <a:endParaRPr lang="es-CO" altLang="ko-KR" sz="1200">
              <a:solidFill>
                <a:schemeClr val="tx1">
                  <a:lumMod val="75000"/>
                  <a:lumOff val="25000"/>
                </a:schemeClr>
              </a:solidFill>
              <a:ea typeface="맑은 고딕"/>
              <a:cs typeface="Calibri"/>
            </a:endParaRPr>
          </a:p>
          <a:p>
            <a:pPr marL="228600" indent="-228600">
              <a:spcAft>
                <a:spcPts val="200"/>
              </a:spcAft>
              <a:buFont typeface="+mj-lt"/>
              <a:buAutoNum type="arabicPeriod"/>
            </a:pPr>
            <a:r>
              <a:rPr lang="es-CO" altLang="ko-KR" sz="1200">
                <a:solidFill>
                  <a:schemeClr val="tx1">
                    <a:lumMod val="75000"/>
                    <a:lumOff val="25000"/>
                  </a:schemeClr>
                </a:solidFill>
                <a:ea typeface="맑은 고딕"/>
              </a:rPr>
              <a:t>Gestión de recursos adicionales</a:t>
            </a:r>
            <a:endParaRPr lang="es-CO" altLang="ko-KR" sz="1200">
              <a:solidFill>
                <a:schemeClr val="tx1">
                  <a:lumMod val="75000"/>
                  <a:lumOff val="25000"/>
                </a:schemeClr>
              </a:solidFill>
              <a:ea typeface="맑은 고딕"/>
              <a:cs typeface="Calibri"/>
            </a:endParaRPr>
          </a:p>
          <a:p>
            <a:pPr marL="228600" indent="-228600">
              <a:spcAft>
                <a:spcPts val="200"/>
              </a:spcAft>
              <a:buFont typeface="+mj-lt"/>
              <a:buAutoNum type="arabicPeriod"/>
            </a:pPr>
            <a:r>
              <a:rPr lang="es-CO" altLang="ko-KR" sz="1200" err="1">
                <a:solidFill>
                  <a:schemeClr val="tx1">
                    <a:lumMod val="75000"/>
                    <a:lumOff val="25000"/>
                  </a:schemeClr>
                </a:solidFill>
                <a:ea typeface="맑은 고딕"/>
              </a:rPr>
              <a:t>APP’s</a:t>
            </a:r>
            <a:endParaRPr lang="es-CO" altLang="ko-KR" sz="1200" err="1">
              <a:solidFill>
                <a:schemeClr val="tx1">
                  <a:lumMod val="75000"/>
                  <a:lumOff val="25000"/>
                </a:schemeClr>
              </a:solidFill>
              <a:ea typeface="맑은 고딕"/>
              <a:cs typeface="Calibri"/>
            </a:endParaRPr>
          </a:p>
          <a:p>
            <a:pPr marL="228600" indent="-228600">
              <a:spcAft>
                <a:spcPts val="200"/>
              </a:spcAft>
              <a:buFont typeface="+mj-lt"/>
              <a:buAutoNum type="arabicPeriod"/>
            </a:pPr>
            <a:r>
              <a:rPr lang="es-CO" altLang="ko-KR" sz="1200">
                <a:solidFill>
                  <a:schemeClr val="tx1">
                    <a:lumMod val="75000"/>
                    <a:lumOff val="25000"/>
                  </a:schemeClr>
                </a:solidFill>
                <a:ea typeface="맑은 고딕"/>
              </a:rPr>
              <a:t>Concurrencia y complementariedad con gestión local </a:t>
            </a:r>
            <a:endParaRPr lang="es-CO" altLang="ko-KR" sz="1200">
              <a:solidFill>
                <a:schemeClr val="tx1">
                  <a:lumMod val="75000"/>
                  <a:lumOff val="25000"/>
                </a:schemeClr>
              </a:solidFill>
              <a:ea typeface="맑은 고딕"/>
              <a:cs typeface="Calibri"/>
            </a:endParaRPr>
          </a:p>
          <a:p>
            <a:pPr marL="171450" indent="-171450">
              <a:buFont typeface="Arial" panose="020B0604020202020204" pitchFamily="34" charset="0"/>
              <a:buChar char="•"/>
            </a:pPr>
            <a:endParaRPr lang="es-CO" altLang="ko-KR" sz="1200">
              <a:solidFill>
                <a:schemeClr val="tx1">
                  <a:lumMod val="75000"/>
                  <a:lumOff val="25000"/>
                </a:schemeClr>
              </a:solidFill>
              <a:ea typeface="맑은 고딕"/>
              <a:cs typeface="Calibri"/>
            </a:endParaRPr>
          </a:p>
        </p:txBody>
      </p:sp>
      <p:sp>
        <p:nvSpPr>
          <p:cNvPr id="42" name="Abrir llave 41">
            <a:extLst>
              <a:ext uri="{FF2B5EF4-FFF2-40B4-BE49-F238E27FC236}">
                <a16:creationId xmlns:a16="http://schemas.microsoft.com/office/drawing/2014/main" id="{E567EB2B-4895-701D-E951-170F3B138153}"/>
              </a:ext>
            </a:extLst>
          </p:cNvPr>
          <p:cNvSpPr/>
          <p:nvPr/>
        </p:nvSpPr>
        <p:spPr>
          <a:xfrm>
            <a:off x="9843318" y="2077883"/>
            <a:ext cx="393513" cy="18689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2" name="Gráfico 3" descr="Diagrama de Gantt contorno">
            <a:extLst>
              <a:ext uri="{FF2B5EF4-FFF2-40B4-BE49-F238E27FC236}">
                <a16:creationId xmlns:a16="http://schemas.microsoft.com/office/drawing/2014/main" id="{A9F3B883-E29F-01D6-7F7B-2CDA6B1E7A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2466" y="114300"/>
            <a:ext cx="713317" cy="692150"/>
          </a:xfrm>
          <a:prstGeom prst="rect">
            <a:avLst/>
          </a:prstGeom>
        </p:spPr>
      </p:pic>
    </p:spTree>
    <p:extLst>
      <p:ext uri="{BB962C8B-B14F-4D97-AF65-F5344CB8AC3E}">
        <p14:creationId xmlns:p14="http://schemas.microsoft.com/office/powerpoint/2010/main" val="1300112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adroTexto 279">
            <a:extLst>
              <a:ext uri="{FF2B5EF4-FFF2-40B4-BE49-F238E27FC236}">
                <a16:creationId xmlns:a16="http://schemas.microsoft.com/office/drawing/2014/main" id="{92CC3C43-8837-4C0F-9D23-A0377F6E5E3A}"/>
              </a:ext>
            </a:extLst>
          </p:cNvPr>
          <p:cNvSpPr txBox="1"/>
          <p:nvPr/>
        </p:nvSpPr>
        <p:spPr>
          <a:xfrm>
            <a:off x="11327084" y="5816922"/>
            <a:ext cx="0" cy="0"/>
          </a:xfrm>
          <a:prstGeom prst="rect">
            <a:avLst/>
          </a:prstGeom>
        </p:spPr>
        <p:txBody>
          <a:bodyPr vert="horz" wrap="none" lIns="91440" tIns="45720" rIns="91440" bIns="45720" rtlCol="0" anchor="ctr">
            <a:noAutofit/>
          </a:bodyPr>
          <a:lstStyle/>
          <a:p>
            <a:endParaRPr lang="es-CO" sz="2500">
              <a:solidFill>
                <a:srgbClr val="073D6B"/>
              </a:solidFill>
              <a:latin typeface="Calibri" panose="020F0502020204030204"/>
            </a:endParaRPr>
          </a:p>
        </p:txBody>
      </p:sp>
      <p:sp>
        <p:nvSpPr>
          <p:cNvPr id="282" name="CuadroTexto 281">
            <a:extLst>
              <a:ext uri="{FF2B5EF4-FFF2-40B4-BE49-F238E27FC236}">
                <a16:creationId xmlns:a16="http://schemas.microsoft.com/office/drawing/2014/main" id="{9EB1AC6F-FF41-4399-9DE8-EC842ECB4551}"/>
              </a:ext>
            </a:extLst>
          </p:cNvPr>
          <p:cNvSpPr txBox="1"/>
          <p:nvPr/>
        </p:nvSpPr>
        <p:spPr>
          <a:xfrm>
            <a:off x="11327084" y="6183834"/>
            <a:ext cx="0" cy="0"/>
          </a:xfrm>
          <a:prstGeom prst="rect">
            <a:avLst/>
          </a:prstGeom>
        </p:spPr>
        <p:txBody>
          <a:bodyPr vert="horz" wrap="none" lIns="91440" tIns="45720" rIns="91440" bIns="45720" rtlCol="0" anchor="ctr">
            <a:noAutofit/>
          </a:bodyPr>
          <a:lstStyle/>
          <a:p>
            <a:endParaRPr lang="es-CO" sz="2500">
              <a:solidFill>
                <a:srgbClr val="073D6B"/>
              </a:solidFill>
              <a:latin typeface="Calibri" panose="020F0502020204030204"/>
            </a:endParaRPr>
          </a:p>
        </p:txBody>
      </p:sp>
      <p:grpSp>
        <p:nvGrpSpPr>
          <p:cNvPr id="62" name="Grupo 61">
            <a:extLst>
              <a:ext uri="{FF2B5EF4-FFF2-40B4-BE49-F238E27FC236}">
                <a16:creationId xmlns:a16="http://schemas.microsoft.com/office/drawing/2014/main" id="{5C840172-B45D-5963-41AA-92FCA12B2C44}"/>
              </a:ext>
            </a:extLst>
          </p:cNvPr>
          <p:cNvGrpSpPr/>
          <p:nvPr/>
        </p:nvGrpSpPr>
        <p:grpSpPr>
          <a:xfrm>
            <a:off x="1050221" y="1138064"/>
            <a:ext cx="9666065" cy="4902501"/>
            <a:chOff x="280142" y="531814"/>
            <a:chExt cx="11573379" cy="6330949"/>
          </a:xfrm>
        </p:grpSpPr>
        <p:grpSp>
          <p:nvGrpSpPr>
            <p:cNvPr id="63" name="Group 4">
              <a:extLst>
                <a:ext uri="{FF2B5EF4-FFF2-40B4-BE49-F238E27FC236}">
                  <a16:creationId xmlns:a16="http://schemas.microsoft.com/office/drawing/2014/main" id="{D7880125-14E2-E490-C840-284EC0027BAC}"/>
                </a:ext>
              </a:extLst>
            </p:cNvPr>
            <p:cNvGrpSpPr>
              <a:grpSpLocks noChangeAspect="1"/>
            </p:cNvGrpSpPr>
            <p:nvPr/>
          </p:nvGrpSpPr>
          <p:grpSpPr bwMode="auto">
            <a:xfrm>
              <a:off x="738188" y="531814"/>
              <a:ext cx="10888666" cy="6030914"/>
              <a:chOff x="465" y="335"/>
              <a:chExt cx="6859" cy="3799"/>
            </a:xfrm>
          </p:grpSpPr>
          <p:sp>
            <p:nvSpPr>
              <p:cNvPr id="90" name="Freeform 5">
                <a:extLst>
                  <a:ext uri="{FF2B5EF4-FFF2-40B4-BE49-F238E27FC236}">
                    <a16:creationId xmlns:a16="http://schemas.microsoft.com/office/drawing/2014/main" id="{3C05CEAF-C62B-CEEF-5B9D-5EAA4E6BFF6A}"/>
                  </a:ext>
                </a:extLst>
              </p:cNvPr>
              <p:cNvSpPr>
                <a:spLocks/>
              </p:cNvSpPr>
              <p:nvPr/>
            </p:nvSpPr>
            <p:spPr bwMode="auto">
              <a:xfrm>
                <a:off x="690" y="335"/>
                <a:ext cx="2012" cy="945"/>
              </a:xfrm>
              <a:custGeom>
                <a:avLst/>
                <a:gdLst>
                  <a:gd name="T0" fmla="*/ 49 w 2012"/>
                  <a:gd name="T1" fmla="*/ 271 h 945"/>
                  <a:gd name="T2" fmla="*/ 69 w 2012"/>
                  <a:gd name="T3" fmla="*/ 246 h 945"/>
                  <a:gd name="T4" fmla="*/ 77 w 2012"/>
                  <a:gd name="T5" fmla="*/ 194 h 945"/>
                  <a:gd name="T6" fmla="*/ 94 w 2012"/>
                  <a:gd name="T7" fmla="*/ 148 h 945"/>
                  <a:gd name="T8" fmla="*/ 101 w 2012"/>
                  <a:gd name="T9" fmla="*/ 93 h 945"/>
                  <a:gd name="T10" fmla="*/ 109 w 2012"/>
                  <a:gd name="T11" fmla="*/ 31 h 945"/>
                  <a:gd name="T12" fmla="*/ 160 w 2012"/>
                  <a:gd name="T13" fmla="*/ 22 h 945"/>
                  <a:gd name="T14" fmla="*/ 246 w 2012"/>
                  <a:gd name="T15" fmla="*/ 46 h 945"/>
                  <a:gd name="T16" fmla="*/ 287 w 2012"/>
                  <a:gd name="T17" fmla="*/ 22 h 945"/>
                  <a:gd name="T18" fmla="*/ 317 w 2012"/>
                  <a:gd name="T19" fmla="*/ 0 h 945"/>
                  <a:gd name="T20" fmla="*/ 352 w 2012"/>
                  <a:gd name="T21" fmla="*/ 26 h 945"/>
                  <a:gd name="T22" fmla="*/ 377 w 2012"/>
                  <a:gd name="T23" fmla="*/ 70 h 945"/>
                  <a:gd name="T24" fmla="*/ 392 w 2012"/>
                  <a:gd name="T25" fmla="*/ 110 h 945"/>
                  <a:gd name="T26" fmla="*/ 383 w 2012"/>
                  <a:gd name="T27" fmla="*/ 169 h 945"/>
                  <a:gd name="T28" fmla="*/ 418 w 2012"/>
                  <a:gd name="T29" fmla="*/ 194 h 945"/>
                  <a:gd name="T30" fmla="*/ 460 w 2012"/>
                  <a:gd name="T31" fmla="*/ 219 h 945"/>
                  <a:gd name="T32" fmla="*/ 536 w 2012"/>
                  <a:gd name="T33" fmla="*/ 239 h 945"/>
                  <a:gd name="T34" fmla="*/ 627 w 2012"/>
                  <a:gd name="T35" fmla="*/ 251 h 945"/>
                  <a:gd name="T36" fmla="*/ 683 w 2012"/>
                  <a:gd name="T37" fmla="*/ 269 h 945"/>
                  <a:gd name="T38" fmla="*/ 776 w 2012"/>
                  <a:gd name="T39" fmla="*/ 291 h 945"/>
                  <a:gd name="T40" fmla="*/ 845 w 2012"/>
                  <a:gd name="T41" fmla="*/ 260 h 945"/>
                  <a:gd name="T42" fmla="*/ 865 w 2012"/>
                  <a:gd name="T43" fmla="*/ 243 h 945"/>
                  <a:gd name="T44" fmla="*/ 915 w 2012"/>
                  <a:gd name="T45" fmla="*/ 213 h 945"/>
                  <a:gd name="T46" fmla="*/ 988 w 2012"/>
                  <a:gd name="T47" fmla="*/ 234 h 945"/>
                  <a:gd name="T48" fmla="*/ 1035 w 2012"/>
                  <a:gd name="T49" fmla="*/ 225 h 945"/>
                  <a:gd name="T50" fmla="*/ 1081 w 2012"/>
                  <a:gd name="T51" fmla="*/ 231 h 945"/>
                  <a:gd name="T52" fmla="*/ 1118 w 2012"/>
                  <a:gd name="T53" fmla="*/ 236 h 945"/>
                  <a:gd name="T54" fmla="*/ 1194 w 2012"/>
                  <a:gd name="T55" fmla="*/ 245 h 945"/>
                  <a:gd name="T56" fmla="*/ 1267 w 2012"/>
                  <a:gd name="T57" fmla="*/ 256 h 945"/>
                  <a:gd name="T58" fmla="*/ 1337 w 2012"/>
                  <a:gd name="T59" fmla="*/ 285 h 945"/>
                  <a:gd name="T60" fmla="*/ 1376 w 2012"/>
                  <a:gd name="T61" fmla="*/ 271 h 945"/>
                  <a:gd name="T62" fmla="*/ 1388 w 2012"/>
                  <a:gd name="T63" fmla="*/ 305 h 945"/>
                  <a:gd name="T64" fmla="*/ 1433 w 2012"/>
                  <a:gd name="T65" fmla="*/ 325 h 945"/>
                  <a:gd name="T66" fmla="*/ 1536 w 2012"/>
                  <a:gd name="T67" fmla="*/ 371 h 945"/>
                  <a:gd name="T68" fmla="*/ 1565 w 2012"/>
                  <a:gd name="T69" fmla="*/ 380 h 945"/>
                  <a:gd name="T70" fmla="*/ 1596 w 2012"/>
                  <a:gd name="T71" fmla="*/ 405 h 945"/>
                  <a:gd name="T72" fmla="*/ 1626 w 2012"/>
                  <a:gd name="T73" fmla="*/ 396 h 945"/>
                  <a:gd name="T74" fmla="*/ 1654 w 2012"/>
                  <a:gd name="T75" fmla="*/ 374 h 945"/>
                  <a:gd name="T76" fmla="*/ 1682 w 2012"/>
                  <a:gd name="T77" fmla="*/ 386 h 945"/>
                  <a:gd name="T78" fmla="*/ 1733 w 2012"/>
                  <a:gd name="T79" fmla="*/ 391 h 945"/>
                  <a:gd name="T80" fmla="*/ 1771 w 2012"/>
                  <a:gd name="T81" fmla="*/ 392 h 945"/>
                  <a:gd name="T82" fmla="*/ 1794 w 2012"/>
                  <a:gd name="T83" fmla="*/ 366 h 945"/>
                  <a:gd name="T84" fmla="*/ 1812 w 2012"/>
                  <a:gd name="T85" fmla="*/ 336 h 945"/>
                  <a:gd name="T86" fmla="*/ 1834 w 2012"/>
                  <a:gd name="T87" fmla="*/ 309 h 945"/>
                  <a:gd name="T88" fmla="*/ 1879 w 2012"/>
                  <a:gd name="T89" fmla="*/ 303 h 945"/>
                  <a:gd name="T90" fmla="*/ 1919 w 2012"/>
                  <a:gd name="T91" fmla="*/ 316 h 945"/>
                  <a:gd name="T92" fmla="*/ 1951 w 2012"/>
                  <a:gd name="T93" fmla="*/ 343 h 945"/>
                  <a:gd name="T94" fmla="*/ 1989 w 2012"/>
                  <a:gd name="T95" fmla="*/ 376 h 945"/>
                  <a:gd name="T96" fmla="*/ 1998 w 2012"/>
                  <a:gd name="T97" fmla="*/ 432 h 945"/>
                  <a:gd name="T98" fmla="*/ 1974 w 2012"/>
                  <a:gd name="T99" fmla="*/ 442 h 945"/>
                  <a:gd name="T100" fmla="*/ 1965 w 2012"/>
                  <a:gd name="T101" fmla="*/ 468 h 945"/>
                  <a:gd name="T102" fmla="*/ 1945 w 2012"/>
                  <a:gd name="T103" fmla="*/ 446 h 945"/>
                  <a:gd name="T104" fmla="*/ 1925 w 2012"/>
                  <a:gd name="T105" fmla="*/ 462 h 945"/>
                  <a:gd name="T106" fmla="*/ 1909 w 2012"/>
                  <a:gd name="T107" fmla="*/ 483 h 945"/>
                  <a:gd name="T108" fmla="*/ 1885 w 2012"/>
                  <a:gd name="T109" fmla="*/ 496 h 945"/>
                  <a:gd name="T110" fmla="*/ 1866 w 2012"/>
                  <a:gd name="T111" fmla="*/ 511 h 945"/>
                  <a:gd name="T112" fmla="*/ 1854 w 2012"/>
                  <a:gd name="T113" fmla="*/ 534 h 945"/>
                  <a:gd name="T114" fmla="*/ 1842 w 2012"/>
                  <a:gd name="T115" fmla="*/ 557 h 945"/>
                  <a:gd name="T116" fmla="*/ 1836 w 2012"/>
                  <a:gd name="T117" fmla="*/ 580 h 945"/>
                  <a:gd name="T118" fmla="*/ 1828 w 2012"/>
                  <a:gd name="T119" fmla="*/ 606 h 945"/>
                  <a:gd name="T120" fmla="*/ 1825 w 2012"/>
                  <a:gd name="T121" fmla="*/ 642 h 945"/>
                  <a:gd name="T122" fmla="*/ 1800 w 2012"/>
                  <a:gd name="T123" fmla="*/ 652 h 945"/>
                  <a:gd name="T124" fmla="*/ 1671 w 2012"/>
                  <a:gd name="T125" fmla="*/ 84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2" h="945">
                    <a:moveTo>
                      <a:pt x="3" y="357"/>
                    </a:moveTo>
                    <a:lnTo>
                      <a:pt x="9" y="349"/>
                    </a:lnTo>
                    <a:lnTo>
                      <a:pt x="15" y="343"/>
                    </a:lnTo>
                    <a:lnTo>
                      <a:pt x="21" y="339"/>
                    </a:lnTo>
                    <a:lnTo>
                      <a:pt x="26" y="334"/>
                    </a:lnTo>
                    <a:lnTo>
                      <a:pt x="31" y="328"/>
                    </a:lnTo>
                    <a:lnTo>
                      <a:pt x="32" y="325"/>
                    </a:lnTo>
                    <a:lnTo>
                      <a:pt x="35" y="323"/>
                    </a:lnTo>
                    <a:lnTo>
                      <a:pt x="40" y="320"/>
                    </a:lnTo>
                    <a:lnTo>
                      <a:pt x="40" y="319"/>
                    </a:lnTo>
                    <a:lnTo>
                      <a:pt x="40" y="314"/>
                    </a:lnTo>
                    <a:lnTo>
                      <a:pt x="41" y="309"/>
                    </a:lnTo>
                    <a:lnTo>
                      <a:pt x="41" y="305"/>
                    </a:lnTo>
                    <a:lnTo>
                      <a:pt x="43" y="302"/>
                    </a:lnTo>
                    <a:lnTo>
                      <a:pt x="46" y="293"/>
                    </a:lnTo>
                    <a:lnTo>
                      <a:pt x="48" y="289"/>
                    </a:lnTo>
                    <a:lnTo>
                      <a:pt x="48" y="283"/>
                    </a:lnTo>
                    <a:lnTo>
                      <a:pt x="48" y="280"/>
                    </a:lnTo>
                    <a:lnTo>
                      <a:pt x="49" y="276"/>
                    </a:lnTo>
                    <a:lnTo>
                      <a:pt x="49" y="271"/>
                    </a:lnTo>
                    <a:lnTo>
                      <a:pt x="54" y="266"/>
                    </a:lnTo>
                    <a:lnTo>
                      <a:pt x="57" y="265"/>
                    </a:lnTo>
                    <a:lnTo>
                      <a:pt x="60" y="265"/>
                    </a:lnTo>
                    <a:lnTo>
                      <a:pt x="60" y="263"/>
                    </a:lnTo>
                    <a:lnTo>
                      <a:pt x="61" y="263"/>
                    </a:lnTo>
                    <a:lnTo>
                      <a:pt x="61" y="262"/>
                    </a:lnTo>
                    <a:lnTo>
                      <a:pt x="63" y="262"/>
                    </a:lnTo>
                    <a:lnTo>
                      <a:pt x="63" y="260"/>
                    </a:lnTo>
                    <a:lnTo>
                      <a:pt x="65" y="260"/>
                    </a:lnTo>
                    <a:lnTo>
                      <a:pt x="65" y="259"/>
                    </a:lnTo>
                    <a:lnTo>
                      <a:pt x="65" y="257"/>
                    </a:lnTo>
                    <a:lnTo>
                      <a:pt x="66" y="257"/>
                    </a:lnTo>
                    <a:lnTo>
                      <a:pt x="66" y="256"/>
                    </a:lnTo>
                    <a:lnTo>
                      <a:pt x="66" y="254"/>
                    </a:lnTo>
                    <a:lnTo>
                      <a:pt x="68" y="254"/>
                    </a:lnTo>
                    <a:lnTo>
                      <a:pt x="68" y="253"/>
                    </a:lnTo>
                    <a:lnTo>
                      <a:pt x="68" y="251"/>
                    </a:lnTo>
                    <a:lnTo>
                      <a:pt x="68" y="249"/>
                    </a:lnTo>
                    <a:lnTo>
                      <a:pt x="69" y="248"/>
                    </a:lnTo>
                    <a:lnTo>
                      <a:pt x="69" y="246"/>
                    </a:lnTo>
                    <a:lnTo>
                      <a:pt x="69" y="243"/>
                    </a:lnTo>
                    <a:lnTo>
                      <a:pt x="69" y="242"/>
                    </a:lnTo>
                    <a:lnTo>
                      <a:pt x="69" y="239"/>
                    </a:lnTo>
                    <a:lnTo>
                      <a:pt x="68" y="237"/>
                    </a:lnTo>
                    <a:lnTo>
                      <a:pt x="68" y="236"/>
                    </a:lnTo>
                    <a:lnTo>
                      <a:pt x="66" y="236"/>
                    </a:lnTo>
                    <a:lnTo>
                      <a:pt x="66" y="234"/>
                    </a:lnTo>
                    <a:lnTo>
                      <a:pt x="65" y="233"/>
                    </a:lnTo>
                    <a:lnTo>
                      <a:pt x="63" y="229"/>
                    </a:lnTo>
                    <a:lnTo>
                      <a:pt x="63" y="223"/>
                    </a:lnTo>
                    <a:lnTo>
                      <a:pt x="63" y="220"/>
                    </a:lnTo>
                    <a:lnTo>
                      <a:pt x="66" y="217"/>
                    </a:lnTo>
                    <a:lnTo>
                      <a:pt x="69" y="213"/>
                    </a:lnTo>
                    <a:lnTo>
                      <a:pt x="71" y="211"/>
                    </a:lnTo>
                    <a:lnTo>
                      <a:pt x="71" y="208"/>
                    </a:lnTo>
                    <a:lnTo>
                      <a:pt x="71" y="205"/>
                    </a:lnTo>
                    <a:lnTo>
                      <a:pt x="72" y="200"/>
                    </a:lnTo>
                    <a:lnTo>
                      <a:pt x="74" y="199"/>
                    </a:lnTo>
                    <a:lnTo>
                      <a:pt x="74" y="197"/>
                    </a:lnTo>
                    <a:lnTo>
                      <a:pt x="77" y="194"/>
                    </a:lnTo>
                    <a:lnTo>
                      <a:pt x="77" y="193"/>
                    </a:lnTo>
                    <a:lnTo>
                      <a:pt x="78" y="189"/>
                    </a:lnTo>
                    <a:lnTo>
                      <a:pt x="80" y="186"/>
                    </a:lnTo>
                    <a:lnTo>
                      <a:pt x="81" y="185"/>
                    </a:lnTo>
                    <a:lnTo>
                      <a:pt x="81" y="182"/>
                    </a:lnTo>
                    <a:lnTo>
                      <a:pt x="83" y="180"/>
                    </a:lnTo>
                    <a:lnTo>
                      <a:pt x="83" y="177"/>
                    </a:lnTo>
                    <a:lnTo>
                      <a:pt x="85" y="176"/>
                    </a:lnTo>
                    <a:lnTo>
                      <a:pt x="85" y="174"/>
                    </a:lnTo>
                    <a:lnTo>
                      <a:pt x="86" y="173"/>
                    </a:lnTo>
                    <a:lnTo>
                      <a:pt x="88" y="171"/>
                    </a:lnTo>
                    <a:lnTo>
                      <a:pt x="89" y="169"/>
                    </a:lnTo>
                    <a:lnTo>
                      <a:pt x="91" y="168"/>
                    </a:lnTo>
                    <a:lnTo>
                      <a:pt x="92" y="165"/>
                    </a:lnTo>
                    <a:lnTo>
                      <a:pt x="92" y="162"/>
                    </a:lnTo>
                    <a:lnTo>
                      <a:pt x="94" y="159"/>
                    </a:lnTo>
                    <a:lnTo>
                      <a:pt x="94" y="156"/>
                    </a:lnTo>
                    <a:lnTo>
                      <a:pt x="95" y="154"/>
                    </a:lnTo>
                    <a:lnTo>
                      <a:pt x="94" y="151"/>
                    </a:lnTo>
                    <a:lnTo>
                      <a:pt x="94" y="148"/>
                    </a:lnTo>
                    <a:lnTo>
                      <a:pt x="94" y="143"/>
                    </a:lnTo>
                    <a:lnTo>
                      <a:pt x="94" y="142"/>
                    </a:lnTo>
                    <a:lnTo>
                      <a:pt x="94" y="137"/>
                    </a:lnTo>
                    <a:lnTo>
                      <a:pt x="92" y="134"/>
                    </a:lnTo>
                    <a:lnTo>
                      <a:pt x="94" y="133"/>
                    </a:lnTo>
                    <a:lnTo>
                      <a:pt x="95" y="133"/>
                    </a:lnTo>
                    <a:lnTo>
                      <a:pt x="95" y="129"/>
                    </a:lnTo>
                    <a:lnTo>
                      <a:pt x="97" y="126"/>
                    </a:lnTo>
                    <a:lnTo>
                      <a:pt x="95" y="123"/>
                    </a:lnTo>
                    <a:lnTo>
                      <a:pt x="95" y="122"/>
                    </a:lnTo>
                    <a:lnTo>
                      <a:pt x="94" y="117"/>
                    </a:lnTo>
                    <a:lnTo>
                      <a:pt x="94" y="114"/>
                    </a:lnTo>
                    <a:lnTo>
                      <a:pt x="95" y="113"/>
                    </a:lnTo>
                    <a:lnTo>
                      <a:pt x="97" y="111"/>
                    </a:lnTo>
                    <a:lnTo>
                      <a:pt x="98" y="108"/>
                    </a:lnTo>
                    <a:lnTo>
                      <a:pt x="100" y="105"/>
                    </a:lnTo>
                    <a:lnTo>
                      <a:pt x="100" y="102"/>
                    </a:lnTo>
                    <a:lnTo>
                      <a:pt x="101" y="99"/>
                    </a:lnTo>
                    <a:lnTo>
                      <a:pt x="101" y="96"/>
                    </a:lnTo>
                    <a:lnTo>
                      <a:pt x="101" y="93"/>
                    </a:lnTo>
                    <a:lnTo>
                      <a:pt x="101" y="88"/>
                    </a:lnTo>
                    <a:lnTo>
                      <a:pt x="101" y="82"/>
                    </a:lnTo>
                    <a:lnTo>
                      <a:pt x="101" y="80"/>
                    </a:lnTo>
                    <a:lnTo>
                      <a:pt x="101" y="79"/>
                    </a:lnTo>
                    <a:lnTo>
                      <a:pt x="101" y="74"/>
                    </a:lnTo>
                    <a:lnTo>
                      <a:pt x="101" y="71"/>
                    </a:lnTo>
                    <a:lnTo>
                      <a:pt x="101" y="70"/>
                    </a:lnTo>
                    <a:lnTo>
                      <a:pt x="101" y="68"/>
                    </a:lnTo>
                    <a:lnTo>
                      <a:pt x="103" y="66"/>
                    </a:lnTo>
                    <a:lnTo>
                      <a:pt x="103" y="63"/>
                    </a:lnTo>
                    <a:lnTo>
                      <a:pt x="103" y="62"/>
                    </a:lnTo>
                    <a:lnTo>
                      <a:pt x="103" y="59"/>
                    </a:lnTo>
                    <a:lnTo>
                      <a:pt x="103" y="56"/>
                    </a:lnTo>
                    <a:lnTo>
                      <a:pt x="103" y="53"/>
                    </a:lnTo>
                    <a:lnTo>
                      <a:pt x="104" y="48"/>
                    </a:lnTo>
                    <a:lnTo>
                      <a:pt x="106" y="43"/>
                    </a:lnTo>
                    <a:lnTo>
                      <a:pt x="106" y="40"/>
                    </a:lnTo>
                    <a:lnTo>
                      <a:pt x="108" y="39"/>
                    </a:lnTo>
                    <a:lnTo>
                      <a:pt x="108" y="36"/>
                    </a:lnTo>
                    <a:lnTo>
                      <a:pt x="109" y="31"/>
                    </a:lnTo>
                    <a:lnTo>
                      <a:pt x="109" y="30"/>
                    </a:lnTo>
                    <a:lnTo>
                      <a:pt x="112" y="28"/>
                    </a:lnTo>
                    <a:lnTo>
                      <a:pt x="117" y="25"/>
                    </a:lnTo>
                    <a:lnTo>
                      <a:pt x="123" y="23"/>
                    </a:lnTo>
                    <a:lnTo>
                      <a:pt x="131" y="23"/>
                    </a:lnTo>
                    <a:lnTo>
                      <a:pt x="134" y="22"/>
                    </a:lnTo>
                    <a:lnTo>
                      <a:pt x="135" y="22"/>
                    </a:lnTo>
                    <a:lnTo>
                      <a:pt x="135" y="20"/>
                    </a:lnTo>
                    <a:lnTo>
                      <a:pt x="137" y="19"/>
                    </a:lnTo>
                    <a:lnTo>
                      <a:pt x="138" y="19"/>
                    </a:lnTo>
                    <a:lnTo>
                      <a:pt x="141" y="19"/>
                    </a:lnTo>
                    <a:lnTo>
                      <a:pt x="143" y="17"/>
                    </a:lnTo>
                    <a:lnTo>
                      <a:pt x="144" y="17"/>
                    </a:lnTo>
                    <a:lnTo>
                      <a:pt x="146" y="17"/>
                    </a:lnTo>
                    <a:lnTo>
                      <a:pt x="149" y="13"/>
                    </a:lnTo>
                    <a:lnTo>
                      <a:pt x="152" y="11"/>
                    </a:lnTo>
                    <a:lnTo>
                      <a:pt x="152" y="13"/>
                    </a:lnTo>
                    <a:lnTo>
                      <a:pt x="154" y="14"/>
                    </a:lnTo>
                    <a:lnTo>
                      <a:pt x="158" y="20"/>
                    </a:lnTo>
                    <a:lnTo>
                      <a:pt x="160" y="22"/>
                    </a:lnTo>
                    <a:lnTo>
                      <a:pt x="164" y="20"/>
                    </a:lnTo>
                    <a:lnTo>
                      <a:pt x="166" y="20"/>
                    </a:lnTo>
                    <a:lnTo>
                      <a:pt x="168" y="19"/>
                    </a:lnTo>
                    <a:lnTo>
                      <a:pt x="171" y="19"/>
                    </a:lnTo>
                    <a:lnTo>
                      <a:pt x="178" y="22"/>
                    </a:lnTo>
                    <a:lnTo>
                      <a:pt x="181" y="22"/>
                    </a:lnTo>
                    <a:lnTo>
                      <a:pt x="184" y="22"/>
                    </a:lnTo>
                    <a:lnTo>
                      <a:pt x="186" y="22"/>
                    </a:lnTo>
                    <a:lnTo>
                      <a:pt x="191" y="26"/>
                    </a:lnTo>
                    <a:lnTo>
                      <a:pt x="197" y="30"/>
                    </a:lnTo>
                    <a:lnTo>
                      <a:pt x="203" y="34"/>
                    </a:lnTo>
                    <a:lnTo>
                      <a:pt x="207" y="33"/>
                    </a:lnTo>
                    <a:lnTo>
                      <a:pt x="211" y="33"/>
                    </a:lnTo>
                    <a:lnTo>
                      <a:pt x="214" y="36"/>
                    </a:lnTo>
                    <a:lnTo>
                      <a:pt x="221" y="42"/>
                    </a:lnTo>
                    <a:lnTo>
                      <a:pt x="224" y="43"/>
                    </a:lnTo>
                    <a:lnTo>
                      <a:pt x="231" y="43"/>
                    </a:lnTo>
                    <a:lnTo>
                      <a:pt x="237" y="45"/>
                    </a:lnTo>
                    <a:lnTo>
                      <a:pt x="243" y="45"/>
                    </a:lnTo>
                    <a:lnTo>
                      <a:pt x="246" y="46"/>
                    </a:lnTo>
                    <a:lnTo>
                      <a:pt x="249" y="46"/>
                    </a:lnTo>
                    <a:lnTo>
                      <a:pt x="251" y="45"/>
                    </a:lnTo>
                    <a:lnTo>
                      <a:pt x="252" y="43"/>
                    </a:lnTo>
                    <a:lnTo>
                      <a:pt x="255" y="40"/>
                    </a:lnTo>
                    <a:lnTo>
                      <a:pt x="257" y="39"/>
                    </a:lnTo>
                    <a:lnTo>
                      <a:pt x="258" y="37"/>
                    </a:lnTo>
                    <a:lnTo>
                      <a:pt x="263" y="34"/>
                    </a:lnTo>
                    <a:lnTo>
                      <a:pt x="266" y="33"/>
                    </a:lnTo>
                    <a:lnTo>
                      <a:pt x="266" y="31"/>
                    </a:lnTo>
                    <a:lnTo>
                      <a:pt x="269" y="31"/>
                    </a:lnTo>
                    <a:lnTo>
                      <a:pt x="271" y="30"/>
                    </a:lnTo>
                    <a:lnTo>
                      <a:pt x="272" y="30"/>
                    </a:lnTo>
                    <a:lnTo>
                      <a:pt x="274" y="30"/>
                    </a:lnTo>
                    <a:lnTo>
                      <a:pt x="275" y="28"/>
                    </a:lnTo>
                    <a:lnTo>
                      <a:pt x="277" y="28"/>
                    </a:lnTo>
                    <a:lnTo>
                      <a:pt x="280" y="26"/>
                    </a:lnTo>
                    <a:lnTo>
                      <a:pt x="283" y="25"/>
                    </a:lnTo>
                    <a:lnTo>
                      <a:pt x="284" y="23"/>
                    </a:lnTo>
                    <a:lnTo>
                      <a:pt x="286" y="23"/>
                    </a:lnTo>
                    <a:lnTo>
                      <a:pt x="287" y="22"/>
                    </a:lnTo>
                    <a:lnTo>
                      <a:pt x="289" y="20"/>
                    </a:lnTo>
                    <a:lnTo>
                      <a:pt x="291" y="17"/>
                    </a:lnTo>
                    <a:lnTo>
                      <a:pt x="291" y="14"/>
                    </a:lnTo>
                    <a:lnTo>
                      <a:pt x="292" y="13"/>
                    </a:lnTo>
                    <a:lnTo>
                      <a:pt x="295" y="13"/>
                    </a:lnTo>
                    <a:lnTo>
                      <a:pt x="295" y="11"/>
                    </a:lnTo>
                    <a:lnTo>
                      <a:pt x="297" y="11"/>
                    </a:lnTo>
                    <a:lnTo>
                      <a:pt x="298" y="10"/>
                    </a:lnTo>
                    <a:lnTo>
                      <a:pt x="300" y="6"/>
                    </a:lnTo>
                    <a:lnTo>
                      <a:pt x="301" y="5"/>
                    </a:lnTo>
                    <a:lnTo>
                      <a:pt x="303" y="5"/>
                    </a:lnTo>
                    <a:lnTo>
                      <a:pt x="304" y="5"/>
                    </a:lnTo>
                    <a:lnTo>
                      <a:pt x="304" y="3"/>
                    </a:lnTo>
                    <a:lnTo>
                      <a:pt x="306" y="3"/>
                    </a:lnTo>
                    <a:lnTo>
                      <a:pt x="307" y="3"/>
                    </a:lnTo>
                    <a:lnTo>
                      <a:pt x="310" y="3"/>
                    </a:lnTo>
                    <a:lnTo>
                      <a:pt x="312" y="3"/>
                    </a:lnTo>
                    <a:lnTo>
                      <a:pt x="314" y="2"/>
                    </a:lnTo>
                    <a:lnTo>
                      <a:pt x="315" y="0"/>
                    </a:lnTo>
                    <a:lnTo>
                      <a:pt x="317" y="0"/>
                    </a:lnTo>
                    <a:lnTo>
                      <a:pt x="318" y="2"/>
                    </a:lnTo>
                    <a:lnTo>
                      <a:pt x="320" y="3"/>
                    </a:lnTo>
                    <a:lnTo>
                      <a:pt x="321" y="5"/>
                    </a:lnTo>
                    <a:lnTo>
                      <a:pt x="323" y="8"/>
                    </a:lnTo>
                    <a:lnTo>
                      <a:pt x="326" y="10"/>
                    </a:lnTo>
                    <a:lnTo>
                      <a:pt x="327" y="11"/>
                    </a:lnTo>
                    <a:lnTo>
                      <a:pt x="327" y="13"/>
                    </a:lnTo>
                    <a:lnTo>
                      <a:pt x="329" y="14"/>
                    </a:lnTo>
                    <a:lnTo>
                      <a:pt x="330" y="14"/>
                    </a:lnTo>
                    <a:lnTo>
                      <a:pt x="335" y="14"/>
                    </a:lnTo>
                    <a:lnTo>
                      <a:pt x="338" y="14"/>
                    </a:lnTo>
                    <a:lnTo>
                      <a:pt x="343" y="14"/>
                    </a:lnTo>
                    <a:lnTo>
                      <a:pt x="347" y="16"/>
                    </a:lnTo>
                    <a:lnTo>
                      <a:pt x="349" y="17"/>
                    </a:lnTo>
                    <a:lnTo>
                      <a:pt x="350" y="17"/>
                    </a:lnTo>
                    <a:lnTo>
                      <a:pt x="350" y="19"/>
                    </a:lnTo>
                    <a:lnTo>
                      <a:pt x="352" y="19"/>
                    </a:lnTo>
                    <a:lnTo>
                      <a:pt x="350" y="22"/>
                    </a:lnTo>
                    <a:lnTo>
                      <a:pt x="350" y="25"/>
                    </a:lnTo>
                    <a:lnTo>
                      <a:pt x="352" y="26"/>
                    </a:lnTo>
                    <a:lnTo>
                      <a:pt x="354" y="26"/>
                    </a:lnTo>
                    <a:lnTo>
                      <a:pt x="355" y="30"/>
                    </a:lnTo>
                    <a:lnTo>
                      <a:pt x="357" y="30"/>
                    </a:lnTo>
                    <a:lnTo>
                      <a:pt x="358" y="31"/>
                    </a:lnTo>
                    <a:lnTo>
                      <a:pt x="358" y="33"/>
                    </a:lnTo>
                    <a:lnTo>
                      <a:pt x="358" y="34"/>
                    </a:lnTo>
                    <a:lnTo>
                      <a:pt x="358" y="36"/>
                    </a:lnTo>
                    <a:lnTo>
                      <a:pt x="360" y="37"/>
                    </a:lnTo>
                    <a:lnTo>
                      <a:pt x="363" y="39"/>
                    </a:lnTo>
                    <a:lnTo>
                      <a:pt x="363" y="40"/>
                    </a:lnTo>
                    <a:lnTo>
                      <a:pt x="366" y="40"/>
                    </a:lnTo>
                    <a:lnTo>
                      <a:pt x="367" y="45"/>
                    </a:lnTo>
                    <a:lnTo>
                      <a:pt x="367" y="46"/>
                    </a:lnTo>
                    <a:lnTo>
                      <a:pt x="369" y="48"/>
                    </a:lnTo>
                    <a:lnTo>
                      <a:pt x="370" y="51"/>
                    </a:lnTo>
                    <a:lnTo>
                      <a:pt x="372" y="56"/>
                    </a:lnTo>
                    <a:lnTo>
                      <a:pt x="375" y="62"/>
                    </a:lnTo>
                    <a:lnTo>
                      <a:pt x="377" y="62"/>
                    </a:lnTo>
                    <a:lnTo>
                      <a:pt x="377" y="68"/>
                    </a:lnTo>
                    <a:lnTo>
                      <a:pt x="377" y="70"/>
                    </a:lnTo>
                    <a:lnTo>
                      <a:pt x="378" y="70"/>
                    </a:lnTo>
                    <a:lnTo>
                      <a:pt x="381" y="71"/>
                    </a:lnTo>
                    <a:lnTo>
                      <a:pt x="384" y="71"/>
                    </a:lnTo>
                    <a:lnTo>
                      <a:pt x="387" y="74"/>
                    </a:lnTo>
                    <a:lnTo>
                      <a:pt x="392" y="80"/>
                    </a:lnTo>
                    <a:lnTo>
                      <a:pt x="394" y="82"/>
                    </a:lnTo>
                    <a:lnTo>
                      <a:pt x="395" y="83"/>
                    </a:lnTo>
                    <a:lnTo>
                      <a:pt x="397" y="85"/>
                    </a:lnTo>
                    <a:lnTo>
                      <a:pt x="403" y="86"/>
                    </a:lnTo>
                    <a:lnTo>
                      <a:pt x="403" y="88"/>
                    </a:lnTo>
                    <a:lnTo>
                      <a:pt x="398" y="88"/>
                    </a:lnTo>
                    <a:lnTo>
                      <a:pt x="397" y="90"/>
                    </a:lnTo>
                    <a:lnTo>
                      <a:pt x="395" y="91"/>
                    </a:lnTo>
                    <a:lnTo>
                      <a:pt x="395" y="93"/>
                    </a:lnTo>
                    <a:lnTo>
                      <a:pt x="395" y="94"/>
                    </a:lnTo>
                    <a:lnTo>
                      <a:pt x="394" y="97"/>
                    </a:lnTo>
                    <a:lnTo>
                      <a:pt x="392" y="99"/>
                    </a:lnTo>
                    <a:lnTo>
                      <a:pt x="392" y="100"/>
                    </a:lnTo>
                    <a:lnTo>
                      <a:pt x="392" y="103"/>
                    </a:lnTo>
                    <a:lnTo>
                      <a:pt x="392" y="110"/>
                    </a:lnTo>
                    <a:lnTo>
                      <a:pt x="392" y="111"/>
                    </a:lnTo>
                    <a:lnTo>
                      <a:pt x="394" y="114"/>
                    </a:lnTo>
                    <a:lnTo>
                      <a:pt x="395" y="117"/>
                    </a:lnTo>
                    <a:lnTo>
                      <a:pt x="394" y="120"/>
                    </a:lnTo>
                    <a:lnTo>
                      <a:pt x="394" y="123"/>
                    </a:lnTo>
                    <a:lnTo>
                      <a:pt x="392" y="125"/>
                    </a:lnTo>
                    <a:lnTo>
                      <a:pt x="392" y="126"/>
                    </a:lnTo>
                    <a:lnTo>
                      <a:pt x="392" y="129"/>
                    </a:lnTo>
                    <a:lnTo>
                      <a:pt x="392" y="134"/>
                    </a:lnTo>
                    <a:lnTo>
                      <a:pt x="390" y="140"/>
                    </a:lnTo>
                    <a:lnTo>
                      <a:pt x="389" y="145"/>
                    </a:lnTo>
                    <a:lnTo>
                      <a:pt x="387" y="153"/>
                    </a:lnTo>
                    <a:lnTo>
                      <a:pt x="386" y="157"/>
                    </a:lnTo>
                    <a:lnTo>
                      <a:pt x="384" y="162"/>
                    </a:lnTo>
                    <a:lnTo>
                      <a:pt x="384" y="163"/>
                    </a:lnTo>
                    <a:lnTo>
                      <a:pt x="383" y="165"/>
                    </a:lnTo>
                    <a:lnTo>
                      <a:pt x="381" y="166"/>
                    </a:lnTo>
                    <a:lnTo>
                      <a:pt x="381" y="168"/>
                    </a:lnTo>
                    <a:lnTo>
                      <a:pt x="383" y="168"/>
                    </a:lnTo>
                    <a:lnTo>
                      <a:pt x="383" y="169"/>
                    </a:lnTo>
                    <a:lnTo>
                      <a:pt x="384" y="173"/>
                    </a:lnTo>
                    <a:lnTo>
                      <a:pt x="386" y="174"/>
                    </a:lnTo>
                    <a:lnTo>
                      <a:pt x="390" y="176"/>
                    </a:lnTo>
                    <a:lnTo>
                      <a:pt x="392" y="176"/>
                    </a:lnTo>
                    <a:lnTo>
                      <a:pt x="392" y="177"/>
                    </a:lnTo>
                    <a:lnTo>
                      <a:pt x="394" y="177"/>
                    </a:lnTo>
                    <a:lnTo>
                      <a:pt x="397" y="177"/>
                    </a:lnTo>
                    <a:lnTo>
                      <a:pt x="398" y="179"/>
                    </a:lnTo>
                    <a:lnTo>
                      <a:pt x="400" y="179"/>
                    </a:lnTo>
                    <a:lnTo>
                      <a:pt x="400" y="180"/>
                    </a:lnTo>
                    <a:lnTo>
                      <a:pt x="400" y="182"/>
                    </a:lnTo>
                    <a:lnTo>
                      <a:pt x="403" y="186"/>
                    </a:lnTo>
                    <a:lnTo>
                      <a:pt x="404" y="186"/>
                    </a:lnTo>
                    <a:lnTo>
                      <a:pt x="409" y="189"/>
                    </a:lnTo>
                    <a:lnTo>
                      <a:pt x="412" y="191"/>
                    </a:lnTo>
                    <a:lnTo>
                      <a:pt x="412" y="193"/>
                    </a:lnTo>
                    <a:lnTo>
                      <a:pt x="413" y="193"/>
                    </a:lnTo>
                    <a:lnTo>
                      <a:pt x="415" y="191"/>
                    </a:lnTo>
                    <a:lnTo>
                      <a:pt x="417" y="191"/>
                    </a:lnTo>
                    <a:lnTo>
                      <a:pt x="418" y="194"/>
                    </a:lnTo>
                    <a:lnTo>
                      <a:pt x="421" y="196"/>
                    </a:lnTo>
                    <a:lnTo>
                      <a:pt x="424" y="199"/>
                    </a:lnTo>
                    <a:lnTo>
                      <a:pt x="424" y="200"/>
                    </a:lnTo>
                    <a:lnTo>
                      <a:pt x="427" y="199"/>
                    </a:lnTo>
                    <a:lnTo>
                      <a:pt x="430" y="200"/>
                    </a:lnTo>
                    <a:lnTo>
                      <a:pt x="432" y="202"/>
                    </a:lnTo>
                    <a:lnTo>
                      <a:pt x="432" y="203"/>
                    </a:lnTo>
                    <a:lnTo>
                      <a:pt x="433" y="205"/>
                    </a:lnTo>
                    <a:lnTo>
                      <a:pt x="435" y="205"/>
                    </a:lnTo>
                    <a:lnTo>
                      <a:pt x="437" y="206"/>
                    </a:lnTo>
                    <a:lnTo>
                      <a:pt x="440" y="208"/>
                    </a:lnTo>
                    <a:lnTo>
                      <a:pt x="441" y="209"/>
                    </a:lnTo>
                    <a:lnTo>
                      <a:pt x="443" y="209"/>
                    </a:lnTo>
                    <a:lnTo>
                      <a:pt x="443" y="211"/>
                    </a:lnTo>
                    <a:lnTo>
                      <a:pt x="446" y="211"/>
                    </a:lnTo>
                    <a:lnTo>
                      <a:pt x="450" y="213"/>
                    </a:lnTo>
                    <a:lnTo>
                      <a:pt x="453" y="214"/>
                    </a:lnTo>
                    <a:lnTo>
                      <a:pt x="455" y="216"/>
                    </a:lnTo>
                    <a:lnTo>
                      <a:pt x="458" y="217"/>
                    </a:lnTo>
                    <a:lnTo>
                      <a:pt x="460" y="219"/>
                    </a:lnTo>
                    <a:lnTo>
                      <a:pt x="466" y="220"/>
                    </a:lnTo>
                    <a:lnTo>
                      <a:pt x="470" y="222"/>
                    </a:lnTo>
                    <a:lnTo>
                      <a:pt x="475" y="223"/>
                    </a:lnTo>
                    <a:lnTo>
                      <a:pt x="478" y="225"/>
                    </a:lnTo>
                    <a:lnTo>
                      <a:pt x="483" y="225"/>
                    </a:lnTo>
                    <a:lnTo>
                      <a:pt x="486" y="226"/>
                    </a:lnTo>
                    <a:lnTo>
                      <a:pt x="490" y="226"/>
                    </a:lnTo>
                    <a:lnTo>
                      <a:pt x="493" y="228"/>
                    </a:lnTo>
                    <a:lnTo>
                      <a:pt x="497" y="228"/>
                    </a:lnTo>
                    <a:lnTo>
                      <a:pt x="498" y="228"/>
                    </a:lnTo>
                    <a:lnTo>
                      <a:pt x="501" y="233"/>
                    </a:lnTo>
                    <a:lnTo>
                      <a:pt x="509" y="236"/>
                    </a:lnTo>
                    <a:lnTo>
                      <a:pt x="510" y="237"/>
                    </a:lnTo>
                    <a:lnTo>
                      <a:pt x="512" y="237"/>
                    </a:lnTo>
                    <a:lnTo>
                      <a:pt x="518" y="239"/>
                    </a:lnTo>
                    <a:lnTo>
                      <a:pt x="523" y="239"/>
                    </a:lnTo>
                    <a:lnTo>
                      <a:pt x="527" y="239"/>
                    </a:lnTo>
                    <a:lnTo>
                      <a:pt x="533" y="239"/>
                    </a:lnTo>
                    <a:lnTo>
                      <a:pt x="535" y="239"/>
                    </a:lnTo>
                    <a:lnTo>
                      <a:pt x="536" y="239"/>
                    </a:lnTo>
                    <a:lnTo>
                      <a:pt x="543" y="237"/>
                    </a:lnTo>
                    <a:lnTo>
                      <a:pt x="544" y="237"/>
                    </a:lnTo>
                    <a:lnTo>
                      <a:pt x="549" y="239"/>
                    </a:lnTo>
                    <a:lnTo>
                      <a:pt x="556" y="239"/>
                    </a:lnTo>
                    <a:lnTo>
                      <a:pt x="561" y="239"/>
                    </a:lnTo>
                    <a:lnTo>
                      <a:pt x="564" y="240"/>
                    </a:lnTo>
                    <a:lnTo>
                      <a:pt x="569" y="240"/>
                    </a:lnTo>
                    <a:lnTo>
                      <a:pt x="572" y="240"/>
                    </a:lnTo>
                    <a:lnTo>
                      <a:pt x="575" y="242"/>
                    </a:lnTo>
                    <a:lnTo>
                      <a:pt x="576" y="242"/>
                    </a:lnTo>
                    <a:lnTo>
                      <a:pt x="580" y="242"/>
                    </a:lnTo>
                    <a:lnTo>
                      <a:pt x="583" y="242"/>
                    </a:lnTo>
                    <a:lnTo>
                      <a:pt x="586" y="243"/>
                    </a:lnTo>
                    <a:lnTo>
                      <a:pt x="589" y="245"/>
                    </a:lnTo>
                    <a:lnTo>
                      <a:pt x="592" y="245"/>
                    </a:lnTo>
                    <a:lnTo>
                      <a:pt x="596" y="246"/>
                    </a:lnTo>
                    <a:lnTo>
                      <a:pt x="604" y="246"/>
                    </a:lnTo>
                    <a:lnTo>
                      <a:pt x="610" y="248"/>
                    </a:lnTo>
                    <a:lnTo>
                      <a:pt x="618" y="249"/>
                    </a:lnTo>
                    <a:lnTo>
                      <a:pt x="627" y="251"/>
                    </a:lnTo>
                    <a:lnTo>
                      <a:pt x="630" y="251"/>
                    </a:lnTo>
                    <a:lnTo>
                      <a:pt x="633" y="251"/>
                    </a:lnTo>
                    <a:lnTo>
                      <a:pt x="639" y="249"/>
                    </a:lnTo>
                    <a:lnTo>
                      <a:pt x="643" y="251"/>
                    </a:lnTo>
                    <a:lnTo>
                      <a:pt x="644" y="253"/>
                    </a:lnTo>
                    <a:lnTo>
                      <a:pt x="646" y="254"/>
                    </a:lnTo>
                    <a:lnTo>
                      <a:pt x="647" y="254"/>
                    </a:lnTo>
                    <a:lnTo>
                      <a:pt x="649" y="254"/>
                    </a:lnTo>
                    <a:lnTo>
                      <a:pt x="652" y="254"/>
                    </a:lnTo>
                    <a:lnTo>
                      <a:pt x="653" y="256"/>
                    </a:lnTo>
                    <a:lnTo>
                      <a:pt x="656" y="259"/>
                    </a:lnTo>
                    <a:lnTo>
                      <a:pt x="658" y="259"/>
                    </a:lnTo>
                    <a:lnTo>
                      <a:pt x="659" y="263"/>
                    </a:lnTo>
                    <a:lnTo>
                      <a:pt x="661" y="265"/>
                    </a:lnTo>
                    <a:lnTo>
                      <a:pt x="666" y="265"/>
                    </a:lnTo>
                    <a:lnTo>
                      <a:pt x="667" y="265"/>
                    </a:lnTo>
                    <a:lnTo>
                      <a:pt x="670" y="266"/>
                    </a:lnTo>
                    <a:lnTo>
                      <a:pt x="673" y="266"/>
                    </a:lnTo>
                    <a:lnTo>
                      <a:pt x="679" y="266"/>
                    </a:lnTo>
                    <a:lnTo>
                      <a:pt x="683" y="269"/>
                    </a:lnTo>
                    <a:lnTo>
                      <a:pt x="683" y="271"/>
                    </a:lnTo>
                    <a:lnTo>
                      <a:pt x="690" y="280"/>
                    </a:lnTo>
                    <a:lnTo>
                      <a:pt x="701" y="283"/>
                    </a:lnTo>
                    <a:lnTo>
                      <a:pt x="704" y="282"/>
                    </a:lnTo>
                    <a:lnTo>
                      <a:pt x="706" y="282"/>
                    </a:lnTo>
                    <a:lnTo>
                      <a:pt x="709" y="282"/>
                    </a:lnTo>
                    <a:lnTo>
                      <a:pt x="712" y="285"/>
                    </a:lnTo>
                    <a:lnTo>
                      <a:pt x="715" y="288"/>
                    </a:lnTo>
                    <a:lnTo>
                      <a:pt x="716" y="293"/>
                    </a:lnTo>
                    <a:lnTo>
                      <a:pt x="722" y="296"/>
                    </a:lnTo>
                    <a:lnTo>
                      <a:pt x="726" y="297"/>
                    </a:lnTo>
                    <a:lnTo>
                      <a:pt x="730" y="299"/>
                    </a:lnTo>
                    <a:lnTo>
                      <a:pt x="736" y="299"/>
                    </a:lnTo>
                    <a:lnTo>
                      <a:pt x="744" y="299"/>
                    </a:lnTo>
                    <a:lnTo>
                      <a:pt x="749" y="294"/>
                    </a:lnTo>
                    <a:lnTo>
                      <a:pt x="752" y="293"/>
                    </a:lnTo>
                    <a:lnTo>
                      <a:pt x="756" y="291"/>
                    </a:lnTo>
                    <a:lnTo>
                      <a:pt x="758" y="289"/>
                    </a:lnTo>
                    <a:lnTo>
                      <a:pt x="759" y="288"/>
                    </a:lnTo>
                    <a:lnTo>
                      <a:pt x="776" y="291"/>
                    </a:lnTo>
                    <a:lnTo>
                      <a:pt x="784" y="289"/>
                    </a:lnTo>
                    <a:lnTo>
                      <a:pt x="787" y="286"/>
                    </a:lnTo>
                    <a:lnTo>
                      <a:pt x="790" y="283"/>
                    </a:lnTo>
                    <a:lnTo>
                      <a:pt x="795" y="280"/>
                    </a:lnTo>
                    <a:lnTo>
                      <a:pt x="798" y="280"/>
                    </a:lnTo>
                    <a:lnTo>
                      <a:pt x="812" y="282"/>
                    </a:lnTo>
                    <a:lnTo>
                      <a:pt x="815" y="285"/>
                    </a:lnTo>
                    <a:lnTo>
                      <a:pt x="821" y="286"/>
                    </a:lnTo>
                    <a:lnTo>
                      <a:pt x="824" y="286"/>
                    </a:lnTo>
                    <a:lnTo>
                      <a:pt x="825" y="286"/>
                    </a:lnTo>
                    <a:lnTo>
                      <a:pt x="829" y="286"/>
                    </a:lnTo>
                    <a:lnTo>
                      <a:pt x="833" y="282"/>
                    </a:lnTo>
                    <a:lnTo>
                      <a:pt x="833" y="279"/>
                    </a:lnTo>
                    <a:lnTo>
                      <a:pt x="836" y="277"/>
                    </a:lnTo>
                    <a:lnTo>
                      <a:pt x="839" y="274"/>
                    </a:lnTo>
                    <a:lnTo>
                      <a:pt x="841" y="271"/>
                    </a:lnTo>
                    <a:lnTo>
                      <a:pt x="842" y="268"/>
                    </a:lnTo>
                    <a:lnTo>
                      <a:pt x="842" y="265"/>
                    </a:lnTo>
                    <a:lnTo>
                      <a:pt x="844" y="263"/>
                    </a:lnTo>
                    <a:lnTo>
                      <a:pt x="845" y="260"/>
                    </a:lnTo>
                    <a:lnTo>
                      <a:pt x="845" y="256"/>
                    </a:lnTo>
                    <a:lnTo>
                      <a:pt x="845" y="254"/>
                    </a:lnTo>
                    <a:lnTo>
                      <a:pt x="844" y="253"/>
                    </a:lnTo>
                    <a:lnTo>
                      <a:pt x="844" y="249"/>
                    </a:lnTo>
                    <a:lnTo>
                      <a:pt x="844" y="248"/>
                    </a:lnTo>
                    <a:lnTo>
                      <a:pt x="845" y="249"/>
                    </a:lnTo>
                    <a:lnTo>
                      <a:pt x="849" y="251"/>
                    </a:lnTo>
                    <a:lnTo>
                      <a:pt x="850" y="253"/>
                    </a:lnTo>
                    <a:lnTo>
                      <a:pt x="852" y="253"/>
                    </a:lnTo>
                    <a:lnTo>
                      <a:pt x="855" y="249"/>
                    </a:lnTo>
                    <a:lnTo>
                      <a:pt x="856" y="249"/>
                    </a:lnTo>
                    <a:lnTo>
                      <a:pt x="858" y="248"/>
                    </a:lnTo>
                    <a:lnTo>
                      <a:pt x="856" y="246"/>
                    </a:lnTo>
                    <a:lnTo>
                      <a:pt x="855" y="246"/>
                    </a:lnTo>
                    <a:lnTo>
                      <a:pt x="855" y="243"/>
                    </a:lnTo>
                    <a:lnTo>
                      <a:pt x="855" y="242"/>
                    </a:lnTo>
                    <a:lnTo>
                      <a:pt x="856" y="242"/>
                    </a:lnTo>
                    <a:lnTo>
                      <a:pt x="858" y="242"/>
                    </a:lnTo>
                    <a:lnTo>
                      <a:pt x="862" y="245"/>
                    </a:lnTo>
                    <a:lnTo>
                      <a:pt x="865" y="243"/>
                    </a:lnTo>
                    <a:lnTo>
                      <a:pt x="870" y="239"/>
                    </a:lnTo>
                    <a:lnTo>
                      <a:pt x="881" y="231"/>
                    </a:lnTo>
                    <a:lnTo>
                      <a:pt x="885" y="228"/>
                    </a:lnTo>
                    <a:lnTo>
                      <a:pt x="885" y="226"/>
                    </a:lnTo>
                    <a:lnTo>
                      <a:pt x="887" y="226"/>
                    </a:lnTo>
                    <a:lnTo>
                      <a:pt x="889" y="226"/>
                    </a:lnTo>
                    <a:lnTo>
                      <a:pt x="890" y="226"/>
                    </a:lnTo>
                    <a:lnTo>
                      <a:pt x="892" y="226"/>
                    </a:lnTo>
                    <a:lnTo>
                      <a:pt x="895" y="225"/>
                    </a:lnTo>
                    <a:lnTo>
                      <a:pt x="896" y="223"/>
                    </a:lnTo>
                    <a:lnTo>
                      <a:pt x="898" y="222"/>
                    </a:lnTo>
                    <a:lnTo>
                      <a:pt x="898" y="220"/>
                    </a:lnTo>
                    <a:lnTo>
                      <a:pt x="899" y="219"/>
                    </a:lnTo>
                    <a:lnTo>
                      <a:pt x="899" y="217"/>
                    </a:lnTo>
                    <a:lnTo>
                      <a:pt x="901" y="216"/>
                    </a:lnTo>
                    <a:lnTo>
                      <a:pt x="902" y="214"/>
                    </a:lnTo>
                    <a:lnTo>
                      <a:pt x="904" y="214"/>
                    </a:lnTo>
                    <a:lnTo>
                      <a:pt x="907" y="213"/>
                    </a:lnTo>
                    <a:lnTo>
                      <a:pt x="910" y="213"/>
                    </a:lnTo>
                    <a:lnTo>
                      <a:pt x="915" y="213"/>
                    </a:lnTo>
                    <a:lnTo>
                      <a:pt x="925" y="213"/>
                    </a:lnTo>
                    <a:lnTo>
                      <a:pt x="930" y="214"/>
                    </a:lnTo>
                    <a:lnTo>
                      <a:pt x="938" y="217"/>
                    </a:lnTo>
                    <a:lnTo>
                      <a:pt x="942" y="220"/>
                    </a:lnTo>
                    <a:lnTo>
                      <a:pt x="944" y="223"/>
                    </a:lnTo>
                    <a:lnTo>
                      <a:pt x="945" y="225"/>
                    </a:lnTo>
                    <a:lnTo>
                      <a:pt x="947" y="225"/>
                    </a:lnTo>
                    <a:lnTo>
                      <a:pt x="950" y="226"/>
                    </a:lnTo>
                    <a:lnTo>
                      <a:pt x="953" y="228"/>
                    </a:lnTo>
                    <a:lnTo>
                      <a:pt x="959" y="225"/>
                    </a:lnTo>
                    <a:lnTo>
                      <a:pt x="962" y="226"/>
                    </a:lnTo>
                    <a:lnTo>
                      <a:pt x="967" y="231"/>
                    </a:lnTo>
                    <a:lnTo>
                      <a:pt x="968" y="231"/>
                    </a:lnTo>
                    <a:lnTo>
                      <a:pt x="970" y="233"/>
                    </a:lnTo>
                    <a:lnTo>
                      <a:pt x="973" y="233"/>
                    </a:lnTo>
                    <a:lnTo>
                      <a:pt x="976" y="231"/>
                    </a:lnTo>
                    <a:lnTo>
                      <a:pt x="978" y="231"/>
                    </a:lnTo>
                    <a:lnTo>
                      <a:pt x="981" y="233"/>
                    </a:lnTo>
                    <a:lnTo>
                      <a:pt x="985" y="234"/>
                    </a:lnTo>
                    <a:lnTo>
                      <a:pt x="988" y="234"/>
                    </a:lnTo>
                    <a:lnTo>
                      <a:pt x="988" y="236"/>
                    </a:lnTo>
                    <a:lnTo>
                      <a:pt x="990" y="236"/>
                    </a:lnTo>
                    <a:lnTo>
                      <a:pt x="992" y="237"/>
                    </a:lnTo>
                    <a:lnTo>
                      <a:pt x="993" y="237"/>
                    </a:lnTo>
                    <a:lnTo>
                      <a:pt x="995" y="236"/>
                    </a:lnTo>
                    <a:lnTo>
                      <a:pt x="996" y="234"/>
                    </a:lnTo>
                    <a:lnTo>
                      <a:pt x="998" y="234"/>
                    </a:lnTo>
                    <a:lnTo>
                      <a:pt x="999" y="233"/>
                    </a:lnTo>
                    <a:lnTo>
                      <a:pt x="1004" y="226"/>
                    </a:lnTo>
                    <a:lnTo>
                      <a:pt x="1005" y="225"/>
                    </a:lnTo>
                    <a:lnTo>
                      <a:pt x="1007" y="223"/>
                    </a:lnTo>
                    <a:lnTo>
                      <a:pt x="1008" y="223"/>
                    </a:lnTo>
                    <a:lnTo>
                      <a:pt x="1012" y="225"/>
                    </a:lnTo>
                    <a:lnTo>
                      <a:pt x="1018" y="226"/>
                    </a:lnTo>
                    <a:lnTo>
                      <a:pt x="1021" y="226"/>
                    </a:lnTo>
                    <a:lnTo>
                      <a:pt x="1024" y="226"/>
                    </a:lnTo>
                    <a:lnTo>
                      <a:pt x="1028" y="225"/>
                    </a:lnTo>
                    <a:lnTo>
                      <a:pt x="1032" y="225"/>
                    </a:lnTo>
                    <a:lnTo>
                      <a:pt x="1033" y="226"/>
                    </a:lnTo>
                    <a:lnTo>
                      <a:pt x="1035" y="225"/>
                    </a:lnTo>
                    <a:lnTo>
                      <a:pt x="1036" y="223"/>
                    </a:lnTo>
                    <a:lnTo>
                      <a:pt x="1039" y="222"/>
                    </a:lnTo>
                    <a:lnTo>
                      <a:pt x="1041" y="222"/>
                    </a:lnTo>
                    <a:lnTo>
                      <a:pt x="1045" y="223"/>
                    </a:lnTo>
                    <a:lnTo>
                      <a:pt x="1048" y="223"/>
                    </a:lnTo>
                    <a:lnTo>
                      <a:pt x="1050" y="222"/>
                    </a:lnTo>
                    <a:lnTo>
                      <a:pt x="1056" y="219"/>
                    </a:lnTo>
                    <a:lnTo>
                      <a:pt x="1058" y="219"/>
                    </a:lnTo>
                    <a:lnTo>
                      <a:pt x="1059" y="217"/>
                    </a:lnTo>
                    <a:lnTo>
                      <a:pt x="1062" y="217"/>
                    </a:lnTo>
                    <a:lnTo>
                      <a:pt x="1065" y="217"/>
                    </a:lnTo>
                    <a:lnTo>
                      <a:pt x="1070" y="219"/>
                    </a:lnTo>
                    <a:lnTo>
                      <a:pt x="1071" y="223"/>
                    </a:lnTo>
                    <a:lnTo>
                      <a:pt x="1073" y="225"/>
                    </a:lnTo>
                    <a:lnTo>
                      <a:pt x="1075" y="228"/>
                    </a:lnTo>
                    <a:lnTo>
                      <a:pt x="1076" y="228"/>
                    </a:lnTo>
                    <a:lnTo>
                      <a:pt x="1078" y="229"/>
                    </a:lnTo>
                    <a:lnTo>
                      <a:pt x="1079" y="229"/>
                    </a:lnTo>
                    <a:lnTo>
                      <a:pt x="1079" y="231"/>
                    </a:lnTo>
                    <a:lnTo>
                      <a:pt x="1081" y="231"/>
                    </a:lnTo>
                    <a:lnTo>
                      <a:pt x="1084" y="233"/>
                    </a:lnTo>
                    <a:lnTo>
                      <a:pt x="1085" y="233"/>
                    </a:lnTo>
                    <a:lnTo>
                      <a:pt x="1087" y="233"/>
                    </a:lnTo>
                    <a:lnTo>
                      <a:pt x="1088" y="233"/>
                    </a:lnTo>
                    <a:lnTo>
                      <a:pt x="1090" y="231"/>
                    </a:lnTo>
                    <a:lnTo>
                      <a:pt x="1091" y="229"/>
                    </a:lnTo>
                    <a:lnTo>
                      <a:pt x="1093" y="229"/>
                    </a:lnTo>
                    <a:lnTo>
                      <a:pt x="1095" y="229"/>
                    </a:lnTo>
                    <a:lnTo>
                      <a:pt x="1098" y="231"/>
                    </a:lnTo>
                    <a:lnTo>
                      <a:pt x="1098" y="229"/>
                    </a:lnTo>
                    <a:lnTo>
                      <a:pt x="1099" y="229"/>
                    </a:lnTo>
                    <a:lnTo>
                      <a:pt x="1101" y="228"/>
                    </a:lnTo>
                    <a:lnTo>
                      <a:pt x="1102" y="226"/>
                    </a:lnTo>
                    <a:lnTo>
                      <a:pt x="1104" y="226"/>
                    </a:lnTo>
                    <a:lnTo>
                      <a:pt x="1107" y="228"/>
                    </a:lnTo>
                    <a:lnTo>
                      <a:pt x="1108" y="228"/>
                    </a:lnTo>
                    <a:lnTo>
                      <a:pt x="1111" y="229"/>
                    </a:lnTo>
                    <a:lnTo>
                      <a:pt x="1115" y="233"/>
                    </a:lnTo>
                    <a:lnTo>
                      <a:pt x="1116" y="234"/>
                    </a:lnTo>
                    <a:lnTo>
                      <a:pt x="1118" y="236"/>
                    </a:lnTo>
                    <a:lnTo>
                      <a:pt x="1121" y="237"/>
                    </a:lnTo>
                    <a:lnTo>
                      <a:pt x="1128" y="239"/>
                    </a:lnTo>
                    <a:lnTo>
                      <a:pt x="1131" y="239"/>
                    </a:lnTo>
                    <a:lnTo>
                      <a:pt x="1139" y="240"/>
                    </a:lnTo>
                    <a:lnTo>
                      <a:pt x="1141" y="242"/>
                    </a:lnTo>
                    <a:lnTo>
                      <a:pt x="1141" y="243"/>
                    </a:lnTo>
                    <a:lnTo>
                      <a:pt x="1144" y="245"/>
                    </a:lnTo>
                    <a:lnTo>
                      <a:pt x="1145" y="246"/>
                    </a:lnTo>
                    <a:lnTo>
                      <a:pt x="1150" y="246"/>
                    </a:lnTo>
                    <a:lnTo>
                      <a:pt x="1156" y="248"/>
                    </a:lnTo>
                    <a:lnTo>
                      <a:pt x="1162" y="248"/>
                    </a:lnTo>
                    <a:lnTo>
                      <a:pt x="1168" y="249"/>
                    </a:lnTo>
                    <a:lnTo>
                      <a:pt x="1178" y="253"/>
                    </a:lnTo>
                    <a:lnTo>
                      <a:pt x="1182" y="254"/>
                    </a:lnTo>
                    <a:lnTo>
                      <a:pt x="1184" y="254"/>
                    </a:lnTo>
                    <a:lnTo>
                      <a:pt x="1185" y="253"/>
                    </a:lnTo>
                    <a:lnTo>
                      <a:pt x="1188" y="251"/>
                    </a:lnTo>
                    <a:lnTo>
                      <a:pt x="1190" y="248"/>
                    </a:lnTo>
                    <a:lnTo>
                      <a:pt x="1191" y="246"/>
                    </a:lnTo>
                    <a:lnTo>
                      <a:pt x="1194" y="245"/>
                    </a:lnTo>
                    <a:lnTo>
                      <a:pt x="1198" y="243"/>
                    </a:lnTo>
                    <a:lnTo>
                      <a:pt x="1198" y="245"/>
                    </a:lnTo>
                    <a:lnTo>
                      <a:pt x="1199" y="245"/>
                    </a:lnTo>
                    <a:lnTo>
                      <a:pt x="1201" y="246"/>
                    </a:lnTo>
                    <a:lnTo>
                      <a:pt x="1202" y="249"/>
                    </a:lnTo>
                    <a:lnTo>
                      <a:pt x="1205" y="253"/>
                    </a:lnTo>
                    <a:lnTo>
                      <a:pt x="1207" y="254"/>
                    </a:lnTo>
                    <a:lnTo>
                      <a:pt x="1210" y="254"/>
                    </a:lnTo>
                    <a:lnTo>
                      <a:pt x="1214" y="253"/>
                    </a:lnTo>
                    <a:lnTo>
                      <a:pt x="1221" y="251"/>
                    </a:lnTo>
                    <a:lnTo>
                      <a:pt x="1225" y="249"/>
                    </a:lnTo>
                    <a:lnTo>
                      <a:pt x="1230" y="248"/>
                    </a:lnTo>
                    <a:lnTo>
                      <a:pt x="1234" y="246"/>
                    </a:lnTo>
                    <a:lnTo>
                      <a:pt x="1242" y="245"/>
                    </a:lnTo>
                    <a:lnTo>
                      <a:pt x="1248" y="243"/>
                    </a:lnTo>
                    <a:lnTo>
                      <a:pt x="1250" y="245"/>
                    </a:lnTo>
                    <a:lnTo>
                      <a:pt x="1253" y="245"/>
                    </a:lnTo>
                    <a:lnTo>
                      <a:pt x="1256" y="248"/>
                    </a:lnTo>
                    <a:lnTo>
                      <a:pt x="1262" y="251"/>
                    </a:lnTo>
                    <a:lnTo>
                      <a:pt x="1267" y="256"/>
                    </a:lnTo>
                    <a:lnTo>
                      <a:pt x="1273" y="262"/>
                    </a:lnTo>
                    <a:lnTo>
                      <a:pt x="1279" y="268"/>
                    </a:lnTo>
                    <a:lnTo>
                      <a:pt x="1284" y="269"/>
                    </a:lnTo>
                    <a:lnTo>
                      <a:pt x="1294" y="273"/>
                    </a:lnTo>
                    <a:lnTo>
                      <a:pt x="1299" y="273"/>
                    </a:lnTo>
                    <a:lnTo>
                      <a:pt x="1301" y="273"/>
                    </a:lnTo>
                    <a:lnTo>
                      <a:pt x="1304" y="273"/>
                    </a:lnTo>
                    <a:lnTo>
                      <a:pt x="1307" y="273"/>
                    </a:lnTo>
                    <a:lnTo>
                      <a:pt x="1310" y="274"/>
                    </a:lnTo>
                    <a:lnTo>
                      <a:pt x="1314" y="276"/>
                    </a:lnTo>
                    <a:lnTo>
                      <a:pt x="1317" y="276"/>
                    </a:lnTo>
                    <a:lnTo>
                      <a:pt x="1319" y="277"/>
                    </a:lnTo>
                    <a:lnTo>
                      <a:pt x="1322" y="279"/>
                    </a:lnTo>
                    <a:lnTo>
                      <a:pt x="1325" y="279"/>
                    </a:lnTo>
                    <a:lnTo>
                      <a:pt x="1327" y="280"/>
                    </a:lnTo>
                    <a:lnTo>
                      <a:pt x="1331" y="280"/>
                    </a:lnTo>
                    <a:lnTo>
                      <a:pt x="1333" y="280"/>
                    </a:lnTo>
                    <a:lnTo>
                      <a:pt x="1334" y="282"/>
                    </a:lnTo>
                    <a:lnTo>
                      <a:pt x="1336" y="283"/>
                    </a:lnTo>
                    <a:lnTo>
                      <a:pt x="1337" y="285"/>
                    </a:lnTo>
                    <a:lnTo>
                      <a:pt x="1341" y="286"/>
                    </a:lnTo>
                    <a:lnTo>
                      <a:pt x="1342" y="288"/>
                    </a:lnTo>
                    <a:lnTo>
                      <a:pt x="1344" y="289"/>
                    </a:lnTo>
                    <a:lnTo>
                      <a:pt x="1345" y="289"/>
                    </a:lnTo>
                    <a:lnTo>
                      <a:pt x="1348" y="291"/>
                    </a:lnTo>
                    <a:lnTo>
                      <a:pt x="1348" y="293"/>
                    </a:lnTo>
                    <a:lnTo>
                      <a:pt x="1350" y="291"/>
                    </a:lnTo>
                    <a:lnTo>
                      <a:pt x="1351" y="291"/>
                    </a:lnTo>
                    <a:lnTo>
                      <a:pt x="1353" y="289"/>
                    </a:lnTo>
                    <a:lnTo>
                      <a:pt x="1354" y="289"/>
                    </a:lnTo>
                    <a:lnTo>
                      <a:pt x="1357" y="286"/>
                    </a:lnTo>
                    <a:lnTo>
                      <a:pt x="1359" y="285"/>
                    </a:lnTo>
                    <a:lnTo>
                      <a:pt x="1360" y="283"/>
                    </a:lnTo>
                    <a:lnTo>
                      <a:pt x="1364" y="282"/>
                    </a:lnTo>
                    <a:lnTo>
                      <a:pt x="1365" y="280"/>
                    </a:lnTo>
                    <a:lnTo>
                      <a:pt x="1367" y="276"/>
                    </a:lnTo>
                    <a:lnTo>
                      <a:pt x="1370" y="274"/>
                    </a:lnTo>
                    <a:lnTo>
                      <a:pt x="1373" y="273"/>
                    </a:lnTo>
                    <a:lnTo>
                      <a:pt x="1374" y="271"/>
                    </a:lnTo>
                    <a:lnTo>
                      <a:pt x="1376" y="271"/>
                    </a:lnTo>
                    <a:lnTo>
                      <a:pt x="1377" y="269"/>
                    </a:lnTo>
                    <a:lnTo>
                      <a:pt x="1379" y="269"/>
                    </a:lnTo>
                    <a:lnTo>
                      <a:pt x="1380" y="269"/>
                    </a:lnTo>
                    <a:lnTo>
                      <a:pt x="1380" y="271"/>
                    </a:lnTo>
                    <a:lnTo>
                      <a:pt x="1380" y="273"/>
                    </a:lnTo>
                    <a:lnTo>
                      <a:pt x="1380" y="274"/>
                    </a:lnTo>
                    <a:lnTo>
                      <a:pt x="1379" y="277"/>
                    </a:lnTo>
                    <a:lnTo>
                      <a:pt x="1379" y="279"/>
                    </a:lnTo>
                    <a:lnTo>
                      <a:pt x="1379" y="280"/>
                    </a:lnTo>
                    <a:lnTo>
                      <a:pt x="1380" y="283"/>
                    </a:lnTo>
                    <a:lnTo>
                      <a:pt x="1382" y="286"/>
                    </a:lnTo>
                    <a:lnTo>
                      <a:pt x="1382" y="289"/>
                    </a:lnTo>
                    <a:lnTo>
                      <a:pt x="1384" y="293"/>
                    </a:lnTo>
                    <a:lnTo>
                      <a:pt x="1384" y="294"/>
                    </a:lnTo>
                    <a:lnTo>
                      <a:pt x="1382" y="297"/>
                    </a:lnTo>
                    <a:lnTo>
                      <a:pt x="1384" y="300"/>
                    </a:lnTo>
                    <a:lnTo>
                      <a:pt x="1384" y="303"/>
                    </a:lnTo>
                    <a:lnTo>
                      <a:pt x="1385" y="303"/>
                    </a:lnTo>
                    <a:lnTo>
                      <a:pt x="1387" y="303"/>
                    </a:lnTo>
                    <a:lnTo>
                      <a:pt x="1388" y="305"/>
                    </a:lnTo>
                    <a:lnTo>
                      <a:pt x="1390" y="305"/>
                    </a:lnTo>
                    <a:lnTo>
                      <a:pt x="1391" y="308"/>
                    </a:lnTo>
                    <a:lnTo>
                      <a:pt x="1393" y="309"/>
                    </a:lnTo>
                    <a:lnTo>
                      <a:pt x="1394" y="311"/>
                    </a:lnTo>
                    <a:lnTo>
                      <a:pt x="1396" y="311"/>
                    </a:lnTo>
                    <a:lnTo>
                      <a:pt x="1397" y="311"/>
                    </a:lnTo>
                    <a:lnTo>
                      <a:pt x="1399" y="311"/>
                    </a:lnTo>
                    <a:lnTo>
                      <a:pt x="1402" y="311"/>
                    </a:lnTo>
                    <a:lnTo>
                      <a:pt x="1404" y="311"/>
                    </a:lnTo>
                    <a:lnTo>
                      <a:pt x="1407" y="313"/>
                    </a:lnTo>
                    <a:lnTo>
                      <a:pt x="1408" y="313"/>
                    </a:lnTo>
                    <a:lnTo>
                      <a:pt x="1411" y="314"/>
                    </a:lnTo>
                    <a:lnTo>
                      <a:pt x="1414" y="319"/>
                    </a:lnTo>
                    <a:lnTo>
                      <a:pt x="1416" y="320"/>
                    </a:lnTo>
                    <a:lnTo>
                      <a:pt x="1417" y="322"/>
                    </a:lnTo>
                    <a:lnTo>
                      <a:pt x="1417" y="323"/>
                    </a:lnTo>
                    <a:lnTo>
                      <a:pt x="1419" y="325"/>
                    </a:lnTo>
                    <a:lnTo>
                      <a:pt x="1420" y="325"/>
                    </a:lnTo>
                    <a:lnTo>
                      <a:pt x="1422" y="325"/>
                    </a:lnTo>
                    <a:lnTo>
                      <a:pt x="1433" y="325"/>
                    </a:lnTo>
                    <a:lnTo>
                      <a:pt x="1434" y="325"/>
                    </a:lnTo>
                    <a:lnTo>
                      <a:pt x="1437" y="325"/>
                    </a:lnTo>
                    <a:lnTo>
                      <a:pt x="1440" y="325"/>
                    </a:lnTo>
                    <a:lnTo>
                      <a:pt x="1442" y="326"/>
                    </a:lnTo>
                    <a:lnTo>
                      <a:pt x="1444" y="328"/>
                    </a:lnTo>
                    <a:lnTo>
                      <a:pt x="1444" y="329"/>
                    </a:lnTo>
                    <a:lnTo>
                      <a:pt x="1445" y="333"/>
                    </a:lnTo>
                    <a:lnTo>
                      <a:pt x="1447" y="334"/>
                    </a:lnTo>
                    <a:lnTo>
                      <a:pt x="1451" y="339"/>
                    </a:lnTo>
                    <a:lnTo>
                      <a:pt x="1459" y="342"/>
                    </a:lnTo>
                    <a:lnTo>
                      <a:pt x="1467" y="345"/>
                    </a:lnTo>
                    <a:lnTo>
                      <a:pt x="1474" y="346"/>
                    </a:lnTo>
                    <a:lnTo>
                      <a:pt x="1487" y="349"/>
                    </a:lnTo>
                    <a:lnTo>
                      <a:pt x="1503" y="354"/>
                    </a:lnTo>
                    <a:lnTo>
                      <a:pt x="1507" y="354"/>
                    </a:lnTo>
                    <a:lnTo>
                      <a:pt x="1513" y="356"/>
                    </a:lnTo>
                    <a:lnTo>
                      <a:pt x="1520" y="360"/>
                    </a:lnTo>
                    <a:lnTo>
                      <a:pt x="1530" y="365"/>
                    </a:lnTo>
                    <a:lnTo>
                      <a:pt x="1534" y="368"/>
                    </a:lnTo>
                    <a:lnTo>
                      <a:pt x="1536" y="371"/>
                    </a:lnTo>
                    <a:lnTo>
                      <a:pt x="1539" y="374"/>
                    </a:lnTo>
                    <a:lnTo>
                      <a:pt x="1539" y="376"/>
                    </a:lnTo>
                    <a:lnTo>
                      <a:pt x="1539" y="377"/>
                    </a:lnTo>
                    <a:lnTo>
                      <a:pt x="1540" y="377"/>
                    </a:lnTo>
                    <a:lnTo>
                      <a:pt x="1547" y="377"/>
                    </a:lnTo>
                    <a:lnTo>
                      <a:pt x="1550" y="376"/>
                    </a:lnTo>
                    <a:lnTo>
                      <a:pt x="1551" y="376"/>
                    </a:lnTo>
                    <a:lnTo>
                      <a:pt x="1551" y="374"/>
                    </a:lnTo>
                    <a:lnTo>
                      <a:pt x="1553" y="372"/>
                    </a:lnTo>
                    <a:lnTo>
                      <a:pt x="1554" y="372"/>
                    </a:lnTo>
                    <a:lnTo>
                      <a:pt x="1554" y="374"/>
                    </a:lnTo>
                    <a:lnTo>
                      <a:pt x="1556" y="374"/>
                    </a:lnTo>
                    <a:lnTo>
                      <a:pt x="1557" y="376"/>
                    </a:lnTo>
                    <a:lnTo>
                      <a:pt x="1559" y="376"/>
                    </a:lnTo>
                    <a:lnTo>
                      <a:pt x="1559" y="377"/>
                    </a:lnTo>
                    <a:lnTo>
                      <a:pt x="1560" y="377"/>
                    </a:lnTo>
                    <a:lnTo>
                      <a:pt x="1560" y="379"/>
                    </a:lnTo>
                    <a:lnTo>
                      <a:pt x="1560" y="380"/>
                    </a:lnTo>
                    <a:lnTo>
                      <a:pt x="1563" y="380"/>
                    </a:lnTo>
                    <a:lnTo>
                      <a:pt x="1565" y="380"/>
                    </a:lnTo>
                    <a:lnTo>
                      <a:pt x="1568" y="380"/>
                    </a:lnTo>
                    <a:lnTo>
                      <a:pt x="1570" y="382"/>
                    </a:lnTo>
                    <a:lnTo>
                      <a:pt x="1571" y="382"/>
                    </a:lnTo>
                    <a:lnTo>
                      <a:pt x="1573" y="383"/>
                    </a:lnTo>
                    <a:lnTo>
                      <a:pt x="1574" y="386"/>
                    </a:lnTo>
                    <a:lnTo>
                      <a:pt x="1576" y="386"/>
                    </a:lnTo>
                    <a:lnTo>
                      <a:pt x="1577" y="388"/>
                    </a:lnTo>
                    <a:lnTo>
                      <a:pt x="1579" y="391"/>
                    </a:lnTo>
                    <a:lnTo>
                      <a:pt x="1580" y="392"/>
                    </a:lnTo>
                    <a:lnTo>
                      <a:pt x="1582" y="392"/>
                    </a:lnTo>
                    <a:lnTo>
                      <a:pt x="1588" y="394"/>
                    </a:lnTo>
                    <a:lnTo>
                      <a:pt x="1590" y="394"/>
                    </a:lnTo>
                    <a:lnTo>
                      <a:pt x="1590" y="396"/>
                    </a:lnTo>
                    <a:lnTo>
                      <a:pt x="1594" y="397"/>
                    </a:lnTo>
                    <a:lnTo>
                      <a:pt x="1597" y="397"/>
                    </a:lnTo>
                    <a:lnTo>
                      <a:pt x="1597" y="399"/>
                    </a:lnTo>
                    <a:lnTo>
                      <a:pt x="1597" y="400"/>
                    </a:lnTo>
                    <a:lnTo>
                      <a:pt x="1597" y="402"/>
                    </a:lnTo>
                    <a:lnTo>
                      <a:pt x="1597" y="403"/>
                    </a:lnTo>
                    <a:lnTo>
                      <a:pt x="1596" y="405"/>
                    </a:lnTo>
                    <a:lnTo>
                      <a:pt x="1594" y="406"/>
                    </a:lnTo>
                    <a:lnTo>
                      <a:pt x="1596" y="406"/>
                    </a:lnTo>
                    <a:lnTo>
                      <a:pt x="1597" y="406"/>
                    </a:lnTo>
                    <a:lnTo>
                      <a:pt x="1597" y="405"/>
                    </a:lnTo>
                    <a:lnTo>
                      <a:pt x="1599" y="405"/>
                    </a:lnTo>
                    <a:lnTo>
                      <a:pt x="1600" y="405"/>
                    </a:lnTo>
                    <a:lnTo>
                      <a:pt x="1602" y="405"/>
                    </a:lnTo>
                    <a:lnTo>
                      <a:pt x="1603" y="405"/>
                    </a:lnTo>
                    <a:lnTo>
                      <a:pt x="1605" y="405"/>
                    </a:lnTo>
                    <a:lnTo>
                      <a:pt x="1605" y="403"/>
                    </a:lnTo>
                    <a:lnTo>
                      <a:pt x="1608" y="405"/>
                    </a:lnTo>
                    <a:lnTo>
                      <a:pt x="1614" y="405"/>
                    </a:lnTo>
                    <a:lnTo>
                      <a:pt x="1616" y="403"/>
                    </a:lnTo>
                    <a:lnTo>
                      <a:pt x="1616" y="402"/>
                    </a:lnTo>
                    <a:lnTo>
                      <a:pt x="1617" y="400"/>
                    </a:lnTo>
                    <a:lnTo>
                      <a:pt x="1617" y="399"/>
                    </a:lnTo>
                    <a:lnTo>
                      <a:pt x="1622" y="397"/>
                    </a:lnTo>
                    <a:lnTo>
                      <a:pt x="1623" y="396"/>
                    </a:lnTo>
                    <a:lnTo>
                      <a:pt x="1625" y="396"/>
                    </a:lnTo>
                    <a:lnTo>
                      <a:pt x="1626" y="396"/>
                    </a:lnTo>
                    <a:lnTo>
                      <a:pt x="1626" y="392"/>
                    </a:lnTo>
                    <a:lnTo>
                      <a:pt x="1628" y="391"/>
                    </a:lnTo>
                    <a:lnTo>
                      <a:pt x="1628" y="389"/>
                    </a:lnTo>
                    <a:lnTo>
                      <a:pt x="1630" y="388"/>
                    </a:lnTo>
                    <a:lnTo>
                      <a:pt x="1630" y="386"/>
                    </a:lnTo>
                    <a:lnTo>
                      <a:pt x="1631" y="383"/>
                    </a:lnTo>
                    <a:lnTo>
                      <a:pt x="1636" y="382"/>
                    </a:lnTo>
                    <a:lnTo>
                      <a:pt x="1640" y="379"/>
                    </a:lnTo>
                    <a:lnTo>
                      <a:pt x="1642" y="376"/>
                    </a:lnTo>
                    <a:lnTo>
                      <a:pt x="1642" y="374"/>
                    </a:lnTo>
                    <a:lnTo>
                      <a:pt x="1642" y="372"/>
                    </a:lnTo>
                    <a:lnTo>
                      <a:pt x="1642" y="371"/>
                    </a:lnTo>
                    <a:lnTo>
                      <a:pt x="1643" y="371"/>
                    </a:lnTo>
                    <a:lnTo>
                      <a:pt x="1643" y="372"/>
                    </a:lnTo>
                    <a:lnTo>
                      <a:pt x="1645" y="372"/>
                    </a:lnTo>
                    <a:lnTo>
                      <a:pt x="1648" y="372"/>
                    </a:lnTo>
                    <a:lnTo>
                      <a:pt x="1650" y="372"/>
                    </a:lnTo>
                    <a:lnTo>
                      <a:pt x="1653" y="372"/>
                    </a:lnTo>
                    <a:lnTo>
                      <a:pt x="1653" y="374"/>
                    </a:lnTo>
                    <a:lnTo>
                      <a:pt x="1654" y="374"/>
                    </a:lnTo>
                    <a:lnTo>
                      <a:pt x="1654" y="376"/>
                    </a:lnTo>
                    <a:lnTo>
                      <a:pt x="1657" y="377"/>
                    </a:lnTo>
                    <a:lnTo>
                      <a:pt x="1660" y="382"/>
                    </a:lnTo>
                    <a:lnTo>
                      <a:pt x="1662" y="382"/>
                    </a:lnTo>
                    <a:lnTo>
                      <a:pt x="1663" y="383"/>
                    </a:lnTo>
                    <a:lnTo>
                      <a:pt x="1663" y="385"/>
                    </a:lnTo>
                    <a:lnTo>
                      <a:pt x="1665" y="385"/>
                    </a:lnTo>
                    <a:lnTo>
                      <a:pt x="1666" y="386"/>
                    </a:lnTo>
                    <a:lnTo>
                      <a:pt x="1666" y="388"/>
                    </a:lnTo>
                    <a:lnTo>
                      <a:pt x="1666" y="389"/>
                    </a:lnTo>
                    <a:lnTo>
                      <a:pt x="1666" y="391"/>
                    </a:lnTo>
                    <a:lnTo>
                      <a:pt x="1668" y="391"/>
                    </a:lnTo>
                    <a:lnTo>
                      <a:pt x="1668" y="389"/>
                    </a:lnTo>
                    <a:lnTo>
                      <a:pt x="1671" y="388"/>
                    </a:lnTo>
                    <a:lnTo>
                      <a:pt x="1673" y="386"/>
                    </a:lnTo>
                    <a:lnTo>
                      <a:pt x="1674" y="386"/>
                    </a:lnTo>
                    <a:lnTo>
                      <a:pt x="1676" y="386"/>
                    </a:lnTo>
                    <a:lnTo>
                      <a:pt x="1679" y="386"/>
                    </a:lnTo>
                    <a:lnTo>
                      <a:pt x="1680" y="386"/>
                    </a:lnTo>
                    <a:lnTo>
                      <a:pt x="1682" y="386"/>
                    </a:lnTo>
                    <a:lnTo>
                      <a:pt x="1686" y="386"/>
                    </a:lnTo>
                    <a:lnTo>
                      <a:pt x="1691" y="386"/>
                    </a:lnTo>
                    <a:lnTo>
                      <a:pt x="1693" y="386"/>
                    </a:lnTo>
                    <a:lnTo>
                      <a:pt x="1696" y="385"/>
                    </a:lnTo>
                    <a:lnTo>
                      <a:pt x="1699" y="383"/>
                    </a:lnTo>
                    <a:lnTo>
                      <a:pt x="1702" y="383"/>
                    </a:lnTo>
                    <a:lnTo>
                      <a:pt x="1703" y="382"/>
                    </a:lnTo>
                    <a:lnTo>
                      <a:pt x="1706" y="383"/>
                    </a:lnTo>
                    <a:lnTo>
                      <a:pt x="1708" y="383"/>
                    </a:lnTo>
                    <a:lnTo>
                      <a:pt x="1713" y="383"/>
                    </a:lnTo>
                    <a:lnTo>
                      <a:pt x="1717" y="385"/>
                    </a:lnTo>
                    <a:lnTo>
                      <a:pt x="1722" y="385"/>
                    </a:lnTo>
                    <a:lnTo>
                      <a:pt x="1723" y="385"/>
                    </a:lnTo>
                    <a:lnTo>
                      <a:pt x="1725" y="385"/>
                    </a:lnTo>
                    <a:lnTo>
                      <a:pt x="1726" y="386"/>
                    </a:lnTo>
                    <a:lnTo>
                      <a:pt x="1726" y="388"/>
                    </a:lnTo>
                    <a:lnTo>
                      <a:pt x="1728" y="388"/>
                    </a:lnTo>
                    <a:lnTo>
                      <a:pt x="1729" y="389"/>
                    </a:lnTo>
                    <a:lnTo>
                      <a:pt x="1731" y="389"/>
                    </a:lnTo>
                    <a:lnTo>
                      <a:pt x="1733" y="391"/>
                    </a:lnTo>
                    <a:lnTo>
                      <a:pt x="1734" y="391"/>
                    </a:lnTo>
                    <a:lnTo>
                      <a:pt x="1734" y="392"/>
                    </a:lnTo>
                    <a:lnTo>
                      <a:pt x="1736" y="394"/>
                    </a:lnTo>
                    <a:lnTo>
                      <a:pt x="1737" y="396"/>
                    </a:lnTo>
                    <a:lnTo>
                      <a:pt x="1739" y="396"/>
                    </a:lnTo>
                    <a:lnTo>
                      <a:pt x="1742" y="396"/>
                    </a:lnTo>
                    <a:lnTo>
                      <a:pt x="1743" y="396"/>
                    </a:lnTo>
                    <a:lnTo>
                      <a:pt x="1746" y="394"/>
                    </a:lnTo>
                    <a:lnTo>
                      <a:pt x="1748" y="392"/>
                    </a:lnTo>
                    <a:lnTo>
                      <a:pt x="1749" y="391"/>
                    </a:lnTo>
                    <a:lnTo>
                      <a:pt x="1751" y="389"/>
                    </a:lnTo>
                    <a:lnTo>
                      <a:pt x="1753" y="389"/>
                    </a:lnTo>
                    <a:lnTo>
                      <a:pt x="1754" y="388"/>
                    </a:lnTo>
                    <a:lnTo>
                      <a:pt x="1756" y="388"/>
                    </a:lnTo>
                    <a:lnTo>
                      <a:pt x="1763" y="389"/>
                    </a:lnTo>
                    <a:lnTo>
                      <a:pt x="1766" y="389"/>
                    </a:lnTo>
                    <a:lnTo>
                      <a:pt x="1768" y="389"/>
                    </a:lnTo>
                    <a:lnTo>
                      <a:pt x="1769" y="391"/>
                    </a:lnTo>
                    <a:lnTo>
                      <a:pt x="1771" y="391"/>
                    </a:lnTo>
                    <a:lnTo>
                      <a:pt x="1771" y="392"/>
                    </a:lnTo>
                    <a:lnTo>
                      <a:pt x="1774" y="389"/>
                    </a:lnTo>
                    <a:lnTo>
                      <a:pt x="1776" y="388"/>
                    </a:lnTo>
                    <a:lnTo>
                      <a:pt x="1776" y="386"/>
                    </a:lnTo>
                    <a:lnTo>
                      <a:pt x="1777" y="385"/>
                    </a:lnTo>
                    <a:lnTo>
                      <a:pt x="1779" y="383"/>
                    </a:lnTo>
                    <a:lnTo>
                      <a:pt x="1780" y="382"/>
                    </a:lnTo>
                    <a:lnTo>
                      <a:pt x="1782" y="382"/>
                    </a:lnTo>
                    <a:lnTo>
                      <a:pt x="1782" y="380"/>
                    </a:lnTo>
                    <a:lnTo>
                      <a:pt x="1783" y="380"/>
                    </a:lnTo>
                    <a:lnTo>
                      <a:pt x="1783" y="379"/>
                    </a:lnTo>
                    <a:lnTo>
                      <a:pt x="1785" y="379"/>
                    </a:lnTo>
                    <a:lnTo>
                      <a:pt x="1785" y="377"/>
                    </a:lnTo>
                    <a:lnTo>
                      <a:pt x="1786" y="376"/>
                    </a:lnTo>
                    <a:lnTo>
                      <a:pt x="1788" y="374"/>
                    </a:lnTo>
                    <a:lnTo>
                      <a:pt x="1789" y="374"/>
                    </a:lnTo>
                    <a:lnTo>
                      <a:pt x="1789" y="372"/>
                    </a:lnTo>
                    <a:lnTo>
                      <a:pt x="1789" y="371"/>
                    </a:lnTo>
                    <a:lnTo>
                      <a:pt x="1791" y="369"/>
                    </a:lnTo>
                    <a:lnTo>
                      <a:pt x="1792" y="368"/>
                    </a:lnTo>
                    <a:lnTo>
                      <a:pt x="1794" y="366"/>
                    </a:lnTo>
                    <a:lnTo>
                      <a:pt x="1796" y="363"/>
                    </a:lnTo>
                    <a:lnTo>
                      <a:pt x="1797" y="362"/>
                    </a:lnTo>
                    <a:lnTo>
                      <a:pt x="1797" y="360"/>
                    </a:lnTo>
                    <a:lnTo>
                      <a:pt x="1799" y="359"/>
                    </a:lnTo>
                    <a:lnTo>
                      <a:pt x="1799" y="357"/>
                    </a:lnTo>
                    <a:lnTo>
                      <a:pt x="1800" y="356"/>
                    </a:lnTo>
                    <a:lnTo>
                      <a:pt x="1802" y="354"/>
                    </a:lnTo>
                    <a:lnTo>
                      <a:pt x="1802" y="353"/>
                    </a:lnTo>
                    <a:lnTo>
                      <a:pt x="1803" y="353"/>
                    </a:lnTo>
                    <a:lnTo>
                      <a:pt x="1803" y="351"/>
                    </a:lnTo>
                    <a:lnTo>
                      <a:pt x="1805" y="349"/>
                    </a:lnTo>
                    <a:lnTo>
                      <a:pt x="1808" y="346"/>
                    </a:lnTo>
                    <a:lnTo>
                      <a:pt x="1809" y="345"/>
                    </a:lnTo>
                    <a:lnTo>
                      <a:pt x="1809" y="343"/>
                    </a:lnTo>
                    <a:lnTo>
                      <a:pt x="1809" y="342"/>
                    </a:lnTo>
                    <a:lnTo>
                      <a:pt x="1811" y="340"/>
                    </a:lnTo>
                    <a:lnTo>
                      <a:pt x="1811" y="339"/>
                    </a:lnTo>
                    <a:lnTo>
                      <a:pt x="1811" y="337"/>
                    </a:lnTo>
                    <a:lnTo>
                      <a:pt x="1812" y="337"/>
                    </a:lnTo>
                    <a:lnTo>
                      <a:pt x="1812" y="336"/>
                    </a:lnTo>
                    <a:lnTo>
                      <a:pt x="1819" y="333"/>
                    </a:lnTo>
                    <a:lnTo>
                      <a:pt x="1820" y="331"/>
                    </a:lnTo>
                    <a:lnTo>
                      <a:pt x="1820" y="329"/>
                    </a:lnTo>
                    <a:lnTo>
                      <a:pt x="1822" y="328"/>
                    </a:lnTo>
                    <a:lnTo>
                      <a:pt x="1822" y="326"/>
                    </a:lnTo>
                    <a:lnTo>
                      <a:pt x="1823" y="326"/>
                    </a:lnTo>
                    <a:lnTo>
                      <a:pt x="1825" y="326"/>
                    </a:lnTo>
                    <a:lnTo>
                      <a:pt x="1825" y="325"/>
                    </a:lnTo>
                    <a:lnTo>
                      <a:pt x="1826" y="325"/>
                    </a:lnTo>
                    <a:lnTo>
                      <a:pt x="1828" y="323"/>
                    </a:lnTo>
                    <a:lnTo>
                      <a:pt x="1828" y="322"/>
                    </a:lnTo>
                    <a:lnTo>
                      <a:pt x="1828" y="320"/>
                    </a:lnTo>
                    <a:lnTo>
                      <a:pt x="1829" y="319"/>
                    </a:lnTo>
                    <a:lnTo>
                      <a:pt x="1829" y="317"/>
                    </a:lnTo>
                    <a:lnTo>
                      <a:pt x="1831" y="317"/>
                    </a:lnTo>
                    <a:lnTo>
                      <a:pt x="1831" y="316"/>
                    </a:lnTo>
                    <a:lnTo>
                      <a:pt x="1831" y="314"/>
                    </a:lnTo>
                    <a:lnTo>
                      <a:pt x="1832" y="313"/>
                    </a:lnTo>
                    <a:lnTo>
                      <a:pt x="1832" y="311"/>
                    </a:lnTo>
                    <a:lnTo>
                      <a:pt x="1834" y="309"/>
                    </a:lnTo>
                    <a:lnTo>
                      <a:pt x="1836" y="308"/>
                    </a:lnTo>
                    <a:lnTo>
                      <a:pt x="1837" y="309"/>
                    </a:lnTo>
                    <a:lnTo>
                      <a:pt x="1840" y="309"/>
                    </a:lnTo>
                    <a:lnTo>
                      <a:pt x="1843" y="308"/>
                    </a:lnTo>
                    <a:lnTo>
                      <a:pt x="1845" y="308"/>
                    </a:lnTo>
                    <a:lnTo>
                      <a:pt x="1849" y="309"/>
                    </a:lnTo>
                    <a:lnTo>
                      <a:pt x="1852" y="308"/>
                    </a:lnTo>
                    <a:lnTo>
                      <a:pt x="1859" y="309"/>
                    </a:lnTo>
                    <a:lnTo>
                      <a:pt x="1860" y="308"/>
                    </a:lnTo>
                    <a:lnTo>
                      <a:pt x="1862" y="308"/>
                    </a:lnTo>
                    <a:lnTo>
                      <a:pt x="1865" y="306"/>
                    </a:lnTo>
                    <a:lnTo>
                      <a:pt x="1868" y="305"/>
                    </a:lnTo>
                    <a:lnTo>
                      <a:pt x="1868" y="303"/>
                    </a:lnTo>
                    <a:lnTo>
                      <a:pt x="1869" y="303"/>
                    </a:lnTo>
                    <a:lnTo>
                      <a:pt x="1871" y="303"/>
                    </a:lnTo>
                    <a:lnTo>
                      <a:pt x="1874" y="303"/>
                    </a:lnTo>
                    <a:lnTo>
                      <a:pt x="1875" y="303"/>
                    </a:lnTo>
                    <a:lnTo>
                      <a:pt x="1875" y="305"/>
                    </a:lnTo>
                    <a:lnTo>
                      <a:pt x="1877" y="303"/>
                    </a:lnTo>
                    <a:lnTo>
                      <a:pt x="1879" y="303"/>
                    </a:lnTo>
                    <a:lnTo>
                      <a:pt x="1879" y="302"/>
                    </a:lnTo>
                    <a:lnTo>
                      <a:pt x="1880" y="300"/>
                    </a:lnTo>
                    <a:lnTo>
                      <a:pt x="1882" y="299"/>
                    </a:lnTo>
                    <a:lnTo>
                      <a:pt x="1883" y="299"/>
                    </a:lnTo>
                    <a:lnTo>
                      <a:pt x="1886" y="299"/>
                    </a:lnTo>
                    <a:lnTo>
                      <a:pt x="1888" y="297"/>
                    </a:lnTo>
                    <a:lnTo>
                      <a:pt x="1892" y="299"/>
                    </a:lnTo>
                    <a:lnTo>
                      <a:pt x="1897" y="299"/>
                    </a:lnTo>
                    <a:lnTo>
                      <a:pt x="1899" y="302"/>
                    </a:lnTo>
                    <a:lnTo>
                      <a:pt x="1902" y="306"/>
                    </a:lnTo>
                    <a:lnTo>
                      <a:pt x="1903" y="308"/>
                    </a:lnTo>
                    <a:lnTo>
                      <a:pt x="1906" y="309"/>
                    </a:lnTo>
                    <a:lnTo>
                      <a:pt x="1908" y="311"/>
                    </a:lnTo>
                    <a:lnTo>
                      <a:pt x="1909" y="311"/>
                    </a:lnTo>
                    <a:lnTo>
                      <a:pt x="1911" y="313"/>
                    </a:lnTo>
                    <a:lnTo>
                      <a:pt x="1911" y="314"/>
                    </a:lnTo>
                    <a:lnTo>
                      <a:pt x="1912" y="314"/>
                    </a:lnTo>
                    <a:lnTo>
                      <a:pt x="1914" y="316"/>
                    </a:lnTo>
                    <a:lnTo>
                      <a:pt x="1915" y="316"/>
                    </a:lnTo>
                    <a:lnTo>
                      <a:pt x="1919" y="316"/>
                    </a:lnTo>
                    <a:lnTo>
                      <a:pt x="1922" y="317"/>
                    </a:lnTo>
                    <a:lnTo>
                      <a:pt x="1923" y="317"/>
                    </a:lnTo>
                    <a:lnTo>
                      <a:pt x="1925" y="317"/>
                    </a:lnTo>
                    <a:lnTo>
                      <a:pt x="1926" y="319"/>
                    </a:lnTo>
                    <a:lnTo>
                      <a:pt x="1928" y="319"/>
                    </a:lnTo>
                    <a:lnTo>
                      <a:pt x="1929" y="320"/>
                    </a:lnTo>
                    <a:lnTo>
                      <a:pt x="1931" y="322"/>
                    </a:lnTo>
                    <a:lnTo>
                      <a:pt x="1932" y="325"/>
                    </a:lnTo>
                    <a:lnTo>
                      <a:pt x="1934" y="325"/>
                    </a:lnTo>
                    <a:lnTo>
                      <a:pt x="1935" y="326"/>
                    </a:lnTo>
                    <a:lnTo>
                      <a:pt x="1935" y="328"/>
                    </a:lnTo>
                    <a:lnTo>
                      <a:pt x="1937" y="328"/>
                    </a:lnTo>
                    <a:lnTo>
                      <a:pt x="1937" y="329"/>
                    </a:lnTo>
                    <a:lnTo>
                      <a:pt x="1939" y="331"/>
                    </a:lnTo>
                    <a:lnTo>
                      <a:pt x="1940" y="333"/>
                    </a:lnTo>
                    <a:lnTo>
                      <a:pt x="1942" y="336"/>
                    </a:lnTo>
                    <a:lnTo>
                      <a:pt x="1943" y="337"/>
                    </a:lnTo>
                    <a:lnTo>
                      <a:pt x="1945" y="340"/>
                    </a:lnTo>
                    <a:lnTo>
                      <a:pt x="1948" y="342"/>
                    </a:lnTo>
                    <a:lnTo>
                      <a:pt x="1951" y="343"/>
                    </a:lnTo>
                    <a:lnTo>
                      <a:pt x="1951" y="345"/>
                    </a:lnTo>
                    <a:lnTo>
                      <a:pt x="1954" y="349"/>
                    </a:lnTo>
                    <a:lnTo>
                      <a:pt x="1959" y="356"/>
                    </a:lnTo>
                    <a:lnTo>
                      <a:pt x="1959" y="357"/>
                    </a:lnTo>
                    <a:lnTo>
                      <a:pt x="1962" y="360"/>
                    </a:lnTo>
                    <a:lnTo>
                      <a:pt x="1965" y="363"/>
                    </a:lnTo>
                    <a:lnTo>
                      <a:pt x="1966" y="365"/>
                    </a:lnTo>
                    <a:lnTo>
                      <a:pt x="1968" y="368"/>
                    </a:lnTo>
                    <a:lnTo>
                      <a:pt x="1969" y="369"/>
                    </a:lnTo>
                    <a:lnTo>
                      <a:pt x="1971" y="369"/>
                    </a:lnTo>
                    <a:lnTo>
                      <a:pt x="1972" y="371"/>
                    </a:lnTo>
                    <a:lnTo>
                      <a:pt x="1974" y="372"/>
                    </a:lnTo>
                    <a:lnTo>
                      <a:pt x="1975" y="372"/>
                    </a:lnTo>
                    <a:lnTo>
                      <a:pt x="1977" y="372"/>
                    </a:lnTo>
                    <a:lnTo>
                      <a:pt x="1979" y="374"/>
                    </a:lnTo>
                    <a:lnTo>
                      <a:pt x="1980" y="374"/>
                    </a:lnTo>
                    <a:lnTo>
                      <a:pt x="1982" y="374"/>
                    </a:lnTo>
                    <a:lnTo>
                      <a:pt x="1983" y="374"/>
                    </a:lnTo>
                    <a:lnTo>
                      <a:pt x="1986" y="376"/>
                    </a:lnTo>
                    <a:lnTo>
                      <a:pt x="1989" y="376"/>
                    </a:lnTo>
                    <a:lnTo>
                      <a:pt x="1992" y="379"/>
                    </a:lnTo>
                    <a:lnTo>
                      <a:pt x="1994" y="382"/>
                    </a:lnTo>
                    <a:lnTo>
                      <a:pt x="1997" y="386"/>
                    </a:lnTo>
                    <a:lnTo>
                      <a:pt x="2002" y="392"/>
                    </a:lnTo>
                    <a:lnTo>
                      <a:pt x="2008" y="397"/>
                    </a:lnTo>
                    <a:lnTo>
                      <a:pt x="2009" y="400"/>
                    </a:lnTo>
                    <a:lnTo>
                      <a:pt x="2011" y="403"/>
                    </a:lnTo>
                    <a:lnTo>
                      <a:pt x="2012" y="405"/>
                    </a:lnTo>
                    <a:lnTo>
                      <a:pt x="2012" y="408"/>
                    </a:lnTo>
                    <a:lnTo>
                      <a:pt x="2011" y="411"/>
                    </a:lnTo>
                    <a:lnTo>
                      <a:pt x="2011" y="414"/>
                    </a:lnTo>
                    <a:lnTo>
                      <a:pt x="2012" y="416"/>
                    </a:lnTo>
                    <a:lnTo>
                      <a:pt x="2012" y="417"/>
                    </a:lnTo>
                    <a:lnTo>
                      <a:pt x="2011" y="420"/>
                    </a:lnTo>
                    <a:lnTo>
                      <a:pt x="2009" y="422"/>
                    </a:lnTo>
                    <a:lnTo>
                      <a:pt x="2006" y="423"/>
                    </a:lnTo>
                    <a:lnTo>
                      <a:pt x="2003" y="425"/>
                    </a:lnTo>
                    <a:lnTo>
                      <a:pt x="2000" y="428"/>
                    </a:lnTo>
                    <a:lnTo>
                      <a:pt x="1998" y="429"/>
                    </a:lnTo>
                    <a:lnTo>
                      <a:pt x="1998" y="432"/>
                    </a:lnTo>
                    <a:lnTo>
                      <a:pt x="1997" y="432"/>
                    </a:lnTo>
                    <a:lnTo>
                      <a:pt x="1995" y="432"/>
                    </a:lnTo>
                    <a:lnTo>
                      <a:pt x="1994" y="432"/>
                    </a:lnTo>
                    <a:lnTo>
                      <a:pt x="1992" y="434"/>
                    </a:lnTo>
                    <a:lnTo>
                      <a:pt x="1991" y="434"/>
                    </a:lnTo>
                    <a:lnTo>
                      <a:pt x="1989" y="434"/>
                    </a:lnTo>
                    <a:lnTo>
                      <a:pt x="1988" y="434"/>
                    </a:lnTo>
                    <a:lnTo>
                      <a:pt x="1988" y="436"/>
                    </a:lnTo>
                    <a:lnTo>
                      <a:pt x="1986" y="436"/>
                    </a:lnTo>
                    <a:lnTo>
                      <a:pt x="1985" y="436"/>
                    </a:lnTo>
                    <a:lnTo>
                      <a:pt x="1983" y="436"/>
                    </a:lnTo>
                    <a:lnTo>
                      <a:pt x="1983" y="437"/>
                    </a:lnTo>
                    <a:lnTo>
                      <a:pt x="1982" y="437"/>
                    </a:lnTo>
                    <a:lnTo>
                      <a:pt x="1980" y="437"/>
                    </a:lnTo>
                    <a:lnTo>
                      <a:pt x="1979" y="439"/>
                    </a:lnTo>
                    <a:lnTo>
                      <a:pt x="1977" y="439"/>
                    </a:lnTo>
                    <a:lnTo>
                      <a:pt x="1977" y="440"/>
                    </a:lnTo>
                    <a:lnTo>
                      <a:pt x="1975" y="440"/>
                    </a:lnTo>
                    <a:lnTo>
                      <a:pt x="1975" y="442"/>
                    </a:lnTo>
                    <a:lnTo>
                      <a:pt x="1974" y="442"/>
                    </a:lnTo>
                    <a:lnTo>
                      <a:pt x="1974" y="443"/>
                    </a:lnTo>
                    <a:lnTo>
                      <a:pt x="1974" y="445"/>
                    </a:lnTo>
                    <a:lnTo>
                      <a:pt x="1972" y="446"/>
                    </a:lnTo>
                    <a:lnTo>
                      <a:pt x="1972" y="449"/>
                    </a:lnTo>
                    <a:lnTo>
                      <a:pt x="1972" y="451"/>
                    </a:lnTo>
                    <a:lnTo>
                      <a:pt x="1972" y="452"/>
                    </a:lnTo>
                    <a:lnTo>
                      <a:pt x="1972" y="454"/>
                    </a:lnTo>
                    <a:lnTo>
                      <a:pt x="1972" y="456"/>
                    </a:lnTo>
                    <a:lnTo>
                      <a:pt x="1972" y="457"/>
                    </a:lnTo>
                    <a:lnTo>
                      <a:pt x="1972" y="459"/>
                    </a:lnTo>
                    <a:lnTo>
                      <a:pt x="1972" y="460"/>
                    </a:lnTo>
                    <a:lnTo>
                      <a:pt x="1972" y="462"/>
                    </a:lnTo>
                    <a:lnTo>
                      <a:pt x="1972" y="463"/>
                    </a:lnTo>
                    <a:lnTo>
                      <a:pt x="1971" y="463"/>
                    </a:lnTo>
                    <a:lnTo>
                      <a:pt x="1971" y="465"/>
                    </a:lnTo>
                    <a:lnTo>
                      <a:pt x="1969" y="466"/>
                    </a:lnTo>
                    <a:lnTo>
                      <a:pt x="1969" y="468"/>
                    </a:lnTo>
                    <a:lnTo>
                      <a:pt x="1968" y="468"/>
                    </a:lnTo>
                    <a:lnTo>
                      <a:pt x="1966" y="469"/>
                    </a:lnTo>
                    <a:lnTo>
                      <a:pt x="1965" y="468"/>
                    </a:lnTo>
                    <a:lnTo>
                      <a:pt x="1963" y="468"/>
                    </a:lnTo>
                    <a:lnTo>
                      <a:pt x="1962" y="468"/>
                    </a:lnTo>
                    <a:lnTo>
                      <a:pt x="1962" y="466"/>
                    </a:lnTo>
                    <a:lnTo>
                      <a:pt x="1960" y="466"/>
                    </a:lnTo>
                    <a:lnTo>
                      <a:pt x="1960" y="465"/>
                    </a:lnTo>
                    <a:lnTo>
                      <a:pt x="1959" y="463"/>
                    </a:lnTo>
                    <a:lnTo>
                      <a:pt x="1959" y="462"/>
                    </a:lnTo>
                    <a:lnTo>
                      <a:pt x="1957" y="460"/>
                    </a:lnTo>
                    <a:lnTo>
                      <a:pt x="1957" y="459"/>
                    </a:lnTo>
                    <a:lnTo>
                      <a:pt x="1955" y="457"/>
                    </a:lnTo>
                    <a:lnTo>
                      <a:pt x="1955" y="454"/>
                    </a:lnTo>
                    <a:lnTo>
                      <a:pt x="1954" y="454"/>
                    </a:lnTo>
                    <a:lnTo>
                      <a:pt x="1954" y="452"/>
                    </a:lnTo>
                    <a:lnTo>
                      <a:pt x="1952" y="451"/>
                    </a:lnTo>
                    <a:lnTo>
                      <a:pt x="1952" y="449"/>
                    </a:lnTo>
                    <a:lnTo>
                      <a:pt x="1951" y="449"/>
                    </a:lnTo>
                    <a:lnTo>
                      <a:pt x="1951" y="448"/>
                    </a:lnTo>
                    <a:lnTo>
                      <a:pt x="1949" y="448"/>
                    </a:lnTo>
                    <a:lnTo>
                      <a:pt x="1946" y="446"/>
                    </a:lnTo>
                    <a:lnTo>
                      <a:pt x="1945" y="446"/>
                    </a:lnTo>
                    <a:lnTo>
                      <a:pt x="1943" y="448"/>
                    </a:lnTo>
                    <a:lnTo>
                      <a:pt x="1942" y="448"/>
                    </a:lnTo>
                    <a:lnTo>
                      <a:pt x="1940" y="449"/>
                    </a:lnTo>
                    <a:lnTo>
                      <a:pt x="1939" y="449"/>
                    </a:lnTo>
                    <a:lnTo>
                      <a:pt x="1937" y="449"/>
                    </a:lnTo>
                    <a:lnTo>
                      <a:pt x="1937" y="451"/>
                    </a:lnTo>
                    <a:lnTo>
                      <a:pt x="1935" y="451"/>
                    </a:lnTo>
                    <a:lnTo>
                      <a:pt x="1934" y="451"/>
                    </a:lnTo>
                    <a:lnTo>
                      <a:pt x="1932" y="451"/>
                    </a:lnTo>
                    <a:lnTo>
                      <a:pt x="1932" y="452"/>
                    </a:lnTo>
                    <a:lnTo>
                      <a:pt x="1931" y="452"/>
                    </a:lnTo>
                    <a:lnTo>
                      <a:pt x="1931" y="454"/>
                    </a:lnTo>
                    <a:lnTo>
                      <a:pt x="1929" y="454"/>
                    </a:lnTo>
                    <a:lnTo>
                      <a:pt x="1929" y="456"/>
                    </a:lnTo>
                    <a:lnTo>
                      <a:pt x="1928" y="456"/>
                    </a:lnTo>
                    <a:lnTo>
                      <a:pt x="1928" y="457"/>
                    </a:lnTo>
                    <a:lnTo>
                      <a:pt x="1926" y="459"/>
                    </a:lnTo>
                    <a:lnTo>
                      <a:pt x="1926" y="460"/>
                    </a:lnTo>
                    <a:lnTo>
                      <a:pt x="1925" y="460"/>
                    </a:lnTo>
                    <a:lnTo>
                      <a:pt x="1925" y="462"/>
                    </a:lnTo>
                    <a:lnTo>
                      <a:pt x="1925" y="463"/>
                    </a:lnTo>
                    <a:lnTo>
                      <a:pt x="1923" y="463"/>
                    </a:lnTo>
                    <a:lnTo>
                      <a:pt x="1923" y="465"/>
                    </a:lnTo>
                    <a:lnTo>
                      <a:pt x="1922" y="466"/>
                    </a:lnTo>
                    <a:lnTo>
                      <a:pt x="1922" y="468"/>
                    </a:lnTo>
                    <a:lnTo>
                      <a:pt x="1920" y="468"/>
                    </a:lnTo>
                    <a:lnTo>
                      <a:pt x="1920" y="469"/>
                    </a:lnTo>
                    <a:lnTo>
                      <a:pt x="1920" y="471"/>
                    </a:lnTo>
                    <a:lnTo>
                      <a:pt x="1919" y="472"/>
                    </a:lnTo>
                    <a:lnTo>
                      <a:pt x="1919" y="474"/>
                    </a:lnTo>
                    <a:lnTo>
                      <a:pt x="1919" y="476"/>
                    </a:lnTo>
                    <a:lnTo>
                      <a:pt x="1917" y="476"/>
                    </a:lnTo>
                    <a:lnTo>
                      <a:pt x="1917" y="477"/>
                    </a:lnTo>
                    <a:lnTo>
                      <a:pt x="1915" y="479"/>
                    </a:lnTo>
                    <a:lnTo>
                      <a:pt x="1915" y="480"/>
                    </a:lnTo>
                    <a:lnTo>
                      <a:pt x="1914" y="480"/>
                    </a:lnTo>
                    <a:lnTo>
                      <a:pt x="1914" y="482"/>
                    </a:lnTo>
                    <a:lnTo>
                      <a:pt x="1912" y="482"/>
                    </a:lnTo>
                    <a:lnTo>
                      <a:pt x="1911" y="483"/>
                    </a:lnTo>
                    <a:lnTo>
                      <a:pt x="1909" y="483"/>
                    </a:lnTo>
                    <a:lnTo>
                      <a:pt x="1908" y="483"/>
                    </a:lnTo>
                    <a:lnTo>
                      <a:pt x="1906" y="483"/>
                    </a:lnTo>
                    <a:lnTo>
                      <a:pt x="1906" y="485"/>
                    </a:lnTo>
                    <a:lnTo>
                      <a:pt x="1905" y="485"/>
                    </a:lnTo>
                    <a:lnTo>
                      <a:pt x="1903" y="485"/>
                    </a:lnTo>
                    <a:lnTo>
                      <a:pt x="1902" y="485"/>
                    </a:lnTo>
                    <a:lnTo>
                      <a:pt x="1900" y="486"/>
                    </a:lnTo>
                    <a:lnTo>
                      <a:pt x="1899" y="486"/>
                    </a:lnTo>
                    <a:lnTo>
                      <a:pt x="1897" y="486"/>
                    </a:lnTo>
                    <a:lnTo>
                      <a:pt x="1895" y="486"/>
                    </a:lnTo>
                    <a:lnTo>
                      <a:pt x="1894" y="488"/>
                    </a:lnTo>
                    <a:lnTo>
                      <a:pt x="1892" y="488"/>
                    </a:lnTo>
                    <a:lnTo>
                      <a:pt x="1891" y="489"/>
                    </a:lnTo>
                    <a:lnTo>
                      <a:pt x="1889" y="489"/>
                    </a:lnTo>
                    <a:lnTo>
                      <a:pt x="1889" y="491"/>
                    </a:lnTo>
                    <a:lnTo>
                      <a:pt x="1888" y="491"/>
                    </a:lnTo>
                    <a:lnTo>
                      <a:pt x="1888" y="492"/>
                    </a:lnTo>
                    <a:lnTo>
                      <a:pt x="1886" y="494"/>
                    </a:lnTo>
                    <a:lnTo>
                      <a:pt x="1886" y="496"/>
                    </a:lnTo>
                    <a:lnTo>
                      <a:pt x="1885" y="496"/>
                    </a:lnTo>
                    <a:lnTo>
                      <a:pt x="1885" y="497"/>
                    </a:lnTo>
                    <a:lnTo>
                      <a:pt x="1885" y="499"/>
                    </a:lnTo>
                    <a:lnTo>
                      <a:pt x="1885" y="500"/>
                    </a:lnTo>
                    <a:lnTo>
                      <a:pt x="1883" y="502"/>
                    </a:lnTo>
                    <a:lnTo>
                      <a:pt x="1882" y="502"/>
                    </a:lnTo>
                    <a:lnTo>
                      <a:pt x="1880" y="502"/>
                    </a:lnTo>
                    <a:lnTo>
                      <a:pt x="1880" y="503"/>
                    </a:lnTo>
                    <a:lnTo>
                      <a:pt x="1879" y="503"/>
                    </a:lnTo>
                    <a:lnTo>
                      <a:pt x="1877" y="503"/>
                    </a:lnTo>
                    <a:lnTo>
                      <a:pt x="1875" y="503"/>
                    </a:lnTo>
                    <a:lnTo>
                      <a:pt x="1874" y="503"/>
                    </a:lnTo>
                    <a:lnTo>
                      <a:pt x="1874" y="505"/>
                    </a:lnTo>
                    <a:lnTo>
                      <a:pt x="1872" y="505"/>
                    </a:lnTo>
                    <a:lnTo>
                      <a:pt x="1871" y="506"/>
                    </a:lnTo>
                    <a:lnTo>
                      <a:pt x="1869" y="506"/>
                    </a:lnTo>
                    <a:lnTo>
                      <a:pt x="1869" y="508"/>
                    </a:lnTo>
                    <a:lnTo>
                      <a:pt x="1868" y="508"/>
                    </a:lnTo>
                    <a:lnTo>
                      <a:pt x="1868" y="509"/>
                    </a:lnTo>
                    <a:lnTo>
                      <a:pt x="1868" y="511"/>
                    </a:lnTo>
                    <a:lnTo>
                      <a:pt x="1866" y="511"/>
                    </a:lnTo>
                    <a:lnTo>
                      <a:pt x="1866" y="512"/>
                    </a:lnTo>
                    <a:lnTo>
                      <a:pt x="1866" y="514"/>
                    </a:lnTo>
                    <a:lnTo>
                      <a:pt x="1866" y="517"/>
                    </a:lnTo>
                    <a:lnTo>
                      <a:pt x="1865" y="519"/>
                    </a:lnTo>
                    <a:lnTo>
                      <a:pt x="1866" y="519"/>
                    </a:lnTo>
                    <a:lnTo>
                      <a:pt x="1865" y="520"/>
                    </a:lnTo>
                    <a:lnTo>
                      <a:pt x="1866" y="520"/>
                    </a:lnTo>
                    <a:lnTo>
                      <a:pt x="1866" y="522"/>
                    </a:lnTo>
                    <a:lnTo>
                      <a:pt x="1865" y="523"/>
                    </a:lnTo>
                    <a:lnTo>
                      <a:pt x="1865" y="525"/>
                    </a:lnTo>
                    <a:lnTo>
                      <a:pt x="1863" y="526"/>
                    </a:lnTo>
                    <a:lnTo>
                      <a:pt x="1862" y="528"/>
                    </a:lnTo>
                    <a:lnTo>
                      <a:pt x="1862" y="529"/>
                    </a:lnTo>
                    <a:lnTo>
                      <a:pt x="1860" y="531"/>
                    </a:lnTo>
                    <a:lnTo>
                      <a:pt x="1859" y="531"/>
                    </a:lnTo>
                    <a:lnTo>
                      <a:pt x="1859" y="532"/>
                    </a:lnTo>
                    <a:lnTo>
                      <a:pt x="1857" y="532"/>
                    </a:lnTo>
                    <a:lnTo>
                      <a:pt x="1856" y="532"/>
                    </a:lnTo>
                    <a:lnTo>
                      <a:pt x="1856" y="534"/>
                    </a:lnTo>
                    <a:lnTo>
                      <a:pt x="1854" y="534"/>
                    </a:lnTo>
                    <a:lnTo>
                      <a:pt x="1854" y="536"/>
                    </a:lnTo>
                    <a:lnTo>
                      <a:pt x="1852" y="536"/>
                    </a:lnTo>
                    <a:lnTo>
                      <a:pt x="1851" y="536"/>
                    </a:lnTo>
                    <a:lnTo>
                      <a:pt x="1849" y="537"/>
                    </a:lnTo>
                    <a:lnTo>
                      <a:pt x="1849" y="539"/>
                    </a:lnTo>
                    <a:lnTo>
                      <a:pt x="1848" y="540"/>
                    </a:lnTo>
                    <a:lnTo>
                      <a:pt x="1848" y="542"/>
                    </a:lnTo>
                    <a:lnTo>
                      <a:pt x="1849" y="542"/>
                    </a:lnTo>
                    <a:lnTo>
                      <a:pt x="1849" y="543"/>
                    </a:lnTo>
                    <a:lnTo>
                      <a:pt x="1849" y="545"/>
                    </a:lnTo>
                    <a:lnTo>
                      <a:pt x="1848" y="549"/>
                    </a:lnTo>
                    <a:lnTo>
                      <a:pt x="1848" y="551"/>
                    </a:lnTo>
                    <a:lnTo>
                      <a:pt x="1848" y="552"/>
                    </a:lnTo>
                    <a:lnTo>
                      <a:pt x="1846" y="552"/>
                    </a:lnTo>
                    <a:lnTo>
                      <a:pt x="1846" y="554"/>
                    </a:lnTo>
                    <a:lnTo>
                      <a:pt x="1845" y="554"/>
                    </a:lnTo>
                    <a:lnTo>
                      <a:pt x="1845" y="556"/>
                    </a:lnTo>
                    <a:lnTo>
                      <a:pt x="1843" y="556"/>
                    </a:lnTo>
                    <a:lnTo>
                      <a:pt x="1843" y="557"/>
                    </a:lnTo>
                    <a:lnTo>
                      <a:pt x="1842" y="557"/>
                    </a:lnTo>
                    <a:lnTo>
                      <a:pt x="1842" y="559"/>
                    </a:lnTo>
                    <a:lnTo>
                      <a:pt x="1840" y="559"/>
                    </a:lnTo>
                    <a:lnTo>
                      <a:pt x="1839" y="559"/>
                    </a:lnTo>
                    <a:lnTo>
                      <a:pt x="1839" y="560"/>
                    </a:lnTo>
                    <a:lnTo>
                      <a:pt x="1837" y="560"/>
                    </a:lnTo>
                    <a:lnTo>
                      <a:pt x="1836" y="560"/>
                    </a:lnTo>
                    <a:lnTo>
                      <a:pt x="1836" y="562"/>
                    </a:lnTo>
                    <a:lnTo>
                      <a:pt x="1834" y="563"/>
                    </a:lnTo>
                    <a:lnTo>
                      <a:pt x="1834" y="565"/>
                    </a:lnTo>
                    <a:lnTo>
                      <a:pt x="1834" y="566"/>
                    </a:lnTo>
                    <a:lnTo>
                      <a:pt x="1836" y="568"/>
                    </a:lnTo>
                    <a:lnTo>
                      <a:pt x="1836" y="569"/>
                    </a:lnTo>
                    <a:lnTo>
                      <a:pt x="1836" y="571"/>
                    </a:lnTo>
                    <a:lnTo>
                      <a:pt x="1836" y="572"/>
                    </a:lnTo>
                    <a:lnTo>
                      <a:pt x="1837" y="572"/>
                    </a:lnTo>
                    <a:lnTo>
                      <a:pt x="1837" y="574"/>
                    </a:lnTo>
                    <a:lnTo>
                      <a:pt x="1837" y="576"/>
                    </a:lnTo>
                    <a:lnTo>
                      <a:pt x="1836" y="577"/>
                    </a:lnTo>
                    <a:lnTo>
                      <a:pt x="1836" y="579"/>
                    </a:lnTo>
                    <a:lnTo>
                      <a:pt x="1836" y="580"/>
                    </a:lnTo>
                    <a:lnTo>
                      <a:pt x="1836" y="582"/>
                    </a:lnTo>
                    <a:lnTo>
                      <a:pt x="1834" y="582"/>
                    </a:lnTo>
                    <a:lnTo>
                      <a:pt x="1834" y="583"/>
                    </a:lnTo>
                    <a:lnTo>
                      <a:pt x="1834" y="585"/>
                    </a:lnTo>
                    <a:lnTo>
                      <a:pt x="1834" y="586"/>
                    </a:lnTo>
                    <a:lnTo>
                      <a:pt x="1832" y="588"/>
                    </a:lnTo>
                    <a:lnTo>
                      <a:pt x="1832" y="589"/>
                    </a:lnTo>
                    <a:lnTo>
                      <a:pt x="1832" y="591"/>
                    </a:lnTo>
                    <a:lnTo>
                      <a:pt x="1831" y="592"/>
                    </a:lnTo>
                    <a:lnTo>
                      <a:pt x="1831" y="594"/>
                    </a:lnTo>
                    <a:lnTo>
                      <a:pt x="1831" y="596"/>
                    </a:lnTo>
                    <a:lnTo>
                      <a:pt x="1829" y="596"/>
                    </a:lnTo>
                    <a:lnTo>
                      <a:pt x="1829" y="597"/>
                    </a:lnTo>
                    <a:lnTo>
                      <a:pt x="1829" y="599"/>
                    </a:lnTo>
                    <a:lnTo>
                      <a:pt x="1828" y="599"/>
                    </a:lnTo>
                    <a:lnTo>
                      <a:pt x="1828" y="600"/>
                    </a:lnTo>
                    <a:lnTo>
                      <a:pt x="1828" y="602"/>
                    </a:lnTo>
                    <a:lnTo>
                      <a:pt x="1828" y="603"/>
                    </a:lnTo>
                    <a:lnTo>
                      <a:pt x="1828" y="605"/>
                    </a:lnTo>
                    <a:lnTo>
                      <a:pt x="1828" y="606"/>
                    </a:lnTo>
                    <a:lnTo>
                      <a:pt x="1828" y="608"/>
                    </a:lnTo>
                    <a:lnTo>
                      <a:pt x="1829" y="608"/>
                    </a:lnTo>
                    <a:lnTo>
                      <a:pt x="1829" y="609"/>
                    </a:lnTo>
                    <a:lnTo>
                      <a:pt x="1829" y="611"/>
                    </a:lnTo>
                    <a:lnTo>
                      <a:pt x="1829" y="612"/>
                    </a:lnTo>
                    <a:lnTo>
                      <a:pt x="1831" y="614"/>
                    </a:lnTo>
                    <a:lnTo>
                      <a:pt x="1829" y="614"/>
                    </a:lnTo>
                    <a:lnTo>
                      <a:pt x="1831" y="614"/>
                    </a:lnTo>
                    <a:lnTo>
                      <a:pt x="1829" y="622"/>
                    </a:lnTo>
                    <a:lnTo>
                      <a:pt x="1829" y="623"/>
                    </a:lnTo>
                    <a:lnTo>
                      <a:pt x="1828" y="629"/>
                    </a:lnTo>
                    <a:lnTo>
                      <a:pt x="1828" y="631"/>
                    </a:lnTo>
                    <a:lnTo>
                      <a:pt x="1828" y="632"/>
                    </a:lnTo>
                    <a:lnTo>
                      <a:pt x="1826" y="632"/>
                    </a:lnTo>
                    <a:lnTo>
                      <a:pt x="1826" y="634"/>
                    </a:lnTo>
                    <a:lnTo>
                      <a:pt x="1826" y="635"/>
                    </a:lnTo>
                    <a:lnTo>
                      <a:pt x="1826" y="637"/>
                    </a:lnTo>
                    <a:lnTo>
                      <a:pt x="1825" y="639"/>
                    </a:lnTo>
                    <a:lnTo>
                      <a:pt x="1825" y="640"/>
                    </a:lnTo>
                    <a:lnTo>
                      <a:pt x="1825" y="642"/>
                    </a:lnTo>
                    <a:lnTo>
                      <a:pt x="1823" y="643"/>
                    </a:lnTo>
                    <a:lnTo>
                      <a:pt x="1823" y="645"/>
                    </a:lnTo>
                    <a:lnTo>
                      <a:pt x="1822" y="646"/>
                    </a:lnTo>
                    <a:lnTo>
                      <a:pt x="1820" y="646"/>
                    </a:lnTo>
                    <a:lnTo>
                      <a:pt x="1820" y="648"/>
                    </a:lnTo>
                    <a:lnTo>
                      <a:pt x="1819" y="648"/>
                    </a:lnTo>
                    <a:lnTo>
                      <a:pt x="1817" y="648"/>
                    </a:lnTo>
                    <a:lnTo>
                      <a:pt x="1816" y="648"/>
                    </a:lnTo>
                    <a:lnTo>
                      <a:pt x="1814" y="648"/>
                    </a:lnTo>
                    <a:lnTo>
                      <a:pt x="1812" y="648"/>
                    </a:lnTo>
                    <a:lnTo>
                      <a:pt x="1811" y="648"/>
                    </a:lnTo>
                    <a:lnTo>
                      <a:pt x="1809" y="648"/>
                    </a:lnTo>
                    <a:lnTo>
                      <a:pt x="1808" y="648"/>
                    </a:lnTo>
                    <a:lnTo>
                      <a:pt x="1806" y="648"/>
                    </a:lnTo>
                    <a:lnTo>
                      <a:pt x="1805" y="648"/>
                    </a:lnTo>
                    <a:lnTo>
                      <a:pt x="1803" y="649"/>
                    </a:lnTo>
                    <a:lnTo>
                      <a:pt x="1802" y="649"/>
                    </a:lnTo>
                    <a:lnTo>
                      <a:pt x="1802" y="651"/>
                    </a:lnTo>
                    <a:lnTo>
                      <a:pt x="1800" y="651"/>
                    </a:lnTo>
                    <a:lnTo>
                      <a:pt x="1800" y="652"/>
                    </a:lnTo>
                    <a:lnTo>
                      <a:pt x="1799" y="654"/>
                    </a:lnTo>
                    <a:lnTo>
                      <a:pt x="1799" y="655"/>
                    </a:lnTo>
                    <a:lnTo>
                      <a:pt x="1797" y="657"/>
                    </a:lnTo>
                    <a:lnTo>
                      <a:pt x="1797" y="659"/>
                    </a:lnTo>
                    <a:lnTo>
                      <a:pt x="1797" y="660"/>
                    </a:lnTo>
                    <a:lnTo>
                      <a:pt x="1796" y="660"/>
                    </a:lnTo>
                    <a:lnTo>
                      <a:pt x="1796" y="662"/>
                    </a:lnTo>
                    <a:lnTo>
                      <a:pt x="1796" y="663"/>
                    </a:lnTo>
                    <a:lnTo>
                      <a:pt x="1794" y="665"/>
                    </a:lnTo>
                    <a:lnTo>
                      <a:pt x="1794" y="666"/>
                    </a:lnTo>
                    <a:lnTo>
                      <a:pt x="1794" y="668"/>
                    </a:lnTo>
                    <a:lnTo>
                      <a:pt x="1792" y="668"/>
                    </a:lnTo>
                    <a:lnTo>
                      <a:pt x="1792" y="669"/>
                    </a:lnTo>
                    <a:lnTo>
                      <a:pt x="1792" y="671"/>
                    </a:lnTo>
                    <a:lnTo>
                      <a:pt x="1792" y="672"/>
                    </a:lnTo>
                    <a:lnTo>
                      <a:pt x="1791" y="672"/>
                    </a:lnTo>
                    <a:lnTo>
                      <a:pt x="1754" y="728"/>
                    </a:lnTo>
                    <a:lnTo>
                      <a:pt x="1711" y="783"/>
                    </a:lnTo>
                    <a:lnTo>
                      <a:pt x="1683" y="823"/>
                    </a:lnTo>
                    <a:lnTo>
                      <a:pt x="1671" y="840"/>
                    </a:lnTo>
                    <a:lnTo>
                      <a:pt x="1662" y="858"/>
                    </a:lnTo>
                    <a:lnTo>
                      <a:pt x="1653" y="885"/>
                    </a:lnTo>
                    <a:lnTo>
                      <a:pt x="1630" y="945"/>
                    </a:lnTo>
                    <a:lnTo>
                      <a:pt x="1102" y="757"/>
                    </a:lnTo>
                    <a:lnTo>
                      <a:pt x="902" y="685"/>
                    </a:lnTo>
                    <a:lnTo>
                      <a:pt x="876" y="680"/>
                    </a:lnTo>
                    <a:lnTo>
                      <a:pt x="572" y="568"/>
                    </a:lnTo>
                    <a:lnTo>
                      <a:pt x="61" y="389"/>
                    </a:lnTo>
                    <a:lnTo>
                      <a:pt x="40" y="385"/>
                    </a:lnTo>
                    <a:lnTo>
                      <a:pt x="35" y="385"/>
                    </a:lnTo>
                    <a:lnTo>
                      <a:pt x="29" y="383"/>
                    </a:lnTo>
                    <a:lnTo>
                      <a:pt x="23" y="380"/>
                    </a:lnTo>
                    <a:lnTo>
                      <a:pt x="17" y="379"/>
                    </a:lnTo>
                    <a:lnTo>
                      <a:pt x="1" y="372"/>
                    </a:lnTo>
                    <a:lnTo>
                      <a:pt x="5" y="363"/>
                    </a:lnTo>
                    <a:lnTo>
                      <a:pt x="0" y="360"/>
                    </a:lnTo>
                    <a:lnTo>
                      <a:pt x="3" y="35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91" name="Freeform 6">
                <a:extLst>
                  <a:ext uri="{FF2B5EF4-FFF2-40B4-BE49-F238E27FC236}">
                    <a16:creationId xmlns:a16="http://schemas.microsoft.com/office/drawing/2014/main" id="{CAAE0D04-E473-4DF8-FF3F-5FD72397F6B1}"/>
                  </a:ext>
                </a:extLst>
              </p:cNvPr>
              <p:cNvSpPr>
                <a:spLocks/>
              </p:cNvSpPr>
              <p:nvPr/>
            </p:nvSpPr>
            <p:spPr bwMode="auto">
              <a:xfrm>
                <a:off x="693" y="335"/>
                <a:ext cx="2009" cy="469"/>
              </a:xfrm>
              <a:custGeom>
                <a:avLst/>
                <a:gdLst>
                  <a:gd name="T0" fmla="*/ 45 w 2009"/>
                  <a:gd name="T1" fmla="*/ 283 h 469"/>
                  <a:gd name="T2" fmla="*/ 63 w 2009"/>
                  <a:gd name="T3" fmla="*/ 254 h 469"/>
                  <a:gd name="T4" fmla="*/ 60 w 2009"/>
                  <a:gd name="T5" fmla="*/ 220 h 469"/>
                  <a:gd name="T6" fmla="*/ 82 w 2009"/>
                  <a:gd name="T7" fmla="*/ 176 h 469"/>
                  <a:gd name="T8" fmla="*/ 91 w 2009"/>
                  <a:gd name="T9" fmla="*/ 133 h 469"/>
                  <a:gd name="T10" fmla="*/ 98 w 2009"/>
                  <a:gd name="T11" fmla="*/ 82 h 469"/>
                  <a:gd name="T12" fmla="*/ 105 w 2009"/>
                  <a:gd name="T13" fmla="*/ 36 h 469"/>
                  <a:gd name="T14" fmla="*/ 149 w 2009"/>
                  <a:gd name="T15" fmla="*/ 11 h 469"/>
                  <a:gd name="T16" fmla="*/ 208 w 2009"/>
                  <a:gd name="T17" fmla="*/ 33 h 469"/>
                  <a:gd name="T18" fmla="*/ 266 w 2009"/>
                  <a:gd name="T19" fmla="*/ 31 h 469"/>
                  <a:gd name="T20" fmla="*/ 294 w 2009"/>
                  <a:gd name="T21" fmla="*/ 11 h 469"/>
                  <a:gd name="T22" fmla="*/ 320 w 2009"/>
                  <a:gd name="T23" fmla="*/ 8 h 469"/>
                  <a:gd name="T24" fmla="*/ 351 w 2009"/>
                  <a:gd name="T25" fmla="*/ 26 h 469"/>
                  <a:gd name="T26" fmla="*/ 374 w 2009"/>
                  <a:gd name="T27" fmla="*/ 62 h 469"/>
                  <a:gd name="T28" fmla="*/ 392 w 2009"/>
                  <a:gd name="T29" fmla="*/ 94 h 469"/>
                  <a:gd name="T30" fmla="*/ 384 w 2009"/>
                  <a:gd name="T31" fmla="*/ 153 h 469"/>
                  <a:gd name="T32" fmla="*/ 397 w 2009"/>
                  <a:gd name="T33" fmla="*/ 179 h 469"/>
                  <a:gd name="T34" fmla="*/ 429 w 2009"/>
                  <a:gd name="T35" fmla="*/ 202 h 469"/>
                  <a:gd name="T36" fmla="*/ 472 w 2009"/>
                  <a:gd name="T37" fmla="*/ 223 h 469"/>
                  <a:gd name="T38" fmla="*/ 533 w 2009"/>
                  <a:gd name="T39" fmla="*/ 239 h 469"/>
                  <a:gd name="T40" fmla="*/ 601 w 2009"/>
                  <a:gd name="T41" fmla="*/ 246 h 469"/>
                  <a:gd name="T42" fmla="*/ 658 w 2009"/>
                  <a:gd name="T43" fmla="*/ 265 h 469"/>
                  <a:gd name="T44" fmla="*/ 723 w 2009"/>
                  <a:gd name="T45" fmla="*/ 297 h 469"/>
                  <a:gd name="T46" fmla="*/ 818 w 2009"/>
                  <a:gd name="T47" fmla="*/ 286 h 469"/>
                  <a:gd name="T48" fmla="*/ 841 w 2009"/>
                  <a:gd name="T49" fmla="*/ 248 h 469"/>
                  <a:gd name="T50" fmla="*/ 878 w 2009"/>
                  <a:gd name="T51" fmla="*/ 231 h 469"/>
                  <a:gd name="T52" fmla="*/ 907 w 2009"/>
                  <a:gd name="T53" fmla="*/ 213 h 469"/>
                  <a:gd name="T54" fmla="*/ 973 w 2009"/>
                  <a:gd name="T55" fmla="*/ 231 h 469"/>
                  <a:gd name="T56" fmla="*/ 1009 w 2009"/>
                  <a:gd name="T57" fmla="*/ 225 h 469"/>
                  <a:gd name="T58" fmla="*/ 1059 w 2009"/>
                  <a:gd name="T59" fmla="*/ 217 h 469"/>
                  <a:gd name="T60" fmla="*/ 1090 w 2009"/>
                  <a:gd name="T61" fmla="*/ 229 h 469"/>
                  <a:gd name="T62" fmla="*/ 1136 w 2009"/>
                  <a:gd name="T63" fmla="*/ 240 h 469"/>
                  <a:gd name="T64" fmla="*/ 1195 w 2009"/>
                  <a:gd name="T65" fmla="*/ 243 h 469"/>
                  <a:gd name="T66" fmla="*/ 1253 w 2009"/>
                  <a:gd name="T67" fmla="*/ 248 h 469"/>
                  <a:gd name="T68" fmla="*/ 1324 w 2009"/>
                  <a:gd name="T69" fmla="*/ 280 h 469"/>
                  <a:gd name="T70" fmla="*/ 1356 w 2009"/>
                  <a:gd name="T71" fmla="*/ 285 h 469"/>
                  <a:gd name="T72" fmla="*/ 1376 w 2009"/>
                  <a:gd name="T73" fmla="*/ 280 h 469"/>
                  <a:gd name="T74" fmla="*/ 1394 w 2009"/>
                  <a:gd name="T75" fmla="*/ 311 h 469"/>
                  <a:gd name="T76" fmla="*/ 1437 w 2009"/>
                  <a:gd name="T77" fmla="*/ 325 h 469"/>
                  <a:gd name="T78" fmla="*/ 1533 w 2009"/>
                  <a:gd name="T79" fmla="*/ 371 h 469"/>
                  <a:gd name="T80" fmla="*/ 1557 w 2009"/>
                  <a:gd name="T81" fmla="*/ 379 h 469"/>
                  <a:gd name="T82" fmla="*/ 1591 w 2009"/>
                  <a:gd name="T83" fmla="*/ 397 h 469"/>
                  <a:gd name="T84" fmla="*/ 1605 w 2009"/>
                  <a:gd name="T85" fmla="*/ 405 h 469"/>
                  <a:gd name="T86" fmla="*/ 1637 w 2009"/>
                  <a:gd name="T87" fmla="*/ 379 h 469"/>
                  <a:gd name="T88" fmla="*/ 1660 w 2009"/>
                  <a:gd name="T89" fmla="*/ 383 h 469"/>
                  <a:gd name="T90" fmla="*/ 1688 w 2009"/>
                  <a:gd name="T91" fmla="*/ 386 h 469"/>
                  <a:gd name="T92" fmla="*/ 1728 w 2009"/>
                  <a:gd name="T93" fmla="*/ 389 h 469"/>
                  <a:gd name="T94" fmla="*/ 1763 w 2009"/>
                  <a:gd name="T95" fmla="*/ 389 h 469"/>
                  <a:gd name="T96" fmla="*/ 1783 w 2009"/>
                  <a:gd name="T97" fmla="*/ 376 h 469"/>
                  <a:gd name="T98" fmla="*/ 1800 w 2009"/>
                  <a:gd name="T99" fmla="*/ 351 h 469"/>
                  <a:gd name="T100" fmla="*/ 1822 w 2009"/>
                  <a:gd name="T101" fmla="*/ 326 h 469"/>
                  <a:gd name="T102" fmla="*/ 1840 w 2009"/>
                  <a:gd name="T103" fmla="*/ 308 h 469"/>
                  <a:gd name="T104" fmla="*/ 1876 w 2009"/>
                  <a:gd name="T105" fmla="*/ 302 h 469"/>
                  <a:gd name="T106" fmla="*/ 1911 w 2009"/>
                  <a:gd name="T107" fmla="*/ 316 h 469"/>
                  <a:gd name="T108" fmla="*/ 1937 w 2009"/>
                  <a:gd name="T109" fmla="*/ 333 h 469"/>
                  <a:gd name="T110" fmla="*/ 1971 w 2009"/>
                  <a:gd name="T111" fmla="*/ 372 h 469"/>
                  <a:gd name="T112" fmla="*/ 2009 w 2009"/>
                  <a:gd name="T113" fmla="*/ 408 h 469"/>
                  <a:gd name="T114" fmla="*/ 1986 w 2009"/>
                  <a:gd name="T115" fmla="*/ 434 h 469"/>
                  <a:gd name="T116" fmla="*/ 1969 w 2009"/>
                  <a:gd name="T117" fmla="*/ 446 h 469"/>
                  <a:gd name="T118" fmla="*/ 1962 w 2009"/>
                  <a:gd name="T119" fmla="*/ 46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9" h="469">
                    <a:moveTo>
                      <a:pt x="0" y="357"/>
                    </a:moveTo>
                    <a:lnTo>
                      <a:pt x="6" y="349"/>
                    </a:lnTo>
                    <a:lnTo>
                      <a:pt x="12" y="343"/>
                    </a:lnTo>
                    <a:lnTo>
                      <a:pt x="18" y="339"/>
                    </a:lnTo>
                    <a:lnTo>
                      <a:pt x="23" y="334"/>
                    </a:lnTo>
                    <a:lnTo>
                      <a:pt x="28" y="328"/>
                    </a:lnTo>
                    <a:lnTo>
                      <a:pt x="29" y="325"/>
                    </a:lnTo>
                    <a:lnTo>
                      <a:pt x="32" y="323"/>
                    </a:lnTo>
                    <a:lnTo>
                      <a:pt x="37" y="320"/>
                    </a:lnTo>
                    <a:lnTo>
                      <a:pt x="37" y="319"/>
                    </a:lnTo>
                    <a:lnTo>
                      <a:pt x="37" y="314"/>
                    </a:lnTo>
                    <a:lnTo>
                      <a:pt x="38" y="309"/>
                    </a:lnTo>
                    <a:lnTo>
                      <a:pt x="38" y="305"/>
                    </a:lnTo>
                    <a:lnTo>
                      <a:pt x="40" y="302"/>
                    </a:lnTo>
                    <a:lnTo>
                      <a:pt x="43" y="293"/>
                    </a:lnTo>
                    <a:lnTo>
                      <a:pt x="45" y="289"/>
                    </a:lnTo>
                    <a:lnTo>
                      <a:pt x="45" y="283"/>
                    </a:lnTo>
                    <a:lnTo>
                      <a:pt x="45" y="280"/>
                    </a:lnTo>
                    <a:lnTo>
                      <a:pt x="46" y="276"/>
                    </a:lnTo>
                    <a:lnTo>
                      <a:pt x="46" y="271"/>
                    </a:lnTo>
                    <a:lnTo>
                      <a:pt x="51" y="266"/>
                    </a:lnTo>
                    <a:lnTo>
                      <a:pt x="54" y="265"/>
                    </a:lnTo>
                    <a:lnTo>
                      <a:pt x="57" y="265"/>
                    </a:lnTo>
                    <a:lnTo>
                      <a:pt x="57" y="263"/>
                    </a:lnTo>
                    <a:lnTo>
                      <a:pt x="58" y="263"/>
                    </a:lnTo>
                    <a:lnTo>
                      <a:pt x="58" y="262"/>
                    </a:lnTo>
                    <a:lnTo>
                      <a:pt x="60" y="262"/>
                    </a:lnTo>
                    <a:lnTo>
                      <a:pt x="60" y="260"/>
                    </a:lnTo>
                    <a:lnTo>
                      <a:pt x="62" y="260"/>
                    </a:lnTo>
                    <a:lnTo>
                      <a:pt x="62" y="259"/>
                    </a:lnTo>
                    <a:lnTo>
                      <a:pt x="62" y="257"/>
                    </a:lnTo>
                    <a:lnTo>
                      <a:pt x="63" y="257"/>
                    </a:lnTo>
                    <a:lnTo>
                      <a:pt x="63" y="256"/>
                    </a:lnTo>
                    <a:lnTo>
                      <a:pt x="63" y="254"/>
                    </a:lnTo>
                    <a:lnTo>
                      <a:pt x="65" y="254"/>
                    </a:lnTo>
                    <a:lnTo>
                      <a:pt x="65" y="253"/>
                    </a:lnTo>
                    <a:lnTo>
                      <a:pt x="65" y="251"/>
                    </a:lnTo>
                    <a:lnTo>
                      <a:pt x="65" y="249"/>
                    </a:lnTo>
                    <a:lnTo>
                      <a:pt x="66" y="248"/>
                    </a:lnTo>
                    <a:lnTo>
                      <a:pt x="66" y="246"/>
                    </a:lnTo>
                    <a:lnTo>
                      <a:pt x="66" y="243"/>
                    </a:lnTo>
                    <a:lnTo>
                      <a:pt x="66" y="242"/>
                    </a:lnTo>
                    <a:lnTo>
                      <a:pt x="66" y="239"/>
                    </a:lnTo>
                    <a:lnTo>
                      <a:pt x="65" y="237"/>
                    </a:lnTo>
                    <a:lnTo>
                      <a:pt x="65" y="236"/>
                    </a:lnTo>
                    <a:lnTo>
                      <a:pt x="63" y="236"/>
                    </a:lnTo>
                    <a:lnTo>
                      <a:pt x="63" y="234"/>
                    </a:lnTo>
                    <a:lnTo>
                      <a:pt x="62" y="233"/>
                    </a:lnTo>
                    <a:lnTo>
                      <a:pt x="60" y="229"/>
                    </a:lnTo>
                    <a:lnTo>
                      <a:pt x="60" y="223"/>
                    </a:lnTo>
                    <a:lnTo>
                      <a:pt x="60" y="220"/>
                    </a:lnTo>
                    <a:lnTo>
                      <a:pt x="63" y="217"/>
                    </a:lnTo>
                    <a:lnTo>
                      <a:pt x="66" y="213"/>
                    </a:lnTo>
                    <a:lnTo>
                      <a:pt x="68" y="211"/>
                    </a:lnTo>
                    <a:lnTo>
                      <a:pt x="68" y="208"/>
                    </a:lnTo>
                    <a:lnTo>
                      <a:pt x="68" y="205"/>
                    </a:lnTo>
                    <a:lnTo>
                      <a:pt x="69" y="200"/>
                    </a:lnTo>
                    <a:lnTo>
                      <a:pt x="71" y="199"/>
                    </a:lnTo>
                    <a:lnTo>
                      <a:pt x="71" y="197"/>
                    </a:lnTo>
                    <a:lnTo>
                      <a:pt x="74" y="194"/>
                    </a:lnTo>
                    <a:lnTo>
                      <a:pt x="74" y="193"/>
                    </a:lnTo>
                    <a:lnTo>
                      <a:pt x="75" y="189"/>
                    </a:lnTo>
                    <a:lnTo>
                      <a:pt x="77" y="186"/>
                    </a:lnTo>
                    <a:lnTo>
                      <a:pt x="78" y="185"/>
                    </a:lnTo>
                    <a:lnTo>
                      <a:pt x="78" y="182"/>
                    </a:lnTo>
                    <a:lnTo>
                      <a:pt x="80" y="180"/>
                    </a:lnTo>
                    <a:lnTo>
                      <a:pt x="80" y="177"/>
                    </a:lnTo>
                    <a:lnTo>
                      <a:pt x="82" y="176"/>
                    </a:lnTo>
                    <a:lnTo>
                      <a:pt x="82" y="174"/>
                    </a:lnTo>
                    <a:lnTo>
                      <a:pt x="83" y="173"/>
                    </a:lnTo>
                    <a:lnTo>
                      <a:pt x="85" y="171"/>
                    </a:lnTo>
                    <a:lnTo>
                      <a:pt x="86" y="169"/>
                    </a:lnTo>
                    <a:lnTo>
                      <a:pt x="88" y="168"/>
                    </a:lnTo>
                    <a:lnTo>
                      <a:pt x="89" y="165"/>
                    </a:lnTo>
                    <a:lnTo>
                      <a:pt x="89" y="162"/>
                    </a:lnTo>
                    <a:lnTo>
                      <a:pt x="91" y="159"/>
                    </a:lnTo>
                    <a:lnTo>
                      <a:pt x="91" y="156"/>
                    </a:lnTo>
                    <a:lnTo>
                      <a:pt x="92" y="154"/>
                    </a:lnTo>
                    <a:lnTo>
                      <a:pt x="91" y="151"/>
                    </a:lnTo>
                    <a:lnTo>
                      <a:pt x="91" y="148"/>
                    </a:lnTo>
                    <a:lnTo>
                      <a:pt x="91" y="143"/>
                    </a:lnTo>
                    <a:lnTo>
                      <a:pt x="91" y="142"/>
                    </a:lnTo>
                    <a:lnTo>
                      <a:pt x="91" y="137"/>
                    </a:lnTo>
                    <a:lnTo>
                      <a:pt x="89" y="134"/>
                    </a:lnTo>
                    <a:lnTo>
                      <a:pt x="91" y="133"/>
                    </a:lnTo>
                    <a:lnTo>
                      <a:pt x="92" y="133"/>
                    </a:lnTo>
                    <a:lnTo>
                      <a:pt x="92" y="129"/>
                    </a:lnTo>
                    <a:lnTo>
                      <a:pt x="94" y="126"/>
                    </a:lnTo>
                    <a:lnTo>
                      <a:pt x="92" y="123"/>
                    </a:lnTo>
                    <a:lnTo>
                      <a:pt x="92" y="122"/>
                    </a:lnTo>
                    <a:lnTo>
                      <a:pt x="91" y="117"/>
                    </a:lnTo>
                    <a:lnTo>
                      <a:pt x="91" y="114"/>
                    </a:lnTo>
                    <a:lnTo>
                      <a:pt x="92" y="113"/>
                    </a:lnTo>
                    <a:lnTo>
                      <a:pt x="94" y="111"/>
                    </a:lnTo>
                    <a:lnTo>
                      <a:pt x="95" y="108"/>
                    </a:lnTo>
                    <a:lnTo>
                      <a:pt x="97" y="105"/>
                    </a:lnTo>
                    <a:lnTo>
                      <a:pt x="97" y="102"/>
                    </a:lnTo>
                    <a:lnTo>
                      <a:pt x="98" y="99"/>
                    </a:lnTo>
                    <a:lnTo>
                      <a:pt x="98" y="96"/>
                    </a:lnTo>
                    <a:lnTo>
                      <a:pt x="98" y="93"/>
                    </a:lnTo>
                    <a:lnTo>
                      <a:pt x="98" y="88"/>
                    </a:lnTo>
                    <a:lnTo>
                      <a:pt x="98" y="82"/>
                    </a:lnTo>
                    <a:lnTo>
                      <a:pt x="98" y="80"/>
                    </a:lnTo>
                    <a:lnTo>
                      <a:pt x="98" y="79"/>
                    </a:lnTo>
                    <a:lnTo>
                      <a:pt x="98" y="74"/>
                    </a:lnTo>
                    <a:lnTo>
                      <a:pt x="98" y="71"/>
                    </a:lnTo>
                    <a:lnTo>
                      <a:pt x="98" y="70"/>
                    </a:lnTo>
                    <a:lnTo>
                      <a:pt x="98" y="68"/>
                    </a:lnTo>
                    <a:lnTo>
                      <a:pt x="100" y="66"/>
                    </a:lnTo>
                    <a:lnTo>
                      <a:pt x="100" y="63"/>
                    </a:lnTo>
                    <a:lnTo>
                      <a:pt x="100" y="62"/>
                    </a:lnTo>
                    <a:lnTo>
                      <a:pt x="100" y="59"/>
                    </a:lnTo>
                    <a:lnTo>
                      <a:pt x="100" y="56"/>
                    </a:lnTo>
                    <a:lnTo>
                      <a:pt x="100" y="53"/>
                    </a:lnTo>
                    <a:lnTo>
                      <a:pt x="101" y="48"/>
                    </a:lnTo>
                    <a:lnTo>
                      <a:pt x="103" y="43"/>
                    </a:lnTo>
                    <a:lnTo>
                      <a:pt x="103" y="40"/>
                    </a:lnTo>
                    <a:lnTo>
                      <a:pt x="105" y="39"/>
                    </a:lnTo>
                    <a:lnTo>
                      <a:pt x="105" y="36"/>
                    </a:lnTo>
                    <a:lnTo>
                      <a:pt x="106" y="31"/>
                    </a:lnTo>
                    <a:lnTo>
                      <a:pt x="106" y="30"/>
                    </a:lnTo>
                    <a:lnTo>
                      <a:pt x="109" y="28"/>
                    </a:lnTo>
                    <a:lnTo>
                      <a:pt x="114" y="25"/>
                    </a:lnTo>
                    <a:lnTo>
                      <a:pt x="120" y="23"/>
                    </a:lnTo>
                    <a:lnTo>
                      <a:pt x="128" y="23"/>
                    </a:lnTo>
                    <a:lnTo>
                      <a:pt x="131" y="22"/>
                    </a:lnTo>
                    <a:lnTo>
                      <a:pt x="132" y="22"/>
                    </a:lnTo>
                    <a:lnTo>
                      <a:pt x="132" y="20"/>
                    </a:lnTo>
                    <a:lnTo>
                      <a:pt x="134" y="19"/>
                    </a:lnTo>
                    <a:lnTo>
                      <a:pt x="135" y="19"/>
                    </a:lnTo>
                    <a:lnTo>
                      <a:pt x="138" y="19"/>
                    </a:lnTo>
                    <a:lnTo>
                      <a:pt x="140" y="17"/>
                    </a:lnTo>
                    <a:lnTo>
                      <a:pt x="141" y="17"/>
                    </a:lnTo>
                    <a:lnTo>
                      <a:pt x="143" y="17"/>
                    </a:lnTo>
                    <a:lnTo>
                      <a:pt x="146" y="13"/>
                    </a:lnTo>
                    <a:lnTo>
                      <a:pt x="149" y="11"/>
                    </a:lnTo>
                    <a:lnTo>
                      <a:pt x="149" y="13"/>
                    </a:lnTo>
                    <a:lnTo>
                      <a:pt x="151" y="14"/>
                    </a:lnTo>
                    <a:lnTo>
                      <a:pt x="155" y="20"/>
                    </a:lnTo>
                    <a:lnTo>
                      <a:pt x="157" y="22"/>
                    </a:lnTo>
                    <a:lnTo>
                      <a:pt x="161" y="20"/>
                    </a:lnTo>
                    <a:lnTo>
                      <a:pt x="163" y="20"/>
                    </a:lnTo>
                    <a:lnTo>
                      <a:pt x="165" y="19"/>
                    </a:lnTo>
                    <a:lnTo>
                      <a:pt x="168" y="19"/>
                    </a:lnTo>
                    <a:lnTo>
                      <a:pt x="175" y="22"/>
                    </a:lnTo>
                    <a:lnTo>
                      <a:pt x="178" y="22"/>
                    </a:lnTo>
                    <a:lnTo>
                      <a:pt x="181" y="22"/>
                    </a:lnTo>
                    <a:lnTo>
                      <a:pt x="183" y="22"/>
                    </a:lnTo>
                    <a:lnTo>
                      <a:pt x="188" y="26"/>
                    </a:lnTo>
                    <a:lnTo>
                      <a:pt x="194" y="30"/>
                    </a:lnTo>
                    <a:lnTo>
                      <a:pt x="200" y="34"/>
                    </a:lnTo>
                    <a:lnTo>
                      <a:pt x="204" y="33"/>
                    </a:lnTo>
                    <a:lnTo>
                      <a:pt x="208" y="33"/>
                    </a:lnTo>
                    <a:lnTo>
                      <a:pt x="211" y="36"/>
                    </a:lnTo>
                    <a:lnTo>
                      <a:pt x="218" y="42"/>
                    </a:lnTo>
                    <a:lnTo>
                      <a:pt x="221" y="43"/>
                    </a:lnTo>
                    <a:lnTo>
                      <a:pt x="228" y="43"/>
                    </a:lnTo>
                    <a:lnTo>
                      <a:pt x="234" y="45"/>
                    </a:lnTo>
                    <a:lnTo>
                      <a:pt x="240" y="45"/>
                    </a:lnTo>
                    <a:lnTo>
                      <a:pt x="243" y="46"/>
                    </a:lnTo>
                    <a:lnTo>
                      <a:pt x="246" y="46"/>
                    </a:lnTo>
                    <a:lnTo>
                      <a:pt x="248" y="45"/>
                    </a:lnTo>
                    <a:lnTo>
                      <a:pt x="249" y="43"/>
                    </a:lnTo>
                    <a:lnTo>
                      <a:pt x="252" y="40"/>
                    </a:lnTo>
                    <a:lnTo>
                      <a:pt x="254" y="39"/>
                    </a:lnTo>
                    <a:lnTo>
                      <a:pt x="255" y="37"/>
                    </a:lnTo>
                    <a:lnTo>
                      <a:pt x="260" y="34"/>
                    </a:lnTo>
                    <a:lnTo>
                      <a:pt x="263" y="33"/>
                    </a:lnTo>
                    <a:lnTo>
                      <a:pt x="263" y="31"/>
                    </a:lnTo>
                    <a:lnTo>
                      <a:pt x="266" y="31"/>
                    </a:lnTo>
                    <a:lnTo>
                      <a:pt x="268" y="30"/>
                    </a:lnTo>
                    <a:lnTo>
                      <a:pt x="269" y="30"/>
                    </a:lnTo>
                    <a:lnTo>
                      <a:pt x="271" y="30"/>
                    </a:lnTo>
                    <a:lnTo>
                      <a:pt x="272" y="28"/>
                    </a:lnTo>
                    <a:lnTo>
                      <a:pt x="274" y="28"/>
                    </a:lnTo>
                    <a:lnTo>
                      <a:pt x="277" y="26"/>
                    </a:lnTo>
                    <a:lnTo>
                      <a:pt x="280" y="25"/>
                    </a:lnTo>
                    <a:lnTo>
                      <a:pt x="281" y="23"/>
                    </a:lnTo>
                    <a:lnTo>
                      <a:pt x="283" y="23"/>
                    </a:lnTo>
                    <a:lnTo>
                      <a:pt x="284" y="22"/>
                    </a:lnTo>
                    <a:lnTo>
                      <a:pt x="286" y="20"/>
                    </a:lnTo>
                    <a:lnTo>
                      <a:pt x="288" y="17"/>
                    </a:lnTo>
                    <a:lnTo>
                      <a:pt x="288" y="14"/>
                    </a:lnTo>
                    <a:lnTo>
                      <a:pt x="289" y="13"/>
                    </a:lnTo>
                    <a:lnTo>
                      <a:pt x="292" y="13"/>
                    </a:lnTo>
                    <a:lnTo>
                      <a:pt x="292" y="11"/>
                    </a:lnTo>
                    <a:lnTo>
                      <a:pt x="294" y="11"/>
                    </a:lnTo>
                    <a:lnTo>
                      <a:pt x="295" y="10"/>
                    </a:lnTo>
                    <a:lnTo>
                      <a:pt x="297" y="6"/>
                    </a:lnTo>
                    <a:lnTo>
                      <a:pt x="298" y="5"/>
                    </a:lnTo>
                    <a:lnTo>
                      <a:pt x="300" y="5"/>
                    </a:lnTo>
                    <a:lnTo>
                      <a:pt x="301" y="5"/>
                    </a:lnTo>
                    <a:lnTo>
                      <a:pt x="301" y="3"/>
                    </a:lnTo>
                    <a:lnTo>
                      <a:pt x="303" y="3"/>
                    </a:lnTo>
                    <a:lnTo>
                      <a:pt x="304" y="3"/>
                    </a:lnTo>
                    <a:lnTo>
                      <a:pt x="307" y="3"/>
                    </a:lnTo>
                    <a:lnTo>
                      <a:pt x="309" y="3"/>
                    </a:lnTo>
                    <a:lnTo>
                      <a:pt x="311" y="2"/>
                    </a:lnTo>
                    <a:lnTo>
                      <a:pt x="312" y="0"/>
                    </a:lnTo>
                    <a:lnTo>
                      <a:pt x="314" y="0"/>
                    </a:lnTo>
                    <a:lnTo>
                      <a:pt x="315" y="2"/>
                    </a:lnTo>
                    <a:lnTo>
                      <a:pt x="317" y="3"/>
                    </a:lnTo>
                    <a:lnTo>
                      <a:pt x="318" y="5"/>
                    </a:lnTo>
                    <a:lnTo>
                      <a:pt x="320" y="8"/>
                    </a:lnTo>
                    <a:lnTo>
                      <a:pt x="323" y="10"/>
                    </a:lnTo>
                    <a:lnTo>
                      <a:pt x="324" y="11"/>
                    </a:lnTo>
                    <a:lnTo>
                      <a:pt x="324" y="13"/>
                    </a:lnTo>
                    <a:lnTo>
                      <a:pt x="326" y="14"/>
                    </a:lnTo>
                    <a:lnTo>
                      <a:pt x="327" y="14"/>
                    </a:lnTo>
                    <a:lnTo>
                      <a:pt x="332" y="14"/>
                    </a:lnTo>
                    <a:lnTo>
                      <a:pt x="335" y="14"/>
                    </a:lnTo>
                    <a:lnTo>
                      <a:pt x="340" y="14"/>
                    </a:lnTo>
                    <a:lnTo>
                      <a:pt x="344" y="16"/>
                    </a:lnTo>
                    <a:lnTo>
                      <a:pt x="346" y="17"/>
                    </a:lnTo>
                    <a:lnTo>
                      <a:pt x="347" y="17"/>
                    </a:lnTo>
                    <a:lnTo>
                      <a:pt x="347" y="19"/>
                    </a:lnTo>
                    <a:lnTo>
                      <a:pt x="349" y="19"/>
                    </a:lnTo>
                    <a:lnTo>
                      <a:pt x="347" y="22"/>
                    </a:lnTo>
                    <a:lnTo>
                      <a:pt x="347" y="25"/>
                    </a:lnTo>
                    <a:lnTo>
                      <a:pt x="349" y="26"/>
                    </a:lnTo>
                    <a:lnTo>
                      <a:pt x="351" y="26"/>
                    </a:lnTo>
                    <a:lnTo>
                      <a:pt x="352" y="30"/>
                    </a:lnTo>
                    <a:lnTo>
                      <a:pt x="354" y="30"/>
                    </a:lnTo>
                    <a:lnTo>
                      <a:pt x="355" y="31"/>
                    </a:lnTo>
                    <a:lnTo>
                      <a:pt x="355" y="33"/>
                    </a:lnTo>
                    <a:lnTo>
                      <a:pt x="355" y="34"/>
                    </a:lnTo>
                    <a:lnTo>
                      <a:pt x="355" y="36"/>
                    </a:lnTo>
                    <a:lnTo>
                      <a:pt x="357" y="37"/>
                    </a:lnTo>
                    <a:lnTo>
                      <a:pt x="360" y="39"/>
                    </a:lnTo>
                    <a:lnTo>
                      <a:pt x="360" y="40"/>
                    </a:lnTo>
                    <a:lnTo>
                      <a:pt x="363" y="40"/>
                    </a:lnTo>
                    <a:lnTo>
                      <a:pt x="364" y="45"/>
                    </a:lnTo>
                    <a:lnTo>
                      <a:pt x="364" y="46"/>
                    </a:lnTo>
                    <a:lnTo>
                      <a:pt x="366" y="48"/>
                    </a:lnTo>
                    <a:lnTo>
                      <a:pt x="367" y="51"/>
                    </a:lnTo>
                    <a:lnTo>
                      <a:pt x="369" y="56"/>
                    </a:lnTo>
                    <a:lnTo>
                      <a:pt x="372" y="62"/>
                    </a:lnTo>
                    <a:lnTo>
                      <a:pt x="374" y="62"/>
                    </a:lnTo>
                    <a:lnTo>
                      <a:pt x="374" y="68"/>
                    </a:lnTo>
                    <a:lnTo>
                      <a:pt x="374" y="70"/>
                    </a:lnTo>
                    <a:lnTo>
                      <a:pt x="375" y="70"/>
                    </a:lnTo>
                    <a:lnTo>
                      <a:pt x="378" y="71"/>
                    </a:lnTo>
                    <a:lnTo>
                      <a:pt x="381" y="71"/>
                    </a:lnTo>
                    <a:lnTo>
                      <a:pt x="384" y="74"/>
                    </a:lnTo>
                    <a:lnTo>
                      <a:pt x="389" y="80"/>
                    </a:lnTo>
                    <a:lnTo>
                      <a:pt x="391" y="82"/>
                    </a:lnTo>
                    <a:lnTo>
                      <a:pt x="392" y="83"/>
                    </a:lnTo>
                    <a:lnTo>
                      <a:pt x="394" y="85"/>
                    </a:lnTo>
                    <a:lnTo>
                      <a:pt x="400" y="86"/>
                    </a:lnTo>
                    <a:lnTo>
                      <a:pt x="400" y="88"/>
                    </a:lnTo>
                    <a:lnTo>
                      <a:pt x="395" y="88"/>
                    </a:lnTo>
                    <a:lnTo>
                      <a:pt x="394" y="90"/>
                    </a:lnTo>
                    <a:lnTo>
                      <a:pt x="392" y="91"/>
                    </a:lnTo>
                    <a:lnTo>
                      <a:pt x="392" y="93"/>
                    </a:lnTo>
                    <a:lnTo>
                      <a:pt x="392" y="94"/>
                    </a:lnTo>
                    <a:lnTo>
                      <a:pt x="391" y="97"/>
                    </a:lnTo>
                    <a:lnTo>
                      <a:pt x="389" y="99"/>
                    </a:lnTo>
                    <a:lnTo>
                      <a:pt x="389" y="100"/>
                    </a:lnTo>
                    <a:lnTo>
                      <a:pt x="389" y="103"/>
                    </a:lnTo>
                    <a:lnTo>
                      <a:pt x="389" y="110"/>
                    </a:lnTo>
                    <a:lnTo>
                      <a:pt x="389" y="111"/>
                    </a:lnTo>
                    <a:lnTo>
                      <a:pt x="391" y="114"/>
                    </a:lnTo>
                    <a:lnTo>
                      <a:pt x="392" y="117"/>
                    </a:lnTo>
                    <a:lnTo>
                      <a:pt x="391" y="120"/>
                    </a:lnTo>
                    <a:lnTo>
                      <a:pt x="391" y="123"/>
                    </a:lnTo>
                    <a:lnTo>
                      <a:pt x="389" y="125"/>
                    </a:lnTo>
                    <a:lnTo>
                      <a:pt x="389" y="126"/>
                    </a:lnTo>
                    <a:lnTo>
                      <a:pt x="389" y="129"/>
                    </a:lnTo>
                    <a:lnTo>
                      <a:pt x="389" y="134"/>
                    </a:lnTo>
                    <a:lnTo>
                      <a:pt x="387" y="140"/>
                    </a:lnTo>
                    <a:lnTo>
                      <a:pt x="386" y="145"/>
                    </a:lnTo>
                    <a:lnTo>
                      <a:pt x="384" y="153"/>
                    </a:lnTo>
                    <a:lnTo>
                      <a:pt x="383" y="157"/>
                    </a:lnTo>
                    <a:lnTo>
                      <a:pt x="381" y="162"/>
                    </a:lnTo>
                    <a:lnTo>
                      <a:pt x="381" y="163"/>
                    </a:lnTo>
                    <a:lnTo>
                      <a:pt x="380" y="165"/>
                    </a:lnTo>
                    <a:lnTo>
                      <a:pt x="378" y="166"/>
                    </a:lnTo>
                    <a:lnTo>
                      <a:pt x="378" y="168"/>
                    </a:lnTo>
                    <a:lnTo>
                      <a:pt x="380" y="168"/>
                    </a:lnTo>
                    <a:lnTo>
                      <a:pt x="380" y="169"/>
                    </a:lnTo>
                    <a:lnTo>
                      <a:pt x="381" y="173"/>
                    </a:lnTo>
                    <a:lnTo>
                      <a:pt x="383" y="174"/>
                    </a:lnTo>
                    <a:lnTo>
                      <a:pt x="387" y="176"/>
                    </a:lnTo>
                    <a:lnTo>
                      <a:pt x="389" y="176"/>
                    </a:lnTo>
                    <a:lnTo>
                      <a:pt x="389" y="177"/>
                    </a:lnTo>
                    <a:lnTo>
                      <a:pt x="391" y="177"/>
                    </a:lnTo>
                    <a:lnTo>
                      <a:pt x="394" y="177"/>
                    </a:lnTo>
                    <a:lnTo>
                      <a:pt x="395" y="179"/>
                    </a:lnTo>
                    <a:lnTo>
                      <a:pt x="397" y="179"/>
                    </a:lnTo>
                    <a:lnTo>
                      <a:pt x="397" y="180"/>
                    </a:lnTo>
                    <a:lnTo>
                      <a:pt x="397" y="182"/>
                    </a:lnTo>
                    <a:lnTo>
                      <a:pt x="400" y="186"/>
                    </a:lnTo>
                    <a:lnTo>
                      <a:pt x="401" y="186"/>
                    </a:lnTo>
                    <a:lnTo>
                      <a:pt x="406" y="189"/>
                    </a:lnTo>
                    <a:lnTo>
                      <a:pt x="409" y="191"/>
                    </a:lnTo>
                    <a:lnTo>
                      <a:pt x="409" y="193"/>
                    </a:lnTo>
                    <a:lnTo>
                      <a:pt x="410" y="193"/>
                    </a:lnTo>
                    <a:lnTo>
                      <a:pt x="412" y="191"/>
                    </a:lnTo>
                    <a:lnTo>
                      <a:pt x="414" y="191"/>
                    </a:lnTo>
                    <a:lnTo>
                      <a:pt x="415" y="194"/>
                    </a:lnTo>
                    <a:lnTo>
                      <a:pt x="418" y="196"/>
                    </a:lnTo>
                    <a:lnTo>
                      <a:pt x="421" y="199"/>
                    </a:lnTo>
                    <a:lnTo>
                      <a:pt x="421" y="200"/>
                    </a:lnTo>
                    <a:lnTo>
                      <a:pt x="424" y="199"/>
                    </a:lnTo>
                    <a:lnTo>
                      <a:pt x="427" y="200"/>
                    </a:lnTo>
                    <a:lnTo>
                      <a:pt x="429" y="202"/>
                    </a:lnTo>
                    <a:lnTo>
                      <a:pt x="429" y="203"/>
                    </a:lnTo>
                    <a:lnTo>
                      <a:pt x="430" y="205"/>
                    </a:lnTo>
                    <a:lnTo>
                      <a:pt x="432" y="205"/>
                    </a:lnTo>
                    <a:lnTo>
                      <a:pt x="434" y="206"/>
                    </a:lnTo>
                    <a:lnTo>
                      <a:pt x="437" y="208"/>
                    </a:lnTo>
                    <a:lnTo>
                      <a:pt x="438" y="209"/>
                    </a:lnTo>
                    <a:lnTo>
                      <a:pt x="440" y="209"/>
                    </a:lnTo>
                    <a:lnTo>
                      <a:pt x="440" y="211"/>
                    </a:lnTo>
                    <a:lnTo>
                      <a:pt x="443" y="211"/>
                    </a:lnTo>
                    <a:lnTo>
                      <a:pt x="447" y="213"/>
                    </a:lnTo>
                    <a:lnTo>
                      <a:pt x="450" y="214"/>
                    </a:lnTo>
                    <a:lnTo>
                      <a:pt x="452" y="216"/>
                    </a:lnTo>
                    <a:lnTo>
                      <a:pt x="455" y="217"/>
                    </a:lnTo>
                    <a:lnTo>
                      <a:pt x="457" y="219"/>
                    </a:lnTo>
                    <a:lnTo>
                      <a:pt x="463" y="220"/>
                    </a:lnTo>
                    <a:lnTo>
                      <a:pt x="467" y="222"/>
                    </a:lnTo>
                    <a:lnTo>
                      <a:pt x="472" y="223"/>
                    </a:lnTo>
                    <a:lnTo>
                      <a:pt x="475" y="225"/>
                    </a:lnTo>
                    <a:lnTo>
                      <a:pt x="480" y="225"/>
                    </a:lnTo>
                    <a:lnTo>
                      <a:pt x="483" y="226"/>
                    </a:lnTo>
                    <a:lnTo>
                      <a:pt x="487" y="226"/>
                    </a:lnTo>
                    <a:lnTo>
                      <a:pt x="490" y="228"/>
                    </a:lnTo>
                    <a:lnTo>
                      <a:pt x="494" y="228"/>
                    </a:lnTo>
                    <a:lnTo>
                      <a:pt x="495" y="228"/>
                    </a:lnTo>
                    <a:lnTo>
                      <a:pt x="498" y="233"/>
                    </a:lnTo>
                    <a:lnTo>
                      <a:pt x="506" y="236"/>
                    </a:lnTo>
                    <a:lnTo>
                      <a:pt x="507" y="237"/>
                    </a:lnTo>
                    <a:lnTo>
                      <a:pt x="509" y="237"/>
                    </a:lnTo>
                    <a:lnTo>
                      <a:pt x="515" y="239"/>
                    </a:lnTo>
                    <a:lnTo>
                      <a:pt x="520" y="239"/>
                    </a:lnTo>
                    <a:lnTo>
                      <a:pt x="524" y="239"/>
                    </a:lnTo>
                    <a:lnTo>
                      <a:pt x="530" y="239"/>
                    </a:lnTo>
                    <a:lnTo>
                      <a:pt x="532" y="239"/>
                    </a:lnTo>
                    <a:lnTo>
                      <a:pt x="533" y="239"/>
                    </a:lnTo>
                    <a:lnTo>
                      <a:pt x="540" y="237"/>
                    </a:lnTo>
                    <a:lnTo>
                      <a:pt x="541" y="237"/>
                    </a:lnTo>
                    <a:lnTo>
                      <a:pt x="546" y="239"/>
                    </a:lnTo>
                    <a:lnTo>
                      <a:pt x="553" y="239"/>
                    </a:lnTo>
                    <a:lnTo>
                      <a:pt x="558" y="239"/>
                    </a:lnTo>
                    <a:lnTo>
                      <a:pt x="561" y="240"/>
                    </a:lnTo>
                    <a:lnTo>
                      <a:pt x="566" y="240"/>
                    </a:lnTo>
                    <a:lnTo>
                      <a:pt x="569" y="240"/>
                    </a:lnTo>
                    <a:lnTo>
                      <a:pt x="572" y="242"/>
                    </a:lnTo>
                    <a:lnTo>
                      <a:pt x="573" y="242"/>
                    </a:lnTo>
                    <a:lnTo>
                      <a:pt x="577" y="242"/>
                    </a:lnTo>
                    <a:lnTo>
                      <a:pt x="580" y="242"/>
                    </a:lnTo>
                    <a:lnTo>
                      <a:pt x="583" y="243"/>
                    </a:lnTo>
                    <a:lnTo>
                      <a:pt x="586" y="245"/>
                    </a:lnTo>
                    <a:lnTo>
                      <a:pt x="589" y="245"/>
                    </a:lnTo>
                    <a:lnTo>
                      <a:pt x="593" y="246"/>
                    </a:lnTo>
                    <a:lnTo>
                      <a:pt x="601" y="246"/>
                    </a:lnTo>
                    <a:lnTo>
                      <a:pt x="607" y="248"/>
                    </a:lnTo>
                    <a:lnTo>
                      <a:pt x="615" y="249"/>
                    </a:lnTo>
                    <a:lnTo>
                      <a:pt x="624" y="251"/>
                    </a:lnTo>
                    <a:lnTo>
                      <a:pt x="627" y="251"/>
                    </a:lnTo>
                    <a:lnTo>
                      <a:pt x="630" y="251"/>
                    </a:lnTo>
                    <a:lnTo>
                      <a:pt x="636" y="249"/>
                    </a:lnTo>
                    <a:lnTo>
                      <a:pt x="640" y="251"/>
                    </a:lnTo>
                    <a:lnTo>
                      <a:pt x="641" y="253"/>
                    </a:lnTo>
                    <a:lnTo>
                      <a:pt x="643" y="254"/>
                    </a:lnTo>
                    <a:lnTo>
                      <a:pt x="644" y="254"/>
                    </a:lnTo>
                    <a:lnTo>
                      <a:pt x="646" y="254"/>
                    </a:lnTo>
                    <a:lnTo>
                      <a:pt x="649" y="254"/>
                    </a:lnTo>
                    <a:lnTo>
                      <a:pt x="650" y="256"/>
                    </a:lnTo>
                    <a:lnTo>
                      <a:pt x="653" y="259"/>
                    </a:lnTo>
                    <a:lnTo>
                      <a:pt x="655" y="259"/>
                    </a:lnTo>
                    <a:lnTo>
                      <a:pt x="656" y="263"/>
                    </a:lnTo>
                    <a:lnTo>
                      <a:pt x="658" y="265"/>
                    </a:lnTo>
                    <a:lnTo>
                      <a:pt x="663" y="265"/>
                    </a:lnTo>
                    <a:lnTo>
                      <a:pt x="664" y="265"/>
                    </a:lnTo>
                    <a:lnTo>
                      <a:pt x="667" y="266"/>
                    </a:lnTo>
                    <a:lnTo>
                      <a:pt x="670" y="266"/>
                    </a:lnTo>
                    <a:lnTo>
                      <a:pt x="676" y="266"/>
                    </a:lnTo>
                    <a:lnTo>
                      <a:pt x="680" y="269"/>
                    </a:lnTo>
                    <a:lnTo>
                      <a:pt x="680" y="271"/>
                    </a:lnTo>
                    <a:lnTo>
                      <a:pt x="687" y="280"/>
                    </a:lnTo>
                    <a:lnTo>
                      <a:pt x="698" y="283"/>
                    </a:lnTo>
                    <a:lnTo>
                      <a:pt x="701" y="282"/>
                    </a:lnTo>
                    <a:lnTo>
                      <a:pt x="703" y="282"/>
                    </a:lnTo>
                    <a:lnTo>
                      <a:pt x="706" y="282"/>
                    </a:lnTo>
                    <a:lnTo>
                      <a:pt x="709" y="285"/>
                    </a:lnTo>
                    <a:lnTo>
                      <a:pt x="712" y="288"/>
                    </a:lnTo>
                    <a:lnTo>
                      <a:pt x="713" y="293"/>
                    </a:lnTo>
                    <a:lnTo>
                      <a:pt x="719" y="296"/>
                    </a:lnTo>
                    <a:lnTo>
                      <a:pt x="723" y="297"/>
                    </a:lnTo>
                    <a:lnTo>
                      <a:pt x="727" y="299"/>
                    </a:lnTo>
                    <a:lnTo>
                      <a:pt x="733" y="299"/>
                    </a:lnTo>
                    <a:lnTo>
                      <a:pt x="741" y="299"/>
                    </a:lnTo>
                    <a:lnTo>
                      <a:pt x="746" y="294"/>
                    </a:lnTo>
                    <a:lnTo>
                      <a:pt x="749" y="293"/>
                    </a:lnTo>
                    <a:lnTo>
                      <a:pt x="753" y="291"/>
                    </a:lnTo>
                    <a:lnTo>
                      <a:pt x="755" y="289"/>
                    </a:lnTo>
                    <a:lnTo>
                      <a:pt x="756" y="288"/>
                    </a:lnTo>
                    <a:lnTo>
                      <a:pt x="773" y="291"/>
                    </a:lnTo>
                    <a:lnTo>
                      <a:pt x="781" y="289"/>
                    </a:lnTo>
                    <a:lnTo>
                      <a:pt x="784" y="286"/>
                    </a:lnTo>
                    <a:lnTo>
                      <a:pt x="787" y="283"/>
                    </a:lnTo>
                    <a:lnTo>
                      <a:pt x="792" y="280"/>
                    </a:lnTo>
                    <a:lnTo>
                      <a:pt x="795" y="280"/>
                    </a:lnTo>
                    <a:lnTo>
                      <a:pt x="809" y="282"/>
                    </a:lnTo>
                    <a:lnTo>
                      <a:pt x="812" y="285"/>
                    </a:lnTo>
                    <a:lnTo>
                      <a:pt x="818" y="286"/>
                    </a:lnTo>
                    <a:lnTo>
                      <a:pt x="821" y="286"/>
                    </a:lnTo>
                    <a:lnTo>
                      <a:pt x="822" y="286"/>
                    </a:lnTo>
                    <a:lnTo>
                      <a:pt x="826" y="286"/>
                    </a:lnTo>
                    <a:lnTo>
                      <a:pt x="830" y="282"/>
                    </a:lnTo>
                    <a:lnTo>
                      <a:pt x="830" y="279"/>
                    </a:lnTo>
                    <a:lnTo>
                      <a:pt x="833" y="277"/>
                    </a:lnTo>
                    <a:lnTo>
                      <a:pt x="836" y="274"/>
                    </a:lnTo>
                    <a:lnTo>
                      <a:pt x="838" y="271"/>
                    </a:lnTo>
                    <a:lnTo>
                      <a:pt x="839" y="268"/>
                    </a:lnTo>
                    <a:lnTo>
                      <a:pt x="839" y="265"/>
                    </a:lnTo>
                    <a:lnTo>
                      <a:pt x="841" y="263"/>
                    </a:lnTo>
                    <a:lnTo>
                      <a:pt x="842" y="260"/>
                    </a:lnTo>
                    <a:lnTo>
                      <a:pt x="842" y="256"/>
                    </a:lnTo>
                    <a:lnTo>
                      <a:pt x="842" y="254"/>
                    </a:lnTo>
                    <a:lnTo>
                      <a:pt x="841" y="253"/>
                    </a:lnTo>
                    <a:lnTo>
                      <a:pt x="841" y="249"/>
                    </a:lnTo>
                    <a:lnTo>
                      <a:pt x="841" y="248"/>
                    </a:lnTo>
                    <a:lnTo>
                      <a:pt x="842" y="249"/>
                    </a:lnTo>
                    <a:lnTo>
                      <a:pt x="846" y="251"/>
                    </a:lnTo>
                    <a:lnTo>
                      <a:pt x="847" y="253"/>
                    </a:lnTo>
                    <a:lnTo>
                      <a:pt x="849" y="253"/>
                    </a:lnTo>
                    <a:lnTo>
                      <a:pt x="852" y="249"/>
                    </a:lnTo>
                    <a:lnTo>
                      <a:pt x="853" y="249"/>
                    </a:lnTo>
                    <a:lnTo>
                      <a:pt x="855" y="248"/>
                    </a:lnTo>
                    <a:lnTo>
                      <a:pt x="853" y="246"/>
                    </a:lnTo>
                    <a:lnTo>
                      <a:pt x="852" y="246"/>
                    </a:lnTo>
                    <a:lnTo>
                      <a:pt x="852" y="243"/>
                    </a:lnTo>
                    <a:lnTo>
                      <a:pt x="852" y="242"/>
                    </a:lnTo>
                    <a:lnTo>
                      <a:pt x="853" y="242"/>
                    </a:lnTo>
                    <a:lnTo>
                      <a:pt x="855" y="242"/>
                    </a:lnTo>
                    <a:lnTo>
                      <a:pt x="859" y="245"/>
                    </a:lnTo>
                    <a:lnTo>
                      <a:pt x="862" y="243"/>
                    </a:lnTo>
                    <a:lnTo>
                      <a:pt x="867" y="239"/>
                    </a:lnTo>
                    <a:lnTo>
                      <a:pt x="878" y="231"/>
                    </a:lnTo>
                    <a:lnTo>
                      <a:pt x="882" y="228"/>
                    </a:lnTo>
                    <a:lnTo>
                      <a:pt x="882" y="226"/>
                    </a:lnTo>
                    <a:lnTo>
                      <a:pt x="884" y="226"/>
                    </a:lnTo>
                    <a:lnTo>
                      <a:pt x="886" y="226"/>
                    </a:lnTo>
                    <a:lnTo>
                      <a:pt x="887" y="226"/>
                    </a:lnTo>
                    <a:lnTo>
                      <a:pt x="889" y="226"/>
                    </a:lnTo>
                    <a:lnTo>
                      <a:pt x="892" y="225"/>
                    </a:lnTo>
                    <a:lnTo>
                      <a:pt x="893" y="223"/>
                    </a:lnTo>
                    <a:lnTo>
                      <a:pt x="895" y="222"/>
                    </a:lnTo>
                    <a:lnTo>
                      <a:pt x="895" y="220"/>
                    </a:lnTo>
                    <a:lnTo>
                      <a:pt x="896" y="219"/>
                    </a:lnTo>
                    <a:lnTo>
                      <a:pt x="896" y="217"/>
                    </a:lnTo>
                    <a:lnTo>
                      <a:pt x="898" y="216"/>
                    </a:lnTo>
                    <a:lnTo>
                      <a:pt x="899" y="214"/>
                    </a:lnTo>
                    <a:lnTo>
                      <a:pt x="901" y="214"/>
                    </a:lnTo>
                    <a:lnTo>
                      <a:pt x="904" y="213"/>
                    </a:lnTo>
                    <a:lnTo>
                      <a:pt x="907" y="213"/>
                    </a:lnTo>
                    <a:lnTo>
                      <a:pt x="912" y="213"/>
                    </a:lnTo>
                    <a:lnTo>
                      <a:pt x="922" y="213"/>
                    </a:lnTo>
                    <a:lnTo>
                      <a:pt x="927" y="214"/>
                    </a:lnTo>
                    <a:lnTo>
                      <a:pt x="935" y="217"/>
                    </a:lnTo>
                    <a:lnTo>
                      <a:pt x="939" y="220"/>
                    </a:lnTo>
                    <a:lnTo>
                      <a:pt x="941" y="223"/>
                    </a:lnTo>
                    <a:lnTo>
                      <a:pt x="942" y="225"/>
                    </a:lnTo>
                    <a:lnTo>
                      <a:pt x="944" y="225"/>
                    </a:lnTo>
                    <a:lnTo>
                      <a:pt x="947" y="226"/>
                    </a:lnTo>
                    <a:lnTo>
                      <a:pt x="950" y="228"/>
                    </a:lnTo>
                    <a:lnTo>
                      <a:pt x="956" y="225"/>
                    </a:lnTo>
                    <a:lnTo>
                      <a:pt x="959" y="226"/>
                    </a:lnTo>
                    <a:lnTo>
                      <a:pt x="964" y="231"/>
                    </a:lnTo>
                    <a:lnTo>
                      <a:pt x="965" y="231"/>
                    </a:lnTo>
                    <a:lnTo>
                      <a:pt x="967" y="233"/>
                    </a:lnTo>
                    <a:lnTo>
                      <a:pt x="970" y="233"/>
                    </a:lnTo>
                    <a:lnTo>
                      <a:pt x="973" y="231"/>
                    </a:lnTo>
                    <a:lnTo>
                      <a:pt x="975" y="231"/>
                    </a:lnTo>
                    <a:lnTo>
                      <a:pt x="978" y="233"/>
                    </a:lnTo>
                    <a:lnTo>
                      <a:pt x="982" y="234"/>
                    </a:lnTo>
                    <a:lnTo>
                      <a:pt x="985" y="234"/>
                    </a:lnTo>
                    <a:lnTo>
                      <a:pt x="985" y="236"/>
                    </a:lnTo>
                    <a:lnTo>
                      <a:pt x="987" y="236"/>
                    </a:lnTo>
                    <a:lnTo>
                      <a:pt x="989" y="237"/>
                    </a:lnTo>
                    <a:lnTo>
                      <a:pt x="990" y="237"/>
                    </a:lnTo>
                    <a:lnTo>
                      <a:pt x="992" y="236"/>
                    </a:lnTo>
                    <a:lnTo>
                      <a:pt x="993" y="234"/>
                    </a:lnTo>
                    <a:lnTo>
                      <a:pt x="995" y="234"/>
                    </a:lnTo>
                    <a:lnTo>
                      <a:pt x="996" y="233"/>
                    </a:lnTo>
                    <a:lnTo>
                      <a:pt x="1001" y="226"/>
                    </a:lnTo>
                    <a:lnTo>
                      <a:pt x="1002" y="225"/>
                    </a:lnTo>
                    <a:lnTo>
                      <a:pt x="1004" y="223"/>
                    </a:lnTo>
                    <a:lnTo>
                      <a:pt x="1005" y="223"/>
                    </a:lnTo>
                    <a:lnTo>
                      <a:pt x="1009" y="225"/>
                    </a:lnTo>
                    <a:lnTo>
                      <a:pt x="1015" y="226"/>
                    </a:lnTo>
                    <a:lnTo>
                      <a:pt x="1018" y="226"/>
                    </a:lnTo>
                    <a:lnTo>
                      <a:pt x="1021" y="226"/>
                    </a:lnTo>
                    <a:lnTo>
                      <a:pt x="1025" y="225"/>
                    </a:lnTo>
                    <a:lnTo>
                      <a:pt x="1029" y="225"/>
                    </a:lnTo>
                    <a:lnTo>
                      <a:pt x="1030" y="226"/>
                    </a:lnTo>
                    <a:lnTo>
                      <a:pt x="1032" y="225"/>
                    </a:lnTo>
                    <a:lnTo>
                      <a:pt x="1033" y="223"/>
                    </a:lnTo>
                    <a:lnTo>
                      <a:pt x="1036" y="222"/>
                    </a:lnTo>
                    <a:lnTo>
                      <a:pt x="1038" y="222"/>
                    </a:lnTo>
                    <a:lnTo>
                      <a:pt x="1042" y="223"/>
                    </a:lnTo>
                    <a:lnTo>
                      <a:pt x="1045" y="223"/>
                    </a:lnTo>
                    <a:lnTo>
                      <a:pt x="1047" y="222"/>
                    </a:lnTo>
                    <a:lnTo>
                      <a:pt x="1053" y="219"/>
                    </a:lnTo>
                    <a:lnTo>
                      <a:pt x="1055" y="219"/>
                    </a:lnTo>
                    <a:lnTo>
                      <a:pt x="1056" y="217"/>
                    </a:lnTo>
                    <a:lnTo>
                      <a:pt x="1059" y="217"/>
                    </a:lnTo>
                    <a:lnTo>
                      <a:pt x="1062" y="217"/>
                    </a:lnTo>
                    <a:lnTo>
                      <a:pt x="1067" y="219"/>
                    </a:lnTo>
                    <a:lnTo>
                      <a:pt x="1068" y="223"/>
                    </a:lnTo>
                    <a:lnTo>
                      <a:pt x="1070" y="225"/>
                    </a:lnTo>
                    <a:lnTo>
                      <a:pt x="1072" y="228"/>
                    </a:lnTo>
                    <a:lnTo>
                      <a:pt x="1073" y="228"/>
                    </a:lnTo>
                    <a:lnTo>
                      <a:pt x="1075" y="229"/>
                    </a:lnTo>
                    <a:lnTo>
                      <a:pt x="1076" y="229"/>
                    </a:lnTo>
                    <a:lnTo>
                      <a:pt x="1076" y="231"/>
                    </a:lnTo>
                    <a:lnTo>
                      <a:pt x="1078" y="231"/>
                    </a:lnTo>
                    <a:lnTo>
                      <a:pt x="1081" y="233"/>
                    </a:lnTo>
                    <a:lnTo>
                      <a:pt x="1082" y="233"/>
                    </a:lnTo>
                    <a:lnTo>
                      <a:pt x="1084" y="233"/>
                    </a:lnTo>
                    <a:lnTo>
                      <a:pt x="1085" y="233"/>
                    </a:lnTo>
                    <a:lnTo>
                      <a:pt x="1087" y="231"/>
                    </a:lnTo>
                    <a:lnTo>
                      <a:pt x="1088" y="229"/>
                    </a:lnTo>
                    <a:lnTo>
                      <a:pt x="1090" y="229"/>
                    </a:lnTo>
                    <a:lnTo>
                      <a:pt x="1092" y="229"/>
                    </a:lnTo>
                    <a:lnTo>
                      <a:pt x="1095" y="231"/>
                    </a:lnTo>
                    <a:lnTo>
                      <a:pt x="1095" y="229"/>
                    </a:lnTo>
                    <a:lnTo>
                      <a:pt x="1096" y="229"/>
                    </a:lnTo>
                    <a:lnTo>
                      <a:pt x="1098" y="228"/>
                    </a:lnTo>
                    <a:lnTo>
                      <a:pt x="1099" y="226"/>
                    </a:lnTo>
                    <a:lnTo>
                      <a:pt x="1101" y="226"/>
                    </a:lnTo>
                    <a:lnTo>
                      <a:pt x="1104" y="228"/>
                    </a:lnTo>
                    <a:lnTo>
                      <a:pt x="1105" y="228"/>
                    </a:lnTo>
                    <a:lnTo>
                      <a:pt x="1108" y="229"/>
                    </a:lnTo>
                    <a:lnTo>
                      <a:pt x="1112" y="233"/>
                    </a:lnTo>
                    <a:lnTo>
                      <a:pt x="1113" y="234"/>
                    </a:lnTo>
                    <a:lnTo>
                      <a:pt x="1115" y="236"/>
                    </a:lnTo>
                    <a:lnTo>
                      <a:pt x="1118" y="237"/>
                    </a:lnTo>
                    <a:lnTo>
                      <a:pt x="1125" y="239"/>
                    </a:lnTo>
                    <a:lnTo>
                      <a:pt x="1128" y="239"/>
                    </a:lnTo>
                    <a:lnTo>
                      <a:pt x="1136" y="240"/>
                    </a:lnTo>
                    <a:lnTo>
                      <a:pt x="1138" y="242"/>
                    </a:lnTo>
                    <a:lnTo>
                      <a:pt x="1138" y="243"/>
                    </a:lnTo>
                    <a:lnTo>
                      <a:pt x="1141" y="245"/>
                    </a:lnTo>
                    <a:lnTo>
                      <a:pt x="1142" y="246"/>
                    </a:lnTo>
                    <a:lnTo>
                      <a:pt x="1147" y="246"/>
                    </a:lnTo>
                    <a:lnTo>
                      <a:pt x="1153" y="248"/>
                    </a:lnTo>
                    <a:lnTo>
                      <a:pt x="1159" y="248"/>
                    </a:lnTo>
                    <a:lnTo>
                      <a:pt x="1165" y="249"/>
                    </a:lnTo>
                    <a:lnTo>
                      <a:pt x="1175" y="253"/>
                    </a:lnTo>
                    <a:lnTo>
                      <a:pt x="1179" y="254"/>
                    </a:lnTo>
                    <a:lnTo>
                      <a:pt x="1181" y="254"/>
                    </a:lnTo>
                    <a:lnTo>
                      <a:pt x="1182" y="253"/>
                    </a:lnTo>
                    <a:lnTo>
                      <a:pt x="1185" y="251"/>
                    </a:lnTo>
                    <a:lnTo>
                      <a:pt x="1187" y="248"/>
                    </a:lnTo>
                    <a:lnTo>
                      <a:pt x="1188" y="246"/>
                    </a:lnTo>
                    <a:lnTo>
                      <a:pt x="1191" y="245"/>
                    </a:lnTo>
                    <a:lnTo>
                      <a:pt x="1195" y="243"/>
                    </a:lnTo>
                    <a:lnTo>
                      <a:pt x="1195" y="245"/>
                    </a:lnTo>
                    <a:lnTo>
                      <a:pt x="1196" y="245"/>
                    </a:lnTo>
                    <a:lnTo>
                      <a:pt x="1198" y="246"/>
                    </a:lnTo>
                    <a:lnTo>
                      <a:pt x="1199" y="249"/>
                    </a:lnTo>
                    <a:lnTo>
                      <a:pt x="1202" y="253"/>
                    </a:lnTo>
                    <a:lnTo>
                      <a:pt x="1204" y="254"/>
                    </a:lnTo>
                    <a:lnTo>
                      <a:pt x="1207" y="254"/>
                    </a:lnTo>
                    <a:lnTo>
                      <a:pt x="1211" y="253"/>
                    </a:lnTo>
                    <a:lnTo>
                      <a:pt x="1218" y="251"/>
                    </a:lnTo>
                    <a:lnTo>
                      <a:pt x="1222" y="249"/>
                    </a:lnTo>
                    <a:lnTo>
                      <a:pt x="1227" y="248"/>
                    </a:lnTo>
                    <a:lnTo>
                      <a:pt x="1231" y="246"/>
                    </a:lnTo>
                    <a:lnTo>
                      <a:pt x="1239" y="245"/>
                    </a:lnTo>
                    <a:lnTo>
                      <a:pt x="1245" y="243"/>
                    </a:lnTo>
                    <a:lnTo>
                      <a:pt x="1247" y="245"/>
                    </a:lnTo>
                    <a:lnTo>
                      <a:pt x="1250" y="245"/>
                    </a:lnTo>
                    <a:lnTo>
                      <a:pt x="1253" y="248"/>
                    </a:lnTo>
                    <a:lnTo>
                      <a:pt x="1259" y="251"/>
                    </a:lnTo>
                    <a:lnTo>
                      <a:pt x="1264" y="256"/>
                    </a:lnTo>
                    <a:lnTo>
                      <a:pt x="1270" y="262"/>
                    </a:lnTo>
                    <a:lnTo>
                      <a:pt x="1276" y="268"/>
                    </a:lnTo>
                    <a:lnTo>
                      <a:pt x="1281" y="269"/>
                    </a:lnTo>
                    <a:lnTo>
                      <a:pt x="1291" y="273"/>
                    </a:lnTo>
                    <a:lnTo>
                      <a:pt x="1296" y="273"/>
                    </a:lnTo>
                    <a:lnTo>
                      <a:pt x="1298" y="273"/>
                    </a:lnTo>
                    <a:lnTo>
                      <a:pt x="1301" y="273"/>
                    </a:lnTo>
                    <a:lnTo>
                      <a:pt x="1304" y="273"/>
                    </a:lnTo>
                    <a:lnTo>
                      <a:pt x="1307" y="274"/>
                    </a:lnTo>
                    <a:lnTo>
                      <a:pt x="1311" y="276"/>
                    </a:lnTo>
                    <a:lnTo>
                      <a:pt x="1314" y="276"/>
                    </a:lnTo>
                    <a:lnTo>
                      <a:pt x="1316" y="277"/>
                    </a:lnTo>
                    <a:lnTo>
                      <a:pt x="1319" y="279"/>
                    </a:lnTo>
                    <a:lnTo>
                      <a:pt x="1322" y="279"/>
                    </a:lnTo>
                    <a:lnTo>
                      <a:pt x="1324" y="280"/>
                    </a:lnTo>
                    <a:lnTo>
                      <a:pt x="1328" y="280"/>
                    </a:lnTo>
                    <a:lnTo>
                      <a:pt x="1330" y="280"/>
                    </a:lnTo>
                    <a:lnTo>
                      <a:pt x="1331" y="282"/>
                    </a:lnTo>
                    <a:lnTo>
                      <a:pt x="1333" y="283"/>
                    </a:lnTo>
                    <a:lnTo>
                      <a:pt x="1334" y="285"/>
                    </a:lnTo>
                    <a:lnTo>
                      <a:pt x="1338" y="286"/>
                    </a:lnTo>
                    <a:lnTo>
                      <a:pt x="1339" y="288"/>
                    </a:lnTo>
                    <a:lnTo>
                      <a:pt x="1341" y="289"/>
                    </a:lnTo>
                    <a:lnTo>
                      <a:pt x="1342" y="289"/>
                    </a:lnTo>
                    <a:lnTo>
                      <a:pt x="1345" y="291"/>
                    </a:lnTo>
                    <a:lnTo>
                      <a:pt x="1345" y="293"/>
                    </a:lnTo>
                    <a:lnTo>
                      <a:pt x="1347" y="291"/>
                    </a:lnTo>
                    <a:lnTo>
                      <a:pt x="1348" y="291"/>
                    </a:lnTo>
                    <a:lnTo>
                      <a:pt x="1350" y="289"/>
                    </a:lnTo>
                    <a:lnTo>
                      <a:pt x="1351" y="289"/>
                    </a:lnTo>
                    <a:lnTo>
                      <a:pt x="1354" y="286"/>
                    </a:lnTo>
                    <a:lnTo>
                      <a:pt x="1356" y="285"/>
                    </a:lnTo>
                    <a:lnTo>
                      <a:pt x="1357" y="283"/>
                    </a:lnTo>
                    <a:lnTo>
                      <a:pt x="1361" y="282"/>
                    </a:lnTo>
                    <a:lnTo>
                      <a:pt x="1362" y="280"/>
                    </a:lnTo>
                    <a:lnTo>
                      <a:pt x="1364" y="276"/>
                    </a:lnTo>
                    <a:lnTo>
                      <a:pt x="1367" y="274"/>
                    </a:lnTo>
                    <a:lnTo>
                      <a:pt x="1370" y="273"/>
                    </a:lnTo>
                    <a:lnTo>
                      <a:pt x="1371" y="271"/>
                    </a:lnTo>
                    <a:lnTo>
                      <a:pt x="1373" y="271"/>
                    </a:lnTo>
                    <a:lnTo>
                      <a:pt x="1374" y="269"/>
                    </a:lnTo>
                    <a:lnTo>
                      <a:pt x="1376" y="269"/>
                    </a:lnTo>
                    <a:lnTo>
                      <a:pt x="1377" y="269"/>
                    </a:lnTo>
                    <a:lnTo>
                      <a:pt x="1377" y="271"/>
                    </a:lnTo>
                    <a:lnTo>
                      <a:pt x="1377" y="273"/>
                    </a:lnTo>
                    <a:lnTo>
                      <a:pt x="1377" y="274"/>
                    </a:lnTo>
                    <a:lnTo>
                      <a:pt x="1376" y="277"/>
                    </a:lnTo>
                    <a:lnTo>
                      <a:pt x="1376" y="279"/>
                    </a:lnTo>
                    <a:lnTo>
                      <a:pt x="1376" y="280"/>
                    </a:lnTo>
                    <a:lnTo>
                      <a:pt x="1377" y="283"/>
                    </a:lnTo>
                    <a:lnTo>
                      <a:pt x="1379" y="286"/>
                    </a:lnTo>
                    <a:lnTo>
                      <a:pt x="1379" y="289"/>
                    </a:lnTo>
                    <a:lnTo>
                      <a:pt x="1381" y="293"/>
                    </a:lnTo>
                    <a:lnTo>
                      <a:pt x="1381" y="294"/>
                    </a:lnTo>
                    <a:lnTo>
                      <a:pt x="1379" y="297"/>
                    </a:lnTo>
                    <a:lnTo>
                      <a:pt x="1381" y="300"/>
                    </a:lnTo>
                    <a:lnTo>
                      <a:pt x="1381" y="303"/>
                    </a:lnTo>
                    <a:lnTo>
                      <a:pt x="1382" y="303"/>
                    </a:lnTo>
                    <a:lnTo>
                      <a:pt x="1384" y="303"/>
                    </a:lnTo>
                    <a:lnTo>
                      <a:pt x="1385" y="305"/>
                    </a:lnTo>
                    <a:lnTo>
                      <a:pt x="1387" y="305"/>
                    </a:lnTo>
                    <a:lnTo>
                      <a:pt x="1388" y="308"/>
                    </a:lnTo>
                    <a:lnTo>
                      <a:pt x="1390" y="309"/>
                    </a:lnTo>
                    <a:lnTo>
                      <a:pt x="1391" y="311"/>
                    </a:lnTo>
                    <a:lnTo>
                      <a:pt x="1393" y="311"/>
                    </a:lnTo>
                    <a:lnTo>
                      <a:pt x="1394" y="311"/>
                    </a:lnTo>
                    <a:lnTo>
                      <a:pt x="1396" y="311"/>
                    </a:lnTo>
                    <a:lnTo>
                      <a:pt x="1399" y="311"/>
                    </a:lnTo>
                    <a:lnTo>
                      <a:pt x="1401" y="311"/>
                    </a:lnTo>
                    <a:lnTo>
                      <a:pt x="1404" y="313"/>
                    </a:lnTo>
                    <a:lnTo>
                      <a:pt x="1405" y="313"/>
                    </a:lnTo>
                    <a:lnTo>
                      <a:pt x="1408" y="314"/>
                    </a:lnTo>
                    <a:lnTo>
                      <a:pt x="1411" y="319"/>
                    </a:lnTo>
                    <a:lnTo>
                      <a:pt x="1413" y="320"/>
                    </a:lnTo>
                    <a:lnTo>
                      <a:pt x="1414" y="322"/>
                    </a:lnTo>
                    <a:lnTo>
                      <a:pt x="1414" y="323"/>
                    </a:lnTo>
                    <a:lnTo>
                      <a:pt x="1416" y="325"/>
                    </a:lnTo>
                    <a:lnTo>
                      <a:pt x="1417" y="325"/>
                    </a:lnTo>
                    <a:lnTo>
                      <a:pt x="1419" y="325"/>
                    </a:lnTo>
                    <a:lnTo>
                      <a:pt x="1430" y="325"/>
                    </a:lnTo>
                    <a:lnTo>
                      <a:pt x="1431" y="325"/>
                    </a:lnTo>
                    <a:lnTo>
                      <a:pt x="1434" y="325"/>
                    </a:lnTo>
                    <a:lnTo>
                      <a:pt x="1437" y="325"/>
                    </a:lnTo>
                    <a:lnTo>
                      <a:pt x="1439" y="326"/>
                    </a:lnTo>
                    <a:lnTo>
                      <a:pt x="1441" y="328"/>
                    </a:lnTo>
                    <a:lnTo>
                      <a:pt x="1441" y="329"/>
                    </a:lnTo>
                    <a:lnTo>
                      <a:pt x="1442" y="333"/>
                    </a:lnTo>
                    <a:lnTo>
                      <a:pt x="1444" y="334"/>
                    </a:lnTo>
                    <a:lnTo>
                      <a:pt x="1448" y="339"/>
                    </a:lnTo>
                    <a:lnTo>
                      <a:pt x="1456" y="342"/>
                    </a:lnTo>
                    <a:lnTo>
                      <a:pt x="1464" y="345"/>
                    </a:lnTo>
                    <a:lnTo>
                      <a:pt x="1471" y="346"/>
                    </a:lnTo>
                    <a:lnTo>
                      <a:pt x="1484" y="349"/>
                    </a:lnTo>
                    <a:lnTo>
                      <a:pt x="1500" y="354"/>
                    </a:lnTo>
                    <a:lnTo>
                      <a:pt x="1504" y="354"/>
                    </a:lnTo>
                    <a:lnTo>
                      <a:pt x="1510" y="356"/>
                    </a:lnTo>
                    <a:lnTo>
                      <a:pt x="1517" y="360"/>
                    </a:lnTo>
                    <a:lnTo>
                      <a:pt x="1527" y="365"/>
                    </a:lnTo>
                    <a:lnTo>
                      <a:pt x="1531" y="368"/>
                    </a:lnTo>
                    <a:lnTo>
                      <a:pt x="1533" y="371"/>
                    </a:lnTo>
                    <a:lnTo>
                      <a:pt x="1536" y="374"/>
                    </a:lnTo>
                    <a:lnTo>
                      <a:pt x="1536" y="376"/>
                    </a:lnTo>
                    <a:lnTo>
                      <a:pt x="1536" y="377"/>
                    </a:lnTo>
                    <a:lnTo>
                      <a:pt x="1537" y="377"/>
                    </a:lnTo>
                    <a:lnTo>
                      <a:pt x="1544" y="377"/>
                    </a:lnTo>
                    <a:lnTo>
                      <a:pt x="1547" y="376"/>
                    </a:lnTo>
                    <a:lnTo>
                      <a:pt x="1548" y="376"/>
                    </a:lnTo>
                    <a:lnTo>
                      <a:pt x="1548" y="374"/>
                    </a:lnTo>
                    <a:lnTo>
                      <a:pt x="1550" y="372"/>
                    </a:lnTo>
                    <a:lnTo>
                      <a:pt x="1551" y="372"/>
                    </a:lnTo>
                    <a:lnTo>
                      <a:pt x="1551" y="374"/>
                    </a:lnTo>
                    <a:lnTo>
                      <a:pt x="1553" y="374"/>
                    </a:lnTo>
                    <a:lnTo>
                      <a:pt x="1554" y="376"/>
                    </a:lnTo>
                    <a:lnTo>
                      <a:pt x="1556" y="376"/>
                    </a:lnTo>
                    <a:lnTo>
                      <a:pt x="1556" y="377"/>
                    </a:lnTo>
                    <a:lnTo>
                      <a:pt x="1557" y="377"/>
                    </a:lnTo>
                    <a:lnTo>
                      <a:pt x="1557" y="379"/>
                    </a:lnTo>
                    <a:lnTo>
                      <a:pt x="1557" y="380"/>
                    </a:lnTo>
                    <a:lnTo>
                      <a:pt x="1560" y="380"/>
                    </a:lnTo>
                    <a:lnTo>
                      <a:pt x="1562" y="380"/>
                    </a:lnTo>
                    <a:lnTo>
                      <a:pt x="1565" y="380"/>
                    </a:lnTo>
                    <a:lnTo>
                      <a:pt x="1567" y="382"/>
                    </a:lnTo>
                    <a:lnTo>
                      <a:pt x="1568" y="382"/>
                    </a:lnTo>
                    <a:lnTo>
                      <a:pt x="1570" y="383"/>
                    </a:lnTo>
                    <a:lnTo>
                      <a:pt x="1571" y="386"/>
                    </a:lnTo>
                    <a:lnTo>
                      <a:pt x="1573" y="386"/>
                    </a:lnTo>
                    <a:lnTo>
                      <a:pt x="1574" y="388"/>
                    </a:lnTo>
                    <a:lnTo>
                      <a:pt x="1576" y="391"/>
                    </a:lnTo>
                    <a:lnTo>
                      <a:pt x="1577" y="392"/>
                    </a:lnTo>
                    <a:lnTo>
                      <a:pt x="1579" y="392"/>
                    </a:lnTo>
                    <a:lnTo>
                      <a:pt x="1585" y="394"/>
                    </a:lnTo>
                    <a:lnTo>
                      <a:pt x="1587" y="394"/>
                    </a:lnTo>
                    <a:lnTo>
                      <a:pt x="1587" y="396"/>
                    </a:lnTo>
                    <a:lnTo>
                      <a:pt x="1591" y="397"/>
                    </a:lnTo>
                    <a:lnTo>
                      <a:pt x="1594" y="397"/>
                    </a:lnTo>
                    <a:lnTo>
                      <a:pt x="1594" y="399"/>
                    </a:lnTo>
                    <a:lnTo>
                      <a:pt x="1594" y="400"/>
                    </a:lnTo>
                    <a:lnTo>
                      <a:pt x="1594" y="402"/>
                    </a:lnTo>
                    <a:lnTo>
                      <a:pt x="1594" y="403"/>
                    </a:lnTo>
                    <a:lnTo>
                      <a:pt x="1593" y="405"/>
                    </a:lnTo>
                    <a:lnTo>
                      <a:pt x="1591" y="406"/>
                    </a:lnTo>
                    <a:lnTo>
                      <a:pt x="1593" y="406"/>
                    </a:lnTo>
                    <a:lnTo>
                      <a:pt x="1594" y="406"/>
                    </a:lnTo>
                    <a:lnTo>
                      <a:pt x="1594" y="405"/>
                    </a:lnTo>
                    <a:lnTo>
                      <a:pt x="1596" y="405"/>
                    </a:lnTo>
                    <a:lnTo>
                      <a:pt x="1597" y="405"/>
                    </a:lnTo>
                    <a:lnTo>
                      <a:pt x="1599" y="405"/>
                    </a:lnTo>
                    <a:lnTo>
                      <a:pt x="1600" y="405"/>
                    </a:lnTo>
                    <a:lnTo>
                      <a:pt x="1602" y="405"/>
                    </a:lnTo>
                    <a:lnTo>
                      <a:pt x="1602" y="403"/>
                    </a:lnTo>
                    <a:lnTo>
                      <a:pt x="1605" y="405"/>
                    </a:lnTo>
                    <a:lnTo>
                      <a:pt x="1611" y="405"/>
                    </a:lnTo>
                    <a:lnTo>
                      <a:pt x="1613" y="403"/>
                    </a:lnTo>
                    <a:lnTo>
                      <a:pt x="1613" y="402"/>
                    </a:lnTo>
                    <a:lnTo>
                      <a:pt x="1614" y="400"/>
                    </a:lnTo>
                    <a:lnTo>
                      <a:pt x="1614" y="399"/>
                    </a:lnTo>
                    <a:lnTo>
                      <a:pt x="1619" y="397"/>
                    </a:lnTo>
                    <a:lnTo>
                      <a:pt x="1620" y="396"/>
                    </a:lnTo>
                    <a:lnTo>
                      <a:pt x="1622" y="396"/>
                    </a:lnTo>
                    <a:lnTo>
                      <a:pt x="1623" y="396"/>
                    </a:lnTo>
                    <a:lnTo>
                      <a:pt x="1623" y="392"/>
                    </a:lnTo>
                    <a:lnTo>
                      <a:pt x="1625" y="391"/>
                    </a:lnTo>
                    <a:lnTo>
                      <a:pt x="1625" y="389"/>
                    </a:lnTo>
                    <a:lnTo>
                      <a:pt x="1627" y="388"/>
                    </a:lnTo>
                    <a:lnTo>
                      <a:pt x="1627" y="386"/>
                    </a:lnTo>
                    <a:lnTo>
                      <a:pt x="1628" y="383"/>
                    </a:lnTo>
                    <a:lnTo>
                      <a:pt x="1633" y="382"/>
                    </a:lnTo>
                    <a:lnTo>
                      <a:pt x="1637" y="379"/>
                    </a:lnTo>
                    <a:lnTo>
                      <a:pt x="1639" y="376"/>
                    </a:lnTo>
                    <a:lnTo>
                      <a:pt x="1639" y="374"/>
                    </a:lnTo>
                    <a:lnTo>
                      <a:pt x="1639" y="372"/>
                    </a:lnTo>
                    <a:lnTo>
                      <a:pt x="1639" y="371"/>
                    </a:lnTo>
                    <a:lnTo>
                      <a:pt x="1640" y="371"/>
                    </a:lnTo>
                    <a:lnTo>
                      <a:pt x="1640" y="372"/>
                    </a:lnTo>
                    <a:lnTo>
                      <a:pt x="1642" y="372"/>
                    </a:lnTo>
                    <a:lnTo>
                      <a:pt x="1645" y="372"/>
                    </a:lnTo>
                    <a:lnTo>
                      <a:pt x="1647" y="372"/>
                    </a:lnTo>
                    <a:lnTo>
                      <a:pt x="1650" y="372"/>
                    </a:lnTo>
                    <a:lnTo>
                      <a:pt x="1650" y="374"/>
                    </a:lnTo>
                    <a:lnTo>
                      <a:pt x="1651" y="374"/>
                    </a:lnTo>
                    <a:lnTo>
                      <a:pt x="1651" y="376"/>
                    </a:lnTo>
                    <a:lnTo>
                      <a:pt x="1654" y="377"/>
                    </a:lnTo>
                    <a:lnTo>
                      <a:pt x="1657" y="382"/>
                    </a:lnTo>
                    <a:lnTo>
                      <a:pt x="1659" y="382"/>
                    </a:lnTo>
                    <a:lnTo>
                      <a:pt x="1660" y="383"/>
                    </a:lnTo>
                    <a:lnTo>
                      <a:pt x="1660" y="385"/>
                    </a:lnTo>
                    <a:lnTo>
                      <a:pt x="1662" y="385"/>
                    </a:lnTo>
                    <a:lnTo>
                      <a:pt x="1663" y="386"/>
                    </a:lnTo>
                    <a:lnTo>
                      <a:pt x="1663" y="388"/>
                    </a:lnTo>
                    <a:lnTo>
                      <a:pt x="1663" y="389"/>
                    </a:lnTo>
                    <a:lnTo>
                      <a:pt x="1663" y="391"/>
                    </a:lnTo>
                    <a:lnTo>
                      <a:pt x="1665" y="391"/>
                    </a:lnTo>
                    <a:lnTo>
                      <a:pt x="1665" y="389"/>
                    </a:lnTo>
                    <a:lnTo>
                      <a:pt x="1668" y="388"/>
                    </a:lnTo>
                    <a:lnTo>
                      <a:pt x="1670" y="386"/>
                    </a:lnTo>
                    <a:lnTo>
                      <a:pt x="1671" y="386"/>
                    </a:lnTo>
                    <a:lnTo>
                      <a:pt x="1673" y="386"/>
                    </a:lnTo>
                    <a:lnTo>
                      <a:pt x="1676" y="386"/>
                    </a:lnTo>
                    <a:lnTo>
                      <a:pt x="1677" y="386"/>
                    </a:lnTo>
                    <a:lnTo>
                      <a:pt x="1679" y="386"/>
                    </a:lnTo>
                    <a:lnTo>
                      <a:pt x="1683" y="386"/>
                    </a:lnTo>
                    <a:lnTo>
                      <a:pt x="1688" y="386"/>
                    </a:lnTo>
                    <a:lnTo>
                      <a:pt x="1690" y="386"/>
                    </a:lnTo>
                    <a:lnTo>
                      <a:pt x="1693" y="385"/>
                    </a:lnTo>
                    <a:lnTo>
                      <a:pt x="1696" y="383"/>
                    </a:lnTo>
                    <a:lnTo>
                      <a:pt x="1699" y="383"/>
                    </a:lnTo>
                    <a:lnTo>
                      <a:pt x="1700" y="382"/>
                    </a:lnTo>
                    <a:lnTo>
                      <a:pt x="1703" y="383"/>
                    </a:lnTo>
                    <a:lnTo>
                      <a:pt x="1705" y="383"/>
                    </a:lnTo>
                    <a:lnTo>
                      <a:pt x="1710" y="383"/>
                    </a:lnTo>
                    <a:lnTo>
                      <a:pt x="1714" y="385"/>
                    </a:lnTo>
                    <a:lnTo>
                      <a:pt x="1719" y="385"/>
                    </a:lnTo>
                    <a:lnTo>
                      <a:pt x="1720" y="385"/>
                    </a:lnTo>
                    <a:lnTo>
                      <a:pt x="1722" y="385"/>
                    </a:lnTo>
                    <a:lnTo>
                      <a:pt x="1723" y="386"/>
                    </a:lnTo>
                    <a:lnTo>
                      <a:pt x="1723" y="388"/>
                    </a:lnTo>
                    <a:lnTo>
                      <a:pt x="1725" y="388"/>
                    </a:lnTo>
                    <a:lnTo>
                      <a:pt x="1726" y="389"/>
                    </a:lnTo>
                    <a:lnTo>
                      <a:pt x="1728" y="389"/>
                    </a:lnTo>
                    <a:lnTo>
                      <a:pt x="1730" y="391"/>
                    </a:lnTo>
                    <a:lnTo>
                      <a:pt x="1731" y="391"/>
                    </a:lnTo>
                    <a:lnTo>
                      <a:pt x="1731" y="392"/>
                    </a:lnTo>
                    <a:lnTo>
                      <a:pt x="1733" y="394"/>
                    </a:lnTo>
                    <a:lnTo>
                      <a:pt x="1734" y="396"/>
                    </a:lnTo>
                    <a:lnTo>
                      <a:pt x="1736" y="396"/>
                    </a:lnTo>
                    <a:lnTo>
                      <a:pt x="1739" y="396"/>
                    </a:lnTo>
                    <a:lnTo>
                      <a:pt x="1740" y="396"/>
                    </a:lnTo>
                    <a:lnTo>
                      <a:pt x="1743" y="394"/>
                    </a:lnTo>
                    <a:lnTo>
                      <a:pt x="1745" y="392"/>
                    </a:lnTo>
                    <a:lnTo>
                      <a:pt x="1746" y="391"/>
                    </a:lnTo>
                    <a:lnTo>
                      <a:pt x="1748" y="389"/>
                    </a:lnTo>
                    <a:lnTo>
                      <a:pt x="1750" y="389"/>
                    </a:lnTo>
                    <a:lnTo>
                      <a:pt x="1751" y="388"/>
                    </a:lnTo>
                    <a:lnTo>
                      <a:pt x="1753" y="388"/>
                    </a:lnTo>
                    <a:lnTo>
                      <a:pt x="1760" y="389"/>
                    </a:lnTo>
                    <a:lnTo>
                      <a:pt x="1763" y="389"/>
                    </a:lnTo>
                    <a:lnTo>
                      <a:pt x="1765" y="389"/>
                    </a:lnTo>
                    <a:lnTo>
                      <a:pt x="1766" y="391"/>
                    </a:lnTo>
                    <a:lnTo>
                      <a:pt x="1768" y="391"/>
                    </a:lnTo>
                    <a:lnTo>
                      <a:pt x="1768" y="392"/>
                    </a:lnTo>
                    <a:lnTo>
                      <a:pt x="1771" y="389"/>
                    </a:lnTo>
                    <a:lnTo>
                      <a:pt x="1773" y="388"/>
                    </a:lnTo>
                    <a:lnTo>
                      <a:pt x="1773" y="386"/>
                    </a:lnTo>
                    <a:lnTo>
                      <a:pt x="1774" y="385"/>
                    </a:lnTo>
                    <a:lnTo>
                      <a:pt x="1776" y="383"/>
                    </a:lnTo>
                    <a:lnTo>
                      <a:pt x="1777" y="382"/>
                    </a:lnTo>
                    <a:lnTo>
                      <a:pt x="1779" y="382"/>
                    </a:lnTo>
                    <a:lnTo>
                      <a:pt x="1779" y="380"/>
                    </a:lnTo>
                    <a:lnTo>
                      <a:pt x="1780" y="380"/>
                    </a:lnTo>
                    <a:lnTo>
                      <a:pt x="1780" y="379"/>
                    </a:lnTo>
                    <a:lnTo>
                      <a:pt x="1782" y="379"/>
                    </a:lnTo>
                    <a:lnTo>
                      <a:pt x="1782" y="377"/>
                    </a:lnTo>
                    <a:lnTo>
                      <a:pt x="1783" y="376"/>
                    </a:lnTo>
                    <a:lnTo>
                      <a:pt x="1785" y="374"/>
                    </a:lnTo>
                    <a:lnTo>
                      <a:pt x="1786" y="374"/>
                    </a:lnTo>
                    <a:lnTo>
                      <a:pt x="1786" y="372"/>
                    </a:lnTo>
                    <a:lnTo>
                      <a:pt x="1786" y="371"/>
                    </a:lnTo>
                    <a:lnTo>
                      <a:pt x="1788" y="369"/>
                    </a:lnTo>
                    <a:lnTo>
                      <a:pt x="1789" y="368"/>
                    </a:lnTo>
                    <a:lnTo>
                      <a:pt x="1791" y="366"/>
                    </a:lnTo>
                    <a:lnTo>
                      <a:pt x="1793" y="363"/>
                    </a:lnTo>
                    <a:lnTo>
                      <a:pt x="1794" y="362"/>
                    </a:lnTo>
                    <a:lnTo>
                      <a:pt x="1794" y="360"/>
                    </a:lnTo>
                    <a:lnTo>
                      <a:pt x="1796" y="359"/>
                    </a:lnTo>
                    <a:lnTo>
                      <a:pt x="1796" y="357"/>
                    </a:lnTo>
                    <a:lnTo>
                      <a:pt x="1797" y="356"/>
                    </a:lnTo>
                    <a:lnTo>
                      <a:pt x="1799" y="354"/>
                    </a:lnTo>
                    <a:lnTo>
                      <a:pt x="1799" y="353"/>
                    </a:lnTo>
                    <a:lnTo>
                      <a:pt x="1800" y="353"/>
                    </a:lnTo>
                    <a:lnTo>
                      <a:pt x="1800" y="351"/>
                    </a:lnTo>
                    <a:lnTo>
                      <a:pt x="1802" y="349"/>
                    </a:lnTo>
                    <a:lnTo>
                      <a:pt x="1805" y="346"/>
                    </a:lnTo>
                    <a:lnTo>
                      <a:pt x="1806" y="345"/>
                    </a:lnTo>
                    <a:lnTo>
                      <a:pt x="1806" y="343"/>
                    </a:lnTo>
                    <a:lnTo>
                      <a:pt x="1806" y="342"/>
                    </a:lnTo>
                    <a:lnTo>
                      <a:pt x="1808" y="340"/>
                    </a:lnTo>
                    <a:lnTo>
                      <a:pt x="1808" y="339"/>
                    </a:lnTo>
                    <a:lnTo>
                      <a:pt x="1808" y="337"/>
                    </a:lnTo>
                    <a:lnTo>
                      <a:pt x="1809" y="337"/>
                    </a:lnTo>
                    <a:lnTo>
                      <a:pt x="1809" y="336"/>
                    </a:lnTo>
                    <a:lnTo>
                      <a:pt x="1816" y="333"/>
                    </a:lnTo>
                    <a:lnTo>
                      <a:pt x="1817" y="331"/>
                    </a:lnTo>
                    <a:lnTo>
                      <a:pt x="1817" y="329"/>
                    </a:lnTo>
                    <a:lnTo>
                      <a:pt x="1819" y="328"/>
                    </a:lnTo>
                    <a:lnTo>
                      <a:pt x="1819" y="326"/>
                    </a:lnTo>
                    <a:lnTo>
                      <a:pt x="1820" y="326"/>
                    </a:lnTo>
                    <a:lnTo>
                      <a:pt x="1822" y="326"/>
                    </a:lnTo>
                    <a:lnTo>
                      <a:pt x="1822" y="325"/>
                    </a:lnTo>
                    <a:lnTo>
                      <a:pt x="1823" y="325"/>
                    </a:lnTo>
                    <a:lnTo>
                      <a:pt x="1825" y="323"/>
                    </a:lnTo>
                    <a:lnTo>
                      <a:pt x="1825" y="322"/>
                    </a:lnTo>
                    <a:lnTo>
                      <a:pt x="1825" y="320"/>
                    </a:lnTo>
                    <a:lnTo>
                      <a:pt x="1826" y="319"/>
                    </a:lnTo>
                    <a:lnTo>
                      <a:pt x="1826" y="317"/>
                    </a:lnTo>
                    <a:lnTo>
                      <a:pt x="1828" y="317"/>
                    </a:lnTo>
                    <a:lnTo>
                      <a:pt x="1828" y="316"/>
                    </a:lnTo>
                    <a:lnTo>
                      <a:pt x="1828" y="314"/>
                    </a:lnTo>
                    <a:lnTo>
                      <a:pt x="1829" y="313"/>
                    </a:lnTo>
                    <a:lnTo>
                      <a:pt x="1829" y="311"/>
                    </a:lnTo>
                    <a:lnTo>
                      <a:pt x="1831" y="309"/>
                    </a:lnTo>
                    <a:lnTo>
                      <a:pt x="1833" y="308"/>
                    </a:lnTo>
                    <a:lnTo>
                      <a:pt x="1834" y="309"/>
                    </a:lnTo>
                    <a:lnTo>
                      <a:pt x="1837" y="309"/>
                    </a:lnTo>
                    <a:lnTo>
                      <a:pt x="1840" y="308"/>
                    </a:lnTo>
                    <a:lnTo>
                      <a:pt x="1842" y="308"/>
                    </a:lnTo>
                    <a:lnTo>
                      <a:pt x="1846" y="309"/>
                    </a:lnTo>
                    <a:lnTo>
                      <a:pt x="1849" y="308"/>
                    </a:lnTo>
                    <a:lnTo>
                      <a:pt x="1856" y="309"/>
                    </a:lnTo>
                    <a:lnTo>
                      <a:pt x="1857" y="308"/>
                    </a:lnTo>
                    <a:lnTo>
                      <a:pt x="1859" y="308"/>
                    </a:lnTo>
                    <a:lnTo>
                      <a:pt x="1862" y="306"/>
                    </a:lnTo>
                    <a:lnTo>
                      <a:pt x="1865" y="305"/>
                    </a:lnTo>
                    <a:lnTo>
                      <a:pt x="1865" y="303"/>
                    </a:lnTo>
                    <a:lnTo>
                      <a:pt x="1866" y="303"/>
                    </a:lnTo>
                    <a:lnTo>
                      <a:pt x="1868" y="303"/>
                    </a:lnTo>
                    <a:lnTo>
                      <a:pt x="1871" y="303"/>
                    </a:lnTo>
                    <a:lnTo>
                      <a:pt x="1872" y="303"/>
                    </a:lnTo>
                    <a:lnTo>
                      <a:pt x="1872" y="305"/>
                    </a:lnTo>
                    <a:lnTo>
                      <a:pt x="1874" y="303"/>
                    </a:lnTo>
                    <a:lnTo>
                      <a:pt x="1876" y="303"/>
                    </a:lnTo>
                    <a:lnTo>
                      <a:pt x="1876" y="302"/>
                    </a:lnTo>
                    <a:lnTo>
                      <a:pt x="1877" y="300"/>
                    </a:lnTo>
                    <a:lnTo>
                      <a:pt x="1879" y="299"/>
                    </a:lnTo>
                    <a:lnTo>
                      <a:pt x="1880" y="299"/>
                    </a:lnTo>
                    <a:lnTo>
                      <a:pt x="1883" y="299"/>
                    </a:lnTo>
                    <a:lnTo>
                      <a:pt x="1885" y="297"/>
                    </a:lnTo>
                    <a:lnTo>
                      <a:pt x="1889" y="299"/>
                    </a:lnTo>
                    <a:lnTo>
                      <a:pt x="1894" y="299"/>
                    </a:lnTo>
                    <a:lnTo>
                      <a:pt x="1896" y="302"/>
                    </a:lnTo>
                    <a:lnTo>
                      <a:pt x="1899" y="306"/>
                    </a:lnTo>
                    <a:lnTo>
                      <a:pt x="1900" y="308"/>
                    </a:lnTo>
                    <a:lnTo>
                      <a:pt x="1903" y="309"/>
                    </a:lnTo>
                    <a:lnTo>
                      <a:pt x="1905" y="311"/>
                    </a:lnTo>
                    <a:lnTo>
                      <a:pt x="1906" y="311"/>
                    </a:lnTo>
                    <a:lnTo>
                      <a:pt x="1908" y="313"/>
                    </a:lnTo>
                    <a:lnTo>
                      <a:pt x="1908" y="314"/>
                    </a:lnTo>
                    <a:lnTo>
                      <a:pt x="1909" y="314"/>
                    </a:lnTo>
                    <a:lnTo>
                      <a:pt x="1911" y="316"/>
                    </a:lnTo>
                    <a:lnTo>
                      <a:pt x="1912" y="316"/>
                    </a:lnTo>
                    <a:lnTo>
                      <a:pt x="1916" y="316"/>
                    </a:lnTo>
                    <a:lnTo>
                      <a:pt x="1919" y="317"/>
                    </a:lnTo>
                    <a:lnTo>
                      <a:pt x="1920" y="317"/>
                    </a:lnTo>
                    <a:lnTo>
                      <a:pt x="1922" y="317"/>
                    </a:lnTo>
                    <a:lnTo>
                      <a:pt x="1923" y="319"/>
                    </a:lnTo>
                    <a:lnTo>
                      <a:pt x="1925" y="319"/>
                    </a:lnTo>
                    <a:lnTo>
                      <a:pt x="1926" y="320"/>
                    </a:lnTo>
                    <a:lnTo>
                      <a:pt x="1928" y="322"/>
                    </a:lnTo>
                    <a:lnTo>
                      <a:pt x="1929" y="325"/>
                    </a:lnTo>
                    <a:lnTo>
                      <a:pt x="1931" y="325"/>
                    </a:lnTo>
                    <a:lnTo>
                      <a:pt x="1932" y="326"/>
                    </a:lnTo>
                    <a:lnTo>
                      <a:pt x="1932" y="328"/>
                    </a:lnTo>
                    <a:lnTo>
                      <a:pt x="1934" y="328"/>
                    </a:lnTo>
                    <a:lnTo>
                      <a:pt x="1934" y="329"/>
                    </a:lnTo>
                    <a:lnTo>
                      <a:pt x="1936" y="331"/>
                    </a:lnTo>
                    <a:lnTo>
                      <a:pt x="1937" y="333"/>
                    </a:lnTo>
                    <a:lnTo>
                      <a:pt x="1939" y="336"/>
                    </a:lnTo>
                    <a:lnTo>
                      <a:pt x="1940" y="337"/>
                    </a:lnTo>
                    <a:lnTo>
                      <a:pt x="1942" y="340"/>
                    </a:lnTo>
                    <a:lnTo>
                      <a:pt x="1945" y="342"/>
                    </a:lnTo>
                    <a:lnTo>
                      <a:pt x="1948" y="343"/>
                    </a:lnTo>
                    <a:lnTo>
                      <a:pt x="1948" y="345"/>
                    </a:lnTo>
                    <a:lnTo>
                      <a:pt x="1951" y="349"/>
                    </a:lnTo>
                    <a:lnTo>
                      <a:pt x="1956" y="356"/>
                    </a:lnTo>
                    <a:lnTo>
                      <a:pt x="1956" y="357"/>
                    </a:lnTo>
                    <a:lnTo>
                      <a:pt x="1959" y="360"/>
                    </a:lnTo>
                    <a:lnTo>
                      <a:pt x="1962" y="363"/>
                    </a:lnTo>
                    <a:lnTo>
                      <a:pt x="1963" y="365"/>
                    </a:lnTo>
                    <a:lnTo>
                      <a:pt x="1965" y="368"/>
                    </a:lnTo>
                    <a:lnTo>
                      <a:pt x="1966" y="369"/>
                    </a:lnTo>
                    <a:lnTo>
                      <a:pt x="1968" y="369"/>
                    </a:lnTo>
                    <a:lnTo>
                      <a:pt x="1969" y="371"/>
                    </a:lnTo>
                    <a:lnTo>
                      <a:pt x="1971" y="372"/>
                    </a:lnTo>
                    <a:lnTo>
                      <a:pt x="1972" y="372"/>
                    </a:lnTo>
                    <a:lnTo>
                      <a:pt x="1974" y="372"/>
                    </a:lnTo>
                    <a:lnTo>
                      <a:pt x="1976" y="374"/>
                    </a:lnTo>
                    <a:lnTo>
                      <a:pt x="1977" y="374"/>
                    </a:lnTo>
                    <a:lnTo>
                      <a:pt x="1979" y="374"/>
                    </a:lnTo>
                    <a:lnTo>
                      <a:pt x="1980" y="374"/>
                    </a:lnTo>
                    <a:lnTo>
                      <a:pt x="1983" y="376"/>
                    </a:lnTo>
                    <a:lnTo>
                      <a:pt x="1986" y="376"/>
                    </a:lnTo>
                    <a:lnTo>
                      <a:pt x="1989" y="379"/>
                    </a:lnTo>
                    <a:lnTo>
                      <a:pt x="1991" y="382"/>
                    </a:lnTo>
                    <a:lnTo>
                      <a:pt x="1994" y="386"/>
                    </a:lnTo>
                    <a:lnTo>
                      <a:pt x="1999" y="392"/>
                    </a:lnTo>
                    <a:lnTo>
                      <a:pt x="2005" y="397"/>
                    </a:lnTo>
                    <a:lnTo>
                      <a:pt x="2006" y="400"/>
                    </a:lnTo>
                    <a:lnTo>
                      <a:pt x="2008" y="403"/>
                    </a:lnTo>
                    <a:lnTo>
                      <a:pt x="2009" y="405"/>
                    </a:lnTo>
                    <a:lnTo>
                      <a:pt x="2009" y="408"/>
                    </a:lnTo>
                    <a:lnTo>
                      <a:pt x="2008" y="411"/>
                    </a:lnTo>
                    <a:lnTo>
                      <a:pt x="2008" y="414"/>
                    </a:lnTo>
                    <a:lnTo>
                      <a:pt x="2009" y="416"/>
                    </a:lnTo>
                    <a:lnTo>
                      <a:pt x="2009" y="417"/>
                    </a:lnTo>
                    <a:lnTo>
                      <a:pt x="2008" y="420"/>
                    </a:lnTo>
                    <a:lnTo>
                      <a:pt x="2006" y="422"/>
                    </a:lnTo>
                    <a:lnTo>
                      <a:pt x="2003" y="423"/>
                    </a:lnTo>
                    <a:lnTo>
                      <a:pt x="2000" y="425"/>
                    </a:lnTo>
                    <a:lnTo>
                      <a:pt x="1997" y="428"/>
                    </a:lnTo>
                    <a:lnTo>
                      <a:pt x="1995" y="429"/>
                    </a:lnTo>
                    <a:lnTo>
                      <a:pt x="1995" y="432"/>
                    </a:lnTo>
                    <a:lnTo>
                      <a:pt x="1994" y="432"/>
                    </a:lnTo>
                    <a:lnTo>
                      <a:pt x="1992" y="432"/>
                    </a:lnTo>
                    <a:lnTo>
                      <a:pt x="1991" y="432"/>
                    </a:lnTo>
                    <a:lnTo>
                      <a:pt x="1989" y="434"/>
                    </a:lnTo>
                    <a:lnTo>
                      <a:pt x="1988" y="434"/>
                    </a:lnTo>
                    <a:lnTo>
                      <a:pt x="1986" y="434"/>
                    </a:lnTo>
                    <a:lnTo>
                      <a:pt x="1985" y="434"/>
                    </a:lnTo>
                    <a:lnTo>
                      <a:pt x="1985" y="436"/>
                    </a:lnTo>
                    <a:lnTo>
                      <a:pt x="1983" y="436"/>
                    </a:lnTo>
                    <a:lnTo>
                      <a:pt x="1982" y="436"/>
                    </a:lnTo>
                    <a:lnTo>
                      <a:pt x="1980" y="436"/>
                    </a:lnTo>
                    <a:lnTo>
                      <a:pt x="1980" y="437"/>
                    </a:lnTo>
                    <a:lnTo>
                      <a:pt x="1979" y="437"/>
                    </a:lnTo>
                    <a:lnTo>
                      <a:pt x="1977" y="437"/>
                    </a:lnTo>
                    <a:lnTo>
                      <a:pt x="1976" y="439"/>
                    </a:lnTo>
                    <a:lnTo>
                      <a:pt x="1974" y="439"/>
                    </a:lnTo>
                    <a:lnTo>
                      <a:pt x="1974" y="440"/>
                    </a:lnTo>
                    <a:lnTo>
                      <a:pt x="1972" y="440"/>
                    </a:lnTo>
                    <a:lnTo>
                      <a:pt x="1972" y="442"/>
                    </a:lnTo>
                    <a:lnTo>
                      <a:pt x="1971" y="442"/>
                    </a:lnTo>
                    <a:lnTo>
                      <a:pt x="1971" y="443"/>
                    </a:lnTo>
                    <a:lnTo>
                      <a:pt x="1971" y="445"/>
                    </a:lnTo>
                    <a:lnTo>
                      <a:pt x="1969" y="446"/>
                    </a:lnTo>
                    <a:lnTo>
                      <a:pt x="1969" y="449"/>
                    </a:lnTo>
                    <a:lnTo>
                      <a:pt x="1969" y="451"/>
                    </a:lnTo>
                    <a:lnTo>
                      <a:pt x="1969" y="452"/>
                    </a:lnTo>
                    <a:lnTo>
                      <a:pt x="1969" y="454"/>
                    </a:lnTo>
                    <a:lnTo>
                      <a:pt x="1969" y="456"/>
                    </a:lnTo>
                    <a:lnTo>
                      <a:pt x="1969" y="457"/>
                    </a:lnTo>
                    <a:lnTo>
                      <a:pt x="1969" y="459"/>
                    </a:lnTo>
                    <a:lnTo>
                      <a:pt x="1969" y="460"/>
                    </a:lnTo>
                    <a:lnTo>
                      <a:pt x="1969" y="462"/>
                    </a:lnTo>
                    <a:lnTo>
                      <a:pt x="1969" y="463"/>
                    </a:lnTo>
                    <a:lnTo>
                      <a:pt x="1968" y="463"/>
                    </a:lnTo>
                    <a:lnTo>
                      <a:pt x="1968" y="465"/>
                    </a:lnTo>
                    <a:lnTo>
                      <a:pt x="1966" y="466"/>
                    </a:lnTo>
                    <a:lnTo>
                      <a:pt x="1966" y="468"/>
                    </a:lnTo>
                    <a:lnTo>
                      <a:pt x="1965" y="468"/>
                    </a:lnTo>
                    <a:lnTo>
                      <a:pt x="1963" y="469"/>
                    </a:lnTo>
                    <a:lnTo>
                      <a:pt x="1962" y="468"/>
                    </a:lnTo>
                    <a:lnTo>
                      <a:pt x="1960" y="468"/>
                    </a:lnTo>
                    <a:lnTo>
                      <a:pt x="1959" y="468"/>
                    </a:lnTo>
                    <a:lnTo>
                      <a:pt x="1959" y="466"/>
                    </a:lnTo>
                    <a:lnTo>
                      <a:pt x="1957" y="466"/>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92" name="Freeform 7">
                <a:extLst>
                  <a:ext uri="{FF2B5EF4-FFF2-40B4-BE49-F238E27FC236}">
                    <a16:creationId xmlns:a16="http://schemas.microsoft.com/office/drawing/2014/main" id="{A5721772-BC4C-0C0C-36A0-590744C157F6}"/>
                  </a:ext>
                </a:extLst>
              </p:cNvPr>
              <p:cNvSpPr>
                <a:spLocks/>
              </p:cNvSpPr>
              <p:nvPr/>
            </p:nvSpPr>
            <p:spPr bwMode="auto">
              <a:xfrm>
                <a:off x="690" y="692"/>
                <a:ext cx="1960" cy="588"/>
              </a:xfrm>
              <a:custGeom>
                <a:avLst/>
                <a:gdLst>
                  <a:gd name="T0" fmla="*/ 1959 w 1960"/>
                  <a:gd name="T1" fmla="*/ 105 h 588"/>
                  <a:gd name="T2" fmla="*/ 1955 w 1960"/>
                  <a:gd name="T3" fmla="*/ 97 h 588"/>
                  <a:gd name="T4" fmla="*/ 1952 w 1960"/>
                  <a:gd name="T5" fmla="*/ 92 h 588"/>
                  <a:gd name="T6" fmla="*/ 1946 w 1960"/>
                  <a:gd name="T7" fmla="*/ 89 h 588"/>
                  <a:gd name="T8" fmla="*/ 1940 w 1960"/>
                  <a:gd name="T9" fmla="*/ 92 h 588"/>
                  <a:gd name="T10" fmla="*/ 1935 w 1960"/>
                  <a:gd name="T11" fmla="*/ 94 h 588"/>
                  <a:gd name="T12" fmla="*/ 1931 w 1960"/>
                  <a:gd name="T13" fmla="*/ 95 h 588"/>
                  <a:gd name="T14" fmla="*/ 1928 w 1960"/>
                  <a:gd name="T15" fmla="*/ 99 h 588"/>
                  <a:gd name="T16" fmla="*/ 1925 w 1960"/>
                  <a:gd name="T17" fmla="*/ 103 h 588"/>
                  <a:gd name="T18" fmla="*/ 1923 w 1960"/>
                  <a:gd name="T19" fmla="*/ 108 h 588"/>
                  <a:gd name="T20" fmla="*/ 1920 w 1960"/>
                  <a:gd name="T21" fmla="*/ 112 h 588"/>
                  <a:gd name="T22" fmla="*/ 1919 w 1960"/>
                  <a:gd name="T23" fmla="*/ 119 h 588"/>
                  <a:gd name="T24" fmla="*/ 1915 w 1960"/>
                  <a:gd name="T25" fmla="*/ 123 h 588"/>
                  <a:gd name="T26" fmla="*/ 1911 w 1960"/>
                  <a:gd name="T27" fmla="*/ 126 h 588"/>
                  <a:gd name="T28" fmla="*/ 1906 w 1960"/>
                  <a:gd name="T29" fmla="*/ 128 h 588"/>
                  <a:gd name="T30" fmla="*/ 1900 w 1960"/>
                  <a:gd name="T31" fmla="*/ 129 h 588"/>
                  <a:gd name="T32" fmla="*/ 1894 w 1960"/>
                  <a:gd name="T33" fmla="*/ 131 h 588"/>
                  <a:gd name="T34" fmla="*/ 1889 w 1960"/>
                  <a:gd name="T35" fmla="*/ 134 h 588"/>
                  <a:gd name="T36" fmla="*/ 1886 w 1960"/>
                  <a:gd name="T37" fmla="*/ 139 h 588"/>
                  <a:gd name="T38" fmla="*/ 1885 w 1960"/>
                  <a:gd name="T39" fmla="*/ 143 h 588"/>
                  <a:gd name="T40" fmla="*/ 1880 w 1960"/>
                  <a:gd name="T41" fmla="*/ 146 h 588"/>
                  <a:gd name="T42" fmla="*/ 1874 w 1960"/>
                  <a:gd name="T43" fmla="*/ 146 h 588"/>
                  <a:gd name="T44" fmla="*/ 1869 w 1960"/>
                  <a:gd name="T45" fmla="*/ 149 h 588"/>
                  <a:gd name="T46" fmla="*/ 1868 w 1960"/>
                  <a:gd name="T47" fmla="*/ 154 h 588"/>
                  <a:gd name="T48" fmla="*/ 1866 w 1960"/>
                  <a:gd name="T49" fmla="*/ 160 h 588"/>
                  <a:gd name="T50" fmla="*/ 1866 w 1960"/>
                  <a:gd name="T51" fmla="*/ 163 h 588"/>
                  <a:gd name="T52" fmla="*/ 1863 w 1960"/>
                  <a:gd name="T53" fmla="*/ 169 h 588"/>
                  <a:gd name="T54" fmla="*/ 1859 w 1960"/>
                  <a:gd name="T55" fmla="*/ 174 h 588"/>
                  <a:gd name="T56" fmla="*/ 1856 w 1960"/>
                  <a:gd name="T57" fmla="*/ 177 h 588"/>
                  <a:gd name="T58" fmla="*/ 1851 w 1960"/>
                  <a:gd name="T59" fmla="*/ 179 h 588"/>
                  <a:gd name="T60" fmla="*/ 1848 w 1960"/>
                  <a:gd name="T61" fmla="*/ 185 h 588"/>
                  <a:gd name="T62" fmla="*/ 1848 w 1960"/>
                  <a:gd name="T63" fmla="*/ 192 h 588"/>
                  <a:gd name="T64" fmla="*/ 1846 w 1960"/>
                  <a:gd name="T65" fmla="*/ 197 h 588"/>
                  <a:gd name="T66" fmla="*/ 1843 w 1960"/>
                  <a:gd name="T67" fmla="*/ 200 h 588"/>
                  <a:gd name="T68" fmla="*/ 1839 w 1960"/>
                  <a:gd name="T69" fmla="*/ 202 h 588"/>
                  <a:gd name="T70" fmla="*/ 1836 w 1960"/>
                  <a:gd name="T71" fmla="*/ 205 h 588"/>
                  <a:gd name="T72" fmla="*/ 1836 w 1960"/>
                  <a:gd name="T73" fmla="*/ 211 h 588"/>
                  <a:gd name="T74" fmla="*/ 1837 w 1960"/>
                  <a:gd name="T75" fmla="*/ 215 h 588"/>
                  <a:gd name="T76" fmla="*/ 1836 w 1960"/>
                  <a:gd name="T77" fmla="*/ 222 h 588"/>
                  <a:gd name="T78" fmla="*/ 1834 w 1960"/>
                  <a:gd name="T79" fmla="*/ 226 h 588"/>
                  <a:gd name="T80" fmla="*/ 1832 w 1960"/>
                  <a:gd name="T81" fmla="*/ 232 h 588"/>
                  <a:gd name="T82" fmla="*/ 1831 w 1960"/>
                  <a:gd name="T83" fmla="*/ 239 h 588"/>
                  <a:gd name="T84" fmla="*/ 1828 w 1960"/>
                  <a:gd name="T85" fmla="*/ 242 h 588"/>
                  <a:gd name="T86" fmla="*/ 1828 w 1960"/>
                  <a:gd name="T87" fmla="*/ 248 h 588"/>
                  <a:gd name="T88" fmla="*/ 1829 w 1960"/>
                  <a:gd name="T89" fmla="*/ 252 h 588"/>
                  <a:gd name="T90" fmla="*/ 1829 w 1960"/>
                  <a:gd name="T91" fmla="*/ 257 h 588"/>
                  <a:gd name="T92" fmla="*/ 1828 w 1960"/>
                  <a:gd name="T93" fmla="*/ 272 h 588"/>
                  <a:gd name="T94" fmla="*/ 1826 w 1960"/>
                  <a:gd name="T95" fmla="*/ 277 h 588"/>
                  <a:gd name="T96" fmla="*/ 1825 w 1960"/>
                  <a:gd name="T97" fmla="*/ 283 h 588"/>
                  <a:gd name="T98" fmla="*/ 1822 w 1960"/>
                  <a:gd name="T99" fmla="*/ 289 h 588"/>
                  <a:gd name="T100" fmla="*/ 1817 w 1960"/>
                  <a:gd name="T101" fmla="*/ 291 h 588"/>
                  <a:gd name="T102" fmla="*/ 1811 w 1960"/>
                  <a:gd name="T103" fmla="*/ 291 h 588"/>
                  <a:gd name="T104" fmla="*/ 1805 w 1960"/>
                  <a:gd name="T105" fmla="*/ 291 h 588"/>
                  <a:gd name="T106" fmla="*/ 1800 w 1960"/>
                  <a:gd name="T107" fmla="*/ 294 h 588"/>
                  <a:gd name="T108" fmla="*/ 1797 w 1960"/>
                  <a:gd name="T109" fmla="*/ 300 h 588"/>
                  <a:gd name="T110" fmla="*/ 1796 w 1960"/>
                  <a:gd name="T111" fmla="*/ 305 h 588"/>
                  <a:gd name="T112" fmla="*/ 1794 w 1960"/>
                  <a:gd name="T113" fmla="*/ 311 h 588"/>
                  <a:gd name="T114" fmla="*/ 1792 w 1960"/>
                  <a:gd name="T115" fmla="*/ 315 h 588"/>
                  <a:gd name="T116" fmla="*/ 1683 w 1960"/>
                  <a:gd name="T117" fmla="*/ 466 h 588"/>
                  <a:gd name="T118" fmla="*/ 1630 w 1960"/>
                  <a:gd name="T119" fmla="*/ 588 h 588"/>
                  <a:gd name="T120" fmla="*/ 572 w 1960"/>
                  <a:gd name="T121" fmla="*/ 211 h 588"/>
                  <a:gd name="T122" fmla="*/ 29 w 1960"/>
                  <a:gd name="T123" fmla="*/ 26 h 588"/>
                  <a:gd name="T124" fmla="*/ 5 w 1960"/>
                  <a:gd name="T125" fmla="*/ 6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0" h="588">
                    <a:moveTo>
                      <a:pt x="1960" y="109"/>
                    </a:moveTo>
                    <a:lnTo>
                      <a:pt x="1960" y="108"/>
                    </a:lnTo>
                    <a:lnTo>
                      <a:pt x="1959" y="106"/>
                    </a:lnTo>
                    <a:lnTo>
                      <a:pt x="1959" y="105"/>
                    </a:lnTo>
                    <a:lnTo>
                      <a:pt x="1957" y="103"/>
                    </a:lnTo>
                    <a:lnTo>
                      <a:pt x="1957" y="102"/>
                    </a:lnTo>
                    <a:lnTo>
                      <a:pt x="1955" y="100"/>
                    </a:lnTo>
                    <a:lnTo>
                      <a:pt x="1955" y="97"/>
                    </a:lnTo>
                    <a:lnTo>
                      <a:pt x="1954" y="97"/>
                    </a:lnTo>
                    <a:lnTo>
                      <a:pt x="1954" y="95"/>
                    </a:lnTo>
                    <a:lnTo>
                      <a:pt x="1952" y="94"/>
                    </a:lnTo>
                    <a:lnTo>
                      <a:pt x="1952" y="92"/>
                    </a:lnTo>
                    <a:lnTo>
                      <a:pt x="1951" y="92"/>
                    </a:lnTo>
                    <a:lnTo>
                      <a:pt x="1951" y="91"/>
                    </a:lnTo>
                    <a:lnTo>
                      <a:pt x="1949" y="91"/>
                    </a:lnTo>
                    <a:lnTo>
                      <a:pt x="1946" y="89"/>
                    </a:lnTo>
                    <a:lnTo>
                      <a:pt x="1945" y="89"/>
                    </a:lnTo>
                    <a:lnTo>
                      <a:pt x="1943" y="91"/>
                    </a:lnTo>
                    <a:lnTo>
                      <a:pt x="1942" y="91"/>
                    </a:lnTo>
                    <a:lnTo>
                      <a:pt x="1940" y="92"/>
                    </a:lnTo>
                    <a:lnTo>
                      <a:pt x="1939" y="92"/>
                    </a:lnTo>
                    <a:lnTo>
                      <a:pt x="1937" y="92"/>
                    </a:lnTo>
                    <a:lnTo>
                      <a:pt x="1937" y="94"/>
                    </a:lnTo>
                    <a:lnTo>
                      <a:pt x="1935" y="94"/>
                    </a:lnTo>
                    <a:lnTo>
                      <a:pt x="1934" y="94"/>
                    </a:lnTo>
                    <a:lnTo>
                      <a:pt x="1932" y="94"/>
                    </a:lnTo>
                    <a:lnTo>
                      <a:pt x="1932" y="95"/>
                    </a:lnTo>
                    <a:lnTo>
                      <a:pt x="1931" y="95"/>
                    </a:lnTo>
                    <a:lnTo>
                      <a:pt x="1931" y="97"/>
                    </a:lnTo>
                    <a:lnTo>
                      <a:pt x="1929" y="97"/>
                    </a:lnTo>
                    <a:lnTo>
                      <a:pt x="1929" y="99"/>
                    </a:lnTo>
                    <a:lnTo>
                      <a:pt x="1928" y="99"/>
                    </a:lnTo>
                    <a:lnTo>
                      <a:pt x="1928" y="100"/>
                    </a:lnTo>
                    <a:lnTo>
                      <a:pt x="1926" y="102"/>
                    </a:lnTo>
                    <a:lnTo>
                      <a:pt x="1926" y="103"/>
                    </a:lnTo>
                    <a:lnTo>
                      <a:pt x="1925" y="103"/>
                    </a:lnTo>
                    <a:lnTo>
                      <a:pt x="1925" y="105"/>
                    </a:lnTo>
                    <a:lnTo>
                      <a:pt x="1925" y="106"/>
                    </a:lnTo>
                    <a:lnTo>
                      <a:pt x="1923" y="106"/>
                    </a:lnTo>
                    <a:lnTo>
                      <a:pt x="1923" y="108"/>
                    </a:lnTo>
                    <a:lnTo>
                      <a:pt x="1922" y="109"/>
                    </a:lnTo>
                    <a:lnTo>
                      <a:pt x="1922" y="111"/>
                    </a:lnTo>
                    <a:lnTo>
                      <a:pt x="1920" y="111"/>
                    </a:lnTo>
                    <a:lnTo>
                      <a:pt x="1920" y="112"/>
                    </a:lnTo>
                    <a:lnTo>
                      <a:pt x="1920" y="114"/>
                    </a:lnTo>
                    <a:lnTo>
                      <a:pt x="1919" y="115"/>
                    </a:lnTo>
                    <a:lnTo>
                      <a:pt x="1919" y="117"/>
                    </a:lnTo>
                    <a:lnTo>
                      <a:pt x="1919" y="119"/>
                    </a:lnTo>
                    <a:lnTo>
                      <a:pt x="1917" y="119"/>
                    </a:lnTo>
                    <a:lnTo>
                      <a:pt x="1917" y="120"/>
                    </a:lnTo>
                    <a:lnTo>
                      <a:pt x="1915" y="122"/>
                    </a:lnTo>
                    <a:lnTo>
                      <a:pt x="1915" y="123"/>
                    </a:lnTo>
                    <a:lnTo>
                      <a:pt x="1914" y="123"/>
                    </a:lnTo>
                    <a:lnTo>
                      <a:pt x="1914" y="125"/>
                    </a:lnTo>
                    <a:lnTo>
                      <a:pt x="1912" y="125"/>
                    </a:lnTo>
                    <a:lnTo>
                      <a:pt x="1911" y="126"/>
                    </a:lnTo>
                    <a:lnTo>
                      <a:pt x="1909" y="126"/>
                    </a:lnTo>
                    <a:lnTo>
                      <a:pt x="1908" y="126"/>
                    </a:lnTo>
                    <a:lnTo>
                      <a:pt x="1906" y="126"/>
                    </a:lnTo>
                    <a:lnTo>
                      <a:pt x="1906" y="128"/>
                    </a:lnTo>
                    <a:lnTo>
                      <a:pt x="1905" y="128"/>
                    </a:lnTo>
                    <a:lnTo>
                      <a:pt x="1903" y="128"/>
                    </a:lnTo>
                    <a:lnTo>
                      <a:pt x="1902" y="128"/>
                    </a:lnTo>
                    <a:lnTo>
                      <a:pt x="1900" y="129"/>
                    </a:lnTo>
                    <a:lnTo>
                      <a:pt x="1899" y="129"/>
                    </a:lnTo>
                    <a:lnTo>
                      <a:pt x="1897" y="129"/>
                    </a:lnTo>
                    <a:lnTo>
                      <a:pt x="1895" y="129"/>
                    </a:lnTo>
                    <a:lnTo>
                      <a:pt x="1894" y="131"/>
                    </a:lnTo>
                    <a:lnTo>
                      <a:pt x="1892" y="131"/>
                    </a:lnTo>
                    <a:lnTo>
                      <a:pt x="1891" y="132"/>
                    </a:lnTo>
                    <a:lnTo>
                      <a:pt x="1889" y="132"/>
                    </a:lnTo>
                    <a:lnTo>
                      <a:pt x="1889" y="134"/>
                    </a:lnTo>
                    <a:lnTo>
                      <a:pt x="1888" y="134"/>
                    </a:lnTo>
                    <a:lnTo>
                      <a:pt x="1888" y="135"/>
                    </a:lnTo>
                    <a:lnTo>
                      <a:pt x="1886" y="137"/>
                    </a:lnTo>
                    <a:lnTo>
                      <a:pt x="1886" y="139"/>
                    </a:lnTo>
                    <a:lnTo>
                      <a:pt x="1885" y="139"/>
                    </a:lnTo>
                    <a:lnTo>
                      <a:pt x="1885" y="140"/>
                    </a:lnTo>
                    <a:lnTo>
                      <a:pt x="1885" y="142"/>
                    </a:lnTo>
                    <a:lnTo>
                      <a:pt x="1885" y="143"/>
                    </a:lnTo>
                    <a:lnTo>
                      <a:pt x="1883" y="145"/>
                    </a:lnTo>
                    <a:lnTo>
                      <a:pt x="1882" y="145"/>
                    </a:lnTo>
                    <a:lnTo>
                      <a:pt x="1880" y="145"/>
                    </a:lnTo>
                    <a:lnTo>
                      <a:pt x="1880" y="146"/>
                    </a:lnTo>
                    <a:lnTo>
                      <a:pt x="1879" y="146"/>
                    </a:lnTo>
                    <a:lnTo>
                      <a:pt x="1877" y="146"/>
                    </a:lnTo>
                    <a:lnTo>
                      <a:pt x="1875" y="146"/>
                    </a:lnTo>
                    <a:lnTo>
                      <a:pt x="1874" y="146"/>
                    </a:lnTo>
                    <a:lnTo>
                      <a:pt x="1874" y="148"/>
                    </a:lnTo>
                    <a:lnTo>
                      <a:pt x="1872" y="148"/>
                    </a:lnTo>
                    <a:lnTo>
                      <a:pt x="1871" y="149"/>
                    </a:lnTo>
                    <a:lnTo>
                      <a:pt x="1869" y="149"/>
                    </a:lnTo>
                    <a:lnTo>
                      <a:pt x="1869" y="151"/>
                    </a:lnTo>
                    <a:lnTo>
                      <a:pt x="1868" y="151"/>
                    </a:lnTo>
                    <a:lnTo>
                      <a:pt x="1868" y="152"/>
                    </a:lnTo>
                    <a:lnTo>
                      <a:pt x="1868" y="154"/>
                    </a:lnTo>
                    <a:lnTo>
                      <a:pt x="1866" y="154"/>
                    </a:lnTo>
                    <a:lnTo>
                      <a:pt x="1866" y="155"/>
                    </a:lnTo>
                    <a:lnTo>
                      <a:pt x="1866" y="157"/>
                    </a:lnTo>
                    <a:lnTo>
                      <a:pt x="1866" y="160"/>
                    </a:lnTo>
                    <a:lnTo>
                      <a:pt x="1865" y="162"/>
                    </a:lnTo>
                    <a:lnTo>
                      <a:pt x="1866" y="162"/>
                    </a:lnTo>
                    <a:lnTo>
                      <a:pt x="1865" y="163"/>
                    </a:lnTo>
                    <a:lnTo>
                      <a:pt x="1866" y="163"/>
                    </a:lnTo>
                    <a:lnTo>
                      <a:pt x="1866" y="165"/>
                    </a:lnTo>
                    <a:lnTo>
                      <a:pt x="1865" y="166"/>
                    </a:lnTo>
                    <a:lnTo>
                      <a:pt x="1865" y="168"/>
                    </a:lnTo>
                    <a:lnTo>
                      <a:pt x="1863" y="169"/>
                    </a:lnTo>
                    <a:lnTo>
                      <a:pt x="1862" y="171"/>
                    </a:lnTo>
                    <a:lnTo>
                      <a:pt x="1862" y="172"/>
                    </a:lnTo>
                    <a:lnTo>
                      <a:pt x="1860" y="174"/>
                    </a:lnTo>
                    <a:lnTo>
                      <a:pt x="1859" y="174"/>
                    </a:lnTo>
                    <a:lnTo>
                      <a:pt x="1859" y="175"/>
                    </a:lnTo>
                    <a:lnTo>
                      <a:pt x="1857" y="175"/>
                    </a:lnTo>
                    <a:lnTo>
                      <a:pt x="1856" y="175"/>
                    </a:lnTo>
                    <a:lnTo>
                      <a:pt x="1856" y="177"/>
                    </a:lnTo>
                    <a:lnTo>
                      <a:pt x="1854" y="177"/>
                    </a:lnTo>
                    <a:lnTo>
                      <a:pt x="1854" y="179"/>
                    </a:lnTo>
                    <a:lnTo>
                      <a:pt x="1852" y="179"/>
                    </a:lnTo>
                    <a:lnTo>
                      <a:pt x="1851" y="179"/>
                    </a:lnTo>
                    <a:lnTo>
                      <a:pt x="1849" y="180"/>
                    </a:lnTo>
                    <a:lnTo>
                      <a:pt x="1849" y="182"/>
                    </a:lnTo>
                    <a:lnTo>
                      <a:pt x="1848" y="183"/>
                    </a:lnTo>
                    <a:lnTo>
                      <a:pt x="1848" y="185"/>
                    </a:lnTo>
                    <a:lnTo>
                      <a:pt x="1849" y="185"/>
                    </a:lnTo>
                    <a:lnTo>
                      <a:pt x="1849" y="186"/>
                    </a:lnTo>
                    <a:lnTo>
                      <a:pt x="1849" y="188"/>
                    </a:lnTo>
                    <a:lnTo>
                      <a:pt x="1848" y="192"/>
                    </a:lnTo>
                    <a:lnTo>
                      <a:pt x="1848" y="194"/>
                    </a:lnTo>
                    <a:lnTo>
                      <a:pt x="1848" y="195"/>
                    </a:lnTo>
                    <a:lnTo>
                      <a:pt x="1846" y="195"/>
                    </a:lnTo>
                    <a:lnTo>
                      <a:pt x="1846" y="197"/>
                    </a:lnTo>
                    <a:lnTo>
                      <a:pt x="1845" y="197"/>
                    </a:lnTo>
                    <a:lnTo>
                      <a:pt x="1845" y="199"/>
                    </a:lnTo>
                    <a:lnTo>
                      <a:pt x="1843" y="199"/>
                    </a:lnTo>
                    <a:lnTo>
                      <a:pt x="1843" y="200"/>
                    </a:lnTo>
                    <a:lnTo>
                      <a:pt x="1842" y="200"/>
                    </a:lnTo>
                    <a:lnTo>
                      <a:pt x="1842" y="202"/>
                    </a:lnTo>
                    <a:lnTo>
                      <a:pt x="1840" y="202"/>
                    </a:lnTo>
                    <a:lnTo>
                      <a:pt x="1839" y="202"/>
                    </a:lnTo>
                    <a:lnTo>
                      <a:pt x="1839" y="203"/>
                    </a:lnTo>
                    <a:lnTo>
                      <a:pt x="1837" y="203"/>
                    </a:lnTo>
                    <a:lnTo>
                      <a:pt x="1836" y="203"/>
                    </a:lnTo>
                    <a:lnTo>
                      <a:pt x="1836" y="205"/>
                    </a:lnTo>
                    <a:lnTo>
                      <a:pt x="1834" y="206"/>
                    </a:lnTo>
                    <a:lnTo>
                      <a:pt x="1834" y="208"/>
                    </a:lnTo>
                    <a:lnTo>
                      <a:pt x="1834" y="209"/>
                    </a:lnTo>
                    <a:lnTo>
                      <a:pt x="1836" y="211"/>
                    </a:lnTo>
                    <a:lnTo>
                      <a:pt x="1836" y="212"/>
                    </a:lnTo>
                    <a:lnTo>
                      <a:pt x="1836" y="214"/>
                    </a:lnTo>
                    <a:lnTo>
                      <a:pt x="1836" y="215"/>
                    </a:lnTo>
                    <a:lnTo>
                      <a:pt x="1837" y="215"/>
                    </a:lnTo>
                    <a:lnTo>
                      <a:pt x="1837" y="217"/>
                    </a:lnTo>
                    <a:lnTo>
                      <a:pt x="1837" y="219"/>
                    </a:lnTo>
                    <a:lnTo>
                      <a:pt x="1836" y="220"/>
                    </a:lnTo>
                    <a:lnTo>
                      <a:pt x="1836" y="222"/>
                    </a:lnTo>
                    <a:lnTo>
                      <a:pt x="1836" y="223"/>
                    </a:lnTo>
                    <a:lnTo>
                      <a:pt x="1836" y="225"/>
                    </a:lnTo>
                    <a:lnTo>
                      <a:pt x="1834" y="225"/>
                    </a:lnTo>
                    <a:lnTo>
                      <a:pt x="1834" y="226"/>
                    </a:lnTo>
                    <a:lnTo>
                      <a:pt x="1834" y="228"/>
                    </a:lnTo>
                    <a:lnTo>
                      <a:pt x="1834" y="229"/>
                    </a:lnTo>
                    <a:lnTo>
                      <a:pt x="1832" y="231"/>
                    </a:lnTo>
                    <a:lnTo>
                      <a:pt x="1832" y="232"/>
                    </a:lnTo>
                    <a:lnTo>
                      <a:pt x="1832" y="234"/>
                    </a:lnTo>
                    <a:lnTo>
                      <a:pt x="1831" y="235"/>
                    </a:lnTo>
                    <a:lnTo>
                      <a:pt x="1831" y="237"/>
                    </a:lnTo>
                    <a:lnTo>
                      <a:pt x="1831" y="239"/>
                    </a:lnTo>
                    <a:lnTo>
                      <a:pt x="1829" y="239"/>
                    </a:lnTo>
                    <a:lnTo>
                      <a:pt x="1829" y="240"/>
                    </a:lnTo>
                    <a:lnTo>
                      <a:pt x="1829" y="242"/>
                    </a:lnTo>
                    <a:lnTo>
                      <a:pt x="1828" y="242"/>
                    </a:lnTo>
                    <a:lnTo>
                      <a:pt x="1828" y="243"/>
                    </a:lnTo>
                    <a:lnTo>
                      <a:pt x="1828" y="245"/>
                    </a:lnTo>
                    <a:lnTo>
                      <a:pt x="1828" y="246"/>
                    </a:lnTo>
                    <a:lnTo>
                      <a:pt x="1828" y="248"/>
                    </a:lnTo>
                    <a:lnTo>
                      <a:pt x="1828" y="249"/>
                    </a:lnTo>
                    <a:lnTo>
                      <a:pt x="1828" y="251"/>
                    </a:lnTo>
                    <a:lnTo>
                      <a:pt x="1829" y="251"/>
                    </a:lnTo>
                    <a:lnTo>
                      <a:pt x="1829" y="252"/>
                    </a:lnTo>
                    <a:lnTo>
                      <a:pt x="1829" y="254"/>
                    </a:lnTo>
                    <a:lnTo>
                      <a:pt x="1829" y="255"/>
                    </a:lnTo>
                    <a:lnTo>
                      <a:pt x="1831" y="257"/>
                    </a:lnTo>
                    <a:lnTo>
                      <a:pt x="1829" y="257"/>
                    </a:lnTo>
                    <a:lnTo>
                      <a:pt x="1831" y="257"/>
                    </a:lnTo>
                    <a:lnTo>
                      <a:pt x="1829" y="265"/>
                    </a:lnTo>
                    <a:lnTo>
                      <a:pt x="1829" y="266"/>
                    </a:lnTo>
                    <a:lnTo>
                      <a:pt x="1828" y="272"/>
                    </a:lnTo>
                    <a:lnTo>
                      <a:pt x="1828" y="274"/>
                    </a:lnTo>
                    <a:lnTo>
                      <a:pt x="1828" y="275"/>
                    </a:lnTo>
                    <a:lnTo>
                      <a:pt x="1826" y="275"/>
                    </a:lnTo>
                    <a:lnTo>
                      <a:pt x="1826" y="277"/>
                    </a:lnTo>
                    <a:lnTo>
                      <a:pt x="1826" y="278"/>
                    </a:lnTo>
                    <a:lnTo>
                      <a:pt x="1826" y="280"/>
                    </a:lnTo>
                    <a:lnTo>
                      <a:pt x="1825" y="282"/>
                    </a:lnTo>
                    <a:lnTo>
                      <a:pt x="1825" y="283"/>
                    </a:lnTo>
                    <a:lnTo>
                      <a:pt x="1825" y="285"/>
                    </a:lnTo>
                    <a:lnTo>
                      <a:pt x="1823" y="286"/>
                    </a:lnTo>
                    <a:lnTo>
                      <a:pt x="1823" y="288"/>
                    </a:lnTo>
                    <a:lnTo>
                      <a:pt x="1822" y="289"/>
                    </a:lnTo>
                    <a:lnTo>
                      <a:pt x="1820" y="289"/>
                    </a:lnTo>
                    <a:lnTo>
                      <a:pt x="1820" y="291"/>
                    </a:lnTo>
                    <a:lnTo>
                      <a:pt x="1819" y="291"/>
                    </a:lnTo>
                    <a:lnTo>
                      <a:pt x="1817" y="291"/>
                    </a:lnTo>
                    <a:lnTo>
                      <a:pt x="1816" y="291"/>
                    </a:lnTo>
                    <a:lnTo>
                      <a:pt x="1814" y="291"/>
                    </a:lnTo>
                    <a:lnTo>
                      <a:pt x="1812" y="291"/>
                    </a:lnTo>
                    <a:lnTo>
                      <a:pt x="1811" y="291"/>
                    </a:lnTo>
                    <a:lnTo>
                      <a:pt x="1809" y="291"/>
                    </a:lnTo>
                    <a:lnTo>
                      <a:pt x="1808" y="291"/>
                    </a:lnTo>
                    <a:lnTo>
                      <a:pt x="1806" y="291"/>
                    </a:lnTo>
                    <a:lnTo>
                      <a:pt x="1805" y="291"/>
                    </a:lnTo>
                    <a:lnTo>
                      <a:pt x="1803" y="292"/>
                    </a:lnTo>
                    <a:lnTo>
                      <a:pt x="1802" y="292"/>
                    </a:lnTo>
                    <a:lnTo>
                      <a:pt x="1802" y="294"/>
                    </a:lnTo>
                    <a:lnTo>
                      <a:pt x="1800" y="294"/>
                    </a:lnTo>
                    <a:lnTo>
                      <a:pt x="1800" y="295"/>
                    </a:lnTo>
                    <a:lnTo>
                      <a:pt x="1799" y="297"/>
                    </a:lnTo>
                    <a:lnTo>
                      <a:pt x="1799" y="298"/>
                    </a:lnTo>
                    <a:lnTo>
                      <a:pt x="1797" y="300"/>
                    </a:lnTo>
                    <a:lnTo>
                      <a:pt x="1797" y="302"/>
                    </a:lnTo>
                    <a:lnTo>
                      <a:pt x="1797" y="303"/>
                    </a:lnTo>
                    <a:lnTo>
                      <a:pt x="1796" y="303"/>
                    </a:lnTo>
                    <a:lnTo>
                      <a:pt x="1796" y="305"/>
                    </a:lnTo>
                    <a:lnTo>
                      <a:pt x="1796" y="306"/>
                    </a:lnTo>
                    <a:lnTo>
                      <a:pt x="1794" y="308"/>
                    </a:lnTo>
                    <a:lnTo>
                      <a:pt x="1794" y="309"/>
                    </a:lnTo>
                    <a:lnTo>
                      <a:pt x="1794" y="311"/>
                    </a:lnTo>
                    <a:lnTo>
                      <a:pt x="1792" y="311"/>
                    </a:lnTo>
                    <a:lnTo>
                      <a:pt x="1792" y="312"/>
                    </a:lnTo>
                    <a:lnTo>
                      <a:pt x="1792" y="314"/>
                    </a:lnTo>
                    <a:lnTo>
                      <a:pt x="1792" y="315"/>
                    </a:lnTo>
                    <a:lnTo>
                      <a:pt x="1791" y="315"/>
                    </a:lnTo>
                    <a:lnTo>
                      <a:pt x="1754" y="371"/>
                    </a:lnTo>
                    <a:lnTo>
                      <a:pt x="1711" y="426"/>
                    </a:lnTo>
                    <a:lnTo>
                      <a:pt x="1683" y="466"/>
                    </a:lnTo>
                    <a:lnTo>
                      <a:pt x="1671" y="483"/>
                    </a:lnTo>
                    <a:lnTo>
                      <a:pt x="1662" y="501"/>
                    </a:lnTo>
                    <a:lnTo>
                      <a:pt x="1653" y="528"/>
                    </a:lnTo>
                    <a:lnTo>
                      <a:pt x="1630" y="588"/>
                    </a:lnTo>
                    <a:lnTo>
                      <a:pt x="1102" y="400"/>
                    </a:lnTo>
                    <a:lnTo>
                      <a:pt x="902" y="328"/>
                    </a:lnTo>
                    <a:lnTo>
                      <a:pt x="876" y="323"/>
                    </a:lnTo>
                    <a:lnTo>
                      <a:pt x="572" y="211"/>
                    </a:lnTo>
                    <a:lnTo>
                      <a:pt x="61" y="32"/>
                    </a:lnTo>
                    <a:lnTo>
                      <a:pt x="40" y="28"/>
                    </a:lnTo>
                    <a:lnTo>
                      <a:pt x="35" y="28"/>
                    </a:lnTo>
                    <a:lnTo>
                      <a:pt x="29" y="26"/>
                    </a:lnTo>
                    <a:lnTo>
                      <a:pt x="23" y="23"/>
                    </a:lnTo>
                    <a:lnTo>
                      <a:pt x="17" y="22"/>
                    </a:lnTo>
                    <a:lnTo>
                      <a:pt x="1" y="15"/>
                    </a:lnTo>
                    <a:lnTo>
                      <a:pt x="5" y="6"/>
                    </a:lnTo>
                    <a:lnTo>
                      <a:pt x="0" y="3"/>
                    </a:lnTo>
                    <a:lnTo>
                      <a:pt x="3" y="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93" name="Freeform 8">
                <a:extLst>
                  <a:ext uri="{FF2B5EF4-FFF2-40B4-BE49-F238E27FC236}">
                    <a16:creationId xmlns:a16="http://schemas.microsoft.com/office/drawing/2014/main" id="{EBF22E52-72FA-1C37-D2AA-0C209763C849}"/>
                  </a:ext>
                </a:extLst>
              </p:cNvPr>
              <p:cNvSpPr>
                <a:spLocks/>
              </p:cNvSpPr>
              <p:nvPr/>
            </p:nvSpPr>
            <p:spPr bwMode="auto">
              <a:xfrm>
                <a:off x="2320" y="543"/>
                <a:ext cx="1013" cy="995"/>
              </a:xfrm>
              <a:custGeom>
                <a:avLst/>
                <a:gdLst>
                  <a:gd name="T0" fmla="*/ 176 w 1013"/>
                  <a:gd name="T1" fmla="*/ 440 h 995"/>
                  <a:gd name="T2" fmla="*/ 198 w 1013"/>
                  <a:gd name="T3" fmla="*/ 424 h 995"/>
                  <a:gd name="T4" fmla="*/ 199 w 1013"/>
                  <a:gd name="T5" fmla="*/ 388 h 995"/>
                  <a:gd name="T6" fmla="*/ 206 w 1013"/>
                  <a:gd name="T7" fmla="*/ 360 h 995"/>
                  <a:gd name="T8" fmla="*/ 219 w 1013"/>
                  <a:gd name="T9" fmla="*/ 337 h 995"/>
                  <a:gd name="T10" fmla="*/ 235 w 1013"/>
                  <a:gd name="T11" fmla="*/ 315 h 995"/>
                  <a:gd name="T12" fmla="*/ 249 w 1013"/>
                  <a:gd name="T13" fmla="*/ 295 h 995"/>
                  <a:gd name="T14" fmla="*/ 270 w 1013"/>
                  <a:gd name="T15" fmla="*/ 278 h 995"/>
                  <a:gd name="T16" fmla="*/ 290 w 1013"/>
                  <a:gd name="T17" fmla="*/ 260 h 995"/>
                  <a:gd name="T18" fmla="*/ 307 w 1013"/>
                  <a:gd name="T19" fmla="*/ 241 h 995"/>
                  <a:gd name="T20" fmla="*/ 330 w 1013"/>
                  <a:gd name="T21" fmla="*/ 258 h 995"/>
                  <a:gd name="T22" fmla="*/ 342 w 1013"/>
                  <a:gd name="T23" fmla="*/ 238 h 995"/>
                  <a:gd name="T24" fmla="*/ 365 w 1013"/>
                  <a:gd name="T25" fmla="*/ 224 h 995"/>
                  <a:gd name="T26" fmla="*/ 368 w 1013"/>
                  <a:gd name="T27" fmla="*/ 260 h 995"/>
                  <a:gd name="T28" fmla="*/ 385 w 1013"/>
                  <a:gd name="T29" fmla="*/ 311 h 995"/>
                  <a:gd name="T30" fmla="*/ 367 w 1013"/>
                  <a:gd name="T31" fmla="*/ 354 h 995"/>
                  <a:gd name="T32" fmla="*/ 365 w 1013"/>
                  <a:gd name="T33" fmla="*/ 397 h 995"/>
                  <a:gd name="T34" fmla="*/ 399 w 1013"/>
                  <a:gd name="T35" fmla="*/ 414 h 995"/>
                  <a:gd name="T36" fmla="*/ 438 w 1013"/>
                  <a:gd name="T37" fmla="*/ 429 h 995"/>
                  <a:gd name="T38" fmla="*/ 452 w 1013"/>
                  <a:gd name="T39" fmla="*/ 457 h 995"/>
                  <a:gd name="T40" fmla="*/ 504 w 1013"/>
                  <a:gd name="T41" fmla="*/ 466 h 995"/>
                  <a:gd name="T42" fmla="*/ 541 w 1013"/>
                  <a:gd name="T43" fmla="*/ 481 h 995"/>
                  <a:gd name="T44" fmla="*/ 610 w 1013"/>
                  <a:gd name="T45" fmla="*/ 411 h 995"/>
                  <a:gd name="T46" fmla="*/ 667 w 1013"/>
                  <a:gd name="T47" fmla="*/ 298 h 995"/>
                  <a:gd name="T48" fmla="*/ 722 w 1013"/>
                  <a:gd name="T49" fmla="*/ 269 h 995"/>
                  <a:gd name="T50" fmla="*/ 790 w 1013"/>
                  <a:gd name="T51" fmla="*/ 277 h 995"/>
                  <a:gd name="T52" fmla="*/ 842 w 1013"/>
                  <a:gd name="T53" fmla="*/ 266 h 995"/>
                  <a:gd name="T54" fmla="*/ 837 w 1013"/>
                  <a:gd name="T55" fmla="*/ 141 h 995"/>
                  <a:gd name="T56" fmla="*/ 834 w 1013"/>
                  <a:gd name="T57" fmla="*/ 29 h 995"/>
                  <a:gd name="T58" fmla="*/ 936 w 1013"/>
                  <a:gd name="T59" fmla="*/ 86 h 995"/>
                  <a:gd name="T60" fmla="*/ 1008 w 1013"/>
                  <a:gd name="T61" fmla="*/ 138 h 995"/>
                  <a:gd name="T62" fmla="*/ 999 w 1013"/>
                  <a:gd name="T63" fmla="*/ 166 h 995"/>
                  <a:gd name="T64" fmla="*/ 988 w 1013"/>
                  <a:gd name="T65" fmla="*/ 189 h 995"/>
                  <a:gd name="T66" fmla="*/ 976 w 1013"/>
                  <a:gd name="T67" fmla="*/ 220 h 995"/>
                  <a:gd name="T68" fmla="*/ 965 w 1013"/>
                  <a:gd name="T69" fmla="*/ 243 h 995"/>
                  <a:gd name="T70" fmla="*/ 970 w 1013"/>
                  <a:gd name="T71" fmla="*/ 275 h 995"/>
                  <a:gd name="T72" fmla="*/ 957 w 1013"/>
                  <a:gd name="T73" fmla="*/ 300 h 995"/>
                  <a:gd name="T74" fmla="*/ 943 w 1013"/>
                  <a:gd name="T75" fmla="*/ 323 h 995"/>
                  <a:gd name="T76" fmla="*/ 922 w 1013"/>
                  <a:gd name="T77" fmla="*/ 343 h 995"/>
                  <a:gd name="T78" fmla="*/ 927 w 1013"/>
                  <a:gd name="T79" fmla="*/ 369 h 995"/>
                  <a:gd name="T80" fmla="*/ 947 w 1013"/>
                  <a:gd name="T81" fmla="*/ 386 h 995"/>
                  <a:gd name="T82" fmla="*/ 959 w 1013"/>
                  <a:gd name="T83" fmla="*/ 409 h 995"/>
                  <a:gd name="T84" fmla="*/ 960 w 1013"/>
                  <a:gd name="T85" fmla="*/ 435 h 995"/>
                  <a:gd name="T86" fmla="*/ 957 w 1013"/>
                  <a:gd name="T87" fmla="*/ 467 h 995"/>
                  <a:gd name="T88" fmla="*/ 943 w 1013"/>
                  <a:gd name="T89" fmla="*/ 487 h 995"/>
                  <a:gd name="T90" fmla="*/ 922 w 1013"/>
                  <a:gd name="T91" fmla="*/ 498 h 995"/>
                  <a:gd name="T92" fmla="*/ 907 w 1013"/>
                  <a:gd name="T93" fmla="*/ 518 h 995"/>
                  <a:gd name="T94" fmla="*/ 900 w 1013"/>
                  <a:gd name="T95" fmla="*/ 538 h 995"/>
                  <a:gd name="T96" fmla="*/ 905 w 1013"/>
                  <a:gd name="T97" fmla="*/ 569 h 995"/>
                  <a:gd name="T98" fmla="*/ 902 w 1013"/>
                  <a:gd name="T99" fmla="*/ 577 h 995"/>
                  <a:gd name="T100" fmla="*/ 887 w 1013"/>
                  <a:gd name="T101" fmla="*/ 623 h 995"/>
                  <a:gd name="T102" fmla="*/ 934 w 1013"/>
                  <a:gd name="T103" fmla="*/ 692 h 995"/>
                  <a:gd name="T104" fmla="*/ 903 w 1013"/>
                  <a:gd name="T105" fmla="*/ 750 h 995"/>
                  <a:gd name="T106" fmla="*/ 844 w 1013"/>
                  <a:gd name="T107" fmla="*/ 777 h 995"/>
                  <a:gd name="T108" fmla="*/ 796 w 1013"/>
                  <a:gd name="T109" fmla="*/ 803 h 995"/>
                  <a:gd name="T110" fmla="*/ 762 w 1013"/>
                  <a:gd name="T111" fmla="*/ 866 h 995"/>
                  <a:gd name="T112" fmla="*/ 753 w 1013"/>
                  <a:gd name="T113" fmla="*/ 901 h 995"/>
                  <a:gd name="T114" fmla="*/ 739 w 1013"/>
                  <a:gd name="T115" fmla="*/ 923 h 995"/>
                  <a:gd name="T116" fmla="*/ 733 w 1013"/>
                  <a:gd name="T117" fmla="*/ 952 h 995"/>
                  <a:gd name="T118" fmla="*/ 691 w 1013"/>
                  <a:gd name="T119" fmla="*/ 987 h 995"/>
                  <a:gd name="T120" fmla="*/ 365 w 1013"/>
                  <a:gd name="T121" fmla="*/ 866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3" h="995">
                    <a:moveTo>
                      <a:pt x="162" y="463"/>
                    </a:moveTo>
                    <a:lnTo>
                      <a:pt x="162" y="461"/>
                    </a:lnTo>
                    <a:lnTo>
                      <a:pt x="162" y="460"/>
                    </a:lnTo>
                    <a:lnTo>
                      <a:pt x="164" y="460"/>
                    </a:lnTo>
                    <a:lnTo>
                      <a:pt x="164" y="458"/>
                    </a:lnTo>
                    <a:lnTo>
                      <a:pt x="164" y="457"/>
                    </a:lnTo>
                    <a:lnTo>
                      <a:pt x="166" y="455"/>
                    </a:lnTo>
                    <a:lnTo>
                      <a:pt x="166" y="454"/>
                    </a:lnTo>
                    <a:lnTo>
                      <a:pt x="166" y="452"/>
                    </a:lnTo>
                    <a:lnTo>
                      <a:pt x="167" y="452"/>
                    </a:lnTo>
                    <a:lnTo>
                      <a:pt x="167" y="451"/>
                    </a:lnTo>
                    <a:lnTo>
                      <a:pt x="167" y="449"/>
                    </a:lnTo>
                    <a:lnTo>
                      <a:pt x="169" y="447"/>
                    </a:lnTo>
                    <a:lnTo>
                      <a:pt x="169" y="446"/>
                    </a:lnTo>
                    <a:lnTo>
                      <a:pt x="170" y="444"/>
                    </a:lnTo>
                    <a:lnTo>
                      <a:pt x="170" y="443"/>
                    </a:lnTo>
                    <a:lnTo>
                      <a:pt x="172" y="443"/>
                    </a:lnTo>
                    <a:lnTo>
                      <a:pt x="172" y="441"/>
                    </a:lnTo>
                    <a:lnTo>
                      <a:pt x="173" y="441"/>
                    </a:lnTo>
                    <a:lnTo>
                      <a:pt x="175" y="440"/>
                    </a:lnTo>
                    <a:lnTo>
                      <a:pt x="176" y="440"/>
                    </a:lnTo>
                    <a:lnTo>
                      <a:pt x="178" y="440"/>
                    </a:lnTo>
                    <a:lnTo>
                      <a:pt x="179" y="440"/>
                    </a:lnTo>
                    <a:lnTo>
                      <a:pt x="181" y="440"/>
                    </a:lnTo>
                    <a:lnTo>
                      <a:pt x="182" y="440"/>
                    </a:lnTo>
                    <a:lnTo>
                      <a:pt x="184" y="440"/>
                    </a:lnTo>
                    <a:lnTo>
                      <a:pt x="186" y="440"/>
                    </a:lnTo>
                    <a:lnTo>
                      <a:pt x="187" y="440"/>
                    </a:lnTo>
                    <a:lnTo>
                      <a:pt x="189" y="440"/>
                    </a:lnTo>
                    <a:lnTo>
                      <a:pt x="190" y="440"/>
                    </a:lnTo>
                    <a:lnTo>
                      <a:pt x="190" y="438"/>
                    </a:lnTo>
                    <a:lnTo>
                      <a:pt x="192" y="438"/>
                    </a:lnTo>
                    <a:lnTo>
                      <a:pt x="193" y="437"/>
                    </a:lnTo>
                    <a:lnTo>
                      <a:pt x="193" y="435"/>
                    </a:lnTo>
                    <a:lnTo>
                      <a:pt x="195" y="434"/>
                    </a:lnTo>
                    <a:lnTo>
                      <a:pt x="195" y="432"/>
                    </a:lnTo>
                    <a:lnTo>
                      <a:pt x="195" y="431"/>
                    </a:lnTo>
                    <a:lnTo>
                      <a:pt x="196" y="429"/>
                    </a:lnTo>
                    <a:lnTo>
                      <a:pt x="196" y="427"/>
                    </a:lnTo>
                    <a:lnTo>
                      <a:pt x="196" y="426"/>
                    </a:lnTo>
                    <a:lnTo>
                      <a:pt x="196" y="424"/>
                    </a:lnTo>
                    <a:lnTo>
                      <a:pt x="198" y="424"/>
                    </a:lnTo>
                    <a:lnTo>
                      <a:pt x="198" y="423"/>
                    </a:lnTo>
                    <a:lnTo>
                      <a:pt x="198" y="421"/>
                    </a:lnTo>
                    <a:lnTo>
                      <a:pt x="199" y="415"/>
                    </a:lnTo>
                    <a:lnTo>
                      <a:pt x="199" y="414"/>
                    </a:lnTo>
                    <a:lnTo>
                      <a:pt x="201" y="406"/>
                    </a:lnTo>
                    <a:lnTo>
                      <a:pt x="199" y="406"/>
                    </a:lnTo>
                    <a:lnTo>
                      <a:pt x="201" y="406"/>
                    </a:lnTo>
                    <a:lnTo>
                      <a:pt x="199" y="404"/>
                    </a:lnTo>
                    <a:lnTo>
                      <a:pt x="199" y="403"/>
                    </a:lnTo>
                    <a:lnTo>
                      <a:pt x="199" y="401"/>
                    </a:lnTo>
                    <a:lnTo>
                      <a:pt x="199" y="400"/>
                    </a:lnTo>
                    <a:lnTo>
                      <a:pt x="198" y="400"/>
                    </a:lnTo>
                    <a:lnTo>
                      <a:pt x="198" y="398"/>
                    </a:lnTo>
                    <a:lnTo>
                      <a:pt x="198" y="397"/>
                    </a:lnTo>
                    <a:lnTo>
                      <a:pt x="198" y="395"/>
                    </a:lnTo>
                    <a:lnTo>
                      <a:pt x="198" y="394"/>
                    </a:lnTo>
                    <a:lnTo>
                      <a:pt x="198" y="392"/>
                    </a:lnTo>
                    <a:lnTo>
                      <a:pt x="198" y="391"/>
                    </a:lnTo>
                    <a:lnTo>
                      <a:pt x="199" y="391"/>
                    </a:lnTo>
                    <a:lnTo>
                      <a:pt x="199" y="389"/>
                    </a:lnTo>
                    <a:lnTo>
                      <a:pt x="199" y="388"/>
                    </a:lnTo>
                    <a:lnTo>
                      <a:pt x="201" y="388"/>
                    </a:lnTo>
                    <a:lnTo>
                      <a:pt x="201" y="386"/>
                    </a:lnTo>
                    <a:lnTo>
                      <a:pt x="201" y="384"/>
                    </a:lnTo>
                    <a:lnTo>
                      <a:pt x="202" y="383"/>
                    </a:lnTo>
                    <a:lnTo>
                      <a:pt x="202" y="381"/>
                    </a:lnTo>
                    <a:lnTo>
                      <a:pt x="202" y="380"/>
                    </a:lnTo>
                    <a:lnTo>
                      <a:pt x="204" y="378"/>
                    </a:lnTo>
                    <a:lnTo>
                      <a:pt x="204" y="377"/>
                    </a:lnTo>
                    <a:lnTo>
                      <a:pt x="204" y="375"/>
                    </a:lnTo>
                    <a:lnTo>
                      <a:pt x="204" y="374"/>
                    </a:lnTo>
                    <a:lnTo>
                      <a:pt x="206" y="374"/>
                    </a:lnTo>
                    <a:lnTo>
                      <a:pt x="206" y="372"/>
                    </a:lnTo>
                    <a:lnTo>
                      <a:pt x="206" y="371"/>
                    </a:lnTo>
                    <a:lnTo>
                      <a:pt x="206" y="369"/>
                    </a:lnTo>
                    <a:lnTo>
                      <a:pt x="207" y="368"/>
                    </a:lnTo>
                    <a:lnTo>
                      <a:pt x="207" y="366"/>
                    </a:lnTo>
                    <a:lnTo>
                      <a:pt x="207" y="364"/>
                    </a:lnTo>
                    <a:lnTo>
                      <a:pt x="206" y="364"/>
                    </a:lnTo>
                    <a:lnTo>
                      <a:pt x="206" y="363"/>
                    </a:lnTo>
                    <a:lnTo>
                      <a:pt x="206" y="361"/>
                    </a:lnTo>
                    <a:lnTo>
                      <a:pt x="206" y="360"/>
                    </a:lnTo>
                    <a:lnTo>
                      <a:pt x="204" y="358"/>
                    </a:lnTo>
                    <a:lnTo>
                      <a:pt x="204" y="357"/>
                    </a:lnTo>
                    <a:lnTo>
                      <a:pt x="204" y="355"/>
                    </a:lnTo>
                    <a:lnTo>
                      <a:pt x="206" y="354"/>
                    </a:lnTo>
                    <a:lnTo>
                      <a:pt x="206" y="352"/>
                    </a:lnTo>
                    <a:lnTo>
                      <a:pt x="207" y="352"/>
                    </a:lnTo>
                    <a:lnTo>
                      <a:pt x="209" y="352"/>
                    </a:lnTo>
                    <a:lnTo>
                      <a:pt x="209" y="351"/>
                    </a:lnTo>
                    <a:lnTo>
                      <a:pt x="210" y="351"/>
                    </a:lnTo>
                    <a:lnTo>
                      <a:pt x="212" y="351"/>
                    </a:lnTo>
                    <a:lnTo>
                      <a:pt x="212" y="349"/>
                    </a:lnTo>
                    <a:lnTo>
                      <a:pt x="213" y="349"/>
                    </a:lnTo>
                    <a:lnTo>
                      <a:pt x="213" y="348"/>
                    </a:lnTo>
                    <a:lnTo>
                      <a:pt x="215" y="348"/>
                    </a:lnTo>
                    <a:lnTo>
                      <a:pt x="215" y="346"/>
                    </a:lnTo>
                    <a:lnTo>
                      <a:pt x="216" y="346"/>
                    </a:lnTo>
                    <a:lnTo>
                      <a:pt x="216" y="344"/>
                    </a:lnTo>
                    <a:lnTo>
                      <a:pt x="218" y="344"/>
                    </a:lnTo>
                    <a:lnTo>
                      <a:pt x="218" y="343"/>
                    </a:lnTo>
                    <a:lnTo>
                      <a:pt x="218" y="341"/>
                    </a:lnTo>
                    <a:lnTo>
                      <a:pt x="219" y="337"/>
                    </a:lnTo>
                    <a:lnTo>
                      <a:pt x="219" y="335"/>
                    </a:lnTo>
                    <a:lnTo>
                      <a:pt x="219" y="334"/>
                    </a:lnTo>
                    <a:lnTo>
                      <a:pt x="218" y="334"/>
                    </a:lnTo>
                    <a:lnTo>
                      <a:pt x="218" y="332"/>
                    </a:lnTo>
                    <a:lnTo>
                      <a:pt x="219" y="331"/>
                    </a:lnTo>
                    <a:lnTo>
                      <a:pt x="219" y="329"/>
                    </a:lnTo>
                    <a:lnTo>
                      <a:pt x="221" y="328"/>
                    </a:lnTo>
                    <a:lnTo>
                      <a:pt x="222" y="328"/>
                    </a:lnTo>
                    <a:lnTo>
                      <a:pt x="224" y="328"/>
                    </a:lnTo>
                    <a:lnTo>
                      <a:pt x="224" y="326"/>
                    </a:lnTo>
                    <a:lnTo>
                      <a:pt x="226" y="326"/>
                    </a:lnTo>
                    <a:lnTo>
                      <a:pt x="226" y="324"/>
                    </a:lnTo>
                    <a:lnTo>
                      <a:pt x="227" y="324"/>
                    </a:lnTo>
                    <a:lnTo>
                      <a:pt x="229" y="324"/>
                    </a:lnTo>
                    <a:lnTo>
                      <a:pt x="229" y="323"/>
                    </a:lnTo>
                    <a:lnTo>
                      <a:pt x="230" y="323"/>
                    </a:lnTo>
                    <a:lnTo>
                      <a:pt x="232" y="321"/>
                    </a:lnTo>
                    <a:lnTo>
                      <a:pt x="232" y="320"/>
                    </a:lnTo>
                    <a:lnTo>
                      <a:pt x="233" y="318"/>
                    </a:lnTo>
                    <a:lnTo>
                      <a:pt x="235" y="317"/>
                    </a:lnTo>
                    <a:lnTo>
                      <a:pt x="235" y="315"/>
                    </a:lnTo>
                    <a:lnTo>
                      <a:pt x="236" y="314"/>
                    </a:lnTo>
                    <a:lnTo>
                      <a:pt x="236" y="312"/>
                    </a:lnTo>
                    <a:lnTo>
                      <a:pt x="235" y="312"/>
                    </a:lnTo>
                    <a:lnTo>
                      <a:pt x="236" y="311"/>
                    </a:lnTo>
                    <a:lnTo>
                      <a:pt x="235" y="311"/>
                    </a:lnTo>
                    <a:lnTo>
                      <a:pt x="236" y="309"/>
                    </a:lnTo>
                    <a:lnTo>
                      <a:pt x="236" y="306"/>
                    </a:lnTo>
                    <a:lnTo>
                      <a:pt x="236" y="304"/>
                    </a:lnTo>
                    <a:lnTo>
                      <a:pt x="236" y="303"/>
                    </a:lnTo>
                    <a:lnTo>
                      <a:pt x="238" y="303"/>
                    </a:lnTo>
                    <a:lnTo>
                      <a:pt x="238" y="301"/>
                    </a:lnTo>
                    <a:lnTo>
                      <a:pt x="238" y="300"/>
                    </a:lnTo>
                    <a:lnTo>
                      <a:pt x="239" y="300"/>
                    </a:lnTo>
                    <a:lnTo>
                      <a:pt x="239" y="298"/>
                    </a:lnTo>
                    <a:lnTo>
                      <a:pt x="241" y="298"/>
                    </a:lnTo>
                    <a:lnTo>
                      <a:pt x="242" y="297"/>
                    </a:lnTo>
                    <a:lnTo>
                      <a:pt x="244" y="297"/>
                    </a:lnTo>
                    <a:lnTo>
                      <a:pt x="244" y="295"/>
                    </a:lnTo>
                    <a:lnTo>
                      <a:pt x="245" y="295"/>
                    </a:lnTo>
                    <a:lnTo>
                      <a:pt x="247" y="295"/>
                    </a:lnTo>
                    <a:lnTo>
                      <a:pt x="249" y="295"/>
                    </a:lnTo>
                    <a:lnTo>
                      <a:pt x="250" y="295"/>
                    </a:lnTo>
                    <a:lnTo>
                      <a:pt x="250" y="294"/>
                    </a:lnTo>
                    <a:lnTo>
                      <a:pt x="252" y="294"/>
                    </a:lnTo>
                    <a:lnTo>
                      <a:pt x="253" y="294"/>
                    </a:lnTo>
                    <a:lnTo>
                      <a:pt x="255" y="292"/>
                    </a:lnTo>
                    <a:lnTo>
                      <a:pt x="255" y="291"/>
                    </a:lnTo>
                    <a:lnTo>
                      <a:pt x="255" y="289"/>
                    </a:lnTo>
                    <a:lnTo>
                      <a:pt x="255" y="288"/>
                    </a:lnTo>
                    <a:lnTo>
                      <a:pt x="256" y="288"/>
                    </a:lnTo>
                    <a:lnTo>
                      <a:pt x="256" y="286"/>
                    </a:lnTo>
                    <a:lnTo>
                      <a:pt x="258" y="284"/>
                    </a:lnTo>
                    <a:lnTo>
                      <a:pt x="258" y="283"/>
                    </a:lnTo>
                    <a:lnTo>
                      <a:pt x="259" y="283"/>
                    </a:lnTo>
                    <a:lnTo>
                      <a:pt x="259" y="281"/>
                    </a:lnTo>
                    <a:lnTo>
                      <a:pt x="261" y="281"/>
                    </a:lnTo>
                    <a:lnTo>
                      <a:pt x="262" y="280"/>
                    </a:lnTo>
                    <a:lnTo>
                      <a:pt x="264" y="280"/>
                    </a:lnTo>
                    <a:lnTo>
                      <a:pt x="265" y="278"/>
                    </a:lnTo>
                    <a:lnTo>
                      <a:pt x="267" y="278"/>
                    </a:lnTo>
                    <a:lnTo>
                      <a:pt x="269" y="278"/>
                    </a:lnTo>
                    <a:lnTo>
                      <a:pt x="270" y="278"/>
                    </a:lnTo>
                    <a:lnTo>
                      <a:pt x="272" y="277"/>
                    </a:lnTo>
                    <a:lnTo>
                      <a:pt x="273" y="277"/>
                    </a:lnTo>
                    <a:lnTo>
                      <a:pt x="275" y="277"/>
                    </a:lnTo>
                    <a:lnTo>
                      <a:pt x="276" y="277"/>
                    </a:lnTo>
                    <a:lnTo>
                      <a:pt x="276" y="275"/>
                    </a:lnTo>
                    <a:lnTo>
                      <a:pt x="278" y="275"/>
                    </a:lnTo>
                    <a:lnTo>
                      <a:pt x="279" y="275"/>
                    </a:lnTo>
                    <a:lnTo>
                      <a:pt x="281" y="275"/>
                    </a:lnTo>
                    <a:lnTo>
                      <a:pt x="282" y="274"/>
                    </a:lnTo>
                    <a:lnTo>
                      <a:pt x="284" y="274"/>
                    </a:lnTo>
                    <a:lnTo>
                      <a:pt x="284" y="272"/>
                    </a:lnTo>
                    <a:lnTo>
                      <a:pt x="285" y="272"/>
                    </a:lnTo>
                    <a:lnTo>
                      <a:pt x="285" y="271"/>
                    </a:lnTo>
                    <a:lnTo>
                      <a:pt x="287" y="269"/>
                    </a:lnTo>
                    <a:lnTo>
                      <a:pt x="287" y="268"/>
                    </a:lnTo>
                    <a:lnTo>
                      <a:pt x="289" y="268"/>
                    </a:lnTo>
                    <a:lnTo>
                      <a:pt x="289" y="266"/>
                    </a:lnTo>
                    <a:lnTo>
                      <a:pt x="289" y="264"/>
                    </a:lnTo>
                    <a:lnTo>
                      <a:pt x="290" y="263"/>
                    </a:lnTo>
                    <a:lnTo>
                      <a:pt x="290" y="261"/>
                    </a:lnTo>
                    <a:lnTo>
                      <a:pt x="290" y="260"/>
                    </a:lnTo>
                    <a:lnTo>
                      <a:pt x="292" y="260"/>
                    </a:lnTo>
                    <a:lnTo>
                      <a:pt x="292" y="258"/>
                    </a:lnTo>
                    <a:lnTo>
                      <a:pt x="293" y="257"/>
                    </a:lnTo>
                    <a:lnTo>
                      <a:pt x="293" y="255"/>
                    </a:lnTo>
                    <a:lnTo>
                      <a:pt x="295" y="255"/>
                    </a:lnTo>
                    <a:lnTo>
                      <a:pt x="295" y="254"/>
                    </a:lnTo>
                    <a:lnTo>
                      <a:pt x="295" y="252"/>
                    </a:lnTo>
                    <a:lnTo>
                      <a:pt x="296" y="252"/>
                    </a:lnTo>
                    <a:lnTo>
                      <a:pt x="296" y="251"/>
                    </a:lnTo>
                    <a:lnTo>
                      <a:pt x="298" y="249"/>
                    </a:lnTo>
                    <a:lnTo>
                      <a:pt x="298" y="248"/>
                    </a:lnTo>
                    <a:lnTo>
                      <a:pt x="299" y="248"/>
                    </a:lnTo>
                    <a:lnTo>
                      <a:pt x="299" y="246"/>
                    </a:lnTo>
                    <a:lnTo>
                      <a:pt x="301" y="246"/>
                    </a:lnTo>
                    <a:lnTo>
                      <a:pt x="301" y="244"/>
                    </a:lnTo>
                    <a:lnTo>
                      <a:pt x="302" y="244"/>
                    </a:lnTo>
                    <a:lnTo>
                      <a:pt x="302" y="243"/>
                    </a:lnTo>
                    <a:lnTo>
                      <a:pt x="304" y="243"/>
                    </a:lnTo>
                    <a:lnTo>
                      <a:pt x="305" y="243"/>
                    </a:lnTo>
                    <a:lnTo>
                      <a:pt x="307" y="243"/>
                    </a:lnTo>
                    <a:lnTo>
                      <a:pt x="307" y="241"/>
                    </a:lnTo>
                    <a:lnTo>
                      <a:pt x="309" y="241"/>
                    </a:lnTo>
                    <a:lnTo>
                      <a:pt x="310" y="241"/>
                    </a:lnTo>
                    <a:lnTo>
                      <a:pt x="312" y="240"/>
                    </a:lnTo>
                    <a:lnTo>
                      <a:pt x="313" y="240"/>
                    </a:lnTo>
                    <a:lnTo>
                      <a:pt x="315" y="238"/>
                    </a:lnTo>
                    <a:lnTo>
                      <a:pt x="316" y="238"/>
                    </a:lnTo>
                    <a:lnTo>
                      <a:pt x="319" y="240"/>
                    </a:lnTo>
                    <a:lnTo>
                      <a:pt x="321" y="240"/>
                    </a:lnTo>
                    <a:lnTo>
                      <a:pt x="321" y="241"/>
                    </a:lnTo>
                    <a:lnTo>
                      <a:pt x="322" y="241"/>
                    </a:lnTo>
                    <a:lnTo>
                      <a:pt x="322" y="243"/>
                    </a:lnTo>
                    <a:lnTo>
                      <a:pt x="324" y="244"/>
                    </a:lnTo>
                    <a:lnTo>
                      <a:pt x="324" y="246"/>
                    </a:lnTo>
                    <a:lnTo>
                      <a:pt x="325" y="246"/>
                    </a:lnTo>
                    <a:lnTo>
                      <a:pt x="325" y="249"/>
                    </a:lnTo>
                    <a:lnTo>
                      <a:pt x="327" y="251"/>
                    </a:lnTo>
                    <a:lnTo>
                      <a:pt x="327" y="252"/>
                    </a:lnTo>
                    <a:lnTo>
                      <a:pt x="329" y="254"/>
                    </a:lnTo>
                    <a:lnTo>
                      <a:pt x="329" y="255"/>
                    </a:lnTo>
                    <a:lnTo>
                      <a:pt x="330" y="257"/>
                    </a:lnTo>
                    <a:lnTo>
                      <a:pt x="330" y="258"/>
                    </a:lnTo>
                    <a:lnTo>
                      <a:pt x="332" y="258"/>
                    </a:lnTo>
                    <a:lnTo>
                      <a:pt x="332" y="260"/>
                    </a:lnTo>
                    <a:lnTo>
                      <a:pt x="333" y="260"/>
                    </a:lnTo>
                    <a:lnTo>
                      <a:pt x="335" y="260"/>
                    </a:lnTo>
                    <a:lnTo>
                      <a:pt x="336" y="261"/>
                    </a:lnTo>
                    <a:lnTo>
                      <a:pt x="338" y="260"/>
                    </a:lnTo>
                    <a:lnTo>
                      <a:pt x="339" y="260"/>
                    </a:lnTo>
                    <a:lnTo>
                      <a:pt x="339" y="258"/>
                    </a:lnTo>
                    <a:lnTo>
                      <a:pt x="341" y="257"/>
                    </a:lnTo>
                    <a:lnTo>
                      <a:pt x="341" y="255"/>
                    </a:lnTo>
                    <a:lnTo>
                      <a:pt x="342" y="255"/>
                    </a:lnTo>
                    <a:lnTo>
                      <a:pt x="342" y="254"/>
                    </a:lnTo>
                    <a:lnTo>
                      <a:pt x="342" y="252"/>
                    </a:lnTo>
                    <a:lnTo>
                      <a:pt x="342" y="251"/>
                    </a:lnTo>
                    <a:lnTo>
                      <a:pt x="342" y="249"/>
                    </a:lnTo>
                    <a:lnTo>
                      <a:pt x="342" y="248"/>
                    </a:lnTo>
                    <a:lnTo>
                      <a:pt x="342" y="246"/>
                    </a:lnTo>
                    <a:lnTo>
                      <a:pt x="342" y="244"/>
                    </a:lnTo>
                    <a:lnTo>
                      <a:pt x="342" y="243"/>
                    </a:lnTo>
                    <a:lnTo>
                      <a:pt x="342" y="241"/>
                    </a:lnTo>
                    <a:lnTo>
                      <a:pt x="342" y="238"/>
                    </a:lnTo>
                    <a:lnTo>
                      <a:pt x="344" y="237"/>
                    </a:lnTo>
                    <a:lnTo>
                      <a:pt x="344" y="235"/>
                    </a:lnTo>
                    <a:lnTo>
                      <a:pt x="344" y="234"/>
                    </a:lnTo>
                    <a:lnTo>
                      <a:pt x="345" y="234"/>
                    </a:lnTo>
                    <a:lnTo>
                      <a:pt x="345" y="232"/>
                    </a:lnTo>
                    <a:lnTo>
                      <a:pt x="347" y="232"/>
                    </a:lnTo>
                    <a:lnTo>
                      <a:pt x="347" y="231"/>
                    </a:lnTo>
                    <a:lnTo>
                      <a:pt x="349" y="231"/>
                    </a:lnTo>
                    <a:lnTo>
                      <a:pt x="350" y="229"/>
                    </a:lnTo>
                    <a:lnTo>
                      <a:pt x="352" y="229"/>
                    </a:lnTo>
                    <a:lnTo>
                      <a:pt x="353" y="229"/>
                    </a:lnTo>
                    <a:lnTo>
                      <a:pt x="353" y="228"/>
                    </a:lnTo>
                    <a:lnTo>
                      <a:pt x="355" y="228"/>
                    </a:lnTo>
                    <a:lnTo>
                      <a:pt x="356" y="228"/>
                    </a:lnTo>
                    <a:lnTo>
                      <a:pt x="358" y="228"/>
                    </a:lnTo>
                    <a:lnTo>
                      <a:pt x="358" y="226"/>
                    </a:lnTo>
                    <a:lnTo>
                      <a:pt x="359" y="226"/>
                    </a:lnTo>
                    <a:lnTo>
                      <a:pt x="361" y="226"/>
                    </a:lnTo>
                    <a:lnTo>
                      <a:pt x="362" y="226"/>
                    </a:lnTo>
                    <a:lnTo>
                      <a:pt x="364" y="224"/>
                    </a:lnTo>
                    <a:lnTo>
                      <a:pt x="365" y="224"/>
                    </a:lnTo>
                    <a:lnTo>
                      <a:pt x="367" y="224"/>
                    </a:lnTo>
                    <a:lnTo>
                      <a:pt x="368" y="224"/>
                    </a:lnTo>
                    <a:lnTo>
                      <a:pt x="367" y="229"/>
                    </a:lnTo>
                    <a:lnTo>
                      <a:pt x="367" y="231"/>
                    </a:lnTo>
                    <a:lnTo>
                      <a:pt x="368" y="232"/>
                    </a:lnTo>
                    <a:lnTo>
                      <a:pt x="368" y="235"/>
                    </a:lnTo>
                    <a:lnTo>
                      <a:pt x="370" y="238"/>
                    </a:lnTo>
                    <a:lnTo>
                      <a:pt x="372" y="240"/>
                    </a:lnTo>
                    <a:lnTo>
                      <a:pt x="372" y="241"/>
                    </a:lnTo>
                    <a:lnTo>
                      <a:pt x="370" y="243"/>
                    </a:lnTo>
                    <a:lnTo>
                      <a:pt x="372" y="244"/>
                    </a:lnTo>
                    <a:lnTo>
                      <a:pt x="370" y="246"/>
                    </a:lnTo>
                    <a:lnTo>
                      <a:pt x="370" y="248"/>
                    </a:lnTo>
                    <a:lnTo>
                      <a:pt x="368" y="248"/>
                    </a:lnTo>
                    <a:lnTo>
                      <a:pt x="368" y="249"/>
                    </a:lnTo>
                    <a:lnTo>
                      <a:pt x="368" y="251"/>
                    </a:lnTo>
                    <a:lnTo>
                      <a:pt x="368" y="254"/>
                    </a:lnTo>
                    <a:lnTo>
                      <a:pt x="368" y="255"/>
                    </a:lnTo>
                    <a:lnTo>
                      <a:pt x="368" y="257"/>
                    </a:lnTo>
                    <a:lnTo>
                      <a:pt x="368" y="258"/>
                    </a:lnTo>
                    <a:lnTo>
                      <a:pt x="368" y="260"/>
                    </a:lnTo>
                    <a:lnTo>
                      <a:pt x="370" y="261"/>
                    </a:lnTo>
                    <a:lnTo>
                      <a:pt x="372" y="266"/>
                    </a:lnTo>
                    <a:lnTo>
                      <a:pt x="375" y="272"/>
                    </a:lnTo>
                    <a:lnTo>
                      <a:pt x="375" y="275"/>
                    </a:lnTo>
                    <a:lnTo>
                      <a:pt x="376" y="278"/>
                    </a:lnTo>
                    <a:lnTo>
                      <a:pt x="376" y="280"/>
                    </a:lnTo>
                    <a:lnTo>
                      <a:pt x="376" y="281"/>
                    </a:lnTo>
                    <a:lnTo>
                      <a:pt x="376" y="283"/>
                    </a:lnTo>
                    <a:lnTo>
                      <a:pt x="376" y="284"/>
                    </a:lnTo>
                    <a:lnTo>
                      <a:pt x="378" y="286"/>
                    </a:lnTo>
                    <a:lnTo>
                      <a:pt x="379" y="288"/>
                    </a:lnTo>
                    <a:lnTo>
                      <a:pt x="381" y="289"/>
                    </a:lnTo>
                    <a:lnTo>
                      <a:pt x="382" y="291"/>
                    </a:lnTo>
                    <a:lnTo>
                      <a:pt x="384" y="292"/>
                    </a:lnTo>
                    <a:lnTo>
                      <a:pt x="385" y="294"/>
                    </a:lnTo>
                    <a:lnTo>
                      <a:pt x="385" y="295"/>
                    </a:lnTo>
                    <a:lnTo>
                      <a:pt x="387" y="298"/>
                    </a:lnTo>
                    <a:lnTo>
                      <a:pt x="387" y="300"/>
                    </a:lnTo>
                    <a:lnTo>
                      <a:pt x="387" y="303"/>
                    </a:lnTo>
                    <a:lnTo>
                      <a:pt x="387" y="306"/>
                    </a:lnTo>
                    <a:lnTo>
                      <a:pt x="385" y="311"/>
                    </a:lnTo>
                    <a:lnTo>
                      <a:pt x="385" y="317"/>
                    </a:lnTo>
                    <a:lnTo>
                      <a:pt x="385" y="318"/>
                    </a:lnTo>
                    <a:lnTo>
                      <a:pt x="384" y="320"/>
                    </a:lnTo>
                    <a:lnTo>
                      <a:pt x="384" y="321"/>
                    </a:lnTo>
                    <a:lnTo>
                      <a:pt x="382" y="321"/>
                    </a:lnTo>
                    <a:lnTo>
                      <a:pt x="381" y="323"/>
                    </a:lnTo>
                    <a:lnTo>
                      <a:pt x="379" y="324"/>
                    </a:lnTo>
                    <a:lnTo>
                      <a:pt x="378" y="328"/>
                    </a:lnTo>
                    <a:lnTo>
                      <a:pt x="376" y="331"/>
                    </a:lnTo>
                    <a:lnTo>
                      <a:pt x="375" y="334"/>
                    </a:lnTo>
                    <a:lnTo>
                      <a:pt x="375" y="335"/>
                    </a:lnTo>
                    <a:lnTo>
                      <a:pt x="372" y="337"/>
                    </a:lnTo>
                    <a:lnTo>
                      <a:pt x="372" y="338"/>
                    </a:lnTo>
                    <a:lnTo>
                      <a:pt x="370" y="341"/>
                    </a:lnTo>
                    <a:lnTo>
                      <a:pt x="370" y="343"/>
                    </a:lnTo>
                    <a:lnTo>
                      <a:pt x="370" y="346"/>
                    </a:lnTo>
                    <a:lnTo>
                      <a:pt x="368" y="348"/>
                    </a:lnTo>
                    <a:lnTo>
                      <a:pt x="368" y="349"/>
                    </a:lnTo>
                    <a:lnTo>
                      <a:pt x="367" y="351"/>
                    </a:lnTo>
                    <a:lnTo>
                      <a:pt x="367" y="352"/>
                    </a:lnTo>
                    <a:lnTo>
                      <a:pt x="367" y="354"/>
                    </a:lnTo>
                    <a:lnTo>
                      <a:pt x="365" y="357"/>
                    </a:lnTo>
                    <a:lnTo>
                      <a:pt x="365" y="358"/>
                    </a:lnTo>
                    <a:lnTo>
                      <a:pt x="364" y="360"/>
                    </a:lnTo>
                    <a:lnTo>
                      <a:pt x="364" y="361"/>
                    </a:lnTo>
                    <a:lnTo>
                      <a:pt x="364" y="363"/>
                    </a:lnTo>
                    <a:lnTo>
                      <a:pt x="362" y="366"/>
                    </a:lnTo>
                    <a:lnTo>
                      <a:pt x="362" y="371"/>
                    </a:lnTo>
                    <a:lnTo>
                      <a:pt x="362" y="372"/>
                    </a:lnTo>
                    <a:lnTo>
                      <a:pt x="361" y="375"/>
                    </a:lnTo>
                    <a:lnTo>
                      <a:pt x="361" y="380"/>
                    </a:lnTo>
                    <a:lnTo>
                      <a:pt x="361" y="383"/>
                    </a:lnTo>
                    <a:lnTo>
                      <a:pt x="358" y="391"/>
                    </a:lnTo>
                    <a:lnTo>
                      <a:pt x="356" y="395"/>
                    </a:lnTo>
                    <a:lnTo>
                      <a:pt x="356" y="398"/>
                    </a:lnTo>
                    <a:lnTo>
                      <a:pt x="358" y="400"/>
                    </a:lnTo>
                    <a:lnTo>
                      <a:pt x="359" y="400"/>
                    </a:lnTo>
                    <a:lnTo>
                      <a:pt x="361" y="400"/>
                    </a:lnTo>
                    <a:lnTo>
                      <a:pt x="362" y="400"/>
                    </a:lnTo>
                    <a:lnTo>
                      <a:pt x="362" y="398"/>
                    </a:lnTo>
                    <a:lnTo>
                      <a:pt x="364" y="397"/>
                    </a:lnTo>
                    <a:lnTo>
                      <a:pt x="365" y="397"/>
                    </a:lnTo>
                    <a:lnTo>
                      <a:pt x="365" y="395"/>
                    </a:lnTo>
                    <a:lnTo>
                      <a:pt x="367" y="395"/>
                    </a:lnTo>
                    <a:lnTo>
                      <a:pt x="368" y="397"/>
                    </a:lnTo>
                    <a:lnTo>
                      <a:pt x="370" y="397"/>
                    </a:lnTo>
                    <a:lnTo>
                      <a:pt x="370" y="398"/>
                    </a:lnTo>
                    <a:lnTo>
                      <a:pt x="372" y="400"/>
                    </a:lnTo>
                    <a:lnTo>
                      <a:pt x="373" y="403"/>
                    </a:lnTo>
                    <a:lnTo>
                      <a:pt x="375" y="404"/>
                    </a:lnTo>
                    <a:lnTo>
                      <a:pt x="378" y="404"/>
                    </a:lnTo>
                    <a:lnTo>
                      <a:pt x="379" y="406"/>
                    </a:lnTo>
                    <a:lnTo>
                      <a:pt x="381" y="406"/>
                    </a:lnTo>
                    <a:lnTo>
                      <a:pt x="382" y="407"/>
                    </a:lnTo>
                    <a:lnTo>
                      <a:pt x="384" y="409"/>
                    </a:lnTo>
                    <a:lnTo>
                      <a:pt x="384" y="411"/>
                    </a:lnTo>
                    <a:lnTo>
                      <a:pt x="385" y="412"/>
                    </a:lnTo>
                    <a:lnTo>
                      <a:pt x="387" y="412"/>
                    </a:lnTo>
                    <a:lnTo>
                      <a:pt x="388" y="414"/>
                    </a:lnTo>
                    <a:lnTo>
                      <a:pt x="392" y="414"/>
                    </a:lnTo>
                    <a:lnTo>
                      <a:pt x="395" y="414"/>
                    </a:lnTo>
                    <a:lnTo>
                      <a:pt x="398" y="414"/>
                    </a:lnTo>
                    <a:lnTo>
                      <a:pt x="399" y="414"/>
                    </a:lnTo>
                    <a:lnTo>
                      <a:pt x="401" y="414"/>
                    </a:lnTo>
                    <a:lnTo>
                      <a:pt x="405" y="414"/>
                    </a:lnTo>
                    <a:lnTo>
                      <a:pt x="408" y="414"/>
                    </a:lnTo>
                    <a:lnTo>
                      <a:pt x="413" y="414"/>
                    </a:lnTo>
                    <a:lnTo>
                      <a:pt x="416" y="414"/>
                    </a:lnTo>
                    <a:lnTo>
                      <a:pt x="419" y="414"/>
                    </a:lnTo>
                    <a:lnTo>
                      <a:pt x="424" y="415"/>
                    </a:lnTo>
                    <a:lnTo>
                      <a:pt x="427" y="415"/>
                    </a:lnTo>
                    <a:lnTo>
                      <a:pt x="428" y="415"/>
                    </a:lnTo>
                    <a:lnTo>
                      <a:pt x="430" y="415"/>
                    </a:lnTo>
                    <a:lnTo>
                      <a:pt x="432" y="415"/>
                    </a:lnTo>
                    <a:lnTo>
                      <a:pt x="433" y="417"/>
                    </a:lnTo>
                    <a:lnTo>
                      <a:pt x="435" y="418"/>
                    </a:lnTo>
                    <a:lnTo>
                      <a:pt x="435" y="420"/>
                    </a:lnTo>
                    <a:lnTo>
                      <a:pt x="436" y="421"/>
                    </a:lnTo>
                    <a:lnTo>
                      <a:pt x="436" y="423"/>
                    </a:lnTo>
                    <a:lnTo>
                      <a:pt x="436" y="424"/>
                    </a:lnTo>
                    <a:lnTo>
                      <a:pt x="436" y="426"/>
                    </a:lnTo>
                    <a:lnTo>
                      <a:pt x="436" y="427"/>
                    </a:lnTo>
                    <a:lnTo>
                      <a:pt x="436" y="429"/>
                    </a:lnTo>
                    <a:lnTo>
                      <a:pt x="438" y="429"/>
                    </a:lnTo>
                    <a:lnTo>
                      <a:pt x="438" y="431"/>
                    </a:lnTo>
                    <a:lnTo>
                      <a:pt x="438" y="432"/>
                    </a:lnTo>
                    <a:lnTo>
                      <a:pt x="439" y="432"/>
                    </a:lnTo>
                    <a:lnTo>
                      <a:pt x="439" y="435"/>
                    </a:lnTo>
                    <a:lnTo>
                      <a:pt x="439" y="437"/>
                    </a:lnTo>
                    <a:lnTo>
                      <a:pt x="439" y="438"/>
                    </a:lnTo>
                    <a:lnTo>
                      <a:pt x="441" y="438"/>
                    </a:lnTo>
                    <a:lnTo>
                      <a:pt x="441" y="440"/>
                    </a:lnTo>
                    <a:lnTo>
                      <a:pt x="442" y="440"/>
                    </a:lnTo>
                    <a:lnTo>
                      <a:pt x="445" y="441"/>
                    </a:lnTo>
                    <a:lnTo>
                      <a:pt x="445" y="443"/>
                    </a:lnTo>
                    <a:lnTo>
                      <a:pt x="445" y="444"/>
                    </a:lnTo>
                    <a:lnTo>
                      <a:pt x="445" y="446"/>
                    </a:lnTo>
                    <a:lnTo>
                      <a:pt x="447" y="446"/>
                    </a:lnTo>
                    <a:lnTo>
                      <a:pt x="448" y="447"/>
                    </a:lnTo>
                    <a:lnTo>
                      <a:pt x="448" y="449"/>
                    </a:lnTo>
                    <a:lnTo>
                      <a:pt x="448" y="451"/>
                    </a:lnTo>
                    <a:lnTo>
                      <a:pt x="450" y="451"/>
                    </a:lnTo>
                    <a:lnTo>
                      <a:pt x="450" y="452"/>
                    </a:lnTo>
                    <a:lnTo>
                      <a:pt x="452" y="454"/>
                    </a:lnTo>
                    <a:lnTo>
                      <a:pt x="452" y="457"/>
                    </a:lnTo>
                    <a:lnTo>
                      <a:pt x="453" y="458"/>
                    </a:lnTo>
                    <a:lnTo>
                      <a:pt x="455" y="460"/>
                    </a:lnTo>
                    <a:lnTo>
                      <a:pt x="456" y="461"/>
                    </a:lnTo>
                    <a:lnTo>
                      <a:pt x="459" y="461"/>
                    </a:lnTo>
                    <a:lnTo>
                      <a:pt x="461" y="461"/>
                    </a:lnTo>
                    <a:lnTo>
                      <a:pt x="462" y="463"/>
                    </a:lnTo>
                    <a:lnTo>
                      <a:pt x="462" y="464"/>
                    </a:lnTo>
                    <a:lnTo>
                      <a:pt x="465" y="466"/>
                    </a:lnTo>
                    <a:lnTo>
                      <a:pt x="470" y="471"/>
                    </a:lnTo>
                    <a:lnTo>
                      <a:pt x="473" y="471"/>
                    </a:lnTo>
                    <a:lnTo>
                      <a:pt x="476" y="464"/>
                    </a:lnTo>
                    <a:lnTo>
                      <a:pt x="479" y="461"/>
                    </a:lnTo>
                    <a:lnTo>
                      <a:pt x="481" y="460"/>
                    </a:lnTo>
                    <a:lnTo>
                      <a:pt x="482" y="461"/>
                    </a:lnTo>
                    <a:lnTo>
                      <a:pt x="484" y="461"/>
                    </a:lnTo>
                    <a:lnTo>
                      <a:pt x="485" y="461"/>
                    </a:lnTo>
                    <a:lnTo>
                      <a:pt x="487" y="461"/>
                    </a:lnTo>
                    <a:lnTo>
                      <a:pt x="488" y="461"/>
                    </a:lnTo>
                    <a:lnTo>
                      <a:pt x="493" y="463"/>
                    </a:lnTo>
                    <a:lnTo>
                      <a:pt x="501" y="464"/>
                    </a:lnTo>
                    <a:lnTo>
                      <a:pt x="504" y="466"/>
                    </a:lnTo>
                    <a:lnTo>
                      <a:pt x="508" y="466"/>
                    </a:lnTo>
                    <a:lnTo>
                      <a:pt x="513" y="466"/>
                    </a:lnTo>
                    <a:lnTo>
                      <a:pt x="516" y="466"/>
                    </a:lnTo>
                    <a:lnTo>
                      <a:pt x="518" y="466"/>
                    </a:lnTo>
                    <a:lnTo>
                      <a:pt x="519" y="467"/>
                    </a:lnTo>
                    <a:lnTo>
                      <a:pt x="521" y="467"/>
                    </a:lnTo>
                    <a:lnTo>
                      <a:pt x="522" y="467"/>
                    </a:lnTo>
                    <a:lnTo>
                      <a:pt x="524" y="469"/>
                    </a:lnTo>
                    <a:lnTo>
                      <a:pt x="525" y="469"/>
                    </a:lnTo>
                    <a:lnTo>
                      <a:pt x="528" y="469"/>
                    </a:lnTo>
                    <a:lnTo>
                      <a:pt x="530" y="471"/>
                    </a:lnTo>
                    <a:lnTo>
                      <a:pt x="531" y="472"/>
                    </a:lnTo>
                    <a:lnTo>
                      <a:pt x="531" y="474"/>
                    </a:lnTo>
                    <a:lnTo>
                      <a:pt x="533" y="474"/>
                    </a:lnTo>
                    <a:lnTo>
                      <a:pt x="535" y="474"/>
                    </a:lnTo>
                    <a:lnTo>
                      <a:pt x="536" y="475"/>
                    </a:lnTo>
                    <a:lnTo>
                      <a:pt x="538" y="475"/>
                    </a:lnTo>
                    <a:lnTo>
                      <a:pt x="539" y="477"/>
                    </a:lnTo>
                    <a:lnTo>
                      <a:pt x="541" y="477"/>
                    </a:lnTo>
                    <a:lnTo>
                      <a:pt x="541" y="478"/>
                    </a:lnTo>
                    <a:lnTo>
                      <a:pt x="541" y="481"/>
                    </a:lnTo>
                    <a:lnTo>
                      <a:pt x="541" y="486"/>
                    </a:lnTo>
                    <a:lnTo>
                      <a:pt x="541" y="489"/>
                    </a:lnTo>
                    <a:lnTo>
                      <a:pt x="542" y="497"/>
                    </a:lnTo>
                    <a:lnTo>
                      <a:pt x="545" y="504"/>
                    </a:lnTo>
                    <a:lnTo>
                      <a:pt x="550" y="509"/>
                    </a:lnTo>
                    <a:lnTo>
                      <a:pt x="556" y="512"/>
                    </a:lnTo>
                    <a:lnTo>
                      <a:pt x="562" y="512"/>
                    </a:lnTo>
                    <a:lnTo>
                      <a:pt x="568" y="509"/>
                    </a:lnTo>
                    <a:lnTo>
                      <a:pt x="574" y="504"/>
                    </a:lnTo>
                    <a:lnTo>
                      <a:pt x="579" y="500"/>
                    </a:lnTo>
                    <a:lnTo>
                      <a:pt x="584" y="494"/>
                    </a:lnTo>
                    <a:lnTo>
                      <a:pt x="585" y="492"/>
                    </a:lnTo>
                    <a:lnTo>
                      <a:pt x="591" y="483"/>
                    </a:lnTo>
                    <a:lnTo>
                      <a:pt x="594" y="477"/>
                    </a:lnTo>
                    <a:lnTo>
                      <a:pt x="598" y="467"/>
                    </a:lnTo>
                    <a:lnTo>
                      <a:pt x="601" y="457"/>
                    </a:lnTo>
                    <a:lnTo>
                      <a:pt x="602" y="447"/>
                    </a:lnTo>
                    <a:lnTo>
                      <a:pt x="604" y="441"/>
                    </a:lnTo>
                    <a:lnTo>
                      <a:pt x="608" y="432"/>
                    </a:lnTo>
                    <a:lnTo>
                      <a:pt x="608" y="421"/>
                    </a:lnTo>
                    <a:lnTo>
                      <a:pt x="610" y="411"/>
                    </a:lnTo>
                    <a:lnTo>
                      <a:pt x="613" y="401"/>
                    </a:lnTo>
                    <a:lnTo>
                      <a:pt x="618" y="394"/>
                    </a:lnTo>
                    <a:lnTo>
                      <a:pt x="622" y="391"/>
                    </a:lnTo>
                    <a:lnTo>
                      <a:pt x="625" y="384"/>
                    </a:lnTo>
                    <a:lnTo>
                      <a:pt x="630" y="380"/>
                    </a:lnTo>
                    <a:lnTo>
                      <a:pt x="634" y="374"/>
                    </a:lnTo>
                    <a:lnTo>
                      <a:pt x="638" y="368"/>
                    </a:lnTo>
                    <a:lnTo>
                      <a:pt x="638" y="363"/>
                    </a:lnTo>
                    <a:lnTo>
                      <a:pt x="636" y="358"/>
                    </a:lnTo>
                    <a:lnTo>
                      <a:pt x="639" y="354"/>
                    </a:lnTo>
                    <a:lnTo>
                      <a:pt x="644" y="351"/>
                    </a:lnTo>
                    <a:lnTo>
                      <a:pt x="648" y="346"/>
                    </a:lnTo>
                    <a:lnTo>
                      <a:pt x="653" y="341"/>
                    </a:lnTo>
                    <a:lnTo>
                      <a:pt x="654" y="337"/>
                    </a:lnTo>
                    <a:lnTo>
                      <a:pt x="659" y="332"/>
                    </a:lnTo>
                    <a:lnTo>
                      <a:pt x="662" y="328"/>
                    </a:lnTo>
                    <a:lnTo>
                      <a:pt x="667" y="314"/>
                    </a:lnTo>
                    <a:lnTo>
                      <a:pt x="665" y="312"/>
                    </a:lnTo>
                    <a:lnTo>
                      <a:pt x="668" y="308"/>
                    </a:lnTo>
                    <a:lnTo>
                      <a:pt x="668" y="301"/>
                    </a:lnTo>
                    <a:lnTo>
                      <a:pt x="667" y="298"/>
                    </a:lnTo>
                    <a:lnTo>
                      <a:pt x="668" y="292"/>
                    </a:lnTo>
                    <a:lnTo>
                      <a:pt x="670" y="289"/>
                    </a:lnTo>
                    <a:lnTo>
                      <a:pt x="673" y="288"/>
                    </a:lnTo>
                    <a:lnTo>
                      <a:pt x="676" y="286"/>
                    </a:lnTo>
                    <a:lnTo>
                      <a:pt x="677" y="284"/>
                    </a:lnTo>
                    <a:lnTo>
                      <a:pt x="681" y="281"/>
                    </a:lnTo>
                    <a:lnTo>
                      <a:pt x="682" y="280"/>
                    </a:lnTo>
                    <a:lnTo>
                      <a:pt x="682" y="277"/>
                    </a:lnTo>
                    <a:lnTo>
                      <a:pt x="681" y="274"/>
                    </a:lnTo>
                    <a:lnTo>
                      <a:pt x="681" y="272"/>
                    </a:lnTo>
                    <a:lnTo>
                      <a:pt x="681" y="269"/>
                    </a:lnTo>
                    <a:lnTo>
                      <a:pt x="682" y="264"/>
                    </a:lnTo>
                    <a:lnTo>
                      <a:pt x="682" y="261"/>
                    </a:lnTo>
                    <a:lnTo>
                      <a:pt x="684" y="260"/>
                    </a:lnTo>
                    <a:lnTo>
                      <a:pt x="684" y="257"/>
                    </a:lnTo>
                    <a:lnTo>
                      <a:pt x="693" y="258"/>
                    </a:lnTo>
                    <a:lnTo>
                      <a:pt x="699" y="261"/>
                    </a:lnTo>
                    <a:lnTo>
                      <a:pt x="704" y="264"/>
                    </a:lnTo>
                    <a:lnTo>
                      <a:pt x="711" y="268"/>
                    </a:lnTo>
                    <a:lnTo>
                      <a:pt x="717" y="269"/>
                    </a:lnTo>
                    <a:lnTo>
                      <a:pt x="722" y="269"/>
                    </a:lnTo>
                    <a:lnTo>
                      <a:pt x="725" y="271"/>
                    </a:lnTo>
                    <a:lnTo>
                      <a:pt x="730" y="272"/>
                    </a:lnTo>
                    <a:lnTo>
                      <a:pt x="734" y="277"/>
                    </a:lnTo>
                    <a:lnTo>
                      <a:pt x="737" y="278"/>
                    </a:lnTo>
                    <a:lnTo>
                      <a:pt x="744" y="281"/>
                    </a:lnTo>
                    <a:lnTo>
                      <a:pt x="747" y="283"/>
                    </a:lnTo>
                    <a:lnTo>
                      <a:pt x="754" y="284"/>
                    </a:lnTo>
                    <a:lnTo>
                      <a:pt x="759" y="286"/>
                    </a:lnTo>
                    <a:lnTo>
                      <a:pt x="765" y="284"/>
                    </a:lnTo>
                    <a:lnTo>
                      <a:pt x="767" y="283"/>
                    </a:lnTo>
                    <a:lnTo>
                      <a:pt x="771" y="281"/>
                    </a:lnTo>
                    <a:lnTo>
                      <a:pt x="774" y="283"/>
                    </a:lnTo>
                    <a:lnTo>
                      <a:pt x="776" y="286"/>
                    </a:lnTo>
                    <a:lnTo>
                      <a:pt x="777" y="288"/>
                    </a:lnTo>
                    <a:lnTo>
                      <a:pt x="779" y="288"/>
                    </a:lnTo>
                    <a:lnTo>
                      <a:pt x="784" y="288"/>
                    </a:lnTo>
                    <a:lnTo>
                      <a:pt x="785" y="284"/>
                    </a:lnTo>
                    <a:lnTo>
                      <a:pt x="787" y="283"/>
                    </a:lnTo>
                    <a:lnTo>
                      <a:pt x="787" y="280"/>
                    </a:lnTo>
                    <a:lnTo>
                      <a:pt x="787" y="277"/>
                    </a:lnTo>
                    <a:lnTo>
                      <a:pt x="790" y="277"/>
                    </a:lnTo>
                    <a:lnTo>
                      <a:pt x="793" y="275"/>
                    </a:lnTo>
                    <a:lnTo>
                      <a:pt x="796" y="278"/>
                    </a:lnTo>
                    <a:lnTo>
                      <a:pt x="799" y="280"/>
                    </a:lnTo>
                    <a:lnTo>
                      <a:pt x="800" y="281"/>
                    </a:lnTo>
                    <a:lnTo>
                      <a:pt x="808" y="281"/>
                    </a:lnTo>
                    <a:lnTo>
                      <a:pt x="810" y="280"/>
                    </a:lnTo>
                    <a:lnTo>
                      <a:pt x="813" y="278"/>
                    </a:lnTo>
                    <a:lnTo>
                      <a:pt x="814" y="278"/>
                    </a:lnTo>
                    <a:lnTo>
                      <a:pt x="817" y="278"/>
                    </a:lnTo>
                    <a:lnTo>
                      <a:pt x="819" y="281"/>
                    </a:lnTo>
                    <a:lnTo>
                      <a:pt x="819" y="283"/>
                    </a:lnTo>
                    <a:lnTo>
                      <a:pt x="819" y="284"/>
                    </a:lnTo>
                    <a:lnTo>
                      <a:pt x="820" y="284"/>
                    </a:lnTo>
                    <a:lnTo>
                      <a:pt x="822" y="286"/>
                    </a:lnTo>
                    <a:lnTo>
                      <a:pt x="827" y="288"/>
                    </a:lnTo>
                    <a:lnTo>
                      <a:pt x="828" y="288"/>
                    </a:lnTo>
                    <a:lnTo>
                      <a:pt x="830" y="288"/>
                    </a:lnTo>
                    <a:lnTo>
                      <a:pt x="834" y="284"/>
                    </a:lnTo>
                    <a:lnTo>
                      <a:pt x="839" y="278"/>
                    </a:lnTo>
                    <a:lnTo>
                      <a:pt x="840" y="272"/>
                    </a:lnTo>
                    <a:lnTo>
                      <a:pt x="842" y="266"/>
                    </a:lnTo>
                    <a:lnTo>
                      <a:pt x="847" y="263"/>
                    </a:lnTo>
                    <a:lnTo>
                      <a:pt x="848" y="260"/>
                    </a:lnTo>
                    <a:lnTo>
                      <a:pt x="850" y="255"/>
                    </a:lnTo>
                    <a:lnTo>
                      <a:pt x="850" y="252"/>
                    </a:lnTo>
                    <a:lnTo>
                      <a:pt x="850" y="248"/>
                    </a:lnTo>
                    <a:lnTo>
                      <a:pt x="848" y="241"/>
                    </a:lnTo>
                    <a:lnTo>
                      <a:pt x="847" y="237"/>
                    </a:lnTo>
                    <a:lnTo>
                      <a:pt x="842" y="235"/>
                    </a:lnTo>
                    <a:lnTo>
                      <a:pt x="842" y="231"/>
                    </a:lnTo>
                    <a:lnTo>
                      <a:pt x="840" y="223"/>
                    </a:lnTo>
                    <a:lnTo>
                      <a:pt x="837" y="214"/>
                    </a:lnTo>
                    <a:lnTo>
                      <a:pt x="839" y="198"/>
                    </a:lnTo>
                    <a:lnTo>
                      <a:pt x="842" y="188"/>
                    </a:lnTo>
                    <a:lnTo>
                      <a:pt x="845" y="178"/>
                    </a:lnTo>
                    <a:lnTo>
                      <a:pt x="845" y="174"/>
                    </a:lnTo>
                    <a:lnTo>
                      <a:pt x="847" y="169"/>
                    </a:lnTo>
                    <a:lnTo>
                      <a:pt x="850" y="161"/>
                    </a:lnTo>
                    <a:lnTo>
                      <a:pt x="848" y="155"/>
                    </a:lnTo>
                    <a:lnTo>
                      <a:pt x="845" y="151"/>
                    </a:lnTo>
                    <a:lnTo>
                      <a:pt x="840" y="148"/>
                    </a:lnTo>
                    <a:lnTo>
                      <a:pt x="837" y="141"/>
                    </a:lnTo>
                    <a:lnTo>
                      <a:pt x="837" y="137"/>
                    </a:lnTo>
                    <a:lnTo>
                      <a:pt x="836" y="132"/>
                    </a:lnTo>
                    <a:lnTo>
                      <a:pt x="834" y="128"/>
                    </a:lnTo>
                    <a:lnTo>
                      <a:pt x="834" y="123"/>
                    </a:lnTo>
                    <a:lnTo>
                      <a:pt x="833" y="120"/>
                    </a:lnTo>
                    <a:lnTo>
                      <a:pt x="833" y="114"/>
                    </a:lnTo>
                    <a:lnTo>
                      <a:pt x="833" y="109"/>
                    </a:lnTo>
                    <a:lnTo>
                      <a:pt x="834" y="103"/>
                    </a:lnTo>
                    <a:lnTo>
                      <a:pt x="833" y="98"/>
                    </a:lnTo>
                    <a:lnTo>
                      <a:pt x="834" y="95"/>
                    </a:lnTo>
                    <a:lnTo>
                      <a:pt x="833" y="89"/>
                    </a:lnTo>
                    <a:lnTo>
                      <a:pt x="831" y="86"/>
                    </a:lnTo>
                    <a:lnTo>
                      <a:pt x="827" y="81"/>
                    </a:lnTo>
                    <a:lnTo>
                      <a:pt x="825" y="77"/>
                    </a:lnTo>
                    <a:lnTo>
                      <a:pt x="825" y="71"/>
                    </a:lnTo>
                    <a:lnTo>
                      <a:pt x="827" y="66"/>
                    </a:lnTo>
                    <a:lnTo>
                      <a:pt x="828" y="60"/>
                    </a:lnTo>
                    <a:lnTo>
                      <a:pt x="830" y="52"/>
                    </a:lnTo>
                    <a:lnTo>
                      <a:pt x="831" y="45"/>
                    </a:lnTo>
                    <a:lnTo>
                      <a:pt x="834" y="37"/>
                    </a:lnTo>
                    <a:lnTo>
                      <a:pt x="834" y="29"/>
                    </a:lnTo>
                    <a:lnTo>
                      <a:pt x="837" y="23"/>
                    </a:lnTo>
                    <a:lnTo>
                      <a:pt x="837" y="17"/>
                    </a:lnTo>
                    <a:lnTo>
                      <a:pt x="834" y="11"/>
                    </a:lnTo>
                    <a:lnTo>
                      <a:pt x="831" y="5"/>
                    </a:lnTo>
                    <a:lnTo>
                      <a:pt x="831" y="3"/>
                    </a:lnTo>
                    <a:lnTo>
                      <a:pt x="840" y="0"/>
                    </a:lnTo>
                    <a:lnTo>
                      <a:pt x="847" y="0"/>
                    </a:lnTo>
                    <a:lnTo>
                      <a:pt x="854" y="1"/>
                    </a:lnTo>
                    <a:lnTo>
                      <a:pt x="862" y="6"/>
                    </a:lnTo>
                    <a:lnTo>
                      <a:pt x="868" y="9"/>
                    </a:lnTo>
                    <a:lnTo>
                      <a:pt x="876" y="15"/>
                    </a:lnTo>
                    <a:lnTo>
                      <a:pt x="880" y="21"/>
                    </a:lnTo>
                    <a:lnTo>
                      <a:pt x="887" y="29"/>
                    </a:lnTo>
                    <a:lnTo>
                      <a:pt x="891" y="37"/>
                    </a:lnTo>
                    <a:lnTo>
                      <a:pt x="896" y="45"/>
                    </a:lnTo>
                    <a:lnTo>
                      <a:pt x="900" y="52"/>
                    </a:lnTo>
                    <a:lnTo>
                      <a:pt x="907" y="60"/>
                    </a:lnTo>
                    <a:lnTo>
                      <a:pt x="913" y="68"/>
                    </a:lnTo>
                    <a:lnTo>
                      <a:pt x="919" y="75"/>
                    </a:lnTo>
                    <a:lnTo>
                      <a:pt x="931" y="83"/>
                    </a:lnTo>
                    <a:lnTo>
                      <a:pt x="936" y="86"/>
                    </a:lnTo>
                    <a:lnTo>
                      <a:pt x="939" y="88"/>
                    </a:lnTo>
                    <a:lnTo>
                      <a:pt x="948" y="85"/>
                    </a:lnTo>
                    <a:lnTo>
                      <a:pt x="956" y="85"/>
                    </a:lnTo>
                    <a:lnTo>
                      <a:pt x="967" y="83"/>
                    </a:lnTo>
                    <a:lnTo>
                      <a:pt x="976" y="81"/>
                    </a:lnTo>
                    <a:lnTo>
                      <a:pt x="993" y="95"/>
                    </a:lnTo>
                    <a:lnTo>
                      <a:pt x="994" y="100"/>
                    </a:lnTo>
                    <a:lnTo>
                      <a:pt x="997" y="105"/>
                    </a:lnTo>
                    <a:lnTo>
                      <a:pt x="1002" y="109"/>
                    </a:lnTo>
                    <a:lnTo>
                      <a:pt x="1005" y="115"/>
                    </a:lnTo>
                    <a:lnTo>
                      <a:pt x="1008" y="120"/>
                    </a:lnTo>
                    <a:lnTo>
                      <a:pt x="1011" y="126"/>
                    </a:lnTo>
                    <a:lnTo>
                      <a:pt x="1013" y="129"/>
                    </a:lnTo>
                    <a:lnTo>
                      <a:pt x="1011" y="129"/>
                    </a:lnTo>
                    <a:lnTo>
                      <a:pt x="1011" y="131"/>
                    </a:lnTo>
                    <a:lnTo>
                      <a:pt x="1011" y="132"/>
                    </a:lnTo>
                    <a:lnTo>
                      <a:pt x="1011" y="134"/>
                    </a:lnTo>
                    <a:lnTo>
                      <a:pt x="1010" y="135"/>
                    </a:lnTo>
                    <a:lnTo>
                      <a:pt x="1010" y="137"/>
                    </a:lnTo>
                    <a:lnTo>
                      <a:pt x="1008" y="137"/>
                    </a:lnTo>
                    <a:lnTo>
                      <a:pt x="1008" y="138"/>
                    </a:lnTo>
                    <a:lnTo>
                      <a:pt x="1008" y="140"/>
                    </a:lnTo>
                    <a:lnTo>
                      <a:pt x="1006" y="140"/>
                    </a:lnTo>
                    <a:lnTo>
                      <a:pt x="1006" y="141"/>
                    </a:lnTo>
                    <a:lnTo>
                      <a:pt x="1005" y="143"/>
                    </a:lnTo>
                    <a:lnTo>
                      <a:pt x="1005" y="145"/>
                    </a:lnTo>
                    <a:lnTo>
                      <a:pt x="1003" y="146"/>
                    </a:lnTo>
                    <a:lnTo>
                      <a:pt x="1003" y="148"/>
                    </a:lnTo>
                    <a:lnTo>
                      <a:pt x="1003" y="149"/>
                    </a:lnTo>
                    <a:lnTo>
                      <a:pt x="1002" y="149"/>
                    </a:lnTo>
                    <a:lnTo>
                      <a:pt x="1002" y="151"/>
                    </a:lnTo>
                    <a:lnTo>
                      <a:pt x="1002" y="152"/>
                    </a:lnTo>
                    <a:lnTo>
                      <a:pt x="1002" y="154"/>
                    </a:lnTo>
                    <a:lnTo>
                      <a:pt x="1002" y="155"/>
                    </a:lnTo>
                    <a:lnTo>
                      <a:pt x="1000" y="157"/>
                    </a:lnTo>
                    <a:lnTo>
                      <a:pt x="1000" y="158"/>
                    </a:lnTo>
                    <a:lnTo>
                      <a:pt x="1000" y="160"/>
                    </a:lnTo>
                    <a:lnTo>
                      <a:pt x="1000" y="161"/>
                    </a:lnTo>
                    <a:lnTo>
                      <a:pt x="999" y="161"/>
                    </a:lnTo>
                    <a:lnTo>
                      <a:pt x="999" y="163"/>
                    </a:lnTo>
                    <a:lnTo>
                      <a:pt x="999" y="164"/>
                    </a:lnTo>
                    <a:lnTo>
                      <a:pt x="999" y="166"/>
                    </a:lnTo>
                    <a:lnTo>
                      <a:pt x="997" y="166"/>
                    </a:lnTo>
                    <a:lnTo>
                      <a:pt x="997" y="168"/>
                    </a:lnTo>
                    <a:lnTo>
                      <a:pt x="997" y="169"/>
                    </a:lnTo>
                    <a:lnTo>
                      <a:pt x="996" y="171"/>
                    </a:lnTo>
                    <a:lnTo>
                      <a:pt x="996" y="172"/>
                    </a:lnTo>
                    <a:lnTo>
                      <a:pt x="996" y="174"/>
                    </a:lnTo>
                    <a:lnTo>
                      <a:pt x="994" y="174"/>
                    </a:lnTo>
                    <a:lnTo>
                      <a:pt x="994" y="175"/>
                    </a:lnTo>
                    <a:lnTo>
                      <a:pt x="994" y="177"/>
                    </a:lnTo>
                    <a:lnTo>
                      <a:pt x="993" y="177"/>
                    </a:lnTo>
                    <a:lnTo>
                      <a:pt x="993" y="178"/>
                    </a:lnTo>
                    <a:lnTo>
                      <a:pt x="993" y="180"/>
                    </a:lnTo>
                    <a:lnTo>
                      <a:pt x="993" y="181"/>
                    </a:lnTo>
                    <a:lnTo>
                      <a:pt x="991" y="181"/>
                    </a:lnTo>
                    <a:lnTo>
                      <a:pt x="991" y="183"/>
                    </a:lnTo>
                    <a:lnTo>
                      <a:pt x="991" y="184"/>
                    </a:lnTo>
                    <a:lnTo>
                      <a:pt x="991" y="186"/>
                    </a:lnTo>
                    <a:lnTo>
                      <a:pt x="990" y="186"/>
                    </a:lnTo>
                    <a:lnTo>
                      <a:pt x="990" y="188"/>
                    </a:lnTo>
                    <a:lnTo>
                      <a:pt x="990" y="189"/>
                    </a:lnTo>
                    <a:lnTo>
                      <a:pt x="988" y="189"/>
                    </a:lnTo>
                    <a:lnTo>
                      <a:pt x="988" y="191"/>
                    </a:lnTo>
                    <a:lnTo>
                      <a:pt x="988" y="192"/>
                    </a:lnTo>
                    <a:lnTo>
                      <a:pt x="986" y="192"/>
                    </a:lnTo>
                    <a:lnTo>
                      <a:pt x="986" y="194"/>
                    </a:lnTo>
                    <a:lnTo>
                      <a:pt x="985" y="194"/>
                    </a:lnTo>
                    <a:lnTo>
                      <a:pt x="985" y="195"/>
                    </a:lnTo>
                    <a:lnTo>
                      <a:pt x="983" y="197"/>
                    </a:lnTo>
                    <a:lnTo>
                      <a:pt x="983" y="198"/>
                    </a:lnTo>
                    <a:lnTo>
                      <a:pt x="983" y="200"/>
                    </a:lnTo>
                    <a:lnTo>
                      <a:pt x="982" y="206"/>
                    </a:lnTo>
                    <a:lnTo>
                      <a:pt x="982" y="208"/>
                    </a:lnTo>
                    <a:lnTo>
                      <a:pt x="980" y="209"/>
                    </a:lnTo>
                    <a:lnTo>
                      <a:pt x="980" y="211"/>
                    </a:lnTo>
                    <a:lnTo>
                      <a:pt x="980" y="212"/>
                    </a:lnTo>
                    <a:lnTo>
                      <a:pt x="980" y="214"/>
                    </a:lnTo>
                    <a:lnTo>
                      <a:pt x="979" y="214"/>
                    </a:lnTo>
                    <a:lnTo>
                      <a:pt x="979" y="215"/>
                    </a:lnTo>
                    <a:lnTo>
                      <a:pt x="977" y="215"/>
                    </a:lnTo>
                    <a:lnTo>
                      <a:pt x="977" y="217"/>
                    </a:lnTo>
                    <a:lnTo>
                      <a:pt x="976" y="218"/>
                    </a:lnTo>
                    <a:lnTo>
                      <a:pt x="976" y="220"/>
                    </a:lnTo>
                    <a:lnTo>
                      <a:pt x="974" y="220"/>
                    </a:lnTo>
                    <a:lnTo>
                      <a:pt x="974" y="221"/>
                    </a:lnTo>
                    <a:lnTo>
                      <a:pt x="973" y="221"/>
                    </a:lnTo>
                    <a:lnTo>
                      <a:pt x="973" y="223"/>
                    </a:lnTo>
                    <a:lnTo>
                      <a:pt x="973" y="224"/>
                    </a:lnTo>
                    <a:lnTo>
                      <a:pt x="971" y="224"/>
                    </a:lnTo>
                    <a:lnTo>
                      <a:pt x="971" y="226"/>
                    </a:lnTo>
                    <a:lnTo>
                      <a:pt x="970" y="228"/>
                    </a:lnTo>
                    <a:lnTo>
                      <a:pt x="970" y="229"/>
                    </a:lnTo>
                    <a:lnTo>
                      <a:pt x="968" y="229"/>
                    </a:lnTo>
                    <a:lnTo>
                      <a:pt x="968" y="231"/>
                    </a:lnTo>
                    <a:lnTo>
                      <a:pt x="968" y="232"/>
                    </a:lnTo>
                    <a:lnTo>
                      <a:pt x="967" y="232"/>
                    </a:lnTo>
                    <a:lnTo>
                      <a:pt x="967" y="234"/>
                    </a:lnTo>
                    <a:lnTo>
                      <a:pt x="967" y="235"/>
                    </a:lnTo>
                    <a:lnTo>
                      <a:pt x="965" y="235"/>
                    </a:lnTo>
                    <a:lnTo>
                      <a:pt x="965" y="237"/>
                    </a:lnTo>
                    <a:lnTo>
                      <a:pt x="965" y="238"/>
                    </a:lnTo>
                    <a:lnTo>
                      <a:pt x="965" y="240"/>
                    </a:lnTo>
                    <a:lnTo>
                      <a:pt x="965" y="241"/>
                    </a:lnTo>
                    <a:lnTo>
                      <a:pt x="965" y="243"/>
                    </a:lnTo>
                    <a:lnTo>
                      <a:pt x="965" y="244"/>
                    </a:lnTo>
                    <a:lnTo>
                      <a:pt x="965" y="246"/>
                    </a:lnTo>
                    <a:lnTo>
                      <a:pt x="965" y="248"/>
                    </a:lnTo>
                    <a:lnTo>
                      <a:pt x="965" y="249"/>
                    </a:lnTo>
                    <a:lnTo>
                      <a:pt x="965" y="251"/>
                    </a:lnTo>
                    <a:lnTo>
                      <a:pt x="965" y="252"/>
                    </a:lnTo>
                    <a:lnTo>
                      <a:pt x="965" y="254"/>
                    </a:lnTo>
                    <a:lnTo>
                      <a:pt x="965" y="255"/>
                    </a:lnTo>
                    <a:lnTo>
                      <a:pt x="967" y="257"/>
                    </a:lnTo>
                    <a:lnTo>
                      <a:pt x="967" y="258"/>
                    </a:lnTo>
                    <a:lnTo>
                      <a:pt x="967" y="260"/>
                    </a:lnTo>
                    <a:lnTo>
                      <a:pt x="968" y="260"/>
                    </a:lnTo>
                    <a:lnTo>
                      <a:pt x="968" y="261"/>
                    </a:lnTo>
                    <a:lnTo>
                      <a:pt x="968" y="263"/>
                    </a:lnTo>
                    <a:lnTo>
                      <a:pt x="970" y="263"/>
                    </a:lnTo>
                    <a:lnTo>
                      <a:pt x="970" y="264"/>
                    </a:lnTo>
                    <a:lnTo>
                      <a:pt x="970" y="266"/>
                    </a:lnTo>
                    <a:lnTo>
                      <a:pt x="970" y="268"/>
                    </a:lnTo>
                    <a:lnTo>
                      <a:pt x="970" y="269"/>
                    </a:lnTo>
                    <a:lnTo>
                      <a:pt x="970" y="271"/>
                    </a:lnTo>
                    <a:lnTo>
                      <a:pt x="970" y="275"/>
                    </a:lnTo>
                    <a:lnTo>
                      <a:pt x="968" y="275"/>
                    </a:lnTo>
                    <a:lnTo>
                      <a:pt x="968" y="277"/>
                    </a:lnTo>
                    <a:lnTo>
                      <a:pt x="968" y="278"/>
                    </a:lnTo>
                    <a:lnTo>
                      <a:pt x="968" y="280"/>
                    </a:lnTo>
                    <a:lnTo>
                      <a:pt x="968" y="281"/>
                    </a:lnTo>
                    <a:lnTo>
                      <a:pt x="968" y="283"/>
                    </a:lnTo>
                    <a:lnTo>
                      <a:pt x="968" y="284"/>
                    </a:lnTo>
                    <a:lnTo>
                      <a:pt x="968" y="286"/>
                    </a:lnTo>
                    <a:lnTo>
                      <a:pt x="968" y="288"/>
                    </a:lnTo>
                    <a:lnTo>
                      <a:pt x="968" y="289"/>
                    </a:lnTo>
                    <a:lnTo>
                      <a:pt x="967" y="289"/>
                    </a:lnTo>
                    <a:lnTo>
                      <a:pt x="967" y="291"/>
                    </a:lnTo>
                    <a:lnTo>
                      <a:pt x="967" y="292"/>
                    </a:lnTo>
                    <a:lnTo>
                      <a:pt x="965" y="292"/>
                    </a:lnTo>
                    <a:lnTo>
                      <a:pt x="965" y="294"/>
                    </a:lnTo>
                    <a:lnTo>
                      <a:pt x="963" y="295"/>
                    </a:lnTo>
                    <a:lnTo>
                      <a:pt x="962" y="297"/>
                    </a:lnTo>
                    <a:lnTo>
                      <a:pt x="960" y="298"/>
                    </a:lnTo>
                    <a:lnTo>
                      <a:pt x="959" y="298"/>
                    </a:lnTo>
                    <a:lnTo>
                      <a:pt x="959" y="300"/>
                    </a:lnTo>
                    <a:lnTo>
                      <a:pt x="957" y="300"/>
                    </a:lnTo>
                    <a:lnTo>
                      <a:pt x="957" y="301"/>
                    </a:lnTo>
                    <a:lnTo>
                      <a:pt x="956" y="301"/>
                    </a:lnTo>
                    <a:lnTo>
                      <a:pt x="956" y="303"/>
                    </a:lnTo>
                    <a:lnTo>
                      <a:pt x="954" y="303"/>
                    </a:lnTo>
                    <a:lnTo>
                      <a:pt x="954" y="304"/>
                    </a:lnTo>
                    <a:lnTo>
                      <a:pt x="953" y="304"/>
                    </a:lnTo>
                    <a:lnTo>
                      <a:pt x="951" y="306"/>
                    </a:lnTo>
                    <a:lnTo>
                      <a:pt x="950" y="308"/>
                    </a:lnTo>
                    <a:lnTo>
                      <a:pt x="948" y="309"/>
                    </a:lnTo>
                    <a:lnTo>
                      <a:pt x="948" y="311"/>
                    </a:lnTo>
                    <a:lnTo>
                      <a:pt x="947" y="311"/>
                    </a:lnTo>
                    <a:lnTo>
                      <a:pt x="947" y="312"/>
                    </a:lnTo>
                    <a:lnTo>
                      <a:pt x="947" y="314"/>
                    </a:lnTo>
                    <a:lnTo>
                      <a:pt x="945" y="314"/>
                    </a:lnTo>
                    <a:lnTo>
                      <a:pt x="945" y="315"/>
                    </a:lnTo>
                    <a:lnTo>
                      <a:pt x="945" y="317"/>
                    </a:lnTo>
                    <a:lnTo>
                      <a:pt x="945" y="318"/>
                    </a:lnTo>
                    <a:lnTo>
                      <a:pt x="945" y="320"/>
                    </a:lnTo>
                    <a:lnTo>
                      <a:pt x="943" y="320"/>
                    </a:lnTo>
                    <a:lnTo>
                      <a:pt x="943" y="321"/>
                    </a:lnTo>
                    <a:lnTo>
                      <a:pt x="943" y="323"/>
                    </a:lnTo>
                    <a:lnTo>
                      <a:pt x="942" y="323"/>
                    </a:lnTo>
                    <a:lnTo>
                      <a:pt x="940" y="323"/>
                    </a:lnTo>
                    <a:lnTo>
                      <a:pt x="940" y="324"/>
                    </a:lnTo>
                    <a:lnTo>
                      <a:pt x="939" y="324"/>
                    </a:lnTo>
                    <a:lnTo>
                      <a:pt x="937" y="326"/>
                    </a:lnTo>
                    <a:lnTo>
                      <a:pt x="936" y="326"/>
                    </a:lnTo>
                    <a:lnTo>
                      <a:pt x="934" y="326"/>
                    </a:lnTo>
                    <a:lnTo>
                      <a:pt x="933" y="328"/>
                    </a:lnTo>
                    <a:lnTo>
                      <a:pt x="931" y="329"/>
                    </a:lnTo>
                    <a:lnTo>
                      <a:pt x="930" y="331"/>
                    </a:lnTo>
                    <a:lnTo>
                      <a:pt x="928" y="332"/>
                    </a:lnTo>
                    <a:lnTo>
                      <a:pt x="927" y="332"/>
                    </a:lnTo>
                    <a:lnTo>
                      <a:pt x="927" y="334"/>
                    </a:lnTo>
                    <a:lnTo>
                      <a:pt x="925" y="335"/>
                    </a:lnTo>
                    <a:lnTo>
                      <a:pt x="925" y="337"/>
                    </a:lnTo>
                    <a:lnTo>
                      <a:pt x="923" y="337"/>
                    </a:lnTo>
                    <a:lnTo>
                      <a:pt x="923" y="338"/>
                    </a:lnTo>
                    <a:lnTo>
                      <a:pt x="923" y="340"/>
                    </a:lnTo>
                    <a:lnTo>
                      <a:pt x="923" y="341"/>
                    </a:lnTo>
                    <a:lnTo>
                      <a:pt x="922" y="341"/>
                    </a:lnTo>
                    <a:lnTo>
                      <a:pt x="922" y="343"/>
                    </a:lnTo>
                    <a:lnTo>
                      <a:pt x="920" y="344"/>
                    </a:lnTo>
                    <a:lnTo>
                      <a:pt x="920" y="346"/>
                    </a:lnTo>
                    <a:lnTo>
                      <a:pt x="919" y="346"/>
                    </a:lnTo>
                    <a:lnTo>
                      <a:pt x="919" y="349"/>
                    </a:lnTo>
                    <a:lnTo>
                      <a:pt x="919" y="351"/>
                    </a:lnTo>
                    <a:lnTo>
                      <a:pt x="919" y="352"/>
                    </a:lnTo>
                    <a:lnTo>
                      <a:pt x="919" y="354"/>
                    </a:lnTo>
                    <a:lnTo>
                      <a:pt x="919" y="355"/>
                    </a:lnTo>
                    <a:lnTo>
                      <a:pt x="919" y="357"/>
                    </a:lnTo>
                    <a:lnTo>
                      <a:pt x="920" y="357"/>
                    </a:lnTo>
                    <a:lnTo>
                      <a:pt x="920" y="358"/>
                    </a:lnTo>
                    <a:lnTo>
                      <a:pt x="920" y="360"/>
                    </a:lnTo>
                    <a:lnTo>
                      <a:pt x="922" y="360"/>
                    </a:lnTo>
                    <a:lnTo>
                      <a:pt x="922" y="361"/>
                    </a:lnTo>
                    <a:lnTo>
                      <a:pt x="922" y="363"/>
                    </a:lnTo>
                    <a:lnTo>
                      <a:pt x="923" y="363"/>
                    </a:lnTo>
                    <a:lnTo>
                      <a:pt x="923" y="364"/>
                    </a:lnTo>
                    <a:lnTo>
                      <a:pt x="925" y="366"/>
                    </a:lnTo>
                    <a:lnTo>
                      <a:pt x="925" y="368"/>
                    </a:lnTo>
                    <a:lnTo>
                      <a:pt x="927" y="368"/>
                    </a:lnTo>
                    <a:lnTo>
                      <a:pt x="927" y="369"/>
                    </a:lnTo>
                    <a:lnTo>
                      <a:pt x="928" y="369"/>
                    </a:lnTo>
                    <a:lnTo>
                      <a:pt x="928" y="371"/>
                    </a:lnTo>
                    <a:lnTo>
                      <a:pt x="930" y="371"/>
                    </a:lnTo>
                    <a:lnTo>
                      <a:pt x="930" y="372"/>
                    </a:lnTo>
                    <a:lnTo>
                      <a:pt x="931" y="372"/>
                    </a:lnTo>
                    <a:lnTo>
                      <a:pt x="931" y="374"/>
                    </a:lnTo>
                    <a:lnTo>
                      <a:pt x="933" y="374"/>
                    </a:lnTo>
                    <a:lnTo>
                      <a:pt x="934" y="375"/>
                    </a:lnTo>
                    <a:lnTo>
                      <a:pt x="936" y="375"/>
                    </a:lnTo>
                    <a:lnTo>
                      <a:pt x="936" y="377"/>
                    </a:lnTo>
                    <a:lnTo>
                      <a:pt x="937" y="377"/>
                    </a:lnTo>
                    <a:lnTo>
                      <a:pt x="937" y="378"/>
                    </a:lnTo>
                    <a:lnTo>
                      <a:pt x="939" y="378"/>
                    </a:lnTo>
                    <a:lnTo>
                      <a:pt x="940" y="380"/>
                    </a:lnTo>
                    <a:lnTo>
                      <a:pt x="942" y="381"/>
                    </a:lnTo>
                    <a:lnTo>
                      <a:pt x="943" y="381"/>
                    </a:lnTo>
                    <a:lnTo>
                      <a:pt x="943" y="383"/>
                    </a:lnTo>
                    <a:lnTo>
                      <a:pt x="945" y="383"/>
                    </a:lnTo>
                    <a:lnTo>
                      <a:pt x="945" y="384"/>
                    </a:lnTo>
                    <a:lnTo>
                      <a:pt x="947" y="384"/>
                    </a:lnTo>
                    <a:lnTo>
                      <a:pt x="947" y="386"/>
                    </a:lnTo>
                    <a:lnTo>
                      <a:pt x="948" y="388"/>
                    </a:lnTo>
                    <a:lnTo>
                      <a:pt x="948" y="389"/>
                    </a:lnTo>
                    <a:lnTo>
                      <a:pt x="950" y="391"/>
                    </a:lnTo>
                    <a:lnTo>
                      <a:pt x="950" y="392"/>
                    </a:lnTo>
                    <a:lnTo>
                      <a:pt x="951" y="392"/>
                    </a:lnTo>
                    <a:lnTo>
                      <a:pt x="951" y="394"/>
                    </a:lnTo>
                    <a:lnTo>
                      <a:pt x="953" y="394"/>
                    </a:lnTo>
                    <a:lnTo>
                      <a:pt x="953" y="395"/>
                    </a:lnTo>
                    <a:lnTo>
                      <a:pt x="953" y="397"/>
                    </a:lnTo>
                    <a:lnTo>
                      <a:pt x="953" y="398"/>
                    </a:lnTo>
                    <a:lnTo>
                      <a:pt x="954" y="398"/>
                    </a:lnTo>
                    <a:lnTo>
                      <a:pt x="954" y="400"/>
                    </a:lnTo>
                    <a:lnTo>
                      <a:pt x="954" y="401"/>
                    </a:lnTo>
                    <a:lnTo>
                      <a:pt x="954" y="403"/>
                    </a:lnTo>
                    <a:lnTo>
                      <a:pt x="956" y="403"/>
                    </a:lnTo>
                    <a:lnTo>
                      <a:pt x="956" y="404"/>
                    </a:lnTo>
                    <a:lnTo>
                      <a:pt x="956" y="406"/>
                    </a:lnTo>
                    <a:lnTo>
                      <a:pt x="957" y="406"/>
                    </a:lnTo>
                    <a:lnTo>
                      <a:pt x="957" y="407"/>
                    </a:lnTo>
                    <a:lnTo>
                      <a:pt x="957" y="409"/>
                    </a:lnTo>
                    <a:lnTo>
                      <a:pt x="959" y="409"/>
                    </a:lnTo>
                    <a:lnTo>
                      <a:pt x="959" y="411"/>
                    </a:lnTo>
                    <a:lnTo>
                      <a:pt x="959" y="412"/>
                    </a:lnTo>
                    <a:lnTo>
                      <a:pt x="960" y="412"/>
                    </a:lnTo>
                    <a:lnTo>
                      <a:pt x="960" y="414"/>
                    </a:lnTo>
                    <a:lnTo>
                      <a:pt x="960" y="415"/>
                    </a:lnTo>
                    <a:lnTo>
                      <a:pt x="960" y="417"/>
                    </a:lnTo>
                    <a:lnTo>
                      <a:pt x="960" y="418"/>
                    </a:lnTo>
                    <a:lnTo>
                      <a:pt x="962" y="420"/>
                    </a:lnTo>
                    <a:lnTo>
                      <a:pt x="960" y="420"/>
                    </a:lnTo>
                    <a:lnTo>
                      <a:pt x="962" y="420"/>
                    </a:lnTo>
                    <a:lnTo>
                      <a:pt x="962" y="421"/>
                    </a:lnTo>
                    <a:lnTo>
                      <a:pt x="962" y="423"/>
                    </a:lnTo>
                    <a:lnTo>
                      <a:pt x="960" y="424"/>
                    </a:lnTo>
                    <a:lnTo>
                      <a:pt x="960" y="426"/>
                    </a:lnTo>
                    <a:lnTo>
                      <a:pt x="960" y="427"/>
                    </a:lnTo>
                    <a:lnTo>
                      <a:pt x="960" y="429"/>
                    </a:lnTo>
                    <a:lnTo>
                      <a:pt x="960" y="431"/>
                    </a:lnTo>
                    <a:lnTo>
                      <a:pt x="960" y="432"/>
                    </a:lnTo>
                    <a:lnTo>
                      <a:pt x="960" y="434"/>
                    </a:lnTo>
                    <a:lnTo>
                      <a:pt x="962" y="434"/>
                    </a:lnTo>
                    <a:lnTo>
                      <a:pt x="960" y="435"/>
                    </a:lnTo>
                    <a:lnTo>
                      <a:pt x="960" y="437"/>
                    </a:lnTo>
                    <a:lnTo>
                      <a:pt x="960" y="441"/>
                    </a:lnTo>
                    <a:lnTo>
                      <a:pt x="960" y="443"/>
                    </a:lnTo>
                    <a:lnTo>
                      <a:pt x="960" y="444"/>
                    </a:lnTo>
                    <a:lnTo>
                      <a:pt x="960" y="446"/>
                    </a:lnTo>
                    <a:lnTo>
                      <a:pt x="960" y="449"/>
                    </a:lnTo>
                    <a:lnTo>
                      <a:pt x="959" y="452"/>
                    </a:lnTo>
                    <a:lnTo>
                      <a:pt x="960" y="452"/>
                    </a:lnTo>
                    <a:lnTo>
                      <a:pt x="959" y="454"/>
                    </a:lnTo>
                    <a:lnTo>
                      <a:pt x="960" y="455"/>
                    </a:lnTo>
                    <a:lnTo>
                      <a:pt x="959" y="455"/>
                    </a:lnTo>
                    <a:lnTo>
                      <a:pt x="960" y="457"/>
                    </a:lnTo>
                    <a:lnTo>
                      <a:pt x="960" y="458"/>
                    </a:lnTo>
                    <a:lnTo>
                      <a:pt x="960" y="460"/>
                    </a:lnTo>
                    <a:lnTo>
                      <a:pt x="960" y="461"/>
                    </a:lnTo>
                    <a:lnTo>
                      <a:pt x="959" y="461"/>
                    </a:lnTo>
                    <a:lnTo>
                      <a:pt x="959" y="463"/>
                    </a:lnTo>
                    <a:lnTo>
                      <a:pt x="959" y="464"/>
                    </a:lnTo>
                    <a:lnTo>
                      <a:pt x="959" y="466"/>
                    </a:lnTo>
                    <a:lnTo>
                      <a:pt x="957" y="466"/>
                    </a:lnTo>
                    <a:lnTo>
                      <a:pt x="957" y="467"/>
                    </a:lnTo>
                    <a:lnTo>
                      <a:pt x="957" y="469"/>
                    </a:lnTo>
                    <a:lnTo>
                      <a:pt x="956" y="469"/>
                    </a:lnTo>
                    <a:lnTo>
                      <a:pt x="956" y="471"/>
                    </a:lnTo>
                    <a:lnTo>
                      <a:pt x="954" y="471"/>
                    </a:lnTo>
                    <a:lnTo>
                      <a:pt x="954" y="472"/>
                    </a:lnTo>
                    <a:lnTo>
                      <a:pt x="953" y="472"/>
                    </a:lnTo>
                    <a:lnTo>
                      <a:pt x="953" y="474"/>
                    </a:lnTo>
                    <a:lnTo>
                      <a:pt x="951" y="475"/>
                    </a:lnTo>
                    <a:lnTo>
                      <a:pt x="951" y="477"/>
                    </a:lnTo>
                    <a:lnTo>
                      <a:pt x="950" y="477"/>
                    </a:lnTo>
                    <a:lnTo>
                      <a:pt x="950" y="478"/>
                    </a:lnTo>
                    <a:lnTo>
                      <a:pt x="950" y="480"/>
                    </a:lnTo>
                    <a:lnTo>
                      <a:pt x="948" y="480"/>
                    </a:lnTo>
                    <a:lnTo>
                      <a:pt x="948" y="481"/>
                    </a:lnTo>
                    <a:lnTo>
                      <a:pt x="947" y="481"/>
                    </a:lnTo>
                    <a:lnTo>
                      <a:pt x="947" y="483"/>
                    </a:lnTo>
                    <a:lnTo>
                      <a:pt x="947" y="484"/>
                    </a:lnTo>
                    <a:lnTo>
                      <a:pt x="945" y="484"/>
                    </a:lnTo>
                    <a:lnTo>
                      <a:pt x="945" y="486"/>
                    </a:lnTo>
                    <a:lnTo>
                      <a:pt x="943" y="486"/>
                    </a:lnTo>
                    <a:lnTo>
                      <a:pt x="943" y="487"/>
                    </a:lnTo>
                    <a:lnTo>
                      <a:pt x="942" y="487"/>
                    </a:lnTo>
                    <a:lnTo>
                      <a:pt x="942" y="489"/>
                    </a:lnTo>
                    <a:lnTo>
                      <a:pt x="940" y="489"/>
                    </a:lnTo>
                    <a:lnTo>
                      <a:pt x="940" y="491"/>
                    </a:lnTo>
                    <a:lnTo>
                      <a:pt x="939" y="491"/>
                    </a:lnTo>
                    <a:lnTo>
                      <a:pt x="937" y="491"/>
                    </a:lnTo>
                    <a:lnTo>
                      <a:pt x="937" y="492"/>
                    </a:lnTo>
                    <a:lnTo>
                      <a:pt x="936" y="492"/>
                    </a:lnTo>
                    <a:lnTo>
                      <a:pt x="936" y="494"/>
                    </a:lnTo>
                    <a:lnTo>
                      <a:pt x="934" y="494"/>
                    </a:lnTo>
                    <a:lnTo>
                      <a:pt x="933" y="494"/>
                    </a:lnTo>
                    <a:lnTo>
                      <a:pt x="933" y="495"/>
                    </a:lnTo>
                    <a:lnTo>
                      <a:pt x="931" y="495"/>
                    </a:lnTo>
                    <a:lnTo>
                      <a:pt x="930" y="495"/>
                    </a:lnTo>
                    <a:lnTo>
                      <a:pt x="930" y="497"/>
                    </a:lnTo>
                    <a:lnTo>
                      <a:pt x="928" y="497"/>
                    </a:lnTo>
                    <a:lnTo>
                      <a:pt x="927" y="497"/>
                    </a:lnTo>
                    <a:lnTo>
                      <a:pt x="925" y="497"/>
                    </a:lnTo>
                    <a:lnTo>
                      <a:pt x="925" y="498"/>
                    </a:lnTo>
                    <a:lnTo>
                      <a:pt x="923" y="498"/>
                    </a:lnTo>
                    <a:lnTo>
                      <a:pt x="922" y="498"/>
                    </a:lnTo>
                    <a:lnTo>
                      <a:pt x="922" y="500"/>
                    </a:lnTo>
                    <a:lnTo>
                      <a:pt x="920" y="501"/>
                    </a:lnTo>
                    <a:lnTo>
                      <a:pt x="919" y="501"/>
                    </a:lnTo>
                    <a:lnTo>
                      <a:pt x="919" y="503"/>
                    </a:lnTo>
                    <a:lnTo>
                      <a:pt x="919" y="504"/>
                    </a:lnTo>
                    <a:lnTo>
                      <a:pt x="917" y="504"/>
                    </a:lnTo>
                    <a:lnTo>
                      <a:pt x="916" y="504"/>
                    </a:lnTo>
                    <a:lnTo>
                      <a:pt x="916" y="506"/>
                    </a:lnTo>
                    <a:lnTo>
                      <a:pt x="914" y="507"/>
                    </a:lnTo>
                    <a:lnTo>
                      <a:pt x="914" y="509"/>
                    </a:lnTo>
                    <a:lnTo>
                      <a:pt x="913" y="509"/>
                    </a:lnTo>
                    <a:lnTo>
                      <a:pt x="913" y="511"/>
                    </a:lnTo>
                    <a:lnTo>
                      <a:pt x="911" y="511"/>
                    </a:lnTo>
                    <a:lnTo>
                      <a:pt x="911" y="512"/>
                    </a:lnTo>
                    <a:lnTo>
                      <a:pt x="911" y="514"/>
                    </a:lnTo>
                    <a:lnTo>
                      <a:pt x="910" y="514"/>
                    </a:lnTo>
                    <a:lnTo>
                      <a:pt x="910" y="515"/>
                    </a:lnTo>
                    <a:lnTo>
                      <a:pt x="908" y="515"/>
                    </a:lnTo>
                    <a:lnTo>
                      <a:pt x="908" y="517"/>
                    </a:lnTo>
                    <a:lnTo>
                      <a:pt x="907" y="517"/>
                    </a:lnTo>
                    <a:lnTo>
                      <a:pt x="907" y="518"/>
                    </a:lnTo>
                    <a:lnTo>
                      <a:pt x="905" y="518"/>
                    </a:lnTo>
                    <a:lnTo>
                      <a:pt x="905" y="520"/>
                    </a:lnTo>
                    <a:lnTo>
                      <a:pt x="903" y="521"/>
                    </a:lnTo>
                    <a:lnTo>
                      <a:pt x="903" y="523"/>
                    </a:lnTo>
                    <a:lnTo>
                      <a:pt x="902" y="523"/>
                    </a:lnTo>
                    <a:lnTo>
                      <a:pt x="902" y="524"/>
                    </a:lnTo>
                    <a:lnTo>
                      <a:pt x="900" y="524"/>
                    </a:lnTo>
                    <a:lnTo>
                      <a:pt x="900" y="526"/>
                    </a:lnTo>
                    <a:lnTo>
                      <a:pt x="899" y="526"/>
                    </a:lnTo>
                    <a:lnTo>
                      <a:pt x="899" y="527"/>
                    </a:lnTo>
                    <a:lnTo>
                      <a:pt x="897" y="527"/>
                    </a:lnTo>
                    <a:lnTo>
                      <a:pt x="897" y="529"/>
                    </a:lnTo>
                    <a:lnTo>
                      <a:pt x="896" y="529"/>
                    </a:lnTo>
                    <a:lnTo>
                      <a:pt x="897" y="529"/>
                    </a:lnTo>
                    <a:lnTo>
                      <a:pt x="897" y="531"/>
                    </a:lnTo>
                    <a:lnTo>
                      <a:pt x="897" y="532"/>
                    </a:lnTo>
                    <a:lnTo>
                      <a:pt x="897" y="534"/>
                    </a:lnTo>
                    <a:lnTo>
                      <a:pt x="899" y="535"/>
                    </a:lnTo>
                    <a:lnTo>
                      <a:pt x="899" y="537"/>
                    </a:lnTo>
                    <a:lnTo>
                      <a:pt x="900" y="537"/>
                    </a:lnTo>
                    <a:lnTo>
                      <a:pt x="900" y="538"/>
                    </a:lnTo>
                    <a:lnTo>
                      <a:pt x="902" y="540"/>
                    </a:lnTo>
                    <a:lnTo>
                      <a:pt x="902" y="541"/>
                    </a:lnTo>
                    <a:lnTo>
                      <a:pt x="902" y="543"/>
                    </a:lnTo>
                    <a:lnTo>
                      <a:pt x="902" y="544"/>
                    </a:lnTo>
                    <a:lnTo>
                      <a:pt x="903" y="544"/>
                    </a:lnTo>
                    <a:lnTo>
                      <a:pt x="903" y="546"/>
                    </a:lnTo>
                    <a:lnTo>
                      <a:pt x="903" y="547"/>
                    </a:lnTo>
                    <a:lnTo>
                      <a:pt x="903" y="549"/>
                    </a:lnTo>
                    <a:lnTo>
                      <a:pt x="903" y="552"/>
                    </a:lnTo>
                    <a:lnTo>
                      <a:pt x="903" y="554"/>
                    </a:lnTo>
                    <a:lnTo>
                      <a:pt x="903" y="555"/>
                    </a:lnTo>
                    <a:lnTo>
                      <a:pt x="903" y="557"/>
                    </a:lnTo>
                    <a:lnTo>
                      <a:pt x="903" y="558"/>
                    </a:lnTo>
                    <a:lnTo>
                      <a:pt x="903" y="560"/>
                    </a:lnTo>
                    <a:lnTo>
                      <a:pt x="903" y="561"/>
                    </a:lnTo>
                    <a:lnTo>
                      <a:pt x="903" y="563"/>
                    </a:lnTo>
                    <a:lnTo>
                      <a:pt x="903" y="564"/>
                    </a:lnTo>
                    <a:lnTo>
                      <a:pt x="903" y="566"/>
                    </a:lnTo>
                    <a:lnTo>
                      <a:pt x="903" y="567"/>
                    </a:lnTo>
                    <a:lnTo>
                      <a:pt x="905" y="567"/>
                    </a:lnTo>
                    <a:lnTo>
                      <a:pt x="905" y="569"/>
                    </a:lnTo>
                    <a:lnTo>
                      <a:pt x="905" y="571"/>
                    </a:lnTo>
                    <a:lnTo>
                      <a:pt x="905" y="572"/>
                    </a:lnTo>
                    <a:lnTo>
                      <a:pt x="907" y="574"/>
                    </a:lnTo>
                    <a:lnTo>
                      <a:pt x="907" y="575"/>
                    </a:lnTo>
                    <a:lnTo>
                      <a:pt x="908" y="577"/>
                    </a:lnTo>
                    <a:lnTo>
                      <a:pt x="910" y="578"/>
                    </a:lnTo>
                    <a:lnTo>
                      <a:pt x="911" y="578"/>
                    </a:lnTo>
                    <a:lnTo>
                      <a:pt x="911" y="580"/>
                    </a:lnTo>
                    <a:lnTo>
                      <a:pt x="913" y="580"/>
                    </a:lnTo>
                    <a:lnTo>
                      <a:pt x="913" y="581"/>
                    </a:lnTo>
                    <a:lnTo>
                      <a:pt x="913" y="583"/>
                    </a:lnTo>
                    <a:lnTo>
                      <a:pt x="914" y="583"/>
                    </a:lnTo>
                    <a:lnTo>
                      <a:pt x="914" y="584"/>
                    </a:lnTo>
                    <a:lnTo>
                      <a:pt x="916" y="584"/>
                    </a:lnTo>
                    <a:lnTo>
                      <a:pt x="916" y="586"/>
                    </a:lnTo>
                    <a:lnTo>
                      <a:pt x="914" y="586"/>
                    </a:lnTo>
                    <a:lnTo>
                      <a:pt x="911" y="584"/>
                    </a:lnTo>
                    <a:lnTo>
                      <a:pt x="910" y="581"/>
                    </a:lnTo>
                    <a:lnTo>
                      <a:pt x="907" y="580"/>
                    </a:lnTo>
                    <a:lnTo>
                      <a:pt x="903" y="578"/>
                    </a:lnTo>
                    <a:lnTo>
                      <a:pt x="902" y="577"/>
                    </a:lnTo>
                    <a:lnTo>
                      <a:pt x="900" y="575"/>
                    </a:lnTo>
                    <a:lnTo>
                      <a:pt x="899" y="572"/>
                    </a:lnTo>
                    <a:lnTo>
                      <a:pt x="896" y="578"/>
                    </a:lnTo>
                    <a:lnTo>
                      <a:pt x="894" y="580"/>
                    </a:lnTo>
                    <a:lnTo>
                      <a:pt x="894" y="583"/>
                    </a:lnTo>
                    <a:lnTo>
                      <a:pt x="896" y="586"/>
                    </a:lnTo>
                    <a:lnTo>
                      <a:pt x="894" y="587"/>
                    </a:lnTo>
                    <a:lnTo>
                      <a:pt x="893" y="591"/>
                    </a:lnTo>
                    <a:lnTo>
                      <a:pt x="893" y="594"/>
                    </a:lnTo>
                    <a:lnTo>
                      <a:pt x="894" y="597"/>
                    </a:lnTo>
                    <a:lnTo>
                      <a:pt x="894" y="600"/>
                    </a:lnTo>
                    <a:lnTo>
                      <a:pt x="894" y="603"/>
                    </a:lnTo>
                    <a:lnTo>
                      <a:pt x="896" y="606"/>
                    </a:lnTo>
                    <a:lnTo>
                      <a:pt x="896" y="609"/>
                    </a:lnTo>
                    <a:lnTo>
                      <a:pt x="897" y="612"/>
                    </a:lnTo>
                    <a:lnTo>
                      <a:pt x="897" y="615"/>
                    </a:lnTo>
                    <a:lnTo>
                      <a:pt x="897" y="617"/>
                    </a:lnTo>
                    <a:lnTo>
                      <a:pt x="894" y="618"/>
                    </a:lnTo>
                    <a:lnTo>
                      <a:pt x="891" y="618"/>
                    </a:lnTo>
                    <a:lnTo>
                      <a:pt x="890" y="620"/>
                    </a:lnTo>
                    <a:lnTo>
                      <a:pt x="887" y="623"/>
                    </a:lnTo>
                    <a:lnTo>
                      <a:pt x="885" y="624"/>
                    </a:lnTo>
                    <a:lnTo>
                      <a:pt x="883" y="624"/>
                    </a:lnTo>
                    <a:lnTo>
                      <a:pt x="897" y="637"/>
                    </a:lnTo>
                    <a:lnTo>
                      <a:pt x="900" y="638"/>
                    </a:lnTo>
                    <a:lnTo>
                      <a:pt x="902" y="640"/>
                    </a:lnTo>
                    <a:lnTo>
                      <a:pt x="902" y="646"/>
                    </a:lnTo>
                    <a:lnTo>
                      <a:pt x="903" y="647"/>
                    </a:lnTo>
                    <a:lnTo>
                      <a:pt x="908" y="654"/>
                    </a:lnTo>
                    <a:lnTo>
                      <a:pt x="910" y="657"/>
                    </a:lnTo>
                    <a:lnTo>
                      <a:pt x="913" y="660"/>
                    </a:lnTo>
                    <a:lnTo>
                      <a:pt x="914" y="663"/>
                    </a:lnTo>
                    <a:lnTo>
                      <a:pt x="917" y="667"/>
                    </a:lnTo>
                    <a:lnTo>
                      <a:pt x="920" y="670"/>
                    </a:lnTo>
                    <a:lnTo>
                      <a:pt x="922" y="674"/>
                    </a:lnTo>
                    <a:lnTo>
                      <a:pt x="923" y="675"/>
                    </a:lnTo>
                    <a:lnTo>
                      <a:pt x="927" y="677"/>
                    </a:lnTo>
                    <a:lnTo>
                      <a:pt x="930" y="678"/>
                    </a:lnTo>
                    <a:lnTo>
                      <a:pt x="931" y="681"/>
                    </a:lnTo>
                    <a:lnTo>
                      <a:pt x="931" y="684"/>
                    </a:lnTo>
                    <a:lnTo>
                      <a:pt x="933" y="689"/>
                    </a:lnTo>
                    <a:lnTo>
                      <a:pt x="934" y="692"/>
                    </a:lnTo>
                    <a:lnTo>
                      <a:pt x="934" y="695"/>
                    </a:lnTo>
                    <a:lnTo>
                      <a:pt x="934" y="698"/>
                    </a:lnTo>
                    <a:lnTo>
                      <a:pt x="933" y="701"/>
                    </a:lnTo>
                    <a:lnTo>
                      <a:pt x="931" y="704"/>
                    </a:lnTo>
                    <a:lnTo>
                      <a:pt x="930" y="707"/>
                    </a:lnTo>
                    <a:lnTo>
                      <a:pt x="931" y="709"/>
                    </a:lnTo>
                    <a:lnTo>
                      <a:pt x="931" y="712"/>
                    </a:lnTo>
                    <a:lnTo>
                      <a:pt x="931" y="715"/>
                    </a:lnTo>
                    <a:lnTo>
                      <a:pt x="930" y="718"/>
                    </a:lnTo>
                    <a:lnTo>
                      <a:pt x="930" y="721"/>
                    </a:lnTo>
                    <a:lnTo>
                      <a:pt x="928" y="721"/>
                    </a:lnTo>
                    <a:lnTo>
                      <a:pt x="930" y="726"/>
                    </a:lnTo>
                    <a:lnTo>
                      <a:pt x="928" y="729"/>
                    </a:lnTo>
                    <a:lnTo>
                      <a:pt x="925" y="730"/>
                    </a:lnTo>
                    <a:lnTo>
                      <a:pt x="922" y="734"/>
                    </a:lnTo>
                    <a:lnTo>
                      <a:pt x="919" y="737"/>
                    </a:lnTo>
                    <a:lnTo>
                      <a:pt x="917" y="740"/>
                    </a:lnTo>
                    <a:lnTo>
                      <a:pt x="916" y="741"/>
                    </a:lnTo>
                    <a:lnTo>
                      <a:pt x="913" y="744"/>
                    </a:lnTo>
                    <a:lnTo>
                      <a:pt x="908" y="750"/>
                    </a:lnTo>
                    <a:lnTo>
                      <a:pt x="903" y="750"/>
                    </a:lnTo>
                    <a:lnTo>
                      <a:pt x="899" y="750"/>
                    </a:lnTo>
                    <a:lnTo>
                      <a:pt x="896" y="750"/>
                    </a:lnTo>
                    <a:lnTo>
                      <a:pt x="894" y="750"/>
                    </a:lnTo>
                    <a:lnTo>
                      <a:pt x="891" y="752"/>
                    </a:lnTo>
                    <a:lnTo>
                      <a:pt x="888" y="755"/>
                    </a:lnTo>
                    <a:lnTo>
                      <a:pt x="885" y="757"/>
                    </a:lnTo>
                    <a:lnTo>
                      <a:pt x="883" y="760"/>
                    </a:lnTo>
                    <a:lnTo>
                      <a:pt x="879" y="767"/>
                    </a:lnTo>
                    <a:lnTo>
                      <a:pt x="876" y="769"/>
                    </a:lnTo>
                    <a:lnTo>
                      <a:pt x="873" y="769"/>
                    </a:lnTo>
                    <a:lnTo>
                      <a:pt x="868" y="770"/>
                    </a:lnTo>
                    <a:lnTo>
                      <a:pt x="868" y="772"/>
                    </a:lnTo>
                    <a:lnTo>
                      <a:pt x="865" y="772"/>
                    </a:lnTo>
                    <a:lnTo>
                      <a:pt x="862" y="772"/>
                    </a:lnTo>
                    <a:lnTo>
                      <a:pt x="857" y="772"/>
                    </a:lnTo>
                    <a:lnTo>
                      <a:pt x="856" y="774"/>
                    </a:lnTo>
                    <a:lnTo>
                      <a:pt x="853" y="775"/>
                    </a:lnTo>
                    <a:lnTo>
                      <a:pt x="848" y="775"/>
                    </a:lnTo>
                    <a:lnTo>
                      <a:pt x="847" y="775"/>
                    </a:lnTo>
                    <a:lnTo>
                      <a:pt x="845" y="777"/>
                    </a:lnTo>
                    <a:lnTo>
                      <a:pt x="844" y="777"/>
                    </a:lnTo>
                    <a:lnTo>
                      <a:pt x="840" y="778"/>
                    </a:lnTo>
                    <a:lnTo>
                      <a:pt x="836" y="778"/>
                    </a:lnTo>
                    <a:lnTo>
                      <a:pt x="831" y="780"/>
                    </a:lnTo>
                    <a:lnTo>
                      <a:pt x="827" y="778"/>
                    </a:lnTo>
                    <a:lnTo>
                      <a:pt x="824" y="778"/>
                    </a:lnTo>
                    <a:lnTo>
                      <a:pt x="820" y="780"/>
                    </a:lnTo>
                    <a:lnTo>
                      <a:pt x="817" y="780"/>
                    </a:lnTo>
                    <a:lnTo>
                      <a:pt x="814" y="778"/>
                    </a:lnTo>
                    <a:lnTo>
                      <a:pt x="811" y="778"/>
                    </a:lnTo>
                    <a:lnTo>
                      <a:pt x="810" y="778"/>
                    </a:lnTo>
                    <a:lnTo>
                      <a:pt x="808" y="778"/>
                    </a:lnTo>
                    <a:lnTo>
                      <a:pt x="807" y="780"/>
                    </a:lnTo>
                    <a:lnTo>
                      <a:pt x="805" y="781"/>
                    </a:lnTo>
                    <a:lnTo>
                      <a:pt x="804" y="784"/>
                    </a:lnTo>
                    <a:lnTo>
                      <a:pt x="802" y="786"/>
                    </a:lnTo>
                    <a:lnTo>
                      <a:pt x="800" y="789"/>
                    </a:lnTo>
                    <a:lnTo>
                      <a:pt x="800" y="792"/>
                    </a:lnTo>
                    <a:lnTo>
                      <a:pt x="799" y="794"/>
                    </a:lnTo>
                    <a:lnTo>
                      <a:pt x="797" y="798"/>
                    </a:lnTo>
                    <a:lnTo>
                      <a:pt x="797" y="800"/>
                    </a:lnTo>
                    <a:lnTo>
                      <a:pt x="796" y="803"/>
                    </a:lnTo>
                    <a:lnTo>
                      <a:pt x="794" y="807"/>
                    </a:lnTo>
                    <a:lnTo>
                      <a:pt x="794" y="809"/>
                    </a:lnTo>
                    <a:lnTo>
                      <a:pt x="793" y="812"/>
                    </a:lnTo>
                    <a:lnTo>
                      <a:pt x="793" y="814"/>
                    </a:lnTo>
                    <a:lnTo>
                      <a:pt x="791" y="817"/>
                    </a:lnTo>
                    <a:lnTo>
                      <a:pt x="791" y="821"/>
                    </a:lnTo>
                    <a:lnTo>
                      <a:pt x="790" y="823"/>
                    </a:lnTo>
                    <a:lnTo>
                      <a:pt x="788" y="826"/>
                    </a:lnTo>
                    <a:lnTo>
                      <a:pt x="785" y="834"/>
                    </a:lnTo>
                    <a:lnTo>
                      <a:pt x="784" y="837"/>
                    </a:lnTo>
                    <a:lnTo>
                      <a:pt x="784" y="841"/>
                    </a:lnTo>
                    <a:lnTo>
                      <a:pt x="779" y="849"/>
                    </a:lnTo>
                    <a:lnTo>
                      <a:pt x="777" y="852"/>
                    </a:lnTo>
                    <a:lnTo>
                      <a:pt x="774" y="854"/>
                    </a:lnTo>
                    <a:lnTo>
                      <a:pt x="773" y="857"/>
                    </a:lnTo>
                    <a:lnTo>
                      <a:pt x="771" y="858"/>
                    </a:lnTo>
                    <a:lnTo>
                      <a:pt x="770" y="860"/>
                    </a:lnTo>
                    <a:lnTo>
                      <a:pt x="768" y="860"/>
                    </a:lnTo>
                    <a:lnTo>
                      <a:pt x="762" y="863"/>
                    </a:lnTo>
                    <a:lnTo>
                      <a:pt x="762" y="864"/>
                    </a:lnTo>
                    <a:lnTo>
                      <a:pt x="762" y="866"/>
                    </a:lnTo>
                    <a:lnTo>
                      <a:pt x="761" y="867"/>
                    </a:lnTo>
                    <a:lnTo>
                      <a:pt x="761" y="869"/>
                    </a:lnTo>
                    <a:lnTo>
                      <a:pt x="761" y="870"/>
                    </a:lnTo>
                    <a:lnTo>
                      <a:pt x="759" y="872"/>
                    </a:lnTo>
                    <a:lnTo>
                      <a:pt x="759" y="874"/>
                    </a:lnTo>
                    <a:lnTo>
                      <a:pt x="759" y="875"/>
                    </a:lnTo>
                    <a:lnTo>
                      <a:pt x="759" y="881"/>
                    </a:lnTo>
                    <a:lnTo>
                      <a:pt x="757" y="883"/>
                    </a:lnTo>
                    <a:lnTo>
                      <a:pt x="759" y="884"/>
                    </a:lnTo>
                    <a:lnTo>
                      <a:pt x="757" y="887"/>
                    </a:lnTo>
                    <a:lnTo>
                      <a:pt x="757" y="889"/>
                    </a:lnTo>
                    <a:lnTo>
                      <a:pt x="757" y="890"/>
                    </a:lnTo>
                    <a:lnTo>
                      <a:pt x="756" y="892"/>
                    </a:lnTo>
                    <a:lnTo>
                      <a:pt x="756" y="893"/>
                    </a:lnTo>
                    <a:lnTo>
                      <a:pt x="756" y="895"/>
                    </a:lnTo>
                    <a:lnTo>
                      <a:pt x="756" y="897"/>
                    </a:lnTo>
                    <a:lnTo>
                      <a:pt x="754" y="897"/>
                    </a:lnTo>
                    <a:lnTo>
                      <a:pt x="754" y="898"/>
                    </a:lnTo>
                    <a:lnTo>
                      <a:pt x="754" y="900"/>
                    </a:lnTo>
                    <a:lnTo>
                      <a:pt x="753" y="900"/>
                    </a:lnTo>
                    <a:lnTo>
                      <a:pt x="753" y="901"/>
                    </a:lnTo>
                    <a:lnTo>
                      <a:pt x="753" y="903"/>
                    </a:lnTo>
                    <a:lnTo>
                      <a:pt x="751" y="903"/>
                    </a:lnTo>
                    <a:lnTo>
                      <a:pt x="751" y="904"/>
                    </a:lnTo>
                    <a:lnTo>
                      <a:pt x="751" y="906"/>
                    </a:lnTo>
                    <a:lnTo>
                      <a:pt x="750" y="906"/>
                    </a:lnTo>
                    <a:lnTo>
                      <a:pt x="750" y="907"/>
                    </a:lnTo>
                    <a:lnTo>
                      <a:pt x="750" y="909"/>
                    </a:lnTo>
                    <a:lnTo>
                      <a:pt x="748" y="909"/>
                    </a:lnTo>
                    <a:lnTo>
                      <a:pt x="748" y="910"/>
                    </a:lnTo>
                    <a:lnTo>
                      <a:pt x="747" y="912"/>
                    </a:lnTo>
                    <a:lnTo>
                      <a:pt x="745" y="913"/>
                    </a:lnTo>
                    <a:lnTo>
                      <a:pt x="745" y="915"/>
                    </a:lnTo>
                    <a:lnTo>
                      <a:pt x="744" y="915"/>
                    </a:lnTo>
                    <a:lnTo>
                      <a:pt x="744" y="917"/>
                    </a:lnTo>
                    <a:lnTo>
                      <a:pt x="744" y="918"/>
                    </a:lnTo>
                    <a:lnTo>
                      <a:pt x="742" y="918"/>
                    </a:lnTo>
                    <a:lnTo>
                      <a:pt x="742" y="920"/>
                    </a:lnTo>
                    <a:lnTo>
                      <a:pt x="741" y="920"/>
                    </a:lnTo>
                    <a:lnTo>
                      <a:pt x="741" y="921"/>
                    </a:lnTo>
                    <a:lnTo>
                      <a:pt x="741" y="923"/>
                    </a:lnTo>
                    <a:lnTo>
                      <a:pt x="739" y="923"/>
                    </a:lnTo>
                    <a:lnTo>
                      <a:pt x="739" y="924"/>
                    </a:lnTo>
                    <a:lnTo>
                      <a:pt x="737" y="924"/>
                    </a:lnTo>
                    <a:lnTo>
                      <a:pt x="737" y="926"/>
                    </a:lnTo>
                    <a:lnTo>
                      <a:pt x="736" y="926"/>
                    </a:lnTo>
                    <a:lnTo>
                      <a:pt x="736" y="927"/>
                    </a:lnTo>
                    <a:lnTo>
                      <a:pt x="734" y="927"/>
                    </a:lnTo>
                    <a:lnTo>
                      <a:pt x="734" y="929"/>
                    </a:lnTo>
                    <a:lnTo>
                      <a:pt x="733" y="930"/>
                    </a:lnTo>
                    <a:lnTo>
                      <a:pt x="733" y="933"/>
                    </a:lnTo>
                    <a:lnTo>
                      <a:pt x="733" y="935"/>
                    </a:lnTo>
                    <a:lnTo>
                      <a:pt x="733" y="937"/>
                    </a:lnTo>
                    <a:lnTo>
                      <a:pt x="733" y="938"/>
                    </a:lnTo>
                    <a:lnTo>
                      <a:pt x="733" y="940"/>
                    </a:lnTo>
                    <a:lnTo>
                      <a:pt x="733" y="941"/>
                    </a:lnTo>
                    <a:lnTo>
                      <a:pt x="733" y="943"/>
                    </a:lnTo>
                    <a:lnTo>
                      <a:pt x="733" y="944"/>
                    </a:lnTo>
                    <a:lnTo>
                      <a:pt x="733" y="946"/>
                    </a:lnTo>
                    <a:lnTo>
                      <a:pt x="733" y="947"/>
                    </a:lnTo>
                    <a:lnTo>
                      <a:pt x="733" y="949"/>
                    </a:lnTo>
                    <a:lnTo>
                      <a:pt x="733" y="950"/>
                    </a:lnTo>
                    <a:lnTo>
                      <a:pt x="733" y="952"/>
                    </a:lnTo>
                    <a:lnTo>
                      <a:pt x="733" y="953"/>
                    </a:lnTo>
                    <a:lnTo>
                      <a:pt x="733" y="955"/>
                    </a:lnTo>
                    <a:lnTo>
                      <a:pt x="733" y="957"/>
                    </a:lnTo>
                    <a:lnTo>
                      <a:pt x="733" y="958"/>
                    </a:lnTo>
                    <a:lnTo>
                      <a:pt x="731" y="960"/>
                    </a:lnTo>
                    <a:lnTo>
                      <a:pt x="731" y="961"/>
                    </a:lnTo>
                    <a:lnTo>
                      <a:pt x="731" y="963"/>
                    </a:lnTo>
                    <a:lnTo>
                      <a:pt x="731" y="964"/>
                    </a:lnTo>
                    <a:lnTo>
                      <a:pt x="730" y="964"/>
                    </a:lnTo>
                    <a:lnTo>
                      <a:pt x="730" y="966"/>
                    </a:lnTo>
                    <a:lnTo>
                      <a:pt x="728" y="966"/>
                    </a:lnTo>
                    <a:lnTo>
                      <a:pt x="728" y="967"/>
                    </a:lnTo>
                    <a:lnTo>
                      <a:pt x="727" y="967"/>
                    </a:lnTo>
                    <a:lnTo>
                      <a:pt x="727" y="969"/>
                    </a:lnTo>
                    <a:lnTo>
                      <a:pt x="725" y="969"/>
                    </a:lnTo>
                    <a:lnTo>
                      <a:pt x="724" y="969"/>
                    </a:lnTo>
                    <a:lnTo>
                      <a:pt x="717" y="972"/>
                    </a:lnTo>
                    <a:lnTo>
                      <a:pt x="705" y="978"/>
                    </a:lnTo>
                    <a:lnTo>
                      <a:pt x="701" y="983"/>
                    </a:lnTo>
                    <a:lnTo>
                      <a:pt x="697" y="987"/>
                    </a:lnTo>
                    <a:lnTo>
                      <a:pt x="691" y="987"/>
                    </a:lnTo>
                    <a:lnTo>
                      <a:pt x="690" y="987"/>
                    </a:lnTo>
                    <a:lnTo>
                      <a:pt x="688" y="989"/>
                    </a:lnTo>
                    <a:lnTo>
                      <a:pt x="687" y="990"/>
                    </a:lnTo>
                    <a:lnTo>
                      <a:pt x="684" y="992"/>
                    </a:lnTo>
                    <a:lnTo>
                      <a:pt x="679" y="995"/>
                    </a:lnTo>
                    <a:lnTo>
                      <a:pt x="677" y="995"/>
                    </a:lnTo>
                    <a:lnTo>
                      <a:pt x="530" y="941"/>
                    </a:lnTo>
                    <a:lnTo>
                      <a:pt x="435" y="906"/>
                    </a:lnTo>
                    <a:lnTo>
                      <a:pt x="402" y="893"/>
                    </a:lnTo>
                    <a:lnTo>
                      <a:pt x="398" y="892"/>
                    </a:lnTo>
                    <a:lnTo>
                      <a:pt x="395" y="889"/>
                    </a:lnTo>
                    <a:lnTo>
                      <a:pt x="392" y="887"/>
                    </a:lnTo>
                    <a:lnTo>
                      <a:pt x="388" y="886"/>
                    </a:lnTo>
                    <a:lnTo>
                      <a:pt x="385" y="884"/>
                    </a:lnTo>
                    <a:lnTo>
                      <a:pt x="381" y="881"/>
                    </a:lnTo>
                    <a:lnTo>
                      <a:pt x="376" y="877"/>
                    </a:lnTo>
                    <a:lnTo>
                      <a:pt x="375" y="875"/>
                    </a:lnTo>
                    <a:lnTo>
                      <a:pt x="373" y="872"/>
                    </a:lnTo>
                    <a:lnTo>
                      <a:pt x="370" y="869"/>
                    </a:lnTo>
                    <a:lnTo>
                      <a:pt x="367" y="867"/>
                    </a:lnTo>
                    <a:lnTo>
                      <a:pt x="365" y="866"/>
                    </a:lnTo>
                    <a:lnTo>
                      <a:pt x="362" y="866"/>
                    </a:lnTo>
                    <a:lnTo>
                      <a:pt x="0" y="737"/>
                    </a:lnTo>
                    <a:lnTo>
                      <a:pt x="23" y="677"/>
                    </a:lnTo>
                    <a:lnTo>
                      <a:pt x="32" y="650"/>
                    </a:lnTo>
                    <a:lnTo>
                      <a:pt x="41" y="632"/>
                    </a:lnTo>
                    <a:lnTo>
                      <a:pt x="53" y="615"/>
                    </a:lnTo>
                    <a:lnTo>
                      <a:pt x="81" y="575"/>
                    </a:lnTo>
                    <a:lnTo>
                      <a:pt x="124" y="520"/>
                    </a:lnTo>
                    <a:lnTo>
                      <a:pt x="161" y="464"/>
                    </a:lnTo>
                    <a:lnTo>
                      <a:pt x="162" y="464"/>
                    </a:lnTo>
                    <a:lnTo>
                      <a:pt x="162" y="463"/>
                    </a:lnTo>
                    <a:close/>
                  </a:path>
                </a:pathLst>
              </a:custGeom>
              <a:solidFill>
                <a:srgbClr val="FFE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solidFill>
                    <a:schemeClr val="tx1">
                      <a:lumMod val="75000"/>
                      <a:lumOff val="25000"/>
                    </a:schemeClr>
                  </a:solidFill>
                </a:endParaRPr>
              </a:p>
            </p:txBody>
          </p:sp>
          <p:sp>
            <p:nvSpPr>
              <p:cNvPr id="94" name="Freeform 9">
                <a:extLst>
                  <a:ext uri="{FF2B5EF4-FFF2-40B4-BE49-F238E27FC236}">
                    <a16:creationId xmlns:a16="http://schemas.microsoft.com/office/drawing/2014/main" id="{5F799C66-47BA-E898-9718-02F795C02FA7}"/>
                  </a:ext>
                </a:extLst>
              </p:cNvPr>
              <p:cNvSpPr>
                <a:spLocks/>
              </p:cNvSpPr>
              <p:nvPr/>
            </p:nvSpPr>
            <p:spPr bwMode="auto">
              <a:xfrm>
                <a:off x="2482" y="543"/>
                <a:ext cx="851" cy="563"/>
              </a:xfrm>
              <a:custGeom>
                <a:avLst/>
                <a:gdLst>
                  <a:gd name="T0" fmla="*/ 10 w 851"/>
                  <a:gd name="T1" fmla="*/ 443 h 563"/>
                  <a:gd name="T2" fmla="*/ 31 w 851"/>
                  <a:gd name="T3" fmla="*/ 435 h 563"/>
                  <a:gd name="T4" fmla="*/ 37 w 851"/>
                  <a:gd name="T5" fmla="*/ 403 h 563"/>
                  <a:gd name="T6" fmla="*/ 40 w 851"/>
                  <a:gd name="T7" fmla="*/ 381 h 563"/>
                  <a:gd name="T8" fmla="*/ 42 w 851"/>
                  <a:gd name="T9" fmla="*/ 358 h 563"/>
                  <a:gd name="T10" fmla="*/ 56 w 851"/>
                  <a:gd name="T11" fmla="*/ 344 h 563"/>
                  <a:gd name="T12" fmla="*/ 67 w 851"/>
                  <a:gd name="T13" fmla="*/ 324 h 563"/>
                  <a:gd name="T14" fmla="*/ 76 w 851"/>
                  <a:gd name="T15" fmla="*/ 303 h 563"/>
                  <a:gd name="T16" fmla="*/ 93 w 851"/>
                  <a:gd name="T17" fmla="*/ 291 h 563"/>
                  <a:gd name="T18" fmla="*/ 111 w 851"/>
                  <a:gd name="T19" fmla="*/ 277 h 563"/>
                  <a:gd name="T20" fmla="*/ 128 w 851"/>
                  <a:gd name="T21" fmla="*/ 263 h 563"/>
                  <a:gd name="T22" fmla="*/ 139 w 851"/>
                  <a:gd name="T23" fmla="*/ 244 h 563"/>
                  <a:gd name="T24" fmla="*/ 160 w 851"/>
                  <a:gd name="T25" fmla="*/ 243 h 563"/>
                  <a:gd name="T26" fmla="*/ 177 w 851"/>
                  <a:gd name="T27" fmla="*/ 260 h 563"/>
                  <a:gd name="T28" fmla="*/ 182 w 851"/>
                  <a:gd name="T29" fmla="*/ 234 h 563"/>
                  <a:gd name="T30" fmla="*/ 202 w 851"/>
                  <a:gd name="T31" fmla="*/ 224 h 563"/>
                  <a:gd name="T32" fmla="*/ 206 w 851"/>
                  <a:gd name="T33" fmla="*/ 251 h 563"/>
                  <a:gd name="T34" fmla="*/ 219 w 851"/>
                  <a:gd name="T35" fmla="*/ 289 h 563"/>
                  <a:gd name="T36" fmla="*/ 216 w 851"/>
                  <a:gd name="T37" fmla="*/ 328 h 563"/>
                  <a:gd name="T38" fmla="*/ 202 w 851"/>
                  <a:gd name="T39" fmla="*/ 361 h 563"/>
                  <a:gd name="T40" fmla="*/ 203 w 851"/>
                  <a:gd name="T41" fmla="*/ 397 h 563"/>
                  <a:gd name="T42" fmla="*/ 226 w 851"/>
                  <a:gd name="T43" fmla="*/ 414 h 563"/>
                  <a:gd name="T44" fmla="*/ 273 w 851"/>
                  <a:gd name="T45" fmla="*/ 418 h 563"/>
                  <a:gd name="T46" fmla="*/ 280 w 851"/>
                  <a:gd name="T47" fmla="*/ 440 h 563"/>
                  <a:gd name="T48" fmla="*/ 299 w 851"/>
                  <a:gd name="T49" fmla="*/ 461 h 563"/>
                  <a:gd name="T50" fmla="*/ 346 w 851"/>
                  <a:gd name="T51" fmla="*/ 466 h 563"/>
                  <a:gd name="T52" fmla="*/ 377 w 851"/>
                  <a:gd name="T53" fmla="*/ 477 h 563"/>
                  <a:gd name="T54" fmla="*/ 432 w 851"/>
                  <a:gd name="T55" fmla="*/ 477 h 563"/>
                  <a:gd name="T56" fmla="*/ 477 w 851"/>
                  <a:gd name="T57" fmla="*/ 354 h 563"/>
                  <a:gd name="T58" fmla="*/ 519 w 851"/>
                  <a:gd name="T59" fmla="*/ 281 h 563"/>
                  <a:gd name="T60" fmla="*/ 568 w 851"/>
                  <a:gd name="T61" fmla="*/ 272 h 563"/>
                  <a:gd name="T62" fmla="*/ 625 w 851"/>
                  <a:gd name="T63" fmla="*/ 280 h 563"/>
                  <a:gd name="T64" fmla="*/ 665 w 851"/>
                  <a:gd name="T65" fmla="*/ 288 h 563"/>
                  <a:gd name="T66" fmla="*/ 675 w 851"/>
                  <a:gd name="T67" fmla="*/ 214 h 563"/>
                  <a:gd name="T68" fmla="*/ 671 w 851"/>
                  <a:gd name="T69" fmla="*/ 109 h 563"/>
                  <a:gd name="T70" fmla="*/ 672 w 851"/>
                  <a:gd name="T71" fmla="*/ 11 h 563"/>
                  <a:gd name="T72" fmla="*/ 769 w 851"/>
                  <a:gd name="T73" fmla="*/ 83 h 563"/>
                  <a:gd name="T74" fmla="*/ 849 w 851"/>
                  <a:gd name="T75" fmla="*/ 132 h 563"/>
                  <a:gd name="T76" fmla="*/ 840 w 851"/>
                  <a:gd name="T77" fmla="*/ 154 h 563"/>
                  <a:gd name="T78" fmla="*/ 832 w 851"/>
                  <a:gd name="T79" fmla="*/ 175 h 563"/>
                  <a:gd name="T80" fmla="*/ 824 w 851"/>
                  <a:gd name="T81" fmla="*/ 194 h 563"/>
                  <a:gd name="T82" fmla="*/ 814 w 851"/>
                  <a:gd name="T83" fmla="*/ 220 h 563"/>
                  <a:gd name="T84" fmla="*/ 803 w 851"/>
                  <a:gd name="T85" fmla="*/ 237 h 563"/>
                  <a:gd name="T86" fmla="*/ 806 w 851"/>
                  <a:gd name="T87" fmla="*/ 261 h 563"/>
                  <a:gd name="T88" fmla="*/ 806 w 851"/>
                  <a:gd name="T89" fmla="*/ 288 h 563"/>
                  <a:gd name="T90" fmla="*/ 792 w 851"/>
                  <a:gd name="T91" fmla="*/ 304 h 563"/>
                  <a:gd name="T92" fmla="*/ 780 w 851"/>
                  <a:gd name="T93" fmla="*/ 323 h 563"/>
                  <a:gd name="T94" fmla="*/ 761 w 851"/>
                  <a:gd name="T95" fmla="*/ 340 h 563"/>
                  <a:gd name="T96" fmla="*/ 760 w 851"/>
                  <a:gd name="T97" fmla="*/ 361 h 563"/>
                  <a:gd name="T98" fmla="*/ 774 w 851"/>
                  <a:gd name="T99" fmla="*/ 377 h 563"/>
                  <a:gd name="T100" fmla="*/ 789 w 851"/>
                  <a:gd name="T101" fmla="*/ 394 h 563"/>
                  <a:gd name="T102" fmla="*/ 797 w 851"/>
                  <a:gd name="T103" fmla="*/ 412 h 563"/>
                  <a:gd name="T104" fmla="*/ 798 w 851"/>
                  <a:gd name="T105" fmla="*/ 434 h 563"/>
                  <a:gd name="T106" fmla="*/ 798 w 851"/>
                  <a:gd name="T107" fmla="*/ 461 h 563"/>
                  <a:gd name="T108" fmla="*/ 788 w 851"/>
                  <a:gd name="T109" fmla="*/ 478 h 563"/>
                  <a:gd name="T110" fmla="*/ 775 w 851"/>
                  <a:gd name="T111" fmla="*/ 492 h 563"/>
                  <a:gd name="T112" fmla="*/ 757 w 851"/>
                  <a:gd name="T113" fmla="*/ 501 h 563"/>
                  <a:gd name="T114" fmla="*/ 745 w 851"/>
                  <a:gd name="T115" fmla="*/ 517 h 563"/>
                  <a:gd name="T116" fmla="*/ 735 w 851"/>
                  <a:gd name="T117" fmla="*/ 532 h 563"/>
                  <a:gd name="T118" fmla="*/ 741 w 851"/>
                  <a:gd name="T119" fmla="*/ 557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1" h="563">
                    <a:moveTo>
                      <a:pt x="0" y="463"/>
                    </a:moveTo>
                    <a:lnTo>
                      <a:pt x="0" y="461"/>
                    </a:lnTo>
                    <a:lnTo>
                      <a:pt x="0" y="460"/>
                    </a:lnTo>
                    <a:lnTo>
                      <a:pt x="2" y="460"/>
                    </a:lnTo>
                    <a:lnTo>
                      <a:pt x="2" y="458"/>
                    </a:lnTo>
                    <a:lnTo>
                      <a:pt x="2" y="457"/>
                    </a:lnTo>
                    <a:lnTo>
                      <a:pt x="4" y="455"/>
                    </a:lnTo>
                    <a:lnTo>
                      <a:pt x="4" y="454"/>
                    </a:lnTo>
                    <a:lnTo>
                      <a:pt x="4" y="452"/>
                    </a:lnTo>
                    <a:lnTo>
                      <a:pt x="5" y="452"/>
                    </a:lnTo>
                    <a:lnTo>
                      <a:pt x="5" y="451"/>
                    </a:lnTo>
                    <a:lnTo>
                      <a:pt x="5" y="449"/>
                    </a:lnTo>
                    <a:lnTo>
                      <a:pt x="7" y="447"/>
                    </a:lnTo>
                    <a:lnTo>
                      <a:pt x="7" y="446"/>
                    </a:lnTo>
                    <a:lnTo>
                      <a:pt x="8" y="444"/>
                    </a:lnTo>
                    <a:lnTo>
                      <a:pt x="8" y="443"/>
                    </a:lnTo>
                    <a:lnTo>
                      <a:pt x="10" y="443"/>
                    </a:lnTo>
                    <a:lnTo>
                      <a:pt x="10" y="441"/>
                    </a:lnTo>
                    <a:lnTo>
                      <a:pt x="11" y="441"/>
                    </a:lnTo>
                    <a:lnTo>
                      <a:pt x="13" y="440"/>
                    </a:lnTo>
                    <a:lnTo>
                      <a:pt x="14" y="440"/>
                    </a:lnTo>
                    <a:lnTo>
                      <a:pt x="16" y="440"/>
                    </a:lnTo>
                    <a:lnTo>
                      <a:pt x="17" y="440"/>
                    </a:lnTo>
                    <a:lnTo>
                      <a:pt x="19" y="440"/>
                    </a:lnTo>
                    <a:lnTo>
                      <a:pt x="20" y="440"/>
                    </a:lnTo>
                    <a:lnTo>
                      <a:pt x="22" y="440"/>
                    </a:lnTo>
                    <a:lnTo>
                      <a:pt x="24" y="440"/>
                    </a:lnTo>
                    <a:lnTo>
                      <a:pt x="25" y="440"/>
                    </a:lnTo>
                    <a:lnTo>
                      <a:pt x="27" y="440"/>
                    </a:lnTo>
                    <a:lnTo>
                      <a:pt x="28" y="440"/>
                    </a:lnTo>
                    <a:lnTo>
                      <a:pt x="28" y="438"/>
                    </a:lnTo>
                    <a:lnTo>
                      <a:pt x="30" y="438"/>
                    </a:lnTo>
                    <a:lnTo>
                      <a:pt x="31" y="437"/>
                    </a:lnTo>
                    <a:lnTo>
                      <a:pt x="31" y="435"/>
                    </a:lnTo>
                    <a:lnTo>
                      <a:pt x="33" y="434"/>
                    </a:lnTo>
                    <a:lnTo>
                      <a:pt x="33" y="432"/>
                    </a:lnTo>
                    <a:lnTo>
                      <a:pt x="33" y="431"/>
                    </a:lnTo>
                    <a:lnTo>
                      <a:pt x="34" y="429"/>
                    </a:lnTo>
                    <a:lnTo>
                      <a:pt x="34" y="427"/>
                    </a:lnTo>
                    <a:lnTo>
                      <a:pt x="34" y="426"/>
                    </a:lnTo>
                    <a:lnTo>
                      <a:pt x="34" y="424"/>
                    </a:lnTo>
                    <a:lnTo>
                      <a:pt x="36" y="424"/>
                    </a:lnTo>
                    <a:lnTo>
                      <a:pt x="36" y="423"/>
                    </a:lnTo>
                    <a:lnTo>
                      <a:pt x="36" y="421"/>
                    </a:lnTo>
                    <a:lnTo>
                      <a:pt x="37" y="415"/>
                    </a:lnTo>
                    <a:lnTo>
                      <a:pt x="37" y="414"/>
                    </a:lnTo>
                    <a:lnTo>
                      <a:pt x="39" y="406"/>
                    </a:lnTo>
                    <a:lnTo>
                      <a:pt x="37" y="406"/>
                    </a:lnTo>
                    <a:lnTo>
                      <a:pt x="39" y="406"/>
                    </a:lnTo>
                    <a:lnTo>
                      <a:pt x="37" y="404"/>
                    </a:lnTo>
                    <a:lnTo>
                      <a:pt x="37" y="403"/>
                    </a:lnTo>
                    <a:lnTo>
                      <a:pt x="37" y="401"/>
                    </a:lnTo>
                    <a:lnTo>
                      <a:pt x="37" y="400"/>
                    </a:lnTo>
                    <a:lnTo>
                      <a:pt x="36" y="400"/>
                    </a:lnTo>
                    <a:lnTo>
                      <a:pt x="36" y="398"/>
                    </a:lnTo>
                    <a:lnTo>
                      <a:pt x="36" y="397"/>
                    </a:lnTo>
                    <a:lnTo>
                      <a:pt x="36" y="395"/>
                    </a:lnTo>
                    <a:lnTo>
                      <a:pt x="36" y="394"/>
                    </a:lnTo>
                    <a:lnTo>
                      <a:pt x="36" y="392"/>
                    </a:lnTo>
                    <a:lnTo>
                      <a:pt x="36" y="391"/>
                    </a:lnTo>
                    <a:lnTo>
                      <a:pt x="37" y="391"/>
                    </a:lnTo>
                    <a:lnTo>
                      <a:pt x="37" y="389"/>
                    </a:lnTo>
                    <a:lnTo>
                      <a:pt x="37" y="388"/>
                    </a:lnTo>
                    <a:lnTo>
                      <a:pt x="39" y="388"/>
                    </a:lnTo>
                    <a:lnTo>
                      <a:pt x="39" y="386"/>
                    </a:lnTo>
                    <a:lnTo>
                      <a:pt x="39" y="384"/>
                    </a:lnTo>
                    <a:lnTo>
                      <a:pt x="40" y="383"/>
                    </a:lnTo>
                    <a:lnTo>
                      <a:pt x="40" y="381"/>
                    </a:lnTo>
                    <a:lnTo>
                      <a:pt x="40" y="380"/>
                    </a:lnTo>
                    <a:lnTo>
                      <a:pt x="42" y="378"/>
                    </a:lnTo>
                    <a:lnTo>
                      <a:pt x="42" y="377"/>
                    </a:lnTo>
                    <a:lnTo>
                      <a:pt x="42" y="375"/>
                    </a:lnTo>
                    <a:lnTo>
                      <a:pt x="42" y="374"/>
                    </a:lnTo>
                    <a:lnTo>
                      <a:pt x="44" y="374"/>
                    </a:lnTo>
                    <a:lnTo>
                      <a:pt x="44" y="372"/>
                    </a:lnTo>
                    <a:lnTo>
                      <a:pt x="44" y="371"/>
                    </a:lnTo>
                    <a:lnTo>
                      <a:pt x="44" y="369"/>
                    </a:lnTo>
                    <a:lnTo>
                      <a:pt x="45" y="368"/>
                    </a:lnTo>
                    <a:lnTo>
                      <a:pt x="45" y="366"/>
                    </a:lnTo>
                    <a:lnTo>
                      <a:pt x="45" y="364"/>
                    </a:lnTo>
                    <a:lnTo>
                      <a:pt x="44" y="364"/>
                    </a:lnTo>
                    <a:lnTo>
                      <a:pt x="44" y="363"/>
                    </a:lnTo>
                    <a:lnTo>
                      <a:pt x="44" y="361"/>
                    </a:lnTo>
                    <a:lnTo>
                      <a:pt x="44" y="360"/>
                    </a:lnTo>
                    <a:lnTo>
                      <a:pt x="42" y="358"/>
                    </a:lnTo>
                    <a:lnTo>
                      <a:pt x="42" y="357"/>
                    </a:lnTo>
                    <a:lnTo>
                      <a:pt x="42" y="355"/>
                    </a:lnTo>
                    <a:lnTo>
                      <a:pt x="44" y="354"/>
                    </a:lnTo>
                    <a:lnTo>
                      <a:pt x="44" y="352"/>
                    </a:lnTo>
                    <a:lnTo>
                      <a:pt x="45" y="352"/>
                    </a:lnTo>
                    <a:lnTo>
                      <a:pt x="47" y="352"/>
                    </a:lnTo>
                    <a:lnTo>
                      <a:pt x="47" y="351"/>
                    </a:lnTo>
                    <a:lnTo>
                      <a:pt x="48" y="351"/>
                    </a:lnTo>
                    <a:lnTo>
                      <a:pt x="50" y="351"/>
                    </a:lnTo>
                    <a:lnTo>
                      <a:pt x="50" y="349"/>
                    </a:lnTo>
                    <a:lnTo>
                      <a:pt x="51" y="349"/>
                    </a:lnTo>
                    <a:lnTo>
                      <a:pt x="51" y="348"/>
                    </a:lnTo>
                    <a:lnTo>
                      <a:pt x="53" y="348"/>
                    </a:lnTo>
                    <a:lnTo>
                      <a:pt x="53" y="346"/>
                    </a:lnTo>
                    <a:lnTo>
                      <a:pt x="54" y="346"/>
                    </a:lnTo>
                    <a:lnTo>
                      <a:pt x="54" y="344"/>
                    </a:lnTo>
                    <a:lnTo>
                      <a:pt x="56" y="344"/>
                    </a:lnTo>
                    <a:lnTo>
                      <a:pt x="56" y="343"/>
                    </a:lnTo>
                    <a:lnTo>
                      <a:pt x="56" y="341"/>
                    </a:lnTo>
                    <a:lnTo>
                      <a:pt x="57" y="337"/>
                    </a:lnTo>
                    <a:lnTo>
                      <a:pt x="57" y="335"/>
                    </a:lnTo>
                    <a:lnTo>
                      <a:pt x="57" y="334"/>
                    </a:lnTo>
                    <a:lnTo>
                      <a:pt x="56" y="334"/>
                    </a:lnTo>
                    <a:lnTo>
                      <a:pt x="56" y="332"/>
                    </a:lnTo>
                    <a:lnTo>
                      <a:pt x="57" y="331"/>
                    </a:lnTo>
                    <a:lnTo>
                      <a:pt x="57" y="329"/>
                    </a:lnTo>
                    <a:lnTo>
                      <a:pt x="59" y="328"/>
                    </a:lnTo>
                    <a:lnTo>
                      <a:pt x="60" y="328"/>
                    </a:lnTo>
                    <a:lnTo>
                      <a:pt x="62" y="328"/>
                    </a:lnTo>
                    <a:lnTo>
                      <a:pt x="62" y="326"/>
                    </a:lnTo>
                    <a:lnTo>
                      <a:pt x="64" y="326"/>
                    </a:lnTo>
                    <a:lnTo>
                      <a:pt x="64" y="324"/>
                    </a:lnTo>
                    <a:lnTo>
                      <a:pt x="65" y="324"/>
                    </a:lnTo>
                    <a:lnTo>
                      <a:pt x="67" y="324"/>
                    </a:lnTo>
                    <a:lnTo>
                      <a:pt x="67" y="323"/>
                    </a:lnTo>
                    <a:lnTo>
                      <a:pt x="68" y="323"/>
                    </a:lnTo>
                    <a:lnTo>
                      <a:pt x="70" y="321"/>
                    </a:lnTo>
                    <a:lnTo>
                      <a:pt x="70" y="320"/>
                    </a:lnTo>
                    <a:lnTo>
                      <a:pt x="71" y="318"/>
                    </a:lnTo>
                    <a:lnTo>
                      <a:pt x="73" y="317"/>
                    </a:lnTo>
                    <a:lnTo>
                      <a:pt x="73" y="315"/>
                    </a:lnTo>
                    <a:lnTo>
                      <a:pt x="74" y="314"/>
                    </a:lnTo>
                    <a:lnTo>
                      <a:pt x="74" y="312"/>
                    </a:lnTo>
                    <a:lnTo>
                      <a:pt x="73" y="312"/>
                    </a:lnTo>
                    <a:lnTo>
                      <a:pt x="74" y="311"/>
                    </a:lnTo>
                    <a:lnTo>
                      <a:pt x="73" y="311"/>
                    </a:lnTo>
                    <a:lnTo>
                      <a:pt x="74" y="309"/>
                    </a:lnTo>
                    <a:lnTo>
                      <a:pt x="74" y="306"/>
                    </a:lnTo>
                    <a:lnTo>
                      <a:pt x="74" y="304"/>
                    </a:lnTo>
                    <a:lnTo>
                      <a:pt x="74" y="303"/>
                    </a:lnTo>
                    <a:lnTo>
                      <a:pt x="76" y="303"/>
                    </a:lnTo>
                    <a:lnTo>
                      <a:pt x="76" y="301"/>
                    </a:lnTo>
                    <a:lnTo>
                      <a:pt x="76" y="300"/>
                    </a:lnTo>
                    <a:lnTo>
                      <a:pt x="77" y="300"/>
                    </a:lnTo>
                    <a:lnTo>
                      <a:pt x="77" y="298"/>
                    </a:lnTo>
                    <a:lnTo>
                      <a:pt x="79" y="298"/>
                    </a:lnTo>
                    <a:lnTo>
                      <a:pt x="80" y="297"/>
                    </a:lnTo>
                    <a:lnTo>
                      <a:pt x="82" y="297"/>
                    </a:lnTo>
                    <a:lnTo>
                      <a:pt x="82" y="295"/>
                    </a:lnTo>
                    <a:lnTo>
                      <a:pt x="83" y="295"/>
                    </a:lnTo>
                    <a:lnTo>
                      <a:pt x="85" y="295"/>
                    </a:lnTo>
                    <a:lnTo>
                      <a:pt x="87" y="295"/>
                    </a:lnTo>
                    <a:lnTo>
                      <a:pt x="88" y="295"/>
                    </a:lnTo>
                    <a:lnTo>
                      <a:pt x="88" y="294"/>
                    </a:lnTo>
                    <a:lnTo>
                      <a:pt x="90" y="294"/>
                    </a:lnTo>
                    <a:lnTo>
                      <a:pt x="91" y="294"/>
                    </a:lnTo>
                    <a:lnTo>
                      <a:pt x="93" y="292"/>
                    </a:lnTo>
                    <a:lnTo>
                      <a:pt x="93" y="291"/>
                    </a:lnTo>
                    <a:lnTo>
                      <a:pt x="93" y="289"/>
                    </a:lnTo>
                    <a:lnTo>
                      <a:pt x="93" y="288"/>
                    </a:lnTo>
                    <a:lnTo>
                      <a:pt x="94" y="288"/>
                    </a:lnTo>
                    <a:lnTo>
                      <a:pt x="94" y="286"/>
                    </a:lnTo>
                    <a:lnTo>
                      <a:pt x="96" y="284"/>
                    </a:lnTo>
                    <a:lnTo>
                      <a:pt x="96" y="283"/>
                    </a:lnTo>
                    <a:lnTo>
                      <a:pt x="97" y="283"/>
                    </a:lnTo>
                    <a:lnTo>
                      <a:pt x="97" y="281"/>
                    </a:lnTo>
                    <a:lnTo>
                      <a:pt x="99" y="281"/>
                    </a:lnTo>
                    <a:lnTo>
                      <a:pt x="100" y="280"/>
                    </a:lnTo>
                    <a:lnTo>
                      <a:pt x="102" y="280"/>
                    </a:lnTo>
                    <a:lnTo>
                      <a:pt x="103" y="278"/>
                    </a:lnTo>
                    <a:lnTo>
                      <a:pt x="105" y="278"/>
                    </a:lnTo>
                    <a:lnTo>
                      <a:pt x="107" y="278"/>
                    </a:lnTo>
                    <a:lnTo>
                      <a:pt x="108" y="278"/>
                    </a:lnTo>
                    <a:lnTo>
                      <a:pt x="110" y="277"/>
                    </a:lnTo>
                    <a:lnTo>
                      <a:pt x="111" y="277"/>
                    </a:lnTo>
                    <a:lnTo>
                      <a:pt x="113" y="277"/>
                    </a:lnTo>
                    <a:lnTo>
                      <a:pt x="114" y="277"/>
                    </a:lnTo>
                    <a:lnTo>
                      <a:pt x="114" y="275"/>
                    </a:lnTo>
                    <a:lnTo>
                      <a:pt x="116" y="275"/>
                    </a:lnTo>
                    <a:lnTo>
                      <a:pt x="117" y="275"/>
                    </a:lnTo>
                    <a:lnTo>
                      <a:pt x="119" y="275"/>
                    </a:lnTo>
                    <a:lnTo>
                      <a:pt x="120" y="274"/>
                    </a:lnTo>
                    <a:lnTo>
                      <a:pt x="122" y="274"/>
                    </a:lnTo>
                    <a:lnTo>
                      <a:pt x="122" y="272"/>
                    </a:lnTo>
                    <a:lnTo>
                      <a:pt x="123" y="272"/>
                    </a:lnTo>
                    <a:lnTo>
                      <a:pt x="123" y="271"/>
                    </a:lnTo>
                    <a:lnTo>
                      <a:pt x="125" y="269"/>
                    </a:lnTo>
                    <a:lnTo>
                      <a:pt x="125" y="268"/>
                    </a:lnTo>
                    <a:lnTo>
                      <a:pt x="127" y="268"/>
                    </a:lnTo>
                    <a:lnTo>
                      <a:pt x="127" y="266"/>
                    </a:lnTo>
                    <a:lnTo>
                      <a:pt x="127" y="264"/>
                    </a:lnTo>
                    <a:lnTo>
                      <a:pt x="128" y="263"/>
                    </a:lnTo>
                    <a:lnTo>
                      <a:pt x="128" y="261"/>
                    </a:lnTo>
                    <a:lnTo>
                      <a:pt x="128" y="260"/>
                    </a:lnTo>
                    <a:lnTo>
                      <a:pt x="130" y="260"/>
                    </a:lnTo>
                    <a:lnTo>
                      <a:pt x="130" y="258"/>
                    </a:lnTo>
                    <a:lnTo>
                      <a:pt x="131" y="257"/>
                    </a:lnTo>
                    <a:lnTo>
                      <a:pt x="131" y="255"/>
                    </a:lnTo>
                    <a:lnTo>
                      <a:pt x="133" y="255"/>
                    </a:lnTo>
                    <a:lnTo>
                      <a:pt x="133" y="254"/>
                    </a:lnTo>
                    <a:lnTo>
                      <a:pt x="133" y="252"/>
                    </a:lnTo>
                    <a:lnTo>
                      <a:pt x="134" y="252"/>
                    </a:lnTo>
                    <a:lnTo>
                      <a:pt x="134" y="251"/>
                    </a:lnTo>
                    <a:lnTo>
                      <a:pt x="136" y="249"/>
                    </a:lnTo>
                    <a:lnTo>
                      <a:pt x="136" y="248"/>
                    </a:lnTo>
                    <a:lnTo>
                      <a:pt x="137" y="248"/>
                    </a:lnTo>
                    <a:lnTo>
                      <a:pt x="137" y="246"/>
                    </a:lnTo>
                    <a:lnTo>
                      <a:pt x="139" y="246"/>
                    </a:lnTo>
                    <a:lnTo>
                      <a:pt x="139" y="244"/>
                    </a:lnTo>
                    <a:lnTo>
                      <a:pt x="140" y="244"/>
                    </a:lnTo>
                    <a:lnTo>
                      <a:pt x="140" y="243"/>
                    </a:lnTo>
                    <a:lnTo>
                      <a:pt x="142" y="243"/>
                    </a:lnTo>
                    <a:lnTo>
                      <a:pt x="143" y="243"/>
                    </a:lnTo>
                    <a:lnTo>
                      <a:pt x="145" y="243"/>
                    </a:lnTo>
                    <a:lnTo>
                      <a:pt x="145" y="241"/>
                    </a:lnTo>
                    <a:lnTo>
                      <a:pt x="147" y="241"/>
                    </a:lnTo>
                    <a:lnTo>
                      <a:pt x="148" y="241"/>
                    </a:lnTo>
                    <a:lnTo>
                      <a:pt x="150" y="240"/>
                    </a:lnTo>
                    <a:lnTo>
                      <a:pt x="151" y="240"/>
                    </a:lnTo>
                    <a:lnTo>
                      <a:pt x="153" y="238"/>
                    </a:lnTo>
                    <a:lnTo>
                      <a:pt x="154" y="238"/>
                    </a:lnTo>
                    <a:lnTo>
                      <a:pt x="157" y="240"/>
                    </a:lnTo>
                    <a:lnTo>
                      <a:pt x="159" y="240"/>
                    </a:lnTo>
                    <a:lnTo>
                      <a:pt x="159" y="241"/>
                    </a:lnTo>
                    <a:lnTo>
                      <a:pt x="160" y="241"/>
                    </a:lnTo>
                    <a:lnTo>
                      <a:pt x="160" y="243"/>
                    </a:lnTo>
                    <a:lnTo>
                      <a:pt x="162" y="244"/>
                    </a:lnTo>
                    <a:lnTo>
                      <a:pt x="162" y="246"/>
                    </a:lnTo>
                    <a:lnTo>
                      <a:pt x="163" y="246"/>
                    </a:lnTo>
                    <a:lnTo>
                      <a:pt x="163" y="249"/>
                    </a:lnTo>
                    <a:lnTo>
                      <a:pt x="165" y="251"/>
                    </a:lnTo>
                    <a:lnTo>
                      <a:pt x="165" y="252"/>
                    </a:lnTo>
                    <a:lnTo>
                      <a:pt x="167" y="254"/>
                    </a:lnTo>
                    <a:lnTo>
                      <a:pt x="167" y="255"/>
                    </a:lnTo>
                    <a:lnTo>
                      <a:pt x="168" y="257"/>
                    </a:lnTo>
                    <a:lnTo>
                      <a:pt x="168" y="258"/>
                    </a:lnTo>
                    <a:lnTo>
                      <a:pt x="170" y="258"/>
                    </a:lnTo>
                    <a:lnTo>
                      <a:pt x="170" y="260"/>
                    </a:lnTo>
                    <a:lnTo>
                      <a:pt x="171" y="260"/>
                    </a:lnTo>
                    <a:lnTo>
                      <a:pt x="173" y="260"/>
                    </a:lnTo>
                    <a:lnTo>
                      <a:pt x="174" y="261"/>
                    </a:lnTo>
                    <a:lnTo>
                      <a:pt x="176" y="260"/>
                    </a:lnTo>
                    <a:lnTo>
                      <a:pt x="177" y="260"/>
                    </a:lnTo>
                    <a:lnTo>
                      <a:pt x="177" y="258"/>
                    </a:lnTo>
                    <a:lnTo>
                      <a:pt x="179" y="257"/>
                    </a:lnTo>
                    <a:lnTo>
                      <a:pt x="179" y="255"/>
                    </a:lnTo>
                    <a:lnTo>
                      <a:pt x="180" y="255"/>
                    </a:lnTo>
                    <a:lnTo>
                      <a:pt x="180" y="254"/>
                    </a:lnTo>
                    <a:lnTo>
                      <a:pt x="180" y="252"/>
                    </a:lnTo>
                    <a:lnTo>
                      <a:pt x="180" y="251"/>
                    </a:lnTo>
                    <a:lnTo>
                      <a:pt x="180" y="249"/>
                    </a:lnTo>
                    <a:lnTo>
                      <a:pt x="180" y="248"/>
                    </a:lnTo>
                    <a:lnTo>
                      <a:pt x="180" y="246"/>
                    </a:lnTo>
                    <a:lnTo>
                      <a:pt x="180" y="244"/>
                    </a:lnTo>
                    <a:lnTo>
                      <a:pt x="180" y="243"/>
                    </a:lnTo>
                    <a:lnTo>
                      <a:pt x="180" y="241"/>
                    </a:lnTo>
                    <a:lnTo>
                      <a:pt x="180" y="238"/>
                    </a:lnTo>
                    <a:lnTo>
                      <a:pt x="182" y="237"/>
                    </a:lnTo>
                    <a:lnTo>
                      <a:pt x="182" y="235"/>
                    </a:lnTo>
                    <a:lnTo>
                      <a:pt x="182" y="234"/>
                    </a:lnTo>
                    <a:lnTo>
                      <a:pt x="183" y="234"/>
                    </a:lnTo>
                    <a:lnTo>
                      <a:pt x="183" y="232"/>
                    </a:lnTo>
                    <a:lnTo>
                      <a:pt x="185" y="232"/>
                    </a:lnTo>
                    <a:lnTo>
                      <a:pt x="185" y="231"/>
                    </a:lnTo>
                    <a:lnTo>
                      <a:pt x="187" y="231"/>
                    </a:lnTo>
                    <a:lnTo>
                      <a:pt x="188" y="229"/>
                    </a:lnTo>
                    <a:lnTo>
                      <a:pt x="190" y="229"/>
                    </a:lnTo>
                    <a:lnTo>
                      <a:pt x="191" y="229"/>
                    </a:lnTo>
                    <a:lnTo>
                      <a:pt x="191" y="228"/>
                    </a:lnTo>
                    <a:lnTo>
                      <a:pt x="193" y="228"/>
                    </a:lnTo>
                    <a:lnTo>
                      <a:pt x="194" y="228"/>
                    </a:lnTo>
                    <a:lnTo>
                      <a:pt x="196" y="228"/>
                    </a:lnTo>
                    <a:lnTo>
                      <a:pt x="196" y="226"/>
                    </a:lnTo>
                    <a:lnTo>
                      <a:pt x="197" y="226"/>
                    </a:lnTo>
                    <a:lnTo>
                      <a:pt x="199" y="226"/>
                    </a:lnTo>
                    <a:lnTo>
                      <a:pt x="200" y="226"/>
                    </a:lnTo>
                    <a:lnTo>
                      <a:pt x="202" y="224"/>
                    </a:lnTo>
                    <a:lnTo>
                      <a:pt x="203" y="224"/>
                    </a:lnTo>
                    <a:lnTo>
                      <a:pt x="205" y="224"/>
                    </a:lnTo>
                    <a:lnTo>
                      <a:pt x="206" y="224"/>
                    </a:lnTo>
                    <a:lnTo>
                      <a:pt x="205" y="229"/>
                    </a:lnTo>
                    <a:lnTo>
                      <a:pt x="205" y="231"/>
                    </a:lnTo>
                    <a:lnTo>
                      <a:pt x="206" y="232"/>
                    </a:lnTo>
                    <a:lnTo>
                      <a:pt x="206" y="235"/>
                    </a:lnTo>
                    <a:lnTo>
                      <a:pt x="208" y="238"/>
                    </a:lnTo>
                    <a:lnTo>
                      <a:pt x="210" y="240"/>
                    </a:lnTo>
                    <a:lnTo>
                      <a:pt x="210" y="241"/>
                    </a:lnTo>
                    <a:lnTo>
                      <a:pt x="208" y="243"/>
                    </a:lnTo>
                    <a:lnTo>
                      <a:pt x="210" y="244"/>
                    </a:lnTo>
                    <a:lnTo>
                      <a:pt x="208" y="246"/>
                    </a:lnTo>
                    <a:lnTo>
                      <a:pt x="208" y="248"/>
                    </a:lnTo>
                    <a:lnTo>
                      <a:pt x="206" y="248"/>
                    </a:lnTo>
                    <a:lnTo>
                      <a:pt x="206" y="249"/>
                    </a:lnTo>
                    <a:lnTo>
                      <a:pt x="206" y="251"/>
                    </a:lnTo>
                    <a:lnTo>
                      <a:pt x="206" y="254"/>
                    </a:lnTo>
                    <a:lnTo>
                      <a:pt x="206" y="255"/>
                    </a:lnTo>
                    <a:lnTo>
                      <a:pt x="206" y="257"/>
                    </a:lnTo>
                    <a:lnTo>
                      <a:pt x="206" y="258"/>
                    </a:lnTo>
                    <a:lnTo>
                      <a:pt x="206" y="260"/>
                    </a:lnTo>
                    <a:lnTo>
                      <a:pt x="208" y="261"/>
                    </a:lnTo>
                    <a:lnTo>
                      <a:pt x="210" y="266"/>
                    </a:lnTo>
                    <a:lnTo>
                      <a:pt x="213" y="272"/>
                    </a:lnTo>
                    <a:lnTo>
                      <a:pt x="213" y="275"/>
                    </a:lnTo>
                    <a:lnTo>
                      <a:pt x="214" y="278"/>
                    </a:lnTo>
                    <a:lnTo>
                      <a:pt x="214" y="280"/>
                    </a:lnTo>
                    <a:lnTo>
                      <a:pt x="214" y="281"/>
                    </a:lnTo>
                    <a:lnTo>
                      <a:pt x="214" y="283"/>
                    </a:lnTo>
                    <a:lnTo>
                      <a:pt x="214" y="284"/>
                    </a:lnTo>
                    <a:lnTo>
                      <a:pt x="216" y="286"/>
                    </a:lnTo>
                    <a:lnTo>
                      <a:pt x="217" y="288"/>
                    </a:lnTo>
                    <a:lnTo>
                      <a:pt x="219" y="289"/>
                    </a:lnTo>
                    <a:lnTo>
                      <a:pt x="220" y="291"/>
                    </a:lnTo>
                    <a:lnTo>
                      <a:pt x="222" y="292"/>
                    </a:lnTo>
                    <a:lnTo>
                      <a:pt x="223" y="294"/>
                    </a:lnTo>
                    <a:lnTo>
                      <a:pt x="223" y="295"/>
                    </a:lnTo>
                    <a:lnTo>
                      <a:pt x="225" y="298"/>
                    </a:lnTo>
                    <a:lnTo>
                      <a:pt x="225" y="300"/>
                    </a:lnTo>
                    <a:lnTo>
                      <a:pt x="225" y="303"/>
                    </a:lnTo>
                    <a:lnTo>
                      <a:pt x="225" y="306"/>
                    </a:lnTo>
                    <a:lnTo>
                      <a:pt x="223" y="311"/>
                    </a:lnTo>
                    <a:lnTo>
                      <a:pt x="223" y="317"/>
                    </a:lnTo>
                    <a:lnTo>
                      <a:pt x="223" y="318"/>
                    </a:lnTo>
                    <a:lnTo>
                      <a:pt x="222" y="320"/>
                    </a:lnTo>
                    <a:lnTo>
                      <a:pt x="222" y="321"/>
                    </a:lnTo>
                    <a:lnTo>
                      <a:pt x="220" y="321"/>
                    </a:lnTo>
                    <a:lnTo>
                      <a:pt x="219" y="323"/>
                    </a:lnTo>
                    <a:lnTo>
                      <a:pt x="217" y="324"/>
                    </a:lnTo>
                    <a:lnTo>
                      <a:pt x="216" y="328"/>
                    </a:lnTo>
                    <a:lnTo>
                      <a:pt x="214" y="331"/>
                    </a:lnTo>
                    <a:lnTo>
                      <a:pt x="213" y="334"/>
                    </a:lnTo>
                    <a:lnTo>
                      <a:pt x="213" y="335"/>
                    </a:lnTo>
                    <a:lnTo>
                      <a:pt x="210" y="337"/>
                    </a:lnTo>
                    <a:lnTo>
                      <a:pt x="210" y="338"/>
                    </a:lnTo>
                    <a:lnTo>
                      <a:pt x="208" y="341"/>
                    </a:lnTo>
                    <a:lnTo>
                      <a:pt x="208" y="343"/>
                    </a:lnTo>
                    <a:lnTo>
                      <a:pt x="208" y="346"/>
                    </a:lnTo>
                    <a:lnTo>
                      <a:pt x="206" y="348"/>
                    </a:lnTo>
                    <a:lnTo>
                      <a:pt x="206" y="349"/>
                    </a:lnTo>
                    <a:lnTo>
                      <a:pt x="205" y="351"/>
                    </a:lnTo>
                    <a:lnTo>
                      <a:pt x="205" y="352"/>
                    </a:lnTo>
                    <a:lnTo>
                      <a:pt x="205" y="354"/>
                    </a:lnTo>
                    <a:lnTo>
                      <a:pt x="203" y="357"/>
                    </a:lnTo>
                    <a:lnTo>
                      <a:pt x="203" y="358"/>
                    </a:lnTo>
                    <a:lnTo>
                      <a:pt x="202" y="360"/>
                    </a:lnTo>
                    <a:lnTo>
                      <a:pt x="202" y="361"/>
                    </a:lnTo>
                    <a:lnTo>
                      <a:pt x="202" y="363"/>
                    </a:lnTo>
                    <a:lnTo>
                      <a:pt x="200" y="366"/>
                    </a:lnTo>
                    <a:lnTo>
                      <a:pt x="200" y="371"/>
                    </a:lnTo>
                    <a:lnTo>
                      <a:pt x="200" y="372"/>
                    </a:lnTo>
                    <a:lnTo>
                      <a:pt x="199" y="375"/>
                    </a:lnTo>
                    <a:lnTo>
                      <a:pt x="199" y="380"/>
                    </a:lnTo>
                    <a:lnTo>
                      <a:pt x="199" y="383"/>
                    </a:lnTo>
                    <a:lnTo>
                      <a:pt x="196" y="391"/>
                    </a:lnTo>
                    <a:lnTo>
                      <a:pt x="194" y="395"/>
                    </a:lnTo>
                    <a:lnTo>
                      <a:pt x="194" y="398"/>
                    </a:lnTo>
                    <a:lnTo>
                      <a:pt x="196" y="400"/>
                    </a:lnTo>
                    <a:lnTo>
                      <a:pt x="197" y="400"/>
                    </a:lnTo>
                    <a:lnTo>
                      <a:pt x="199" y="400"/>
                    </a:lnTo>
                    <a:lnTo>
                      <a:pt x="200" y="400"/>
                    </a:lnTo>
                    <a:lnTo>
                      <a:pt x="200" y="398"/>
                    </a:lnTo>
                    <a:lnTo>
                      <a:pt x="202" y="397"/>
                    </a:lnTo>
                    <a:lnTo>
                      <a:pt x="203" y="397"/>
                    </a:lnTo>
                    <a:lnTo>
                      <a:pt x="203" y="395"/>
                    </a:lnTo>
                    <a:lnTo>
                      <a:pt x="205" y="395"/>
                    </a:lnTo>
                    <a:lnTo>
                      <a:pt x="206" y="397"/>
                    </a:lnTo>
                    <a:lnTo>
                      <a:pt x="208" y="397"/>
                    </a:lnTo>
                    <a:lnTo>
                      <a:pt x="208" y="398"/>
                    </a:lnTo>
                    <a:lnTo>
                      <a:pt x="210" y="400"/>
                    </a:lnTo>
                    <a:lnTo>
                      <a:pt x="211" y="403"/>
                    </a:lnTo>
                    <a:lnTo>
                      <a:pt x="213" y="404"/>
                    </a:lnTo>
                    <a:lnTo>
                      <a:pt x="216" y="404"/>
                    </a:lnTo>
                    <a:lnTo>
                      <a:pt x="217" y="406"/>
                    </a:lnTo>
                    <a:lnTo>
                      <a:pt x="219" y="406"/>
                    </a:lnTo>
                    <a:lnTo>
                      <a:pt x="220" y="407"/>
                    </a:lnTo>
                    <a:lnTo>
                      <a:pt x="222" y="409"/>
                    </a:lnTo>
                    <a:lnTo>
                      <a:pt x="222" y="411"/>
                    </a:lnTo>
                    <a:lnTo>
                      <a:pt x="223" y="412"/>
                    </a:lnTo>
                    <a:lnTo>
                      <a:pt x="225" y="412"/>
                    </a:lnTo>
                    <a:lnTo>
                      <a:pt x="226" y="414"/>
                    </a:lnTo>
                    <a:lnTo>
                      <a:pt x="230" y="414"/>
                    </a:lnTo>
                    <a:lnTo>
                      <a:pt x="233" y="414"/>
                    </a:lnTo>
                    <a:lnTo>
                      <a:pt x="236" y="414"/>
                    </a:lnTo>
                    <a:lnTo>
                      <a:pt x="237" y="414"/>
                    </a:lnTo>
                    <a:lnTo>
                      <a:pt x="239" y="414"/>
                    </a:lnTo>
                    <a:lnTo>
                      <a:pt x="243" y="414"/>
                    </a:lnTo>
                    <a:lnTo>
                      <a:pt x="246" y="414"/>
                    </a:lnTo>
                    <a:lnTo>
                      <a:pt x="251" y="414"/>
                    </a:lnTo>
                    <a:lnTo>
                      <a:pt x="254" y="414"/>
                    </a:lnTo>
                    <a:lnTo>
                      <a:pt x="257" y="414"/>
                    </a:lnTo>
                    <a:lnTo>
                      <a:pt x="262" y="415"/>
                    </a:lnTo>
                    <a:lnTo>
                      <a:pt x="265" y="415"/>
                    </a:lnTo>
                    <a:lnTo>
                      <a:pt x="266" y="415"/>
                    </a:lnTo>
                    <a:lnTo>
                      <a:pt x="268" y="415"/>
                    </a:lnTo>
                    <a:lnTo>
                      <a:pt x="270" y="415"/>
                    </a:lnTo>
                    <a:lnTo>
                      <a:pt x="271" y="417"/>
                    </a:lnTo>
                    <a:lnTo>
                      <a:pt x="273" y="418"/>
                    </a:lnTo>
                    <a:lnTo>
                      <a:pt x="273" y="420"/>
                    </a:lnTo>
                    <a:lnTo>
                      <a:pt x="274" y="421"/>
                    </a:lnTo>
                    <a:lnTo>
                      <a:pt x="274" y="423"/>
                    </a:lnTo>
                    <a:lnTo>
                      <a:pt x="274" y="424"/>
                    </a:lnTo>
                    <a:lnTo>
                      <a:pt x="274" y="426"/>
                    </a:lnTo>
                    <a:lnTo>
                      <a:pt x="274" y="427"/>
                    </a:lnTo>
                    <a:lnTo>
                      <a:pt x="274" y="429"/>
                    </a:lnTo>
                    <a:lnTo>
                      <a:pt x="276" y="429"/>
                    </a:lnTo>
                    <a:lnTo>
                      <a:pt x="276" y="431"/>
                    </a:lnTo>
                    <a:lnTo>
                      <a:pt x="276" y="432"/>
                    </a:lnTo>
                    <a:lnTo>
                      <a:pt x="277" y="432"/>
                    </a:lnTo>
                    <a:lnTo>
                      <a:pt x="277" y="435"/>
                    </a:lnTo>
                    <a:lnTo>
                      <a:pt x="277" y="437"/>
                    </a:lnTo>
                    <a:lnTo>
                      <a:pt x="277" y="438"/>
                    </a:lnTo>
                    <a:lnTo>
                      <a:pt x="279" y="438"/>
                    </a:lnTo>
                    <a:lnTo>
                      <a:pt x="279" y="440"/>
                    </a:lnTo>
                    <a:lnTo>
                      <a:pt x="280" y="440"/>
                    </a:lnTo>
                    <a:lnTo>
                      <a:pt x="283" y="441"/>
                    </a:lnTo>
                    <a:lnTo>
                      <a:pt x="283" y="443"/>
                    </a:lnTo>
                    <a:lnTo>
                      <a:pt x="283" y="444"/>
                    </a:lnTo>
                    <a:lnTo>
                      <a:pt x="283" y="446"/>
                    </a:lnTo>
                    <a:lnTo>
                      <a:pt x="285" y="446"/>
                    </a:lnTo>
                    <a:lnTo>
                      <a:pt x="286" y="447"/>
                    </a:lnTo>
                    <a:lnTo>
                      <a:pt x="286" y="449"/>
                    </a:lnTo>
                    <a:lnTo>
                      <a:pt x="286" y="451"/>
                    </a:lnTo>
                    <a:lnTo>
                      <a:pt x="288" y="451"/>
                    </a:lnTo>
                    <a:lnTo>
                      <a:pt x="288" y="452"/>
                    </a:lnTo>
                    <a:lnTo>
                      <a:pt x="290" y="454"/>
                    </a:lnTo>
                    <a:lnTo>
                      <a:pt x="290" y="457"/>
                    </a:lnTo>
                    <a:lnTo>
                      <a:pt x="291" y="458"/>
                    </a:lnTo>
                    <a:lnTo>
                      <a:pt x="293" y="460"/>
                    </a:lnTo>
                    <a:lnTo>
                      <a:pt x="294" y="461"/>
                    </a:lnTo>
                    <a:lnTo>
                      <a:pt x="297" y="461"/>
                    </a:lnTo>
                    <a:lnTo>
                      <a:pt x="299" y="461"/>
                    </a:lnTo>
                    <a:lnTo>
                      <a:pt x="300" y="463"/>
                    </a:lnTo>
                    <a:lnTo>
                      <a:pt x="300" y="464"/>
                    </a:lnTo>
                    <a:lnTo>
                      <a:pt x="303" y="466"/>
                    </a:lnTo>
                    <a:lnTo>
                      <a:pt x="308" y="471"/>
                    </a:lnTo>
                    <a:lnTo>
                      <a:pt x="311" y="471"/>
                    </a:lnTo>
                    <a:lnTo>
                      <a:pt x="314" y="464"/>
                    </a:lnTo>
                    <a:lnTo>
                      <a:pt x="317" y="461"/>
                    </a:lnTo>
                    <a:lnTo>
                      <a:pt x="319" y="460"/>
                    </a:lnTo>
                    <a:lnTo>
                      <a:pt x="320" y="461"/>
                    </a:lnTo>
                    <a:lnTo>
                      <a:pt x="322" y="461"/>
                    </a:lnTo>
                    <a:lnTo>
                      <a:pt x="323" y="461"/>
                    </a:lnTo>
                    <a:lnTo>
                      <a:pt x="325" y="461"/>
                    </a:lnTo>
                    <a:lnTo>
                      <a:pt x="326" y="461"/>
                    </a:lnTo>
                    <a:lnTo>
                      <a:pt x="331" y="463"/>
                    </a:lnTo>
                    <a:lnTo>
                      <a:pt x="339" y="464"/>
                    </a:lnTo>
                    <a:lnTo>
                      <a:pt x="342" y="466"/>
                    </a:lnTo>
                    <a:lnTo>
                      <a:pt x="346" y="466"/>
                    </a:lnTo>
                    <a:lnTo>
                      <a:pt x="351" y="466"/>
                    </a:lnTo>
                    <a:lnTo>
                      <a:pt x="354" y="466"/>
                    </a:lnTo>
                    <a:lnTo>
                      <a:pt x="356" y="466"/>
                    </a:lnTo>
                    <a:lnTo>
                      <a:pt x="357" y="467"/>
                    </a:lnTo>
                    <a:lnTo>
                      <a:pt x="359" y="467"/>
                    </a:lnTo>
                    <a:lnTo>
                      <a:pt x="360" y="467"/>
                    </a:lnTo>
                    <a:lnTo>
                      <a:pt x="362" y="469"/>
                    </a:lnTo>
                    <a:lnTo>
                      <a:pt x="363" y="469"/>
                    </a:lnTo>
                    <a:lnTo>
                      <a:pt x="366" y="469"/>
                    </a:lnTo>
                    <a:lnTo>
                      <a:pt x="368" y="471"/>
                    </a:lnTo>
                    <a:lnTo>
                      <a:pt x="369" y="472"/>
                    </a:lnTo>
                    <a:lnTo>
                      <a:pt x="369" y="474"/>
                    </a:lnTo>
                    <a:lnTo>
                      <a:pt x="371" y="474"/>
                    </a:lnTo>
                    <a:lnTo>
                      <a:pt x="373" y="474"/>
                    </a:lnTo>
                    <a:lnTo>
                      <a:pt x="374" y="475"/>
                    </a:lnTo>
                    <a:lnTo>
                      <a:pt x="376" y="475"/>
                    </a:lnTo>
                    <a:lnTo>
                      <a:pt x="377" y="477"/>
                    </a:lnTo>
                    <a:lnTo>
                      <a:pt x="379" y="477"/>
                    </a:lnTo>
                    <a:lnTo>
                      <a:pt x="379" y="478"/>
                    </a:lnTo>
                    <a:lnTo>
                      <a:pt x="379" y="481"/>
                    </a:lnTo>
                    <a:lnTo>
                      <a:pt x="379" y="486"/>
                    </a:lnTo>
                    <a:lnTo>
                      <a:pt x="379" y="489"/>
                    </a:lnTo>
                    <a:lnTo>
                      <a:pt x="380" y="497"/>
                    </a:lnTo>
                    <a:lnTo>
                      <a:pt x="383" y="504"/>
                    </a:lnTo>
                    <a:lnTo>
                      <a:pt x="388" y="509"/>
                    </a:lnTo>
                    <a:lnTo>
                      <a:pt x="394" y="512"/>
                    </a:lnTo>
                    <a:lnTo>
                      <a:pt x="400" y="512"/>
                    </a:lnTo>
                    <a:lnTo>
                      <a:pt x="406" y="509"/>
                    </a:lnTo>
                    <a:lnTo>
                      <a:pt x="412" y="504"/>
                    </a:lnTo>
                    <a:lnTo>
                      <a:pt x="417" y="500"/>
                    </a:lnTo>
                    <a:lnTo>
                      <a:pt x="422" y="494"/>
                    </a:lnTo>
                    <a:lnTo>
                      <a:pt x="423" y="492"/>
                    </a:lnTo>
                    <a:lnTo>
                      <a:pt x="429" y="483"/>
                    </a:lnTo>
                    <a:lnTo>
                      <a:pt x="432" y="477"/>
                    </a:lnTo>
                    <a:lnTo>
                      <a:pt x="436" y="467"/>
                    </a:lnTo>
                    <a:lnTo>
                      <a:pt x="439" y="457"/>
                    </a:lnTo>
                    <a:lnTo>
                      <a:pt x="440" y="447"/>
                    </a:lnTo>
                    <a:lnTo>
                      <a:pt x="442" y="441"/>
                    </a:lnTo>
                    <a:lnTo>
                      <a:pt x="446" y="432"/>
                    </a:lnTo>
                    <a:lnTo>
                      <a:pt x="446" y="421"/>
                    </a:lnTo>
                    <a:lnTo>
                      <a:pt x="448" y="411"/>
                    </a:lnTo>
                    <a:lnTo>
                      <a:pt x="451" y="401"/>
                    </a:lnTo>
                    <a:lnTo>
                      <a:pt x="456" y="394"/>
                    </a:lnTo>
                    <a:lnTo>
                      <a:pt x="460" y="391"/>
                    </a:lnTo>
                    <a:lnTo>
                      <a:pt x="463" y="384"/>
                    </a:lnTo>
                    <a:lnTo>
                      <a:pt x="468" y="380"/>
                    </a:lnTo>
                    <a:lnTo>
                      <a:pt x="472" y="374"/>
                    </a:lnTo>
                    <a:lnTo>
                      <a:pt x="476" y="368"/>
                    </a:lnTo>
                    <a:lnTo>
                      <a:pt x="476" y="363"/>
                    </a:lnTo>
                    <a:lnTo>
                      <a:pt x="474" y="358"/>
                    </a:lnTo>
                    <a:lnTo>
                      <a:pt x="477" y="354"/>
                    </a:lnTo>
                    <a:lnTo>
                      <a:pt x="482" y="351"/>
                    </a:lnTo>
                    <a:lnTo>
                      <a:pt x="486" y="346"/>
                    </a:lnTo>
                    <a:lnTo>
                      <a:pt x="491" y="341"/>
                    </a:lnTo>
                    <a:lnTo>
                      <a:pt x="492" y="337"/>
                    </a:lnTo>
                    <a:lnTo>
                      <a:pt x="497" y="332"/>
                    </a:lnTo>
                    <a:lnTo>
                      <a:pt x="500" y="328"/>
                    </a:lnTo>
                    <a:lnTo>
                      <a:pt x="505" y="314"/>
                    </a:lnTo>
                    <a:lnTo>
                      <a:pt x="503" y="312"/>
                    </a:lnTo>
                    <a:lnTo>
                      <a:pt x="506" y="308"/>
                    </a:lnTo>
                    <a:lnTo>
                      <a:pt x="506" y="301"/>
                    </a:lnTo>
                    <a:lnTo>
                      <a:pt x="505" y="298"/>
                    </a:lnTo>
                    <a:lnTo>
                      <a:pt x="506" y="292"/>
                    </a:lnTo>
                    <a:lnTo>
                      <a:pt x="508" y="289"/>
                    </a:lnTo>
                    <a:lnTo>
                      <a:pt x="511" y="288"/>
                    </a:lnTo>
                    <a:lnTo>
                      <a:pt x="514" y="286"/>
                    </a:lnTo>
                    <a:lnTo>
                      <a:pt x="515" y="284"/>
                    </a:lnTo>
                    <a:lnTo>
                      <a:pt x="519" y="281"/>
                    </a:lnTo>
                    <a:lnTo>
                      <a:pt x="520" y="280"/>
                    </a:lnTo>
                    <a:lnTo>
                      <a:pt x="520" y="277"/>
                    </a:lnTo>
                    <a:lnTo>
                      <a:pt x="519" y="274"/>
                    </a:lnTo>
                    <a:lnTo>
                      <a:pt x="519" y="272"/>
                    </a:lnTo>
                    <a:lnTo>
                      <a:pt x="519" y="269"/>
                    </a:lnTo>
                    <a:lnTo>
                      <a:pt x="520" y="264"/>
                    </a:lnTo>
                    <a:lnTo>
                      <a:pt x="520" y="261"/>
                    </a:lnTo>
                    <a:lnTo>
                      <a:pt x="522" y="260"/>
                    </a:lnTo>
                    <a:lnTo>
                      <a:pt x="522" y="257"/>
                    </a:lnTo>
                    <a:lnTo>
                      <a:pt x="531" y="258"/>
                    </a:lnTo>
                    <a:lnTo>
                      <a:pt x="537" y="261"/>
                    </a:lnTo>
                    <a:lnTo>
                      <a:pt x="542" y="264"/>
                    </a:lnTo>
                    <a:lnTo>
                      <a:pt x="549" y="268"/>
                    </a:lnTo>
                    <a:lnTo>
                      <a:pt x="555" y="269"/>
                    </a:lnTo>
                    <a:lnTo>
                      <a:pt x="560" y="269"/>
                    </a:lnTo>
                    <a:lnTo>
                      <a:pt x="563" y="271"/>
                    </a:lnTo>
                    <a:lnTo>
                      <a:pt x="568" y="272"/>
                    </a:lnTo>
                    <a:lnTo>
                      <a:pt x="572" y="277"/>
                    </a:lnTo>
                    <a:lnTo>
                      <a:pt x="575" y="278"/>
                    </a:lnTo>
                    <a:lnTo>
                      <a:pt x="582" y="281"/>
                    </a:lnTo>
                    <a:lnTo>
                      <a:pt x="585" y="283"/>
                    </a:lnTo>
                    <a:lnTo>
                      <a:pt x="592" y="284"/>
                    </a:lnTo>
                    <a:lnTo>
                      <a:pt x="597" y="286"/>
                    </a:lnTo>
                    <a:lnTo>
                      <a:pt x="603" y="284"/>
                    </a:lnTo>
                    <a:lnTo>
                      <a:pt x="605" y="283"/>
                    </a:lnTo>
                    <a:lnTo>
                      <a:pt x="609" y="281"/>
                    </a:lnTo>
                    <a:lnTo>
                      <a:pt x="612" y="283"/>
                    </a:lnTo>
                    <a:lnTo>
                      <a:pt x="614" y="286"/>
                    </a:lnTo>
                    <a:lnTo>
                      <a:pt x="615" y="288"/>
                    </a:lnTo>
                    <a:lnTo>
                      <a:pt x="617" y="288"/>
                    </a:lnTo>
                    <a:lnTo>
                      <a:pt x="622" y="288"/>
                    </a:lnTo>
                    <a:lnTo>
                      <a:pt x="623" y="284"/>
                    </a:lnTo>
                    <a:lnTo>
                      <a:pt x="625" y="283"/>
                    </a:lnTo>
                    <a:lnTo>
                      <a:pt x="625" y="280"/>
                    </a:lnTo>
                    <a:lnTo>
                      <a:pt x="625" y="277"/>
                    </a:lnTo>
                    <a:lnTo>
                      <a:pt x="628" y="277"/>
                    </a:lnTo>
                    <a:lnTo>
                      <a:pt x="631" y="275"/>
                    </a:lnTo>
                    <a:lnTo>
                      <a:pt x="634" y="278"/>
                    </a:lnTo>
                    <a:lnTo>
                      <a:pt x="637" y="280"/>
                    </a:lnTo>
                    <a:lnTo>
                      <a:pt x="638" y="281"/>
                    </a:lnTo>
                    <a:lnTo>
                      <a:pt x="646" y="281"/>
                    </a:lnTo>
                    <a:lnTo>
                      <a:pt x="648" y="280"/>
                    </a:lnTo>
                    <a:lnTo>
                      <a:pt x="651" y="278"/>
                    </a:lnTo>
                    <a:lnTo>
                      <a:pt x="652" y="278"/>
                    </a:lnTo>
                    <a:lnTo>
                      <a:pt x="655" y="278"/>
                    </a:lnTo>
                    <a:lnTo>
                      <a:pt x="657" y="281"/>
                    </a:lnTo>
                    <a:lnTo>
                      <a:pt x="657" y="283"/>
                    </a:lnTo>
                    <a:lnTo>
                      <a:pt x="657" y="284"/>
                    </a:lnTo>
                    <a:lnTo>
                      <a:pt x="658" y="284"/>
                    </a:lnTo>
                    <a:lnTo>
                      <a:pt x="660" y="286"/>
                    </a:lnTo>
                    <a:lnTo>
                      <a:pt x="665" y="288"/>
                    </a:lnTo>
                    <a:lnTo>
                      <a:pt x="666" y="288"/>
                    </a:lnTo>
                    <a:lnTo>
                      <a:pt x="668" y="288"/>
                    </a:lnTo>
                    <a:lnTo>
                      <a:pt x="672" y="284"/>
                    </a:lnTo>
                    <a:lnTo>
                      <a:pt x="677" y="278"/>
                    </a:lnTo>
                    <a:lnTo>
                      <a:pt x="678" y="272"/>
                    </a:lnTo>
                    <a:lnTo>
                      <a:pt x="680" y="266"/>
                    </a:lnTo>
                    <a:lnTo>
                      <a:pt x="685" y="263"/>
                    </a:lnTo>
                    <a:lnTo>
                      <a:pt x="686" y="260"/>
                    </a:lnTo>
                    <a:lnTo>
                      <a:pt x="688" y="255"/>
                    </a:lnTo>
                    <a:lnTo>
                      <a:pt x="688" y="252"/>
                    </a:lnTo>
                    <a:lnTo>
                      <a:pt x="688" y="248"/>
                    </a:lnTo>
                    <a:lnTo>
                      <a:pt x="686" y="241"/>
                    </a:lnTo>
                    <a:lnTo>
                      <a:pt x="685" y="237"/>
                    </a:lnTo>
                    <a:lnTo>
                      <a:pt x="680" y="235"/>
                    </a:lnTo>
                    <a:lnTo>
                      <a:pt x="680" y="231"/>
                    </a:lnTo>
                    <a:lnTo>
                      <a:pt x="678" y="223"/>
                    </a:lnTo>
                    <a:lnTo>
                      <a:pt x="675" y="214"/>
                    </a:lnTo>
                    <a:lnTo>
                      <a:pt x="677" y="198"/>
                    </a:lnTo>
                    <a:lnTo>
                      <a:pt x="680" y="188"/>
                    </a:lnTo>
                    <a:lnTo>
                      <a:pt x="683" y="178"/>
                    </a:lnTo>
                    <a:lnTo>
                      <a:pt x="683" y="174"/>
                    </a:lnTo>
                    <a:lnTo>
                      <a:pt x="685" y="169"/>
                    </a:lnTo>
                    <a:lnTo>
                      <a:pt x="688" y="161"/>
                    </a:lnTo>
                    <a:lnTo>
                      <a:pt x="686" y="155"/>
                    </a:lnTo>
                    <a:lnTo>
                      <a:pt x="683" y="151"/>
                    </a:lnTo>
                    <a:lnTo>
                      <a:pt x="678" y="148"/>
                    </a:lnTo>
                    <a:lnTo>
                      <a:pt x="675" y="141"/>
                    </a:lnTo>
                    <a:lnTo>
                      <a:pt x="675" y="137"/>
                    </a:lnTo>
                    <a:lnTo>
                      <a:pt x="674" y="132"/>
                    </a:lnTo>
                    <a:lnTo>
                      <a:pt x="672" y="128"/>
                    </a:lnTo>
                    <a:lnTo>
                      <a:pt x="672" y="123"/>
                    </a:lnTo>
                    <a:lnTo>
                      <a:pt x="671" y="120"/>
                    </a:lnTo>
                    <a:lnTo>
                      <a:pt x="671" y="114"/>
                    </a:lnTo>
                    <a:lnTo>
                      <a:pt x="671" y="109"/>
                    </a:lnTo>
                    <a:lnTo>
                      <a:pt x="672" y="103"/>
                    </a:lnTo>
                    <a:lnTo>
                      <a:pt x="671" y="98"/>
                    </a:lnTo>
                    <a:lnTo>
                      <a:pt x="672" y="95"/>
                    </a:lnTo>
                    <a:lnTo>
                      <a:pt x="671" y="89"/>
                    </a:lnTo>
                    <a:lnTo>
                      <a:pt x="669" y="86"/>
                    </a:lnTo>
                    <a:lnTo>
                      <a:pt x="665" y="81"/>
                    </a:lnTo>
                    <a:lnTo>
                      <a:pt x="663" y="77"/>
                    </a:lnTo>
                    <a:lnTo>
                      <a:pt x="663" y="71"/>
                    </a:lnTo>
                    <a:lnTo>
                      <a:pt x="665" y="66"/>
                    </a:lnTo>
                    <a:lnTo>
                      <a:pt x="666" y="60"/>
                    </a:lnTo>
                    <a:lnTo>
                      <a:pt x="668" y="52"/>
                    </a:lnTo>
                    <a:lnTo>
                      <a:pt x="669" y="45"/>
                    </a:lnTo>
                    <a:lnTo>
                      <a:pt x="672" y="37"/>
                    </a:lnTo>
                    <a:lnTo>
                      <a:pt x="672" y="29"/>
                    </a:lnTo>
                    <a:lnTo>
                      <a:pt x="675" y="23"/>
                    </a:lnTo>
                    <a:lnTo>
                      <a:pt x="675" y="17"/>
                    </a:lnTo>
                    <a:lnTo>
                      <a:pt x="672" y="11"/>
                    </a:lnTo>
                    <a:lnTo>
                      <a:pt x="669" y="5"/>
                    </a:lnTo>
                    <a:lnTo>
                      <a:pt x="669" y="3"/>
                    </a:lnTo>
                    <a:lnTo>
                      <a:pt x="678" y="0"/>
                    </a:lnTo>
                    <a:lnTo>
                      <a:pt x="685" y="0"/>
                    </a:lnTo>
                    <a:lnTo>
                      <a:pt x="692" y="1"/>
                    </a:lnTo>
                    <a:lnTo>
                      <a:pt x="700" y="6"/>
                    </a:lnTo>
                    <a:lnTo>
                      <a:pt x="706" y="9"/>
                    </a:lnTo>
                    <a:lnTo>
                      <a:pt x="714" y="15"/>
                    </a:lnTo>
                    <a:lnTo>
                      <a:pt x="718" y="21"/>
                    </a:lnTo>
                    <a:lnTo>
                      <a:pt x="725" y="29"/>
                    </a:lnTo>
                    <a:lnTo>
                      <a:pt x="729" y="37"/>
                    </a:lnTo>
                    <a:lnTo>
                      <a:pt x="734" y="45"/>
                    </a:lnTo>
                    <a:lnTo>
                      <a:pt x="738" y="52"/>
                    </a:lnTo>
                    <a:lnTo>
                      <a:pt x="745" y="60"/>
                    </a:lnTo>
                    <a:lnTo>
                      <a:pt x="751" y="68"/>
                    </a:lnTo>
                    <a:lnTo>
                      <a:pt x="757" y="75"/>
                    </a:lnTo>
                    <a:lnTo>
                      <a:pt x="769" y="83"/>
                    </a:lnTo>
                    <a:lnTo>
                      <a:pt x="774" y="86"/>
                    </a:lnTo>
                    <a:lnTo>
                      <a:pt x="777" y="88"/>
                    </a:lnTo>
                    <a:lnTo>
                      <a:pt x="786" y="85"/>
                    </a:lnTo>
                    <a:lnTo>
                      <a:pt x="794" y="85"/>
                    </a:lnTo>
                    <a:lnTo>
                      <a:pt x="805" y="83"/>
                    </a:lnTo>
                    <a:lnTo>
                      <a:pt x="814" y="81"/>
                    </a:lnTo>
                    <a:lnTo>
                      <a:pt x="831" y="95"/>
                    </a:lnTo>
                    <a:lnTo>
                      <a:pt x="832" y="100"/>
                    </a:lnTo>
                    <a:lnTo>
                      <a:pt x="835" y="105"/>
                    </a:lnTo>
                    <a:lnTo>
                      <a:pt x="840" y="109"/>
                    </a:lnTo>
                    <a:lnTo>
                      <a:pt x="843" y="115"/>
                    </a:lnTo>
                    <a:lnTo>
                      <a:pt x="846" y="120"/>
                    </a:lnTo>
                    <a:lnTo>
                      <a:pt x="849" y="126"/>
                    </a:lnTo>
                    <a:lnTo>
                      <a:pt x="851" y="129"/>
                    </a:lnTo>
                    <a:lnTo>
                      <a:pt x="849" y="129"/>
                    </a:lnTo>
                    <a:lnTo>
                      <a:pt x="849" y="131"/>
                    </a:lnTo>
                    <a:lnTo>
                      <a:pt x="849" y="132"/>
                    </a:lnTo>
                    <a:lnTo>
                      <a:pt x="849" y="134"/>
                    </a:lnTo>
                    <a:lnTo>
                      <a:pt x="848" y="135"/>
                    </a:lnTo>
                    <a:lnTo>
                      <a:pt x="848" y="137"/>
                    </a:lnTo>
                    <a:lnTo>
                      <a:pt x="846" y="137"/>
                    </a:lnTo>
                    <a:lnTo>
                      <a:pt x="846" y="138"/>
                    </a:lnTo>
                    <a:lnTo>
                      <a:pt x="846" y="140"/>
                    </a:lnTo>
                    <a:lnTo>
                      <a:pt x="844" y="140"/>
                    </a:lnTo>
                    <a:lnTo>
                      <a:pt x="844" y="141"/>
                    </a:lnTo>
                    <a:lnTo>
                      <a:pt x="843" y="143"/>
                    </a:lnTo>
                    <a:lnTo>
                      <a:pt x="843" y="145"/>
                    </a:lnTo>
                    <a:lnTo>
                      <a:pt x="841" y="146"/>
                    </a:lnTo>
                    <a:lnTo>
                      <a:pt x="841" y="148"/>
                    </a:lnTo>
                    <a:lnTo>
                      <a:pt x="841" y="149"/>
                    </a:lnTo>
                    <a:lnTo>
                      <a:pt x="840" y="149"/>
                    </a:lnTo>
                    <a:lnTo>
                      <a:pt x="840" y="151"/>
                    </a:lnTo>
                    <a:lnTo>
                      <a:pt x="840" y="152"/>
                    </a:lnTo>
                    <a:lnTo>
                      <a:pt x="840" y="154"/>
                    </a:lnTo>
                    <a:lnTo>
                      <a:pt x="840" y="155"/>
                    </a:lnTo>
                    <a:lnTo>
                      <a:pt x="838" y="157"/>
                    </a:lnTo>
                    <a:lnTo>
                      <a:pt x="838" y="158"/>
                    </a:lnTo>
                    <a:lnTo>
                      <a:pt x="838" y="160"/>
                    </a:lnTo>
                    <a:lnTo>
                      <a:pt x="838" y="161"/>
                    </a:lnTo>
                    <a:lnTo>
                      <a:pt x="837" y="161"/>
                    </a:lnTo>
                    <a:lnTo>
                      <a:pt x="837" y="163"/>
                    </a:lnTo>
                    <a:lnTo>
                      <a:pt x="837" y="164"/>
                    </a:lnTo>
                    <a:lnTo>
                      <a:pt x="837" y="166"/>
                    </a:lnTo>
                    <a:lnTo>
                      <a:pt x="835" y="166"/>
                    </a:lnTo>
                    <a:lnTo>
                      <a:pt x="835" y="168"/>
                    </a:lnTo>
                    <a:lnTo>
                      <a:pt x="835" y="169"/>
                    </a:lnTo>
                    <a:lnTo>
                      <a:pt x="834" y="171"/>
                    </a:lnTo>
                    <a:lnTo>
                      <a:pt x="834" y="172"/>
                    </a:lnTo>
                    <a:lnTo>
                      <a:pt x="834" y="174"/>
                    </a:lnTo>
                    <a:lnTo>
                      <a:pt x="832" y="174"/>
                    </a:lnTo>
                    <a:lnTo>
                      <a:pt x="832" y="175"/>
                    </a:lnTo>
                    <a:lnTo>
                      <a:pt x="832" y="177"/>
                    </a:lnTo>
                    <a:lnTo>
                      <a:pt x="831" y="177"/>
                    </a:lnTo>
                    <a:lnTo>
                      <a:pt x="831" y="178"/>
                    </a:lnTo>
                    <a:lnTo>
                      <a:pt x="831" y="180"/>
                    </a:lnTo>
                    <a:lnTo>
                      <a:pt x="831" y="181"/>
                    </a:lnTo>
                    <a:lnTo>
                      <a:pt x="829" y="181"/>
                    </a:lnTo>
                    <a:lnTo>
                      <a:pt x="829" y="183"/>
                    </a:lnTo>
                    <a:lnTo>
                      <a:pt x="829" y="184"/>
                    </a:lnTo>
                    <a:lnTo>
                      <a:pt x="829" y="186"/>
                    </a:lnTo>
                    <a:lnTo>
                      <a:pt x="828" y="186"/>
                    </a:lnTo>
                    <a:lnTo>
                      <a:pt x="828" y="188"/>
                    </a:lnTo>
                    <a:lnTo>
                      <a:pt x="828" y="189"/>
                    </a:lnTo>
                    <a:lnTo>
                      <a:pt x="826" y="189"/>
                    </a:lnTo>
                    <a:lnTo>
                      <a:pt x="826" y="191"/>
                    </a:lnTo>
                    <a:lnTo>
                      <a:pt x="826" y="192"/>
                    </a:lnTo>
                    <a:lnTo>
                      <a:pt x="824" y="192"/>
                    </a:lnTo>
                    <a:lnTo>
                      <a:pt x="824" y="194"/>
                    </a:lnTo>
                    <a:lnTo>
                      <a:pt x="823" y="194"/>
                    </a:lnTo>
                    <a:lnTo>
                      <a:pt x="823" y="195"/>
                    </a:lnTo>
                    <a:lnTo>
                      <a:pt x="821" y="197"/>
                    </a:lnTo>
                    <a:lnTo>
                      <a:pt x="821" y="198"/>
                    </a:lnTo>
                    <a:lnTo>
                      <a:pt x="821" y="200"/>
                    </a:lnTo>
                    <a:lnTo>
                      <a:pt x="820" y="206"/>
                    </a:lnTo>
                    <a:lnTo>
                      <a:pt x="820" y="208"/>
                    </a:lnTo>
                    <a:lnTo>
                      <a:pt x="818" y="209"/>
                    </a:lnTo>
                    <a:lnTo>
                      <a:pt x="818" y="211"/>
                    </a:lnTo>
                    <a:lnTo>
                      <a:pt x="818" y="212"/>
                    </a:lnTo>
                    <a:lnTo>
                      <a:pt x="818" y="214"/>
                    </a:lnTo>
                    <a:lnTo>
                      <a:pt x="817" y="214"/>
                    </a:lnTo>
                    <a:lnTo>
                      <a:pt x="817" y="215"/>
                    </a:lnTo>
                    <a:lnTo>
                      <a:pt x="815" y="215"/>
                    </a:lnTo>
                    <a:lnTo>
                      <a:pt x="815" y="217"/>
                    </a:lnTo>
                    <a:lnTo>
                      <a:pt x="814" y="218"/>
                    </a:lnTo>
                    <a:lnTo>
                      <a:pt x="814" y="220"/>
                    </a:lnTo>
                    <a:lnTo>
                      <a:pt x="812" y="220"/>
                    </a:lnTo>
                    <a:lnTo>
                      <a:pt x="812" y="221"/>
                    </a:lnTo>
                    <a:lnTo>
                      <a:pt x="811" y="221"/>
                    </a:lnTo>
                    <a:lnTo>
                      <a:pt x="811" y="223"/>
                    </a:lnTo>
                    <a:lnTo>
                      <a:pt x="811" y="224"/>
                    </a:lnTo>
                    <a:lnTo>
                      <a:pt x="809" y="224"/>
                    </a:lnTo>
                    <a:lnTo>
                      <a:pt x="809" y="226"/>
                    </a:lnTo>
                    <a:lnTo>
                      <a:pt x="808" y="228"/>
                    </a:lnTo>
                    <a:lnTo>
                      <a:pt x="808" y="229"/>
                    </a:lnTo>
                    <a:lnTo>
                      <a:pt x="806" y="229"/>
                    </a:lnTo>
                    <a:lnTo>
                      <a:pt x="806" y="231"/>
                    </a:lnTo>
                    <a:lnTo>
                      <a:pt x="806" y="232"/>
                    </a:lnTo>
                    <a:lnTo>
                      <a:pt x="805" y="232"/>
                    </a:lnTo>
                    <a:lnTo>
                      <a:pt x="805" y="234"/>
                    </a:lnTo>
                    <a:lnTo>
                      <a:pt x="805" y="235"/>
                    </a:lnTo>
                    <a:lnTo>
                      <a:pt x="803" y="235"/>
                    </a:lnTo>
                    <a:lnTo>
                      <a:pt x="803" y="237"/>
                    </a:lnTo>
                    <a:lnTo>
                      <a:pt x="803" y="238"/>
                    </a:lnTo>
                    <a:lnTo>
                      <a:pt x="803" y="240"/>
                    </a:lnTo>
                    <a:lnTo>
                      <a:pt x="803" y="241"/>
                    </a:lnTo>
                    <a:lnTo>
                      <a:pt x="803" y="243"/>
                    </a:lnTo>
                    <a:lnTo>
                      <a:pt x="803" y="244"/>
                    </a:lnTo>
                    <a:lnTo>
                      <a:pt x="803" y="246"/>
                    </a:lnTo>
                    <a:lnTo>
                      <a:pt x="803" y="248"/>
                    </a:lnTo>
                    <a:lnTo>
                      <a:pt x="803" y="249"/>
                    </a:lnTo>
                    <a:lnTo>
                      <a:pt x="803" y="251"/>
                    </a:lnTo>
                    <a:lnTo>
                      <a:pt x="803" y="252"/>
                    </a:lnTo>
                    <a:lnTo>
                      <a:pt x="803" y="254"/>
                    </a:lnTo>
                    <a:lnTo>
                      <a:pt x="803" y="255"/>
                    </a:lnTo>
                    <a:lnTo>
                      <a:pt x="805" y="257"/>
                    </a:lnTo>
                    <a:lnTo>
                      <a:pt x="805" y="258"/>
                    </a:lnTo>
                    <a:lnTo>
                      <a:pt x="805" y="260"/>
                    </a:lnTo>
                    <a:lnTo>
                      <a:pt x="806" y="260"/>
                    </a:lnTo>
                    <a:lnTo>
                      <a:pt x="806" y="261"/>
                    </a:lnTo>
                    <a:lnTo>
                      <a:pt x="806" y="263"/>
                    </a:lnTo>
                    <a:lnTo>
                      <a:pt x="808" y="263"/>
                    </a:lnTo>
                    <a:lnTo>
                      <a:pt x="808" y="264"/>
                    </a:lnTo>
                    <a:lnTo>
                      <a:pt x="808" y="266"/>
                    </a:lnTo>
                    <a:lnTo>
                      <a:pt x="808" y="268"/>
                    </a:lnTo>
                    <a:lnTo>
                      <a:pt x="808" y="269"/>
                    </a:lnTo>
                    <a:lnTo>
                      <a:pt x="808" y="271"/>
                    </a:lnTo>
                    <a:lnTo>
                      <a:pt x="808" y="275"/>
                    </a:lnTo>
                    <a:lnTo>
                      <a:pt x="806" y="275"/>
                    </a:lnTo>
                    <a:lnTo>
                      <a:pt x="806" y="277"/>
                    </a:lnTo>
                    <a:lnTo>
                      <a:pt x="806" y="278"/>
                    </a:lnTo>
                    <a:lnTo>
                      <a:pt x="806" y="280"/>
                    </a:lnTo>
                    <a:lnTo>
                      <a:pt x="806" y="281"/>
                    </a:lnTo>
                    <a:lnTo>
                      <a:pt x="806" y="283"/>
                    </a:lnTo>
                    <a:lnTo>
                      <a:pt x="806" y="284"/>
                    </a:lnTo>
                    <a:lnTo>
                      <a:pt x="806" y="286"/>
                    </a:lnTo>
                    <a:lnTo>
                      <a:pt x="806" y="288"/>
                    </a:lnTo>
                    <a:lnTo>
                      <a:pt x="806" y="289"/>
                    </a:lnTo>
                    <a:lnTo>
                      <a:pt x="805" y="289"/>
                    </a:lnTo>
                    <a:lnTo>
                      <a:pt x="805" y="291"/>
                    </a:lnTo>
                    <a:lnTo>
                      <a:pt x="805" y="292"/>
                    </a:lnTo>
                    <a:lnTo>
                      <a:pt x="803" y="292"/>
                    </a:lnTo>
                    <a:lnTo>
                      <a:pt x="803" y="294"/>
                    </a:lnTo>
                    <a:lnTo>
                      <a:pt x="801" y="295"/>
                    </a:lnTo>
                    <a:lnTo>
                      <a:pt x="800" y="297"/>
                    </a:lnTo>
                    <a:lnTo>
                      <a:pt x="798" y="298"/>
                    </a:lnTo>
                    <a:lnTo>
                      <a:pt x="797" y="298"/>
                    </a:lnTo>
                    <a:lnTo>
                      <a:pt x="797" y="300"/>
                    </a:lnTo>
                    <a:lnTo>
                      <a:pt x="795" y="300"/>
                    </a:lnTo>
                    <a:lnTo>
                      <a:pt x="795" y="301"/>
                    </a:lnTo>
                    <a:lnTo>
                      <a:pt x="794" y="301"/>
                    </a:lnTo>
                    <a:lnTo>
                      <a:pt x="794" y="303"/>
                    </a:lnTo>
                    <a:lnTo>
                      <a:pt x="792" y="303"/>
                    </a:lnTo>
                    <a:lnTo>
                      <a:pt x="792" y="304"/>
                    </a:lnTo>
                    <a:lnTo>
                      <a:pt x="791" y="304"/>
                    </a:lnTo>
                    <a:lnTo>
                      <a:pt x="789" y="306"/>
                    </a:lnTo>
                    <a:lnTo>
                      <a:pt x="788" y="308"/>
                    </a:lnTo>
                    <a:lnTo>
                      <a:pt x="786" y="309"/>
                    </a:lnTo>
                    <a:lnTo>
                      <a:pt x="786" y="311"/>
                    </a:lnTo>
                    <a:lnTo>
                      <a:pt x="785" y="311"/>
                    </a:lnTo>
                    <a:lnTo>
                      <a:pt x="785" y="312"/>
                    </a:lnTo>
                    <a:lnTo>
                      <a:pt x="785" y="314"/>
                    </a:lnTo>
                    <a:lnTo>
                      <a:pt x="783" y="314"/>
                    </a:lnTo>
                    <a:lnTo>
                      <a:pt x="783" y="315"/>
                    </a:lnTo>
                    <a:lnTo>
                      <a:pt x="783" y="317"/>
                    </a:lnTo>
                    <a:lnTo>
                      <a:pt x="783" y="318"/>
                    </a:lnTo>
                    <a:lnTo>
                      <a:pt x="783" y="320"/>
                    </a:lnTo>
                    <a:lnTo>
                      <a:pt x="781" y="320"/>
                    </a:lnTo>
                    <a:lnTo>
                      <a:pt x="781" y="321"/>
                    </a:lnTo>
                    <a:lnTo>
                      <a:pt x="781" y="323"/>
                    </a:lnTo>
                    <a:lnTo>
                      <a:pt x="780" y="323"/>
                    </a:lnTo>
                    <a:lnTo>
                      <a:pt x="778" y="323"/>
                    </a:lnTo>
                    <a:lnTo>
                      <a:pt x="778" y="324"/>
                    </a:lnTo>
                    <a:lnTo>
                      <a:pt x="777" y="324"/>
                    </a:lnTo>
                    <a:lnTo>
                      <a:pt x="775" y="326"/>
                    </a:lnTo>
                    <a:lnTo>
                      <a:pt x="774" y="326"/>
                    </a:lnTo>
                    <a:lnTo>
                      <a:pt x="772" y="326"/>
                    </a:lnTo>
                    <a:lnTo>
                      <a:pt x="771" y="328"/>
                    </a:lnTo>
                    <a:lnTo>
                      <a:pt x="769" y="329"/>
                    </a:lnTo>
                    <a:lnTo>
                      <a:pt x="768" y="331"/>
                    </a:lnTo>
                    <a:lnTo>
                      <a:pt x="766" y="332"/>
                    </a:lnTo>
                    <a:lnTo>
                      <a:pt x="765" y="332"/>
                    </a:lnTo>
                    <a:lnTo>
                      <a:pt x="765" y="334"/>
                    </a:lnTo>
                    <a:lnTo>
                      <a:pt x="763" y="335"/>
                    </a:lnTo>
                    <a:lnTo>
                      <a:pt x="763" y="337"/>
                    </a:lnTo>
                    <a:lnTo>
                      <a:pt x="761" y="337"/>
                    </a:lnTo>
                    <a:lnTo>
                      <a:pt x="761" y="338"/>
                    </a:lnTo>
                    <a:lnTo>
                      <a:pt x="761" y="340"/>
                    </a:lnTo>
                    <a:lnTo>
                      <a:pt x="761" y="341"/>
                    </a:lnTo>
                    <a:lnTo>
                      <a:pt x="760" y="341"/>
                    </a:lnTo>
                    <a:lnTo>
                      <a:pt x="760" y="343"/>
                    </a:lnTo>
                    <a:lnTo>
                      <a:pt x="758" y="344"/>
                    </a:lnTo>
                    <a:lnTo>
                      <a:pt x="758" y="346"/>
                    </a:lnTo>
                    <a:lnTo>
                      <a:pt x="757" y="346"/>
                    </a:lnTo>
                    <a:lnTo>
                      <a:pt x="757" y="349"/>
                    </a:lnTo>
                    <a:lnTo>
                      <a:pt x="757" y="351"/>
                    </a:lnTo>
                    <a:lnTo>
                      <a:pt x="757" y="352"/>
                    </a:lnTo>
                    <a:lnTo>
                      <a:pt x="757" y="354"/>
                    </a:lnTo>
                    <a:lnTo>
                      <a:pt x="757" y="355"/>
                    </a:lnTo>
                    <a:lnTo>
                      <a:pt x="757" y="357"/>
                    </a:lnTo>
                    <a:lnTo>
                      <a:pt x="758" y="357"/>
                    </a:lnTo>
                    <a:lnTo>
                      <a:pt x="758" y="358"/>
                    </a:lnTo>
                    <a:lnTo>
                      <a:pt x="758" y="360"/>
                    </a:lnTo>
                    <a:lnTo>
                      <a:pt x="760" y="360"/>
                    </a:lnTo>
                    <a:lnTo>
                      <a:pt x="760" y="361"/>
                    </a:lnTo>
                    <a:lnTo>
                      <a:pt x="760" y="363"/>
                    </a:lnTo>
                    <a:lnTo>
                      <a:pt x="761" y="363"/>
                    </a:lnTo>
                    <a:lnTo>
                      <a:pt x="761" y="364"/>
                    </a:lnTo>
                    <a:lnTo>
                      <a:pt x="763" y="366"/>
                    </a:lnTo>
                    <a:lnTo>
                      <a:pt x="763" y="368"/>
                    </a:lnTo>
                    <a:lnTo>
                      <a:pt x="765" y="368"/>
                    </a:lnTo>
                    <a:lnTo>
                      <a:pt x="765" y="369"/>
                    </a:lnTo>
                    <a:lnTo>
                      <a:pt x="766" y="369"/>
                    </a:lnTo>
                    <a:lnTo>
                      <a:pt x="766" y="371"/>
                    </a:lnTo>
                    <a:lnTo>
                      <a:pt x="768" y="371"/>
                    </a:lnTo>
                    <a:lnTo>
                      <a:pt x="768" y="372"/>
                    </a:lnTo>
                    <a:lnTo>
                      <a:pt x="769" y="372"/>
                    </a:lnTo>
                    <a:lnTo>
                      <a:pt x="769" y="374"/>
                    </a:lnTo>
                    <a:lnTo>
                      <a:pt x="771" y="374"/>
                    </a:lnTo>
                    <a:lnTo>
                      <a:pt x="772" y="375"/>
                    </a:lnTo>
                    <a:lnTo>
                      <a:pt x="774" y="375"/>
                    </a:lnTo>
                    <a:lnTo>
                      <a:pt x="774" y="377"/>
                    </a:lnTo>
                    <a:lnTo>
                      <a:pt x="775" y="377"/>
                    </a:lnTo>
                    <a:lnTo>
                      <a:pt x="775" y="378"/>
                    </a:lnTo>
                    <a:lnTo>
                      <a:pt x="777" y="378"/>
                    </a:lnTo>
                    <a:lnTo>
                      <a:pt x="778" y="380"/>
                    </a:lnTo>
                    <a:lnTo>
                      <a:pt x="780" y="381"/>
                    </a:lnTo>
                    <a:lnTo>
                      <a:pt x="781" y="381"/>
                    </a:lnTo>
                    <a:lnTo>
                      <a:pt x="781" y="383"/>
                    </a:lnTo>
                    <a:lnTo>
                      <a:pt x="783" y="383"/>
                    </a:lnTo>
                    <a:lnTo>
                      <a:pt x="783" y="384"/>
                    </a:lnTo>
                    <a:lnTo>
                      <a:pt x="785" y="384"/>
                    </a:lnTo>
                    <a:lnTo>
                      <a:pt x="785" y="386"/>
                    </a:lnTo>
                    <a:lnTo>
                      <a:pt x="786" y="388"/>
                    </a:lnTo>
                    <a:lnTo>
                      <a:pt x="786" y="389"/>
                    </a:lnTo>
                    <a:lnTo>
                      <a:pt x="788" y="391"/>
                    </a:lnTo>
                    <a:lnTo>
                      <a:pt x="788" y="392"/>
                    </a:lnTo>
                    <a:lnTo>
                      <a:pt x="789" y="392"/>
                    </a:lnTo>
                    <a:lnTo>
                      <a:pt x="789" y="394"/>
                    </a:lnTo>
                    <a:lnTo>
                      <a:pt x="791" y="394"/>
                    </a:lnTo>
                    <a:lnTo>
                      <a:pt x="791" y="395"/>
                    </a:lnTo>
                    <a:lnTo>
                      <a:pt x="791" y="397"/>
                    </a:lnTo>
                    <a:lnTo>
                      <a:pt x="791" y="398"/>
                    </a:lnTo>
                    <a:lnTo>
                      <a:pt x="792" y="398"/>
                    </a:lnTo>
                    <a:lnTo>
                      <a:pt x="792" y="400"/>
                    </a:lnTo>
                    <a:lnTo>
                      <a:pt x="792" y="401"/>
                    </a:lnTo>
                    <a:lnTo>
                      <a:pt x="792" y="403"/>
                    </a:lnTo>
                    <a:lnTo>
                      <a:pt x="794" y="403"/>
                    </a:lnTo>
                    <a:lnTo>
                      <a:pt x="794" y="404"/>
                    </a:lnTo>
                    <a:lnTo>
                      <a:pt x="794" y="406"/>
                    </a:lnTo>
                    <a:lnTo>
                      <a:pt x="795" y="406"/>
                    </a:lnTo>
                    <a:lnTo>
                      <a:pt x="795" y="407"/>
                    </a:lnTo>
                    <a:lnTo>
                      <a:pt x="795" y="409"/>
                    </a:lnTo>
                    <a:lnTo>
                      <a:pt x="797" y="409"/>
                    </a:lnTo>
                    <a:lnTo>
                      <a:pt x="797" y="411"/>
                    </a:lnTo>
                    <a:lnTo>
                      <a:pt x="797" y="412"/>
                    </a:lnTo>
                    <a:lnTo>
                      <a:pt x="798" y="412"/>
                    </a:lnTo>
                    <a:lnTo>
                      <a:pt x="798" y="414"/>
                    </a:lnTo>
                    <a:lnTo>
                      <a:pt x="798" y="415"/>
                    </a:lnTo>
                    <a:lnTo>
                      <a:pt x="798" y="417"/>
                    </a:lnTo>
                    <a:lnTo>
                      <a:pt x="798" y="418"/>
                    </a:lnTo>
                    <a:lnTo>
                      <a:pt x="800" y="420"/>
                    </a:lnTo>
                    <a:lnTo>
                      <a:pt x="798" y="420"/>
                    </a:lnTo>
                    <a:lnTo>
                      <a:pt x="800" y="420"/>
                    </a:lnTo>
                    <a:lnTo>
                      <a:pt x="800" y="421"/>
                    </a:lnTo>
                    <a:lnTo>
                      <a:pt x="800" y="423"/>
                    </a:lnTo>
                    <a:lnTo>
                      <a:pt x="798" y="424"/>
                    </a:lnTo>
                    <a:lnTo>
                      <a:pt x="798" y="426"/>
                    </a:lnTo>
                    <a:lnTo>
                      <a:pt x="798" y="427"/>
                    </a:lnTo>
                    <a:lnTo>
                      <a:pt x="798" y="429"/>
                    </a:lnTo>
                    <a:lnTo>
                      <a:pt x="798" y="431"/>
                    </a:lnTo>
                    <a:lnTo>
                      <a:pt x="798" y="432"/>
                    </a:lnTo>
                    <a:lnTo>
                      <a:pt x="798" y="434"/>
                    </a:lnTo>
                    <a:lnTo>
                      <a:pt x="800" y="434"/>
                    </a:lnTo>
                    <a:lnTo>
                      <a:pt x="798" y="435"/>
                    </a:lnTo>
                    <a:lnTo>
                      <a:pt x="798" y="437"/>
                    </a:lnTo>
                    <a:lnTo>
                      <a:pt x="798" y="441"/>
                    </a:lnTo>
                    <a:lnTo>
                      <a:pt x="798" y="443"/>
                    </a:lnTo>
                    <a:lnTo>
                      <a:pt x="798" y="444"/>
                    </a:lnTo>
                    <a:lnTo>
                      <a:pt x="798" y="446"/>
                    </a:lnTo>
                    <a:lnTo>
                      <a:pt x="798" y="449"/>
                    </a:lnTo>
                    <a:lnTo>
                      <a:pt x="797" y="452"/>
                    </a:lnTo>
                    <a:lnTo>
                      <a:pt x="798" y="452"/>
                    </a:lnTo>
                    <a:lnTo>
                      <a:pt x="797" y="454"/>
                    </a:lnTo>
                    <a:lnTo>
                      <a:pt x="798" y="455"/>
                    </a:lnTo>
                    <a:lnTo>
                      <a:pt x="797" y="455"/>
                    </a:lnTo>
                    <a:lnTo>
                      <a:pt x="798" y="457"/>
                    </a:lnTo>
                    <a:lnTo>
                      <a:pt x="798" y="458"/>
                    </a:lnTo>
                    <a:lnTo>
                      <a:pt x="798" y="460"/>
                    </a:lnTo>
                    <a:lnTo>
                      <a:pt x="798" y="461"/>
                    </a:lnTo>
                    <a:lnTo>
                      <a:pt x="797" y="461"/>
                    </a:lnTo>
                    <a:lnTo>
                      <a:pt x="797" y="463"/>
                    </a:lnTo>
                    <a:lnTo>
                      <a:pt x="797" y="464"/>
                    </a:lnTo>
                    <a:lnTo>
                      <a:pt x="797" y="466"/>
                    </a:lnTo>
                    <a:lnTo>
                      <a:pt x="795" y="466"/>
                    </a:lnTo>
                    <a:lnTo>
                      <a:pt x="795" y="467"/>
                    </a:lnTo>
                    <a:lnTo>
                      <a:pt x="795" y="469"/>
                    </a:lnTo>
                    <a:lnTo>
                      <a:pt x="794" y="469"/>
                    </a:lnTo>
                    <a:lnTo>
                      <a:pt x="794" y="471"/>
                    </a:lnTo>
                    <a:lnTo>
                      <a:pt x="792" y="471"/>
                    </a:lnTo>
                    <a:lnTo>
                      <a:pt x="792" y="472"/>
                    </a:lnTo>
                    <a:lnTo>
                      <a:pt x="791" y="472"/>
                    </a:lnTo>
                    <a:lnTo>
                      <a:pt x="791" y="474"/>
                    </a:lnTo>
                    <a:lnTo>
                      <a:pt x="789" y="475"/>
                    </a:lnTo>
                    <a:lnTo>
                      <a:pt x="789" y="477"/>
                    </a:lnTo>
                    <a:lnTo>
                      <a:pt x="788" y="477"/>
                    </a:lnTo>
                    <a:lnTo>
                      <a:pt x="788" y="478"/>
                    </a:lnTo>
                    <a:lnTo>
                      <a:pt x="788" y="480"/>
                    </a:lnTo>
                    <a:lnTo>
                      <a:pt x="786" y="480"/>
                    </a:lnTo>
                    <a:lnTo>
                      <a:pt x="786" y="481"/>
                    </a:lnTo>
                    <a:lnTo>
                      <a:pt x="785" y="481"/>
                    </a:lnTo>
                    <a:lnTo>
                      <a:pt x="785" y="483"/>
                    </a:lnTo>
                    <a:lnTo>
                      <a:pt x="785" y="484"/>
                    </a:lnTo>
                    <a:lnTo>
                      <a:pt x="783" y="484"/>
                    </a:lnTo>
                    <a:lnTo>
                      <a:pt x="783" y="486"/>
                    </a:lnTo>
                    <a:lnTo>
                      <a:pt x="781" y="486"/>
                    </a:lnTo>
                    <a:lnTo>
                      <a:pt x="781" y="487"/>
                    </a:lnTo>
                    <a:lnTo>
                      <a:pt x="780" y="487"/>
                    </a:lnTo>
                    <a:lnTo>
                      <a:pt x="780" y="489"/>
                    </a:lnTo>
                    <a:lnTo>
                      <a:pt x="778" y="489"/>
                    </a:lnTo>
                    <a:lnTo>
                      <a:pt x="778" y="491"/>
                    </a:lnTo>
                    <a:lnTo>
                      <a:pt x="777" y="491"/>
                    </a:lnTo>
                    <a:lnTo>
                      <a:pt x="775" y="491"/>
                    </a:lnTo>
                    <a:lnTo>
                      <a:pt x="775" y="492"/>
                    </a:lnTo>
                    <a:lnTo>
                      <a:pt x="774" y="492"/>
                    </a:lnTo>
                    <a:lnTo>
                      <a:pt x="774" y="494"/>
                    </a:lnTo>
                    <a:lnTo>
                      <a:pt x="772" y="494"/>
                    </a:lnTo>
                    <a:lnTo>
                      <a:pt x="771" y="494"/>
                    </a:lnTo>
                    <a:lnTo>
                      <a:pt x="771" y="495"/>
                    </a:lnTo>
                    <a:lnTo>
                      <a:pt x="769" y="495"/>
                    </a:lnTo>
                    <a:lnTo>
                      <a:pt x="768" y="495"/>
                    </a:lnTo>
                    <a:lnTo>
                      <a:pt x="768" y="497"/>
                    </a:lnTo>
                    <a:lnTo>
                      <a:pt x="766" y="497"/>
                    </a:lnTo>
                    <a:lnTo>
                      <a:pt x="765" y="497"/>
                    </a:lnTo>
                    <a:lnTo>
                      <a:pt x="763" y="497"/>
                    </a:lnTo>
                    <a:lnTo>
                      <a:pt x="763" y="498"/>
                    </a:lnTo>
                    <a:lnTo>
                      <a:pt x="761" y="498"/>
                    </a:lnTo>
                    <a:lnTo>
                      <a:pt x="760" y="498"/>
                    </a:lnTo>
                    <a:lnTo>
                      <a:pt x="760" y="500"/>
                    </a:lnTo>
                    <a:lnTo>
                      <a:pt x="758" y="501"/>
                    </a:lnTo>
                    <a:lnTo>
                      <a:pt x="757" y="501"/>
                    </a:lnTo>
                    <a:lnTo>
                      <a:pt x="757" y="503"/>
                    </a:lnTo>
                    <a:lnTo>
                      <a:pt x="757" y="504"/>
                    </a:lnTo>
                    <a:lnTo>
                      <a:pt x="755" y="504"/>
                    </a:lnTo>
                    <a:lnTo>
                      <a:pt x="754" y="504"/>
                    </a:lnTo>
                    <a:lnTo>
                      <a:pt x="754" y="506"/>
                    </a:lnTo>
                    <a:lnTo>
                      <a:pt x="752" y="507"/>
                    </a:lnTo>
                    <a:lnTo>
                      <a:pt x="752" y="509"/>
                    </a:lnTo>
                    <a:lnTo>
                      <a:pt x="751" y="509"/>
                    </a:lnTo>
                    <a:lnTo>
                      <a:pt x="751" y="511"/>
                    </a:lnTo>
                    <a:lnTo>
                      <a:pt x="749" y="511"/>
                    </a:lnTo>
                    <a:lnTo>
                      <a:pt x="749" y="512"/>
                    </a:lnTo>
                    <a:lnTo>
                      <a:pt x="749" y="514"/>
                    </a:lnTo>
                    <a:lnTo>
                      <a:pt x="748" y="514"/>
                    </a:lnTo>
                    <a:lnTo>
                      <a:pt x="748" y="515"/>
                    </a:lnTo>
                    <a:lnTo>
                      <a:pt x="746" y="515"/>
                    </a:lnTo>
                    <a:lnTo>
                      <a:pt x="746" y="517"/>
                    </a:lnTo>
                    <a:lnTo>
                      <a:pt x="745" y="517"/>
                    </a:lnTo>
                    <a:lnTo>
                      <a:pt x="745" y="518"/>
                    </a:lnTo>
                    <a:lnTo>
                      <a:pt x="743" y="518"/>
                    </a:lnTo>
                    <a:lnTo>
                      <a:pt x="743" y="520"/>
                    </a:lnTo>
                    <a:lnTo>
                      <a:pt x="741" y="521"/>
                    </a:lnTo>
                    <a:lnTo>
                      <a:pt x="741" y="523"/>
                    </a:lnTo>
                    <a:lnTo>
                      <a:pt x="740" y="523"/>
                    </a:lnTo>
                    <a:lnTo>
                      <a:pt x="740" y="524"/>
                    </a:lnTo>
                    <a:lnTo>
                      <a:pt x="738" y="524"/>
                    </a:lnTo>
                    <a:lnTo>
                      <a:pt x="738" y="526"/>
                    </a:lnTo>
                    <a:lnTo>
                      <a:pt x="737" y="526"/>
                    </a:lnTo>
                    <a:lnTo>
                      <a:pt x="737" y="527"/>
                    </a:lnTo>
                    <a:lnTo>
                      <a:pt x="735" y="527"/>
                    </a:lnTo>
                    <a:lnTo>
                      <a:pt x="735" y="529"/>
                    </a:lnTo>
                    <a:lnTo>
                      <a:pt x="734" y="529"/>
                    </a:lnTo>
                    <a:lnTo>
                      <a:pt x="735" y="529"/>
                    </a:lnTo>
                    <a:lnTo>
                      <a:pt x="735" y="531"/>
                    </a:lnTo>
                    <a:lnTo>
                      <a:pt x="735" y="532"/>
                    </a:lnTo>
                    <a:lnTo>
                      <a:pt x="735" y="534"/>
                    </a:lnTo>
                    <a:lnTo>
                      <a:pt x="737" y="535"/>
                    </a:lnTo>
                    <a:lnTo>
                      <a:pt x="737" y="537"/>
                    </a:lnTo>
                    <a:lnTo>
                      <a:pt x="738" y="537"/>
                    </a:lnTo>
                    <a:lnTo>
                      <a:pt x="738" y="538"/>
                    </a:lnTo>
                    <a:lnTo>
                      <a:pt x="740" y="540"/>
                    </a:lnTo>
                    <a:lnTo>
                      <a:pt x="740" y="541"/>
                    </a:lnTo>
                    <a:lnTo>
                      <a:pt x="740" y="543"/>
                    </a:lnTo>
                    <a:lnTo>
                      <a:pt x="740" y="544"/>
                    </a:lnTo>
                    <a:lnTo>
                      <a:pt x="741" y="544"/>
                    </a:lnTo>
                    <a:lnTo>
                      <a:pt x="741" y="546"/>
                    </a:lnTo>
                    <a:lnTo>
                      <a:pt x="741" y="547"/>
                    </a:lnTo>
                    <a:lnTo>
                      <a:pt x="741" y="549"/>
                    </a:lnTo>
                    <a:lnTo>
                      <a:pt x="741" y="552"/>
                    </a:lnTo>
                    <a:lnTo>
                      <a:pt x="741" y="554"/>
                    </a:lnTo>
                    <a:lnTo>
                      <a:pt x="741" y="555"/>
                    </a:lnTo>
                    <a:lnTo>
                      <a:pt x="741" y="557"/>
                    </a:lnTo>
                    <a:lnTo>
                      <a:pt x="741" y="558"/>
                    </a:lnTo>
                    <a:lnTo>
                      <a:pt x="741" y="560"/>
                    </a:lnTo>
                    <a:lnTo>
                      <a:pt x="741" y="561"/>
                    </a:lnTo>
                    <a:lnTo>
                      <a:pt x="741" y="563"/>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95" name="Freeform 10">
                <a:extLst>
                  <a:ext uri="{FF2B5EF4-FFF2-40B4-BE49-F238E27FC236}">
                    <a16:creationId xmlns:a16="http://schemas.microsoft.com/office/drawing/2014/main" id="{6C5EDBC8-468D-B3DF-43F0-E4207B753235}"/>
                  </a:ext>
                </a:extLst>
              </p:cNvPr>
              <p:cNvSpPr>
                <a:spLocks/>
              </p:cNvSpPr>
              <p:nvPr/>
            </p:nvSpPr>
            <p:spPr bwMode="auto">
              <a:xfrm>
                <a:off x="2320" y="1006"/>
                <a:ext cx="934" cy="532"/>
              </a:xfrm>
              <a:custGeom>
                <a:avLst/>
                <a:gdLst>
                  <a:gd name="T0" fmla="*/ 905 w 934"/>
                  <a:gd name="T1" fmla="*/ 104 h 532"/>
                  <a:gd name="T2" fmla="*/ 907 w 934"/>
                  <a:gd name="T3" fmla="*/ 112 h 532"/>
                  <a:gd name="T4" fmla="*/ 913 w 934"/>
                  <a:gd name="T5" fmla="*/ 117 h 532"/>
                  <a:gd name="T6" fmla="*/ 916 w 934"/>
                  <a:gd name="T7" fmla="*/ 121 h 532"/>
                  <a:gd name="T8" fmla="*/ 907 w 934"/>
                  <a:gd name="T9" fmla="*/ 117 h 532"/>
                  <a:gd name="T10" fmla="*/ 896 w 934"/>
                  <a:gd name="T11" fmla="*/ 115 h 532"/>
                  <a:gd name="T12" fmla="*/ 893 w 934"/>
                  <a:gd name="T13" fmla="*/ 128 h 532"/>
                  <a:gd name="T14" fmla="*/ 896 w 934"/>
                  <a:gd name="T15" fmla="*/ 143 h 532"/>
                  <a:gd name="T16" fmla="*/ 894 w 934"/>
                  <a:gd name="T17" fmla="*/ 155 h 532"/>
                  <a:gd name="T18" fmla="*/ 883 w 934"/>
                  <a:gd name="T19" fmla="*/ 161 h 532"/>
                  <a:gd name="T20" fmla="*/ 903 w 934"/>
                  <a:gd name="T21" fmla="*/ 184 h 532"/>
                  <a:gd name="T22" fmla="*/ 917 w 934"/>
                  <a:gd name="T23" fmla="*/ 204 h 532"/>
                  <a:gd name="T24" fmla="*/ 930 w 934"/>
                  <a:gd name="T25" fmla="*/ 215 h 532"/>
                  <a:gd name="T26" fmla="*/ 934 w 934"/>
                  <a:gd name="T27" fmla="*/ 232 h 532"/>
                  <a:gd name="T28" fmla="*/ 931 w 934"/>
                  <a:gd name="T29" fmla="*/ 246 h 532"/>
                  <a:gd name="T30" fmla="*/ 928 w 934"/>
                  <a:gd name="T31" fmla="*/ 258 h 532"/>
                  <a:gd name="T32" fmla="*/ 919 w 934"/>
                  <a:gd name="T33" fmla="*/ 274 h 532"/>
                  <a:gd name="T34" fmla="*/ 903 w 934"/>
                  <a:gd name="T35" fmla="*/ 287 h 532"/>
                  <a:gd name="T36" fmla="*/ 888 w 934"/>
                  <a:gd name="T37" fmla="*/ 292 h 532"/>
                  <a:gd name="T38" fmla="*/ 873 w 934"/>
                  <a:gd name="T39" fmla="*/ 306 h 532"/>
                  <a:gd name="T40" fmla="*/ 857 w 934"/>
                  <a:gd name="T41" fmla="*/ 309 h 532"/>
                  <a:gd name="T42" fmla="*/ 845 w 934"/>
                  <a:gd name="T43" fmla="*/ 314 h 532"/>
                  <a:gd name="T44" fmla="*/ 827 w 934"/>
                  <a:gd name="T45" fmla="*/ 315 h 532"/>
                  <a:gd name="T46" fmla="*/ 811 w 934"/>
                  <a:gd name="T47" fmla="*/ 315 h 532"/>
                  <a:gd name="T48" fmla="*/ 804 w 934"/>
                  <a:gd name="T49" fmla="*/ 321 h 532"/>
                  <a:gd name="T50" fmla="*/ 797 w 934"/>
                  <a:gd name="T51" fmla="*/ 335 h 532"/>
                  <a:gd name="T52" fmla="*/ 793 w 934"/>
                  <a:gd name="T53" fmla="*/ 349 h 532"/>
                  <a:gd name="T54" fmla="*/ 788 w 934"/>
                  <a:gd name="T55" fmla="*/ 363 h 532"/>
                  <a:gd name="T56" fmla="*/ 777 w 934"/>
                  <a:gd name="T57" fmla="*/ 389 h 532"/>
                  <a:gd name="T58" fmla="*/ 768 w 934"/>
                  <a:gd name="T59" fmla="*/ 397 h 532"/>
                  <a:gd name="T60" fmla="*/ 761 w 934"/>
                  <a:gd name="T61" fmla="*/ 406 h 532"/>
                  <a:gd name="T62" fmla="*/ 759 w 934"/>
                  <a:gd name="T63" fmla="*/ 418 h 532"/>
                  <a:gd name="T64" fmla="*/ 757 w 934"/>
                  <a:gd name="T65" fmla="*/ 427 h 532"/>
                  <a:gd name="T66" fmla="*/ 754 w 934"/>
                  <a:gd name="T67" fmla="*/ 434 h 532"/>
                  <a:gd name="T68" fmla="*/ 753 w 934"/>
                  <a:gd name="T69" fmla="*/ 440 h 532"/>
                  <a:gd name="T70" fmla="*/ 750 w 934"/>
                  <a:gd name="T71" fmla="*/ 444 h 532"/>
                  <a:gd name="T72" fmla="*/ 745 w 934"/>
                  <a:gd name="T73" fmla="*/ 450 h 532"/>
                  <a:gd name="T74" fmla="*/ 742 w 934"/>
                  <a:gd name="T75" fmla="*/ 455 h 532"/>
                  <a:gd name="T76" fmla="*/ 739 w 934"/>
                  <a:gd name="T77" fmla="*/ 460 h 532"/>
                  <a:gd name="T78" fmla="*/ 736 w 934"/>
                  <a:gd name="T79" fmla="*/ 464 h 532"/>
                  <a:gd name="T80" fmla="*/ 733 w 934"/>
                  <a:gd name="T81" fmla="*/ 472 h 532"/>
                  <a:gd name="T82" fmla="*/ 733 w 934"/>
                  <a:gd name="T83" fmla="*/ 480 h 532"/>
                  <a:gd name="T84" fmla="*/ 733 w 934"/>
                  <a:gd name="T85" fmla="*/ 487 h 532"/>
                  <a:gd name="T86" fmla="*/ 733 w 934"/>
                  <a:gd name="T87" fmla="*/ 495 h 532"/>
                  <a:gd name="T88" fmla="*/ 730 w 934"/>
                  <a:gd name="T89" fmla="*/ 501 h 532"/>
                  <a:gd name="T90" fmla="*/ 727 w 934"/>
                  <a:gd name="T91" fmla="*/ 506 h 532"/>
                  <a:gd name="T92" fmla="*/ 701 w 934"/>
                  <a:gd name="T93" fmla="*/ 520 h 532"/>
                  <a:gd name="T94" fmla="*/ 687 w 934"/>
                  <a:gd name="T95" fmla="*/ 527 h 532"/>
                  <a:gd name="T96" fmla="*/ 435 w 934"/>
                  <a:gd name="T97" fmla="*/ 443 h 532"/>
                  <a:gd name="T98" fmla="*/ 388 w 934"/>
                  <a:gd name="T99" fmla="*/ 423 h 532"/>
                  <a:gd name="T100" fmla="*/ 373 w 934"/>
                  <a:gd name="T101" fmla="*/ 409 h 532"/>
                  <a:gd name="T102" fmla="*/ 0 w 934"/>
                  <a:gd name="T103" fmla="*/ 274 h 532"/>
                  <a:gd name="T104" fmla="*/ 81 w 934"/>
                  <a:gd name="T105" fmla="*/ 11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4" h="532">
                    <a:moveTo>
                      <a:pt x="903" y="100"/>
                    </a:moveTo>
                    <a:lnTo>
                      <a:pt x="903" y="101"/>
                    </a:lnTo>
                    <a:lnTo>
                      <a:pt x="903" y="103"/>
                    </a:lnTo>
                    <a:lnTo>
                      <a:pt x="903" y="104"/>
                    </a:lnTo>
                    <a:lnTo>
                      <a:pt x="905" y="104"/>
                    </a:lnTo>
                    <a:lnTo>
                      <a:pt x="905" y="106"/>
                    </a:lnTo>
                    <a:lnTo>
                      <a:pt x="905" y="108"/>
                    </a:lnTo>
                    <a:lnTo>
                      <a:pt x="905" y="109"/>
                    </a:lnTo>
                    <a:lnTo>
                      <a:pt x="907" y="111"/>
                    </a:lnTo>
                    <a:lnTo>
                      <a:pt x="907" y="112"/>
                    </a:lnTo>
                    <a:lnTo>
                      <a:pt x="908" y="114"/>
                    </a:lnTo>
                    <a:lnTo>
                      <a:pt x="910" y="115"/>
                    </a:lnTo>
                    <a:lnTo>
                      <a:pt x="911" y="115"/>
                    </a:lnTo>
                    <a:lnTo>
                      <a:pt x="911" y="117"/>
                    </a:lnTo>
                    <a:lnTo>
                      <a:pt x="913" y="117"/>
                    </a:lnTo>
                    <a:lnTo>
                      <a:pt x="913" y="118"/>
                    </a:lnTo>
                    <a:lnTo>
                      <a:pt x="913" y="120"/>
                    </a:lnTo>
                    <a:lnTo>
                      <a:pt x="914" y="120"/>
                    </a:lnTo>
                    <a:lnTo>
                      <a:pt x="914" y="121"/>
                    </a:lnTo>
                    <a:lnTo>
                      <a:pt x="916" y="121"/>
                    </a:lnTo>
                    <a:lnTo>
                      <a:pt x="916" y="123"/>
                    </a:lnTo>
                    <a:lnTo>
                      <a:pt x="914" y="123"/>
                    </a:lnTo>
                    <a:lnTo>
                      <a:pt x="911" y="121"/>
                    </a:lnTo>
                    <a:lnTo>
                      <a:pt x="910" y="118"/>
                    </a:lnTo>
                    <a:lnTo>
                      <a:pt x="907" y="117"/>
                    </a:lnTo>
                    <a:lnTo>
                      <a:pt x="903" y="115"/>
                    </a:lnTo>
                    <a:lnTo>
                      <a:pt x="902" y="114"/>
                    </a:lnTo>
                    <a:lnTo>
                      <a:pt x="900" y="112"/>
                    </a:lnTo>
                    <a:lnTo>
                      <a:pt x="899" y="109"/>
                    </a:lnTo>
                    <a:lnTo>
                      <a:pt x="896" y="115"/>
                    </a:lnTo>
                    <a:lnTo>
                      <a:pt x="894" y="117"/>
                    </a:lnTo>
                    <a:lnTo>
                      <a:pt x="894" y="120"/>
                    </a:lnTo>
                    <a:lnTo>
                      <a:pt x="896" y="123"/>
                    </a:lnTo>
                    <a:lnTo>
                      <a:pt x="894" y="124"/>
                    </a:lnTo>
                    <a:lnTo>
                      <a:pt x="893" y="128"/>
                    </a:lnTo>
                    <a:lnTo>
                      <a:pt x="893" y="131"/>
                    </a:lnTo>
                    <a:lnTo>
                      <a:pt x="894" y="134"/>
                    </a:lnTo>
                    <a:lnTo>
                      <a:pt x="894" y="137"/>
                    </a:lnTo>
                    <a:lnTo>
                      <a:pt x="894" y="140"/>
                    </a:lnTo>
                    <a:lnTo>
                      <a:pt x="896" y="143"/>
                    </a:lnTo>
                    <a:lnTo>
                      <a:pt x="896" y="146"/>
                    </a:lnTo>
                    <a:lnTo>
                      <a:pt x="897" y="149"/>
                    </a:lnTo>
                    <a:lnTo>
                      <a:pt x="897" y="152"/>
                    </a:lnTo>
                    <a:lnTo>
                      <a:pt x="897" y="154"/>
                    </a:lnTo>
                    <a:lnTo>
                      <a:pt x="894" y="155"/>
                    </a:lnTo>
                    <a:lnTo>
                      <a:pt x="891" y="155"/>
                    </a:lnTo>
                    <a:lnTo>
                      <a:pt x="890" y="157"/>
                    </a:lnTo>
                    <a:lnTo>
                      <a:pt x="887" y="160"/>
                    </a:lnTo>
                    <a:lnTo>
                      <a:pt x="885" y="161"/>
                    </a:lnTo>
                    <a:lnTo>
                      <a:pt x="883" y="161"/>
                    </a:lnTo>
                    <a:lnTo>
                      <a:pt x="897" y="174"/>
                    </a:lnTo>
                    <a:lnTo>
                      <a:pt x="900" y="175"/>
                    </a:lnTo>
                    <a:lnTo>
                      <a:pt x="902" y="177"/>
                    </a:lnTo>
                    <a:lnTo>
                      <a:pt x="902" y="183"/>
                    </a:lnTo>
                    <a:lnTo>
                      <a:pt x="903" y="184"/>
                    </a:lnTo>
                    <a:lnTo>
                      <a:pt x="908" y="191"/>
                    </a:lnTo>
                    <a:lnTo>
                      <a:pt x="910" y="194"/>
                    </a:lnTo>
                    <a:lnTo>
                      <a:pt x="913" y="197"/>
                    </a:lnTo>
                    <a:lnTo>
                      <a:pt x="914" y="200"/>
                    </a:lnTo>
                    <a:lnTo>
                      <a:pt x="917" y="204"/>
                    </a:lnTo>
                    <a:lnTo>
                      <a:pt x="920" y="207"/>
                    </a:lnTo>
                    <a:lnTo>
                      <a:pt x="922" y="211"/>
                    </a:lnTo>
                    <a:lnTo>
                      <a:pt x="923" y="212"/>
                    </a:lnTo>
                    <a:lnTo>
                      <a:pt x="927" y="214"/>
                    </a:lnTo>
                    <a:lnTo>
                      <a:pt x="930" y="215"/>
                    </a:lnTo>
                    <a:lnTo>
                      <a:pt x="931" y="218"/>
                    </a:lnTo>
                    <a:lnTo>
                      <a:pt x="931" y="221"/>
                    </a:lnTo>
                    <a:lnTo>
                      <a:pt x="933" y="226"/>
                    </a:lnTo>
                    <a:lnTo>
                      <a:pt x="934" y="229"/>
                    </a:lnTo>
                    <a:lnTo>
                      <a:pt x="934" y="232"/>
                    </a:lnTo>
                    <a:lnTo>
                      <a:pt x="934" y="235"/>
                    </a:lnTo>
                    <a:lnTo>
                      <a:pt x="933" y="238"/>
                    </a:lnTo>
                    <a:lnTo>
                      <a:pt x="931" y="241"/>
                    </a:lnTo>
                    <a:lnTo>
                      <a:pt x="930" y="244"/>
                    </a:lnTo>
                    <a:lnTo>
                      <a:pt x="931" y="246"/>
                    </a:lnTo>
                    <a:lnTo>
                      <a:pt x="931" y="249"/>
                    </a:lnTo>
                    <a:lnTo>
                      <a:pt x="931" y="252"/>
                    </a:lnTo>
                    <a:lnTo>
                      <a:pt x="930" y="255"/>
                    </a:lnTo>
                    <a:lnTo>
                      <a:pt x="930" y="258"/>
                    </a:lnTo>
                    <a:lnTo>
                      <a:pt x="928" y="258"/>
                    </a:lnTo>
                    <a:lnTo>
                      <a:pt x="930" y="263"/>
                    </a:lnTo>
                    <a:lnTo>
                      <a:pt x="928" y="266"/>
                    </a:lnTo>
                    <a:lnTo>
                      <a:pt x="925" y="267"/>
                    </a:lnTo>
                    <a:lnTo>
                      <a:pt x="922" y="271"/>
                    </a:lnTo>
                    <a:lnTo>
                      <a:pt x="919" y="274"/>
                    </a:lnTo>
                    <a:lnTo>
                      <a:pt x="917" y="277"/>
                    </a:lnTo>
                    <a:lnTo>
                      <a:pt x="916" y="278"/>
                    </a:lnTo>
                    <a:lnTo>
                      <a:pt x="913" y="281"/>
                    </a:lnTo>
                    <a:lnTo>
                      <a:pt x="908" y="287"/>
                    </a:lnTo>
                    <a:lnTo>
                      <a:pt x="903" y="287"/>
                    </a:lnTo>
                    <a:lnTo>
                      <a:pt x="899" y="287"/>
                    </a:lnTo>
                    <a:lnTo>
                      <a:pt x="896" y="287"/>
                    </a:lnTo>
                    <a:lnTo>
                      <a:pt x="894" y="287"/>
                    </a:lnTo>
                    <a:lnTo>
                      <a:pt x="891" y="289"/>
                    </a:lnTo>
                    <a:lnTo>
                      <a:pt x="888" y="292"/>
                    </a:lnTo>
                    <a:lnTo>
                      <a:pt x="885" y="294"/>
                    </a:lnTo>
                    <a:lnTo>
                      <a:pt x="883" y="297"/>
                    </a:lnTo>
                    <a:lnTo>
                      <a:pt x="879" y="304"/>
                    </a:lnTo>
                    <a:lnTo>
                      <a:pt x="876" y="306"/>
                    </a:lnTo>
                    <a:lnTo>
                      <a:pt x="873" y="306"/>
                    </a:lnTo>
                    <a:lnTo>
                      <a:pt x="868" y="307"/>
                    </a:lnTo>
                    <a:lnTo>
                      <a:pt x="868" y="309"/>
                    </a:lnTo>
                    <a:lnTo>
                      <a:pt x="865" y="309"/>
                    </a:lnTo>
                    <a:lnTo>
                      <a:pt x="862" y="309"/>
                    </a:lnTo>
                    <a:lnTo>
                      <a:pt x="857" y="309"/>
                    </a:lnTo>
                    <a:lnTo>
                      <a:pt x="856" y="311"/>
                    </a:lnTo>
                    <a:lnTo>
                      <a:pt x="853" y="312"/>
                    </a:lnTo>
                    <a:lnTo>
                      <a:pt x="848" y="312"/>
                    </a:lnTo>
                    <a:lnTo>
                      <a:pt x="847" y="312"/>
                    </a:lnTo>
                    <a:lnTo>
                      <a:pt x="845" y="314"/>
                    </a:lnTo>
                    <a:lnTo>
                      <a:pt x="844" y="314"/>
                    </a:lnTo>
                    <a:lnTo>
                      <a:pt x="840" y="315"/>
                    </a:lnTo>
                    <a:lnTo>
                      <a:pt x="836" y="315"/>
                    </a:lnTo>
                    <a:lnTo>
                      <a:pt x="831" y="317"/>
                    </a:lnTo>
                    <a:lnTo>
                      <a:pt x="827" y="315"/>
                    </a:lnTo>
                    <a:lnTo>
                      <a:pt x="824" y="315"/>
                    </a:lnTo>
                    <a:lnTo>
                      <a:pt x="820" y="317"/>
                    </a:lnTo>
                    <a:lnTo>
                      <a:pt x="817" y="317"/>
                    </a:lnTo>
                    <a:lnTo>
                      <a:pt x="814" y="315"/>
                    </a:lnTo>
                    <a:lnTo>
                      <a:pt x="811" y="315"/>
                    </a:lnTo>
                    <a:lnTo>
                      <a:pt x="810" y="315"/>
                    </a:lnTo>
                    <a:lnTo>
                      <a:pt x="808" y="315"/>
                    </a:lnTo>
                    <a:lnTo>
                      <a:pt x="807" y="317"/>
                    </a:lnTo>
                    <a:lnTo>
                      <a:pt x="805" y="318"/>
                    </a:lnTo>
                    <a:lnTo>
                      <a:pt x="804" y="321"/>
                    </a:lnTo>
                    <a:lnTo>
                      <a:pt x="802" y="323"/>
                    </a:lnTo>
                    <a:lnTo>
                      <a:pt x="800" y="326"/>
                    </a:lnTo>
                    <a:lnTo>
                      <a:pt x="800" y="329"/>
                    </a:lnTo>
                    <a:lnTo>
                      <a:pt x="799" y="331"/>
                    </a:lnTo>
                    <a:lnTo>
                      <a:pt x="797" y="335"/>
                    </a:lnTo>
                    <a:lnTo>
                      <a:pt x="797" y="337"/>
                    </a:lnTo>
                    <a:lnTo>
                      <a:pt x="796" y="340"/>
                    </a:lnTo>
                    <a:lnTo>
                      <a:pt x="794" y="344"/>
                    </a:lnTo>
                    <a:lnTo>
                      <a:pt x="794" y="346"/>
                    </a:lnTo>
                    <a:lnTo>
                      <a:pt x="793" y="349"/>
                    </a:lnTo>
                    <a:lnTo>
                      <a:pt x="793" y="351"/>
                    </a:lnTo>
                    <a:lnTo>
                      <a:pt x="791" y="354"/>
                    </a:lnTo>
                    <a:lnTo>
                      <a:pt x="791" y="358"/>
                    </a:lnTo>
                    <a:lnTo>
                      <a:pt x="790" y="360"/>
                    </a:lnTo>
                    <a:lnTo>
                      <a:pt x="788" y="363"/>
                    </a:lnTo>
                    <a:lnTo>
                      <a:pt x="785" y="371"/>
                    </a:lnTo>
                    <a:lnTo>
                      <a:pt x="784" y="374"/>
                    </a:lnTo>
                    <a:lnTo>
                      <a:pt x="784" y="378"/>
                    </a:lnTo>
                    <a:lnTo>
                      <a:pt x="779" y="386"/>
                    </a:lnTo>
                    <a:lnTo>
                      <a:pt x="777" y="389"/>
                    </a:lnTo>
                    <a:lnTo>
                      <a:pt x="774" y="391"/>
                    </a:lnTo>
                    <a:lnTo>
                      <a:pt x="773" y="394"/>
                    </a:lnTo>
                    <a:lnTo>
                      <a:pt x="771" y="395"/>
                    </a:lnTo>
                    <a:lnTo>
                      <a:pt x="770" y="397"/>
                    </a:lnTo>
                    <a:lnTo>
                      <a:pt x="768" y="397"/>
                    </a:lnTo>
                    <a:lnTo>
                      <a:pt x="762" y="400"/>
                    </a:lnTo>
                    <a:lnTo>
                      <a:pt x="762" y="401"/>
                    </a:lnTo>
                    <a:lnTo>
                      <a:pt x="762" y="403"/>
                    </a:lnTo>
                    <a:lnTo>
                      <a:pt x="761" y="404"/>
                    </a:lnTo>
                    <a:lnTo>
                      <a:pt x="761" y="406"/>
                    </a:lnTo>
                    <a:lnTo>
                      <a:pt x="761" y="407"/>
                    </a:lnTo>
                    <a:lnTo>
                      <a:pt x="759" y="409"/>
                    </a:lnTo>
                    <a:lnTo>
                      <a:pt x="759" y="411"/>
                    </a:lnTo>
                    <a:lnTo>
                      <a:pt x="759" y="412"/>
                    </a:lnTo>
                    <a:lnTo>
                      <a:pt x="759" y="418"/>
                    </a:lnTo>
                    <a:lnTo>
                      <a:pt x="757" y="420"/>
                    </a:lnTo>
                    <a:lnTo>
                      <a:pt x="759" y="421"/>
                    </a:lnTo>
                    <a:lnTo>
                      <a:pt x="757" y="424"/>
                    </a:lnTo>
                    <a:lnTo>
                      <a:pt x="757" y="426"/>
                    </a:lnTo>
                    <a:lnTo>
                      <a:pt x="757" y="427"/>
                    </a:lnTo>
                    <a:lnTo>
                      <a:pt x="756" y="429"/>
                    </a:lnTo>
                    <a:lnTo>
                      <a:pt x="756" y="430"/>
                    </a:lnTo>
                    <a:lnTo>
                      <a:pt x="756" y="432"/>
                    </a:lnTo>
                    <a:lnTo>
                      <a:pt x="756" y="434"/>
                    </a:lnTo>
                    <a:lnTo>
                      <a:pt x="754" y="434"/>
                    </a:lnTo>
                    <a:lnTo>
                      <a:pt x="754" y="435"/>
                    </a:lnTo>
                    <a:lnTo>
                      <a:pt x="754" y="437"/>
                    </a:lnTo>
                    <a:lnTo>
                      <a:pt x="753" y="437"/>
                    </a:lnTo>
                    <a:lnTo>
                      <a:pt x="753" y="438"/>
                    </a:lnTo>
                    <a:lnTo>
                      <a:pt x="753" y="440"/>
                    </a:lnTo>
                    <a:lnTo>
                      <a:pt x="751" y="440"/>
                    </a:lnTo>
                    <a:lnTo>
                      <a:pt x="751" y="441"/>
                    </a:lnTo>
                    <a:lnTo>
                      <a:pt x="751" y="443"/>
                    </a:lnTo>
                    <a:lnTo>
                      <a:pt x="750" y="443"/>
                    </a:lnTo>
                    <a:lnTo>
                      <a:pt x="750" y="444"/>
                    </a:lnTo>
                    <a:lnTo>
                      <a:pt x="750" y="446"/>
                    </a:lnTo>
                    <a:lnTo>
                      <a:pt x="748" y="446"/>
                    </a:lnTo>
                    <a:lnTo>
                      <a:pt x="748" y="447"/>
                    </a:lnTo>
                    <a:lnTo>
                      <a:pt x="747" y="449"/>
                    </a:lnTo>
                    <a:lnTo>
                      <a:pt x="745" y="450"/>
                    </a:lnTo>
                    <a:lnTo>
                      <a:pt x="745" y="452"/>
                    </a:lnTo>
                    <a:lnTo>
                      <a:pt x="744" y="452"/>
                    </a:lnTo>
                    <a:lnTo>
                      <a:pt x="744" y="454"/>
                    </a:lnTo>
                    <a:lnTo>
                      <a:pt x="744" y="455"/>
                    </a:lnTo>
                    <a:lnTo>
                      <a:pt x="742" y="455"/>
                    </a:lnTo>
                    <a:lnTo>
                      <a:pt x="742" y="457"/>
                    </a:lnTo>
                    <a:lnTo>
                      <a:pt x="741" y="457"/>
                    </a:lnTo>
                    <a:lnTo>
                      <a:pt x="741" y="458"/>
                    </a:lnTo>
                    <a:lnTo>
                      <a:pt x="741" y="460"/>
                    </a:lnTo>
                    <a:lnTo>
                      <a:pt x="739" y="460"/>
                    </a:lnTo>
                    <a:lnTo>
                      <a:pt x="739" y="461"/>
                    </a:lnTo>
                    <a:lnTo>
                      <a:pt x="737" y="461"/>
                    </a:lnTo>
                    <a:lnTo>
                      <a:pt x="737" y="463"/>
                    </a:lnTo>
                    <a:lnTo>
                      <a:pt x="736" y="463"/>
                    </a:lnTo>
                    <a:lnTo>
                      <a:pt x="736" y="464"/>
                    </a:lnTo>
                    <a:lnTo>
                      <a:pt x="734" y="464"/>
                    </a:lnTo>
                    <a:lnTo>
                      <a:pt x="734" y="466"/>
                    </a:lnTo>
                    <a:lnTo>
                      <a:pt x="733" y="467"/>
                    </a:lnTo>
                    <a:lnTo>
                      <a:pt x="733" y="470"/>
                    </a:lnTo>
                    <a:lnTo>
                      <a:pt x="733" y="472"/>
                    </a:lnTo>
                    <a:lnTo>
                      <a:pt x="733" y="474"/>
                    </a:lnTo>
                    <a:lnTo>
                      <a:pt x="733" y="475"/>
                    </a:lnTo>
                    <a:lnTo>
                      <a:pt x="733" y="477"/>
                    </a:lnTo>
                    <a:lnTo>
                      <a:pt x="733" y="478"/>
                    </a:lnTo>
                    <a:lnTo>
                      <a:pt x="733" y="480"/>
                    </a:lnTo>
                    <a:lnTo>
                      <a:pt x="733" y="481"/>
                    </a:lnTo>
                    <a:lnTo>
                      <a:pt x="733" y="483"/>
                    </a:lnTo>
                    <a:lnTo>
                      <a:pt x="733" y="484"/>
                    </a:lnTo>
                    <a:lnTo>
                      <a:pt x="733" y="486"/>
                    </a:lnTo>
                    <a:lnTo>
                      <a:pt x="733" y="487"/>
                    </a:lnTo>
                    <a:lnTo>
                      <a:pt x="733" y="489"/>
                    </a:lnTo>
                    <a:lnTo>
                      <a:pt x="733" y="490"/>
                    </a:lnTo>
                    <a:lnTo>
                      <a:pt x="733" y="492"/>
                    </a:lnTo>
                    <a:lnTo>
                      <a:pt x="733" y="494"/>
                    </a:lnTo>
                    <a:lnTo>
                      <a:pt x="733" y="495"/>
                    </a:lnTo>
                    <a:lnTo>
                      <a:pt x="731" y="497"/>
                    </a:lnTo>
                    <a:lnTo>
                      <a:pt x="731" y="498"/>
                    </a:lnTo>
                    <a:lnTo>
                      <a:pt x="731" y="500"/>
                    </a:lnTo>
                    <a:lnTo>
                      <a:pt x="731" y="501"/>
                    </a:lnTo>
                    <a:lnTo>
                      <a:pt x="730" y="501"/>
                    </a:lnTo>
                    <a:lnTo>
                      <a:pt x="730" y="503"/>
                    </a:lnTo>
                    <a:lnTo>
                      <a:pt x="728" y="503"/>
                    </a:lnTo>
                    <a:lnTo>
                      <a:pt x="728" y="504"/>
                    </a:lnTo>
                    <a:lnTo>
                      <a:pt x="727" y="504"/>
                    </a:lnTo>
                    <a:lnTo>
                      <a:pt x="727" y="506"/>
                    </a:lnTo>
                    <a:lnTo>
                      <a:pt x="725" y="506"/>
                    </a:lnTo>
                    <a:lnTo>
                      <a:pt x="724" y="506"/>
                    </a:lnTo>
                    <a:lnTo>
                      <a:pt x="717" y="509"/>
                    </a:lnTo>
                    <a:lnTo>
                      <a:pt x="705" y="515"/>
                    </a:lnTo>
                    <a:lnTo>
                      <a:pt x="701" y="520"/>
                    </a:lnTo>
                    <a:lnTo>
                      <a:pt x="697" y="524"/>
                    </a:lnTo>
                    <a:lnTo>
                      <a:pt x="691" y="524"/>
                    </a:lnTo>
                    <a:lnTo>
                      <a:pt x="690" y="524"/>
                    </a:lnTo>
                    <a:lnTo>
                      <a:pt x="688" y="526"/>
                    </a:lnTo>
                    <a:lnTo>
                      <a:pt x="687" y="527"/>
                    </a:lnTo>
                    <a:lnTo>
                      <a:pt x="684" y="529"/>
                    </a:lnTo>
                    <a:lnTo>
                      <a:pt x="679" y="532"/>
                    </a:lnTo>
                    <a:lnTo>
                      <a:pt x="677" y="532"/>
                    </a:lnTo>
                    <a:lnTo>
                      <a:pt x="530" y="478"/>
                    </a:lnTo>
                    <a:lnTo>
                      <a:pt x="435" y="443"/>
                    </a:lnTo>
                    <a:lnTo>
                      <a:pt x="402" y="430"/>
                    </a:lnTo>
                    <a:lnTo>
                      <a:pt x="398" y="429"/>
                    </a:lnTo>
                    <a:lnTo>
                      <a:pt x="395" y="426"/>
                    </a:lnTo>
                    <a:lnTo>
                      <a:pt x="392" y="424"/>
                    </a:lnTo>
                    <a:lnTo>
                      <a:pt x="388" y="423"/>
                    </a:lnTo>
                    <a:lnTo>
                      <a:pt x="385" y="421"/>
                    </a:lnTo>
                    <a:lnTo>
                      <a:pt x="381" y="418"/>
                    </a:lnTo>
                    <a:lnTo>
                      <a:pt x="376" y="414"/>
                    </a:lnTo>
                    <a:lnTo>
                      <a:pt x="375" y="412"/>
                    </a:lnTo>
                    <a:lnTo>
                      <a:pt x="373" y="409"/>
                    </a:lnTo>
                    <a:lnTo>
                      <a:pt x="370" y="406"/>
                    </a:lnTo>
                    <a:lnTo>
                      <a:pt x="367" y="404"/>
                    </a:lnTo>
                    <a:lnTo>
                      <a:pt x="365" y="403"/>
                    </a:lnTo>
                    <a:lnTo>
                      <a:pt x="362" y="403"/>
                    </a:lnTo>
                    <a:lnTo>
                      <a:pt x="0" y="274"/>
                    </a:lnTo>
                    <a:lnTo>
                      <a:pt x="23" y="214"/>
                    </a:lnTo>
                    <a:lnTo>
                      <a:pt x="32" y="187"/>
                    </a:lnTo>
                    <a:lnTo>
                      <a:pt x="41" y="169"/>
                    </a:lnTo>
                    <a:lnTo>
                      <a:pt x="53" y="152"/>
                    </a:lnTo>
                    <a:lnTo>
                      <a:pt x="81" y="112"/>
                    </a:lnTo>
                    <a:lnTo>
                      <a:pt x="124" y="57"/>
                    </a:lnTo>
                    <a:lnTo>
                      <a:pt x="161" y="1"/>
                    </a:lnTo>
                    <a:lnTo>
                      <a:pt x="162" y="1"/>
                    </a:lnTo>
                    <a:lnTo>
                      <a:pt x="162" y="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96" name="Freeform 11">
                <a:extLst>
                  <a:ext uri="{FF2B5EF4-FFF2-40B4-BE49-F238E27FC236}">
                    <a16:creationId xmlns:a16="http://schemas.microsoft.com/office/drawing/2014/main" id="{44F7EB77-4FED-E96F-9B12-F3604A653A3B}"/>
                  </a:ext>
                </a:extLst>
              </p:cNvPr>
              <p:cNvSpPr>
                <a:spLocks/>
              </p:cNvSpPr>
              <p:nvPr/>
            </p:nvSpPr>
            <p:spPr bwMode="auto">
              <a:xfrm>
                <a:off x="3285" y="1824"/>
                <a:ext cx="298" cy="548"/>
              </a:xfrm>
              <a:custGeom>
                <a:avLst/>
                <a:gdLst>
                  <a:gd name="T0" fmla="*/ 52 w 298"/>
                  <a:gd name="T1" fmla="*/ 209 h 548"/>
                  <a:gd name="T2" fmla="*/ 51 w 298"/>
                  <a:gd name="T3" fmla="*/ 206 h 548"/>
                  <a:gd name="T4" fmla="*/ 52 w 298"/>
                  <a:gd name="T5" fmla="*/ 202 h 548"/>
                  <a:gd name="T6" fmla="*/ 58 w 298"/>
                  <a:gd name="T7" fmla="*/ 158 h 548"/>
                  <a:gd name="T8" fmla="*/ 117 w 298"/>
                  <a:gd name="T9" fmla="*/ 43 h 548"/>
                  <a:gd name="T10" fmla="*/ 240 w 298"/>
                  <a:gd name="T11" fmla="*/ 82 h 548"/>
                  <a:gd name="T12" fmla="*/ 252 w 298"/>
                  <a:gd name="T13" fmla="*/ 192 h 548"/>
                  <a:gd name="T14" fmla="*/ 106 w 298"/>
                  <a:gd name="T15" fmla="*/ 291 h 548"/>
                  <a:gd name="T16" fmla="*/ 109 w 298"/>
                  <a:gd name="T17" fmla="*/ 306 h 548"/>
                  <a:gd name="T18" fmla="*/ 109 w 298"/>
                  <a:gd name="T19" fmla="*/ 311 h 548"/>
                  <a:gd name="T20" fmla="*/ 108 w 298"/>
                  <a:gd name="T21" fmla="*/ 321 h 548"/>
                  <a:gd name="T22" fmla="*/ 105 w 298"/>
                  <a:gd name="T23" fmla="*/ 338 h 548"/>
                  <a:gd name="T24" fmla="*/ 103 w 298"/>
                  <a:gd name="T25" fmla="*/ 368 h 548"/>
                  <a:gd name="T26" fmla="*/ 63 w 298"/>
                  <a:gd name="T27" fmla="*/ 478 h 548"/>
                  <a:gd name="T28" fmla="*/ 35 w 298"/>
                  <a:gd name="T29" fmla="*/ 506 h 548"/>
                  <a:gd name="T30" fmla="*/ 28 w 298"/>
                  <a:gd name="T31" fmla="*/ 514 h 548"/>
                  <a:gd name="T32" fmla="*/ 23 w 298"/>
                  <a:gd name="T33" fmla="*/ 518 h 548"/>
                  <a:gd name="T34" fmla="*/ 20 w 298"/>
                  <a:gd name="T35" fmla="*/ 526 h 548"/>
                  <a:gd name="T36" fmla="*/ 14 w 298"/>
                  <a:gd name="T37" fmla="*/ 537 h 548"/>
                  <a:gd name="T38" fmla="*/ 9 w 298"/>
                  <a:gd name="T39" fmla="*/ 548 h 548"/>
                  <a:gd name="T40" fmla="*/ 15 w 298"/>
                  <a:gd name="T41" fmla="*/ 517 h 548"/>
                  <a:gd name="T42" fmla="*/ 20 w 298"/>
                  <a:gd name="T43" fmla="*/ 494 h 548"/>
                  <a:gd name="T44" fmla="*/ 25 w 298"/>
                  <a:gd name="T45" fmla="*/ 441 h 548"/>
                  <a:gd name="T46" fmla="*/ 23 w 298"/>
                  <a:gd name="T47" fmla="*/ 409 h 548"/>
                  <a:gd name="T48" fmla="*/ 21 w 298"/>
                  <a:gd name="T49" fmla="*/ 375 h 548"/>
                  <a:gd name="T50" fmla="*/ 18 w 298"/>
                  <a:gd name="T51" fmla="*/ 348 h 548"/>
                  <a:gd name="T52" fmla="*/ 11 w 298"/>
                  <a:gd name="T53" fmla="*/ 308 h 548"/>
                  <a:gd name="T54" fmla="*/ 0 w 298"/>
                  <a:gd name="T55" fmla="*/ 268 h 548"/>
                  <a:gd name="T56" fmla="*/ 0 w 298"/>
                  <a:gd name="T57" fmla="*/ 258 h 548"/>
                  <a:gd name="T58" fmla="*/ 31 w 298"/>
                  <a:gd name="T59" fmla="*/ 222 h 548"/>
                  <a:gd name="T60" fmla="*/ 41 w 298"/>
                  <a:gd name="T61" fmla="*/ 214 h 548"/>
                  <a:gd name="T62" fmla="*/ 46 w 298"/>
                  <a:gd name="T63" fmla="*/ 21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8" h="548">
                    <a:moveTo>
                      <a:pt x="46" y="214"/>
                    </a:moveTo>
                    <a:lnTo>
                      <a:pt x="52" y="209"/>
                    </a:lnTo>
                    <a:lnTo>
                      <a:pt x="51" y="209"/>
                    </a:lnTo>
                    <a:lnTo>
                      <a:pt x="51" y="206"/>
                    </a:lnTo>
                    <a:lnTo>
                      <a:pt x="51" y="203"/>
                    </a:lnTo>
                    <a:lnTo>
                      <a:pt x="52" y="202"/>
                    </a:lnTo>
                    <a:lnTo>
                      <a:pt x="52" y="195"/>
                    </a:lnTo>
                    <a:lnTo>
                      <a:pt x="58" y="158"/>
                    </a:lnTo>
                    <a:lnTo>
                      <a:pt x="105" y="63"/>
                    </a:lnTo>
                    <a:lnTo>
                      <a:pt x="117" y="43"/>
                    </a:lnTo>
                    <a:lnTo>
                      <a:pt x="155" y="0"/>
                    </a:lnTo>
                    <a:lnTo>
                      <a:pt x="240" y="82"/>
                    </a:lnTo>
                    <a:lnTo>
                      <a:pt x="298" y="145"/>
                    </a:lnTo>
                    <a:lnTo>
                      <a:pt x="252" y="192"/>
                    </a:lnTo>
                    <a:lnTo>
                      <a:pt x="214" y="232"/>
                    </a:lnTo>
                    <a:lnTo>
                      <a:pt x="106" y="291"/>
                    </a:lnTo>
                    <a:lnTo>
                      <a:pt x="109" y="297"/>
                    </a:lnTo>
                    <a:lnTo>
                      <a:pt x="109" y="306"/>
                    </a:lnTo>
                    <a:lnTo>
                      <a:pt x="109" y="308"/>
                    </a:lnTo>
                    <a:lnTo>
                      <a:pt x="109" y="311"/>
                    </a:lnTo>
                    <a:lnTo>
                      <a:pt x="108" y="317"/>
                    </a:lnTo>
                    <a:lnTo>
                      <a:pt x="108" y="321"/>
                    </a:lnTo>
                    <a:lnTo>
                      <a:pt x="106" y="325"/>
                    </a:lnTo>
                    <a:lnTo>
                      <a:pt x="105" y="338"/>
                    </a:lnTo>
                    <a:lnTo>
                      <a:pt x="105" y="349"/>
                    </a:lnTo>
                    <a:lnTo>
                      <a:pt x="103" y="368"/>
                    </a:lnTo>
                    <a:lnTo>
                      <a:pt x="98" y="389"/>
                    </a:lnTo>
                    <a:lnTo>
                      <a:pt x="63" y="478"/>
                    </a:lnTo>
                    <a:lnTo>
                      <a:pt x="58" y="486"/>
                    </a:lnTo>
                    <a:lnTo>
                      <a:pt x="35" y="506"/>
                    </a:lnTo>
                    <a:lnTo>
                      <a:pt x="32" y="509"/>
                    </a:lnTo>
                    <a:lnTo>
                      <a:pt x="28" y="514"/>
                    </a:lnTo>
                    <a:lnTo>
                      <a:pt x="25" y="515"/>
                    </a:lnTo>
                    <a:lnTo>
                      <a:pt x="23" y="518"/>
                    </a:lnTo>
                    <a:lnTo>
                      <a:pt x="21" y="521"/>
                    </a:lnTo>
                    <a:lnTo>
                      <a:pt x="20" y="526"/>
                    </a:lnTo>
                    <a:lnTo>
                      <a:pt x="17" y="532"/>
                    </a:lnTo>
                    <a:lnTo>
                      <a:pt x="14" y="537"/>
                    </a:lnTo>
                    <a:lnTo>
                      <a:pt x="9" y="548"/>
                    </a:lnTo>
                    <a:lnTo>
                      <a:pt x="9" y="548"/>
                    </a:lnTo>
                    <a:lnTo>
                      <a:pt x="14" y="528"/>
                    </a:lnTo>
                    <a:lnTo>
                      <a:pt x="15" y="517"/>
                    </a:lnTo>
                    <a:lnTo>
                      <a:pt x="17" y="509"/>
                    </a:lnTo>
                    <a:lnTo>
                      <a:pt x="20" y="494"/>
                    </a:lnTo>
                    <a:lnTo>
                      <a:pt x="21" y="477"/>
                    </a:lnTo>
                    <a:lnTo>
                      <a:pt x="25" y="441"/>
                    </a:lnTo>
                    <a:lnTo>
                      <a:pt x="25" y="426"/>
                    </a:lnTo>
                    <a:lnTo>
                      <a:pt x="23" y="409"/>
                    </a:lnTo>
                    <a:lnTo>
                      <a:pt x="21" y="389"/>
                    </a:lnTo>
                    <a:lnTo>
                      <a:pt x="21" y="375"/>
                    </a:lnTo>
                    <a:lnTo>
                      <a:pt x="18" y="360"/>
                    </a:lnTo>
                    <a:lnTo>
                      <a:pt x="18" y="348"/>
                    </a:lnTo>
                    <a:lnTo>
                      <a:pt x="17" y="332"/>
                    </a:lnTo>
                    <a:lnTo>
                      <a:pt x="11" y="308"/>
                    </a:lnTo>
                    <a:lnTo>
                      <a:pt x="2" y="274"/>
                    </a:lnTo>
                    <a:lnTo>
                      <a:pt x="0" y="268"/>
                    </a:lnTo>
                    <a:lnTo>
                      <a:pt x="0" y="263"/>
                    </a:lnTo>
                    <a:lnTo>
                      <a:pt x="0" y="258"/>
                    </a:lnTo>
                    <a:lnTo>
                      <a:pt x="0" y="249"/>
                    </a:lnTo>
                    <a:lnTo>
                      <a:pt x="31" y="222"/>
                    </a:lnTo>
                    <a:lnTo>
                      <a:pt x="35" y="217"/>
                    </a:lnTo>
                    <a:lnTo>
                      <a:pt x="41" y="214"/>
                    </a:lnTo>
                    <a:lnTo>
                      <a:pt x="43" y="214"/>
                    </a:lnTo>
                    <a:lnTo>
                      <a:pt x="46" y="214"/>
                    </a:lnTo>
                    <a:close/>
                  </a:path>
                </a:pathLst>
              </a:custGeom>
              <a:solidFill>
                <a:srgbClr val="83CADD"/>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97" name="Freeform 12">
                <a:extLst>
                  <a:ext uri="{FF2B5EF4-FFF2-40B4-BE49-F238E27FC236}">
                    <a16:creationId xmlns:a16="http://schemas.microsoft.com/office/drawing/2014/main" id="{9B63C5D5-78E2-25CF-6E69-DDDD2D3051E9}"/>
                  </a:ext>
                </a:extLst>
              </p:cNvPr>
              <p:cNvSpPr>
                <a:spLocks/>
              </p:cNvSpPr>
              <p:nvPr/>
            </p:nvSpPr>
            <p:spPr bwMode="auto">
              <a:xfrm>
                <a:off x="3219" y="2339"/>
                <a:ext cx="681" cy="360"/>
              </a:xfrm>
              <a:custGeom>
                <a:avLst/>
                <a:gdLst>
                  <a:gd name="T0" fmla="*/ 41 w 681"/>
                  <a:gd name="T1" fmla="*/ 114 h 360"/>
                  <a:gd name="T2" fmla="*/ 164 w 681"/>
                  <a:gd name="T3" fmla="*/ 37 h 360"/>
                  <a:gd name="T4" fmla="*/ 403 w 681"/>
                  <a:gd name="T5" fmla="*/ 39 h 360"/>
                  <a:gd name="T6" fmla="*/ 498 w 681"/>
                  <a:gd name="T7" fmla="*/ 19 h 360"/>
                  <a:gd name="T8" fmla="*/ 512 w 681"/>
                  <a:gd name="T9" fmla="*/ 10 h 360"/>
                  <a:gd name="T10" fmla="*/ 529 w 681"/>
                  <a:gd name="T11" fmla="*/ 3 h 360"/>
                  <a:gd name="T12" fmla="*/ 547 w 681"/>
                  <a:gd name="T13" fmla="*/ 0 h 360"/>
                  <a:gd name="T14" fmla="*/ 672 w 681"/>
                  <a:gd name="T15" fmla="*/ 79 h 360"/>
                  <a:gd name="T16" fmla="*/ 666 w 681"/>
                  <a:gd name="T17" fmla="*/ 105 h 360"/>
                  <a:gd name="T18" fmla="*/ 644 w 681"/>
                  <a:gd name="T19" fmla="*/ 120 h 360"/>
                  <a:gd name="T20" fmla="*/ 641 w 681"/>
                  <a:gd name="T21" fmla="*/ 86 h 360"/>
                  <a:gd name="T22" fmla="*/ 653 w 681"/>
                  <a:gd name="T23" fmla="*/ 76 h 360"/>
                  <a:gd name="T24" fmla="*/ 633 w 681"/>
                  <a:gd name="T25" fmla="*/ 69 h 360"/>
                  <a:gd name="T26" fmla="*/ 609 w 681"/>
                  <a:gd name="T27" fmla="*/ 89 h 360"/>
                  <a:gd name="T28" fmla="*/ 604 w 681"/>
                  <a:gd name="T29" fmla="*/ 122 h 360"/>
                  <a:gd name="T30" fmla="*/ 590 w 681"/>
                  <a:gd name="T31" fmla="*/ 143 h 360"/>
                  <a:gd name="T32" fmla="*/ 569 w 681"/>
                  <a:gd name="T33" fmla="*/ 134 h 360"/>
                  <a:gd name="T34" fmla="*/ 536 w 681"/>
                  <a:gd name="T35" fmla="*/ 148 h 360"/>
                  <a:gd name="T36" fmla="*/ 518 w 681"/>
                  <a:gd name="T37" fmla="*/ 142 h 360"/>
                  <a:gd name="T38" fmla="*/ 504 w 681"/>
                  <a:gd name="T39" fmla="*/ 163 h 360"/>
                  <a:gd name="T40" fmla="*/ 498 w 681"/>
                  <a:gd name="T41" fmla="*/ 148 h 360"/>
                  <a:gd name="T42" fmla="*/ 467 w 681"/>
                  <a:gd name="T43" fmla="*/ 140 h 360"/>
                  <a:gd name="T44" fmla="*/ 444 w 681"/>
                  <a:gd name="T45" fmla="*/ 165 h 360"/>
                  <a:gd name="T46" fmla="*/ 420 w 681"/>
                  <a:gd name="T47" fmla="*/ 185 h 360"/>
                  <a:gd name="T48" fmla="*/ 393 w 681"/>
                  <a:gd name="T49" fmla="*/ 211 h 360"/>
                  <a:gd name="T50" fmla="*/ 366 w 681"/>
                  <a:gd name="T51" fmla="*/ 206 h 360"/>
                  <a:gd name="T52" fmla="*/ 349 w 681"/>
                  <a:gd name="T53" fmla="*/ 217 h 360"/>
                  <a:gd name="T54" fmla="*/ 338 w 681"/>
                  <a:gd name="T55" fmla="*/ 199 h 360"/>
                  <a:gd name="T56" fmla="*/ 321 w 681"/>
                  <a:gd name="T57" fmla="*/ 217 h 360"/>
                  <a:gd name="T58" fmla="*/ 304 w 681"/>
                  <a:gd name="T59" fmla="*/ 223 h 360"/>
                  <a:gd name="T60" fmla="*/ 281 w 681"/>
                  <a:gd name="T61" fmla="*/ 216 h 360"/>
                  <a:gd name="T62" fmla="*/ 266 w 681"/>
                  <a:gd name="T63" fmla="*/ 193 h 360"/>
                  <a:gd name="T64" fmla="*/ 246 w 681"/>
                  <a:gd name="T65" fmla="*/ 214 h 360"/>
                  <a:gd name="T66" fmla="*/ 269 w 681"/>
                  <a:gd name="T67" fmla="*/ 231 h 360"/>
                  <a:gd name="T68" fmla="*/ 290 w 681"/>
                  <a:gd name="T69" fmla="*/ 246 h 360"/>
                  <a:gd name="T70" fmla="*/ 269 w 681"/>
                  <a:gd name="T71" fmla="*/ 259 h 360"/>
                  <a:gd name="T72" fmla="*/ 274 w 681"/>
                  <a:gd name="T73" fmla="*/ 279 h 360"/>
                  <a:gd name="T74" fmla="*/ 255 w 681"/>
                  <a:gd name="T75" fmla="*/ 276 h 360"/>
                  <a:gd name="T76" fmla="*/ 237 w 681"/>
                  <a:gd name="T77" fmla="*/ 273 h 360"/>
                  <a:gd name="T78" fmla="*/ 223 w 681"/>
                  <a:gd name="T79" fmla="*/ 283 h 360"/>
                  <a:gd name="T80" fmla="*/ 240 w 681"/>
                  <a:gd name="T81" fmla="*/ 286 h 360"/>
                  <a:gd name="T82" fmla="*/ 209 w 681"/>
                  <a:gd name="T83" fmla="*/ 294 h 360"/>
                  <a:gd name="T84" fmla="*/ 178 w 681"/>
                  <a:gd name="T85" fmla="*/ 282 h 360"/>
                  <a:gd name="T86" fmla="*/ 184 w 681"/>
                  <a:gd name="T87" fmla="*/ 263 h 360"/>
                  <a:gd name="T88" fmla="*/ 164 w 681"/>
                  <a:gd name="T89" fmla="*/ 262 h 360"/>
                  <a:gd name="T90" fmla="*/ 158 w 681"/>
                  <a:gd name="T91" fmla="*/ 285 h 360"/>
                  <a:gd name="T92" fmla="*/ 158 w 681"/>
                  <a:gd name="T93" fmla="*/ 305 h 360"/>
                  <a:gd name="T94" fmla="*/ 137 w 681"/>
                  <a:gd name="T95" fmla="*/ 294 h 360"/>
                  <a:gd name="T96" fmla="*/ 118 w 681"/>
                  <a:gd name="T97" fmla="*/ 303 h 360"/>
                  <a:gd name="T98" fmla="*/ 101 w 681"/>
                  <a:gd name="T99" fmla="*/ 285 h 360"/>
                  <a:gd name="T100" fmla="*/ 84 w 681"/>
                  <a:gd name="T101" fmla="*/ 300 h 360"/>
                  <a:gd name="T102" fmla="*/ 103 w 681"/>
                  <a:gd name="T103" fmla="*/ 300 h 360"/>
                  <a:gd name="T104" fmla="*/ 111 w 681"/>
                  <a:gd name="T105" fmla="*/ 312 h 360"/>
                  <a:gd name="T106" fmla="*/ 98 w 681"/>
                  <a:gd name="T107" fmla="*/ 316 h 360"/>
                  <a:gd name="T108" fmla="*/ 91 w 681"/>
                  <a:gd name="T109" fmla="*/ 328 h 360"/>
                  <a:gd name="T110" fmla="*/ 86 w 681"/>
                  <a:gd name="T111" fmla="*/ 343 h 360"/>
                  <a:gd name="T112" fmla="*/ 74 w 681"/>
                  <a:gd name="T113" fmla="*/ 360 h 360"/>
                  <a:gd name="T114" fmla="*/ 58 w 681"/>
                  <a:gd name="T115" fmla="*/ 334 h 360"/>
                  <a:gd name="T116" fmla="*/ 49 w 681"/>
                  <a:gd name="T117" fmla="*/ 320 h 360"/>
                  <a:gd name="T118" fmla="*/ 55 w 681"/>
                  <a:gd name="T119" fmla="*/ 306 h 360"/>
                  <a:gd name="T120" fmla="*/ 48 w 681"/>
                  <a:gd name="T121" fmla="*/ 283 h 360"/>
                  <a:gd name="T122" fmla="*/ 38 w 681"/>
                  <a:gd name="T123" fmla="*/ 302 h 360"/>
                  <a:gd name="T124" fmla="*/ 17 w 681"/>
                  <a:gd name="T125" fmla="*/ 30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1" h="360">
                    <a:moveTo>
                      <a:pt x="21" y="225"/>
                    </a:moveTo>
                    <a:lnTo>
                      <a:pt x="23" y="219"/>
                    </a:lnTo>
                    <a:lnTo>
                      <a:pt x="23" y="209"/>
                    </a:lnTo>
                    <a:lnTo>
                      <a:pt x="23" y="206"/>
                    </a:lnTo>
                    <a:lnTo>
                      <a:pt x="23" y="203"/>
                    </a:lnTo>
                    <a:lnTo>
                      <a:pt x="23" y="189"/>
                    </a:lnTo>
                    <a:lnTo>
                      <a:pt x="23" y="179"/>
                    </a:lnTo>
                    <a:lnTo>
                      <a:pt x="24" y="171"/>
                    </a:lnTo>
                    <a:lnTo>
                      <a:pt x="26" y="162"/>
                    </a:lnTo>
                    <a:lnTo>
                      <a:pt x="28" y="153"/>
                    </a:lnTo>
                    <a:lnTo>
                      <a:pt x="29" y="145"/>
                    </a:lnTo>
                    <a:lnTo>
                      <a:pt x="41" y="114"/>
                    </a:lnTo>
                    <a:lnTo>
                      <a:pt x="69" y="42"/>
                    </a:lnTo>
                    <a:lnTo>
                      <a:pt x="75" y="33"/>
                    </a:lnTo>
                    <a:lnTo>
                      <a:pt x="80" y="22"/>
                    </a:lnTo>
                    <a:lnTo>
                      <a:pt x="83" y="17"/>
                    </a:lnTo>
                    <a:lnTo>
                      <a:pt x="86" y="11"/>
                    </a:lnTo>
                    <a:lnTo>
                      <a:pt x="87" y="6"/>
                    </a:lnTo>
                    <a:lnTo>
                      <a:pt x="89" y="3"/>
                    </a:lnTo>
                    <a:lnTo>
                      <a:pt x="160" y="20"/>
                    </a:lnTo>
                    <a:lnTo>
                      <a:pt x="163" y="26"/>
                    </a:lnTo>
                    <a:lnTo>
                      <a:pt x="163" y="30"/>
                    </a:lnTo>
                    <a:lnTo>
                      <a:pt x="164" y="34"/>
                    </a:lnTo>
                    <a:lnTo>
                      <a:pt x="164" y="37"/>
                    </a:lnTo>
                    <a:lnTo>
                      <a:pt x="164" y="45"/>
                    </a:lnTo>
                    <a:lnTo>
                      <a:pt x="164" y="49"/>
                    </a:lnTo>
                    <a:lnTo>
                      <a:pt x="238" y="45"/>
                    </a:lnTo>
                    <a:lnTo>
                      <a:pt x="240" y="31"/>
                    </a:lnTo>
                    <a:lnTo>
                      <a:pt x="240" y="30"/>
                    </a:lnTo>
                    <a:lnTo>
                      <a:pt x="260" y="30"/>
                    </a:lnTo>
                    <a:lnTo>
                      <a:pt x="346" y="19"/>
                    </a:lnTo>
                    <a:lnTo>
                      <a:pt x="375" y="16"/>
                    </a:lnTo>
                    <a:lnTo>
                      <a:pt x="381" y="20"/>
                    </a:lnTo>
                    <a:lnTo>
                      <a:pt x="400" y="36"/>
                    </a:lnTo>
                    <a:lnTo>
                      <a:pt x="401" y="37"/>
                    </a:lnTo>
                    <a:lnTo>
                      <a:pt x="403" y="39"/>
                    </a:lnTo>
                    <a:lnTo>
                      <a:pt x="404" y="39"/>
                    </a:lnTo>
                    <a:lnTo>
                      <a:pt x="406" y="40"/>
                    </a:lnTo>
                    <a:lnTo>
                      <a:pt x="407" y="39"/>
                    </a:lnTo>
                    <a:lnTo>
                      <a:pt x="409" y="39"/>
                    </a:lnTo>
                    <a:lnTo>
                      <a:pt x="410" y="39"/>
                    </a:lnTo>
                    <a:lnTo>
                      <a:pt x="446" y="26"/>
                    </a:lnTo>
                    <a:lnTo>
                      <a:pt x="464" y="26"/>
                    </a:lnTo>
                    <a:lnTo>
                      <a:pt x="492" y="19"/>
                    </a:lnTo>
                    <a:lnTo>
                      <a:pt x="493" y="19"/>
                    </a:lnTo>
                    <a:lnTo>
                      <a:pt x="495" y="19"/>
                    </a:lnTo>
                    <a:lnTo>
                      <a:pt x="496" y="19"/>
                    </a:lnTo>
                    <a:lnTo>
                      <a:pt x="498" y="19"/>
                    </a:lnTo>
                    <a:lnTo>
                      <a:pt x="498" y="17"/>
                    </a:lnTo>
                    <a:lnTo>
                      <a:pt x="500" y="17"/>
                    </a:lnTo>
                    <a:lnTo>
                      <a:pt x="501" y="17"/>
                    </a:lnTo>
                    <a:lnTo>
                      <a:pt x="503" y="16"/>
                    </a:lnTo>
                    <a:lnTo>
                      <a:pt x="504" y="14"/>
                    </a:lnTo>
                    <a:lnTo>
                      <a:pt x="506" y="14"/>
                    </a:lnTo>
                    <a:lnTo>
                      <a:pt x="506" y="13"/>
                    </a:lnTo>
                    <a:lnTo>
                      <a:pt x="507" y="13"/>
                    </a:lnTo>
                    <a:lnTo>
                      <a:pt x="509" y="11"/>
                    </a:lnTo>
                    <a:lnTo>
                      <a:pt x="510" y="11"/>
                    </a:lnTo>
                    <a:lnTo>
                      <a:pt x="510" y="10"/>
                    </a:lnTo>
                    <a:lnTo>
                      <a:pt x="512" y="10"/>
                    </a:lnTo>
                    <a:lnTo>
                      <a:pt x="513" y="10"/>
                    </a:lnTo>
                    <a:lnTo>
                      <a:pt x="515" y="8"/>
                    </a:lnTo>
                    <a:lnTo>
                      <a:pt x="516" y="8"/>
                    </a:lnTo>
                    <a:lnTo>
                      <a:pt x="516" y="6"/>
                    </a:lnTo>
                    <a:lnTo>
                      <a:pt x="518" y="6"/>
                    </a:lnTo>
                    <a:lnTo>
                      <a:pt x="519" y="6"/>
                    </a:lnTo>
                    <a:lnTo>
                      <a:pt x="521" y="5"/>
                    </a:lnTo>
                    <a:lnTo>
                      <a:pt x="523" y="5"/>
                    </a:lnTo>
                    <a:lnTo>
                      <a:pt x="524" y="3"/>
                    </a:lnTo>
                    <a:lnTo>
                      <a:pt x="526" y="3"/>
                    </a:lnTo>
                    <a:lnTo>
                      <a:pt x="527" y="3"/>
                    </a:lnTo>
                    <a:lnTo>
                      <a:pt x="529" y="3"/>
                    </a:lnTo>
                    <a:lnTo>
                      <a:pt x="530" y="2"/>
                    </a:lnTo>
                    <a:lnTo>
                      <a:pt x="532" y="2"/>
                    </a:lnTo>
                    <a:lnTo>
                      <a:pt x="533" y="2"/>
                    </a:lnTo>
                    <a:lnTo>
                      <a:pt x="535" y="2"/>
                    </a:lnTo>
                    <a:lnTo>
                      <a:pt x="536" y="0"/>
                    </a:lnTo>
                    <a:lnTo>
                      <a:pt x="538" y="0"/>
                    </a:lnTo>
                    <a:lnTo>
                      <a:pt x="539" y="0"/>
                    </a:lnTo>
                    <a:lnTo>
                      <a:pt x="541" y="0"/>
                    </a:lnTo>
                    <a:lnTo>
                      <a:pt x="543" y="0"/>
                    </a:lnTo>
                    <a:lnTo>
                      <a:pt x="544" y="0"/>
                    </a:lnTo>
                    <a:lnTo>
                      <a:pt x="546" y="0"/>
                    </a:lnTo>
                    <a:lnTo>
                      <a:pt x="547" y="0"/>
                    </a:lnTo>
                    <a:lnTo>
                      <a:pt x="549" y="0"/>
                    </a:lnTo>
                    <a:lnTo>
                      <a:pt x="550" y="0"/>
                    </a:lnTo>
                    <a:lnTo>
                      <a:pt x="552" y="0"/>
                    </a:lnTo>
                    <a:lnTo>
                      <a:pt x="553" y="0"/>
                    </a:lnTo>
                    <a:lnTo>
                      <a:pt x="555" y="0"/>
                    </a:lnTo>
                    <a:lnTo>
                      <a:pt x="556" y="0"/>
                    </a:lnTo>
                    <a:lnTo>
                      <a:pt x="558" y="0"/>
                    </a:lnTo>
                    <a:lnTo>
                      <a:pt x="561" y="0"/>
                    </a:lnTo>
                    <a:lnTo>
                      <a:pt x="607" y="8"/>
                    </a:lnTo>
                    <a:lnTo>
                      <a:pt x="675" y="17"/>
                    </a:lnTo>
                    <a:lnTo>
                      <a:pt x="681" y="53"/>
                    </a:lnTo>
                    <a:lnTo>
                      <a:pt x="672" y="79"/>
                    </a:lnTo>
                    <a:lnTo>
                      <a:pt x="670" y="79"/>
                    </a:lnTo>
                    <a:lnTo>
                      <a:pt x="669" y="80"/>
                    </a:lnTo>
                    <a:lnTo>
                      <a:pt x="666" y="80"/>
                    </a:lnTo>
                    <a:lnTo>
                      <a:pt x="664" y="82"/>
                    </a:lnTo>
                    <a:lnTo>
                      <a:pt x="662" y="86"/>
                    </a:lnTo>
                    <a:lnTo>
                      <a:pt x="661" y="89"/>
                    </a:lnTo>
                    <a:lnTo>
                      <a:pt x="662" y="93"/>
                    </a:lnTo>
                    <a:lnTo>
                      <a:pt x="662" y="94"/>
                    </a:lnTo>
                    <a:lnTo>
                      <a:pt x="664" y="96"/>
                    </a:lnTo>
                    <a:lnTo>
                      <a:pt x="666" y="99"/>
                    </a:lnTo>
                    <a:lnTo>
                      <a:pt x="666" y="103"/>
                    </a:lnTo>
                    <a:lnTo>
                      <a:pt x="666" y="105"/>
                    </a:lnTo>
                    <a:lnTo>
                      <a:pt x="664" y="106"/>
                    </a:lnTo>
                    <a:lnTo>
                      <a:pt x="664" y="108"/>
                    </a:lnTo>
                    <a:lnTo>
                      <a:pt x="661" y="108"/>
                    </a:lnTo>
                    <a:lnTo>
                      <a:pt x="659" y="111"/>
                    </a:lnTo>
                    <a:lnTo>
                      <a:pt x="656" y="117"/>
                    </a:lnTo>
                    <a:lnTo>
                      <a:pt x="655" y="119"/>
                    </a:lnTo>
                    <a:lnTo>
                      <a:pt x="652" y="122"/>
                    </a:lnTo>
                    <a:lnTo>
                      <a:pt x="649" y="123"/>
                    </a:lnTo>
                    <a:lnTo>
                      <a:pt x="647" y="123"/>
                    </a:lnTo>
                    <a:lnTo>
                      <a:pt x="646" y="123"/>
                    </a:lnTo>
                    <a:lnTo>
                      <a:pt x="646" y="122"/>
                    </a:lnTo>
                    <a:lnTo>
                      <a:pt x="644" y="120"/>
                    </a:lnTo>
                    <a:lnTo>
                      <a:pt x="642" y="117"/>
                    </a:lnTo>
                    <a:lnTo>
                      <a:pt x="641" y="116"/>
                    </a:lnTo>
                    <a:lnTo>
                      <a:pt x="641" y="113"/>
                    </a:lnTo>
                    <a:lnTo>
                      <a:pt x="641" y="111"/>
                    </a:lnTo>
                    <a:lnTo>
                      <a:pt x="641" y="109"/>
                    </a:lnTo>
                    <a:lnTo>
                      <a:pt x="642" y="106"/>
                    </a:lnTo>
                    <a:lnTo>
                      <a:pt x="642" y="99"/>
                    </a:lnTo>
                    <a:lnTo>
                      <a:pt x="642" y="94"/>
                    </a:lnTo>
                    <a:lnTo>
                      <a:pt x="642" y="91"/>
                    </a:lnTo>
                    <a:lnTo>
                      <a:pt x="641" y="89"/>
                    </a:lnTo>
                    <a:lnTo>
                      <a:pt x="641" y="88"/>
                    </a:lnTo>
                    <a:lnTo>
                      <a:pt x="641" y="86"/>
                    </a:lnTo>
                    <a:lnTo>
                      <a:pt x="641" y="85"/>
                    </a:lnTo>
                    <a:lnTo>
                      <a:pt x="641" y="83"/>
                    </a:lnTo>
                    <a:lnTo>
                      <a:pt x="642" y="82"/>
                    </a:lnTo>
                    <a:lnTo>
                      <a:pt x="644" y="82"/>
                    </a:lnTo>
                    <a:lnTo>
                      <a:pt x="646" y="82"/>
                    </a:lnTo>
                    <a:lnTo>
                      <a:pt x="647" y="82"/>
                    </a:lnTo>
                    <a:lnTo>
                      <a:pt x="650" y="82"/>
                    </a:lnTo>
                    <a:lnTo>
                      <a:pt x="653" y="82"/>
                    </a:lnTo>
                    <a:lnTo>
                      <a:pt x="655" y="80"/>
                    </a:lnTo>
                    <a:lnTo>
                      <a:pt x="656" y="79"/>
                    </a:lnTo>
                    <a:lnTo>
                      <a:pt x="655" y="77"/>
                    </a:lnTo>
                    <a:lnTo>
                      <a:pt x="653" y="76"/>
                    </a:lnTo>
                    <a:lnTo>
                      <a:pt x="652" y="74"/>
                    </a:lnTo>
                    <a:lnTo>
                      <a:pt x="652" y="73"/>
                    </a:lnTo>
                    <a:lnTo>
                      <a:pt x="650" y="69"/>
                    </a:lnTo>
                    <a:lnTo>
                      <a:pt x="649" y="68"/>
                    </a:lnTo>
                    <a:lnTo>
                      <a:pt x="647" y="66"/>
                    </a:lnTo>
                    <a:lnTo>
                      <a:pt x="644" y="65"/>
                    </a:lnTo>
                    <a:lnTo>
                      <a:pt x="642" y="65"/>
                    </a:lnTo>
                    <a:lnTo>
                      <a:pt x="641" y="65"/>
                    </a:lnTo>
                    <a:lnTo>
                      <a:pt x="639" y="65"/>
                    </a:lnTo>
                    <a:lnTo>
                      <a:pt x="638" y="66"/>
                    </a:lnTo>
                    <a:lnTo>
                      <a:pt x="635" y="68"/>
                    </a:lnTo>
                    <a:lnTo>
                      <a:pt x="633" y="69"/>
                    </a:lnTo>
                    <a:lnTo>
                      <a:pt x="632" y="71"/>
                    </a:lnTo>
                    <a:lnTo>
                      <a:pt x="630" y="71"/>
                    </a:lnTo>
                    <a:lnTo>
                      <a:pt x="629" y="71"/>
                    </a:lnTo>
                    <a:lnTo>
                      <a:pt x="627" y="73"/>
                    </a:lnTo>
                    <a:lnTo>
                      <a:pt x="626" y="74"/>
                    </a:lnTo>
                    <a:lnTo>
                      <a:pt x="624" y="74"/>
                    </a:lnTo>
                    <a:lnTo>
                      <a:pt x="621" y="76"/>
                    </a:lnTo>
                    <a:lnTo>
                      <a:pt x="616" y="77"/>
                    </a:lnTo>
                    <a:lnTo>
                      <a:pt x="615" y="79"/>
                    </a:lnTo>
                    <a:lnTo>
                      <a:pt x="612" y="82"/>
                    </a:lnTo>
                    <a:lnTo>
                      <a:pt x="609" y="86"/>
                    </a:lnTo>
                    <a:lnTo>
                      <a:pt x="609" y="89"/>
                    </a:lnTo>
                    <a:lnTo>
                      <a:pt x="609" y="94"/>
                    </a:lnTo>
                    <a:lnTo>
                      <a:pt x="610" y="97"/>
                    </a:lnTo>
                    <a:lnTo>
                      <a:pt x="612" y="100"/>
                    </a:lnTo>
                    <a:lnTo>
                      <a:pt x="612" y="102"/>
                    </a:lnTo>
                    <a:lnTo>
                      <a:pt x="610" y="105"/>
                    </a:lnTo>
                    <a:lnTo>
                      <a:pt x="609" y="106"/>
                    </a:lnTo>
                    <a:lnTo>
                      <a:pt x="607" y="108"/>
                    </a:lnTo>
                    <a:lnTo>
                      <a:pt x="607" y="109"/>
                    </a:lnTo>
                    <a:lnTo>
                      <a:pt x="606" y="111"/>
                    </a:lnTo>
                    <a:lnTo>
                      <a:pt x="604" y="114"/>
                    </a:lnTo>
                    <a:lnTo>
                      <a:pt x="604" y="119"/>
                    </a:lnTo>
                    <a:lnTo>
                      <a:pt x="604" y="122"/>
                    </a:lnTo>
                    <a:lnTo>
                      <a:pt x="604" y="123"/>
                    </a:lnTo>
                    <a:lnTo>
                      <a:pt x="606" y="129"/>
                    </a:lnTo>
                    <a:lnTo>
                      <a:pt x="606" y="133"/>
                    </a:lnTo>
                    <a:lnTo>
                      <a:pt x="606" y="136"/>
                    </a:lnTo>
                    <a:lnTo>
                      <a:pt x="604" y="137"/>
                    </a:lnTo>
                    <a:lnTo>
                      <a:pt x="604" y="139"/>
                    </a:lnTo>
                    <a:lnTo>
                      <a:pt x="603" y="140"/>
                    </a:lnTo>
                    <a:lnTo>
                      <a:pt x="599" y="142"/>
                    </a:lnTo>
                    <a:lnTo>
                      <a:pt x="596" y="143"/>
                    </a:lnTo>
                    <a:lnTo>
                      <a:pt x="595" y="143"/>
                    </a:lnTo>
                    <a:lnTo>
                      <a:pt x="592" y="143"/>
                    </a:lnTo>
                    <a:lnTo>
                      <a:pt x="590" y="143"/>
                    </a:lnTo>
                    <a:lnTo>
                      <a:pt x="589" y="142"/>
                    </a:lnTo>
                    <a:lnTo>
                      <a:pt x="587" y="140"/>
                    </a:lnTo>
                    <a:lnTo>
                      <a:pt x="586" y="139"/>
                    </a:lnTo>
                    <a:lnTo>
                      <a:pt x="584" y="139"/>
                    </a:lnTo>
                    <a:lnTo>
                      <a:pt x="583" y="139"/>
                    </a:lnTo>
                    <a:lnTo>
                      <a:pt x="581" y="139"/>
                    </a:lnTo>
                    <a:lnTo>
                      <a:pt x="579" y="139"/>
                    </a:lnTo>
                    <a:lnTo>
                      <a:pt x="578" y="137"/>
                    </a:lnTo>
                    <a:lnTo>
                      <a:pt x="576" y="137"/>
                    </a:lnTo>
                    <a:lnTo>
                      <a:pt x="573" y="136"/>
                    </a:lnTo>
                    <a:lnTo>
                      <a:pt x="572" y="134"/>
                    </a:lnTo>
                    <a:lnTo>
                      <a:pt x="569" y="134"/>
                    </a:lnTo>
                    <a:lnTo>
                      <a:pt x="567" y="134"/>
                    </a:lnTo>
                    <a:lnTo>
                      <a:pt x="564" y="134"/>
                    </a:lnTo>
                    <a:lnTo>
                      <a:pt x="563" y="134"/>
                    </a:lnTo>
                    <a:lnTo>
                      <a:pt x="561" y="134"/>
                    </a:lnTo>
                    <a:lnTo>
                      <a:pt x="559" y="136"/>
                    </a:lnTo>
                    <a:lnTo>
                      <a:pt x="558" y="137"/>
                    </a:lnTo>
                    <a:lnTo>
                      <a:pt x="556" y="139"/>
                    </a:lnTo>
                    <a:lnTo>
                      <a:pt x="553" y="142"/>
                    </a:lnTo>
                    <a:lnTo>
                      <a:pt x="549" y="145"/>
                    </a:lnTo>
                    <a:lnTo>
                      <a:pt x="543" y="146"/>
                    </a:lnTo>
                    <a:lnTo>
                      <a:pt x="539" y="148"/>
                    </a:lnTo>
                    <a:lnTo>
                      <a:pt x="536" y="148"/>
                    </a:lnTo>
                    <a:lnTo>
                      <a:pt x="535" y="148"/>
                    </a:lnTo>
                    <a:lnTo>
                      <a:pt x="533" y="149"/>
                    </a:lnTo>
                    <a:lnTo>
                      <a:pt x="530" y="151"/>
                    </a:lnTo>
                    <a:lnTo>
                      <a:pt x="529" y="151"/>
                    </a:lnTo>
                    <a:lnTo>
                      <a:pt x="527" y="151"/>
                    </a:lnTo>
                    <a:lnTo>
                      <a:pt x="526" y="149"/>
                    </a:lnTo>
                    <a:lnTo>
                      <a:pt x="524" y="148"/>
                    </a:lnTo>
                    <a:lnTo>
                      <a:pt x="524" y="146"/>
                    </a:lnTo>
                    <a:lnTo>
                      <a:pt x="523" y="145"/>
                    </a:lnTo>
                    <a:lnTo>
                      <a:pt x="521" y="143"/>
                    </a:lnTo>
                    <a:lnTo>
                      <a:pt x="519" y="142"/>
                    </a:lnTo>
                    <a:lnTo>
                      <a:pt x="518" y="142"/>
                    </a:lnTo>
                    <a:lnTo>
                      <a:pt x="516" y="143"/>
                    </a:lnTo>
                    <a:lnTo>
                      <a:pt x="515" y="146"/>
                    </a:lnTo>
                    <a:lnTo>
                      <a:pt x="513" y="151"/>
                    </a:lnTo>
                    <a:lnTo>
                      <a:pt x="513" y="153"/>
                    </a:lnTo>
                    <a:lnTo>
                      <a:pt x="513" y="154"/>
                    </a:lnTo>
                    <a:lnTo>
                      <a:pt x="515" y="156"/>
                    </a:lnTo>
                    <a:lnTo>
                      <a:pt x="515" y="157"/>
                    </a:lnTo>
                    <a:lnTo>
                      <a:pt x="513" y="159"/>
                    </a:lnTo>
                    <a:lnTo>
                      <a:pt x="512" y="160"/>
                    </a:lnTo>
                    <a:lnTo>
                      <a:pt x="509" y="160"/>
                    </a:lnTo>
                    <a:lnTo>
                      <a:pt x="506" y="163"/>
                    </a:lnTo>
                    <a:lnTo>
                      <a:pt x="504" y="163"/>
                    </a:lnTo>
                    <a:lnTo>
                      <a:pt x="503" y="165"/>
                    </a:lnTo>
                    <a:lnTo>
                      <a:pt x="503" y="163"/>
                    </a:lnTo>
                    <a:lnTo>
                      <a:pt x="501" y="162"/>
                    </a:lnTo>
                    <a:lnTo>
                      <a:pt x="501" y="157"/>
                    </a:lnTo>
                    <a:lnTo>
                      <a:pt x="501" y="156"/>
                    </a:lnTo>
                    <a:lnTo>
                      <a:pt x="501" y="154"/>
                    </a:lnTo>
                    <a:lnTo>
                      <a:pt x="503" y="153"/>
                    </a:lnTo>
                    <a:lnTo>
                      <a:pt x="503" y="151"/>
                    </a:lnTo>
                    <a:lnTo>
                      <a:pt x="503" y="149"/>
                    </a:lnTo>
                    <a:lnTo>
                      <a:pt x="503" y="148"/>
                    </a:lnTo>
                    <a:lnTo>
                      <a:pt x="501" y="148"/>
                    </a:lnTo>
                    <a:lnTo>
                      <a:pt x="498" y="148"/>
                    </a:lnTo>
                    <a:lnTo>
                      <a:pt x="496" y="148"/>
                    </a:lnTo>
                    <a:lnTo>
                      <a:pt x="493" y="148"/>
                    </a:lnTo>
                    <a:lnTo>
                      <a:pt x="490" y="148"/>
                    </a:lnTo>
                    <a:lnTo>
                      <a:pt x="487" y="148"/>
                    </a:lnTo>
                    <a:lnTo>
                      <a:pt x="484" y="148"/>
                    </a:lnTo>
                    <a:lnTo>
                      <a:pt x="481" y="146"/>
                    </a:lnTo>
                    <a:lnTo>
                      <a:pt x="478" y="146"/>
                    </a:lnTo>
                    <a:lnTo>
                      <a:pt x="475" y="145"/>
                    </a:lnTo>
                    <a:lnTo>
                      <a:pt x="473" y="145"/>
                    </a:lnTo>
                    <a:lnTo>
                      <a:pt x="470" y="143"/>
                    </a:lnTo>
                    <a:lnTo>
                      <a:pt x="469" y="142"/>
                    </a:lnTo>
                    <a:lnTo>
                      <a:pt x="467" y="140"/>
                    </a:lnTo>
                    <a:lnTo>
                      <a:pt x="466" y="140"/>
                    </a:lnTo>
                    <a:lnTo>
                      <a:pt x="464" y="139"/>
                    </a:lnTo>
                    <a:lnTo>
                      <a:pt x="463" y="140"/>
                    </a:lnTo>
                    <a:lnTo>
                      <a:pt x="461" y="143"/>
                    </a:lnTo>
                    <a:lnTo>
                      <a:pt x="460" y="146"/>
                    </a:lnTo>
                    <a:lnTo>
                      <a:pt x="458" y="151"/>
                    </a:lnTo>
                    <a:lnTo>
                      <a:pt x="455" y="156"/>
                    </a:lnTo>
                    <a:lnTo>
                      <a:pt x="453" y="157"/>
                    </a:lnTo>
                    <a:lnTo>
                      <a:pt x="450" y="159"/>
                    </a:lnTo>
                    <a:lnTo>
                      <a:pt x="449" y="160"/>
                    </a:lnTo>
                    <a:lnTo>
                      <a:pt x="446" y="162"/>
                    </a:lnTo>
                    <a:lnTo>
                      <a:pt x="444" y="165"/>
                    </a:lnTo>
                    <a:lnTo>
                      <a:pt x="443" y="165"/>
                    </a:lnTo>
                    <a:lnTo>
                      <a:pt x="443" y="168"/>
                    </a:lnTo>
                    <a:lnTo>
                      <a:pt x="441" y="173"/>
                    </a:lnTo>
                    <a:lnTo>
                      <a:pt x="438" y="176"/>
                    </a:lnTo>
                    <a:lnTo>
                      <a:pt x="435" y="180"/>
                    </a:lnTo>
                    <a:lnTo>
                      <a:pt x="433" y="180"/>
                    </a:lnTo>
                    <a:lnTo>
                      <a:pt x="433" y="182"/>
                    </a:lnTo>
                    <a:lnTo>
                      <a:pt x="432" y="182"/>
                    </a:lnTo>
                    <a:lnTo>
                      <a:pt x="429" y="182"/>
                    </a:lnTo>
                    <a:lnTo>
                      <a:pt x="424" y="182"/>
                    </a:lnTo>
                    <a:lnTo>
                      <a:pt x="421" y="183"/>
                    </a:lnTo>
                    <a:lnTo>
                      <a:pt x="420" y="185"/>
                    </a:lnTo>
                    <a:lnTo>
                      <a:pt x="418" y="188"/>
                    </a:lnTo>
                    <a:lnTo>
                      <a:pt x="416" y="191"/>
                    </a:lnTo>
                    <a:lnTo>
                      <a:pt x="416" y="196"/>
                    </a:lnTo>
                    <a:lnTo>
                      <a:pt x="415" y="199"/>
                    </a:lnTo>
                    <a:lnTo>
                      <a:pt x="413" y="200"/>
                    </a:lnTo>
                    <a:lnTo>
                      <a:pt x="412" y="200"/>
                    </a:lnTo>
                    <a:lnTo>
                      <a:pt x="410" y="202"/>
                    </a:lnTo>
                    <a:lnTo>
                      <a:pt x="403" y="208"/>
                    </a:lnTo>
                    <a:lnTo>
                      <a:pt x="398" y="211"/>
                    </a:lnTo>
                    <a:lnTo>
                      <a:pt x="397" y="211"/>
                    </a:lnTo>
                    <a:lnTo>
                      <a:pt x="395" y="211"/>
                    </a:lnTo>
                    <a:lnTo>
                      <a:pt x="393" y="211"/>
                    </a:lnTo>
                    <a:lnTo>
                      <a:pt x="392" y="209"/>
                    </a:lnTo>
                    <a:lnTo>
                      <a:pt x="390" y="209"/>
                    </a:lnTo>
                    <a:lnTo>
                      <a:pt x="389" y="208"/>
                    </a:lnTo>
                    <a:lnTo>
                      <a:pt x="386" y="209"/>
                    </a:lnTo>
                    <a:lnTo>
                      <a:pt x="384" y="209"/>
                    </a:lnTo>
                    <a:lnTo>
                      <a:pt x="381" y="209"/>
                    </a:lnTo>
                    <a:lnTo>
                      <a:pt x="378" y="209"/>
                    </a:lnTo>
                    <a:lnTo>
                      <a:pt x="373" y="208"/>
                    </a:lnTo>
                    <a:lnTo>
                      <a:pt x="372" y="208"/>
                    </a:lnTo>
                    <a:lnTo>
                      <a:pt x="369" y="208"/>
                    </a:lnTo>
                    <a:lnTo>
                      <a:pt x="367" y="208"/>
                    </a:lnTo>
                    <a:lnTo>
                      <a:pt x="366" y="206"/>
                    </a:lnTo>
                    <a:lnTo>
                      <a:pt x="363" y="205"/>
                    </a:lnTo>
                    <a:lnTo>
                      <a:pt x="358" y="203"/>
                    </a:lnTo>
                    <a:lnTo>
                      <a:pt x="357" y="203"/>
                    </a:lnTo>
                    <a:lnTo>
                      <a:pt x="355" y="205"/>
                    </a:lnTo>
                    <a:lnTo>
                      <a:pt x="355" y="206"/>
                    </a:lnTo>
                    <a:lnTo>
                      <a:pt x="352" y="209"/>
                    </a:lnTo>
                    <a:lnTo>
                      <a:pt x="350" y="211"/>
                    </a:lnTo>
                    <a:lnTo>
                      <a:pt x="350" y="213"/>
                    </a:lnTo>
                    <a:lnTo>
                      <a:pt x="350" y="214"/>
                    </a:lnTo>
                    <a:lnTo>
                      <a:pt x="350" y="216"/>
                    </a:lnTo>
                    <a:lnTo>
                      <a:pt x="350" y="217"/>
                    </a:lnTo>
                    <a:lnTo>
                      <a:pt x="349" y="217"/>
                    </a:lnTo>
                    <a:lnTo>
                      <a:pt x="347" y="217"/>
                    </a:lnTo>
                    <a:lnTo>
                      <a:pt x="344" y="214"/>
                    </a:lnTo>
                    <a:lnTo>
                      <a:pt x="344" y="213"/>
                    </a:lnTo>
                    <a:lnTo>
                      <a:pt x="344" y="209"/>
                    </a:lnTo>
                    <a:lnTo>
                      <a:pt x="344" y="208"/>
                    </a:lnTo>
                    <a:lnTo>
                      <a:pt x="344" y="206"/>
                    </a:lnTo>
                    <a:lnTo>
                      <a:pt x="346" y="205"/>
                    </a:lnTo>
                    <a:lnTo>
                      <a:pt x="346" y="203"/>
                    </a:lnTo>
                    <a:lnTo>
                      <a:pt x="346" y="202"/>
                    </a:lnTo>
                    <a:lnTo>
                      <a:pt x="344" y="202"/>
                    </a:lnTo>
                    <a:lnTo>
                      <a:pt x="341" y="200"/>
                    </a:lnTo>
                    <a:lnTo>
                      <a:pt x="338" y="199"/>
                    </a:lnTo>
                    <a:lnTo>
                      <a:pt x="333" y="199"/>
                    </a:lnTo>
                    <a:lnTo>
                      <a:pt x="330" y="199"/>
                    </a:lnTo>
                    <a:lnTo>
                      <a:pt x="329" y="200"/>
                    </a:lnTo>
                    <a:lnTo>
                      <a:pt x="329" y="202"/>
                    </a:lnTo>
                    <a:lnTo>
                      <a:pt x="327" y="203"/>
                    </a:lnTo>
                    <a:lnTo>
                      <a:pt x="327" y="206"/>
                    </a:lnTo>
                    <a:lnTo>
                      <a:pt x="327" y="209"/>
                    </a:lnTo>
                    <a:lnTo>
                      <a:pt x="327" y="213"/>
                    </a:lnTo>
                    <a:lnTo>
                      <a:pt x="326" y="216"/>
                    </a:lnTo>
                    <a:lnTo>
                      <a:pt x="324" y="217"/>
                    </a:lnTo>
                    <a:lnTo>
                      <a:pt x="323" y="217"/>
                    </a:lnTo>
                    <a:lnTo>
                      <a:pt x="321" y="217"/>
                    </a:lnTo>
                    <a:lnTo>
                      <a:pt x="320" y="216"/>
                    </a:lnTo>
                    <a:lnTo>
                      <a:pt x="317" y="214"/>
                    </a:lnTo>
                    <a:lnTo>
                      <a:pt x="315" y="213"/>
                    </a:lnTo>
                    <a:lnTo>
                      <a:pt x="313" y="213"/>
                    </a:lnTo>
                    <a:lnTo>
                      <a:pt x="312" y="213"/>
                    </a:lnTo>
                    <a:lnTo>
                      <a:pt x="310" y="214"/>
                    </a:lnTo>
                    <a:lnTo>
                      <a:pt x="310" y="216"/>
                    </a:lnTo>
                    <a:lnTo>
                      <a:pt x="310" y="217"/>
                    </a:lnTo>
                    <a:lnTo>
                      <a:pt x="310" y="220"/>
                    </a:lnTo>
                    <a:lnTo>
                      <a:pt x="309" y="222"/>
                    </a:lnTo>
                    <a:lnTo>
                      <a:pt x="306" y="223"/>
                    </a:lnTo>
                    <a:lnTo>
                      <a:pt x="304" y="223"/>
                    </a:lnTo>
                    <a:lnTo>
                      <a:pt x="303" y="225"/>
                    </a:lnTo>
                    <a:lnTo>
                      <a:pt x="301" y="226"/>
                    </a:lnTo>
                    <a:lnTo>
                      <a:pt x="300" y="228"/>
                    </a:lnTo>
                    <a:lnTo>
                      <a:pt x="297" y="228"/>
                    </a:lnTo>
                    <a:lnTo>
                      <a:pt x="293" y="226"/>
                    </a:lnTo>
                    <a:lnTo>
                      <a:pt x="290" y="225"/>
                    </a:lnTo>
                    <a:lnTo>
                      <a:pt x="289" y="223"/>
                    </a:lnTo>
                    <a:lnTo>
                      <a:pt x="286" y="223"/>
                    </a:lnTo>
                    <a:lnTo>
                      <a:pt x="283" y="222"/>
                    </a:lnTo>
                    <a:lnTo>
                      <a:pt x="281" y="220"/>
                    </a:lnTo>
                    <a:lnTo>
                      <a:pt x="281" y="219"/>
                    </a:lnTo>
                    <a:lnTo>
                      <a:pt x="281" y="216"/>
                    </a:lnTo>
                    <a:lnTo>
                      <a:pt x="283" y="213"/>
                    </a:lnTo>
                    <a:lnTo>
                      <a:pt x="281" y="211"/>
                    </a:lnTo>
                    <a:lnTo>
                      <a:pt x="281" y="209"/>
                    </a:lnTo>
                    <a:lnTo>
                      <a:pt x="280" y="208"/>
                    </a:lnTo>
                    <a:lnTo>
                      <a:pt x="277" y="205"/>
                    </a:lnTo>
                    <a:lnTo>
                      <a:pt x="275" y="202"/>
                    </a:lnTo>
                    <a:lnTo>
                      <a:pt x="275" y="199"/>
                    </a:lnTo>
                    <a:lnTo>
                      <a:pt x="274" y="196"/>
                    </a:lnTo>
                    <a:lnTo>
                      <a:pt x="272" y="194"/>
                    </a:lnTo>
                    <a:lnTo>
                      <a:pt x="270" y="193"/>
                    </a:lnTo>
                    <a:lnTo>
                      <a:pt x="267" y="193"/>
                    </a:lnTo>
                    <a:lnTo>
                      <a:pt x="266" y="193"/>
                    </a:lnTo>
                    <a:lnTo>
                      <a:pt x="264" y="193"/>
                    </a:lnTo>
                    <a:lnTo>
                      <a:pt x="261" y="193"/>
                    </a:lnTo>
                    <a:lnTo>
                      <a:pt x="260" y="194"/>
                    </a:lnTo>
                    <a:lnTo>
                      <a:pt x="257" y="197"/>
                    </a:lnTo>
                    <a:lnTo>
                      <a:pt x="254" y="199"/>
                    </a:lnTo>
                    <a:lnTo>
                      <a:pt x="250" y="200"/>
                    </a:lnTo>
                    <a:lnTo>
                      <a:pt x="246" y="203"/>
                    </a:lnTo>
                    <a:lnTo>
                      <a:pt x="244" y="205"/>
                    </a:lnTo>
                    <a:lnTo>
                      <a:pt x="243" y="208"/>
                    </a:lnTo>
                    <a:lnTo>
                      <a:pt x="243" y="211"/>
                    </a:lnTo>
                    <a:lnTo>
                      <a:pt x="244" y="213"/>
                    </a:lnTo>
                    <a:lnTo>
                      <a:pt x="246" y="214"/>
                    </a:lnTo>
                    <a:lnTo>
                      <a:pt x="247" y="216"/>
                    </a:lnTo>
                    <a:lnTo>
                      <a:pt x="250" y="217"/>
                    </a:lnTo>
                    <a:lnTo>
                      <a:pt x="254" y="219"/>
                    </a:lnTo>
                    <a:lnTo>
                      <a:pt x="257" y="219"/>
                    </a:lnTo>
                    <a:lnTo>
                      <a:pt x="260" y="219"/>
                    </a:lnTo>
                    <a:lnTo>
                      <a:pt x="261" y="219"/>
                    </a:lnTo>
                    <a:lnTo>
                      <a:pt x="263" y="220"/>
                    </a:lnTo>
                    <a:lnTo>
                      <a:pt x="263" y="222"/>
                    </a:lnTo>
                    <a:lnTo>
                      <a:pt x="264" y="225"/>
                    </a:lnTo>
                    <a:lnTo>
                      <a:pt x="266" y="229"/>
                    </a:lnTo>
                    <a:lnTo>
                      <a:pt x="267" y="229"/>
                    </a:lnTo>
                    <a:lnTo>
                      <a:pt x="269" y="231"/>
                    </a:lnTo>
                    <a:lnTo>
                      <a:pt x="270" y="231"/>
                    </a:lnTo>
                    <a:lnTo>
                      <a:pt x="272" y="229"/>
                    </a:lnTo>
                    <a:lnTo>
                      <a:pt x="274" y="228"/>
                    </a:lnTo>
                    <a:lnTo>
                      <a:pt x="277" y="229"/>
                    </a:lnTo>
                    <a:lnTo>
                      <a:pt x="278" y="229"/>
                    </a:lnTo>
                    <a:lnTo>
                      <a:pt x="278" y="233"/>
                    </a:lnTo>
                    <a:lnTo>
                      <a:pt x="280" y="234"/>
                    </a:lnTo>
                    <a:lnTo>
                      <a:pt x="281" y="236"/>
                    </a:lnTo>
                    <a:lnTo>
                      <a:pt x="283" y="239"/>
                    </a:lnTo>
                    <a:lnTo>
                      <a:pt x="286" y="240"/>
                    </a:lnTo>
                    <a:lnTo>
                      <a:pt x="289" y="243"/>
                    </a:lnTo>
                    <a:lnTo>
                      <a:pt x="290" y="246"/>
                    </a:lnTo>
                    <a:lnTo>
                      <a:pt x="290" y="248"/>
                    </a:lnTo>
                    <a:lnTo>
                      <a:pt x="290" y="249"/>
                    </a:lnTo>
                    <a:lnTo>
                      <a:pt x="289" y="251"/>
                    </a:lnTo>
                    <a:lnTo>
                      <a:pt x="287" y="253"/>
                    </a:lnTo>
                    <a:lnTo>
                      <a:pt x="286" y="254"/>
                    </a:lnTo>
                    <a:lnTo>
                      <a:pt x="284" y="256"/>
                    </a:lnTo>
                    <a:lnTo>
                      <a:pt x="281" y="256"/>
                    </a:lnTo>
                    <a:lnTo>
                      <a:pt x="278" y="257"/>
                    </a:lnTo>
                    <a:lnTo>
                      <a:pt x="277" y="257"/>
                    </a:lnTo>
                    <a:lnTo>
                      <a:pt x="274" y="257"/>
                    </a:lnTo>
                    <a:lnTo>
                      <a:pt x="270" y="257"/>
                    </a:lnTo>
                    <a:lnTo>
                      <a:pt x="269" y="259"/>
                    </a:lnTo>
                    <a:lnTo>
                      <a:pt x="266" y="262"/>
                    </a:lnTo>
                    <a:lnTo>
                      <a:pt x="266" y="263"/>
                    </a:lnTo>
                    <a:lnTo>
                      <a:pt x="266" y="265"/>
                    </a:lnTo>
                    <a:lnTo>
                      <a:pt x="266" y="266"/>
                    </a:lnTo>
                    <a:lnTo>
                      <a:pt x="267" y="268"/>
                    </a:lnTo>
                    <a:lnTo>
                      <a:pt x="270" y="269"/>
                    </a:lnTo>
                    <a:lnTo>
                      <a:pt x="275" y="271"/>
                    </a:lnTo>
                    <a:lnTo>
                      <a:pt x="277" y="273"/>
                    </a:lnTo>
                    <a:lnTo>
                      <a:pt x="277" y="274"/>
                    </a:lnTo>
                    <a:lnTo>
                      <a:pt x="277" y="276"/>
                    </a:lnTo>
                    <a:lnTo>
                      <a:pt x="277" y="277"/>
                    </a:lnTo>
                    <a:lnTo>
                      <a:pt x="274" y="279"/>
                    </a:lnTo>
                    <a:lnTo>
                      <a:pt x="272" y="279"/>
                    </a:lnTo>
                    <a:lnTo>
                      <a:pt x="269" y="280"/>
                    </a:lnTo>
                    <a:lnTo>
                      <a:pt x="267" y="280"/>
                    </a:lnTo>
                    <a:lnTo>
                      <a:pt x="266" y="279"/>
                    </a:lnTo>
                    <a:lnTo>
                      <a:pt x="264" y="279"/>
                    </a:lnTo>
                    <a:lnTo>
                      <a:pt x="264" y="277"/>
                    </a:lnTo>
                    <a:lnTo>
                      <a:pt x="263" y="277"/>
                    </a:lnTo>
                    <a:lnTo>
                      <a:pt x="261" y="276"/>
                    </a:lnTo>
                    <a:lnTo>
                      <a:pt x="260" y="277"/>
                    </a:lnTo>
                    <a:lnTo>
                      <a:pt x="258" y="277"/>
                    </a:lnTo>
                    <a:lnTo>
                      <a:pt x="257" y="277"/>
                    </a:lnTo>
                    <a:lnTo>
                      <a:pt x="255" y="276"/>
                    </a:lnTo>
                    <a:lnTo>
                      <a:pt x="255" y="274"/>
                    </a:lnTo>
                    <a:lnTo>
                      <a:pt x="254" y="273"/>
                    </a:lnTo>
                    <a:lnTo>
                      <a:pt x="254" y="271"/>
                    </a:lnTo>
                    <a:lnTo>
                      <a:pt x="250" y="269"/>
                    </a:lnTo>
                    <a:lnTo>
                      <a:pt x="247" y="266"/>
                    </a:lnTo>
                    <a:lnTo>
                      <a:pt x="246" y="266"/>
                    </a:lnTo>
                    <a:lnTo>
                      <a:pt x="244" y="266"/>
                    </a:lnTo>
                    <a:lnTo>
                      <a:pt x="243" y="266"/>
                    </a:lnTo>
                    <a:lnTo>
                      <a:pt x="243" y="268"/>
                    </a:lnTo>
                    <a:lnTo>
                      <a:pt x="241" y="269"/>
                    </a:lnTo>
                    <a:lnTo>
                      <a:pt x="240" y="271"/>
                    </a:lnTo>
                    <a:lnTo>
                      <a:pt x="237" y="273"/>
                    </a:lnTo>
                    <a:lnTo>
                      <a:pt x="235" y="274"/>
                    </a:lnTo>
                    <a:lnTo>
                      <a:pt x="234" y="274"/>
                    </a:lnTo>
                    <a:lnTo>
                      <a:pt x="232" y="274"/>
                    </a:lnTo>
                    <a:lnTo>
                      <a:pt x="229" y="274"/>
                    </a:lnTo>
                    <a:lnTo>
                      <a:pt x="227" y="274"/>
                    </a:lnTo>
                    <a:lnTo>
                      <a:pt x="226" y="276"/>
                    </a:lnTo>
                    <a:lnTo>
                      <a:pt x="224" y="276"/>
                    </a:lnTo>
                    <a:lnTo>
                      <a:pt x="223" y="277"/>
                    </a:lnTo>
                    <a:lnTo>
                      <a:pt x="221" y="279"/>
                    </a:lnTo>
                    <a:lnTo>
                      <a:pt x="221" y="280"/>
                    </a:lnTo>
                    <a:lnTo>
                      <a:pt x="223" y="282"/>
                    </a:lnTo>
                    <a:lnTo>
                      <a:pt x="223" y="283"/>
                    </a:lnTo>
                    <a:lnTo>
                      <a:pt x="226" y="285"/>
                    </a:lnTo>
                    <a:lnTo>
                      <a:pt x="227" y="285"/>
                    </a:lnTo>
                    <a:lnTo>
                      <a:pt x="229" y="285"/>
                    </a:lnTo>
                    <a:lnTo>
                      <a:pt x="232" y="283"/>
                    </a:lnTo>
                    <a:lnTo>
                      <a:pt x="234" y="282"/>
                    </a:lnTo>
                    <a:lnTo>
                      <a:pt x="235" y="280"/>
                    </a:lnTo>
                    <a:lnTo>
                      <a:pt x="237" y="282"/>
                    </a:lnTo>
                    <a:lnTo>
                      <a:pt x="238" y="282"/>
                    </a:lnTo>
                    <a:lnTo>
                      <a:pt x="240" y="283"/>
                    </a:lnTo>
                    <a:lnTo>
                      <a:pt x="241" y="285"/>
                    </a:lnTo>
                    <a:lnTo>
                      <a:pt x="241" y="286"/>
                    </a:lnTo>
                    <a:lnTo>
                      <a:pt x="240" y="286"/>
                    </a:lnTo>
                    <a:lnTo>
                      <a:pt x="238" y="288"/>
                    </a:lnTo>
                    <a:lnTo>
                      <a:pt x="235" y="289"/>
                    </a:lnTo>
                    <a:lnTo>
                      <a:pt x="232" y="289"/>
                    </a:lnTo>
                    <a:lnTo>
                      <a:pt x="230" y="291"/>
                    </a:lnTo>
                    <a:lnTo>
                      <a:pt x="226" y="292"/>
                    </a:lnTo>
                    <a:lnTo>
                      <a:pt x="223" y="294"/>
                    </a:lnTo>
                    <a:lnTo>
                      <a:pt x="221" y="294"/>
                    </a:lnTo>
                    <a:lnTo>
                      <a:pt x="220" y="296"/>
                    </a:lnTo>
                    <a:lnTo>
                      <a:pt x="217" y="297"/>
                    </a:lnTo>
                    <a:lnTo>
                      <a:pt x="215" y="297"/>
                    </a:lnTo>
                    <a:lnTo>
                      <a:pt x="214" y="297"/>
                    </a:lnTo>
                    <a:lnTo>
                      <a:pt x="209" y="294"/>
                    </a:lnTo>
                    <a:lnTo>
                      <a:pt x="206" y="291"/>
                    </a:lnTo>
                    <a:lnTo>
                      <a:pt x="203" y="289"/>
                    </a:lnTo>
                    <a:lnTo>
                      <a:pt x="201" y="288"/>
                    </a:lnTo>
                    <a:lnTo>
                      <a:pt x="200" y="289"/>
                    </a:lnTo>
                    <a:lnTo>
                      <a:pt x="195" y="289"/>
                    </a:lnTo>
                    <a:lnTo>
                      <a:pt x="194" y="289"/>
                    </a:lnTo>
                    <a:lnTo>
                      <a:pt x="192" y="289"/>
                    </a:lnTo>
                    <a:lnTo>
                      <a:pt x="190" y="289"/>
                    </a:lnTo>
                    <a:lnTo>
                      <a:pt x="186" y="286"/>
                    </a:lnTo>
                    <a:lnTo>
                      <a:pt x="181" y="285"/>
                    </a:lnTo>
                    <a:lnTo>
                      <a:pt x="178" y="283"/>
                    </a:lnTo>
                    <a:lnTo>
                      <a:pt x="178" y="282"/>
                    </a:lnTo>
                    <a:lnTo>
                      <a:pt x="177" y="279"/>
                    </a:lnTo>
                    <a:lnTo>
                      <a:pt x="177" y="277"/>
                    </a:lnTo>
                    <a:lnTo>
                      <a:pt x="177" y="276"/>
                    </a:lnTo>
                    <a:lnTo>
                      <a:pt x="177" y="274"/>
                    </a:lnTo>
                    <a:lnTo>
                      <a:pt x="178" y="273"/>
                    </a:lnTo>
                    <a:lnTo>
                      <a:pt x="178" y="271"/>
                    </a:lnTo>
                    <a:lnTo>
                      <a:pt x="180" y="269"/>
                    </a:lnTo>
                    <a:lnTo>
                      <a:pt x="180" y="268"/>
                    </a:lnTo>
                    <a:lnTo>
                      <a:pt x="180" y="266"/>
                    </a:lnTo>
                    <a:lnTo>
                      <a:pt x="181" y="265"/>
                    </a:lnTo>
                    <a:lnTo>
                      <a:pt x="183" y="265"/>
                    </a:lnTo>
                    <a:lnTo>
                      <a:pt x="184" y="263"/>
                    </a:lnTo>
                    <a:lnTo>
                      <a:pt x="184" y="262"/>
                    </a:lnTo>
                    <a:lnTo>
                      <a:pt x="183" y="260"/>
                    </a:lnTo>
                    <a:lnTo>
                      <a:pt x="181" y="257"/>
                    </a:lnTo>
                    <a:lnTo>
                      <a:pt x="180" y="257"/>
                    </a:lnTo>
                    <a:lnTo>
                      <a:pt x="178" y="256"/>
                    </a:lnTo>
                    <a:lnTo>
                      <a:pt x="178" y="257"/>
                    </a:lnTo>
                    <a:lnTo>
                      <a:pt x="177" y="257"/>
                    </a:lnTo>
                    <a:lnTo>
                      <a:pt x="175" y="259"/>
                    </a:lnTo>
                    <a:lnTo>
                      <a:pt x="174" y="260"/>
                    </a:lnTo>
                    <a:lnTo>
                      <a:pt x="172" y="260"/>
                    </a:lnTo>
                    <a:lnTo>
                      <a:pt x="169" y="262"/>
                    </a:lnTo>
                    <a:lnTo>
                      <a:pt x="164" y="262"/>
                    </a:lnTo>
                    <a:lnTo>
                      <a:pt x="161" y="265"/>
                    </a:lnTo>
                    <a:lnTo>
                      <a:pt x="160" y="266"/>
                    </a:lnTo>
                    <a:lnTo>
                      <a:pt x="158" y="268"/>
                    </a:lnTo>
                    <a:lnTo>
                      <a:pt x="158" y="269"/>
                    </a:lnTo>
                    <a:lnTo>
                      <a:pt x="158" y="271"/>
                    </a:lnTo>
                    <a:lnTo>
                      <a:pt x="158" y="273"/>
                    </a:lnTo>
                    <a:lnTo>
                      <a:pt x="160" y="276"/>
                    </a:lnTo>
                    <a:lnTo>
                      <a:pt x="161" y="279"/>
                    </a:lnTo>
                    <a:lnTo>
                      <a:pt x="161" y="280"/>
                    </a:lnTo>
                    <a:lnTo>
                      <a:pt x="160" y="282"/>
                    </a:lnTo>
                    <a:lnTo>
                      <a:pt x="160" y="283"/>
                    </a:lnTo>
                    <a:lnTo>
                      <a:pt x="158" y="285"/>
                    </a:lnTo>
                    <a:lnTo>
                      <a:pt x="160" y="286"/>
                    </a:lnTo>
                    <a:lnTo>
                      <a:pt x="160" y="288"/>
                    </a:lnTo>
                    <a:lnTo>
                      <a:pt x="161" y="289"/>
                    </a:lnTo>
                    <a:lnTo>
                      <a:pt x="161" y="291"/>
                    </a:lnTo>
                    <a:lnTo>
                      <a:pt x="161" y="294"/>
                    </a:lnTo>
                    <a:lnTo>
                      <a:pt x="163" y="296"/>
                    </a:lnTo>
                    <a:lnTo>
                      <a:pt x="163" y="297"/>
                    </a:lnTo>
                    <a:lnTo>
                      <a:pt x="163" y="299"/>
                    </a:lnTo>
                    <a:lnTo>
                      <a:pt x="163" y="300"/>
                    </a:lnTo>
                    <a:lnTo>
                      <a:pt x="161" y="302"/>
                    </a:lnTo>
                    <a:lnTo>
                      <a:pt x="160" y="305"/>
                    </a:lnTo>
                    <a:lnTo>
                      <a:pt x="158" y="305"/>
                    </a:lnTo>
                    <a:lnTo>
                      <a:pt x="155" y="306"/>
                    </a:lnTo>
                    <a:lnTo>
                      <a:pt x="154" y="306"/>
                    </a:lnTo>
                    <a:lnTo>
                      <a:pt x="152" y="305"/>
                    </a:lnTo>
                    <a:lnTo>
                      <a:pt x="147" y="303"/>
                    </a:lnTo>
                    <a:lnTo>
                      <a:pt x="146" y="303"/>
                    </a:lnTo>
                    <a:lnTo>
                      <a:pt x="144" y="302"/>
                    </a:lnTo>
                    <a:lnTo>
                      <a:pt x="144" y="299"/>
                    </a:lnTo>
                    <a:lnTo>
                      <a:pt x="143" y="294"/>
                    </a:lnTo>
                    <a:lnTo>
                      <a:pt x="141" y="292"/>
                    </a:lnTo>
                    <a:lnTo>
                      <a:pt x="140" y="292"/>
                    </a:lnTo>
                    <a:lnTo>
                      <a:pt x="138" y="292"/>
                    </a:lnTo>
                    <a:lnTo>
                      <a:pt x="137" y="294"/>
                    </a:lnTo>
                    <a:lnTo>
                      <a:pt x="137" y="296"/>
                    </a:lnTo>
                    <a:lnTo>
                      <a:pt x="135" y="297"/>
                    </a:lnTo>
                    <a:lnTo>
                      <a:pt x="135" y="300"/>
                    </a:lnTo>
                    <a:lnTo>
                      <a:pt x="134" y="302"/>
                    </a:lnTo>
                    <a:lnTo>
                      <a:pt x="131" y="306"/>
                    </a:lnTo>
                    <a:lnTo>
                      <a:pt x="129" y="308"/>
                    </a:lnTo>
                    <a:lnTo>
                      <a:pt x="126" y="309"/>
                    </a:lnTo>
                    <a:lnTo>
                      <a:pt x="124" y="309"/>
                    </a:lnTo>
                    <a:lnTo>
                      <a:pt x="123" y="308"/>
                    </a:lnTo>
                    <a:lnTo>
                      <a:pt x="120" y="306"/>
                    </a:lnTo>
                    <a:lnTo>
                      <a:pt x="120" y="305"/>
                    </a:lnTo>
                    <a:lnTo>
                      <a:pt x="118" y="303"/>
                    </a:lnTo>
                    <a:lnTo>
                      <a:pt x="118" y="302"/>
                    </a:lnTo>
                    <a:lnTo>
                      <a:pt x="118" y="299"/>
                    </a:lnTo>
                    <a:lnTo>
                      <a:pt x="118" y="297"/>
                    </a:lnTo>
                    <a:lnTo>
                      <a:pt x="118" y="296"/>
                    </a:lnTo>
                    <a:lnTo>
                      <a:pt x="117" y="294"/>
                    </a:lnTo>
                    <a:lnTo>
                      <a:pt x="115" y="294"/>
                    </a:lnTo>
                    <a:lnTo>
                      <a:pt x="112" y="292"/>
                    </a:lnTo>
                    <a:lnTo>
                      <a:pt x="111" y="292"/>
                    </a:lnTo>
                    <a:lnTo>
                      <a:pt x="107" y="289"/>
                    </a:lnTo>
                    <a:lnTo>
                      <a:pt x="106" y="288"/>
                    </a:lnTo>
                    <a:lnTo>
                      <a:pt x="103" y="286"/>
                    </a:lnTo>
                    <a:lnTo>
                      <a:pt x="101" y="285"/>
                    </a:lnTo>
                    <a:lnTo>
                      <a:pt x="100" y="283"/>
                    </a:lnTo>
                    <a:lnTo>
                      <a:pt x="98" y="283"/>
                    </a:lnTo>
                    <a:lnTo>
                      <a:pt x="97" y="283"/>
                    </a:lnTo>
                    <a:lnTo>
                      <a:pt x="95" y="285"/>
                    </a:lnTo>
                    <a:lnTo>
                      <a:pt x="94" y="285"/>
                    </a:lnTo>
                    <a:lnTo>
                      <a:pt x="91" y="286"/>
                    </a:lnTo>
                    <a:lnTo>
                      <a:pt x="87" y="288"/>
                    </a:lnTo>
                    <a:lnTo>
                      <a:pt x="84" y="291"/>
                    </a:lnTo>
                    <a:lnTo>
                      <a:pt x="84" y="292"/>
                    </a:lnTo>
                    <a:lnTo>
                      <a:pt x="83" y="294"/>
                    </a:lnTo>
                    <a:lnTo>
                      <a:pt x="84" y="297"/>
                    </a:lnTo>
                    <a:lnTo>
                      <a:pt x="84" y="300"/>
                    </a:lnTo>
                    <a:lnTo>
                      <a:pt x="84" y="303"/>
                    </a:lnTo>
                    <a:lnTo>
                      <a:pt x="84" y="306"/>
                    </a:lnTo>
                    <a:lnTo>
                      <a:pt x="84" y="308"/>
                    </a:lnTo>
                    <a:lnTo>
                      <a:pt x="86" y="308"/>
                    </a:lnTo>
                    <a:lnTo>
                      <a:pt x="89" y="308"/>
                    </a:lnTo>
                    <a:lnTo>
                      <a:pt x="91" y="305"/>
                    </a:lnTo>
                    <a:lnTo>
                      <a:pt x="92" y="303"/>
                    </a:lnTo>
                    <a:lnTo>
                      <a:pt x="97" y="300"/>
                    </a:lnTo>
                    <a:lnTo>
                      <a:pt x="98" y="300"/>
                    </a:lnTo>
                    <a:lnTo>
                      <a:pt x="100" y="300"/>
                    </a:lnTo>
                    <a:lnTo>
                      <a:pt x="101" y="300"/>
                    </a:lnTo>
                    <a:lnTo>
                      <a:pt x="103" y="300"/>
                    </a:lnTo>
                    <a:lnTo>
                      <a:pt x="104" y="300"/>
                    </a:lnTo>
                    <a:lnTo>
                      <a:pt x="104" y="302"/>
                    </a:lnTo>
                    <a:lnTo>
                      <a:pt x="106" y="302"/>
                    </a:lnTo>
                    <a:lnTo>
                      <a:pt x="106" y="303"/>
                    </a:lnTo>
                    <a:lnTo>
                      <a:pt x="107" y="303"/>
                    </a:lnTo>
                    <a:lnTo>
                      <a:pt x="107" y="305"/>
                    </a:lnTo>
                    <a:lnTo>
                      <a:pt x="109" y="306"/>
                    </a:lnTo>
                    <a:lnTo>
                      <a:pt x="109" y="308"/>
                    </a:lnTo>
                    <a:lnTo>
                      <a:pt x="111" y="308"/>
                    </a:lnTo>
                    <a:lnTo>
                      <a:pt x="111" y="309"/>
                    </a:lnTo>
                    <a:lnTo>
                      <a:pt x="111" y="311"/>
                    </a:lnTo>
                    <a:lnTo>
                      <a:pt x="111" y="312"/>
                    </a:lnTo>
                    <a:lnTo>
                      <a:pt x="111" y="314"/>
                    </a:lnTo>
                    <a:lnTo>
                      <a:pt x="112" y="316"/>
                    </a:lnTo>
                    <a:lnTo>
                      <a:pt x="112" y="317"/>
                    </a:lnTo>
                    <a:lnTo>
                      <a:pt x="112" y="319"/>
                    </a:lnTo>
                    <a:lnTo>
                      <a:pt x="111" y="319"/>
                    </a:lnTo>
                    <a:lnTo>
                      <a:pt x="111" y="320"/>
                    </a:lnTo>
                    <a:lnTo>
                      <a:pt x="109" y="320"/>
                    </a:lnTo>
                    <a:lnTo>
                      <a:pt x="107" y="322"/>
                    </a:lnTo>
                    <a:lnTo>
                      <a:pt x="106" y="322"/>
                    </a:lnTo>
                    <a:lnTo>
                      <a:pt x="104" y="320"/>
                    </a:lnTo>
                    <a:lnTo>
                      <a:pt x="100" y="316"/>
                    </a:lnTo>
                    <a:lnTo>
                      <a:pt x="98" y="316"/>
                    </a:lnTo>
                    <a:lnTo>
                      <a:pt x="97" y="316"/>
                    </a:lnTo>
                    <a:lnTo>
                      <a:pt x="95" y="316"/>
                    </a:lnTo>
                    <a:lnTo>
                      <a:pt x="94" y="316"/>
                    </a:lnTo>
                    <a:lnTo>
                      <a:pt x="94" y="317"/>
                    </a:lnTo>
                    <a:lnTo>
                      <a:pt x="92" y="317"/>
                    </a:lnTo>
                    <a:lnTo>
                      <a:pt x="92" y="319"/>
                    </a:lnTo>
                    <a:lnTo>
                      <a:pt x="91" y="320"/>
                    </a:lnTo>
                    <a:lnTo>
                      <a:pt x="91" y="322"/>
                    </a:lnTo>
                    <a:lnTo>
                      <a:pt x="91" y="323"/>
                    </a:lnTo>
                    <a:lnTo>
                      <a:pt x="91" y="325"/>
                    </a:lnTo>
                    <a:lnTo>
                      <a:pt x="91" y="326"/>
                    </a:lnTo>
                    <a:lnTo>
                      <a:pt x="91" y="328"/>
                    </a:lnTo>
                    <a:lnTo>
                      <a:pt x="91" y="329"/>
                    </a:lnTo>
                    <a:lnTo>
                      <a:pt x="91" y="331"/>
                    </a:lnTo>
                    <a:lnTo>
                      <a:pt x="91" y="332"/>
                    </a:lnTo>
                    <a:lnTo>
                      <a:pt x="91" y="334"/>
                    </a:lnTo>
                    <a:lnTo>
                      <a:pt x="89" y="336"/>
                    </a:lnTo>
                    <a:lnTo>
                      <a:pt x="89" y="337"/>
                    </a:lnTo>
                    <a:lnTo>
                      <a:pt x="89" y="339"/>
                    </a:lnTo>
                    <a:lnTo>
                      <a:pt x="87" y="339"/>
                    </a:lnTo>
                    <a:lnTo>
                      <a:pt x="87" y="340"/>
                    </a:lnTo>
                    <a:lnTo>
                      <a:pt x="87" y="342"/>
                    </a:lnTo>
                    <a:lnTo>
                      <a:pt x="86" y="342"/>
                    </a:lnTo>
                    <a:lnTo>
                      <a:pt x="86" y="343"/>
                    </a:lnTo>
                    <a:lnTo>
                      <a:pt x="86" y="345"/>
                    </a:lnTo>
                    <a:lnTo>
                      <a:pt x="84" y="345"/>
                    </a:lnTo>
                    <a:lnTo>
                      <a:pt x="84" y="346"/>
                    </a:lnTo>
                    <a:lnTo>
                      <a:pt x="83" y="346"/>
                    </a:lnTo>
                    <a:lnTo>
                      <a:pt x="81" y="348"/>
                    </a:lnTo>
                    <a:lnTo>
                      <a:pt x="81" y="349"/>
                    </a:lnTo>
                    <a:lnTo>
                      <a:pt x="80" y="349"/>
                    </a:lnTo>
                    <a:lnTo>
                      <a:pt x="80" y="351"/>
                    </a:lnTo>
                    <a:lnTo>
                      <a:pt x="80" y="352"/>
                    </a:lnTo>
                    <a:lnTo>
                      <a:pt x="80" y="354"/>
                    </a:lnTo>
                    <a:lnTo>
                      <a:pt x="75" y="360"/>
                    </a:lnTo>
                    <a:lnTo>
                      <a:pt x="74" y="360"/>
                    </a:lnTo>
                    <a:lnTo>
                      <a:pt x="74" y="359"/>
                    </a:lnTo>
                    <a:lnTo>
                      <a:pt x="72" y="359"/>
                    </a:lnTo>
                    <a:lnTo>
                      <a:pt x="72" y="357"/>
                    </a:lnTo>
                    <a:lnTo>
                      <a:pt x="71" y="357"/>
                    </a:lnTo>
                    <a:lnTo>
                      <a:pt x="71" y="356"/>
                    </a:lnTo>
                    <a:lnTo>
                      <a:pt x="69" y="356"/>
                    </a:lnTo>
                    <a:lnTo>
                      <a:pt x="68" y="354"/>
                    </a:lnTo>
                    <a:lnTo>
                      <a:pt x="66" y="354"/>
                    </a:lnTo>
                    <a:lnTo>
                      <a:pt x="64" y="354"/>
                    </a:lnTo>
                    <a:lnTo>
                      <a:pt x="60" y="352"/>
                    </a:lnTo>
                    <a:lnTo>
                      <a:pt x="58" y="336"/>
                    </a:lnTo>
                    <a:lnTo>
                      <a:pt x="58" y="334"/>
                    </a:lnTo>
                    <a:lnTo>
                      <a:pt x="58" y="332"/>
                    </a:lnTo>
                    <a:lnTo>
                      <a:pt x="57" y="331"/>
                    </a:lnTo>
                    <a:lnTo>
                      <a:pt x="57" y="329"/>
                    </a:lnTo>
                    <a:lnTo>
                      <a:pt x="57" y="328"/>
                    </a:lnTo>
                    <a:lnTo>
                      <a:pt x="55" y="328"/>
                    </a:lnTo>
                    <a:lnTo>
                      <a:pt x="55" y="326"/>
                    </a:lnTo>
                    <a:lnTo>
                      <a:pt x="54" y="326"/>
                    </a:lnTo>
                    <a:lnTo>
                      <a:pt x="54" y="325"/>
                    </a:lnTo>
                    <a:lnTo>
                      <a:pt x="52" y="325"/>
                    </a:lnTo>
                    <a:lnTo>
                      <a:pt x="51" y="323"/>
                    </a:lnTo>
                    <a:lnTo>
                      <a:pt x="49" y="322"/>
                    </a:lnTo>
                    <a:lnTo>
                      <a:pt x="49" y="320"/>
                    </a:lnTo>
                    <a:lnTo>
                      <a:pt x="51" y="320"/>
                    </a:lnTo>
                    <a:lnTo>
                      <a:pt x="51" y="319"/>
                    </a:lnTo>
                    <a:lnTo>
                      <a:pt x="52" y="317"/>
                    </a:lnTo>
                    <a:lnTo>
                      <a:pt x="54" y="317"/>
                    </a:lnTo>
                    <a:lnTo>
                      <a:pt x="55" y="316"/>
                    </a:lnTo>
                    <a:lnTo>
                      <a:pt x="55" y="314"/>
                    </a:lnTo>
                    <a:lnTo>
                      <a:pt x="57" y="314"/>
                    </a:lnTo>
                    <a:lnTo>
                      <a:pt x="57" y="312"/>
                    </a:lnTo>
                    <a:lnTo>
                      <a:pt x="57" y="311"/>
                    </a:lnTo>
                    <a:lnTo>
                      <a:pt x="57" y="309"/>
                    </a:lnTo>
                    <a:lnTo>
                      <a:pt x="55" y="308"/>
                    </a:lnTo>
                    <a:lnTo>
                      <a:pt x="55" y="306"/>
                    </a:lnTo>
                    <a:lnTo>
                      <a:pt x="54" y="306"/>
                    </a:lnTo>
                    <a:lnTo>
                      <a:pt x="54" y="305"/>
                    </a:lnTo>
                    <a:lnTo>
                      <a:pt x="52" y="305"/>
                    </a:lnTo>
                    <a:lnTo>
                      <a:pt x="51" y="305"/>
                    </a:lnTo>
                    <a:lnTo>
                      <a:pt x="51" y="297"/>
                    </a:lnTo>
                    <a:lnTo>
                      <a:pt x="52" y="296"/>
                    </a:lnTo>
                    <a:lnTo>
                      <a:pt x="54" y="291"/>
                    </a:lnTo>
                    <a:lnTo>
                      <a:pt x="55" y="289"/>
                    </a:lnTo>
                    <a:lnTo>
                      <a:pt x="54" y="286"/>
                    </a:lnTo>
                    <a:lnTo>
                      <a:pt x="52" y="286"/>
                    </a:lnTo>
                    <a:lnTo>
                      <a:pt x="49" y="285"/>
                    </a:lnTo>
                    <a:lnTo>
                      <a:pt x="48" y="283"/>
                    </a:lnTo>
                    <a:lnTo>
                      <a:pt x="46" y="283"/>
                    </a:lnTo>
                    <a:lnTo>
                      <a:pt x="44" y="285"/>
                    </a:lnTo>
                    <a:lnTo>
                      <a:pt x="43" y="286"/>
                    </a:lnTo>
                    <a:lnTo>
                      <a:pt x="41" y="286"/>
                    </a:lnTo>
                    <a:lnTo>
                      <a:pt x="40" y="288"/>
                    </a:lnTo>
                    <a:lnTo>
                      <a:pt x="37" y="288"/>
                    </a:lnTo>
                    <a:lnTo>
                      <a:pt x="35" y="291"/>
                    </a:lnTo>
                    <a:lnTo>
                      <a:pt x="32" y="291"/>
                    </a:lnTo>
                    <a:lnTo>
                      <a:pt x="32" y="294"/>
                    </a:lnTo>
                    <a:lnTo>
                      <a:pt x="34" y="296"/>
                    </a:lnTo>
                    <a:lnTo>
                      <a:pt x="37" y="300"/>
                    </a:lnTo>
                    <a:lnTo>
                      <a:pt x="38" y="302"/>
                    </a:lnTo>
                    <a:lnTo>
                      <a:pt x="40" y="305"/>
                    </a:lnTo>
                    <a:lnTo>
                      <a:pt x="40" y="306"/>
                    </a:lnTo>
                    <a:lnTo>
                      <a:pt x="41" y="309"/>
                    </a:lnTo>
                    <a:lnTo>
                      <a:pt x="40" y="311"/>
                    </a:lnTo>
                    <a:lnTo>
                      <a:pt x="37" y="314"/>
                    </a:lnTo>
                    <a:lnTo>
                      <a:pt x="34" y="317"/>
                    </a:lnTo>
                    <a:lnTo>
                      <a:pt x="31" y="317"/>
                    </a:lnTo>
                    <a:lnTo>
                      <a:pt x="26" y="317"/>
                    </a:lnTo>
                    <a:lnTo>
                      <a:pt x="23" y="316"/>
                    </a:lnTo>
                    <a:lnTo>
                      <a:pt x="20" y="312"/>
                    </a:lnTo>
                    <a:lnTo>
                      <a:pt x="18" y="308"/>
                    </a:lnTo>
                    <a:lnTo>
                      <a:pt x="17" y="303"/>
                    </a:lnTo>
                    <a:lnTo>
                      <a:pt x="14" y="297"/>
                    </a:lnTo>
                    <a:lnTo>
                      <a:pt x="9" y="294"/>
                    </a:lnTo>
                    <a:lnTo>
                      <a:pt x="0" y="288"/>
                    </a:lnTo>
                    <a:lnTo>
                      <a:pt x="4" y="282"/>
                    </a:lnTo>
                    <a:lnTo>
                      <a:pt x="6" y="277"/>
                    </a:lnTo>
                    <a:lnTo>
                      <a:pt x="14" y="251"/>
                    </a:lnTo>
                    <a:lnTo>
                      <a:pt x="17" y="243"/>
                    </a:lnTo>
                    <a:lnTo>
                      <a:pt x="18" y="236"/>
                    </a:lnTo>
                    <a:lnTo>
                      <a:pt x="21" y="225"/>
                    </a:lnTo>
                    <a:close/>
                  </a:path>
                </a:pathLst>
              </a:custGeom>
              <a:solidFill>
                <a:srgbClr val="D4DF6B"/>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98" name="Freeform 13">
                <a:extLst>
                  <a:ext uri="{FF2B5EF4-FFF2-40B4-BE49-F238E27FC236}">
                    <a16:creationId xmlns:a16="http://schemas.microsoft.com/office/drawing/2014/main" id="{08096392-75E6-B53F-F736-D0CD1B3CE5C4}"/>
                  </a:ext>
                </a:extLst>
              </p:cNvPr>
              <p:cNvSpPr>
                <a:spLocks/>
              </p:cNvSpPr>
              <p:nvPr/>
            </p:nvSpPr>
            <p:spPr bwMode="auto">
              <a:xfrm>
                <a:off x="3308" y="1969"/>
                <a:ext cx="763" cy="419"/>
              </a:xfrm>
              <a:custGeom>
                <a:avLst/>
                <a:gdLst>
                  <a:gd name="T0" fmla="*/ 83 w 763"/>
                  <a:gd name="T1" fmla="*/ 180 h 419"/>
                  <a:gd name="T2" fmla="*/ 86 w 763"/>
                  <a:gd name="T3" fmla="*/ 161 h 419"/>
                  <a:gd name="T4" fmla="*/ 275 w 763"/>
                  <a:gd name="T5" fmla="*/ 0 h 419"/>
                  <a:gd name="T6" fmla="*/ 369 w 763"/>
                  <a:gd name="T7" fmla="*/ 120 h 419"/>
                  <a:gd name="T8" fmla="*/ 372 w 763"/>
                  <a:gd name="T9" fmla="*/ 124 h 419"/>
                  <a:gd name="T10" fmla="*/ 377 w 763"/>
                  <a:gd name="T11" fmla="*/ 127 h 419"/>
                  <a:gd name="T12" fmla="*/ 380 w 763"/>
                  <a:gd name="T13" fmla="*/ 132 h 419"/>
                  <a:gd name="T14" fmla="*/ 383 w 763"/>
                  <a:gd name="T15" fmla="*/ 138 h 419"/>
                  <a:gd name="T16" fmla="*/ 391 w 763"/>
                  <a:gd name="T17" fmla="*/ 149 h 419"/>
                  <a:gd name="T18" fmla="*/ 395 w 763"/>
                  <a:gd name="T19" fmla="*/ 164 h 419"/>
                  <a:gd name="T20" fmla="*/ 409 w 763"/>
                  <a:gd name="T21" fmla="*/ 163 h 419"/>
                  <a:gd name="T22" fmla="*/ 432 w 763"/>
                  <a:gd name="T23" fmla="*/ 149 h 419"/>
                  <a:gd name="T24" fmla="*/ 478 w 763"/>
                  <a:gd name="T25" fmla="*/ 135 h 419"/>
                  <a:gd name="T26" fmla="*/ 506 w 763"/>
                  <a:gd name="T27" fmla="*/ 130 h 419"/>
                  <a:gd name="T28" fmla="*/ 530 w 763"/>
                  <a:gd name="T29" fmla="*/ 143 h 419"/>
                  <a:gd name="T30" fmla="*/ 561 w 763"/>
                  <a:gd name="T31" fmla="*/ 152 h 419"/>
                  <a:gd name="T32" fmla="*/ 589 w 763"/>
                  <a:gd name="T33" fmla="*/ 158 h 419"/>
                  <a:gd name="T34" fmla="*/ 607 w 763"/>
                  <a:gd name="T35" fmla="*/ 166 h 419"/>
                  <a:gd name="T36" fmla="*/ 615 w 763"/>
                  <a:gd name="T37" fmla="*/ 161 h 419"/>
                  <a:gd name="T38" fmla="*/ 623 w 763"/>
                  <a:gd name="T39" fmla="*/ 164 h 419"/>
                  <a:gd name="T40" fmla="*/ 649 w 763"/>
                  <a:gd name="T41" fmla="*/ 170 h 419"/>
                  <a:gd name="T42" fmla="*/ 686 w 763"/>
                  <a:gd name="T43" fmla="*/ 158 h 419"/>
                  <a:gd name="T44" fmla="*/ 712 w 763"/>
                  <a:gd name="T45" fmla="*/ 147 h 419"/>
                  <a:gd name="T46" fmla="*/ 733 w 763"/>
                  <a:gd name="T47" fmla="*/ 135 h 419"/>
                  <a:gd name="T48" fmla="*/ 761 w 763"/>
                  <a:gd name="T49" fmla="*/ 137 h 419"/>
                  <a:gd name="T50" fmla="*/ 735 w 763"/>
                  <a:gd name="T51" fmla="*/ 150 h 419"/>
                  <a:gd name="T52" fmla="*/ 730 w 763"/>
                  <a:gd name="T53" fmla="*/ 173 h 419"/>
                  <a:gd name="T54" fmla="*/ 704 w 763"/>
                  <a:gd name="T55" fmla="*/ 216 h 419"/>
                  <a:gd name="T56" fmla="*/ 687 w 763"/>
                  <a:gd name="T57" fmla="*/ 233 h 419"/>
                  <a:gd name="T58" fmla="*/ 680 w 763"/>
                  <a:gd name="T59" fmla="*/ 260 h 419"/>
                  <a:gd name="T60" fmla="*/ 666 w 763"/>
                  <a:gd name="T61" fmla="*/ 272 h 419"/>
                  <a:gd name="T62" fmla="*/ 655 w 763"/>
                  <a:gd name="T63" fmla="*/ 284 h 419"/>
                  <a:gd name="T64" fmla="*/ 652 w 763"/>
                  <a:gd name="T65" fmla="*/ 293 h 419"/>
                  <a:gd name="T66" fmla="*/ 664 w 763"/>
                  <a:gd name="T67" fmla="*/ 295 h 419"/>
                  <a:gd name="T68" fmla="*/ 663 w 763"/>
                  <a:gd name="T69" fmla="*/ 306 h 419"/>
                  <a:gd name="T70" fmla="*/ 660 w 763"/>
                  <a:gd name="T71" fmla="*/ 315 h 419"/>
                  <a:gd name="T72" fmla="*/ 661 w 763"/>
                  <a:gd name="T73" fmla="*/ 321 h 419"/>
                  <a:gd name="T74" fmla="*/ 660 w 763"/>
                  <a:gd name="T75" fmla="*/ 326 h 419"/>
                  <a:gd name="T76" fmla="*/ 660 w 763"/>
                  <a:gd name="T77" fmla="*/ 332 h 419"/>
                  <a:gd name="T78" fmla="*/ 655 w 763"/>
                  <a:gd name="T79" fmla="*/ 336 h 419"/>
                  <a:gd name="T80" fmla="*/ 646 w 763"/>
                  <a:gd name="T81" fmla="*/ 344 h 419"/>
                  <a:gd name="T82" fmla="*/ 638 w 763"/>
                  <a:gd name="T83" fmla="*/ 347 h 419"/>
                  <a:gd name="T84" fmla="*/ 632 w 763"/>
                  <a:gd name="T85" fmla="*/ 353 h 419"/>
                  <a:gd name="T86" fmla="*/ 623 w 763"/>
                  <a:gd name="T87" fmla="*/ 367 h 419"/>
                  <a:gd name="T88" fmla="*/ 469 w 763"/>
                  <a:gd name="T89" fmla="*/ 370 h 419"/>
                  <a:gd name="T90" fmla="*/ 461 w 763"/>
                  <a:gd name="T91" fmla="*/ 370 h 419"/>
                  <a:gd name="T92" fmla="*/ 454 w 763"/>
                  <a:gd name="T93" fmla="*/ 370 h 419"/>
                  <a:gd name="T94" fmla="*/ 446 w 763"/>
                  <a:gd name="T95" fmla="*/ 372 h 419"/>
                  <a:gd name="T96" fmla="*/ 438 w 763"/>
                  <a:gd name="T97" fmla="*/ 373 h 419"/>
                  <a:gd name="T98" fmla="*/ 430 w 763"/>
                  <a:gd name="T99" fmla="*/ 376 h 419"/>
                  <a:gd name="T100" fmla="*/ 424 w 763"/>
                  <a:gd name="T101" fmla="*/ 380 h 419"/>
                  <a:gd name="T102" fmla="*/ 418 w 763"/>
                  <a:gd name="T103" fmla="*/ 383 h 419"/>
                  <a:gd name="T104" fmla="*/ 412 w 763"/>
                  <a:gd name="T105" fmla="*/ 387 h 419"/>
                  <a:gd name="T106" fmla="*/ 406 w 763"/>
                  <a:gd name="T107" fmla="*/ 389 h 419"/>
                  <a:gd name="T108" fmla="*/ 321 w 763"/>
                  <a:gd name="T109" fmla="*/ 409 h 419"/>
                  <a:gd name="T110" fmla="*/ 314 w 763"/>
                  <a:gd name="T111" fmla="*/ 409 h 419"/>
                  <a:gd name="T112" fmla="*/ 257 w 763"/>
                  <a:gd name="T113" fmla="*/ 389 h 419"/>
                  <a:gd name="T114" fmla="*/ 75 w 763"/>
                  <a:gd name="T115" fmla="*/ 419 h 419"/>
                  <a:gd name="T116" fmla="*/ 74 w 763"/>
                  <a:gd name="T117" fmla="*/ 396 h 419"/>
                  <a:gd name="T118" fmla="*/ 9 w 763"/>
                  <a:gd name="T119" fmla="*/ 36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3" h="419">
                    <a:moveTo>
                      <a:pt x="75" y="244"/>
                    </a:moveTo>
                    <a:lnTo>
                      <a:pt x="80" y="223"/>
                    </a:lnTo>
                    <a:lnTo>
                      <a:pt x="82" y="204"/>
                    </a:lnTo>
                    <a:lnTo>
                      <a:pt x="82" y="193"/>
                    </a:lnTo>
                    <a:lnTo>
                      <a:pt x="83" y="180"/>
                    </a:lnTo>
                    <a:lnTo>
                      <a:pt x="85" y="176"/>
                    </a:lnTo>
                    <a:lnTo>
                      <a:pt x="85" y="172"/>
                    </a:lnTo>
                    <a:lnTo>
                      <a:pt x="86" y="166"/>
                    </a:lnTo>
                    <a:lnTo>
                      <a:pt x="86" y="163"/>
                    </a:lnTo>
                    <a:lnTo>
                      <a:pt x="86" y="161"/>
                    </a:lnTo>
                    <a:lnTo>
                      <a:pt x="86" y="152"/>
                    </a:lnTo>
                    <a:lnTo>
                      <a:pt x="83" y="146"/>
                    </a:lnTo>
                    <a:lnTo>
                      <a:pt x="191" y="87"/>
                    </a:lnTo>
                    <a:lnTo>
                      <a:pt x="229" y="47"/>
                    </a:lnTo>
                    <a:lnTo>
                      <a:pt x="275" y="0"/>
                    </a:lnTo>
                    <a:lnTo>
                      <a:pt x="367" y="115"/>
                    </a:lnTo>
                    <a:lnTo>
                      <a:pt x="367" y="117"/>
                    </a:lnTo>
                    <a:lnTo>
                      <a:pt x="369" y="117"/>
                    </a:lnTo>
                    <a:lnTo>
                      <a:pt x="369" y="118"/>
                    </a:lnTo>
                    <a:lnTo>
                      <a:pt x="369" y="120"/>
                    </a:lnTo>
                    <a:lnTo>
                      <a:pt x="371" y="120"/>
                    </a:lnTo>
                    <a:lnTo>
                      <a:pt x="371" y="121"/>
                    </a:lnTo>
                    <a:lnTo>
                      <a:pt x="372" y="121"/>
                    </a:lnTo>
                    <a:lnTo>
                      <a:pt x="372" y="123"/>
                    </a:lnTo>
                    <a:lnTo>
                      <a:pt x="372" y="124"/>
                    </a:lnTo>
                    <a:lnTo>
                      <a:pt x="374" y="124"/>
                    </a:lnTo>
                    <a:lnTo>
                      <a:pt x="374" y="126"/>
                    </a:lnTo>
                    <a:lnTo>
                      <a:pt x="375" y="126"/>
                    </a:lnTo>
                    <a:lnTo>
                      <a:pt x="375" y="127"/>
                    </a:lnTo>
                    <a:lnTo>
                      <a:pt x="377" y="127"/>
                    </a:lnTo>
                    <a:lnTo>
                      <a:pt x="377" y="129"/>
                    </a:lnTo>
                    <a:lnTo>
                      <a:pt x="377" y="130"/>
                    </a:lnTo>
                    <a:lnTo>
                      <a:pt x="378" y="130"/>
                    </a:lnTo>
                    <a:lnTo>
                      <a:pt x="378" y="132"/>
                    </a:lnTo>
                    <a:lnTo>
                      <a:pt x="380" y="132"/>
                    </a:lnTo>
                    <a:lnTo>
                      <a:pt x="380" y="133"/>
                    </a:lnTo>
                    <a:lnTo>
                      <a:pt x="381" y="133"/>
                    </a:lnTo>
                    <a:lnTo>
                      <a:pt x="381" y="135"/>
                    </a:lnTo>
                    <a:lnTo>
                      <a:pt x="383" y="137"/>
                    </a:lnTo>
                    <a:lnTo>
                      <a:pt x="383" y="138"/>
                    </a:lnTo>
                    <a:lnTo>
                      <a:pt x="384" y="138"/>
                    </a:lnTo>
                    <a:lnTo>
                      <a:pt x="384" y="140"/>
                    </a:lnTo>
                    <a:lnTo>
                      <a:pt x="387" y="143"/>
                    </a:lnTo>
                    <a:lnTo>
                      <a:pt x="389" y="147"/>
                    </a:lnTo>
                    <a:lnTo>
                      <a:pt x="391" y="149"/>
                    </a:lnTo>
                    <a:lnTo>
                      <a:pt x="392" y="152"/>
                    </a:lnTo>
                    <a:lnTo>
                      <a:pt x="392" y="157"/>
                    </a:lnTo>
                    <a:lnTo>
                      <a:pt x="394" y="163"/>
                    </a:lnTo>
                    <a:lnTo>
                      <a:pt x="394" y="164"/>
                    </a:lnTo>
                    <a:lnTo>
                      <a:pt x="395" y="164"/>
                    </a:lnTo>
                    <a:lnTo>
                      <a:pt x="395" y="166"/>
                    </a:lnTo>
                    <a:lnTo>
                      <a:pt x="395" y="167"/>
                    </a:lnTo>
                    <a:lnTo>
                      <a:pt x="400" y="166"/>
                    </a:lnTo>
                    <a:lnTo>
                      <a:pt x="406" y="163"/>
                    </a:lnTo>
                    <a:lnTo>
                      <a:pt x="409" y="163"/>
                    </a:lnTo>
                    <a:lnTo>
                      <a:pt x="412" y="160"/>
                    </a:lnTo>
                    <a:lnTo>
                      <a:pt x="418" y="157"/>
                    </a:lnTo>
                    <a:lnTo>
                      <a:pt x="423" y="153"/>
                    </a:lnTo>
                    <a:lnTo>
                      <a:pt x="427" y="150"/>
                    </a:lnTo>
                    <a:lnTo>
                      <a:pt x="432" y="149"/>
                    </a:lnTo>
                    <a:lnTo>
                      <a:pt x="449" y="143"/>
                    </a:lnTo>
                    <a:lnTo>
                      <a:pt x="455" y="141"/>
                    </a:lnTo>
                    <a:lnTo>
                      <a:pt x="467" y="138"/>
                    </a:lnTo>
                    <a:lnTo>
                      <a:pt x="474" y="137"/>
                    </a:lnTo>
                    <a:lnTo>
                      <a:pt x="478" y="135"/>
                    </a:lnTo>
                    <a:lnTo>
                      <a:pt x="484" y="135"/>
                    </a:lnTo>
                    <a:lnTo>
                      <a:pt x="490" y="133"/>
                    </a:lnTo>
                    <a:lnTo>
                      <a:pt x="495" y="130"/>
                    </a:lnTo>
                    <a:lnTo>
                      <a:pt x="501" y="130"/>
                    </a:lnTo>
                    <a:lnTo>
                      <a:pt x="506" y="130"/>
                    </a:lnTo>
                    <a:lnTo>
                      <a:pt x="512" y="133"/>
                    </a:lnTo>
                    <a:lnTo>
                      <a:pt x="517" y="133"/>
                    </a:lnTo>
                    <a:lnTo>
                      <a:pt x="521" y="137"/>
                    </a:lnTo>
                    <a:lnTo>
                      <a:pt x="527" y="138"/>
                    </a:lnTo>
                    <a:lnTo>
                      <a:pt x="530" y="143"/>
                    </a:lnTo>
                    <a:lnTo>
                      <a:pt x="538" y="143"/>
                    </a:lnTo>
                    <a:lnTo>
                      <a:pt x="543" y="146"/>
                    </a:lnTo>
                    <a:lnTo>
                      <a:pt x="547" y="147"/>
                    </a:lnTo>
                    <a:lnTo>
                      <a:pt x="555" y="149"/>
                    </a:lnTo>
                    <a:lnTo>
                      <a:pt x="561" y="152"/>
                    </a:lnTo>
                    <a:lnTo>
                      <a:pt x="566" y="155"/>
                    </a:lnTo>
                    <a:lnTo>
                      <a:pt x="570" y="157"/>
                    </a:lnTo>
                    <a:lnTo>
                      <a:pt x="577" y="157"/>
                    </a:lnTo>
                    <a:lnTo>
                      <a:pt x="583" y="157"/>
                    </a:lnTo>
                    <a:lnTo>
                      <a:pt x="589" y="158"/>
                    </a:lnTo>
                    <a:lnTo>
                      <a:pt x="593" y="161"/>
                    </a:lnTo>
                    <a:lnTo>
                      <a:pt x="595" y="163"/>
                    </a:lnTo>
                    <a:lnTo>
                      <a:pt x="603" y="164"/>
                    </a:lnTo>
                    <a:lnTo>
                      <a:pt x="606" y="166"/>
                    </a:lnTo>
                    <a:lnTo>
                      <a:pt x="607" y="166"/>
                    </a:lnTo>
                    <a:lnTo>
                      <a:pt x="609" y="164"/>
                    </a:lnTo>
                    <a:lnTo>
                      <a:pt x="610" y="164"/>
                    </a:lnTo>
                    <a:lnTo>
                      <a:pt x="612" y="161"/>
                    </a:lnTo>
                    <a:lnTo>
                      <a:pt x="613" y="161"/>
                    </a:lnTo>
                    <a:lnTo>
                      <a:pt x="615" y="161"/>
                    </a:lnTo>
                    <a:lnTo>
                      <a:pt x="617" y="160"/>
                    </a:lnTo>
                    <a:lnTo>
                      <a:pt x="618" y="160"/>
                    </a:lnTo>
                    <a:lnTo>
                      <a:pt x="620" y="158"/>
                    </a:lnTo>
                    <a:lnTo>
                      <a:pt x="621" y="160"/>
                    </a:lnTo>
                    <a:lnTo>
                      <a:pt x="623" y="164"/>
                    </a:lnTo>
                    <a:lnTo>
                      <a:pt x="623" y="170"/>
                    </a:lnTo>
                    <a:lnTo>
                      <a:pt x="623" y="176"/>
                    </a:lnTo>
                    <a:lnTo>
                      <a:pt x="632" y="175"/>
                    </a:lnTo>
                    <a:lnTo>
                      <a:pt x="643" y="172"/>
                    </a:lnTo>
                    <a:lnTo>
                      <a:pt x="649" y="170"/>
                    </a:lnTo>
                    <a:lnTo>
                      <a:pt x="660" y="166"/>
                    </a:lnTo>
                    <a:lnTo>
                      <a:pt x="664" y="164"/>
                    </a:lnTo>
                    <a:lnTo>
                      <a:pt x="669" y="163"/>
                    </a:lnTo>
                    <a:lnTo>
                      <a:pt x="683" y="155"/>
                    </a:lnTo>
                    <a:lnTo>
                      <a:pt x="686" y="158"/>
                    </a:lnTo>
                    <a:lnTo>
                      <a:pt x="690" y="152"/>
                    </a:lnTo>
                    <a:lnTo>
                      <a:pt x="698" y="150"/>
                    </a:lnTo>
                    <a:lnTo>
                      <a:pt x="701" y="150"/>
                    </a:lnTo>
                    <a:lnTo>
                      <a:pt x="707" y="149"/>
                    </a:lnTo>
                    <a:lnTo>
                      <a:pt x="712" y="147"/>
                    </a:lnTo>
                    <a:lnTo>
                      <a:pt x="716" y="146"/>
                    </a:lnTo>
                    <a:lnTo>
                      <a:pt x="723" y="146"/>
                    </a:lnTo>
                    <a:lnTo>
                      <a:pt x="724" y="143"/>
                    </a:lnTo>
                    <a:lnTo>
                      <a:pt x="730" y="141"/>
                    </a:lnTo>
                    <a:lnTo>
                      <a:pt x="733" y="135"/>
                    </a:lnTo>
                    <a:lnTo>
                      <a:pt x="739" y="133"/>
                    </a:lnTo>
                    <a:lnTo>
                      <a:pt x="746" y="133"/>
                    </a:lnTo>
                    <a:lnTo>
                      <a:pt x="755" y="132"/>
                    </a:lnTo>
                    <a:lnTo>
                      <a:pt x="763" y="130"/>
                    </a:lnTo>
                    <a:lnTo>
                      <a:pt x="761" y="137"/>
                    </a:lnTo>
                    <a:lnTo>
                      <a:pt x="756" y="140"/>
                    </a:lnTo>
                    <a:lnTo>
                      <a:pt x="752" y="143"/>
                    </a:lnTo>
                    <a:lnTo>
                      <a:pt x="746" y="146"/>
                    </a:lnTo>
                    <a:lnTo>
                      <a:pt x="741" y="149"/>
                    </a:lnTo>
                    <a:lnTo>
                      <a:pt x="735" y="150"/>
                    </a:lnTo>
                    <a:lnTo>
                      <a:pt x="733" y="158"/>
                    </a:lnTo>
                    <a:lnTo>
                      <a:pt x="738" y="163"/>
                    </a:lnTo>
                    <a:lnTo>
                      <a:pt x="732" y="166"/>
                    </a:lnTo>
                    <a:lnTo>
                      <a:pt x="729" y="167"/>
                    </a:lnTo>
                    <a:lnTo>
                      <a:pt x="730" y="173"/>
                    </a:lnTo>
                    <a:lnTo>
                      <a:pt x="733" y="186"/>
                    </a:lnTo>
                    <a:lnTo>
                      <a:pt x="727" y="190"/>
                    </a:lnTo>
                    <a:lnTo>
                      <a:pt x="715" y="210"/>
                    </a:lnTo>
                    <a:lnTo>
                      <a:pt x="710" y="213"/>
                    </a:lnTo>
                    <a:lnTo>
                      <a:pt x="704" y="216"/>
                    </a:lnTo>
                    <a:lnTo>
                      <a:pt x="700" y="220"/>
                    </a:lnTo>
                    <a:lnTo>
                      <a:pt x="695" y="223"/>
                    </a:lnTo>
                    <a:lnTo>
                      <a:pt x="689" y="224"/>
                    </a:lnTo>
                    <a:lnTo>
                      <a:pt x="689" y="229"/>
                    </a:lnTo>
                    <a:lnTo>
                      <a:pt x="687" y="233"/>
                    </a:lnTo>
                    <a:lnTo>
                      <a:pt x="687" y="240"/>
                    </a:lnTo>
                    <a:lnTo>
                      <a:pt x="687" y="246"/>
                    </a:lnTo>
                    <a:lnTo>
                      <a:pt x="686" y="250"/>
                    </a:lnTo>
                    <a:lnTo>
                      <a:pt x="683" y="255"/>
                    </a:lnTo>
                    <a:lnTo>
                      <a:pt x="680" y="260"/>
                    </a:lnTo>
                    <a:lnTo>
                      <a:pt x="678" y="261"/>
                    </a:lnTo>
                    <a:lnTo>
                      <a:pt x="676" y="264"/>
                    </a:lnTo>
                    <a:lnTo>
                      <a:pt x="675" y="266"/>
                    </a:lnTo>
                    <a:lnTo>
                      <a:pt x="667" y="272"/>
                    </a:lnTo>
                    <a:lnTo>
                      <a:pt x="666" y="272"/>
                    </a:lnTo>
                    <a:lnTo>
                      <a:pt x="664" y="275"/>
                    </a:lnTo>
                    <a:lnTo>
                      <a:pt x="661" y="276"/>
                    </a:lnTo>
                    <a:lnTo>
                      <a:pt x="660" y="280"/>
                    </a:lnTo>
                    <a:lnTo>
                      <a:pt x="656" y="283"/>
                    </a:lnTo>
                    <a:lnTo>
                      <a:pt x="655" y="284"/>
                    </a:lnTo>
                    <a:lnTo>
                      <a:pt x="650" y="289"/>
                    </a:lnTo>
                    <a:lnTo>
                      <a:pt x="650" y="290"/>
                    </a:lnTo>
                    <a:lnTo>
                      <a:pt x="650" y="292"/>
                    </a:lnTo>
                    <a:lnTo>
                      <a:pt x="652" y="292"/>
                    </a:lnTo>
                    <a:lnTo>
                      <a:pt x="652" y="293"/>
                    </a:lnTo>
                    <a:lnTo>
                      <a:pt x="653" y="293"/>
                    </a:lnTo>
                    <a:lnTo>
                      <a:pt x="656" y="293"/>
                    </a:lnTo>
                    <a:lnTo>
                      <a:pt x="660" y="293"/>
                    </a:lnTo>
                    <a:lnTo>
                      <a:pt x="661" y="293"/>
                    </a:lnTo>
                    <a:lnTo>
                      <a:pt x="664" y="295"/>
                    </a:lnTo>
                    <a:lnTo>
                      <a:pt x="666" y="295"/>
                    </a:lnTo>
                    <a:lnTo>
                      <a:pt x="666" y="298"/>
                    </a:lnTo>
                    <a:lnTo>
                      <a:pt x="664" y="301"/>
                    </a:lnTo>
                    <a:lnTo>
                      <a:pt x="663" y="303"/>
                    </a:lnTo>
                    <a:lnTo>
                      <a:pt x="663" y="306"/>
                    </a:lnTo>
                    <a:lnTo>
                      <a:pt x="663" y="310"/>
                    </a:lnTo>
                    <a:lnTo>
                      <a:pt x="661" y="312"/>
                    </a:lnTo>
                    <a:lnTo>
                      <a:pt x="661" y="313"/>
                    </a:lnTo>
                    <a:lnTo>
                      <a:pt x="661" y="315"/>
                    </a:lnTo>
                    <a:lnTo>
                      <a:pt x="660" y="315"/>
                    </a:lnTo>
                    <a:lnTo>
                      <a:pt x="660" y="316"/>
                    </a:lnTo>
                    <a:lnTo>
                      <a:pt x="660" y="318"/>
                    </a:lnTo>
                    <a:lnTo>
                      <a:pt x="660" y="320"/>
                    </a:lnTo>
                    <a:lnTo>
                      <a:pt x="660" y="321"/>
                    </a:lnTo>
                    <a:lnTo>
                      <a:pt x="661" y="321"/>
                    </a:lnTo>
                    <a:lnTo>
                      <a:pt x="661" y="323"/>
                    </a:lnTo>
                    <a:lnTo>
                      <a:pt x="660" y="323"/>
                    </a:lnTo>
                    <a:lnTo>
                      <a:pt x="661" y="323"/>
                    </a:lnTo>
                    <a:lnTo>
                      <a:pt x="660" y="324"/>
                    </a:lnTo>
                    <a:lnTo>
                      <a:pt x="660" y="326"/>
                    </a:lnTo>
                    <a:lnTo>
                      <a:pt x="660" y="327"/>
                    </a:lnTo>
                    <a:lnTo>
                      <a:pt x="660" y="329"/>
                    </a:lnTo>
                    <a:lnTo>
                      <a:pt x="658" y="330"/>
                    </a:lnTo>
                    <a:lnTo>
                      <a:pt x="660" y="330"/>
                    </a:lnTo>
                    <a:lnTo>
                      <a:pt x="660" y="332"/>
                    </a:lnTo>
                    <a:lnTo>
                      <a:pt x="658" y="332"/>
                    </a:lnTo>
                    <a:lnTo>
                      <a:pt x="658" y="333"/>
                    </a:lnTo>
                    <a:lnTo>
                      <a:pt x="656" y="333"/>
                    </a:lnTo>
                    <a:lnTo>
                      <a:pt x="655" y="335"/>
                    </a:lnTo>
                    <a:lnTo>
                      <a:pt x="655" y="336"/>
                    </a:lnTo>
                    <a:lnTo>
                      <a:pt x="655" y="338"/>
                    </a:lnTo>
                    <a:lnTo>
                      <a:pt x="655" y="340"/>
                    </a:lnTo>
                    <a:lnTo>
                      <a:pt x="649" y="343"/>
                    </a:lnTo>
                    <a:lnTo>
                      <a:pt x="647" y="343"/>
                    </a:lnTo>
                    <a:lnTo>
                      <a:pt x="646" y="344"/>
                    </a:lnTo>
                    <a:lnTo>
                      <a:pt x="644" y="344"/>
                    </a:lnTo>
                    <a:lnTo>
                      <a:pt x="643" y="346"/>
                    </a:lnTo>
                    <a:lnTo>
                      <a:pt x="641" y="347"/>
                    </a:lnTo>
                    <a:lnTo>
                      <a:pt x="640" y="347"/>
                    </a:lnTo>
                    <a:lnTo>
                      <a:pt x="638" y="347"/>
                    </a:lnTo>
                    <a:lnTo>
                      <a:pt x="636" y="349"/>
                    </a:lnTo>
                    <a:lnTo>
                      <a:pt x="635" y="350"/>
                    </a:lnTo>
                    <a:lnTo>
                      <a:pt x="633" y="352"/>
                    </a:lnTo>
                    <a:lnTo>
                      <a:pt x="632" y="352"/>
                    </a:lnTo>
                    <a:lnTo>
                      <a:pt x="632" y="353"/>
                    </a:lnTo>
                    <a:lnTo>
                      <a:pt x="632" y="356"/>
                    </a:lnTo>
                    <a:lnTo>
                      <a:pt x="632" y="360"/>
                    </a:lnTo>
                    <a:lnTo>
                      <a:pt x="629" y="361"/>
                    </a:lnTo>
                    <a:lnTo>
                      <a:pt x="624" y="366"/>
                    </a:lnTo>
                    <a:lnTo>
                      <a:pt x="623" y="367"/>
                    </a:lnTo>
                    <a:lnTo>
                      <a:pt x="601" y="378"/>
                    </a:lnTo>
                    <a:lnTo>
                      <a:pt x="586" y="387"/>
                    </a:lnTo>
                    <a:lnTo>
                      <a:pt x="518" y="378"/>
                    </a:lnTo>
                    <a:lnTo>
                      <a:pt x="472" y="370"/>
                    </a:lnTo>
                    <a:lnTo>
                      <a:pt x="469" y="370"/>
                    </a:lnTo>
                    <a:lnTo>
                      <a:pt x="467" y="370"/>
                    </a:lnTo>
                    <a:lnTo>
                      <a:pt x="466" y="370"/>
                    </a:lnTo>
                    <a:lnTo>
                      <a:pt x="464" y="370"/>
                    </a:lnTo>
                    <a:lnTo>
                      <a:pt x="463" y="370"/>
                    </a:lnTo>
                    <a:lnTo>
                      <a:pt x="461" y="370"/>
                    </a:lnTo>
                    <a:lnTo>
                      <a:pt x="460" y="370"/>
                    </a:lnTo>
                    <a:lnTo>
                      <a:pt x="458" y="370"/>
                    </a:lnTo>
                    <a:lnTo>
                      <a:pt x="457" y="370"/>
                    </a:lnTo>
                    <a:lnTo>
                      <a:pt x="455" y="370"/>
                    </a:lnTo>
                    <a:lnTo>
                      <a:pt x="454" y="370"/>
                    </a:lnTo>
                    <a:lnTo>
                      <a:pt x="452" y="370"/>
                    </a:lnTo>
                    <a:lnTo>
                      <a:pt x="450" y="370"/>
                    </a:lnTo>
                    <a:lnTo>
                      <a:pt x="449" y="370"/>
                    </a:lnTo>
                    <a:lnTo>
                      <a:pt x="447" y="370"/>
                    </a:lnTo>
                    <a:lnTo>
                      <a:pt x="446" y="372"/>
                    </a:lnTo>
                    <a:lnTo>
                      <a:pt x="444" y="372"/>
                    </a:lnTo>
                    <a:lnTo>
                      <a:pt x="443" y="372"/>
                    </a:lnTo>
                    <a:lnTo>
                      <a:pt x="441" y="372"/>
                    </a:lnTo>
                    <a:lnTo>
                      <a:pt x="440" y="373"/>
                    </a:lnTo>
                    <a:lnTo>
                      <a:pt x="438" y="373"/>
                    </a:lnTo>
                    <a:lnTo>
                      <a:pt x="437" y="373"/>
                    </a:lnTo>
                    <a:lnTo>
                      <a:pt x="435" y="373"/>
                    </a:lnTo>
                    <a:lnTo>
                      <a:pt x="434" y="375"/>
                    </a:lnTo>
                    <a:lnTo>
                      <a:pt x="432" y="375"/>
                    </a:lnTo>
                    <a:lnTo>
                      <a:pt x="430" y="376"/>
                    </a:lnTo>
                    <a:lnTo>
                      <a:pt x="429" y="376"/>
                    </a:lnTo>
                    <a:lnTo>
                      <a:pt x="427" y="376"/>
                    </a:lnTo>
                    <a:lnTo>
                      <a:pt x="427" y="378"/>
                    </a:lnTo>
                    <a:lnTo>
                      <a:pt x="426" y="378"/>
                    </a:lnTo>
                    <a:lnTo>
                      <a:pt x="424" y="380"/>
                    </a:lnTo>
                    <a:lnTo>
                      <a:pt x="423" y="380"/>
                    </a:lnTo>
                    <a:lnTo>
                      <a:pt x="421" y="380"/>
                    </a:lnTo>
                    <a:lnTo>
                      <a:pt x="421" y="381"/>
                    </a:lnTo>
                    <a:lnTo>
                      <a:pt x="420" y="381"/>
                    </a:lnTo>
                    <a:lnTo>
                      <a:pt x="418" y="383"/>
                    </a:lnTo>
                    <a:lnTo>
                      <a:pt x="417" y="383"/>
                    </a:lnTo>
                    <a:lnTo>
                      <a:pt x="417" y="384"/>
                    </a:lnTo>
                    <a:lnTo>
                      <a:pt x="415" y="384"/>
                    </a:lnTo>
                    <a:lnTo>
                      <a:pt x="414" y="386"/>
                    </a:lnTo>
                    <a:lnTo>
                      <a:pt x="412" y="387"/>
                    </a:lnTo>
                    <a:lnTo>
                      <a:pt x="411" y="387"/>
                    </a:lnTo>
                    <a:lnTo>
                      <a:pt x="409" y="387"/>
                    </a:lnTo>
                    <a:lnTo>
                      <a:pt x="409" y="389"/>
                    </a:lnTo>
                    <a:lnTo>
                      <a:pt x="407" y="389"/>
                    </a:lnTo>
                    <a:lnTo>
                      <a:pt x="406" y="389"/>
                    </a:lnTo>
                    <a:lnTo>
                      <a:pt x="404" y="389"/>
                    </a:lnTo>
                    <a:lnTo>
                      <a:pt x="403" y="389"/>
                    </a:lnTo>
                    <a:lnTo>
                      <a:pt x="375" y="396"/>
                    </a:lnTo>
                    <a:lnTo>
                      <a:pt x="357" y="396"/>
                    </a:lnTo>
                    <a:lnTo>
                      <a:pt x="321" y="409"/>
                    </a:lnTo>
                    <a:lnTo>
                      <a:pt x="320" y="409"/>
                    </a:lnTo>
                    <a:lnTo>
                      <a:pt x="318" y="409"/>
                    </a:lnTo>
                    <a:lnTo>
                      <a:pt x="317" y="410"/>
                    </a:lnTo>
                    <a:lnTo>
                      <a:pt x="315" y="409"/>
                    </a:lnTo>
                    <a:lnTo>
                      <a:pt x="314" y="409"/>
                    </a:lnTo>
                    <a:lnTo>
                      <a:pt x="312" y="407"/>
                    </a:lnTo>
                    <a:lnTo>
                      <a:pt x="311" y="406"/>
                    </a:lnTo>
                    <a:lnTo>
                      <a:pt x="292" y="390"/>
                    </a:lnTo>
                    <a:lnTo>
                      <a:pt x="286" y="386"/>
                    </a:lnTo>
                    <a:lnTo>
                      <a:pt x="257" y="389"/>
                    </a:lnTo>
                    <a:lnTo>
                      <a:pt x="171" y="400"/>
                    </a:lnTo>
                    <a:lnTo>
                      <a:pt x="151" y="400"/>
                    </a:lnTo>
                    <a:lnTo>
                      <a:pt x="151" y="401"/>
                    </a:lnTo>
                    <a:lnTo>
                      <a:pt x="149" y="415"/>
                    </a:lnTo>
                    <a:lnTo>
                      <a:pt x="75" y="419"/>
                    </a:lnTo>
                    <a:lnTo>
                      <a:pt x="75" y="415"/>
                    </a:lnTo>
                    <a:lnTo>
                      <a:pt x="75" y="407"/>
                    </a:lnTo>
                    <a:lnTo>
                      <a:pt x="75" y="404"/>
                    </a:lnTo>
                    <a:lnTo>
                      <a:pt x="74" y="400"/>
                    </a:lnTo>
                    <a:lnTo>
                      <a:pt x="74" y="396"/>
                    </a:lnTo>
                    <a:lnTo>
                      <a:pt x="71" y="390"/>
                    </a:lnTo>
                    <a:lnTo>
                      <a:pt x="0" y="373"/>
                    </a:lnTo>
                    <a:lnTo>
                      <a:pt x="2" y="370"/>
                    </a:lnTo>
                    <a:lnTo>
                      <a:pt x="5" y="369"/>
                    </a:lnTo>
                    <a:lnTo>
                      <a:pt x="9" y="364"/>
                    </a:lnTo>
                    <a:lnTo>
                      <a:pt x="12" y="361"/>
                    </a:lnTo>
                    <a:lnTo>
                      <a:pt x="35" y="341"/>
                    </a:lnTo>
                    <a:lnTo>
                      <a:pt x="40" y="333"/>
                    </a:lnTo>
                    <a:lnTo>
                      <a:pt x="75" y="244"/>
                    </a:lnTo>
                    <a:close/>
                  </a:path>
                </a:pathLst>
              </a:custGeom>
              <a:solidFill>
                <a:srgbClr val="FFFF99"/>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99" name="Freeform 14">
                <a:extLst>
                  <a:ext uri="{FF2B5EF4-FFF2-40B4-BE49-F238E27FC236}">
                    <a16:creationId xmlns:a16="http://schemas.microsoft.com/office/drawing/2014/main" id="{75032D90-6556-8E9A-E9D5-4B25D302CD9E}"/>
                  </a:ext>
                </a:extLst>
              </p:cNvPr>
              <p:cNvSpPr>
                <a:spLocks/>
              </p:cNvSpPr>
              <p:nvPr/>
            </p:nvSpPr>
            <p:spPr bwMode="auto">
              <a:xfrm>
                <a:off x="3303" y="1486"/>
                <a:ext cx="168" cy="284"/>
              </a:xfrm>
              <a:custGeom>
                <a:avLst/>
                <a:gdLst>
                  <a:gd name="T0" fmla="*/ 16 w 168"/>
                  <a:gd name="T1" fmla="*/ 40 h 284"/>
                  <a:gd name="T2" fmla="*/ 20 w 168"/>
                  <a:gd name="T3" fmla="*/ 27 h 284"/>
                  <a:gd name="T4" fmla="*/ 27 w 168"/>
                  <a:gd name="T5" fmla="*/ 17 h 284"/>
                  <a:gd name="T6" fmla="*/ 34 w 168"/>
                  <a:gd name="T7" fmla="*/ 7 h 284"/>
                  <a:gd name="T8" fmla="*/ 43 w 168"/>
                  <a:gd name="T9" fmla="*/ 0 h 284"/>
                  <a:gd name="T10" fmla="*/ 53 w 168"/>
                  <a:gd name="T11" fmla="*/ 7 h 284"/>
                  <a:gd name="T12" fmla="*/ 53 w 168"/>
                  <a:gd name="T13" fmla="*/ 21 h 284"/>
                  <a:gd name="T14" fmla="*/ 57 w 168"/>
                  <a:gd name="T15" fmla="*/ 34 h 284"/>
                  <a:gd name="T16" fmla="*/ 59 w 168"/>
                  <a:gd name="T17" fmla="*/ 43 h 284"/>
                  <a:gd name="T18" fmla="*/ 65 w 168"/>
                  <a:gd name="T19" fmla="*/ 55 h 284"/>
                  <a:gd name="T20" fmla="*/ 56 w 168"/>
                  <a:gd name="T21" fmla="*/ 64 h 284"/>
                  <a:gd name="T22" fmla="*/ 62 w 168"/>
                  <a:gd name="T23" fmla="*/ 75 h 284"/>
                  <a:gd name="T24" fmla="*/ 76 w 168"/>
                  <a:gd name="T25" fmla="*/ 75 h 284"/>
                  <a:gd name="T26" fmla="*/ 85 w 168"/>
                  <a:gd name="T27" fmla="*/ 80 h 284"/>
                  <a:gd name="T28" fmla="*/ 79 w 168"/>
                  <a:gd name="T29" fmla="*/ 90 h 284"/>
                  <a:gd name="T30" fmla="*/ 85 w 168"/>
                  <a:gd name="T31" fmla="*/ 101 h 284"/>
                  <a:gd name="T32" fmla="*/ 97 w 168"/>
                  <a:gd name="T33" fmla="*/ 106 h 284"/>
                  <a:gd name="T34" fmla="*/ 108 w 168"/>
                  <a:gd name="T35" fmla="*/ 112 h 284"/>
                  <a:gd name="T36" fmla="*/ 117 w 168"/>
                  <a:gd name="T37" fmla="*/ 121 h 284"/>
                  <a:gd name="T38" fmla="*/ 133 w 168"/>
                  <a:gd name="T39" fmla="*/ 124 h 284"/>
                  <a:gd name="T40" fmla="*/ 143 w 168"/>
                  <a:gd name="T41" fmla="*/ 129 h 284"/>
                  <a:gd name="T42" fmla="*/ 157 w 168"/>
                  <a:gd name="T43" fmla="*/ 130 h 284"/>
                  <a:gd name="T44" fmla="*/ 166 w 168"/>
                  <a:gd name="T45" fmla="*/ 137 h 284"/>
                  <a:gd name="T46" fmla="*/ 154 w 168"/>
                  <a:gd name="T47" fmla="*/ 147 h 284"/>
                  <a:gd name="T48" fmla="*/ 142 w 168"/>
                  <a:gd name="T49" fmla="*/ 158 h 284"/>
                  <a:gd name="T50" fmla="*/ 151 w 168"/>
                  <a:gd name="T51" fmla="*/ 166 h 284"/>
                  <a:gd name="T52" fmla="*/ 160 w 168"/>
                  <a:gd name="T53" fmla="*/ 174 h 284"/>
                  <a:gd name="T54" fmla="*/ 166 w 168"/>
                  <a:gd name="T55" fmla="*/ 184 h 284"/>
                  <a:gd name="T56" fmla="*/ 163 w 168"/>
                  <a:gd name="T57" fmla="*/ 195 h 284"/>
                  <a:gd name="T58" fmla="*/ 154 w 168"/>
                  <a:gd name="T59" fmla="*/ 203 h 284"/>
                  <a:gd name="T60" fmla="*/ 153 w 168"/>
                  <a:gd name="T61" fmla="*/ 215 h 284"/>
                  <a:gd name="T62" fmla="*/ 148 w 168"/>
                  <a:gd name="T63" fmla="*/ 229 h 284"/>
                  <a:gd name="T64" fmla="*/ 140 w 168"/>
                  <a:gd name="T65" fmla="*/ 238 h 284"/>
                  <a:gd name="T66" fmla="*/ 133 w 168"/>
                  <a:gd name="T67" fmla="*/ 249 h 284"/>
                  <a:gd name="T68" fmla="*/ 130 w 168"/>
                  <a:gd name="T69" fmla="*/ 263 h 284"/>
                  <a:gd name="T70" fmla="*/ 125 w 168"/>
                  <a:gd name="T71" fmla="*/ 275 h 284"/>
                  <a:gd name="T72" fmla="*/ 114 w 168"/>
                  <a:gd name="T73" fmla="*/ 281 h 284"/>
                  <a:gd name="T74" fmla="*/ 99 w 168"/>
                  <a:gd name="T75" fmla="*/ 283 h 284"/>
                  <a:gd name="T76" fmla="*/ 83 w 168"/>
                  <a:gd name="T77" fmla="*/ 284 h 284"/>
                  <a:gd name="T78" fmla="*/ 74 w 168"/>
                  <a:gd name="T79" fmla="*/ 277 h 284"/>
                  <a:gd name="T80" fmla="*/ 65 w 168"/>
                  <a:gd name="T81" fmla="*/ 269 h 284"/>
                  <a:gd name="T82" fmla="*/ 56 w 168"/>
                  <a:gd name="T83" fmla="*/ 261 h 284"/>
                  <a:gd name="T84" fmla="*/ 47 w 168"/>
                  <a:gd name="T85" fmla="*/ 252 h 284"/>
                  <a:gd name="T86" fmla="*/ 36 w 168"/>
                  <a:gd name="T87" fmla="*/ 244 h 284"/>
                  <a:gd name="T88" fmla="*/ 28 w 168"/>
                  <a:gd name="T89" fmla="*/ 235 h 284"/>
                  <a:gd name="T90" fmla="*/ 19 w 168"/>
                  <a:gd name="T91" fmla="*/ 227 h 284"/>
                  <a:gd name="T92" fmla="*/ 10 w 168"/>
                  <a:gd name="T93" fmla="*/ 220 h 284"/>
                  <a:gd name="T94" fmla="*/ 0 w 168"/>
                  <a:gd name="T95" fmla="*/ 210 h 284"/>
                  <a:gd name="T96" fmla="*/ 2 w 168"/>
                  <a:gd name="T97" fmla="*/ 195 h 284"/>
                  <a:gd name="T98" fmla="*/ 7 w 168"/>
                  <a:gd name="T99" fmla="*/ 183 h 284"/>
                  <a:gd name="T100" fmla="*/ 14 w 168"/>
                  <a:gd name="T101" fmla="*/ 172 h 284"/>
                  <a:gd name="T102" fmla="*/ 23 w 168"/>
                  <a:gd name="T103" fmla="*/ 164 h 284"/>
                  <a:gd name="T104" fmla="*/ 28 w 168"/>
                  <a:gd name="T105" fmla="*/ 152 h 284"/>
                  <a:gd name="T106" fmla="*/ 30 w 168"/>
                  <a:gd name="T107" fmla="*/ 138 h 284"/>
                  <a:gd name="T108" fmla="*/ 33 w 168"/>
                  <a:gd name="T109" fmla="*/ 124 h 284"/>
                  <a:gd name="T110" fmla="*/ 30 w 168"/>
                  <a:gd name="T111" fmla="*/ 110 h 284"/>
                  <a:gd name="T112" fmla="*/ 22 w 168"/>
                  <a:gd name="T113" fmla="*/ 101 h 284"/>
                  <a:gd name="T114" fmla="*/ 13 w 168"/>
                  <a:gd name="T115" fmla="*/ 94 h 284"/>
                  <a:gd name="T116" fmla="*/ 10 w 168"/>
                  <a:gd name="T117" fmla="*/ 80 h 284"/>
                  <a:gd name="T118" fmla="*/ 10 w 168"/>
                  <a:gd name="T119" fmla="*/ 6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284">
                    <a:moveTo>
                      <a:pt x="16" y="55"/>
                    </a:moveTo>
                    <a:lnTo>
                      <a:pt x="16" y="54"/>
                    </a:lnTo>
                    <a:lnTo>
                      <a:pt x="16" y="52"/>
                    </a:lnTo>
                    <a:lnTo>
                      <a:pt x="16" y="50"/>
                    </a:lnTo>
                    <a:lnTo>
                      <a:pt x="16" y="49"/>
                    </a:lnTo>
                    <a:lnTo>
                      <a:pt x="16" y="47"/>
                    </a:lnTo>
                    <a:lnTo>
                      <a:pt x="16" y="46"/>
                    </a:lnTo>
                    <a:lnTo>
                      <a:pt x="16" y="44"/>
                    </a:lnTo>
                    <a:lnTo>
                      <a:pt x="16" y="43"/>
                    </a:lnTo>
                    <a:lnTo>
                      <a:pt x="16" y="41"/>
                    </a:lnTo>
                    <a:lnTo>
                      <a:pt x="16" y="40"/>
                    </a:lnTo>
                    <a:lnTo>
                      <a:pt x="17" y="40"/>
                    </a:lnTo>
                    <a:lnTo>
                      <a:pt x="17" y="38"/>
                    </a:lnTo>
                    <a:lnTo>
                      <a:pt x="17" y="37"/>
                    </a:lnTo>
                    <a:lnTo>
                      <a:pt x="17" y="35"/>
                    </a:lnTo>
                    <a:lnTo>
                      <a:pt x="17" y="34"/>
                    </a:lnTo>
                    <a:lnTo>
                      <a:pt x="17" y="32"/>
                    </a:lnTo>
                    <a:lnTo>
                      <a:pt x="19" y="32"/>
                    </a:lnTo>
                    <a:lnTo>
                      <a:pt x="19" y="30"/>
                    </a:lnTo>
                    <a:lnTo>
                      <a:pt x="19" y="29"/>
                    </a:lnTo>
                    <a:lnTo>
                      <a:pt x="20" y="29"/>
                    </a:lnTo>
                    <a:lnTo>
                      <a:pt x="20" y="27"/>
                    </a:lnTo>
                    <a:lnTo>
                      <a:pt x="22" y="27"/>
                    </a:lnTo>
                    <a:lnTo>
                      <a:pt x="22" y="26"/>
                    </a:lnTo>
                    <a:lnTo>
                      <a:pt x="22" y="24"/>
                    </a:lnTo>
                    <a:lnTo>
                      <a:pt x="23" y="24"/>
                    </a:lnTo>
                    <a:lnTo>
                      <a:pt x="23" y="23"/>
                    </a:lnTo>
                    <a:lnTo>
                      <a:pt x="25" y="23"/>
                    </a:lnTo>
                    <a:lnTo>
                      <a:pt x="25" y="21"/>
                    </a:lnTo>
                    <a:lnTo>
                      <a:pt x="25" y="20"/>
                    </a:lnTo>
                    <a:lnTo>
                      <a:pt x="27" y="20"/>
                    </a:lnTo>
                    <a:lnTo>
                      <a:pt x="27" y="18"/>
                    </a:lnTo>
                    <a:lnTo>
                      <a:pt x="27" y="17"/>
                    </a:lnTo>
                    <a:lnTo>
                      <a:pt x="28" y="17"/>
                    </a:lnTo>
                    <a:lnTo>
                      <a:pt x="28" y="15"/>
                    </a:lnTo>
                    <a:lnTo>
                      <a:pt x="30" y="15"/>
                    </a:lnTo>
                    <a:lnTo>
                      <a:pt x="30" y="14"/>
                    </a:lnTo>
                    <a:lnTo>
                      <a:pt x="31" y="14"/>
                    </a:lnTo>
                    <a:lnTo>
                      <a:pt x="31" y="12"/>
                    </a:lnTo>
                    <a:lnTo>
                      <a:pt x="33" y="12"/>
                    </a:lnTo>
                    <a:lnTo>
                      <a:pt x="33" y="10"/>
                    </a:lnTo>
                    <a:lnTo>
                      <a:pt x="33" y="9"/>
                    </a:lnTo>
                    <a:lnTo>
                      <a:pt x="34" y="9"/>
                    </a:lnTo>
                    <a:lnTo>
                      <a:pt x="34" y="7"/>
                    </a:lnTo>
                    <a:lnTo>
                      <a:pt x="36" y="7"/>
                    </a:lnTo>
                    <a:lnTo>
                      <a:pt x="36" y="6"/>
                    </a:lnTo>
                    <a:lnTo>
                      <a:pt x="36" y="4"/>
                    </a:lnTo>
                    <a:lnTo>
                      <a:pt x="37" y="4"/>
                    </a:lnTo>
                    <a:lnTo>
                      <a:pt x="37" y="3"/>
                    </a:lnTo>
                    <a:lnTo>
                      <a:pt x="39" y="3"/>
                    </a:lnTo>
                    <a:lnTo>
                      <a:pt x="39" y="1"/>
                    </a:lnTo>
                    <a:lnTo>
                      <a:pt x="40" y="1"/>
                    </a:lnTo>
                    <a:lnTo>
                      <a:pt x="40" y="0"/>
                    </a:lnTo>
                    <a:lnTo>
                      <a:pt x="42" y="0"/>
                    </a:lnTo>
                    <a:lnTo>
                      <a:pt x="43" y="0"/>
                    </a:lnTo>
                    <a:lnTo>
                      <a:pt x="45" y="0"/>
                    </a:lnTo>
                    <a:lnTo>
                      <a:pt x="47" y="0"/>
                    </a:lnTo>
                    <a:lnTo>
                      <a:pt x="48" y="0"/>
                    </a:lnTo>
                    <a:lnTo>
                      <a:pt x="48" y="1"/>
                    </a:lnTo>
                    <a:lnTo>
                      <a:pt x="50" y="1"/>
                    </a:lnTo>
                    <a:lnTo>
                      <a:pt x="50" y="3"/>
                    </a:lnTo>
                    <a:lnTo>
                      <a:pt x="51" y="3"/>
                    </a:lnTo>
                    <a:lnTo>
                      <a:pt x="51" y="4"/>
                    </a:lnTo>
                    <a:lnTo>
                      <a:pt x="51" y="6"/>
                    </a:lnTo>
                    <a:lnTo>
                      <a:pt x="53" y="6"/>
                    </a:lnTo>
                    <a:lnTo>
                      <a:pt x="53" y="7"/>
                    </a:lnTo>
                    <a:lnTo>
                      <a:pt x="53" y="9"/>
                    </a:lnTo>
                    <a:lnTo>
                      <a:pt x="53" y="10"/>
                    </a:lnTo>
                    <a:lnTo>
                      <a:pt x="54" y="10"/>
                    </a:lnTo>
                    <a:lnTo>
                      <a:pt x="54" y="12"/>
                    </a:lnTo>
                    <a:lnTo>
                      <a:pt x="54" y="14"/>
                    </a:lnTo>
                    <a:lnTo>
                      <a:pt x="54" y="15"/>
                    </a:lnTo>
                    <a:lnTo>
                      <a:pt x="54" y="17"/>
                    </a:lnTo>
                    <a:lnTo>
                      <a:pt x="54" y="18"/>
                    </a:lnTo>
                    <a:lnTo>
                      <a:pt x="53" y="18"/>
                    </a:lnTo>
                    <a:lnTo>
                      <a:pt x="53" y="20"/>
                    </a:lnTo>
                    <a:lnTo>
                      <a:pt x="53" y="21"/>
                    </a:lnTo>
                    <a:lnTo>
                      <a:pt x="53" y="23"/>
                    </a:lnTo>
                    <a:lnTo>
                      <a:pt x="54" y="23"/>
                    </a:lnTo>
                    <a:lnTo>
                      <a:pt x="54" y="24"/>
                    </a:lnTo>
                    <a:lnTo>
                      <a:pt x="56" y="24"/>
                    </a:lnTo>
                    <a:lnTo>
                      <a:pt x="56" y="26"/>
                    </a:lnTo>
                    <a:lnTo>
                      <a:pt x="57" y="26"/>
                    </a:lnTo>
                    <a:lnTo>
                      <a:pt x="57" y="27"/>
                    </a:lnTo>
                    <a:lnTo>
                      <a:pt x="57" y="29"/>
                    </a:lnTo>
                    <a:lnTo>
                      <a:pt x="57" y="30"/>
                    </a:lnTo>
                    <a:lnTo>
                      <a:pt x="57" y="32"/>
                    </a:lnTo>
                    <a:lnTo>
                      <a:pt x="57" y="34"/>
                    </a:lnTo>
                    <a:lnTo>
                      <a:pt x="56" y="34"/>
                    </a:lnTo>
                    <a:lnTo>
                      <a:pt x="56" y="35"/>
                    </a:lnTo>
                    <a:lnTo>
                      <a:pt x="54" y="35"/>
                    </a:lnTo>
                    <a:lnTo>
                      <a:pt x="54" y="37"/>
                    </a:lnTo>
                    <a:lnTo>
                      <a:pt x="54" y="38"/>
                    </a:lnTo>
                    <a:lnTo>
                      <a:pt x="54" y="40"/>
                    </a:lnTo>
                    <a:lnTo>
                      <a:pt x="56" y="40"/>
                    </a:lnTo>
                    <a:lnTo>
                      <a:pt x="56" y="41"/>
                    </a:lnTo>
                    <a:lnTo>
                      <a:pt x="57" y="41"/>
                    </a:lnTo>
                    <a:lnTo>
                      <a:pt x="57" y="43"/>
                    </a:lnTo>
                    <a:lnTo>
                      <a:pt x="59" y="43"/>
                    </a:lnTo>
                    <a:lnTo>
                      <a:pt x="59" y="44"/>
                    </a:lnTo>
                    <a:lnTo>
                      <a:pt x="60" y="44"/>
                    </a:lnTo>
                    <a:lnTo>
                      <a:pt x="60" y="46"/>
                    </a:lnTo>
                    <a:lnTo>
                      <a:pt x="60" y="47"/>
                    </a:lnTo>
                    <a:lnTo>
                      <a:pt x="62" y="49"/>
                    </a:lnTo>
                    <a:lnTo>
                      <a:pt x="62" y="50"/>
                    </a:lnTo>
                    <a:lnTo>
                      <a:pt x="62" y="52"/>
                    </a:lnTo>
                    <a:lnTo>
                      <a:pt x="63" y="52"/>
                    </a:lnTo>
                    <a:lnTo>
                      <a:pt x="63" y="54"/>
                    </a:lnTo>
                    <a:lnTo>
                      <a:pt x="63" y="55"/>
                    </a:lnTo>
                    <a:lnTo>
                      <a:pt x="65" y="55"/>
                    </a:lnTo>
                    <a:lnTo>
                      <a:pt x="65" y="57"/>
                    </a:lnTo>
                    <a:lnTo>
                      <a:pt x="63" y="58"/>
                    </a:lnTo>
                    <a:lnTo>
                      <a:pt x="63" y="60"/>
                    </a:lnTo>
                    <a:lnTo>
                      <a:pt x="62" y="60"/>
                    </a:lnTo>
                    <a:lnTo>
                      <a:pt x="62" y="61"/>
                    </a:lnTo>
                    <a:lnTo>
                      <a:pt x="60" y="61"/>
                    </a:lnTo>
                    <a:lnTo>
                      <a:pt x="60" y="63"/>
                    </a:lnTo>
                    <a:lnTo>
                      <a:pt x="59" y="63"/>
                    </a:lnTo>
                    <a:lnTo>
                      <a:pt x="57" y="63"/>
                    </a:lnTo>
                    <a:lnTo>
                      <a:pt x="57" y="64"/>
                    </a:lnTo>
                    <a:lnTo>
                      <a:pt x="56" y="64"/>
                    </a:lnTo>
                    <a:lnTo>
                      <a:pt x="56" y="66"/>
                    </a:lnTo>
                    <a:lnTo>
                      <a:pt x="57" y="66"/>
                    </a:lnTo>
                    <a:lnTo>
                      <a:pt x="57" y="67"/>
                    </a:lnTo>
                    <a:lnTo>
                      <a:pt x="57" y="69"/>
                    </a:lnTo>
                    <a:lnTo>
                      <a:pt x="59" y="69"/>
                    </a:lnTo>
                    <a:lnTo>
                      <a:pt x="59" y="70"/>
                    </a:lnTo>
                    <a:lnTo>
                      <a:pt x="60" y="70"/>
                    </a:lnTo>
                    <a:lnTo>
                      <a:pt x="60" y="72"/>
                    </a:lnTo>
                    <a:lnTo>
                      <a:pt x="60" y="74"/>
                    </a:lnTo>
                    <a:lnTo>
                      <a:pt x="62" y="74"/>
                    </a:lnTo>
                    <a:lnTo>
                      <a:pt x="62" y="75"/>
                    </a:lnTo>
                    <a:lnTo>
                      <a:pt x="63" y="75"/>
                    </a:lnTo>
                    <a:lnTo>
                      <a:pt x="63" y="77"/>
                    </a:lnTo>
                    <a:lnTo>
                      <a:pt x="65" y="77"/>
                    </a:lnTo>
                    <a:lnTo>
                      <a:pt x="67" y="77"/>
                    </a:lnTo>
                    <a:lnTo>
                      <a:pt x="67" y="75"/>
                    </a:lnTo>
                    <a:lnTo>
                      <a:pt x="68" y="75"/>
                    </a:lnTo>
                    <a:lnTo>
                      <a:pt x="70" y="75"/>
                    </a:lnTo>
                    <a:lnTo>
                      <a:pt x="71" y="75"/>
                    </a:lnTo>
                    <a:lnTo>
                      <a:pt x="73" y="75"/>
                    </a:lnTo>
                    <a:lnTo>
                      <a:pt x="74" y="75"/>
                    </a:lnTo>
                    <a:lnTo>
                      <a:pt x="76" y="75"/>
                    </a:lnTo>
                    <a:lnTo>
                      <a:pt x="77" y="75"/>
                    </a:lnTo>
                    <a:lnTo>
                      <a:pt x="77" y="74"/>
                    </a:lnTo>
                    <a:lnTo>
                      <a:pt x="79" y="74"/>
                    </a:lnTo>
                    <a:lnTo>
                      <a:pt x="80" y="74"/>
                    </a:lnTo>
                    <a:lnTo>
                      <a:pt x="82" y="74"/>
                    </a:lnTo>
                    <a:lnTo>
                      <a:pt x="83" y="74"/>
                    </a:lnTo>
                    <a:lnTo>
                      <a:pt x="83" y="75"/>
                    </a:lnTo>
                    <a:lnTo>
                      <a:pt x="83" y="77"/>
                    </a:lnTo>
                    <a:lnTo>
                      <a:pt x="85" y="77"/>
                    </a:lnTo>
                    <a:lnTo>
                      <a:pt x="85" y="78"/>
                    </a:lnTo>
                    <a:lnTo>
                      <a:pt x="85" y="80"/>
                    </a:lnTo>
                    <a:lnTo>
                      <a:pt x="83" y="80"/>
                    </a:lnTo>
                    <a:lnTo>
                      <a:pt x="83" y="81"/>
                    </a:lnTo>
                    <a:lnTo>
                      <a:pt x="83" y="83"/>
                    </a:lnTo>
                    <a:lnTo>
                      <a:pt x="82" y="83"/>
                    </a:lnTo>
                    <a:lnTo>
                      <a:pt x="82" y="84"/>
                    </a:lnTo>
                    <a:lnTo>
                      <a:pt x="80" y="84"/>
                    </a:lnTo>
                    <a:lnTo>
                      <a:pt x="80" y="86"/>
                    </a:lnTo>
                    <a:lnTo>
                      <a:pt x="80" y="87"/>
                    </a:lnTo>
                    <a:lnTo>
                      <a:pt x="79" y="87"/>
                    </a:lnTo>
                    <a:lnTo>
                      <a:pt x="79" y="89"/>
                    </a:lnTo>
                    <a:lnTo>
                      <a:pt x="79" y="90"/>
                    </a:lnTo>
                    <a:lnTo>
                      <a:pt x="79" y="92"/>
                    </a:lnTo>
                    <a:lnTo>
                      <a:pt x="80" y="92"/>
                    </a:lnTo>
                    <a:lnTo>
                      <a:pt x="80" y="94"/>
                    </a:lnTo>
                    <a:lnTo>
                      <a:pt x="80" y="95"/>
                    </a:lnTo>
                    <a:lnTo>
                      <a:pt x="82" y="95"/>
                    </a:lnTo>
                    <a:lnTo>
                      <a:pt x="82" y="97"/>
                    </a:lnTo>
                    <a:lnTo>
                      <a:pt x="83" y="97"/>
                    </a:lnTo>
                    <a:lnTo>
                      <a:pt x="83" y="98"/>
                    </a:lnTo>
                    <a:lnTo>
                      <a:pt x="83" y="100"/>
                    </a:lnTo>
                    <a:lnTo>
                      <a:pt x="85" y="100"/>
                    </a:lnTo>
                    <a:lnTo>
                      <a:pt x="85" y="101"/>
                    </a:lnTo>
                    <a:lnTo>
                      <a:pt x="87" y="101"/>
                    </a:lnTo>
                    <a:lnTo>
                      <a:pt x="88" y="101"/>
                    </a:lnTo>
                    <a:lnTo>
                      <a:pt x="88" y="103"/>
                    </a:lnTo>
                    <a:lnTo>
                      <a:pt x="90" y="103"/>
                    </a:lnTo>
                    <a:lnTo>
                      <a:pt x="91" y="103"/>
                    </a:lnTo>
                    <a:lnTo>
                      <a:pt x="93" y="103"/>
                    </a:lnTo>
                    <a:lnTo>
                      <a:pt x="93" y="104"/>
                    </a:lnTo>
                    <a:lnTo>
                      <a:pt x="94" y="104"/>
                    </a:lnTo>
                    <a:lnTo>
                      <a:pt x="96" y="104"/>
                    </a:lnTo>
                    <a:lnTo>
                      <a:pt x="97" y="104"/>
                    </a:lnTo>
                    <a:lnTo>
                      <a:pt x="97" y="106"/>
                    </a:lnTo>
                    <a:lnTo>
                      <a:pt x="99" y="106"/>
                    </a:lnTo>
                    <a:lnTo>
                      <a:pt x="100" y="106"/>
                    </a:lnTo>
                    <a:lnTo>
                      <a:pt x="100" y="107"/>
                    </a:lnTo>
                    <a:lnTo>
                      <a:pt x="102" y="107"/>
                    </a:lnTo>
                    <a:lnTo>
                      <a:pt x="102" y="109"/>
                    </a:lnTo>
                    <a:lnTo>
                      <a:pt x="103" y="109"/>
                    </a:lnTo>
                    <a:lnTo>
                      <a:pt x="105" y="109"/>
                    </a:lnTo>
                    <a:lnTo>
                      <a:pt x="105" y="110"/>
                    </a:lnTo>
                    <a:lnTo>
                      <a:pt x="106" y="110"/>
                    </a:lnTo>
                    <a:lnTo>
                      <a:pt x="108" y="110"/>
                    </a:lnTo>
                    <a:lnTo>
                      <a:pt x="108" y="112"/>
                    </a:lnTo>
                    <a:lnTo>
                      <a:pt x="110" y="112"/>
                    </a:lnTo>
                    <a:lnTo>
                      <a:pt x="110" y="114"/>
                    </a:lnTo>
                    <a:lnTo>
                      <a:pt x="110" y="115"/>
                    </a:lnTo>
                    <a:lnTo>
                      <a:pt x="111" y="115"/>
                    </a:lnTo>
                    <a:lnTo>
                      <a:pt x="111" y="117"/>
                    </a:lnTo>
                    <a:lnTo>
                      <a:pt x="113" y="117"/>
                    </a:lnTo>
                    <a:lnTo>
                      <a:pt x="114" y="118"/>
                    </a:lnTo>
                    <a:lnTo>
                      <a:pt x="116" y="118"/>
                    </a:lnTo>
                    <a:lnTo>
                      <a:pt x="116" y="120"/>
                    </a:lnTo>
                    <a:lnTo>
                      <a:pt x="117" y="120"/>
                    </a:lnTo>
                    <a:lnTo>
                      <a:pt x="117" y="121"/>
                    </a:lnTo>
                    <a:lnTo>
                      <a:pt x="119" y="121"/>
                    </a:lnTo>
                    <a:lnTo>
                      <a:pt x="120" y="121"/>
                    </a:lnTo>
                    <a:lnTo>
                      <a:pt x="120" y="123"/>
                    </a:lnTo>
                    <a:lnTo>
                      <a:pt x="122" y="123"/>
                    </a:lnTo>
                    <a:lnTo>
                      <a:pt x="122" y="124"/>
                    </a:lnTo>
                    <a:lnTo>
                      <a:pt x="122" y="126"/>
                    </a:lnTo>
                    <a:lnTo>
                      <a:pt x="123" y="126"/>
                    </a:lnTo>
                    <a:lnTo>
                      <a:pt x="125" y="126"/>
                    </a:lnTo>
                    <a:lnTo>
                      <a:pt x="128" y="126"/>
                    </a:lnTo>
                    <a:lnTo>
                      <a:pt x="130" y="126"/>
                    </a:lnTo>
                    <a:lnTo>
                      <a:pt x="133" y="124"/>
                    </a:lnTo>
                    <a:lnTo>
                      <a:pt x="134" y="126"/>
                    </a:lnTo>
                    <a:lnTo>
                      <a:pt x="136" y="126"/>
                    </a:lnTo>
                    <a:lnTo>
                      <a:pt x="137" y="126"/>
                    </a:lnTo>
                    <a:lnTo>
                      <a:pt x="137" y="123"/>
                    </a:lnTo>
                    <a:lnTo>
                      <a:pt x="139" y="123"/>
                    </a:lnTo>
                    <a:lnTo>
                      <a:pt x="139" y="124"/>
                    </a:lnTo>
                    <a:lnTo>
                      <a:pt x="140" y="124"/>
                    </a:lnTo>
                    <a:lnTo>
                      <a:pt x="140" y="126"/>
                    </a:lnTo>
                    <a:lnTo>
                      <a:pt x="140" y="127"/>
                    </a:lnTo>
                    <a:lnTo>
                      <a:pt x="142" y="129"/>
                    </a:lnTo>
                    <a:lnTo>
                      <a:pt x="143" y="129"/>
                    </a:lnTo>
                    <a:lnTo>
                      <a:pt x="145" y="129"/>
                    </a:lnTo>
                    <a:lnTo>
                      <a:pt x="148" y="129"/>
                    </a:lnTo>
                    <a:lnTo>
                      <a:pt x="151" y="130"/>
                    </a:lnTo>
                    <a:lnTo>
                      <a:pt x="153" y="132"/>
                    </a:lnTo>
                    <a:lnTo>
                      <a:pt x="153" y="130"/>
                    </a:lnTo>
                    <a:lnTo>
                      <a:pt x="154" y="130"/>
                    </a:lnTo>
                    <a:lnTo>
                      <a:pt x="154" y="129"/>
                    </a:lnTo>
                    <a:lnTo>
                      <a:pt x="154" y="130"/>
                    </a:lnTo>
                    <a:lnTo>
                      <a:pt x="156" y="129"/>
                    </a:lnTo>
                    <a:lnTo>
                      <a:pt x="157" y="129"/>
                    </a:lnTo>
                    <a:lnTo>
                      <a:pt x="157" y="130"/>
                    </a:lnTo>
                    <a:lnTo>
                      <a:pt x="156" y="132"/>
                    </a:lnTo>
                    <a:lnTo>
                      <a:pt x="157" y="132"/>
                    </a:lnTo>
                    <a:lnTo>
                      <a:pt x="159" y="134"/>
                    </a:lnTo>
                    <a:lnTo>
                      <a:pt x="159" y="132"/>
                    </a:lnTo>
                    <a:lnTo>
                      <a:pt x="159" y="130"/>
                    </a:lnTo>
                    <a:lnTo>
                      <a:pt x="160" y="130"/>
                    </a:lnTo>
                    <a:lnTo>
                      <a:pt x="162" y="132"/>
                    </a:lnTo>
                    <a:lnTo>
                      <a:pt x="163" y="132"/>
                    </a:lnTo>
                    <a:lnTo>
                      <a:pt x="165" y="134"/>
                    </a:lnTo>
                    <a:lnTo>
                      <a:pt x="166" y="135"/>
                    </a:lnTo>
                    <a:lnTo>
                      <a:pt x="166" y="137"/>
                    </a:lnTo>
                    <a:lnTo>
                      <a:pt x="165" y="137"/>
                    </a:lnTo>
                    <a:lnTo>
                      <a:pt x="163" y="137"/>
                    </a:lnTo>
                    <a:lnTo>
                      <a:pt x="163" y="138"/>
                    </a:lnTo>
                    <a:lnTo>
                      <a:pt x="162" y="138"/>
                    </a:lnTo>
                    <a:lnTo>
                      <a:pt x="162" y="140"/>
                    </a:lnTo>
                    <a:lnTo>
                      <a:pt x="160" y="140"/>
                    </a:lnTo>
                    <a:lnTo>
                      <a:pt x="159" y="140"/>
                    </a:lnTo>
                    <a:lnTo>
                      <a:pt x="157" y="141"/>
                    </a:lnTo>
                    <a:lnTo>
                      <a:pt x="156" y="141"/>
                    </a:lnTo>
                    <a:lnTo>
                      <a:pt x="156" y="143"/>
                    </a:lnTo>
                    <a:lnTo>
                      <a:pt x="154" y="147"/>
                    </a:lnTo>
                    <a:lnTo>
                      <a:pt x="153" y="147"/>
                    </a:lnTo>
                    <a:lnTo>
                      <a:pt x="153" y="149"/>
                    </a:lnTo>
                    <a:lnTo>
                      <a:pt x="151" y="150"/>
                    </a:lnTo>
                    <a:lnTo>
                      <a:pt x="151" y="152"/>
                    </a:lnTo>
                    <a:lnTo>
                      <a:pt x="150" y="154"/>
                    </a:lnTo>
                    <a:lnTo>
                      <a:pt x="148" y="155"/>
                    </a:lnTo>
                    <a:lnTo>
                      <a:pt x="146" y="155"/>
                    </a:lnTo>
                    <a:lnTo>
                      <a:pt x="146" y="157"/>
                    </a:lnTo>
                    <a:lnTo>
                      <a:pt x="145" y="157"/>
                    </a:lnTo>
                    <a:lnTo>
                      <a:pt x="143" y="158"/>
                    </a:lnTo>
                    <a:lnTo>
                      <a:pt x="142" y="158"/>
                    </a:lnTo>
                    <a:lnTo>
                      <a:pt x="143" y="158"/>
                    </a:lnTo>
                    <a:lnTo>
                      <a:pt x="143" y="160"/>
                    </a:lnTo>
                    <a:lnTo>
                      <a:pt x="145" y="160"/>
                    </a:lnTo>
                    <a:lnTo>
                      <a:pt x="145" y="161"/>
                    </a:lnTo>
                    <a:lnTo>
                      <a:pt x="146" y="161"/>
                    </a:lnTo>
                    <a:lnTo>
                      <a:pt x="146" y="163"/>
                    </a:lnTo>
                    <a:lnTo>
                      <a:pt x="148" y="163"/>
                    </a:lnTo>
                    <a:lnTo>
                      <a:pt x="148" y="164"/>
                    </a:lnTo>
                    <a:lnTo>
                      <a:pt x="150" y="164"/>
                    </a:lnTo>
                    <a:lnTo>
                      <a:pt x="150" y="166"/>
                    </a:lnTo>
                    <a:lnTo>
                      <a:pt x="151" y="166"/>
                    </a:lnTo>
                    <a:lnTo>
                      <a:pt x="153" y="166"/>
                    </a:lnTo>
                    <a:lnTo>
                      <a:pt x="153" y="167"/>
                    </a:lnTo>
                    <a:lnTo>
                      <a:pt x="154" y="167"/>
                    </a:lnTo>
                    <a:lnTo>
                      <a:pt x="156" y="167"/>
                    </a:lnTo>
                    <a:lnTo>
                      <a:pt x="156" y="169"/>
                    </a:lnTo>
                    <a:lnTo>
                      <a:pt x="157" y="169"/>
                    </a:lnTo>
                    <a:lnTo>
                      <a:pt x="159" y="169"/>
                    </a:lnTo>
                    <a:lnTo>
                      <a:pt x="159" y="170"/>
                    </a:lnTo>
                    <a:lnTo>
                      <a:pt x="160" y="170"/>
                    </a:lnTo>
                    <a:lnTo>
                      <a:pt x="160" y="172"/>
                    </a:lnTo>
                    <a:lnTo>
                      <a:pt x="160" y="174"/>
                    </a:lnTo>
                    <a:lnTo>
                      <a:pt x="162" y="174"/>
                    </a:lnTo>
                    <a:lnTo>
                      <a:pt x="162" y="175"/>
                    </a:lnTo>
                    <a:lnTo>
                      <a:pt x="163" y="175"/>
                    </a:lnTo>
                    <a:lnTo>
                      <a:pt x="163" y="177"/>
                    </a:lnTo>
                    <a:lnTo>
                      <a:pt x="163" y="178"/>
                    </a:lnTo>
                    <a:lnTo>
                      <a:pt x="165" y="178"/>
                    </a:lnTo>
                    <a:lnTo>
                      <a:pt x="165" y="180"/>
                    </a:lnTo>
                    <a:lnTo>
                      <a:pt x="165" y="181"/>
                    </a:lnTo>
                    <a:lnTo>
                      <a:pt x="166" y="181"/>
                    </a:lnTo>
                    <a:lnTo>
                      <a:pt x="166" y="183"/>
                    </a:lnTo>
                    <a:lnTo>
                      <a:pt x="166" y="184"/>
                    </a:lnTo>
                    <a:lnTo>
                      <a:pt x="168" y="184"/>
                    </a:lnTo>
                    <a:lnTo>
                      <a:pt x="168" y="186"/>
                    </a:lnTo>
                    <a:lnTo>
                      <a:pt x="168" y="187"/>
                    </a:lnTo>
                    <a:lnTo>
                      <a:pt x="168" y="189"/>
                    </a:lnTo>
                    <a:lnTo>
                      <a:pt x="168" y="190"/>
                    </a:lnTo>
                    <a:lnTo>
                      <a:pt x="168" y="192"/>
                    </a:lnTo>
                    <a:lnTo>
                      <a:pt x="166" y="192"/>
                    </a:lnTo>
                    <a:lnTo>
                      <a:pt x="166" y="193"/>
                    </a:lnTo>
                    <a:lnTo>
                      <a:pt x="165" y="193"/>
                    </a:lnTo>
                    <a:lnTo>
                      <a:pt x="165" y="195"/>
                    </a:lnTo>
                    <a:lnTo>
                      <a:pt x="163" y="195"/>
                    </a:lnTo>
                    <a:lnTo>
                      <a:pt x="163" y="197"/>
                    </a:lnTo>
                    <a:lnTo>
                      <a:pt x="162" y="197"/>
                    </a:lnTo>
                    <a:lnTo>
                      <a:pt x="162" y="198"/>
                    </a:lnTo>
                    <a:lnTo>
                      <a:pt x="160" y="198"/>
                    </a:lnTo>
                    <a:lnTo>
                      <a:pt x="160" y="200"/>
                    </a:lnTo>
                    <a:lnTo>
                      <a:pt x="159" y="200"/>
                    </a:lnTo>
                    <a:lnTo>
                      <a:pt x="159" y="201"/>
                    </a:lnTo>
                    <a:lnTo>
                      <a:pt x="157" y="201"/>
                    </a:lnTo>
                    <a:lnTo>
                      <a:pt x="156" y="201"/>
                    </a:lnTo>
                    <a:lnTo>
                      <a:pt x="156" y="203"/>
                    </a:lnTo>
                    <a:lnTo>
                      <a:pt x="154" y="203"/>
                    </a:lnTo>
                    <a:lnTo>
                      <a:pt x="154" y="204"/>
                    </a:lnTo>
                    <a:lnTo>
                      <a:pt x="154" y="206"/>
                    </a:lnTo>
                    <a:lnTo>
                      <a:pt x="153" y="206"/>
                    </a:lnTo>
                    <a:lnTo>
                      <a:pt x="153" y="207"/>
                    </a:lnTo>
                    <a:lnTo>
                      <a:pt x="153" y="209"/>
                    </a:lnTo>
                    <a:lnTo>
                      <a:pt x="153" y="210"/>
                    </a:lnTo>
                    <a:lnTo>
                      <a:pt x="151" y="210"/>
                    </a:lnTo>
                    <a:lnTo>
                      <a:pt x="151" y="212"/>
                    </a:lnTo>
                    <a:lnTo>
                      <a:pt x="151" y="213"/>
                    </a:lnTo>
                    <a:lnTo>
                      <a:pt x="153" y="213"/>
                    </a:lnTo>
                    <a:lnTo>
                      <a:pt x="153" y="215"/>
                    </a:lnTo>
                    <a:lnTo>
                      <a:pt x="153" y="217"/>
                    </a:lnTo>
                    <a:lnTo>
                      <a:pt x="153" y="218"/>
                    </a:lnTo>
                    <a:lnTo>
                      <a:pt x="153" y="220"/>
                    </a:lnTo>
                    <a:lnTo>
                      <a:pt x="153" y="221"/>
                    </a:lnTo>
                    <a:lnTo>
                      <a:pt x="153" y="223"/>
                    </a:lnTo>
                    <a:lnTo>
                      <a:pt x="151" y="224"/>
                    </a:lnTo>
                    <a:lnTo>
                      <a:pt x="151" y="226"/>
                    </a:lnTo>
                    <a:lnTo>
                      <a:pt x="150" y="226"/>
                    </a:lnTo>
                    <a:lnTo>
                      <a:pt x="150" y="227"/>
                    </a:lnTo>
                    <a:lnTo>
                      <a:pt x="148" y="227"/>
                    </a:lnTo>
                    <a:lnTo>
                      <a:pt x="148" y="229"/>
                    </a:lnTo>
                    <a:lnTo>
                      <a:pt x="148" y="230"/>
                    </a:lnTo>
                    <a:lnTo>
                      <a:pt x="146" y="230"/>
                    </a:lnTo>
                    <a:lnTo>
                      <a:pt x="146" y="232"/>
                    </a:lnTo>
                    <a:lnTo>
                      <a:pt x="145" y="232"/>
                    </a:lnTo>
                    <a:lnTo>
                      <a:pt x="145" y="233"/>
                    </a:lnTo>
                    <a:lnTo>
                      <a:pt x="143" y="233"/>
                    </a:lnTo>
                    <a:lnTo>
                      <a:pt x="143" y="235"/>
                    </a:lnTo>
                    <a:lnTo>
                      <a:pt x="142" y="235"/>
                    </a:lnTo>
                    <a:lnTo>
                      <a:pt x="142" y="237"/>
                    </a:lnTo>
                    <a:lnTo>
                      <a:pt x="140" y="237"/>
                    </a:lnTo>
                    <a:lnTo>
                      <a:pt x="140" y="238"/>
                    </a:lnTo>
                    <a:lnTo>
                      <a:pt x="139" y="240"/>
                    </a:lnTo>
                    <a:lnTo>
                      <a:pt x="139" y="241"/>
                    </a:lnTo>
                    <a:lnTo>
                      <a:pt x="137" y="241"/>
                    </a:lnTo>
                    <a:lnTo>
                      <a:pt x="137" y="243"/>
                    </a:lnTo>
                    <a:lnTo>
                      <a:pt x="136" y="243"/>
                    </a:lnTo>
                    <a:lnTo>
                      <a:pt x="136" y="244"/>
                    </a:lnTo>
                    <a:lnTo>
                      <a:pt x="134" y="244"/>
                    </a:lnTo>
                    <a:lnTo>
                      <a:pt x="134" y="246"/>
                    </a:lnTo>
                    <a:lnTo>
                      <a:pt x="133" y="246"/>
                    </a:lnTo>
                    <a:lnTo>
                      <a:pt x="133" y="247"/>
                    </a:lnTo>
                    <a:lnTo>
                      <a:pt x="133" y="249"/>
                    </a:lnTo>
                    <a:lnTo>
                      <a:pt x="131" y="249"/>
                    </a:lnTo>
                    <a:lnTo>
                      <a:pt x="131" y="250"/>
                    </a:lnTo>
                    <a:lnTo>
                      <a:pt x="130" y="250"/>
                    </a:lnTo>
                    <a:lnTo>
                      <a:pt x="130" y="252"/>
                    </a:lnTo>
                    <a:lnTo>
                      <a:pt x="130" y="253"/>
                    </a:lnTo>
                    <a:lnTo>
                      <a:pt x="130" y="255"/>
                    </a:lnTo>
                    <a:lnTo>
                      <a:pt x="130" y="257"/>
                    </a:lnTo>
                    <a:lnTo>
                      <a:pt x="130" y="258"/>
                    </a:lnTo>
                    <a:lnTo>
                      <a:pt x="130" y="260"/>
                    </a:lnTo>
                    <a:lnTo>
                      <a:pt x="130" y="261"/>
                    </a:lnTo>
                    <a:lnTo>
                      <a:pt x="130" y="263"/>
                    </a:lnTo>
                    <a:lnTo>
                      <a:pt x="130" y="264"/>
                    </a:lnTo>
                    <a:lnTo>
                      <a:pt x="130" y="266"/>
                    </a:lnTo>
                    <a:lnTo>
                      <a:pt x="130" y="267"/>
                    </a:lnTo>
                    <a:lnTo>
                      <a:pt x="128" y="267"/>
                    </a:lnTo>
                    <a:lnTo>
                      <a:pt x="128" y="269"/>
                    </a:lnTo>
                    <a:lnTo>
                      <a:pt x="128" y="270"/>
                    </a:lnTo>
                    <a:lnTo>
                      <a:pt x="126" y="270"/>
                    </a:lnTo>
                    <a:lnTo>
                      <a:pt x="126" y="272"/>
                    </a:lnTo>
                    <a:lnTo>
                      <a:pt x="126" y="273"/>
                    </a:lnTo>
                    <a:lnTo>
                      <a:pt x="125" y="273"/>
                    </a:lnTo>
                    <a:lnTo>
                      <a:pt x="125" y="275"/>
                    </a:lnTo>
                    <a:lnTo>
                      <a:pt x="123" y="275"/>
                    </a:lnTo>
                    <a:lnTo>
                      <a:pt x="123" y="277"/>
                    </a:lnTo>
                    <a:lnTo>
                      <a:pt x="122" y="277"/>
                    </a:lnTo>
                    <a:lnTo>
                      <a:pt x="122" y="278"/>
                    </a:lnTo>
                    <a:lnTo>
                      <a:pt x="120" y="278"/>
                    </a:lnTo>
                    <a:lnTo>
                      <a:pt x="120" y="280"/>
                    </a:lnTo>
                    <a:lnTo>
                      <a:pt x="119" y="280"/>
                    </a:lnTo>
                    <a:lnTo>
                      <a:pt x="117" y="280"/>
                    </a:lnTo>
                    <a:lnTo>
                      <a:pt x="117" y="281"/>
                    </a:lnTo>
                    <a:lnTo>
                      <a:pt x="116" y="281"/>
                    </a:lnTo>
                    <a:lnTo>
                      <a:pt x="114" y="281"/>
                    </a:lnTo>
                    <a:lnTo>
                      <a:pt x="113" y="281"/>
                    </a:lnTo>
                    <a:lnTo>
                      <a:pt x="111" y="281"/>
                    </a:lnTo>
                    <a:lnTo>
                      <a:pt x="111" y="283"/>
                    </a:lnTo>
                    <a:lnTo>
                      <a:pt x="110" y="283"/>
                    </a:lnTo>
                    <a:lnTo>
                      <a:pt x="108" y="283"/>
                    </a:lnTo>
                    <a:lnTo>
                      <a:pt x="106" y="283"/>
                    </a:lnTo>
                    <a:lnTo>
                      <a:pt x="105" y="283"/>
                    </a:lnTo>
                    <a:lnTo>
                      <a:pt x="103" y="283"/>
                    </a:lnTo>
                    <a:lnTo>
                      <a:pt x="102" y="283"/>
                    </a:lnTo>
                    <a:lnTo>
                      <a:pt x="100" y="283"/>
                    </a:lnTo>
                    <a:lnTo>
                      <a:pt x="99" y="283"/>
                    </a:lnTo>
                    <a:lnTo>
                      <a:pt x="97" y="283"/>
                    </a:lnTo>
                    <a:lnTo>
                      <a:pt x="96" y="283"/>
                    </a:lnTo>
                    <a:lnTo>
                      <a:pt x="94" y="283"/>
                    </a:lnTo>
                    <a:lnTo>
                      <a:pt x="93" y="283"/>
                    </a:lnTo>
                    <a:lnTo>
                      <a:pt x="93" y="284"/>
                    </a:lnTo>
                    <a:lnTo>
                      <a:pt x="91" y="284"/>
                    </a:lnTo>
                    <a:lnTo>
                      <a:pt x="90" y="284"/>
                    </a:lnTo>
                    <a:lnTo>
                      <a:pt x="88" y="284"/>
                    </a:lnTo>
                    <a:lnTo>
                      <a:pt x="87" y="284"/>
                    </a:lnTo>
                    <a:lnTo>
                      <a:pt x="85" y="284"/>
                    </a:lnTo>
                    <a:lnTo>
                      <a:pt x="83" y="284"/>
                    </a:lnTo>
                    <a:lnTo>
                      <a:pt x="82" y="284"/>
                    </a:lnTo>
                    <a:lnTo>
                      <a:pt x="80" y="284"/>
                    </a:lnTo>
                    <a:lnTo>
                      <a:pt x="80" y="283"/>
                    </a:lnTo>
                    <a:lnTo>
                      <a:pt x="80" y="281"/>
                    </a:lnTo>
                    <a:lnTo>
                      <a:pt x="79" y="281"/>
                    </a:lnTo>
                    <a:lnTo>
                      <a:pt x="77" y="281"/>
                    </a:lnTo>
                    <a:lnTo>
                      <a:pt x="77" y="280"/>
                    </a:lnTo>
                    <a:lnTo>
                      <a:pt x="76" y="280"/>
                    </a:lnTo>
                    <a:lnTo>
                      <a:pt x="76" y="278"/>
                    </a:lnTo>
                    <a:lnTo>
                      <a:pt x="74" y="278"/>
                    </a:lnTo>
                    <a:lnTo>
                      <a:pt x="74" y="277"/>
                    </a:lnTo>
                    <a:lnTo>
                      <a:pt x="73" y="277"/>
                    </a:lnTo>
                    <a:lnTo>
                      <a:pt x="73" y="275"/>
                    </a:lnTo>
                    <a:lnTo>
                      <a:pt x="71" y="275"/>
                    </a:lnTo>
                    <a:lnTo>
                      <a:pt x="71" y="273"/>
                    </a:lnTo>
                    <a:lnTo>
                      <a:pt x="70" y="273"/>
                    </a:lnTo>
                    <a:lnTo>
                      <a:pt x="68" y="273"/>
                    </a:lnTo>
                    <a:lnTo>
                      <a:pt x="68" y="272"/>
                    </a:lnTo>
                    <a:lnTo>
                      <a:pt x="67" y="272"/>
                    </a:lnTo>
                    <a:lnTo>
                      <a:pt x="67" y="270"/>
                    </a:lnTo>
                    <a:lnTo>
                      <a:pt x="65" y="270"/>
                    </a:lnTo>
                    <a:lnTo>
                      <a:pt x="65" y="269"/>
                    </a:lnTo>
                    <a:lnTo>
                      <a:pt x="63" y="269"/>
                    </a:lnTo>
                    <a:lnTo>
                      <a:pt x="63" y="267"/>
                    </a:lnTo>
                    <a:lnTo>
                      <a:pt x="62" y="267"/>
                    </a:lnTo>
                    <a:lnTo>
                      <a:pt x="62" y="266"/>
                    </a:lnTo>
                    <a:lnTo>
                      <a:pt x="60" y="266"/>
                    </a:lnTo>
                    <a:lnTo>
                      <a:pt x="60" y="264"/>
                    </a:lnTo>
                    <a:lnTo>
                      <a:pt x="59" y="264"/>
                    </a:lnTo>
                    <a:lnTo>
                      <a:pt x="59" y="263"/>
                    </a:lnTo>
                    <a:lnTo>
                      <a:pt x="57" y="263"/>
                    </a:lnTo>
                    <a:lnTo>
                      <a:pt x="57" y="261"/>
                    </a:lnTo>
                    <a:lnTo>
                      <a:pt x="56" y="261"/>
                    </a:lnTo>
                    <a:lnTo>
                      <a:pt x="56" y="260"/>
                    </a:lnTo>
                    <a:lnTo>
                      <a:pt x="54" y="260"/>
                    </a:lnTo>
                    <a:lnTo>
                      <a:pt x="53" y="258"/>
                    </a:lnTo>
                    <a:lnTo>
                      <a:pt x="51" y="258"/>
                    </a:lnTo>
                    <a:lnTo>
                      <a:pt x="51" y="257"/>
                    </a:lnTo>
                    <a:lnTo>
                      <a:pt x="50" y="257"/>
                    </a:lnTo>
                    <a:lnTo>
                      <a:pt x="50" y="255"/>
                    </a:lnTo>
                    <a:lnTo>
                      <a:pt x="48" y="255"/>
                    </a:lnTo>
                    <a:lnTo>
                      <a:pt x="48" y="253"/>
                    </a:lnTo>
                    <a:lnTo>
                      <a:pt x="47" y="253"/>
                    </a:lnTo>
                    <a:lnTo>
                      <a:pt x="47" y="252"/>
                    </a:lnTo>
                    <a:lnTo>
                      <a:pt x="45" y="252"/>
                    </a:lnTo>
                    <a:lnTo>
                      <a:pt x="45" y="250"/>
                    </a:lnTo>
                    <a:lnTo>
                      <a:pt x="43" y="250"/>
                    </a:lnTo>
                    <a:lnTo>
                      <a:pt x="43" y="249"/>
                    </a:lnTo>
                    <a:lnTo>
                      <a:pt x="42" y="249"/>
                    </a:lnTo>
                    <a:lnTo>
                      <a:pt x="42" y="247"/>
                    </a:lnTo>
                    <a:lnTo>
                      <a:pt x="40" y="247"/>
                    </a:lnTo>
                    <a:lnTo>
                      <a:pt x="39" y="246"/>
                    </a:lnTo>
                    <a:lnTo>
                      <a:pt x="37" y="246"/>
                    </a:lnTo>
                    <a:lnTo>
                      <a:pt x="37" y="244"/>
                    </a:lnTo>
                    <a:lnTo>
                      <a:pt x="36" y="244"/>
                    </a:lnTo>
                    <a:lnTo>
                      <a:pt x="36" y="243"/>
                    </a:lnTo>
                    <a:lnTo>
                      <a:pt x="34" y="243"/>
                    </a:lnTo>
                    <a:lnTo>
                      <a:pt x="34" y="241"/>
                    </a:lnTo>
                    <a:lnTo>
                      <a:pt x="33" y="241"/>
                    </a:lnTo>
                    <a:lnTo>
                      <a:pt x="33" y="240"/>
                    </a:lnTo>
                    <a:lnTo>
                      <a:pt x="31" y="240"/>
                    </a:lnTo>
                    <a:lnTo>
                      <a:pt x="31" y="238"/>
                    </a:lnTo>
                    <a:lnTo>
                      <a:pt x="30" y="238"/>
                    </a:lnTo>
                    <a:lnTo>
                      <a:pt x="30" y="237"/>
                    </a:lnTo>
                    <a:lnTo>
                      <a:pt x="28" y="237"/>
                    </a:lnTo>
                    <a:lnTo>
                      <a:pt x="28" y="235"/>
                    </a:lnTo>
                    <a:lnTo>
                      <a:pt x="27" y="235"/>
                    </a:lnTo>
                    <a:lnTo>
                      <a:pt x="27" y="233"/>
                    </a:lnTo>
                    <a:lnTo>
                      <a:pt x="25" y="233"/>
                    </a:lnTo>
                    <a:lnTo>
                      <a:pt x="23" y="233"/>
                    </a:lnTo>
                    <a:lnTo>
                      <a:pt x="23" y="232"/>
                    </a:lnTo>
                    <a:lnTo>
                      <a:pt x="22" y="232"/>
                    </a:lnTo>
                    <a:lnTo>
                      <a:pt x="22" y="230"/>
                    </a:lnTo>
                    <a:lnTo>
                      <a:pt x="20" y="230"/>
                    </a:lnTo>
                    <a:lnTo>
                      <a:pt x="20" y="229"/>
                    </a:lnTo>
                    <a:lnTo>
                      <a:pt x="19" y="229"/>
                    </a:lnTo>
                    <a:lnTo>
                      <a:pt x="19" y="227"/>
                    </a:lnTo>
                    <a:lnTo>
                      <a:pt x="17" y="227"/>
                    </a:lnTo>
                    <a:lnTo>
                      <a:pt x="17" y="226"/>
                    </a:lnTo>
                    <a:lnTo>
                      <a:pt x="16" y="226"/>
                    </a:lnTo>
                    <a:lnTo>
                      <a:pt x="16" y="224"/>
                    </a:lnTo>
                    <a:lnTo>
                      <a:pt x="14" y="224"/>
                    </a:lnTo>
                    <a:lnTo>
                      <a:pt x="14" y="223"/>
                    </a:lnTo>
                    <a:lnTo>
                      <a:pt x="13" y="223"/>
                    </a:lnTo>
                    <a:lnTo>
                      <a:pt x="13" y="221"/>
                    </a:lnTo>
                    <a:lnTo>
                      <a:pt x="11" y="221"/>
                    </a:lnTo>
                    <a:lnTo>
                      <a:pt x="11" y="220"/>
                    </a:lnTo>
                    <a:lnTo>
                      <a:pt x="10" y="220"/>
                    </a:lnTo>
                    <a:lnTo>
                      <a:pt x="10" y="218"/>
                    </a:lnTo>
                    <a:lnTo>
                      <a:pt x="8" y="218"/>
                    </a:lnTo>
                    <a:lnTo>
                      <a:pt x="7" y="217"/>
                    </a:lnTo>
                    <a:lnTo>
                      <a:pt x="5" y="217"/>
                    </a:lnTo>
                    <a:lnTo>
                      <a:pt x="5" y="215"/>
                    </a:lnTo>
                    <a:lnTo>
                      <a:pt x="3" y="215"/>
                    </a:lnTo>
                    <a:lnTo>
                      <a:pt x="3" y="213"/>
                    </a:lnTo>
                    <a:lnTo>
                      <a:pt x="2" y="213"/>
                    </a:lnTo>
                    <a:lnTo>
                      <a:pt x="2" y="212"/>
                    </a:lnTo>
                    <a:lnTo>
                      <a:pt x="2" y="210"/>
                    </a:lnTo>
                    <a:lnTo>
                      <a:pt x="0" y="210"/>
                    </a:lnTo>
                    <a:lnTo>
                      <a:pt x="0" y="209"/>
                    </a:lnTo>
                    <a:lnTo>
                      <a:pt x="0" y="207"/>
                    </a:lnTo>
                    <a:lnTo>
                      <a:pt x="0" y="206"/>
                    </a:lnTo>
                    <a:lnTo>
                      <a:pt x="0" y="204"/>
                    </a:lnTo>
                    <a:lnTo>
                      <a:pt x="0" y="203"/>
                    </a:lnTo>
                    <a:lnTo>
                      <a:pt x="0" y="201"/>
                    </a:lnTo>
                    <a:lnTo>
                      <a:pt x="0" y="200"/>
                    </a:lnTo>
                    <a:lnTo>
                      <a:pt x="0" y="198"/>
                    </a:lnTo>
                    <a:lnTo>
                      <a:pt x="0" y="197"/>
                    </a:lnTo>
                    <a:lnTo>
                      <a:pt x="2" y="197"/>
                    </a:lnTo>
                    <a:lnTo>
                      <a:pt x="2" y="195"/>
                    </a:lnTo>
                    <a:lnTo>
                      <a:pt x="2" y="193"/>
                    </a:lnTo>
                    <a:lnTo>
                      <a:pt x="2" y="192"/>
                    </a:lnTo>
                    <a:lnTo>
                      <a:pt x="2" y="190"/>
                    </a:lnTo>
                    <a:lnTo>
                      <a:pt x="2" y="189"/>
                    </a:lnTo>
                    <a:lnTo>
                      <a:pt x="2" y="187"/>
                    </a:lnTo>
                    <a:lnTo>
                      <a:pt x="3" y="187"/>
                    </a:lnTo>
                    <a:lnTo>
                      <a:pt x="3" y="186"/>
                    </a:lnTo>
                    <a:lnTo>
                      <a:pt x="5" y="186"/>
                    </a:lnTo>
                    <a:lnTo>
                      <a:pt x="5" y="184"/>
                    </a:lnTo>
                    <a:lnTo>
                      <a:pt x="5" y="183"/>
                    </a:lnTo>
                    <a:lnTo>
                      <a:pt x="7" y="183"/>
                    </a:lnTo>
                    <a:lnTo>
                      <a:pt x="7" y="181"/>
                    </a:lnTo>
                    <a:lnTo>
                      <a:pt x="8" y="181"/>
                    </a:lnTo>
                    <a:lnTo>
                      <a:pt x="8" y="180"/>
                    </a:lnTo>
                    <a:lnTo>
                      <a:pt x="10" y="180"/>
                    </a:lnTo>
                    <a:lnTo>
                      <a:pt x="10" y="178"/>
                    </a:lnTo>
                    <a:lnTo>
                      <a:pt x="11" y="178"/>
                    </a:lnTo>
                    <a:lnTo>
                      <a:pt x="11" y="177"/>
                    </a:lnTo>
                    <a:lnTo>
                      <a:pt x="13" y="177"/>
                    </a:lnTo>
                    <a:lnTo>
                      <a:pt x="13" y="175"/>
                    </a:lnTo>
                    <a:lnTo>
                      <a:pt x="14" y="174"/>
                    </a:lnTo>
                    <a:lnTo>
                      <a:pt x="14" y="172"/>
                    </a:lnTo>
                    <a:lnTo>
                      <a:pt x="16" y="172"/>
                    </a:lnTo>
                    <a:lnTo>
                      <a:pt x="16" y="170"/>
                    </a:lnTo>
                    <a:lnTo>
                      <a:pt x="17" y="170"/>
                    </a:lnTo>
                    <a:lnTo>
                      <a:pt x="17" y="169"/>
                    </a:lnTo>
                    <a:lnTo>
                      <a:pt x="19" y="169"/>
                    </a:lnTo>
                    <a:lnTo>
                      <a:pt x="19" y="167"/>
                    </a:lnTo>
                    <a:lnTo>
                      <a:pt x="20" y="167"/>
                    </a:lnTo>
                    <a:lnTo>
                      <a:pt x="20" y="166"/>
                    </a:lnTo>
                    <a:lnTo>
                      <a:pt x="22" y="166"/>
                    </a:lnTo>
                    <a:lnTo>
                      <a:pt x="22" y="164"/>
                    </a:lnTo>
                    <a:lnTo>
                      <a:pt x="23" y="164"/>
                    </a:lnTo>
                    <a:lnTo>
                      <a:pt x="23" y="163"/>
                    </a:lnTo>
                    <a:lnTo>
                      <a:pt x="23" y="161"/>
                    </a:lnTo>
                    <a:lnTo>
                      <a:pt x="25" y="161"/>
                    </a:lnTo>
                    <a:lnTo>
                      <a:pt x="25" y="160"/>
                    </a:lnTo>
                    <a:lnTo>
                      <a:pt x="25" y="158"/>
                    </a:lnTo>
                    <a:lnTo>
                      <a:pt x="27" y="158"/>
                    </a:lnTo>
                    <a:lnTo>
                      <a:pt x="27" y="157"/>
                    </a:lnTo>
                    <a:lnTo>
                      <a:pt x="27" y="155"/>
                    </a:lnTo>
                    <a:lnTo>
                      <a:pt x="27" y="154"/>
                    </a:lnTo>
                    <a:lnTo>
                      <a:pt x="28" y="154"/>
                    </a:lnTo>
                    <a:lnTo>
                      <a:pt x="28" y="152"/>
                    </a:lnTo>
                    <a:lnTo>
                      <a:pt x="28" y="150"/>
                    </a:lnTo>
                    <a:lnTo>
                      <a:pt x="30" y="150"/>
                    </a:lnTo>
                    <a:lnTo>
                      <a:pt x="30" y="149"/>
                    </a:lnTo>
                    <a:lnTo>
                      <a:pt x="30" y="147"/>
                    </a:lnTo>
                    <a:lnTo>
                      <a:pt x="31" y="146"/>
                    </a:lnTo>
                    <a:lnTo>
                      <a:pt x="31" y="144"/>
                    </a:lnTo>
                    <a:lnTo>
                      <a:pt x="31" y="143"/>
                    </a:lnTo>
                    <a:lnTo>
                      <a:pt x="31" y="141"/>
                    </a:lnTo>
                    <a:lnTo>
                      <a:pt x="31" y="140"/>
                    </a:lnTo>
                    <a:lnTo>
                      <a:pt x="31" y="138"/>
                    </a:lnTo>
                    <a:lnTo>
                      <a:pt x="30" y="138"/>
                    </a:lnTo>
                    <a:lnTo>
                      <a:pt x="30" y="137"/>
                    </a:lnTo>
                    <a:lnTo>
                      <a:pt x="30" y="135"/>
                    </a:lnTo>
                    <a:lnTo>
                      <a:pt x="30" y="134"/>
                    </a:lnTo>
                    <a:lnTo>
                      <a:pt x="31" y="134"/>
                    </a:lnTo>
                    <a:lnTo>
                      <a:pt x="31" y="132"/>
                    </a:lnTo>
                    <a:lnTo>
                      <a:pt x="31" y="130"/>
                    </a:lnTo>
                    <a:lnTo>
                      <a:pt x="31" y="129"/>
                    </a:lnTo>
                    <a:lnTo>
                      <a:pt x="31" y="127"/>
                    </a:lnTo>
                    <a:lnTo>
                      <a:pt x="33" y="127"/>
                    </a:lnTo>
                    <a:lnTo>
                      <a:pt x="33" y="126"/>
                    </a:lnTo>
                    <a:lnTo>
                      <a:pt x="33" y="124"/>
                    </a:lnTo>
                    <a:lnTo>
                      <a:pt x="33" y="123"/>
                    </a:lnTo>
                    <a:lnTo>
                      <a:pt x="31" y="123"/>
                    </a:lnTo>
                    <a:lnTo>
                      <a:pt x="31" y="121"/>
                    </a:lnTo>
                    <a:lnTo>
                      <a:pt x="31" y="120"/>
                    </a:lnTo>
                    <a:lnTo>
                      <a:pt x="31" y="118"/>
                    </a:lnTo>
                    <a:lnTo>
                      <a:pt x="31" y="117"/>
                    </a:lnTo>
                    <a:lnTo>
                      <a:pt x="31" y="115"/>
                    </a:lnTo>
                    <a:lnTo>
                      <a:pt x="30" y="115"/>
                    </a:lnTo>
                    <a:lnTo>
                      <a:pt x="30" y="114"/>
                    </a:lnTo>
                    <a:lnTo>
                      <a:pt x="30" y="112"/>
                    </a:lnTo>
                    <a:lnTo>
                      <a:pt x="30" y="110"/>
                    </a:lnTo>
                    <a:lnTo>
                      <a:pt x="28" y="110"/>
                    </a:lnTo>
                    <a:lnTo>
                      <a:pt x="28" y="109"/>
                    </a:lnTo>
                    <a:lnTo>
                      <a:pt x="28" y="107"/>
                    </a:lnTo>
                    <a:lnTo>
                      <a:pt x="27" y="107"/>
                    </a:lnTo>
                    <a:lnTo>
                      <a:pt x="27" y="106"/>
                    </a:lnTo>
                    <a:lnTo>
                      <a:pt x="27" y="104"/>
                    </a:lnTo>
                    <a:lnTo>
                      <a:pt x="25" y="104"/>
                    </a:lnTo>
                    <a:lnTo>
                      <a:pt x="25" y="103"/>
                    </a:lnTo>
                    <a:lnTo>
                      <a:pt x="23" y="103"/>
                    </a:lnTo>
                    <a:lnTo>
                      <a:pt x="23" y="101"/>
                    </a:lnTo>
                    <a:lnTo>
                      <a:pt x="22" y="101"/>
                    </a:lnTo>
                    <a:lnTo>
                      <a:pt x="20" y="101"/>
                    </a:lnTo>
                    <a:lnTo>
                      <a:pt x="20" y="100"/>
                    </a:lnTo>
                    <a:lnTo>
                      <a:pt x="19" y="100"/>
                    </a:lnTo>
                    <a:lnTo>
                      <a:pt x="19" y="98"/>
                    </a:lnTo>
                    <a:lnTo>
                      <a:pt x="17" y="98"/>
                    </a:lnTo>
                    <a:lnTo>
                      <a:pt x="17" y="97"/>
                    </a:lnTo>
                    <a:lnTo>
                      <a:pt x="16" y="97"/>
                    </a:lnTo>
                    <a:lnTo>
                      <a:pt x="16" y="95"/>
                    </a:lnTo>
                    <a:lnTo>
                      <a:pt x="14" y="95"/>
                    </a:lnTo>
                    <a:lnTo>
                      <a:pt x="14" y="94"/>
                    </a:lnTo>
                    <a:lnTo>
                      <a:pt x="13" y="94"/>
                    </a:lnTo>
                    <a:lnTo>
                      <a:pt x="13" y="92"/>
                    </a:lnTo>
                    <a:lnTo>
                      <a:pt x="13" y="90"/>
                    </a:lnTo>
                    <a:lnTo>
                      <a:pt x="13" y="89"/>
                    </a:lnTo>
                    <a:lnTo>
                      <a:pt x="11" y="89"/>
                    </a:lnTo>
                    <a:lnTo>
                      <a:pt x="11" y="87"/>
                    </a:lnTo>
                    <a:lnTo>
                      <a:pt x="11" y="86"/>
                    </a:lnTo>
                    <a:lnTo>
                      <a:pt x="11" y="84"/>
                    </a:lnTo>
                    <a:lnTo>
                      <a:pt x="11" y="83"/>
                    </a:lnTo>
                    <a:lnTo>
                      <a:pt x="10" y="83"/>
                    </a:lnTo>
                    <a:lnTo>
                      <a:pt x="10" y="81"/>
                    </a:lnTo>
                    <a:lnTo>
                      <a:pt x="10" y="80"/>
                    </a:lnTo>
                    <a:lnTo>
                      <a:pt x="10" y="78"/>
                    </a:lnTo>
                    <a:lnTo>
                      <a:pt x="10" y="77"/>
                    </a:lnTo>
                    <a:lnTo>
                      <a:pt x="10" y="75"/>
                    </a:lnTo>
                    <a:lnTo>
                      <a:pt x="10" y="74"/>
                    </a:lnTo>
                    <a:lnTo>
                      <a:pt x="10" y="72"/>
                    </a:lnTo>
                    <a:lnTo>
                      <a:pt x="10" y="70"/>
                    </a:lnTo>
                    <a:lnTo>
                      <a:pt x="10" y="69"/>
                    </a:lnTo>
                    <a:lnTo>
                      <a:pt x="10" y="67"/>
                    </a:lnTo>
                    <a:lnTo>
                      <a:pt x="10" y="66"/>
                    </a:lnTo>
                    <a:lnTo>
                      <a:pt x="10" y="64"/>
                    </a:lnTo>
                    <a:lnTo>
                      <a:pt x="10" y="63"/>
                    </a:lnTo>
                    <a:lnTo>
                      <a:pt x="11" y="63"/>
                    </a:lnTo>
                    <a:lnTo>
                      <a:pt x="11" y="61"/>
                    </a:lnTo>
                    <a:lnTo>
                      <a:pt x="11" y="60"/>
                    </a:lnTo>
                    <a:lnTo>
                      <a:pt x="13" y="60"/>
                    </a:lnTo>
                    <a:lnTo>
                      <a:pt x="13" y="58"/>
                    </a:lnTo>
                    <a:lnTo>
                      <a:pt x="14" y="58"/>
                    </a:lnTo>
                    <a:lnTo>
                      <a:pt x="14" y="57"/>
                    </a:lnTo>
                    <a:lnTo>
                      <a:pt x="16" y="57"/>
                    </a:lnTo>
                    <a:lnTo>
                      <a:pt x="16" y="55"/>
                    </a:lnTo>
                    <a:close/>
                  </a:path>
                </a:pathLst>
              </a:custGeom>
              <a:solidFill>
                <a:srgbClr val="289C96"/>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00" name="Freeform 15">
                <a:extLst>
                  <a:ext uri="{FF2B5EF4-FFF2-40B4-BE49-F238E27FC236}">
                    <a16:creationId xmlns:a16="http://schemas.microsoft.com/office/drawing/2014/main" id="{596C6593-1A37-FA4B-9CC9-7345078FB737}"/>
                  </a:ext>
                </a:extLst>
              </p:cNvPr>
              <p:cNvSpPr>
                <a:spLocks/>
              </p:cNvSpPr>
              <p:nvPr/>
            </p:nvSpPr>
            <p:spPr bwMode="auto">
              <a:xfrm>
                <a:off x="2260" y="1280"/>
                <a:ext cx="495" cy="486"/>
              </a:xfrm>
              <a:custGeom>
                <a:avLst/>
                <a:gdLst>
                  <a:gd name="T0" fmla="*/ 495 w 495"/>
                  <a:gd name="T1" fmla="*/ 169 h 486"/>
                  <a:gd name="T2" fmla="*/ 427 w 495"/>
                  <a:gd name="T3" fmla="*/ 355 h 486"/>
                  <a:gd name="T4" fmla="*/ 419 w 495"/>
                  <a:gd name="T5" fmla="*/ 375 h 486"/>
                  <a:gd name="T6" fmla="*/ 413 w 495"/>
                  <a:gd name="T7" fmla="*/ 386 h 486"/>
                  <a:gd name="T8" fmla="*/ 405 w 495"/>
                  <a:gd name="T9" fmla="*/ 393 h 486"/>
                  <a:gd name="T10" fmla="*/ 396 w 495"/>
                  <a:gd name="T11" fmla="*/ 404 h 486"/>
                  <a:gd name="T12" fmla="*/ 387 w 495"/>
                  <a:gd name="T13" fmla="*/ 410 h 486"/>
                  <a:gd name="T14" fmla="*/ 378 w 495"/>
                  <a:gd name="T15" fmla="*/ 415 h 486"/>
                  <a:gd name="T16" fmla="*/ 362 w 495"/>
                  <a:gd name="T17" fmla="*/ 421 h 486"/>
                  <a:gd name="T18" fmla="*/ 347 w 495"/>
                  <a:gd name="T19" fmla="*/ 429 h 486"/>
                  <a:gd name="T20" fmla="*/ 275 w 495"/>
                  <a:gd name="T21" fmla="*/ 463 h 486"/>
                  <a:gd name="T22" fmla="*/ 258 w 495"/>
                  <a:gd name="T23" fmla="*/ 469 h 486"/>
                  <a:gd name="T24" fmla="*/ 242 w 495"/>
                  <a:gd name="T25" fmla="*/ 478 h 486"/>
                  <a:gd name="T26" fmla="*/ 233 w 495"/>
                  <a:gd name="T27" fmla="*/ 486 h 486"/>
                  <a:gd name="T28" fmla="*/ 112 w 495"/>
                  <a:gd name="T29" fmla="*/ 369 h 486"/>
                  <a:gd name="T30" fmla="*/ 101 w 495"/>
                  <a:gd name="T31" fmla="*/ 361 h 486"/>
                  <a:gd name="T32" fmla="*/ 96 w 495"/>
                  <a:gd name="T33" fmla="*/ 355 h 486"/>
                  <a:gd name="T34" fmla="*/ 92 w 495"/>
                  <a:gd name="T35" fmla="*/ 349 h 486"/>
                  <a:gd name="T36" fmla="*/ 86 w 495"/>
                  <a:gd name="T37" fmla="*/ 340 h 486"/>
                  <a:gd name="T38" fmla="*/ 35 w 495"/>
                  <a:gd name="T39" fmla="*/ 246 h 486"/>
                  <a:gd name="T40" fmla="*/ 10 w 495"/>
                  <a:gd name="T41" fmla="*/ 200 h 486"/>
                  <a:gd name="T42" fmla="*/ 4 w 495"/>
                  <a:gd name="T43" fmla="*/ 183 h 486"/>
                  <a:gd name="T44" fmla="*/ 1 w 495"/>
                  <a:gd name="T45" fmla="*/ 170 h 486"/>
                  <a:gd name="T46" fmla="*/ 0 w 495"/>
                  <a:gd name="T47" fmla="*/ 153 h 486"/>
                  <a:gd name="T48" fmla="*/ 1 w 495"/>
                  <a:gd name="T49" fmla="*/ 137 h 486"/>
                  <a:gd name="T50" fmla="*/ 6 w 495"/>
                  <a:gd name="T51" fmla="*/ 117 h 486"/>
                  <a:gd name="T52" fmla="*/ 15 w 495"/>
                  <a:gd name="T53" fmla="*/ 93 h 486"/>
                  <a:gd name="T54" fmla="*/ 60 w 495"/>
                  <a:gd name="T55" fmla="*/ 0 h 486"/>
                  <a:gd name="T56" fmla="*/ 422 w 495"/>
                  <a:gd name="T57" fmla="*/ 129 h 486"/>
                  <a:gd name="T58" fmla="*/ 427 w 495"/>
                  <a:gd name="T59" fmla="*/ 130 h 486"/>
                  <a:gd name="T60" fmla="*/ 433 w 495"/>
                  <a:gd name="T61" fmla="*/ 135 h 486"/>
                  <a:gd name="T62" fmla="*/ 436 w 495"/>
                  <a:gd name="T63" fmla="*/ 140 h 486"/>
                  <a:gd name="T64" fmla="*/ 445 w 495"/>
                  <a:gd name="T65" fmla="*/ 147 h 486"/>
                  <a:gd name="T66" fmla="*/ 452 w 495"/>
                  <a:gd name="T67" fmla="*/ 150 h 486"/>
                  <a:gd name="T68" fmla="*/ 458 w 495"/>
                  <a:gd name="T69" fmla="*/ 15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5" h="486">
                    <a:moveTo>
                      <a:pt x="462" y="156"/>
                    </a:moveTo>
                    <a:lnTo>
                      <a:pt x="495" y="169"/>
                    </a:lnTo>
                    <a:lnTo>
                      <a:pt x="439" y="321"/>
                    </a:lnTo>
                    <a:lnTo>
                      <a:pt x="427" y="355"/>
                    </a:lnTo>
                    <a:lnTo>
                      <a:pt x="422" y="366"/>
                    </a:lnTo>
                    <a:lnTo>
                      <a:pt x="419" y="375"/>
                    </a:lnTo>
                    <a:lnTo>
                      <a:pt x="416" y="380"/>
                    </a:lnTo>
                    <a:lnTo>
                      <a:pt x="413" y="386"/>
                    </a:lnTo>
                    <a:lnTo>
                      <a:pt x="409" y="390"/>
                    </a:lnTo>
                    <a:lnTo>
                      <a:pt x="405" y="393"/>
                    </a:lnTo>
                    <a:lnTo>
                      <a:pt x="399" y="401"/>
                    </a:lnTo>
                    <a:lnTo>
                      <a:pt x="396" y="404"/>
                    </a:lnTo>
                    <a:lnTo>
                      <a:pt x="392" y="407"/>
                    </a:lnTo>
                    <a:lnTo>
                      <a:pt x="387" y="410"/>
                    </a:lnTo>
                    <a:lnTo>
                      <a:pt x="382" y="412"/>
                    </a:lnTo>
                    <a:lnTo>
                      <a:pt x="378" y="415"/>
                    </a:lnTo>
                    <a:lnTo>
                      <a:pt x="370" y="418"/>
                    </a:lnTo>
                    <a:lnTo>
                      <a:pt x="362" y="421"/>
                    </a:lnTo>
                    <a:lnTo>
                      <a:pt x="355" y="424"/>
                    </a:lnTo>
                    <a:lnTo>
                      <a:pt x="347" y="429"/>
                    </a:lnTo>
                    <a:lnTo>
                      <a:pt x="339" y="432"/>
                    </a:lnTo>
                    <a:lnTo>
                      <a:pt x="275" y="463"/>
                    </a:lnTo>
                    <a:lnTo>
                      <a:pt x="262" y="466"/>
                    </a:lnTo>
                    <a:lnTo>
                      <a:pt x="258" y="469"/>
                    </a:lnTo>
                    <a:lnTo>
                      <a:pt x="250" y="472"/>
                    </a:lnTo>
                    <a:lnTo>
                      <a:pt x="242" y="478"/>
                    </a:lnTo>
                    <a:lnTo>
                      <a:pt x="238" y="483"/>
                    </a:lnTo>
                    <a:lnTo>
                      <a:pt x="233" y="486"/>
                    </a:lnTo>
                    <a:lnTo>
                      <a:pt x="175" y="421"/>
                    </a:lnTo>
                    <a:lnTo>
                      <a:pt x="112" y="369"/>
                    </a:lnTo>
                    <a:lnTo>
                      <a:pt x="104" y="363"/>
                    </a:lnTo>
                    <a:lnTo>
                      <a:pt x="101" y="361"/>
                    </a:lnTo>
                    <a:lnTo>
                      <a:pt x="99" y="358"/>
                    </a:lnTo>
                    <a:lnTo>
                      <a:pt x="96" y="355"/>
                    </a:lnTo>
                    <a:lnTo>
                      <a:pt x="93" y="352"/>
                    </a:lnTo>
                    <a:lnTo>
                      <a:pt x="92" y="349"/>
                    </a:lnTo>
                    <a:lnTo>
                      <a:pt x="87" y="343"/>
                    </a:lnTo>
                    <a:lnTo>
                      <a:pt x="86" y="340"/>
                    </a:lnTo>
                    <a:lnTo>
                      <a:pt x="84" y="336"/>
                    </a:lnTo>
                    <a:lnTo>
                      <a:pt x="35" y="246"/>
                    </a:lnTo>
                    <a:lnTo>
                      <a:pt x="24" y="224"/>
                    </a:lnTo>
                    <a:lnTo>
                      <a:pt x="10" y="200"/>
                    </a:lnTo>
                    <a:lnTo>
                      <a:pt x="6" y="190"/>
                    </a:lnTo>
                    <a:lnTo>
                      <a:pt x="4" y="183"/>
                    </a:lnTo>
                    <a:lnTo>
                      <a:pt x="3" y="178"/>
                    </a:lnTo>
                    <a:lnTo>
                      <a:pt x="1" y="170"/>
                    </a:lnTo>
                    <a:lnTo>
                      <a:pt x="0" y="163"/>
                    </a:lnTo>
                    <a:lnTo>
                      <a:pt x="0" y="153"/>
                    </a:lnTo>
                    <a:lnTo>
                      <a:pt x="0" y="146"/>
                    </a:lnTo>
                    <a:lnTo>
                      <a:pt x="1" y="137"/>
                    </a:lnTo>
                    <a:lnTo>
                      <a:pt x="4" y="126"/>
                    </a:lnTo>
                    <a:lnTo>
                      <a:pt x="6" y="117"/>
                    </a:lnTo>
                    <a:lnTo>
                      <a:pt x="10" y="107"/>
                    </a:lnTo>
                    <a:lnTo>
                      <a:pt x="15" y="93"/>
                    </a:lnTo>
                    <a:lnTo>
                      <a:pt x="20" y="86"/>
                    </a:lnTo>
                    <a:lnTo>
                      <a:pt x="60" y="0"/>
                    </a:lnTo>
                    <a:lnTo>
                      <a:pt x="60" y="0"/>
                    </a:lnTo>
                    <a:lnTo>
                      <a:pt x="422" y="129"/>
                    </a:lnTo>
                    <a:lnTo>
                      <a:pt x="425" y="129"/>
                    </a:lnTo>
                    <a:lnTo>
                      <a:pt x="427" y="130"/>
                    </a:lnTo>
                    <a:lnTo>
                      <a:pt x="430" y="132"/>
                    </a:lnTo>
                    <a:lnTo>
                      <a:pt x="433" y="135"/>
                    </a:lnTo>
                    <a:lnTo>
                      <a:pt x="435" y="138"/>
                    </a:lnTo>
                    <a:lnTo>
                      <a:pt x="436" y="140"/>
                    </a:lnTo>
                    <a:lnTo>
                      <a:pt x="441" y="144"/>
                    </a:lnTo>
                    <a:lnTo>
                      <a:pt x="445" y="147"/>
                    </a:lnTo>
                    <a:lnTo>
                      <a:pt x="448" y="149"/>
                    </a:lnTo>
                    <a:lnTo>
                      <a:pt x="452" y="150"/>
                    </a:lnTo>
                    <a:lnTo>
                      <a:pt x="455" y="152"/>
                    </a:lnTo>
                    <a:lnTo>
                      <a:pt x="458" y="155"/>
                    </a:lnTo>
                    <a:lnTo>
                      <a:pt x="462" y="156"/>
                    </a:lnTo>
                    <a:close/>
                  </a:path>
                </a:pathLst>
              </a:custGeom>
              <a:solidFill>
                <a:srgbClr val="BCDDE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01" name="Freeform 16">
                <a:extLst>
                  <a:ext uri="{FF2B5EF4-FFF2-40B4-BE49-F238E27FC236}">
                    <a16:creationId xmlns:a16="http://schemas.microsoft.com/office/drawing/2014/main" id="{D908C61E-31C9-A30A-3D45-1725BDC5C24E}"/>
                  </a:ext>
                </a:extLst>
              </p:cNvPr>
              <p:cNvSpPr>
                <a:spLocks/>
              </p:cNvSpPr>
              <p:nvPr/>
            </p:nvSpPr>
            <p:spPr bwMode="auto">
              <a:xfrm>
                <a:off x="2493" y="1449"/>
                <a:ext cx="658" cy="566"/>
              </a:xfrm>
              <a:custGeom>
                <a:avLst/>
                <a:gdLst>
                  <a:gd name="T0" fmla="*/ 604 w 658"/>
                  <a:gd name="T1" fmla="*/ 131 h 566"/>
                  <a:gd name="T2" fmla="*/ 658 w 658"/>
                  <a:gd name="T3" fmla="*/ 172 h 566"/>
                  <a:gd name="T4" fmla="*/ 655 w 658"/>
                  <a:gd name="T5" fmla="*/ 174 h 566"/>
                  <a:gd name="T6" fmla="*/ 568 w 658"/>
                  <a:gd name="T7" fmla="*/ 215 h 566"/>
                  <a:gd name="T8" fmla="*/ 543 w 658"/>
                  <a:gd name="T9" fmla="*/ 226 h 566"/>
                  <a:gd name="T10" fmla="*/ 523 w 658"/>
                  <a:gd name="T11" fmla="*/ 278 h 566"/>
                  <a:gd name="T12" fmla="*/ 494 w 658"/>
                  <a:gd name="T13" fmla="*/ 375 h 566"/>
                  <a:gd name="T14" fmla="*/ 271 w 658"/>
                  <a:gd name="T15" fmla="*/ 529 h 566"/>
                  <a:gd name="T16" fmla="*/ 219 w 658"/>
                  <a:gd name="T17" fmla="*/ 566 h 566"/>
                  <a:gd name="T18" fmla="*/ 197 w 658"/>
                  <a:gd name="T19" fmla="*/ 535 h 566"/>
                  <a:gd name="T20" fmla="*/ 194 w 658"/>
                  <a:gd name="T21" fmla="*/ 530 h 566"/>
                  <a:gd name="T22" fmla="*/ 191 w 658"/>
                  <a:gd name="T23" fmla="*/ 526 h 566"/>
                  <a:gd name="T24" fmla="*/ 186 w 658"/>
                  <a:gd name="T25" fmla="*/ 523 h 566"/>
                  <a:gd name="T26" fmla="*/ 131 w 658"/>
                  <a:gd name="T27" fmla="*/ 461 h 566"/>
                  <a:gd name="T28" fmla="*/ 0 w 658"/>
                  <a:gd name="T29" fmla="*/ 317 h 566"/>
                  <a:gd name="T30" fmla="*/ 5 w 658"/>
                  <a:gd name="T31" fmla="*/ 314 h 566"/>
                  <a:gd name="T32" fmla="*/ 9 w 658"/>
                  <a:gd name="T33" fmla="*/ 309 h 566"/>
                  <a:gd name="T34" fmla="*/ 17 w 658"/>
                  <a:gd name="T35" fmla="*/ 303 h 566"/>
                  <a:gd name="T36" fmla="*/ 25 w 658"/>
                  <a:gd name="T37" fmla="*/ 300 h 566"/>
                  <a:gd name="T38" fmla="*/ 29 w 658"/>
                  <a:gd name="T39" fmla="*/ 297 h 566"/>
                  <a:gd name="T40" fmla="*/ 42 w 658"/>
                  <a:gd name="T41" fmla="*/ 294 h 566"/>
                  <a:gd name="T42" fmla="*/ 106 w 658"/>
                  <a:gd name="T43" fmla="*/ 263 h 566"/>
                  <a:gd name="T44" fmla="*/ 114 w 658"/>
                  <a:gd name="T45" fmla="*/ 260 h 566"/>
                  <a:gd name="T46" fmla="*/ 122 w 658"/>
                  <a:gd name="T47" fmla="*/ 255 h 566"/>
                  <a:gd name="T48" fmla="*/ 129 w 658"/>
                  <a:gd name="T49" fmla="*/ 252 h 566"/>
                  <a:gd name="T50" fmla="*/ 137 w 658"/>
                  <a:gd name="T51" fmla="*/ 249 h 566"/>
                  <a:gd name="T52" fmla="*/ 145 w 658"/>
                  <a:gd name="T53" fmla="*/ 246 h 566"/>
                  <a:gd name="T54" fmla="*/ 149 w 658"/>
                  <a:gd name="T55" fmla="*/ 243 h 566"/>
                  <a:gd name="T56" fmla="*/ 154 w 658"/>
                  <a:gd name="T57" fmla="*/ 241 h 566"/>
                  <a:gd name="T58" fmla="*/ 159 w 658"/>
                  <a:gd name="T59" fmla="*/ 238 h 566"/>
                  <a:gd name="T60" fmla="*/ 163 w 658"/>
                  <a:gd name="T61" fmla="*/ 235 h 566"/>
                  <a:gd name="T62" fmla="*/ 166 w 658"/>
                  <a:gd name="T63" fmla="*/ 232 h 566"/>
                  <a:gd name="T64" fmla="*/ 172 w 658"/>
                  <a:gd name="T65" fmla="*/ 224 h 566"/>
                  <a:gd name="T66" fmla="*/ 176 w 658"/>
                  <a:gd name="T67" fmla="*/ 221 h 566"/>
                  <a:gd name="T68" fmla="*/ 180 w 658"/>
                  <a:gd name="T69" fmla="*/ 217 h 566"/>
                  <a:gd name="T70" fmla="*/ 183 w 658"/>
                  <a:gd name="T71" fmla="*/ 211 h 566"/>
                  <a:gd name="T72" fmla="*/ 186 w 658"/>
                  <a:gd name="T73" fmla="*/ 206 h 566"/>
                  <a:gd name="T74" fmla="*/ 189 w 658"/>
                  <a:gd name="T75" fmla="*/ 197 h 566"/>
                  <a:gd name="T76" fmla="*/ 194 w 658"/>
                  <a:gd name="T77" fmla="*/ 186 h 566"/>
                  <a:gd name="T78" fmla="*/ 206 w 658"/>
                  <a:gd name="T79" fmla="*/ 152 h 566"/>
                  <a:gd name="T80" fmla="*/ 262 w 658"/>
                  <a:gd name="T81" fmla="*/ 0 h 566"/>
                  <a:gd name="T82" fmla="*/ 357 w 658"/>
                  <a:gd name="T83" fmla="*/ 35 h 566"/>
                  <a:gd name="T84" fmla="*/ 504 w 658"/>
                  <a:gd name="T85" fmla="*/ 89 h 566"/>
                  <a:gd name="T86" fmla="*/ 506 w 658"/>
                  <a:gd name="T87" fmla="*/ 89 h 566"/>
                  <a:gd name="T88" fmla="*/ 506 w 658"/>
                  <a:gd name="T89" fmla="*/ 89 h 566"/>
                  <a:gd name="T90" fmla="*/ 515 w 658"/>
                  <a:gd name="T91" fmla="*/ 94 h 566"/>
                  <a:gd name="T92" fmla="*/ 517 w 658"/>
                  <a:gd name="T93" fmla="*/ 94 h 566"/>
                  <a:gd name="T94" fmla="*/ 575 w 658"/>
                  <a:gd name="T95" fmla="*/ 115 h 566"/>
                  <a:gd name="T96" fmla="*/ 580 w 658"/>
                  <a:gd name="T97" fmla="*/ 117 h 566"/>
                  <a:gd name="T98" fmla="*/ 584 w 658"/>
                  <a:gd name="T99" fmla="*/ 118 h 566"/>
                  <a:gd name="T100" fmla="*/ 589 w 658"/>
                  <a:gd name="T101" fmla="*/ 121 h 566"/>
                  <a:gd name="T102" fmla="*/ 595 w 658"/>
                  <a:gd name="T103" fmla="*/ 124 h 566"/>
                  <a:gd name="T104" fmla="*/ 600 w 658"/>
                  <a:gd name="T105" fmla="*/ 127 h 566"/>
                  <a:gd name="T106" fmla="*/ 604 w 658"/>
                  <a:gd name="T107" fmla="*/ 13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566">
                    <a:moveTo>
                      <a:pt x="604" y="131"/>
                    </a:moveTo>
                    <a:lnTo>
                      <a:pt x="658" y="172"/>
                    </a:lnTo>
                    <a:lnTo>
                      <a:pt x="655" y="174"/>
                    </a:lnTo>
                    <a:lnTo>
                      <a:pt x="568" y="215"/>
                    </a:lnTo>
                    <a:lnTo>
                      <a:pt x="543" y="226"/>
                    </a:lnTo>
                    <a:lnTo>
                      <a:pt x="523" y="278"/>
                    </a:lnTo>
                    <a:lnTo>
                      <a:pt x="494" y="375"/>
                    </a:lnTo>
                    <a:lnTo>
                      <a:pt x="271" y="529"/>
                    </a:lnTo>
                    <a:lnTo>
                      <a:pt x="219" y="566"/>
                    </a:lnTo>
                    <a:lnTo>
                      <a:pt x="197" y="535"/>
                    </a:lnTo>
                    <a:lnTo>
                      <a:pt x="194" y="530"/>
                    </a:lnTo>
                    <a:lnTo>
                      <a:pt x="191" y="526"/>
                    </a:lnTo>
                    <a:lnTo>
                      <a:pt x="186" y="523"/>
                    </a:lnTo>
                    <a:lnTo>
                      <a:pt x="131" y="461"/>
                    </a:lnTo>
                    <a:lnTo>
                      <a:pt x="0" y="317"/>
                    </a:lnTo>
                    <a:lnTo>
                      <a:pt x="5" y="314"/>
                    </a:lnTo>
                    <a:lnTo>
                      <a:pt x="9" y="309"/>
                    </a:lnTo>
                    <a:lnTo>
                      <a:pt x="17" y="303"/>
                    </a:lnTo>
                    <a:lnTo>
                      <a:pt x="25" y="300"/>
                    </a:lnTo>
                    <a:lnTo>
                      <a:pt x="29" y="297"/>
                    </a:lnTo>
                    <a:lnTo>
                      <a:pt x="42" y="294"/>
                    </a:lnTo>
                    <a:lnTo>
                      <a:pt x="106" y="263"/>
                    </a:lnTo>
                    <a:lnTo>
                      <a:pt x="114" y="260"/>
                    </a:lnTo>
                    <a:lnTo>
                      <a:pt x="122" y="255"/>
                    </a:lnTo>
                    <a:lnTo>
                      <a:pt x="129" y="252"/>
                    </a:lnTo>
                    <a:lnTo>
                      <a:pt x="137" y="249"/>
                    </a:lnTo>
                    <a:lnTo>
                      <a:pt x="145" y="246"/>
                    </a:lnTo>
                    <a:lnTo>
                      <a:pt x="149" y="243"/>
                    </a:lnTo>
                    <a:lnTo>
                      <a:pt x="154" y="241"/>
                    </a:lnTo>
                    <a:lnTo>
                      <a:pt x="159" y="238"/>
                    </a:lnTo>
                    <a:lnTo>
                      <a:pt x="163" y="235"/>
                    </a:lnTo>
                    <a:lnTo>
                      <a:pt x="166" y="232"/>
                    </a:lnTo>
                    <a:lnTo>
                      <a:pt x="172" y="224"/>
                    </a:lnTo>
                    <a:lnTo>
                      <a:pt x="176" y="221"/>
                    </a:lnTo>
                    <a:lnTo>
                      <a:pt x="180" y="217"/>
                    </a:lnTo>
                    <a:lnTo>
                      <a:pt x="183" y="211"/>
                    </a:lnTo>
                    <a:lnTo>
                      <a:pt x="186" y="206"/>
                    </a:lnTo>
                    <a:lnTo>
                      <a:pt x="189" y="197"/>
                    </a:lnTo>
                    <a:lnTo>
                      <a:pt x="194" y="186"/>
                    </a:lnTo>
                    <a:lnTo>
                      <a:pt x="206" y="152"/>
                    </a:lnTo>
                    <a:lnTo>
                      <a:pt x="262" y="0"/>
                    </a:lnTo>
                    <a:lnTo>
                      <a:pt x="357" y="35"/>
                    </a:lnTo>
                    <a:lnTo>
                      <a:pt x="504" y="89"/>
                    </a:lnTo>
                    <a:lnTo>
                      <a:pt x="506" y="89"/>
                    </a:lnTo>
                    <a:lnTo>
                      <a:pt x="506" y="89"/>
                    </a:lnTo>
                    <a:lnTo>
                      <a:pt x="515" y="94"/>
                    </a:lnTo>
                    <a:lnTo>
                      <a:pt x="517" y="94"/>
                    </a:lnTo>
                    <a:lnTo>
                      <a:pt x="575" y="115"/>
                    </a:lnTo>
                    <a:lnTo>
                      <a:pt x="580" y="117"/>
                    </a:lnTo>
                    <a:lnTo>
                      <a:pt x="584" y="118"/>
                    </a:lnTo>
                    <a:lnTo>
                      <a:pt x="589" y="121"/>
                    </a:lnTo>
                    <a:lnTo>
                      <a:pt x="595" y="124"/>
                    </a:lnTo>
                    <a:lnTo>
                      <a:pt x="600" y="127"/>
                    </a:lnTo>
                    <a:lnTo>
                      <a:pt x="604" y="131"/>
                    </a:lnTo>
                    <a:close/>
                  </a:path>
                </a:pathLst>
              </a:custGeom>
              <a:solidFill>
                <a:srgbClr val="DBA5C4"/>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sz="1400">
                  <a:solidFill>
                    <a:schemeClr val="tx1">
                      <a:lumMod val="75000"/>
                      <a:lumOff val="25000"/>
                    </a:schemeClr>
                  </a:solidFill>
                </a:endParaRPr>
              </a:p>
            </p:txBody>
          </p:sp>
          <p:sp>
            <p:nvSpPr>
              <p:cNvPr id="102" name="Freeform 17">
                <a:extLst>
                  <a:ext uri="{FF2B5EF4-FFF2-40B4-BE49-F238E27FC236}">
                    <a16:creationId xmlns:a16="http://schemas.microsoft.com/office/drawing/2014/main" id="{7C88EAAD-B6F4-4685-A500-15C4934B2EB6}"/>
                  </a:ext>
                </a:extLst>
              </p:cNvPr>
              <p:cNvSpPr>
                <a:spLocks/>
              </p:cNvSpPr>
              <p:nvPr/>
            </p:nvSpPr>
            <p:spPr bwMode="auto">
              <a:xfrm>
                <a:off x="2712" y="1727"/>
                <a:ext cx="598" cy="726"/>
              </a:xfrm>
              <a:custGeom>
                <a:avLst/>
                <a:gdLst>
                  <a:gd name="T0" fmla="*/ 594 w 598"/>
                  <a:gd name="T1" fmla="*/ 574 h 726"/>
                  <a:gd name="T2" fmla="*/ 593 w 598"/>
                  <a:gd name="T3" fmla="*/ 591 h 726"/>
                  <a:gd name="T4" fmla="*/ 590 w 598"/>
                  <a:gd name="T5" fmla="*/ 606 h 726"/>
                  <a:gd name="T6" fmla="*/ 588 w 598"/>
                  <a:gd name="T7" fmla="*/ 614 h 726"/>
                  <a:gd name="T8" fmla="*/ 587 w 598"/>
                  <a:gd name="T9" fmla="*/ 625 h 726"/>
                  <a:gd name="T10" fmla="*/ 582 w 598"/>
                  <a:gd name="T11" fmla="*/ 645 h 726"/>
                  <a:gd name="T12" fmla="*/ 576 w 598"/>
                  <a:gd name="T13" fmla="*/ 654 h 726"/>
                  <a:gd name="T14" fmla="*/ 548 w 598"/>
                  <a:gd name="T15" fmla="*/ 726 h 726"/>
                  <a:gd name="T16" fmla="*/ 541 w 598"/>
                  <a:gd name="T17" fmla="*/ 723 h 726"/>
                  <a:gd name="T18" fmla="*/ 538 w 598"/>
                  <a:gd name="T19" fmla="*/ 720 h 726"/>
                  <a:gd name="T20" fmla="*/ 533 w 598"/>
                  <a:gd name="T21" fmla="*/ 718 h 726"/>
                  <a:gd name="T22" fmla="*/ 418 w 598"/>
                  <a:gd name="T23" fmla="*/ 609 h 726"/>
                  <a:gd name="T24" fmla="*/ 408 w 598"/>
                  <a:gd name="T25" fmla="*/ 600 h 726"/>
                  <a:gd name="T26" fmla="*/ 398 w 598"/>
                  <a:gd name="T27" fmla="*/ 592 h 726"/>
                  <a:gd name="T28" fmla="*/ 393 w 598"/>
                  <a:gd name="T29" fmla="*/ 589 h 726"/>
                  <a:gd name="T30" fmla="*/ 387 w 598"/>
                  <a:gd name="T31" fmla="*/ 588 h 726"/>
                  <a:gd name="T32" fmla="*/ 376 w 598"/>
                  <a:gd name="T33" fmla="*/ 580 h 726"/>
                  <a:gd name="T34" fmla="*/ 229 w 598"/>
                  <a:gd name="T35" fmla="*/ 505 h 726"/>
                  <a:gd name="T36" fmla="*/ 226 w 598"/>
                  <a:gd name="T37" fmla="*/ 503 h 726"/>
                  <a:gd name="T38" fmla="*/ 215 w 598"/>
                  <a:gd name="T39" fmla="*/ 497 h 726"/>
                  <a:gd name="T40" fmla="*/ 210 w 598"/>
                  <a:gd name="T41" fmla="*/ 494 h 726"/>
                  <a:gd name="T42" fmla="*/ 202 w 598"/>
                  <a:gd name="T43" fmla="*/ 489 h 726"/>
                  <a:gd name="T44" fmla="*/ 92 w 598"/>
                  <a:gd name="T45" fmla="*/ 418 h 726"/>
                  <a:gd name="T46" fmla="*/ 89 w 598"/>
                  <a:gd name="T47" fmla="*/ 417 h 726"/>
                  <a:gd name="T48" fmla="*/ 87 w 598"/>
                  <a:gd name="T49" fmla="*/ 414 h 726"/>
                  <a:gd name="T50" fmla="*/ 84 w 598"/>
                  <a:gd name="T51" fmla="*/ 412 h 726"/>
                  <a:gd name="T52" fmla="*/ 83 w 598"/>
                  <a:gd name="T53" fmla="*/ 409 h 726"/>
                  <a:gd name="T54" fmla="*/ 76 w 598"/>
                  <a:gd name="T55" fmla="*/ 402 h 726"/>
                  <a:gd name="T56" fmla="*/ 75 w 598"/>
                  <a:gd name="T57" fmla="*/ 399 h 726"/>
                  <a:gd name="T58" fmla="*/ 44 w 598"/>
                  <a:gd name="T59" fmla="*/ 352 h 726"/>
                  <a:gd name="T60" fmla="*/ 0 w 598"/>
                  <a:gd name="T61" fmla="*/ 288 h 726"/>
                  <a:gd name="T62" fmla="*/ 52 w 598"/>
                  <a:gd name="T63" fmla="*/ 251 h 726"/>
                  <a:gd name="T64" fmla="*/ 275 w 598"/>
                  <a:gd name="T65" fmla="*/ 97 h 726"/>
                  <a:gd name="T66" fmla="*/ 304 w 598"/>
                  <a:gd name="T67" fmla="*/ 0 h 726"/>
                  <a:gd name="T68" fmla="*/ 508 w 598"/>
                  <a:gd name="T69" fmla="*/ 235 h 726"/>
                  <a:gd name="T70" fmla="*/ 516 w 598"/>
                  <a:gd name="T71" fmla="*/ 245 h 726"/>
                  <a:gd name="T72" fmla="*/ 522 w 598"/>
                  <a:gd name="T73" fmla="*/ 252 h 726"/>
                  <a:gd name="T74" fmla="*/ 533 w 598"/>
                  <a:gd name="T75" fmla="*/ 269 h 726"/>
                  <a:gd name="T76" fmla="*/ 539 w 598"/>
                  <a:gd name="T77" fmla="*/ 279 h 726"/>
                  <a:gd name="T78" fmla="*/ 553 w 598"/>
                  <a:gd name="T79" fmla="*/ 305 h 726"/>
                  <a:gd name="T80" fmla="*/ 561 w 598"/>
                  <a:gd name="T81" fmla="*/ 320 h 726"/>
                  <a:gd name="T82" fmla="*/ 573 w 598"/>
                  <a:gd name="T83" fmla="*/ 346 h 726"/>
                  <a:gd name="T84" fmla="*/ 573 w 598"/>
                  <a:gd name="T85" fmla="*/ 355 h 726"/>
                  <a:gd name="T86" fmla="*/ 573 w 598"/>
                  <a:gd name="T87" fmla="*/ 360 h 726"/>
                  <a:gd name="T88" fmla="*/ 573 w 598"/>
                  <a:gd name="T89" fmla="*/ 365 h 726"/>
                  <a:gd name="T90" fmla="*/ 575 w 598"/>
                  <a:gd name="T91" fmla="*/ 371 h 726"/>
                  <a:gd name="T92" fmla="*/ 584 w 598"/>
                  <a:gd name="T93" fmla="*/ 405 h 726"/>
                  <a:gd name="T94" fmla="*/ 590 w 598"/>
                  <a:gd name="T95" fmla="*/ 429 h 726"/>
                  <a:gd name="T96" fmla="*/ 591 w 598"/>
                  <a:gd name="T97" fmla="*/ 445 h 726"/>
                  <a:gd name="T98" fmla="*/ 591 w 598"/>
                  <a:gd name="T99" fmla="*/ 457 h 726"/>
                  <a:gd name="T100" fmla="*/ 594 w 598"/>
                  <a:gd name="T101" fmla="*/ 472 h 726"/>
                  <a:gd name="T102" fmla="*/ 594 w 598"/>
                  <a:gd name="T103" fmla="*/ 486 h 726"/>
                  <a:gd name="T104" fmla="*/ 596 w 598"/>
                  <a:gd name="T105" fmla="*/ 506 h 726"/>
                  <a:gd name="T106" fmla="*/ 598 w 598"/>
                  <a:gd name="T107" fmla="*/ 523 h 726"/>
                  <a:gd name="T108" fmla="*/ 598 w 598"/>
                  <a:gd name="T109" fmla="*/ 538 h 726"/>
                  <a:gd name="T110" fmla="*/ 594 w 598"/>
                  <a:gd name="T111" fmla="*/ 57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8" h="726">
                    <a:moveTo>
                      <a:pt x="594" y="574"/>
                    </a:moveTo>
                    <a:lnTo>
                      <a:pt x="593" y="591"/>
                    </a:lnTo>
                    <a:lnTo>
                      <a:pt x="590" y="606"/>
                    </a:lnTo>
                    <a:lnTo>
                      <a:pt x="588" y="614"/>
                    </a:lnTo>
                    <a:lnTo>
                      <a:pt x="587" y="625"/>
                    </a:lnTo>
                    <a:lnTo>
                      <a:pt x="582" y="645"/>
                    </a:lnTo>
                    <a:lnTo>
                      <a:pt x="576" y="654"/>
                    </a:lnTo>
                    <a:lnTo>
                      <a:pt x="548" y="726"/>
                    </a:lnTo>
                    <a:lnTo>
                      <a:pt x="541" y="723"/>
                    </a:lnTo>
                    <a:lnTo>
                      <a:pt x="538" y="720"/>
                    </a:lnTo>
                    <a:lnTo>
                      <a:pt x="533" y="718"/>
                    </a:lnTo>
                    <a:lnTo>
                      <a:pt x="418" y="609"/>
                    </a:lnTo>
                    <a:lnTo>
                      <a:pt x="408" y="600"/>
                    </a:lnTo>
                    <a:lnTo>
                      <a:pt x="398" y="592"/>
                    </a:lnTo>
                    <a:lnTo>
                      <a:pt x="393" y="589"/>
                    </a:lnTo>
                    <a:lnTo>
                      <a:pt x="387" y="588"/>
                    </a:lnTo>
                    <a:lnTo>
                      <a:pt x="376" y="580"/>
                    </a:lnTo>
                    <a:lnTo>
                      <a:pt x="229" y="505"/>
                    </a:lnTo>
                    <a:lnTo>
                      <a:pt x="226" y="503"/>
                    </a:lnTo>
                    <a:lnTo>
                      <a:pt x="215" y="497"/>
                    </a:lnTo>
                    <a:lnTo>
                      <a:pt x="210" y="494"/>
                    </a:lnTo>
                    <a:lnTo>
                      <a:pt x="202" y="489"/>
                    </a:lnTo>
                    <a:lnTo>
                      <a:pt x="92" y="418"/>
                    </a:lnTo>
                    <a:lnTo>
                      <a:pt x="89" y="417"/>
                    </a:lnTo>
                    <a:lnTo>
                      <a:pt x="87" y="414"/>
                    </a:lnTo>
                    <a:lnTo>
                      <a:pt x="84" y="412"/>
                    </a:lnTo>
                    <a:lnTo>
                      <a:pt x="83" y="409"/>
                    </a:lnTo>
                    <a:lnTo>
                      <a:pt x="76" y="402"/>
                    </a:lnTo>
                    <a:lnTo>
                      <a:pt x="75" y="399"/>
                    </a:lnTo>
                    <a:lnTo>
                      <a:pt x="44" y="352"/>
                    </a:lnTo>
                    <a:lnTo>
                      <a:pt x="0" y="288"/>
                    </a:lnTo>
                    <a:lnTo>
                      <a:pt x="52" y="251"/>
                    </a:lnTo>
                    <a:lnTo>
                      <a:pt x="275" y="97"/>
                    </a:lnTo>
                    <a:lnTo>
                      <a:pt x="304" y="0"/>
                    </a:lnTo>
                    <a:lnTo>
                      <a:pt x="508" y="235"/>
                    </a:lnTo>
                    <a:lnTo>
                      <a:pt x="516" y="245"/>
                    </a:lnTo>
                    <a:lnTo>
                      <a:pt x="522" y="252"/>
                    </a:lnTo>
                    <a:lnTo>
                      <a:pt x="533" y="269"/>
                    </a:lnTo>
                    <a:lnTo>
                      <a:pt x="539" y="279"/>
                    </a:lnTo>
                    <a:lnTo>
                      <a:pt x="553" y="305"/>
                    </a:lnTo>
                    <a:lnTo>
                      <a:pt x="561" y="320"/>
                    </a:lnTo>
                    <a:lnTo>
                      <a:pt x="573" y="346"/>
                    </a:lnTo>
                    <a:lnTo>
                      <a:pt x="573" y="355"/>
                    </a:lnTo>
                    <a:lnTo>
                      <a:pt x="573" y="360"/>
                    </a:lnTo>
                    <a:lnTo>
                      <a:pt x="573" y="365"/>
                    </a:lnTo>
                    <a:lnTo>
                      <a:pt x="575" y="371"/>
                    </a:lnTo>
                    <a:lnTo>
                      <a:pt x="584" y="405"/>
                    </a:lnTo>
                    <a:lnTo>
                      <a:pt x="590" y="429"/>
                    </a:lnTo>
                    <a:lnTo>
                      <a:pt x="591" y="445"/>
                    </a:lnTo>
                    <a:lnTo>
                      <a:pt x="591" y="457"/>
                    </a:lnTo>
                    <a:lnTo>
                      <a:pt x="594" y="472"/>
                    </a:lnTo>
                    <a:lnTo>
                      <a:pt x="594" y="486"/>
                    </a:lnTo>
                    <a:lnTo>
                      <a:pt x="596" y="506"/>
                    </a:lnTo>
                    <a:lnTo>
                      <a:pt x="598" y="523"/>
                    </a:lnTo>
                    <a:lnTo>
                      <a:pt x="598" y="538"/>
                    </a:lnTo>
                    <a:lnTo>
                      <a:pt x="594" y="574"/>
                    </a:lnTo>
                    <a:close/>
                  </a:path>
                </a:pathLst>
              </a:custGeom>
              <a:solidFill>
                <a:srgbClr val="EAA8AB"/>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03" name="Freeform 18">
                <a:extLst>
                  <a:ext uri="{FF2B5EF4-FFF2-40B4-BE49-F238E27FC236}">
                    <a16:creationId xmlns:a16="http://schemas.microsoft.com/office/drawing/2014/main" id="{955E313D-CB2B-CAFF-87FF-76194FF0DDD7}"/>
                  </a:ext>
                </a:extLst>
              </p:cNvPr>
              <p:cNvSpPr>
                <a:spLocks/>
              </p:cNvSpPr>
              <p:nvPr/>
            </p:nvSpPr>
            <p:spPr bwMode="auto">
              <a:xfrm>
                <a:off x="3016" y="1621"/>
                <a:ext cx="386" cy="452"/>
              </a:xfrm>
              <a:custGeom>
                <a:avLst/>
                <a:gdLst>
                  <a:gd name="T0" fmla="*/ 386 w 386"/>
                  <a:gd name="T1" fmla="*/ 246 h 452"/>
                  <a:gd name="T2" fmla="*/ 321 w 386"/>
                  <a:gd name="T3" fmla="*/ 398 h 452"/>
                  <a:gd name="T4" fmla="*/ 320 w 386"/>
                  <a:gd name="T5" fmla="*/ 409 h 452"/>
                  <a:gd name="T6" fmla="*/ 315 w 386"/>
                  <a:gd name="T7" fmla="*/ 417 h 452"/>
                  <a:gd name="T8" fmla="*/ 304 w 386"/>
                  <a:gd name="T9" fmla="*/ 420 h 452"/>
                  <a:gd name="T10" fmla="*/ 257 w 386"/>
                  <a:gd name="T11" fmla="*/ 426 h 452"/>
                  <a:gd name="T12" fmla="*/ 229 w 386"/>
                  <a:gd name="T13" fmla="*/ 375 h 452"/>
                  <a:gd name="T14" fmla="*/ 204 w 386"/>
                  <a:gd name="T15" fmla="*/ 341 h 452"/>
                  <a:gd name="T16" fmla="*/ 45 w 386"/>
                  <a:gd name="T17" fmla="*/ 43 h 452"/>
                  <a:gd name="T18" fmla="*/ 141 w 386"/>
                  <a:gd name="T19" fmla="*/ 5 h 452"/>
                  <a:gd name="T20" fmla="*/ 143 w 386"/>
                  <a:gd name="T21" fmla="*/ 6 h 452"/>
                  <a:gd name="T22" fmla="*/ 146 w 386"/>
                  <a:gd name="T23" fmla="*/ 8 h 452"/>
                  <a:gd name="T24" fmla="*/ 149 w 386"/>
                  <a:gd name="T25" fmla="*/ 9 h 452"/>
                  <a:gd name="T26" fmla="*/ 151 w 386"/>
                  <a:gd name="T27" fmla="*/ 11 h 452"/>
                  <a:gd name="T28" fmla="*/ 154 w 386"/>
                  <a:gd name="T29" fmla="*/ 12 h 452"/>
                  <a:gd name="T30" fmla="*/ 155 w 386"/>
                  <a:gd name="T31" fmla="*/ 14 h 452"/>
                  <a:gd name="T32" fmla="*/ 158 w 386"/>
                  <a:gd name="T33" fmla="*/ 15 h 452"/>
                  <a:gd name="T34" fmla="*/ 160 w 386"/>
                  <a:gd name="T35" fmla="*/ 17 h 452"/>
                  <a:gd name="T36" fmla="*/ 161 w 386"/>
                  <a:gd name="T37" fmla="*/ 19 h 452"/>
                  <a:gd name="T38" fmla="*/ 163 w 386"/>
                  <a:gd name="T39" fmla="*/ 20 h 452"/>
                  <a:gd name="T40" fmla="*/ 164 w 386"/>
                  <a:gd name="T41" fmla="*/ 22 h 452"/>
                  <a:gd name="T42" fmla="*/ 166 w 386"/>
                  <a:gd name="T43" fmla="*/ 23 h 452"/>
                  <a:gd name="T44" fmla="*/ 169 w 386"/>
                  <a:gd name="T45" fmla="*/ 25 h 452"/>
                  <a:gd name="T46" fmla="*/ 171 w 386"/>
                  <a:gd name="T47" fmla="*/ 26 h 452"/>
                  <a:gd name="T48" fmla="*/ 172 w 386"/>
                  <a:gd name="T49" fmla="*/ 28 h 452"/>
                  <a:gd name="T50" fmla="*/ 174 w 386"/>
                  <a:gd name="T51" fmla="*/ 28 h 452"/>
                  <a:gd name="T52" fmla="*/ 175 w 386"/>
                  <a:gd name="T53" fmla="*/ 29 h 452"/>
                  <a:gd name="T54" fmla="*/ 177 w 386"/>
                  <a:gd name="T55" fmla="*/ 31 h 452"/>
                  <a:gd name="T56" fmla="*/ 180 w 386"/>
                  <a:gd name="T57" fmla="*/ 32 h 452"/>
                  <a:gd name="T58" fmla="*/ 181 w 386"/>
                  <a:gd name="T59" fmla="*/ 34 h 452"/>
                  <a:gd name="T60" fmla="*/ 183 w 386"/>
                  <a:gd name="T61" fmla="*/ 35 h 452"/>
                  <a:gd name="T62" fmla="*/ 184 w 386"/>
                  <a:gd name="T63" fmla="*/ 37 h 452"/>
                  <a:gd name="T64" fmla="*/ 186 w 386"/>
                  <a:gd name="T65" fmla="*/ 39 h 452"/>
                  <a:gd name="T66" fmla="*/ 189 w 386"/>
                  <a:gd name="T67" fmla="*/ 40 h 452"/>
                  <a:gd name="T68" fmla="*/ 191 w 386"/>
                  <a:gd name="T69" fmla="*/ 42 h 452"/>
                  <a:gd name="T70" fmla="*/ 198 w 386"/>
                  <a:gd name="T71" fmla="*/ 48 h 452"/>
                  <a:gd name="T72" fmla="*/ 207 w 386"/>
                  <a:gd name="T73" fmla="*/ 55 h 452"/>
                  <a:gd name="T74" fmla="*/ 215 w 386"/>
                  <a:gd name="T75" fmla="*/ 63 h 452"/>
                  <a:gd name="T76" fmla="*/ 223 w 386"/>
                  <a:gd name="T77" fmla="*/ 71 h 452"/>
                  <a:gd name="T78" fmla="*/ 286 w 386"/>
                  <a:gd name="T79" fmla="*/ 135 h 452"/>
                  <a:gd name="T80" fmla="*/ 306 w 386"/>
                  <a:gd name="T81" fmla="*/ 154 h 452"/>
                  <a:gd name="T82" fmla="*/ 324 w 386"/>
                  <a:gd name="T83" fmla="*/ 174 h 452"/>
                  <a:gd name="T84" fmla="*/ 340 w 386"/>
                  <a:gd name="T85" fmla="*/ 19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452">
                    <a:moveTo>
                      <a:pt x="340" y="192"/>
                    </a:moveTo>
                    <a:lnTo>
                      <a:pt x="384" y="246"/>
                    </a:lnTo>
                    <a:lnTo>
                      <a:pt x="386" y="246"/>
                    </a:lnTo>
                    <a:lnTo>
                      <a:pt x="374" y="266"/>
                    </a:lnTo>
                    <a:lnTo>
                      <a:pt x="327" y="361"/>
                    </a:lnTo>
                    <a:lnTo>
                      <a:pt x="321" y="398"/>
                    </a:lnTo>
                    <a:lnTo>
                      <a:pt x="321" y="405"/>
                    </a:lnTo>
                    <a:lnTo>
                      <a:pt x="320" y="406"/>
                    </a:lnTo>
                    <a:lnTo>
                      <a:pt x="320" y="409"/>
                    </a:lnTo>
                    <a:lnTo>
                      <a:pt x="320" y="412"/>
                    </a:lnTo>
                    <a:lnTo>
                      <a:pt x="321" y="412"/>
                    </a:lnTo>
                    <a:lnTo>
                      <a:pt x="315" y="417"/>
                    </a:lnTo>
                    <a:lnTo>
                      <a:pt x="312" y="417"/>
                    </a:lnTo>
                    <a:lnTo>
                      <a:pt x="310" y="417"/>
                    </a:lnTo>
                    <a:lnTo>
                      <a:pt x="304" y="420"/>
                    </a:lnTo>
                    <a:lnTo>
                      <a:pt x="300" y="425"/>
                    </a:lnTo>
                    <a:lnTo>
                      <a:pt x="269" y="452"/>
                    </a:lnTo>
                    <a:lnTo>
                      <a:pt x="257" y="426"/>
                    </a:lnTo>
                    <a:lnTo>
                      <a:pt x="249" y="411"/>
                    </a:lnTo>
                    <a:lnTo>
                      <a:pt x="235" y="385"/>
                    </a:lnTo>
                    <a:lnTo>
                      <a:pt x="229" y="375"/>
                    </a:lnTo>
                    <a:lnTo>
                      <a:pt x="218" y="358"/>
                    </a:lnTo>
                    <a:lnTo>
                      <a:pt x="212" y="351"/>
                    </a:lnTo>
                    <a:lnTo>
                      <a:pt x="204" y="341"/>
                    </a:lnTo>
                    <a:lnTo>
                      <a:pt x="0" y="106"/>
                    </a:lnTo>
                    <a:lnTo>
                      <a:pt x="20" y="54"/>
                    </a:lnTo>
                    <a:lnTo>
                      <a:pt x="45" y="43"/>
                    </a:lnTo>
                    <a:lnTo>
                      <a:pt x="132" y="2"/>
                    </a:lnTo>
                    <a:lnTo>
                      <a:pt x="135" y="0"/>
                    </a:lnTo>
                    <a:lnTo>
                      <a:pt x="141" y="5"/>
                    </a:lnTo>
                    <a:lnTo>
                      <a:pt x="143" y="5"/>
                    </a:lnTo>
                    <a:lnTo>
                      <a:pt x="143" y="5"/>
                    </a:lnTo>
                    <a:lnTo>
                      <a:pt x="143" y="6"/>
                    </a:lnTo>
                    <a:lnTo>
                      <a:pt x="144" y="6"/>
                    </a:lnTo>
                    <a:lnTo>
                      <a:pt x="146" y="8"/>
                    </a:lnTo>
                    <a:lnTo>
                      <a:pt x="146" y="8"/>
                    </a:lnTo>
                    <a:lnTo>
                      <a:pt x="146" y="8"/>
                    </a:lnTo>
                    <a:lnTo>
                      <a:pt x="148" y="8"/>
                    </a:lnTo>
                    <a:lnTo>
                      <a:pt x="149" y="9"/>
                    </a:lnTo>
                    <a:lnTo>
                      <a:pt x="149" y="9"/>
                    </a:lnTo>
                    <a:lnTo>
                      <a:pt x="149" y="11"/>
                    </a:lnTo>
                    <a:lnTo>
                      <a:pt x="151" y="11"/>
                    </a:lnTo>
                    <a:lnTo>
                      <a:pt x="151" y="11"/>
                    </a:lnTo>
                    <a:lnTo>
                      <a:pt x="152" y="12"/>
                    </a:lnTo>
                    <a:lnTo>
                      <a:pt x="154" y="12"/>
                    </a:lnTo>
                    <a:lnTo>
                      <a:pt x="155" y="14"/>
                    </a:lnTo>
                    <a:lnTo>
                      <a:pt x="155" y="14"/>
                    </a:lnTo>
                    <a:lnTo>
                      <a:pt x="155" y="14"/>
                    </a:lnTo>
                    <a:lnTo>
                      <a:pt x="157" y="15"/>
                    </a:lnTo>
                    <a:lnTo>
                      <a:pt x="157" y="15"/>
                    </a:lnTo>
                    <a:lnTo>
                      <a:pt x="158" y="15"/>
                    </a:lnTo>
                    <a:lnTo>
                      <a:pt x="158" y="17"/>
                    </a:lnTo>
                    <a:lnTo>
                      <a:pt x="158" y="17"/>
                    </a:lnTo>
                    <a:lnTo>
                      <a:pt x="160" y="17"/>
                    </a:lnTo>
                    <a:lnTo>
                      <a:pt x="160" y="19"/>
                    </a:lnTo>
                    <a:lnTo>
                      <a:pt x="161" y="19"/>
                    </a:lnTo>
                    <a:lnTo>
                      <a:pt x="161" y="19"/>
                    </a:lnTo>
                    <a:lnTo>
                      <a:pt x="161" y="19"/>
                    </a:lnTo>
                    <a:lnTo>
                      <a:pt x="163" y="20"/>
                    </a:lnTo>
                    <a:lnTo>
                      <a:pt x="163" y="20"/>
                    </a:lnTo>
                    <a:lnTo>
                      <a:pt x="164" y="20"/>
                    </a:lnTo>
                    <a:lnTo>
                      <a:pt x="164" y="22"/>
                    </a:lnTo>
                    <a:lnTo>
                      <a:pt x="164" y="22"/>
                    </a:lnTo>
                    <a:lnTo>
                      <a:pt x="166" y="22"/>
                    </a:lnTo>
                    <a:lnTo>
                      <a:pt x="166" y="22"/>
                    </a:lnTo>
                    <a:lnTo>
                      <a:pt x="166" y="23"/>
                    </a:lnTo>
                    <a:lnTo>
                      <a:pt x="168" y="23"/>
                    </a:lnTo>
                    <a:lnTo>
                      <a:pt x="168" y="23"/>
                    </a:lnTo>
                    <a:lnTo>
                      <a:pt x="169" y="25"/>
                    </a:lnTo>
                    <a:lnTo>
                      <a:pt x="169" y="25"/>
                    </a:lnTo>
                    <a:lnTo>
                      <a:pt x="169" y="25"/>
                    </a:lnTo>
                    <a:lnTo>
                      <a:pt x="171" y="26"/>
                    </a:lnTo>
                    <a:lnTo>
                      <a:pt x="171" y="26"/>
                    </a:lnTo>
                    <a:lnTo>
                      <a:pt x="172" y="26"/>
                    </a:lnTo>
                    <a:lnTo>
                      <a:pt x="172" y="28"/>
                    </a:lnTo>
                    <a:lnTo>
                      <a:pt x="172" y="28"/>
                    </a:lnTo>
                    <a:lnTo>
                      <a:pt x="174" y="28"/>
                    </a:lnTo>
                    <a:lnTo>
                      <a:pt x="174" y="28"/>
                    </a:lnTo>
                    <a:lnTo>
                      <a:pt x="175" y="29"/>
                    </a:lnTo>
                    <a:lnTo>
                      <a:pt x="175" y="29"/>
                    </a:lnTo>
                    <a:lnTo>
                      <a:pt x="175" y="29"/>
                    </a:lnTo>
                    <a:lnTo>
                      <a:pt x="177" y="31"/>
                    </a:lnTo>
                    <a:lnTo>
                      <a:pt x="177" y="31"/>
                    </a:lnTo>
                    <a:lnTo>
                      <a:pt x="177" y="31"/>
                    </a:lnTo>
                    <a:lnTo>
                      <a:pt x="178" y="32"/>
                    </a:lnTo>
                    <a:lnTo>
                      <a:pt x="178" y="32"/>
                    </a:lnTo>
                    <a:lnTo>
                      <a:pt x="180" y="32"/>
                    </a:lnTo>
                    <a:lnTo>
                      <a:pt x="180" y="32"/>
                    </a:lnTo>
                    <a:lnTo>
                      <a:pt x="180" y="34"/>
                    </a:lnTo>
                    <a:lnTo>
                      <a:pt x="181" y="34"/>
                    </a:lnTo>
                    <a:lnTo>
                      <a:pt x="181" y="34"/>
                    </a:lnTo>
                    <a:lnTo>
                      <a:pt x="183" y="35"/>
                    </a:lnTo>
                    <a:lnTo>
                      <a:pt x="183" y="35"/>
                    </a:lnTo>
                    <a:lnTo>
                      <a:pt x="183" y="35"/>
                    </a:lnTo>
                    <a:lnTo>
                      <a:pt x="184" y="37"/>
                    </a:lnTo>
                    <a:lnTo>
                      <a:pt x="184" y="37"/>
                    </a:lnTo>
                    <a:lnTo>
                      <a:pt x="184" y="37"/>
                    </a:lnTo>
                    <a:lnTo>
                      <a:pt x="186" y="39"/>
                    </a:lnTo>
                    <a:lnTo>
                      <a:pt x="186" y="39"/>
                    </a:lnTo>
                    <a:lnTo>
                      <a:pt x="187" y="39"/>
                    </a:lnTo>
                    <a:lnTo>
                      <a:pt x="187" y="40"/>
                    </a:lnTo>
                    <a:lnTo>
                      <a:pt x="189" y="40"/>
                    </a:lnTo>
                    <a:lnTo>
                      <a:pt x="189" y="40"/>
                    </a:lnTo>
                    <a:lnTo>
                      <a:pt x="189" y="42"/>
                    </a:lnTo>
                    <a:lnTo>
                      <a:pt x="191" y="42"/>
                    </a:lnTo>
                    <a:lnTo>
                      <a:pt x="194" y="43"/>
                    </a:lnTo>
                    <a:lnTo>
                      <a:pt x="197" y="46"/>
                    </a:lnTo>
                    <a:lnTo>
                      <a:pt x="198" y="48"/>
                    </a:lnTo>
                    <a:lnTo>
                      <a:pt x="201" y="51"/>
                    </a:lnTo>
                    <a:lnTo>
                      <a:pt x="204" y="52"/>
                    </a:lnTo>
                    <a:lnTo>
                      <a:pt x="207" y="55"/>
                    </a:lnTo>
                    <a:lnTo>
                      <a:pt x="211" y="57"/>
                    </a:lnTo>
                    <a:lnTo>
                      <a:pt x="212" y="60"/>
                    </a:lnTo>
                    <a:lnTo>
                      <a:pt x="215" y="63"/>
                    </a:lnTo>
                    <a:lnTo>
                      <a:pt x="218" y="65"/>
                    </a:lnTo>
                    <a:lnTo>
                      <a:pt x="220" y="68"/>
                    </a:lnTo>
                    <a:lnTo>
                      <a:pt x="223" y="71"/>
                    </a:lnTo>
                    <a:lnTo>
                      <a:pt x="227" y="75"/>
                    </a:lnTo>
                    <a:lnTo>
                      <a:pt x="280" y="129"/>
                    </a:lnTo>
                    <a:lnTo>
                      <a:pt x="286" y="135"/>
                    </a:lnTo>
                    <a:lnTo>
                      <a:pt x="292" y="142"/>
                    </a:lnTo>
                    <a:lnTo>
                      <a:pt x="300" y="148"/>
                    </a:lnTo>
                    <a:lnTo>
                      <a:pt x="306" y="154"/>
                    </a:lnTo>
                    <a:lnTo>
                      <a:pt x="312" y="160"/>
                    </a:lnTo>
                    <a:lnTo>
                      <a:pt x="318" y="168"/>
                    </a:lnTo>
                    <a:lnTo>
                      <a:pt x="324" y="174"/>
                    </a:lnTo>
                    <a:lnTo>
                      <a:pt x="334" y="186"/>
                    </a:lnTo>
                    <a:lnTo>
                      <a:pt x="334" y="186"/>
                    </a:lnTo>
                    <a:lnTo>
                      <a:pt x="340" y="192"/>
                    </a:lnTo>
                    <a:close/>
                  </a:path>
                </a:pathLst>
              </a:custGeom>
              <a:solidFill>
                <a:srgbClr val="80ABE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04" name="Freeform 19">
                <a:extLst>
                  <a:ext uri="{FF2B5EF4-FFF2-40B4-BE49-F238E27FC236}">
                    <a16:creationId xmlns:a16="http://schemas.microsoft.com/office/drawing/2014/main" id="{F3CC5802-EC2A-EE7F-D528-AE337C781DA1}"/>
                  </a:ext>
                </a:extLst>
              </p:cNvPr>
              <p:cNvSpPr>
                <a:spLocks/>
              </p:cNvSpPr>
              <p:nvPr/>
            </p:nvSpPr>
            <p:spPr bwMode="auto">
              <a:xfrm>
                <a:off x="6764" y="2905"/>
                <a:ext cx="560" cy="1155"/>
              </a:xfrm>
              <a:custGeom>
                <a:avLst/>
                <a:gdLst>
                  <a:gd name="T0" fmla="*/ 41 w 560"/>
                  <a:gd name="T1" fmla="*/ 48 h 1155"/>
                  <a:gd name="T2" fmla="*/ 81 w 560"/>
                  <a:gd name="T3" fmla="*/ 76 h 1155"/>
                  <a:gd name="T4" fmla="*/ 123 w 560"/>
                  <a:gd name="T5" fmla="*/ 99 h 1155"/>
                  <a:gd name="T6" fmla="*/ 164 w 560"/>
                  <a:gd name="T7" fmla="*/ 125 h 1155"/>
                  <a:gd name="T8" fmla="*/ 204 w 560"/>
                  <a:gd name="T9" fmla="*/ 149 h 1155"/>
                  <a:gd name="T10" fmla="*/ 240 w 560"/>
                  <a:gd name="T11" fmla="*/ 182 h 1155"/>
                  <a:gd name="T12" fmla="*/ 272 w 560"/>
                  <a:gd name="T13" fmla="*/ 216 h 1155"/>
                  <a:gd name="T14" fmla="*/ 300 w 560"/>
                  <a:gd name="T15" fmla="*/ 251 h 1155"/>
                  <a:gd name="T16" fmla="*/ 335 w 560"/>
                  <a:gd name="T17" fmla="*/ 280 h 1155"/>
                  <a:gd name="T18" fmla="*/ 377 w 560"/>
                  <a:gd name="T19" fmla="*/ 300 h 1155"/>
                  <a:gd name="T20" fmla="*/ 421 w 560"/>
                  <a:gd name="T21" fmla="*/ 316 h 1155"/>
                  <a:gd name="T22" fmla="*/ 455 w 560"/>
                  <a:gd name="T23" fmla="*/ 351 h 1155"/>
                  <a:gd name="T24" fmla="*/ 493 w 560"/>
                  <a:gd name="T25" fmla="*/ 376 h 1155"/>
                  <a:gd name="T26" fmla="*/ 524 w 560"/>
                  <a:gd name="T27" fmla="*/ 412 h 1155"/>
                  <a:gd name="T28" fmla="*/ 560 w 560"/>
                  <a:gd name="T29" fmla="*/ 443 h 1155"/>
                  <a:gd name="T30" fmla="*/ 529 w 560"/>
                  <a:gd name="T31" fmla="*/ 1138 h 1155"/>
                  <a:gd name="T32" fmla="*/ 495 w 560"/>
                  <a:gd name="T33" fmla="*/ 1105 h 1155"/>
                  <a:gd name="T34" fmla="*/ 453 w 560"/>
                  <a:gd name="T35" fmla="*/ 1095 h 1155"/>
                  <a:gd name="T36" fmla="*/ 407 w 560"/>
                  <a:gd name="T37" fmla="*/ 1103 h 1155"/>
                  <a:gd name="T38" fmla="*/ 366 w 560"/>
                  <a:gd name="T39" fmla="*/ 1100 h 1155"/>
                  <a:gd name="T40" fmla="*/ 330 w 560"/>
                  <a:gd name="T41" fmla="*/ 1080 h 1155"/>
                  <a:gd name="T42" fmla="*/ 286 w 560"/>
                  <a:gd name="T43" fmla="*/ 1068 h 1155"/>
                  <a:gd name="T44" fmla="*/ 261 w 560"/>
                  <a:gd name="T45" fmla="*/ 1060 h 1155"/>
                  <a:gd name="T46" fmla="*/ 226 w 560"/>
                  <a:gd name="T47" fmla="*/ 1052 h 1155"/>
                  <a:gd name="T48" fmla="*/ 194 w 560"/>
                  <a:gd name="T49" fmla="*/ 1035 h 1155"/>
                  <a:gd name="T50" fmla="*/ 166 w 560"/>
                  <a:gd name="T51" fmla="*/ 1015 h 1155"/>
                  <a:gd name="T52" fmla="*/ 140 w 560"/>
                  <a:gd name="T53" fmla="*/ 998 h 1155"/>
                  <a:gd name="T54" fmla="*/ 111 w 560"/>
                  <a:gd name="T55" fmla="*/ 974 h 1155"/>
                  <a:gd name="T56" fmla="*/ 92 w 560"/>
                  <a:gd name="T57" fmla="*/ 945 h 1155"/>
                  <a:gd name="T58" fmla="*/ 72 w 560"/>
                  <a:gd name="T59" fmla="*/ 915 h 1155"/>
                  <a:gd name="T60" fmla="*/ 60 w 560"/>
                  <a:gd name="T61" fmla="*/ 894 h 1155"/>
                  <a:gd name="T62" fmla="*/ 91 w 560"/>
                  <a:gd name="T63" fmla="*/ 871 h 1155"/>
                  <a:gd name="T64" fmla="*/ 126 w 560"/>
                  <a:gd name="T65" fmla="*/ 842 h 1155"/>
                  <a:gd name="T66" fmla="*/ 163 w 560"/>
                  <a:gd name="T67" fmla="*/ 822 h 1155"/>
                  <a:gd name="T68" fmla="*/ 186 w 560"/>
                  <a:gd name="T69" fmla="*/ 772 h 1155"/>
                  <a:gd name="T70" fmla="*/ 194 w 560"/>
                  <a:gd name="T71" fmla="*/ 722 h 1155"/>
                  <a:gd name="T72" fmla="*/ 198 w 560"/>
                  <a:gd name="T73" fmla="*/ 666 h 1155"/>
                  <a:gd name="T74" fmla="*/ 208 w 560"/>
                  <a:gd name="T75" fmla="*/ 606 h 1155"/>
                  <a:gd name="T76" fmla="*/ 209 w 560"/>
                  <a:gd name="T77" fmla="*/ 546 h 1155"/>
                  <a:gd name="T78" fmla="*/ 212 w 560"/>
                  <a:gd name="T79" fmla="*/ 488 h 1155"/>
                  <a:gd name="T80" fmla="*/ 188 w 560"/>
                  <a:gd name="T81" fmla="*/ 445 h 1155"/>
                  <a:gd name="T82" fmla="*/ 163 w 560"/>
                  <a:gd name="T83" fmla="*/ 402 h 1155"/>
                  <a:gd name="T84" fmla="*/ 128 w 560"/>
                  <a:gd name="T85" fmla="*/ 354 h 1155"/>
                  <a:gd name="T86" fmla="*/ 101 w 560"/>
                  <a:gd name="T87" fmla="*/ 314 h 1155"/>
                  <a:gd name="T88" fmla="*/ 63 w 560"/>
                  <a:gd name="T89" fmla="*/ 262 h 1155"/>
                  <a:gd name="T90" fmla="*/ 32 w 560"/>
                  <a:gd name="T91" fmla="*/ 208 h 1155"/>
                  <a:gd name="T92" fmla="*/ 9 w 560"/>
                  <a:gd name="T93" fmla="*/ 151 h 1155"/>
                  <a:gd name="T94" fmla="*/ 5 w 560"/>
                  <a:gd name="T95" fmla="*/ 85 h 1155"/>
                  <a:gd name="T96" fmla="*/ 11 w 560"/>
                  <a:gd name="T97" fmla="*/ 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0" h="1155">
                    <a:moveTo>
                      <a:pt x="18" y="23"/>
                    </a:moveTo>
                    <a:lnTo>
                      <a:pt x="25" y="34"/>
                    </a:lnTo>
                    <a:lnTo>
                      <a:pt x="32" y="42"/>
                    </a:lnTo>
                    <a:lnTo>
                      <a:pt x="41" y="48"/>
                    </a:lnTo>
                    <a:lnTo>
                      <a:pt x="52" y="54"/>
                    </a:lnTo>
                    <a:lnTo>
                      <a:pt x="61" y="62"/>
                    </a:lnTo>
                    <a:lnTo>
                      <a:pt x="71" y="68"/>
                    </a:lnTo>
                    <a:lnTo>
                      <a:pt x="81" y="76"/>
                    </a:lnTo>
                    <a:lnTo>
                      <a:pt x="92" y="80"/>
                    </a:lnTo>
                    <a:lnTo>
                      <a:pt x="103" y="86"/>
                    </a:lnTo>
                    <a:lnTo>
                      <a:pt x="114" y="91"/>
                    </a:lnTo>
                    <a:lnTo>
                      <a:pt x="123" y="99"/>
                    </a:lnTo>
                    <a:lnTo>
                      <a:pt x="132" y="106"/>
                    </a:lnTo>
                    <a:lnTo>
                      <a:pt x="143" y="114"/>
                    </a:lnTo>
                    <a:lnTo>
                      <a:pt x="152" y="120"/>
                    </a:lnTo>
                    <a:lnTo>
                      <a:pt x="164" y="125"/>
                    </a:lnTo>
                    <a:lnTo>
                      <a:pt x="175" y="129"/>
                    </a:lnTo>
                    <a:lnTo>
                      <a:pt x="184" y="137"/>
                    </a:lnTo>
                    <a:lnTo>
                      <a:pt x="195" y="143"/>
                    </a:lnTo>
                    <a:lnTo>
                      <a:pt x="204" y="149"/>
                    </a:lnTo>
                    <a:lnTo>
                      <a:pt x="215" y="156"/>
                    </a:lnTo>
                    <a:lnTo>
                      <a:pt x="223" y="163"/>
                    </a:lnTo>
                    <a:lnTo>
                      <a:pt x="232" y="173"/>
                    </a:lnTo>
                    <a:lnTo>
                      <a:pt x="240" y="182"/>
                    </a:lnTo>
                    <a:lnTo>
                      <a:pt x="247" y="189"/>
                    </a:lnTo>
                    <a:lnTo>
                      <a:pt x="257" y="199"/>
                    </a:lnTo>
                    <a:lnTo>
                      <a:pt x="264" y="206"/>
                    </a:lnTo>
                    <a:lnTo>
                      <a:pt x="272" y="216"/>
                    </a:lnTo>
                    <a:lnTo>
                      <a:pt x="277" y="225"/>
                    </a:lnTo>
                    <a:lnTo>
                      <a:pt x="284" y="234"/>
                    </a:lnTo>
                    <a:lnTo>
                      <a:pt x="292" y="243"/>
                    </a:lnTo>
                    <a:lnTo>
                      <a:pt x="300" y="251"/>
                    </a:lnTo>
                    <a:lnTo>
                      <a:pt x="307" y="260"/>
                    </a:lnTo>
                    <a:lnTo>
                      <a:pt x="312" y="272"/>
                    </a:lnTo>
                    <a:lnTo>
                      <a:pt x="323" y="274"/>
                    </a:lnTo>
                    <a:lnTo>
                      <a:pt x="335" y="280"/>
                    </a:lnTo>
                    <a:lnTo>
                      <a:pt x="346" y="285"/>
                    </a:lnTo>
                    <a:lnTo>
                      <a:pt x="357" y="289"/>
                    </a:lnTo>
                    <a:lnTo>
                      <a:pt x="367" y="296"/>
                    </a:lnTo>
                    <a:lnTo>
                      <a:pt x="377" y="300"/>
                    </a:lnTo>
                    <a:lnTo>
                      <a:pt x="387" y="303"/>
                    </a:lnTo>
                    <a:lnTo>
                      <a:pt x="400" y="306"/>
                    </a:lnTo>
                    <a:lnTo>
                      <a:pt x="410" y="311"/>
                    </a:lnTo>
                    <a:lnTo>
                      <a:pt x="421" y="316"/>
                    </a:lnTo>
                    <a:lnTo>
                      <a:pt x="430" y="323"/>
                    </a:lnTo>
                    <a:lnTo>
                      <a:pt x="438" y="332"/>
                    </a:lnTo>
                    <a:lnTo>
                      <a:pt x="446" y="342"/>
                    </a:lnTo>
                    <a:lnTo>
                      <a:pt x="455" y="351"/>
                    </a:lnTo>
                    <a:lnTo>
                      <a:pt x="464" y="356"/>
                    </a:lnTo>
                    <a:lnTo>
                      <a:pt x="475" y="362"/>
                    </a:lnTo>
                    <a:lnTo>
                      <a:pt x="484" y="368"/>
                    </a:lnTo>
                    <a:lnTo>
                      <a:pt x="493" y="376"/>
                    </a:lnTo>
                    <a:lnTo>
                      <a:pt x="503" y="385"/>
                    </a:lnTo>
                    <a:lnTo>
                      <a:pt x="509" y="394"/>
                    </a:lnTo>
                    <a:lnTo>
                      <a:pt x="517" y="403"/>
                    </a:lnTo>
                    <a:lnTo>
                      <a:pt x="524" y="412"/>
                    </a:lnTo>
                    <a:lnTo>
                      <a:pt x="535" y="419"/>
                    </a:lnTo>
                    <a:lnTo>
                      <a:pt x="544" y="426"/>
                    </a:lnTo>
                    <a:lnTo>
                      <a:pt x="552" y="434"/>
                    </a:lnTo>
                    <a:lnTo>
                      <a:pt x="560" y="443"/>
                    </a:lnTo>
                    <a:lnTo>
                      <a:pt x="556" y="1155"/>
                    </a:lnTo>
                    <a:lnTo>
                      <a:pt x="546" y="1152"/>
                    </a:lnTo>
                    <a:lnTo>
                      <a:pt x="536" y="1146"/>
                    </a:lnTo>
                    <a:lnTo>
                      <a:pt x="529" y="1138"/>
                    </a:lnTo>
                    <a:lnTo>
                      <a:pt x="520" y="1129"/>
                    </a:lnTo>
                    <a:lnTo>
                      <a:pt x="510" y="1123"/>
                    </a:lnTo>
                    <a:lnTo>
                      <a:pt x="503" y="1114"/>
                    </a:lnTo>
                    <a:lnTo>
                      <a:pt x="495" y="1105"/>
                    </a:lnTo>
                    <a:lnTo>
                      <a:pt x="489" y="1095"/>
                    </a:lnTo>
                    <a:lnTo>
                      <a:pt x="477" y="1092"/>
                    </a:lnTo>
                    <a:lnTo>
                      <a:pt x="464" y="1092"/>
                    </a:lnTo>
                    <a:lnTo>
                      <a:pt x="453" y="1095"/>
                    </a:lnTo>
                    <a:lnTo>
                      <a:pt x="443" y="1100"/>
                    </a:lnTo>
                    <a:lnTo>
                      <a:pt x="432" y="1101"/>
                    </a:lnTo>
                    <a:lnTo>
                      <a:pt x="420" y="1103"/>
                    </a:lnTo>
                    <a:lnTo>
                      <a:pt x="407" y="1103"/>
                    </a:lnTo>
                    <a:lnTo>
                      <a:pt x="395" y="1101"/>
                    </a:lnTo>
                    <a:lnTo>
                      <a:pt x="384" y="1098"/>
                    </a:lnTo>
                    <a:lnTo>
                      <a:pt x="374" y="1092"/>
                    </a:lnTo>
                    <a:lnTo>
                      <a:pt x="366" y="1100"/>
                    </a:lnTo>
                    <a:lnTo>
                      <a:pt x="354" y="1105"/>
                    </a:lnTo>
                    <a:lnTo>
                      <a:pt x="346" y="1095"/>
                    </a:lnTo>
                    <a:lnTo>
                      <a:pt x="338" y="1088"/>
                    </a:lnTo>
                    <a:lnTo>
                      <a:pt x="330" y="1080"/>
                    </a:lnTo>
                    <a:lnTo>
                      <a:pt x="320" y="1074"/>
                    </a:lnTo>
                    <a:lnTo>
                      <a:pt x="309" y="1069"/>
                    </a:lnTo>
                    <a:lnTo>
                      <a:pt x="298" y="1068"/>
                    </a:lnTo>
                    <a:lnTo>
                      <a:pt x="286" y="1068"/>
                    </a:lnTo>
                    <a:lnTo>
                      <a:pt x="284" y="1069"/>
                    </a:lnTo>
                    <a:lnTo>
                      <a:pt x="275" y="1066"/>
                    </a:lnTo>
                    <a:lnTo>
                      <a:pt x="267" y="1061"/>
                    </a:lnTo>
                    <a:lnTo>
                      <a:pt x="261" y="1060"/>
                    </a:lnTo>
                    <a:lnTo>
                      <a:pt x="254" y="1058"/>
                    </a:lnTo>
                    <a:lnTo>
                      <a:pt x="246" y="1058"/>
                    </a:lnTo>
                    <a:lnTo>
                      <a:pt x="238" y="1055"/>
                    </a:lnTo>
                    <a:lnTo>
                      <a:pt x="226" y="1052"/>
                    </a:lnTo>
                    <a:lnTo>
                      <a:pt x="218" y="1049"/>
                    </a:lnTo>
                    <a:lnTo>
                      <a:pt x="209" y="1045"/>
                    </a:lnTo>
                    <a:lnTo>
                      <a:pt x="203" y="1041"/>
                    </a:lnTo>
                    <a:lnTo>
                      <a:pt x="194" y="1035"/>
                    </a:lnTo>
                    <a:lnTo>
                      <a:pt x="184" y="1031"/>
                    </a:lnTo>
                    <a:lnTo>
                      <a:pt x="175" y="1025"/>
                    </a:lnTo>
                    <a:lnTo>
                      <a:pt x="169" y="1020"/>
                    </a:lnTo>
                    <a:lnTo>
                      <a:pt x="166" y="1015"/>
                    </a:lnTo>
                    <a:lnTo>
                      <a:pt x="161" y="1011"/>
                    </a:lnTo>
                    <a:lnTo>
                      <a:pt x="152" y="1006"/>
                    </a:lnTo>
                    <a:lnTo>
                      <a:pt x="146" y="1001"/>
                    </a:lnTo>
                    <a:lnTo>
                      <a:pt x="140" y="998"/>
                    </a:lnTo>
                    <a:lnTo>
                      <a:pt x="134" y="994"/>
                    </a:lnTo>
                    <a:lnTo>
                      <a:pt x="128" y="989"/>
                    </a:lnTo>
                    <a:lnTo>
                      <a:pt x="120" y="981"/>
                    </a:lnTo>
                    <a:lnTo>
                      <a:pt x="111" y="974"/>
                    </a:lnTo>
                    <a:lnTo>
                      <a:pt x="106" y="968"/>
                    </a:lnTo>
                    <a:lnTo>
                      <a:pt x="103" y="961"/>
                    </a:lnTo>
                    <a:lnTo>
                      <a:pt x="97" y="954"/>
                    </a:lnTo>
                    <a:lnTo>
                      <a:pt x="92" y="945"/>
                    </a:lnTo>
                    <a:lnTo>
                      <a:pt x="86" y="935"/>
                    </a:lnTo>
                    <a:lnTo>
                      <a:pt x="83" y="931"/>
                    </a:lnTo>
                    <a:lnTo>
                      <a:pt x="77" y="923"/>
                    </a:lnTo>
                    <a:lnTo>
                      <a:pt x="72" y="915"/>
                    </a:lnTo>
                    <a:lnTo>
                      <a:pt x="69" y="909"/>
                    </a:lnTo>
                    <a:lnTo>
                      <a:pt x="65" y="900"/>
                    </a:lnTo>
                    <a:lnTo>
                      <a:pt x="61" y="897"/>
                    </a:lnTo>
                    <a:lnTo>
                      <a:pt x="60" y="894"/>
                    </a:lnTo>
                    <a:lnTo>
                      <a:pt x="65" y="892"/>
                    </a:lnTo>
                    <a:lnTo>
                      <a:pt x="72" y="886"/>
                    </a:lnTo>
                    <a:lnTo>
                      <a:pt x="83" y="877"/>
                    </a:lnTo>
                    <a:lnTo>
                      <a:pt x="91" y="871"/>
                    </a:lnTo>
                    <a:lnTo>
                      <a:pt x="100" y="863"/>
                    </a:lnTo>
                    <a:lnTo>
                      <a:pt x="106" y="855"/>
                    </a:lnTo>
                    <a:lnTo>
                      <a:pt x="112" y="849"/>
                    </a:lnTo>
                    <a:lnTo>
                      <a:pt x="126" y="842"/>
                    </a:lnTo>
                    <a:lnTo>
                      <a:pt x="138" y="834"/>
                    </a:lnTo>
                    <a:lnTo>
                      <a:pt x="148" y="829"/>
                    </a:lnTo>
                    <a:lnTo>
                      <a:pt x="161" y="828"/>
                    </a:lnTo>
                    <a:lnTo>
                      <a:pt x="163" y="822"/>
                    </a:lnTo>
                    <a:lnTo>
                      <a:pt x="174" y="806"/>
                    </a:lnTo>
                    <a:lnTo>
                      <a:pt x="180" y="795"/>
                    </a:lnTo>
                    <a:lnTo>
                      <a:pt x="184" y="782"/>
                    </a:lnTo>
                    <a:lnTo>
                      <a:pt x="186" y="772"/>
                    </a:lnTo>
                    <a:lnTo>
                      <a:pt x="188" y="765"/>
                    </a:lnTo>
                    <a:lnTo>
                      <a:pt x="189" y="752"/>
                    </a:lnTo>
                    <a:lnTo>
                      <a:pt x="192" y="737"/>
                    </a:lnTo>
                    <a:lnTo>
                      <a:pt x="194" y="722"/>
                    </a:lnTo>
                    <a:lnTo>
                      <a:pt x="197" y="706"/>
                    </a:lnTo>
                    <a:lnTo>
                      <a:pt x="198" y="692"/>
                    </a:lnTo>
                    <a:lnTo>
                      <a:pt x="200" y="682"/>
                    </a:lnTo>
                    <a:lnTo>
                      <a:pt x="198" y="666"/>
                    </a:lnTo>
                    <a:lnTo>
                      <a:pt x="198" y="654"/>
                    </a:lnTo>
                    <a:lnTo>
                      <a:pt x="198" y="635"/>
                    </a:lnTo>
                    <a:lnTo>
                      <a:pt x="203" y="622"/>
                    </a:lnTo>
                    <a:lnTo>
                      <a:pt x="208" y="606"/>
                    </a:lnTo>
                    <a:lnTo>
                      <a:pt x="206" y="588"/>
                    </a:lnTo>
                    <a:lnTo>
                      <a:pt x="209" y="572"/>
                    </a:lnTo>
                    <a:lnTo>
                      <a:pt x="209" y="560"/>
                    </a:lnTo>
                    <a:lnTo>
                      <a:pt x="209" y="546"/>
                    </a:lnTo>
                    <a:lnTo>
                      <a:pt x="211" y="531"/>
                    </a:lnTo>
                    <a:lnTo>
                      <a:pt x="214" y="517"/>
                    </a:lnTo>
                    <a:lnTo>
                      <a:pt x="212" y="503"/>
                    </a:lnTo>
                    <a:lnTo>
                      <a:pt x="212" y="488"/>
                    </a:lnTo>
                    <a:lnTo>
                      <a:pt x="206" y="474"/>
                    </a:lnTo>
                    <a:lnTo>
                      <a:pt x="201" y="462"/>
                    </a:lnTo>
                    <a:lnTo>
                      <a:pt x="197" y="454"/>
                    </a:lnTo>
                    <a:lnTo>
                      <a:pt x="188" y="445"/>
                    </a:lnTo>
                    <a:lnTo>
                      <a:pt x="180" y="429"/>
                    </a:lnTo>
                    <a:lnTo>
                      <a:pt x="172" y="420"/>
                    </a:lnTo>
                    <a:lnTo>
                      <a:pt x="168" y="412"/>
                    </a:lnTo>
                    <a:lnTo>
                      <a:pt x="163" y="402"/>
                    </a:lnTo>
                    <a:lnTo>
                      <a:pt x="155" y="391"/>
                    </a:lnTo>
                    <a:lnTo>
                      <a:pt x="148" y="382"/>
                    </a:lnTo>
                    <a:lnTo>
                      <a:pt x="135" y="366"/>
                    </a:lnTo>
                    <a:lnTo>
                      <a:pt x="128" y="354"/>
                    </a:lnTo>
                    <a:lnTo>
                      <a:pt x="120" y="343"/>
                    </a:lnTo>
                    <a:lnTo>
                      <a:pt x="115" y="334"/>
                    </a:lnTo>
                    <a:lnTo>
                      <a:pt x="109" y="325"/>
                    </a:lnTo>
                    <a:lnTo>
                      <a:pt x="101" y="314"/>
                    </a:lnTo>
                    <a:lnTo>
                      <a:pt x="94" y="303"/>
                    </a:lnTo>
                    <a:lnTo>
                      <a:pt x="86" y="291"/>
                    </a:lnTo>
                    <a:lnTo>
                      <a:pt x="74" y="277"/>
                    </a:lnTo>
                    <a:lnTo>
                      <a:pt x="63" y="262"/>
                    </a:lnTo>
                    <a:lnTo>
                      <a:pt x="54" y="246"/>
                    </a:lnTo>
                    <a:lnTo>
                      <a:pt x="51" y="242"/>
                    </a:lnTo>
                    <a:lnTo>
                      <a:pt x="49" y="236"/>
                    </a:lnTo>
                    <a:lnTo>
                      <a:pt x="32" y="208"/>
                    </a:lnTo>
                    <a:lnTo>
                      <a:pt x="26" y="193"/>
                    </a:lnTo>
                    <a:lnTo>
                      <a:pt x="21" y="180"/>
                    </a:lnTo>
                    <a:lnTo>
                      <a:pt x="12" y="165"/>
                    </a:lnTo>
                    <a:lnTo>
                      <a:pt x="9" y="151"/>
                    </a:lnTo>
                    <a:lnTo>
                      <a:pt x="5" y="131"/>
                    </a:lnTo>
                    <a:lnTo>
                      <a:pt x="2" y="119"/>
                    </a:lnTo>
                    <a:lnTo>
                      <a:pt x="0" y="99"/>
                    </a:lnTo>
                    <a:lnTo>
                      <a:pt x="5" y="85"/>
                    </a:lnTo>
                    <a:lnTo>
                      <a:pt x="11" y="71"/>
                    </a:lnTo>
                    <a:lnTo>
                      <a:pt x="12" y="53"/>
                    </a:lnTo>
                    <a:lnTo>
                      <a:pt x="6" y="37"/>
                    </a:lnTo>
                    <a:lnTo>
                      <a:pt x="11" y="0"/>
                    </a:lnTo>
                    <a:lnTo>
                      <a:pt x="12" y="2"/>
                    </a:lnTo>
                    <a:lnTo>
                      <a:pt x="14" y="13"/>
                    </a:lnTo>
                    <a:lnTo>
                      <a:pt x="18" y="23"/>
                    </a:lnTo>
                    <a:close/>
                  </a:path>
                </a:pathLst>
              </a:custGeom>
              <a:solidFill>
                <a:srgbClr val="29C2A1"/>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sz="1200">
                  <a:solidFill>
                    <a:schemeClr val="tx1">
                      <a:lumMod val="75000"/>
                      <a:lumOff val="25000"/>
                    </a:schemeClr>
                  </a:solidFill>
                </a:endParaRPr>
              </a:p>
            </p:txBody>
          </p:sp>
          <p:sp>
            <p:nvSpPr>
              <p:cNvPr id="105" name="Freeform 20">
                <a:extLst>
                  <a:ext uri="{FF2B5EF4-FFF2-40B4-BE49-F238E27FC236}">
                    <a16:creationId xmlns:a16="http://schemas.microsoft.com/office/drawing/2014/main" id="{1564A79C-B9E9-87DA-AB39-9B80DEFECF37}"/>
                  </a:ext>
                </a:extLst>
              </p:cNvPr>
              <p:cNvSpPr>
                <a:spLocks noEditPoints="1"/>
              </p:cNvSpPr>
              <p:nvPr/>
            </p:nvSpPr>
            <p:spPr bwMode="auto">
              <a:xfrm>
                <a:off x="2999" y="672"/>
                <a:ext cx="981" cy="1195"/>
              </a:xfrm>
              <a:custGeom>
                <a:avLst/>
                <a:gdLst>
                  <a:gd name="T0" fmla="*/ 57 w 981"/>
                  <a:gd name="T1" fmla="*/ 798 h 1195"/>
                  <a:gd name="T2" fmla="*/ 77 w 981"/>
                  <a:gd name="T3" fmla="*/ 763 h 1195"/>
                  <a:gd name="T4" fmla="*/ 117 w 981"/>
                  <a:gd name="T5" fmla="*/ 674 h 1195"/>
                  <a:gd name="T6" fmla="*/ 200 w 981"/>
                  <a:gd name="T7" fmla="*/ 638 h 1195"/>
                  <a:gd name="T8" fmla="*/ 248 w 981"/>
                  <a:gd name="T9" fmla="*/ 548 h 1195"/>
                  <a:gd name="T10" fmla="*/ 217 w 981"/>
                  <a:gd name="T11" fmla="*/ 449 h 1195"/>
                  <a:gd name="T12" fmla="*/ 224 w 981"/>
                  <a:gd name="T13" fmla="*/ 426 h 1195"/>
                  <a:gd name="T14" fmla="*/ 229 w 981"/>
                  <a:gd name="T15" fmla="*/ 388 h 1195"/>
                  <a:gd name="T16" fmla="*/ 258 w 981"/>
                  <a:gd name="T17" fmla="*/ 362 h 1195"/>
                  <a:gd name="T18" fmla="*/ 281 w 981"/>
                  <a:gd name="T19" fmla="*/ 331 h 1195"/>
                  <a:gd name="T20" fmla="*/ 280 w 981"/>
                  <a:gd name="T21" fmla="*/ 282 h 1195"/>
                  <a:gd name="T22" fmla="*/ 257 w 981"/>
                  <a:gd name="T23" fmla="*/ 246 h 1195"/>
                  <a:gd name="T24" fmla="*/ 244 w 981"/>
                  <a:gd name="T25" fmla="*/ 209 h 1195"/>
                  <a:gd name="T26" fmla="*/ 275 w 981"/>
                  <a:gd name="T27" fmla="*/ 174 h 1195"/>
                  <a:gd name="T28" fmla="*/ 289 w 981"/>
                  <a:gd name="T29" fmla="*/ 131 h 1195"/>
                  <a:gd name="T30" fmla="*/ 297 w 981"/>
                  <a:gd name="T31" fmla="*/ 89 h 1195"/>
                  <a:gd name="T32" fmla="*/ 315 w 981"/>
                  <a:gd name="T33" fmla="*/ 45 h 1195"/>
                  <a:gd name="T34" fmla="*/ 332 w 981"/>
                  <a:gd name="T35" fmla="*/ 2 h 1195"/>
                  <a:gd name="T36" fmla="*/ 584 w 981"/>
                  <a:gd name="T37" fmla="*/ 103 h 1195"/>
                  <a:gd name="T38" fmla="*/ 661 w 981"/>
                  <a:gd name="T39" fmla="*/ 179 h 1195"/>
                  <a:gd name="T40" fmla="*/ 872 w 981"/>
                  <a:gd name="T41" fmla="*/ 232 h 1195"/>
                  <a:gd name="T42" fmla="*/ 967 w 981"/>
                  <a:gd name="T43" fmla="*/ 457 h 1195"/>
                  <a:gd name="T44" fmla="*/ 907 w 981"/>
                  <a:gd name="T45" fmla="*/ 534 h 1195"/>
                  <a:gd name="T46" fmla="*/ 869 w 981"/>
                  <a:gd name="T47" fmla="*/ 552 h 1195"/>
                  <a:gd name="T48" fmla="*/ 824 w 981"/>
                  <a:gd name="T49" fmla="*/ 558 h 1195"/>
                  <a:gd name="T50" fmla="*/ 786 w 981"/>
                  <a:gd name="T51" fmla="*/ 545 h 1195"/>
                  <a:gd name="T52" fmla="*/ 752 w 981"/>
                  <a:gd name="T53" fmla="*/ 574 h 1195"/>
                  <a:gd name="T54" fmla="*/ 752 w 981"/>
                  <a:gd name="T55" fmla="*/ 605 h 1195"/>
                  <a:gd name="T56" fmla="*/ 744 w 981"/>
                  <a:gd name="T57" fmla="*/ 640 h 1195"/>
                  <a:gd name="T58" fmla="*/ 741 w 981"/>
                  <a:gd name="T59" fmla="*/ 675 h 1195"/>
                  <a:gd name="T60" fmla="*/ 721 w 981"/>
                  <a:gd name="T61" fmla="*/ 709 h 1195"/>
                  <a:gd name="T62" fmla="*/ 709 w 981"/>
                  <a:gd name="T63" fmla="*/ 749 h 1195"/>
                  <a:gd name="T64" fmla="*/ 684 w 981"/>
                  <a:gd name="T65" fmla="*/ 783 h 1195"/>
                  <a:gd name="T66" fmla="*/ 661 w 981"/>
                  <a:gd name="T67" fmla="*/ 814 h 1195"/>
                  <a:gd name="T68" fmla="*/ 633 w 981"/>
                  <a:gd name="T69" fmla="*/ 844 h 1195"/>
                  <a:gd name="T70" fmla="*/ 610 w 981"/>
                  <a:gd name="T71" fmla="*/ 883 h 1195"/>
                  <a:gd name="T72" fmla="*/ 558 w 981"/>
                  <a:gd name="T73" fmla="*/ 928 h 1195"/>
                  <a:gd name="T74" fmla="*/ 578 w 981"/>
                  <a:gd name="T75" fmla="*/ 951 h 1195"/>
                  <a:gd name="T76" fmla="*/ 618 w 981"/>
                  <a:gd name="T77" fmla="*/ 1000 h 1195"/>
                  <a:gd name="T78" fmla="*/ 620 w 981"/>
                  <a:gd name="T79" fmla="*/ 1043 h 1195"/>
                  <a:gd name="T80" fmla="*/ 560 w 981"/>
                  <a:gd name="T81" fmla="*/ 1080 h 1195"/>
                  <a:gd name="T82" fmla="*/ 237 w 981"/>
                  <a:gd name="T83" fmla="*/ 1017 h 1195"/>
                  <a:gd name="T84" fmla="*/ 181 w 981"/>
                  <a:gd name="T85" fmla="*/ 969 h 1195"/>
                  <a:gd name="T86" fmla="*/ 11 w 981"/>
                  <a:gd name="T87" fmla="*/ 858 h 1195"/>
                  <a:gd name="T88" fmla="*/ 337 w 981"/>
                  <a:gd name="T89" fmla="*/ 941 h 1195"/>
                  <a:gd name="T90" fmla="*/ 324 w 981"/>
                  <a:gd name="T91" fmla="*/ 980 h 1195"/>
                  <a:gd name="T92" fmla="*/ 304 w 981"/>
                  <a:gd name="T93" fmla="*/ 1014 h 1195"/>
                  <a:gd name="T94" fmla="*/ 326 w 981"/>
                  <a:gd name="T95" fmla="*/ 1046 h 1195"/>
                  <a:gd name="T96" fmla="*/ 355 w 981"/>
                  <a:gd name="T97" fmla="*/ 1071 h 1195"/>
                  <a:gd name="T98" fmla="*/ 384 w 981"/>
                  <a:gd name="T99" fmla="*/ 1095 h 1195"/>
                  <a:gd name="T100" fmla="*/ 426 w 981"/>
                  <a:gd name="T101" fmla="*/ 1091 h 1195"/>
                  <a:gd name="T102" fmla="*/ 443 w 981"/>
                  <a:gd name="T103" fmla="*/ 1055 h 1195"/>
                  <a:gd name="T104" fmla="*/ 458 w 981"/>
                  <a:gd name="T105" fmla="*/ 1018 h 1195"/>
                  <a:gd name="T106" fmla="*/ 464 w 981"/>
                  <a:gd name="T107" fmla="*/ 988 h 1195"/>
                  <a:gd name="T108" fmla="*/ 460 w 981"/>
                  <a:gd name="T109" fmla="*/ 957 h 1195"/>
                  <a:gd name="T110" fmla="*/ 444 w 981"/>
                  <a:gd name="T111" fmla="*/ 941 h 1195"/>
                  <a:gd name="T112" fmla="*/ 409 w 981"/>
                  <a:gd name="T113" fmla="*/ 924 h 1195"/>
                  <a:gd name="T114" fmla="*/ 384 w 981"/>
                  <a:gd name="T115" fmla="*/ 900 h 1195"/>
                  <a:gd name="T116" fmla="*/ 363 w 981"/>
                  <a:gd name="T117" fmla="*/ 884 h 1195"/>
                  <a:gd name="T118" fmla="*/ 358 w 981"/>
                  <a:gd name="T119" fmla="*/ 852 h 1195"/>
                  <a:gd name="T120" fmla="*/ 352 w 981"/>
                  <a:gd name="T121" fmla="*/ 815 h 1195"/>
                  <a:gd name="T122" fmla="*/ 326 w 981"/>
                  <a:gd name="T123" fmla="*/ 838 h 1195"/>
                  <a:gd name="T124" fmla="*/ 314 w 981"/>
                  <a:gd name="T125" fmla="*/ 87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1" h="1195">
                    <a:moveTo>
                      <a:pt x="38" y="843"/>
                    </a:moveTo>
                    <a:lnTo>
                      <a:pt x="45" y="840"/>
                    </a:lnTo>
                    <a:lnTo>
                      <a:pt x="46" y="840"/>
                    </a:lnTo>
                    <a:lnTo>
                      <a:pt x="48" y="840"/>
                    </a:lnTo>
                    <a:lnTo>
                      <a:pt x="48" y="838"/>
                    </a:lnTo>
                    <a:lnTo>
                      <a:pt x="49" y="838"/>
                    </a:lnTo>
                    <a:lnTo>
                      <a:pt x="49" y="837"/>
                    </a:lnTo>
                    <a:lnTo>
                      <a:pt x="51" y="837"/>
                    </a:lnTo>
                    <a:lnTo>
                      <a:pt x="51" y="835"/>
                    </a:lnTo>
                    <a:lnTo>
                      <a:pt x="52" y="835"/>
                    </a:lnTo>
                    <a:lnTo>
                      <a:pt x="52" y="834"/>
                    </a:lnTo>
                    <a:lnTo>
                      <a:pt x="52" y="832"/>
                    </a:lnTo>
                    <a:lnTo>
                      <a:pt x="52" y="831"/>
                    </a:lnTo>
                    <a:lnTo>
                      <a:pt x="54" y="829"/>
                    </a:lnTo>
                    <a:lnTo>
                      <a:pt x="54" y="828"/>
                    </a:lnTo>
                    <a:lnTo>
                      <a:pt x="54" y="826"/>
                    </a:lnTo>
                    <a:lnTo>
                      <a:pt x="54" y="824"/>
                    </a:lnTo>
                    <a:lnTo>
                      <a:pt x="54" y="823"/>
                    </a:lnTo>
                    <a:lnTo>
                      <a:pt x="54" y="821"/>
                    </a:lnTo>
                    <a:lnTo>
                      <a:pt x="54" y="820"/>
                    </a:lnTo>
                    <a:lnTo>
                      <a:pt x="54" y="818"/>
                    </a:lnTo>
                    <a:lnTo>
                      <a:pt x="54" y="817"/>
                    </a:lnTo>
                    <a:lnTo>
                      <a:pt x="54" y="815"/>
                    </a:lnTo>
                    <a:lnTo>
                      <a:pt x="54" y="814"/>
                    </a:lnTo>
                    <a:lnTo>
                      <a:pt x="54" y="812"/>
                    </a:lnTo>
                    <a:lnTo>
                      <a:pt x="54" y="811"/>
                    </a:lnTo>
                    <a:lnTo>
                      <a:pt x="54" y="809"/>
                    </a:lnTo>
                    <a:lnTo>
                      <a:pt x="54" y="808"/>
                    </a:lnTo>
                    <a:lnTo>
                      <a:pt x="54" y="806"/>
                    </a:lnTo>
                    <a:lnTo>
                      <a:pt x="54" y="804"/>
                    </a:lnTo>
                    <a:lnTo>
                      <a:pt x="54" y="801"/>
                    </a:lnTo>
                    <a:lnTo>
                      <a:pt x="55" y="800"/>
                    </a:lnTo>
                    <a:lnTo>
                      <a:pt x="55" y="798"/>
                    </a:lnTo>
                    <a:lnTo>
                      <a:pt x="57" y="798"/>
                    </a:lnTo>
                    <a:lnTo>
                      <a:pt x="57" y="797"/>
                    </a:lnTo>
                    <a:lnTo>
                      <a:pt x="58" y="797"/>
                    </a:lnTo>
                    <a:lnTo>
                      <a:pt x="58" y="795"/>
                    </a:lnTo>
                    <a:lnTo>
                      <a:pt x="60" y="795"/>
                    </a:lnTo>
                    <a:lnTo>
                      <a:pt x="60" y="794"/>
                    </a:lnTo>
                    <a:lnTo>
                      <a:pt x="62" y="794"/>
                    </a:lnTo>
                    <a:lnTo>
                      <a:pt x="62" y="792"/>
                    </a:lnTo>
                    <a:lnTo>
                      <a:pt x="62" y="791"/>
                    </a:lnTo>
                    <a:lnTo>
                      <a:pt x="63" y="791"/>
                    </a:lnTo>
                    <a:lnTo>
                      <a:pt x="63" y="789"/>
                    </a:lnTo>
                    <a:lnTo>
                      <a:pt x="65" y="789"/>
                    </a:lnTo>
                    <a:lnTo>
                      <a:pt x="65" y="788"/>
                    </a:lnTo>
                    <a:lnTo>
                      <a:pt x="65" y="786"/>
                    </a:lnTo>
                    <a:lnTo>
                      <a:pt x="66" y="786"/>
                    </a:lnTo>
                    <a:lnTo>
                      <a:pt x="66" y="784"/>
                    </a:lnTo>
                    <a:lnTo>
                      <a:pt x="68" y="783"/>
                    </a:lnTo>
                    <a:lnTo>
                      <a:pt x="69" y="781"/>
                    </a:lnTo>
                    <a:lnTo>
                      <a:pt x="69" y="780"/>
                    </a:lnTo>
                    <a:lnTo>
                      <a:pt x="71" y="780"/>
                    </a:lnTo>
                    <a:lnTo>
                      <a:pt x="71" y="778"/>
                    </a:lnTo>
                    <a:lnTo>
                      <a:pt x="71" y="777"/>
                    </a:lnTo>
                    <a:lnTo>
                      <a:pt x="72" y="777"/>
                    </a:lnTo>
                    <a:lnTo>
                      <a:pt x="72" y="775"/>
                    </a:lnTo>
                    <a:lnTo>
                      <a:pt x="72" y="774"/>
                    </a:lnTo>
                    <a:lnTo>
                      <a:pt x="74" y="774"/>
                    </a:lnTo>
                    <a:lnTo>
                      <a:pt x="74" y="772"/>
                    </a:lnTo>
                    <a:lnTo>
                      <a:pt x="74" y="771"/>
                    </a:lnTo>
                    <a:lnTo>
                      <a:pt x="75" y="771"/>
                    </a:lnTo>
                    <a:lnTo>
                      <a:pt x="75" y="769"/>
                    </a:lnTo>
                    <a:lnTo>
                      <a:pt x="75" y="768"/>
                    </a:lnTo>
                    <a:lnTo>
                      <a:pt x="77" y="768"/>
                    </a:lnTo>
                    <a:lnTo>
                      <a:pt x="77" y="766"/>
                    </a:lnTo>
                    <a:lnTo>
                      <a:pt x="77" y="764"/>
                    </a:lnTo>
                    <a:lnTo>
                      <a:pt x="77" y="763"/>
                    </a:lnTo>
                    <a:lnTo>
                      <a:pt x="78" y="761"/>
                    </a:lnTo>
                    <a:lnTo>
                      <a:pt x="78" y="760"/>
                    </a:lnTo>
                    <a:lnTo>
                      <a:pt x="78" y="758"/>
                    </a:lnTo>
                    <a:lnTo>
                      <a:pt x="80" y="755"/>
                    </a:lnTo>
                    <a:lnTo>
                      <a:pt x="78" y="754"/>
                    </a:lnTo>
                    <a:lnTo>
                      <a:pt x="80" y="752"/>
                    </a:lnTo>
                    <a:lnTo>
                      <a:pt x="80" y="746"/>
                    </a:lnTo>
                    <a:lnTo>
                      <a:pt x="80" y="745"/>
                    </a:lnTo>
                    <a:lnTo>
                      <a:pt x="80" y="743"/>
                    </a:lnTo>
                    <a:lnTo>
                      <a:pt x="82" y="741"/>
                    </a:lnTo>
                    <a:lnTo>
                      <a:pt x="82" y="740"/>
                    </a:lnTo>
                    <a:lnTo>
                      <a:pt x="82" y="738"/>
                    </a:lnTo>
                    <a:lnTo>
                      <a:pt x="83" y="737"/>
                    </a:lnTo>
                    <a:lnTo>
                      <a:pt x="83" y="735"/>
                    </a:lnTo>
                    <a:lnTo>
                      <a:pt x="83" y="734"/>
                    </a:lnTo>
                    <a:lnTo>
                      <a:pt x="89" y="731"/>
                    </a:lnTo>
                    <a:lnTo>
                      <a:pt x="91" y="731"/>
                    </a:lnTo>
                    <a:lnTo>
                      <a:pt x="92" y="729"/>
                    </a:lnTo>
                    <a:lnTo>
                      <a:pt x="94" y="728"/>
                    </a:lnTo>
                    <a:lnTo>
                      <a:pt x="95" y="725"/>
                    </a:lnTo>
                    <a:lnTo>
                      <a:pt x="98" y="723"/>
                    </a:lnTo>
                    <a:lnTo>
                      <a:pt x="100" y="720"/>
                    </a:lnTo>
                    <a:lnTo>
                      <a:pt x="105" y="712"/>
                    </a:lnTo>
                    <a:lnTo>
                      <a:pt x="105" y="708"/>
                    </a:lnTo>
                    <a:lnTo>
                      <a:pt x="106" y="705"/>
                    </a:lnTo>
                    <a:lnTo>
                      <a:pt x="109" y="697"/>
                    </a:lnTo>
                    <a:lnTo>
                      <a:pt x="111" y="694"/>
                    </a:lnTo>
                    <a:lnTo>
                      <a:pt x="112" y="692"/>
                    </a:lnTo>
                    <a:lnTo>
                      <a:pt x="112" y="688"/>
                    </a:lnTo>
                    <a:lnTo>
                      <a:pt x="114" y="685"/>
                    </a:lnTo>
                    <a:lnTo>
                      <a:pt x="114" y="683"/>
                    </a:lnTo>
                    <a:lnTo>
                      <a:pt x="115" y="680"/>
                    </a:lnTo>
                    <a:lnTo>
                      <a:pt x="115" y="678"/>
                    </a:lnTo>
                    <a:lnTo>
                      <a:pt x="117" y="674"/>
                    </a:lnTo>
                    <a:lnTo>
                      <a:pt x="118" y="671"/>
                    </a:lnTo>
                    <a:lnTo>
                      <a:pt x="118" y="669"/>
                    </a:lnTo>
                    <a:lnTo>
                      <a:pt x="120" y="665"/>
                    </a:lnTo>
                    <a:lnTo>
                      <a:pt x="121" y="663"/>
                    </a:lnTo>
                    <a:lnTo>
                      <a:pt x="121" y="660"/>
                    </a:lnTo>
                    <a:lnTo>
                      <a:pt x="123" y="657"/>
                    </a:lnTo>
                    <a:lnTo>
                      <a:pt x="125" y="655"/>
                    </a:lnTo>
                    <a:lnTo>
                      <a:pt x="126" y="652"/>
                    </a:lnTo>
                    <a:lnTo>
                      <a:pt x="128" y="651"/>
                    </a:lnTo>
                    <a:lnTo>
                      <a:pt x="129" y="649"/>
                    </a:lnTo>
                    <a:lnTo>
                      <a:pt x="131" y="649"/>
                    </a:lnTo>
                    <a:lnTo>
                      <a:pt x="132" y="649"/>
                    </a:lnTo>
                    <a:lnTo>
                      <a:pt x="135" y="649"/>
                    </a:lnTo>
                    <a:lnTo>
                      <a:pt x="138" y="651"/>
                    </a:lnTo>
                    <a:lnTo>
                      <a:pt x="141" y="651"/>
                    </a:lnTo>
                    <a:lnTo>
                      <a:pt x="145" y="649"/>
                    </a:lnTo>
                    <a:lnTo>
                      <a:pt x="148" y="649"/>
                    </a:lnTo>
                    <a:lnTo>
                      <a:pt x="152" y="651"/>
                    </a:lnTo>
                    <a:lnTo>
                      <a:pt x="157" y="649"/>
                    </a:lnTo>
                    <a:lnTo>
                      <a:pt x="161" y="649"/>
                    </a:lnTo>
                    <a:lnTo>
                      <a:pt x="165" y="648"/>
                    </a:lnTo>
                    <a:lnTo>
                      <a:pt x="166" y="648"/>
                    </a:lnTo>
                    <a:lnTo>
                      <a:pt x="168" y="646"/>
                    </a:lnTo>
                    <a:lnTo>
                      <a:pt x="169" y="646"/>
                    </a:lnTo>
                    <a:lnTo>
                      <a:pt x="174" y="646"/>
                    </a:lnTo>
                    <a:lnTo>
                      <a:pt x="177" y="645"/>
                    </a:lnTo>
                    <a:lnTo>
                      <a:pt x="178" y="643"/>
                    </a:lnTo>
                    <a:lnTo>
                      <a:pt x="183" y="643"/>
                    </a:lnTo>
                    <a:lnTo>
                      <a:pt x="186" y="643"/>
                    </a:lnTo>
                    <a:lnTo>
                      <a:pt x="189" y="643"/>
                    </a:lnTo>
                    <a:lnTo>
                      <a:pt x="189" y="641"/>
                    </a:lnTo>
                    <a:lnTo>
                      <a:pt x="194" y="640"/>
                    </a:lnTo>
                    <a:lnTo>
                      <a:pt x="197" y="640"/>
                    </a:lnTo>
                    <a:lnTo>
                      <a:pt x="200" y="638"/>
                    </a:lnTo>
                    <a:lnTo>
                      <a:pt x="204" y="631"/>
                    </a:lnTo>
                    <a:lnTo>
                      <a:pt x="206" y="628"/>
                    </a:lnTo>
                    <a:lnTo>
                      <a:pt x="209" y="626"/>
                    </a:lnTo>
                    <a:lnTo>
                      <a:pt x="212" y="623"/>
                    </a:lnTo>
                    <a:lnTo>
                      <a:pt x="215" y="621"/>
                    </a:lnTo>
                    <a:lnTo>
                      <a:pt x="217" y="621"/>
                    </a:lnTo>
                    <a:lnTo>
                      <a:pt x="220" y="621"/>
                    </a:lnTo>
                    <a:lnTo>
                      <a:pt x="224" y="621"/>
                    </a:lnTo>
                    <a:lnTo>
                      <a:pt x="229" y="621"/>
                    </a:lnTo>
                    <a:lnTo>
                      <a:pt x="234" y="615"/>
                    </a:lnTo>
                    <a:lnTo>
                      <a:pt x="237" y="612"/>
                    </a:lnTo>
                    <a:lnTo>
                      <a:pt x="238" y="611"/>
                    </a:lnTo>
                    <a:lnTo>
                      <a:pt x="240" y="608"/>
                    </a:lnTo>
                    <a:lnTo>
                      <a:pt x="243" y="605"/>
                    </a:lnTo>
                    <a:lnTo>
                      <a:pt x="246" y="601"/>
                    </a:lnTo>
                    <a:lnTo>
                      <a:pt x="249" y="600"/>
                    </a:lnTo>
                    <a:lnTo>
                      <a:pt x="251" y="597"/>
                    </a:lnTo>
                    <a:lnTo>
                      <a:pt x="249" y="592"/>
                    </a:lnTo>
                    <a:lnTo>
                      <a:pt x="251" y="592"/>
                    </a:lnTo>
                    <a:lnTo>
                      <a:pt x="251" y="589"/>
                    </a:lnTo>
                    <a:lnTo>
                      <a:pt x="252" y="586"/>
                    </a:lnTo>
                    <a:lnTo>
                      <a:pt x="252" y="583"/>
                    </a:lnTo>
                    <a:lnTo>
                      <a:pt x="252" y="580"/>
                    </a:lnTo>
                    <a:lnTo>
                      <a:pt x="251" y="578"/>
                    </a:lnTo>
                    <a:lnTo>
                      <a:pt x="252" y="575"/>
                    </a:lnTo>
                    <a:lnTo>
                      <a:pt x="254" y="572"/>
                    </a:lnTo>
                    <a:lnTo>
                      <a:pt x="255" y="569"/>
                    </a:lnTo>
                    <a:lnTo>
                      <a:pt x="255" y="566"/>
                    </a:lnTo>
                    <a:lnTo>
                      <a:pt x="255" y="563"/>
                    </a:lnTo>
                    <a:lnTo>
                      <a:pt x="254" y="560"/>
                    </a:lnTo>
                    <a:lnTo>
                      <a:pt x="252" y="555"/>
                    </a:lnTo>
                    <a:lnTo>
                      <a:pt x="252" y="552"/>
                    </a:lnTo>
                    <a:lnTo>
                      <a:pt x="251" y="549"/>
                    </a:lnTo>
                    <a:lnTo>
                      <a:pt x="248" y="548"/>
                    </a:lnTo>
                    <a:lnTo>
                      <a:pt x="244" y="546"/>
                    </a:lnTo>
                    <a:lnTo>
                      <a:pt x="243" y="545"/>
                    </a:lnTo>
                    <a:lnTo>
                      <a:pt x="241" y="541"/>
                    </a:lnTo>
                    <a:lnTo>
                      <a:pt x="238" y="538"/>
                    </a:lnTo>
                    <a:lnTo>
                      <a:pt x="235" y="534"/>
                    </a:lnTo>
                    <a:lnTo>
                      <a:pt x="234" y="531"/>
                    </a:lnTo>
                    <a:lnTo>
                      <a:pt x="231" y="528"/>
                    </a:lnTo>
                    <a:lnTo>
                      <a:pt x="229" y="525"/>
                    </a:lnTo>
                    <a:lnTo>
                      <a:pt x="224" y="518"/>
                    </a:lnTo>
                    <a:lnTo>
                      <a:pt x="223" y="517"/>
                    </a:lnTo>
                    <a:lnTo>
                      <a:pt x="223" y="511"/>
                    </a:lnTo>
                    <a:lnTo>
                      <a:pt x="221" y="509"/>
                    </a:lnTo>
                    <a:lnTo>
                      <a:pt x="218" y="508"/>
                    </a:lnTo>
                    <a:lnTo>
                      <a:pt x="204" y="495"/>
                    </a:lnTo>
                    <a:lnTo>
                      <a:pt x="206" y="495"/>
                    </a:lnTo>
                    <a:lnTo>
                      <a:pt x="208" y="494"/>
                    </a:lnTo>
                    <a:lnTo>
                      <a:pt x="211" y="491"/>
                    </a:lnTo>
                    <a:lnTo>
                      <a:pt x="212" y="489"/>
                    </a:lnTo>
                    <a:lnTo>
                      <a:pt x="215" y="489"/>
                    </a:lnTo>
                    <a:lnTo>
                      <a:pt x="218" y="488"/>
                    </a:lnTo>
                    <a:lnTo>
                      <a:pt x="218" y="486"/>
                    </a:lnTo>
                    <a:lnTo>
                      <a:pt x="218" y="483"/>
                    </a:lnTo>
                    <a:lnTo>
                      <a:pt x="217" y="480"/>
                    </a:lnTo>
                    <a:lnTo>
                      <a:pt x="217" y="477"/>
                    </a:lnTo>
                    <a:lnTo>
                      <a:pt x="215" y="474"/>
                    </a:lnTo>
                    <a:lnTo>
                      <a:pt x="215" y="471"/>
                    </a:lnTo>
                    <a:lnTo>
                      <a:pt x="215" y="468"/>
                    </a:lnTo>
                    <a:lnTo>
                      <a:pt x="214" y="465"/>
                    </a:lnTo>
                    <a:lnTo>
                      <a:pt x="214" y="462"/>
                    </a:lnTo>
                    <a:lnTo>
                      <a:pt x="215" y="458"/>
                    </a:lnTo>
                    <a:lnTo>
                      <a:pt x="217" y="457"/>
                    </a:lnTo>
                    <a:lnTo>
                      <a:pt x="215" y="454"/>
                    </a:lnTo>
                    <a:lnTo>
                      <a:pt x="215" y="451"/>
                    </a:lnTo>
                    <a:lnTo>
                      <a:pt x="217" y="449"/>
                    </a:lnTo>
                    <a:lnTo>
                      <a:pt x="220" y="443"/>
                    </a:lnTo>
                    <a:lnTo>
                      <a:pt x="221" y="446"/>
                    </a:lnTo>
                    <a:lnTo>
                      <a:pt x="223" y="448"/>
                    </a:lnTo>
                    <a:lnTo>
                      <a:pt x="224" y="449"/>
                    </a:lnTo>
                    <a:lnTo>
                      <a:pt x="228" y="451"/>
                    </a:lnTo>
                    <a:lnTo>
                      <a:pt x="231" y="452"/>
                    </a:lnTo>
                    <a:lnTo>
                      <a:pt x="232" y="455"/>
                    </a:lnTo>
                    <a:lnTo>
                      <a:pt x="235" y="457"/>
                    </a:lnTo>
                    <a:lnTo>
                      <a:pt x="237" y="457"/>
                    </a:lnTo>
                    <a:lnTo>
                      <a:pt x="237" y="455"/>
                    </a:lnTo>
                    <a:lnTo>
                      <a:pt x="235" y="455"/>
                    </a:lnTo>
                    <a:lnTo>
                      <a:pt x="235" y="454"/>
                    </a:lnTo>
                    <a:lnTo>
                      <a:pt x="234" y="454"/>
                    </a:lnTo>
                    <a:lnTo>
                      <a:pt x="234" y="452"/>
                    </a:lnTo>
                    <a:lnTo>
                      <a:pt x="234" y="451"/>
                    </a:lnTo>
                    <a:lnTo>
                      <a:pt x="232" y="451"/>
                    </a:lnTo>
                    <a:lnTo>
                      <a:pt x="232" y="449"/>
                    </a:lnTo>
                    <a:lnTo>
                      <a:pt x="231" y="449"/>
                    </a:lnTo>
                    <a:lnTo>
                      <a:pt x="229" y="448"/>
                    </a:lnTo>
                    <a:lnTo>
                      <a:pt x="228" y="446"/>
                    </a:lnTo>
                    <a:lnTo>
                      <a:pt x="228" y="445"/>
                    </a:lnTo>
                    <a:lnTo>
                      <a:pt x="226" y="443"/>
                    </a:lnTo>
                    <a:lnTo>
                      <a:pt x="226" y="442"/>
                    </a:lnTo>
                    <a:lnTo>
                      <a:pt x="226" y="440"/>
                    </a:lnTo>
                    <a:lnTo>
                      <a:pt x="226" y="438"/>
                    </a:lnTo>
                    <a:lnTo>
                      <a:pt x="224" y="438"/>
                    </a:lnTo>
                    <a:lnTo>
                      <a:pt x="224" y="437"/>
                    </a:lnTo>
                    <a:lnTo>
                      <a:pt x="224" y="435"/>
                    </a:lnTo>
                    <a:lnTo>
                      <a:pt x="224" y="434"/>
                    </a:lnTo>
                    <a:lnTo>
                      <a:pt x="224" y="432"/>
                    </a:lnTo>
                    <a:lnTo>
                      <a:pt x="224" y="431"/>
                    </a:lnTo>
                    <a:lnTo>
                      <a:pt x="224" y="429"/>
                    </a:lnTo>
                    <a:lnTo>
                      <a:pt x="224" y="428"/>
                    </a:lnTo>
                    <a:lnTo>
                      <a:pt x="224" y="426"/>
                    </a:lnTo>
                    <a:lnTo>
                      <a:pt x="224" y="425"/>
                    </a:lnTo>
                    <a:lnTo>
                      <a:pt x="224" y="423"/>
                    </a:lnTo>
                    <a:lnTo>
                      <a:pt x="224" y="420"/>
                    </a:lnTo>
                    <a:lnTo>
                      <a:pt x="224" y="418"/>
                    </a:lnTo>
                    <a:lnTo>
                      <a:pt x="224" y="417"/>
                    </a:lnTo>
                    <a:lnTo>
                      <a:pt x="224" y="415"/>
                    </a:lnTo>
                    <a:lnTo>
                      <a:pt x="223" y="415"/>
                    </a:lnTo>
                    <a:lnTo>
                      <a:pt x="223" y="414"/>
                    </a:lnTo>
                    <a:lnTo>
                      <a:pt x="223" y="412"/>
                    </a:lnTo>
                    <a:lnTo>
                      <a:pt x="223" y="411"/>
                    </a:lnTo>
                    <a:lnTo>
                      <a:pt x="221" y="409"/>
                    </a:lnTo>
                    <a:lnTo>
                      <a:pt x="221" y="408"/>
                    </a:lnTo>
                    <a:lnTo>
                      <a:pt x="220" y="408"/>
                    </a:lnTo>
                    <a:lnTo>
                      <a:pt x="220" y="406"/>
                    </a:lnTo>
                    <a:lnTo>
                      <a:pt x="218" y="405"/>
                    </a:lnTo>
                    <a:lnTo>
                      <a:pt x="218" y="403"/>
                    </a:lnTo>
                    <a:lnTo>
                      <a:pt x="218" y="402"/>
                    </a:lnTo>
                    <a:lnTo>
                      <a:pt x="218" y="400"/>
                    </a:lnTo>
                    <a:lnTo>
                      <a:pt x="217" y="400"/>
                    </a:lnTo>
                    <a:lnTo>
                      <a:pt x="218" y="400"/>
                    </a:lnTo>
                    <a:lnTo>
                      <a:pt x="218" y="398"/>
                    </a:lnTo>
                    <a:lnTo>
                      <a:pt x="220" y="398"/>
                    </a:lnTo>
                    <a:lnTo>
                      <a:pt x="220" y="397"/>
                    </a:lnTo>
                    <a:lnTo>
                      <a:pt x="221" y="397"/>
                    </a:lnTo>
                    <a:lnTo>
                      <a:pt x="221" y="395"/>
                    </a:lnTo>
                    <a:lnTo>
                      <a:pt x="223" y="395"/>
                    </a:lnTo>
                    <a:lnTo>
                      <a:pt x="223" y="394"/>
                    </a:lnTo>
                    <a:lnTo>
                      <a:pt x="224" y="394"/>
                    </a:lnTo>
                    <a:lnTo>
                      <a:pt x="224" y="392"/>
                    </a:lnTo>
                    <a:lnTo>
                      <a:pt x="226" y="391"/>
                    </a:lnTo>
                    <a:lnTo>
                      <a:pt x="226" y="389"/>
                    </a:lnTo>
                    <a:lnTo>
                      <a:pt x="228" y="389"/>
                    </a:lnTo>
                    <a:lnTo>
                      <a:pt x="228" y="388"/>
                    </a:lnTo>
                    <a:lnTo>
                      <a:pt x="229" y="388"/>
                    </a:lnTo>
                    <a:lnTo>
                      <a:pt x="229" y="386"/>
                    </a:lnTo>
                    <a:lnTo>
                      <a:pt x="231" y="386"/>
                    </a:lnTo>
                    <a:lnTo>
                      <a:pt x="231" y="385"/>
                    </a:lnTo>
                    <a:lnTo>
                      <a:pt x="232" y="385"/>
                    </a:lnTo>
                    <a:lnTo>
                      <a:pt x="232" y="383"/>
                    </a:lnTo>
                    <a:lnTo>
                      <a:pt x="232" y="382"/>
                    </a:lnTo>
                    <a:lnTo>
                      <a:pt x="234" y="382"/>
                    </a:lnTo>
                    <a:lnTo>
                      <a:pt x="234" y="380"/>
                    </a:lnTo>
                    <a:lnTo>
                      <a:pt x="235" y="380"/>
                    </a:lnTo>
                    <a:lnTo>
                      <a:pt x="235" y="378"/>
                    </a:lnTo>
                    <a:lnTo>
                      <a:pt x="237" y="377"/>
                    </a:lnTo>
                    <a:lnTo>
                      <a:pt x="237" y="375"/>
                    </a:lnTo>
                    <a:lnTo>
                      <a:pt x="238" y="375"/>
                    </a:lnTo>
                    <a:lnTo>
                      <a:pt x="240" y="375"/>
                    </a:lnTo>
                    <a:lnTo>
                      <a:pt x="240" y="374"/>
                    </a:lnTo>
                    <a:lnTo>
                      <a:pt x="240" y="372"/>
                    </a:lnTo>
                    <a:lnTo>
                      <a:pt x="241" y="372"/>
                    </a:lnTo>
                    <a:lnTo>
                      <a:pt x="243" y="371"/>
                    </a:lnTo>
                    <a:lnTo>
                      <a:pt x="243" y="369"/>
                    </a:lnTo>
                    <a:lnTo>
                      <a:pt x="244" y="369"/>
                    </a:lnTo>
                    <a:lnTo>
                      <a:pt x="246" y="369"/>
                    </a:lnTo>
                    <a:lnTo>
                      <a:pt x="246" y="368"/>
                    </a:lnTo>
                    <a:lnTo>
                      <a:pt x="248" y="368"/>
                    </a:lnTo>
                    <a:lnTo>
                      <a:pt x="249" y="368"/>
                    </a:lnTo>
                    <a:lnTo>
                      <a:pt x="251" y="368"/>
                    </a:lnTo>
                    <a:lnTo>
                      <a:pt x="251" y="366"/>
                    </a:lnTo>
                    <a:lnTo>
                      <a:pt x="252" y="366"/>
                    </a:lnTo>
                    <a:lnTo>
                      <a:pt x="254" y="366"/>
                    </a:lnTo>
                    <a:lnTo>
                      <a:pt x="254" y="365"/>
                    </a:lnTo>
                    <a:lnTo>
                      <a:pt x="255" y="365"/>
                    </a:lnTo>
                    <a:lnTo>
                      <a:pt x="257" y="365"/>
                    </a:lnTo>
                    <a:lnTo>
                      <a:pt x="257" y="363"/>
                    </a:lnTo>
                    <a:lnTo>
                      <a:pt x="258" y="363"/>
                    </a:lnTo>
                    <a:lnTo>
                      <a:pt x="258" y="362"/>
                    </a:lnTo>
                    <a:lnTo>
                      <a:pt x="260" y="362"/>
                    </a:lnTo>
                    <a:lnTo>
                      <a:pt x="261" y="362"/>
                    </a:lnTo>
                    <a:lnTo>
                      <a:pt x="261" y="360"/>
                    </a:lnTo>
                    <a:lnTo>
                      <a:pt x="263" y="360"/>
                    </a:lnTo>
                    <a:lnTo>
                      <a:pt x="263" y="358"/>
                    </a:lnTo>
                    <a:lnTo>
                      <a:pt x="264" y="358"/>
                    </a:lnTo>
                    <a:lnTo>
                      <a:pt x="264" y="357"/>
                    </a:lnTo>
                    <a:lnTo>
                      <a:pt x="266" y="357"/>
                    </a:lnTo>
                    <a:lnTo>
                      <a:pt x="266" y="355"/>
                    </a:lnTo>
                    <a:lnTo>
                      <a:pt x="268" y="355"/>
                    </a:lnTo>
                    <a:lnTo>
                      <a:pt x="268" y="354"/>
                    </a:lnTo>
                    <a:lnTo>
                      <a:pt x="268" y="352"/>
                    </a:lnTo>
                    <a:lnTo>
                      <a:pt x="269" y="352"/>
                    </a:lnTo>
                    <a:lnTo>
                      <a:pt x="269" y="351"/>
                    </a:lnTo>
                    <a:lnTo>
                      <a:pt x="271" y="351"/>
                    </a:lnTo>
                    <a:lnTo>
                      <a:pt x="271" y="349"/>
                    </a:lnTo>
                    <a:lnTo>
                      <a:pt x="271" y="348"/>
                    </a:lnTo>
                    <a:lnTo>
                      <a:pt x="272" y="348"/>
                    </a:lnTo>
                    <a:lnTo>
                      <a:pt x="272" y="346"/>
                    </a:lnTo>
                    <a:lnTo>
                      <a:pt x="274" y="345"/>
                    </a:lnTo>
                    <a:lnTo>
                      <a:pt x="274" y="343"/>
                    </a:lnTo>
                    <a:lnTo>
                      <a:pt x="275" y="343"/>
                    </a:lnTo>
                    <a:lnTo>
                      <a:pt x="275" y="342"/>
                    </a:lnTo>
                    <a:lnTo>
                      <a:pt x="277" y="342"/>
                    </a:lnTo>
                    <a:lnTo>
                      <a:pt x="277" y="340"/>
                    </a:lnTo>
                    <a:lnTo>
                      <a:pt x="278" y="340"/>
                    </a:lnTo>
                    <a:lnTo>
                      <a:pt x="278" y="338"/>
                    </a:lnTo>
                    <a:lnTo>
                      <a:pt x="278" y="337"/>
                    </a:lnTo>
                    <a:lnTo>
                      <a:pt x="280" y="337"/>
                    </a:lnTo>
                    <a:lnTo>
                      <a:pt x="280" y="335"/>
                    </a:lnTo>
                    <a:lnTo>
                      <a:pt x="280" y="334"/>
                    </a:lnTo>
                    <a:lnTo>
                      <a:pt x="280" y="332"/>
                    </a:lnTo>
                    <a:lnTo>
                      <a:pt x="281" y="332"/>
                    </a:lnTo>
                    <a:lnTo>
                      <a:pt x="281" y="331"/>
                    </a:lnTo>
                    <a:lnTo>
                      <a:pt x="281" y="329"/>
                    </a:lnTo>
                    <a:lnTo>
                      <a:pt x="281" y="328"/>
                    </a:lnTo>
                    <a:lnTo>
                      <a:pt x="280" y="326"/>
                    </a:lnTo>
                    <a:lnTo>
                      <a:pt x="281" y="326"/>
                    </a:lnTo>
                    <a:lnTo>
                      <a:pt x="280" y="325"/>
                    </a:lnTo>
                    <a:lnTo>
                      <a:pt x="281" y="323"/>
                    </a:lnTo>
                    <a:lnTo>
                      <a:pt x="280" y="323"/>
                    </a:lnTo>
                    <a:lnTo>
                      <a:pt x="281" y="320"/>
                    </a:lnTo>
                    <a:lnTo>
                      <a:pt x="281" y="317"/>
                    </a:lnTo>
                    <a:lnTo>
                      <a:pt x="281" y="315"/>
                    </a:lnTo>
                    <a:lnTo>
                      <a:pt x="281" y="314"/>
                    </a:lnTo>
                    <a:lnTo>
                      <a:pt x="281" y="312"/>
                    </a:lnTo>
                    <a:lnTo>
                      <a:pt x="281" y="308"/>
                    </a:lnTo>
                    <a:lnTo>
                      <a:pt x="281" y="306"/>
                    </a:lnTo>
                    <a:lnTo>
                      <a:pt x="283" y="305"/>
                    </a:lnTo>
                    <a:lnTo>
                      <a:pt x="281" y="305"/>
                    </a:lnTo>
                    <a:lnTo>
                      <a:pt x="281" y="303"/>
                    </a:lnTo>
                    <a:lnTo>
                      <a:pt x="281" y="302"/>
                    </a:lnTo>
                    <a:lnTo>
                      <a:pt x="281" y="300"/>
                    </a:lnTo>
                    <a:lnTo>
                      <a:pt x="281" y="298"/>
                    </a:lnTo>
                    <a:lnTo>
                      <a:pt x="281" y="297"/>
                    </a:lnTo>
                    <a:lnTo>
                      <a:pt x="281" y="295"/>
                    </a:lnTo>
                    <a:lnTo>
                      <a:pt x="283" y="294"/>
                    </a:lnTo>
                    <a:lnTo>
                      <a:pt x="283" y="292"/>
                    </a:lnTo>
                    <a:lnTo>
                      <a:pt x="283" y="291"/>
                    </a:lnTo>
                    <a:lnTo>
                      <a:pt x="281" y="291"/>
                    </a:lnTo>
                    <a:lnTo>
                      <a:pt x="283" y="291"/>
                    </a:lnTo>
                    <a:lnTo>
                      <a:pt x="281" y="289"/>
                    </a:lnTo>
                    <a:lnTo>
                      <a:pt x="281" y="288"/>
                    </a:lnTo>
                    <a:lnTo>
                      <a:pt x="281" y="286"/>
                    </a:lnTo>
                    <a:lnTo>
                      <a:pt x="281" y="285"/>
                    </a:lnTo>
                    <a:lnTo>
                      <a:pt x="281" y="283"/>
                    </a:lnTo>
                    <a:lnTo>
                      <a:pt x="280" y="283"/>
                    </a:lnTo>
                    <a:lnTo>
                      <a:pt x="280" y="282"/>
                    </a:lnTo>
                    <a:lnTo>
                      <a:pt x="280" y="280"/>
                    </a:lnTo>
                    <a:lnTo>
                      <a:pt x="278" y="280"/>
                    </a:lnTo>
                    <a:lnTo>
                      <a:pt x="278" y="278"/>
                    </a:lnTo>
                    <a:lnTo>
                      <a:pt x="278" y="277"/>
                    </a:lnTo>
                    <a:lnTo>
                      <a:pt x="277" y="277"/>
                    </a:lnTo>
                    <a:lnTo>
                      <a:pt x="277" y="275"/>
                    </a:lnTo>
                    <a:lnTo>
                      <a:pt x="277" y="274"/>
                    </a:lnTo>
                    <a:lnTo>
                      <a:pt x="275" y="274"/>
                    </a:lnTo>
                    <a:lnTo>
                      <a:pt x="275" y="272"/>
                    </a:lnTo>
                    <a:lnTo>
                      <a:pt x="275" y="271"/>
                    </a:lnTo>
                    <a:lnTo>
                      <a:pt x="275" y="269"/>
                    </a:lnTo>
                    <a:lnTo>
                      <a:pt x="274" y="269"/>
                    </a:lnTo>
                    <a:lnTo>
                      <a:pt x="274" y="268"/>
                    </a:lnTo>
                    <a:lnTo>
                      <a:pt x="274" y="266"/>
                    </a:lnTo>
                    <a:lnTo>
                      <a:pt x="274" y="265"/>
                    </a:lnTo>
                    <a:lnTo>
                      <a:pt x="272" y="265"/>
                    </a:lnTo>
                    <a:lnTo>
                      <a:pt x="272" y="263"/>
                    </a:lnTo>
                    <a:lnTo>
                      <a:pt x="271" y="263"/>
                    </a:lnTo>
                    <a:lnTo>
                      <a:pt x="271" y="262"/>
                    </a:lnTo>
                    <a:lnTo>
                      <a:pt x="269" y="260"/>
                    </a:lnTo>
                    <a:lnTo>
                      <a:pt x="269" y="259"/>
                    </a:lnTo>
                    <a:lnTo>
                      <a:pt x="268" y="257"/>
                    </a:lnTo>
                    <a:lnTo>
                      <a:pt x="268" y="255"/>
                    </a:lnTo>
                    <a:lnTo>
                      <a:pt x="266" y="255"/>
                    </a:lnTo>
                    <a:lnTo>
                      <a:pt x="266" y="254"/>
                    </a:lnTo>
                    <a:lnTo>
                      <a:pt x="264" y="254"/>
                    </a:lnTo>
                    <a:lnTo>
                      <a:pt x="264" y="252"/>
                    </a:lnTo>
                    <a:lnTo>
                      <a:pt x="263" y="252"/>
                    </a:lnTo>
                    <a:lnTo>
                      <a:pt x="261" y="251"/>
                    </a:lnTo>
                    <a:lnTo>
                      <a:pt x="260" y="249"/>
                    </a:lnTo>
                    <a:lnTo>
                      <a:pt x="258" y="249"/>
                    </a:lnTo>
                    <a:lnTo>
                      <a:pt x="258" y="248"/>
                    </a:lnTo>
                    <a:lnTo>
                      <a:pt x="257" y="248"/>
                    </a:lnTo>
                    <a:lnTo>
                      <a:pt x="257" y="246"/>
                    </a:lnTo>
                    <a:lnTo>
                      <a:pt x="255" y="246"/>
                    </a:lnTo>
                    <a:lnTo>
                      <a:pt x="254" y="245"/>
                    </a:lnTo>
                    <a:lnTo>
                      <a:pt x="252" y="245"/>
                    </a:lnTo>
                    <a:lnTo>
                      <a:pt x="252" y="243"/>
                    </a:lnTo>
                    <a:lnTo>
                      <a:pt x="251" y="243"/>
                    </a:lnTo>
                    <a:lnTo>
                      <a:pt x="251" y="242"/>
                    </a:lnTo>
                    <a:lnTo>
                      <a:pt x="249" y="242"/>
                    </a:lnTo>
                    <a:lnTo>
                      <a:pt x="249" y="240"/>
                    </a:lnTo>
                    <a:lnTo>
                      <a:pt x="248" y="240"/>
                    </a:lnTo>
                    <a:lnTo>
                      <a:pt x="248" y="239"/>
                    </a:lnTo>
                    <a:lnTo>
                      <a:pt x="246" y="239"/>
                    </a:lnTo>
                    <a:lnTo>
                      <a:pt x="246" y="237"/>
                    </a:lnTo>
                    <a:lnTo>
                      <a:pt x="244" y="235"/>
                    </a:lnTo>
                    <a:lnTo>
                      <a:pt x="244" y="234"/>
                    </a:lnTo>
                    <a:lnTo>
                      <a:pt x="243" y="234"/>
                    </a:lnTo>
                    <a:lnTo>
                      <a:pt x="243" y="232"/>
                    </a:lnTo>
                    <a:lnTo>
                      <a:pt x="243" y="231"/>
                    </a:lnTo>
                    <a:lnTo>
                      <a:pt x="241" y="231"/>
                    </a:lnTo>
                    <a:lnTo>
                      <a:pt x="241" y="229"/>
                    </a:lnTo>
                    <a:lnTo>
                      <a:pt x="241" y="228"/>
                    </a:lnTo>
                    <a:lnTo>
                      <a:pt x="240" y="228"/>
                    </a:lnTo>
                    <a:lnTo>
                      <a:pt x="240" y="226"/>
                    </a:lnTo>
                    <a:lnTo>
                      <a:pt x="240" y="225"/>
                    </a:lnTo>
                    <a:lnTo>
                      <a:pt x="240" y="223"/>
                    </a:lnTo>
                    <a:lnTo>
                      <a:pt x="240" y="222"/>
                    </a:lnTo>
                    <a:lnTo>
                      <a:pt x="240" y="220"/>
                    </a:lnTo>
                    <a:lnTo>
                      <a:pt x="240" y="217"/>
                    </a:lnTo>
                    <a:lnTo>
                      <a:pt x="241" y="217"/>
                    </a:lnTo>
                    <a:lnTo>
                      <a:pt x="241" y="215"/>
                    </a:lnTo>
                    <a:lnTo>
                      <a:pt x="243" y="214"/>
                    </a:lnTo>
                    <a:lnTo>
                      <a:pt x="243" y="212"/>
                    </a:lnTo>
                    <a:lnTo>
                      <a:pt x="244" y="212"/>
                    </a:lnTo>
                    <a:lnTo>
                      <a:pt x="244" y="211"/>
                    </a:lnTo>
                    <a:lnTo>
                      <a:pt x="244" y="209"/>
                    </a:lnTo>
                    <a:lnTo>
                      <a:pt x="244" y="208"/>
                    </a:lnTo>
                    <a:lnTo>
                      <a:pt x="246" y="208"/>
                    </a:lnTo>
                    <a:lnTo>
                      <a:pt x="246" y="206"/>
                    </a:lnTo>
                    <a:lnTo>
                      <a:pt x="248" y="205"/>
                    </a:lnTo>
                    <a:lnTo>
                      <a:pt x="248" y="203"/>
                    </a:lnTo>
                    <a:lnTo>
                      <a:pt x="249" y="203"/>
                    </a:lnTo>
                    <a:lnTo>
                      <a:pt x="251" y="202"/>
                    </a:lnTo>
                    <a:lnTo>
                      <a:pt x="252" y="200"/>
                    </a:lnTo>
                    <a:lnTo>
                      <a:pt x="254" y="199"/>
                    </a:lnTo>
                    <a:lnTo>
                      <a:pt x="255" y="197"/>
                    </a:lnTo>
                    <a:lnTo>
                      <a:pt x="257" y="197"/>
                    </a:lnTo>
                    <a:lnTo>
                      <a:pt x="258" y="197"/>
                    </a:lnTo>
                    <a:lnTo>
                      <a:pt x="260" y="195"/>
                    </a:lnTo>
                    <a:lnTo>
                      <a:pt x="261" y="195"/>
                    </a:lnTo>
                    <a:lnTo>
                      <a:pt x="261" y="194"/>
                    </a:lnTo>
                    <a:lnTo>
                      <a:pt x="263" y="194"/>
                    </a:lnTo>
                    <a:lnTo>
                      <a:pt x="264" y="194"/>
                    </a:lnTo>
                    <a:lnTo>
                      <a:pt x="264" y="192"/>
                    </a:lnTo>
                    <a:lnTo>
                      <a:pt x="264" y="191"/>
                    </a:lnTo>
                    <a:lnTo>
                      <a:pt x="266" y="191"/>
                    </a:lnTo>
                    <a:lnTo>
                      <a:pt x="266" y="189"/>
                    </a:lnTo>
                    <a:lnTo>
                      <a:pt x="266" y="188"/>
                    </a:lnTo>
                    <a:lnTo>
                      <a:pt x="266" y="186"/>
                    </a:lnTo>
                    <a:lnTo>
                      <a:pt x="266" y="185"/>
                    </a:lnTo>
                    <a:lnTo>
                      <a:pt x="268" y="185"/>
                    </a:lnTo>
                    <a:lnTo>
                      <a:pt x="268" y="183"/>
                    </a:lnTo>
                    <a:lnTo>
                      <a:pt x="268" y="182"/>
                    </a:lnTo>
                    <a:lnTo>
                      <a:pt x="269" y="182"/>
                    </a:lnTo>
                    <a:lnTo>
                      <a:pt x="269" y="180"/>
                    </a:lnTo>
                    <a:lnTo>
                      <a:pt x="271" y="179"/>
                    </a:lnTo>
                    <a:lnTo>
                      <a:pt x="272" y="177"/>
                    </a:lnTo>
                    <a:lnTo>
                      <a:pt x="274" y="175"/>
                    </a:lnTo>
                    <a:lnTo>
                      <a:pt x="275" y="175"/>
                    </a:lnTo>
                    <a:lnTo>
                      <a:pt x="275" y="174"/>
                    </a:lnTo>
                    <a:lnTo>
                      <a:pt x="277" y="174"/>
                    </a:lnTo>
                    <a:lnTo>
                      <a:pt x="277" y="172"/>
                    </a:lnTo>
                    <a:lnTo>
                      <a:pt x="278" y="172"/>
                    </a:lnTo>
                    <a:lnTo>
                      <a:pt x="278" y="171"/>
                    </a:lnTo>
                    <a:lnTo>
                      <a:pt x="280" y="171"/>
                    </a:lnTo>
                    <a:lnTo>
                      <a:pt x="280" y="169"/>
                    </a:lnTo>
                    <a:lnTo>
                      <a:pt x="281" y="169"/>
                    </a:lnTo>
                    <a:lnTo>
                      <a:pt x="283" y="168"/>
                    </a:lnTo>
                    <a:lnTo>
                      <a:pt x="284" y="166"/>
                    </a:lnTo>
                    <a:lnTo>
                      <a:pt x="286" y="165"/>
                    </a:lnTo>
                    <a:lnTo>
                      <a:pt x="286" y="163"/>
                    </a:lnTo>
                    <a:lnTo>
                      <a:pt x="288" y="163"/>
                    </a:lnTo>
                    <a:lnTo>
                      <a:pt x="288" y="162"/>
                    </a:lnTo>
                    <a:lnTo>
                      <a:pt x="288" y="160"/>
                    </a:lnTo>
                    <a:lnTo>
                      <a:pt x="289" y="160"/>
                    </a:lnTo>
                    <a:lnTo>
                      <a:pt x="289" y="159"/>
                    </a:lnTo>
                    <a:lnTo>
                      <a:pt x="289" y="157"/>
                    </a:lnTo>
                    <a:lnTo>
                      <a:pt x="289" y="155"/>
                    </a:lnTo>
                    <a:lnTo>
                      <a:pt x="289" y="154"/>
                    </a:lnTo>
                    <a:lnTo>
                      <a:pt x="289" y="152"/>
                    </a:lnTo>
                    <a:lnTo>
                      <a:pt x="289" y="151"/>
                    </a:lnTo>
                    <a:lnTo>
                      <a:pt x="289" y="149"/>
                    </a:lnTo>
                    <a:lnTo>
                      <a:pt x="289" y="148"/>
                    </a:lnTo>
                    <a:lnTo>
                      <a:pt x="289" y="146"/>
                    </a:lnTo>
                    <a:lnTo>
                      <a:pt x="291" y="146"/>
                    </a:lnTo>
                    <a:lnTo>
                      <a:pt x="291" y="142"/>
                    </a:lnTo>
                    <a:lnTo>
                      <a:pt x="291" y="140"/>
                    </a:lnTo>
                    <a:lnTo>
                      <a:pt x="291" y="139"/>
                    </a:lnTo>
                    <a:lnTo>
                      <a:pt x="291" y="137"/>
                    </a:lnTo>
                    <a:lnTo>
                      <a:pt x="291" y="135"/>
                    </a:lnTo>
                    <a:lnTo>
                      <a:pt x="291" y="134"/>
                    </a:lnTo>
                    <a:lnTo>
                      <a:pt x="289" y="134"/>
                    </a:lnTo>
                    <a:lnTo>
                      <a:pt x="289" y="132"/>
                    </a:lnTo>
                    <a:lnTo>
                      <a:pt x="289" y="131"/>
                    </a:lnTo>
                    <a:lnTo>
                      <a:pt x="288" y="131"/>
                    </a:lnTo>
                    <a:lnTo>
                      <a:pt x="288" y="129"/>
                    </a:lnTo>
                    <a:lnTo>
                      <a:pt x="288" y="128"/>
                    </a:lnTo>
                    <a:lnTo>
                      <a:pt x="286" y="126"/>
                    </a:lnTo>
                    <a:lnTo>
                      <a:pt x="286" y="125"/>
                    </a:lnTo>
                    <a:lnTo>
                      <a:pt x="286" y="123"/>
                    </a:lnTo>
                    <a:lnTo>
                      <a:pt x="286" y="122"/>
                    </a:lnTo>
                    <a:lnTo>
                      <a:pt x="286" y="120"/>
                    </a:lnTo>
                    <a:lnTo>
                      <a:pt x="286" y="119"/>
                    </a:lnTo>
                    <a:lnTo>
                      <a:pt x="286" y="117"/>
                    </a:lnTo>
                    <a:lnTo>
                      <a:pt x="286" y="115"/>
                    </a:lnTo>
                    <a:lnTo>
                      <a:pt x="286" y="114"/>
                    </a:lnTo>
                    <a:lnTo>
                      <a:pt x="286" y="112"/>
                    </a:lnTo>
                    <a:lnTo>
                      <a:pt x="286" y="111"/>
                    </a:lnTo>
                    <a:lnTo>
                      <a:pt x="286" y="109"/>
                    </a:lnTo>
                    <a:lnTo>
                      <a:pt x="286" y="108"/>
                    </a:lnTo>
                    <a:lnTo>
                      <a:pt x="286" y="106"/>
                    </a:lnTo>
                    <a:lnTo>
                      <a:pt x="288" y="106"/>
                    </a:lnTo>
                    <a:lnTo>
                      <a:pt x="288" y="105"/>
                    </a:lnTo>
                    <a:lnTo>
                      <a:pt x="288" y="103"/>
                    </a:lnTo>
                    <a:lnTo>
                      <a:pt x="289" y="103"/>
                    </a:lnTo>
                    <a:lnTo>
                      <a:pt x="289" y="102"/>
                    </a:lnTo>
                    <a:lnTo>
                      <a:pt x="289" y="100"/>
                    </a:lnTo>
                    <a:lnTo>
                      <a:pt x="291" y="100"/>
                    </a:lnTo>
                    <a:lnTo>
                      <a:pt x="291" y="99"/>
                    </a:lnTo>
                    <a:lnTo>
                      <a:pt x="292" y="97"/>
                    </a:lnTo>
                    <a:lnTo>
                      <a:pt x="292" y="95"/>
                    </a:lnTo>
                    <a:lnTo>
                      <a:pt x="294" y="95"/>
                    </a:lnTo>
                    <a:lnTo>
                      <a:pt x="294" y="94"/>
                    </a:lnTo>
                    <a:lnTo>
                      <a:pt x="294" y="92"/>
                    </a:lnTo>
                    <a:lnTo>
                      <a:pt x="295" y="92"/>
                    </a:lnTo>
                    <a:lnTo>
                      <a:pt x="295" y="91"/>
                    </a:lnTo>
                    <a:lnTo>
                      <a:pt x="297" y="91"/>
                    </a:lnTo>
                    <a:lnTo>
                      <a:pt x="297" y="89"/>
                    </a:lnTo>
                    <a:lnTo>
                      <a:pt x="298" y="88"/>
                    </a:lnTo>
                    <a:lnTo>
                      <a:pt x="298" y="86"/>
                    </a:lnTo>
                    <a:lnTo>
                      <a:pt x="300" y="86"/>
                    </a:lnTo>
                    <a:lnTo>
                      <a:pt x="300" y="85"/>
                    </a:lnTo>
                    <a:lnTo>
                      <a:pt x="301" y="85"/>
                    </a:lnTo>
                    <a:lnTo>
                      <a:pt x="301" y="83"/>
                    </a:lnTo>
                    <a:lnTo>
                      <a:pt x="301" y="82"/>
                    </a:lnTo>
                    <a:lnTo>
                      <a:pt x="301" y="80"/>
                    </a:lnTo>
                    <a:lnTo>
                      <a:pt x="303" y="79"/>
                    </a:lnTo>
                    <a:lnTo>
                      <a:pt x="303" y="77"/>
                    </a:lnTo>
                    <a:lnTo>
                      <a:pt x="304" y="71"/>
                    </a:lnTo>
                    <a:lnTo>
                      <a:pt x="304" y="69"/>
                    </a:lnTo>
                    <a:lnTo>
                      <a:pt x="304" y="68"/>
                    </a:lnTo>
                    <a:lnTo>
                      <a:pt x="306" y="66"/>
                    </a:lnTo>
                    <a:lnTo>
                      <a:pt x="306" y="65"/>
                    </a:lnTo>
                    <a:lnTo>
                      <a:pt x="307" y="65"/>
                    </a:lnTo>
                    <a:lnTo>
                      <a:pt x="307" y="63"/>
                    </a:lnTo>
                    <a:lnTo>
                      <a:pt x="309" y="63"/>
                    </a:lnTo>
                    <a:lnTo>
                      <a:pt x="309" y="62"/>
                    </a:lnTo>
                    <a:lnTo>
                      <a:pt x="309" y="60"/>
                    </a:lnTo>
                    <a:lnTo>
                      <a:pt x="311" y="60"/>
                    </a:lnTo>
                    <a:lnTo>
                      <a:pt x="311" y="59"/>
                    </a:lnTo>
                    <a:lnTo>
                      <a:pt x="311" y="57"/>
                    </a:lnTo>
                    <a:lnTo>
                      <a:pt x="312" y="57"/>
                    </a:lnTo>
                    <a:lnTo>
                      <a:pt x="312" y="55"/>
                    </a:lnTo>
                    <a:lnTo>
                      <a:pt x="312" y="54"/>
                    </a:lnTo>
                    <a:lnTo>
                      <a:pt x="312" y="52"/>
                    </a:lnTo>
                    <a:lnTo>
                      <a:pt x="314" y="52"/>
                    </a:lnTo>
                    <a:lnTo>
                      <a:pt x="314" y="51"/>
                    </a:lnTo>
                    <a:lnTo>
                      <a:pt x="314" y="49"/>
                    </a:lnTo>
                    <a:lnTo>
                      <a:pt x="314" y="48"/>
                    </a:lnTo>
                    <a:lnTo>
                      <a:pt x="315" y="48"/>
                    </a:lnTo>
                    <a:lnTo>
                      <a:pt x="315" y="46"/>
                    </a:lnTo>
                    <a:lnTo>
                      <a:pt x="315" y="45"/>
                    </a:lnTo>
                    <a:lnTo>
                      <a:pt x="317" y="45"/>
                    </a:lnTo>
                    <a:lnTo>
                      <a:pt x="317" y="43"/>
                    </a:lnTo>
                    <a:lnTo>
                      <a:pt x="317" y="42"/>
                    </a:lnTo>
                    <a:lnTo>
                      <a:pt x="318" y="40"/>
                    </a:lnTo>
                    <a:lnTo>
                      <a:pt x="318" y="39"/>
                    </a:lnTo>
                    <a:lnTo>
                      <a:pt x="318" y="37"/>
                    </a:lnTo>
                    <a:lnTo>
                      <a:pt x="320" y="37"/>
                    </a:lnTo>
                    <a:lnTo>
                      <a:pt x="320" y="35"/>
                    </a:lnTo>
                    <a:lnTo>
                      <a:pt x="320" y="34"/>
                    </a:lnTo>
                    <a:lnTo>
                      <a:pt x="320" y="32"/>
                    </a:lnTo>
                    <a:lnTo>
                      <a:pt x="321" y="32"/>
                    </a:lnTo>
                    <a:lnTo>
                      <a:pt x="321" y="31"/>
                    </a:lnTo>
                    <a:lnTo>
                      <a:pt x="321" y="29"/>
                    </a:lnTo>
                    <a:lnTo>
                      <a:pt x="321" y="28"/>
                    </a:lnTo>
                    <a:lnTo>
                      <a:pt x="323" y="26"/>
                    </a:lnTo>
                    <a:lnTo>
                      <a:pt x="323" y="25"/>
                    </a:lnTo>
                    <a:lnTo>
                      <a:pt x="323" y="23"/>
                    </a:lnTo>
                    <a:lnTo>
                      <a:pt x="323" y="22"/>
                    </a:lnTo>
                    <a:lnTo>
                      <a:pt x="323" y="20"/>
                    </a:lnTo>
                    <a:lnTo>
                      <a:pt x="324" y="20"/>
                    </a:lnTo>
                    <a:lnTo>
                      <a:pt x="324" y="19"/>
                    </a:lnTo>
                    <a:lnTo>
                      <a:pt x="324" y="17"/>
                    </a:lnTo>
                    <a:lnTo>
                      <a:pt x="326" y="16"/>
                    </a:lnTo>
                    <a:lnTo>
                      <a:pt x="326" y="14"/>
                    </a:lnTo>
                    <a:lnTo>
                      <a:pt x="327" y="12"/>
                    </a:lnTo>
                    <a:lnTo>
                      <a:pt x="327" y="11"/>
                    </a:lnTo>
                    <a:lnTo>
                      <a:pt x="329" y="11"/>
                    </a:lnTo>
                    <a:lnTo>
                      <a:pt x="329" y="9"/>
                    </a:lnTo>
                    <a:lnTo>
                      <a:pt x="329" y="8"/>
                    </a:lnTo>
                    <a:lnTo>
                      <a:pt x="331" y="8"/>
                    </a:lnTo>
                    <a:lnTo>
                      <a:pt x="331" y="6"/>
                    </a:lnTo>
                    <a:lnTo>
                      <a:pt x="332" y="5"/>
                    </a:lnTo>
                    <a:lnTo>
                      <a:pt x="332" y="3"/>
                    </a:lnTo>
                    <a:lnTo>
                      <a:pt x="332" y="2"/>
                    </a:lnTo>
                    <a:lnTo>
                      <a:pt x="332" y="0"/>
                    </a:lnTo>
                    <a:lnTo>
                      <a:pt x="334" y="0"/>
                    </a:lnTo>
                    <a:lnTo>
                      <a:pt x="335" y="2"/>
                    </a:lnTo>
                    <a:lnTo>
                      <a:pt x="338" y="3"/>
                    </a:lnTo>
                    <a:lnTo>
                      <a:pt x="346" y="6"/>
                    </a:lnTo>
                    <a:lnTo>
                      <a:pt x="352" y="6"/>
                    </a:lnTo>
                    <a:lnTo>
                      <a:pt x="363" y="8"/>
                    </a:lnTo>
                    <a:lnTo>
                      <a:pt x="369" y="8"/>
                    </a:lnTo>
                    <a:lnTo>
                      <a:pt x="377" y="8"/>
                    </a:lnTo>
                    <a:lnTo>
                      <a:pt x="383" y="9"/>
                    </a:lnTo>
                    <a:lnTo>
                      <a:pt x="389" y="9"/>
                    </a:lnTo>
                    <a:lnTo>
                      <a:pt x="394" y="12"/>
                    </a:lnTo>
                    <a:lnTo>
                      <a:pt x="398" y="16"/>
                    </a:lnTo>
                    <a:lnTo>
                      <a:pt x="406" y="22"/>
                    </a:lnTo>
                    <a:lnTo>
                      <a:pt x="412" y="26"/>
                    </a:lnTo>
                    <a:lnTo>
                      <a:pt x="414" y="31"/>
                    </a:lnTo>
                    <a:lnTo>
                      <a:pt x="418" y="34"/>
                    </a:lnTo>
                    <a:lnTo>
                      <a:pt x="421" y="39"/>
                    </a:lnTo>
                    <a:lnTo>
                      <a:pt x="424" y="40"/>
                    </a:lnTo>
                    <a:lnTo>
                      <a:pt x="426" y="43"/>
                    </a:lnTo>
                    <a:lnTo>
                      <a:pt x="441" y="35"/>
                    </a:lnTo>
                    <a:lnTo>
                      <a:pt x="461" y="26"/>
                    </a:lnTo>
                    <a:lnTo>
                      <a:pt x="469" y="23"/>
                    </a:lnTo>
                    <a:lnTo>
                      <a:pt x="478" y="19"/>
                    </a:lnTo>
                    <a:lnTo>
                      <a:pt x="501" y="20"/>
                    </a:lnTo>
                    <a:lnTo>
                      <a:pt x="524" y="39"/>
                    </a:lnTo>
                    <a:lnTo>
                      <a:pt x="537" y="42"/>
                    </a:lnTo>
                    <a:lnTo>
                      <a:pt x="535" y="45"/>
                    </a:lnTo>
                    <a:lnTo>
                      <a:pt x="537" y="49"/>
                    </a:lnTo>
                    <a:lnTo>
                      <a:pt x="547" y="60"/>
                    </a:lnTo>
                    <a:lnTo>
                      <a:pt x="560" y="77"/>
                    </a:lnTo>
                    <a:lnTo>
                      <a:pt x="569" y="86"/>
                    </a:lnTo>
                    <a:lnTo>
                      <a:pt x="578" y="95"/>
                    </a:lnTo>
                    <a:lnTo>
                      <a:pt x="584" y="103"/>
                    </a:lnTo>
                    <a:lnTo>
                      <a:pt x="587" y="108"/>
                    </a:lnTo>
                    <a:lnTo>
                      <a:pt x="589" y="112"/>
                    </a:lnTo>
                    <a:lnTo>
                      <a:pt x="590" y="115"/>
                    </a:lnTo>
                    <a:lnTo>
                      <a:pt x="592" y="120"/>
                    </a:lnTo>
                    <a:lnTo>
                      <a:pt x="592" y="123"/>
                    </a:lnTo>
                    <a:lnTo>
                      <a:pt x="592" y="128"/>
                    </a:lnTo>
                    <a:lnTo>
                      <a:pt x="592" y="132"/>
                    </a:lnTo>
                    <a:lnTo>
                      <a:pt x="590" y="137"/>
                    </a:lnTo>
                    <a:lnTo>
                      <a:pt x="581" y="140"/>
                    </a:lnTo>
                    <a:lnTo>
                      <a:pt x="580" y="143"/>
                    </a:lnTo>
                    <a:lnTo>
                      <a:pt x="580" y="146"/>
                    </a:lnTo>
                    <a:lnTo>
                      <a:pt x="583" y="148"/>
                    </a:lnTo>
                    <a:lnTo>
                      <a:pt x="589" y="149"/>
                    </a:lnTo>
                    <a:lnTo>
                      <a:pt x="592" y="149"/>
                    </a:lnTo>
                    <a:lnTo>
                      <a:pt x="595" y="149"/>
                    </a:lnTo>
                    <a:lnTo>
                      <a:pt x="600" y="148"/>
                    </a:lnTo>
                    <a:lnTo>
                      <a:pt x="604" y="146"/>
                    </a:lnTo>
                    <a:lnTo>
                      <a:pt x="609" y="143"/>
                    </a:lnTo>
                    <a:lnTo>
                      <a:pt x="612" y="142"/>
                    </a:lnTo>
                    <a:lnTo>
                      <a:pt x="617" y="140"/>
                    </a:lnTo>
                    <a:lnTo>
                      <a:pt x="621" y="140"/>
                    </a:lnTo>
                    <a:lnTo>
                      <a:pt x="626" y="142"/>
                    </a:lnTo>
                    <a:lnTo>
                      <a:pt x="627" y="145"/>
                    </a:lnTo>
                    <a:lnTo>
                      <a:pt x="627" y="149"/>
                    </a:lnTo>
                    <a:lnTo>
                      <a:pt x="629" y="152"/>
                    </a:lnTo>
                    <a:lnTo>
                      <a:pt x="636" y="160"/>
                    </a:lnTo>
                    <a:lnTo>
                      <a:pt x="638" y="163"/>
                    </a:lnTo>
                    <a:lnTo>
                      <a:pt x="641" y="168"/>
                    </a:lnTo>
                    <a:lnTo>
                      <a:pt x="643" y="169"/>
                    </a:lnTo>
                    <a:lnTo>
                      <a:pt x="644" y="171"/>
                    </a:lnTo>
                    <a:lnTo>
                      <a:pt x="649" y="172"/>
                    </a:lnTo>
                    <a:lnTo>
                      <a:pt x="653" y="174"/>
                    </a:lnTo>
                    <a:lnTo>
                      <a:pt x="658" y="177"/>
                    </a:lnTo>
                    <a:lnTo>
                      <a:pt x="661" y="179"/>
                    </a:lnTo>
                    <a:lnTo>
                      <a:pt x="663" y="182"/>
                    </a:lnTo>
                    <a:lnTo>
                      <a:pt x="666" y="183"/>
                    </a:lnTo>
                    <a:lnTo>
                      <a:pt x="669" y="185"/>
                    </a:lnTo>
                    <a:lnTo>
                      <a:pt x="673" y="185"/>
                    </a:lnTo>
                    <a:lnTo>
                      <a:pt x="680" y="186"/>
                    </a:lnTo>
                    <a:lnTo>
                      <a:pt x="684" y="188"/>
                    </a:lnTo>
                    <a:lnTo>
                      <a:pt x="689" y="188"/>
                    </a:lnTo>
                    <a:lnTo>
                      <a:pt x="695" y="188"/>
                    </a:lnTo>
                    <a:lnTo>
                      <a:pt x="701" y="189"/>
                    </a:lnTo>
                    <a:lnTo>
                      <a:pt x="709" y="191"/>
                    </a:lnTo>
                    <a:lnTo>
                      <a:pt x="716" y="194"/>
                    </a:lnTo>
                    <a:lnTo>
                      <a:pt x="723" y="197"/>
                    </a:lnTo>
                    <a:lnTo>
                      <a:pt x="726" y="202"/>
                    </a:lnTo>
                    <a:lnTo>
                      <a:pt x="729" y="206"/>
                    </a:lnTo>
                    <a:lnTo>
                      <a:pt x="730" y="211"/>
                    </a:lnTo>
                    <a:lnTo>
                      <a:pt x="736" y="214"/>
                    </a:lnTo>
                    <a:lnTo>
                      <a:pt x="739" y="217"/>
                    </a:lnTo>
                    <a:lnTo>
                      <a:pt x="746" y="217"/>
                    </a:lnTo>
                    <a:lnTo>
                      <a:pt x="752" y="217"/>
                    </a:lnTo>
                    <a:lnTo>
                      <a:pt x="759" y="215"/>
                    </a:lnTo>
                    <a:lnTo>
                      <a:pt x="764" y="212"/>
                    </a:lnTo>
                    <a:lnTo>
                      <a:pt x="770" y="208"/>
                    </a:lnTo>
                    <a:lnTo>
                      <a:pt x="776" y="206"/>
                    </a:lnTo>
                    <a:lnTo>
                      <a:pt x="783" y="205"/>
                    </a:lnTo>
                    <a:lnTo>
                      <a:pt x="790" y="205"/>
                    </a:lnTo>
                    <a:lnTo>
                      <a:pt x="796" y="206"/>
                    </a:lnTo>
                    <a:lnTo>
                      <a:pt x="803" y="208"/>
                    </a:lnTo>
                    <a:lnTo>
                      <a:pt x="806" y="209"/>
                    </a:lnTo>
                    <a:lnTo>
                      <a:pt x="813" y="212"/>
                    </a:lnTo>
                    <a:lnTo>
                      <a:pt x="819" y="215"/>
                    </a:lnTo>
                    <a:lnTo>
                      <a:pt x="836" y="222"/>
                    </a:lnTo>
                    <a:lnTo>
                      <a:pt x="853" y="226"/>
                    </a:lnTo>
                    <a:lnTo>
                      <a:pt x="862" y="229"/>
                    </a:lnTo>
                    <a:lnTo>
                      <a:pt x="872" y="232"/>
                    </a:lnTo>
                    <a:lnTo>
                      <a:pt x="886" y="239"/>
                    </a:lnTo>
                    <a:lnTo>
                      <a:pt x="890" y="245"/>
                    </a:lnTo>
                    <a:lnTo>
                      <a:pt x="893" y="251"/>
                    </a:lnTo>
                    <a:lnTo>
                      <a:pt x="896" y="254"/>
                    </a:lnTo>
                    <a:lnTo>
                      <a:pt x="904" y="254"/>
                    </a:lnTo>
                    <a:lnTo>
                      <a:pt x="910" y="254"/>
                    </a:lnTo>
                    <a:lnTo>
                      <a:pt x="919" y="255"/>
                    </a:lnTo>
                    <a:lnTo>
                      <a:pt x="929" y="257"/>
                    </a:lnTo>
                    <a:lnTo>
                      <a:pt x="939" y="260"/>
                    </a:lnTo>
                    <a:lnTo>
                      <a:pt x="947" y="260"/>
                    </a:lnTo>
                    <a:lnTo>
                      <a:pt x="955" y="262"/>
                    </a:lnTo>
                    <a:lnTo>
                      <a:pt x="962" y="262"/>
                    </a:lnTo>
                    <a:lnTo>
                      <a:pt x="969" y="263"/>
                    </a:lnTo>
                    <a:lnTo>
                      <a:pt x="970" y="265"/>
                    </a:lnTo>
                    <a:lnTo>
                      <a:pt x="972" y="268"/>
                    </a:lnTo>
                    <a:lnTo>
                      <a:pt x="972" y="269"/>
                    </a:lnTo>
                    <a:lnTo>
                      <a:pt x="972" y="274"/>
                    </a:lnTo>
                    <a:lnTo>
                      <a:pt x="969" y="286"/>
                    </a:lnTo>
                    <a:lnTo>
                      <a:pt x="965" y="294"/>
                    </a:lnTo>
                    <a:lnTo>
                      <a:pt x="961" y="308"/>
                    </a:lnTo>
                    <a:lnTo>
                      <a:pt x="953" y="322"/>
                    </a:lnTo>
                    <a:lnTo>
                      <a:pt x="952" y="331"/>
                    </a:lnTo>
                    <a:lnTo>
                      <a:pt x="949" y="342"/>
                    </a:lnTo>
                    <a:lnTo>
                      <a:pt x="944" y="355"/>
                    </a:lnTo>
                    <a:lnTo>
                      <a:pt x="941" y="369"/>
                    </a:lnTo>
                    <a:lnTo>
                      <a:pt x="939" y="382"/>
                    </a:lnTo>
                    <a:lnTo>
                      <a:pt x="936" y="392"/>
                    </a:lnTo>
                    <a:lnTo>
                      <a:pt x="935" y="402"/>
                    </a:lnTo>
                    <a:lnTo>
                      <a:pt x="936" y="418"/>
                    </a:lnTo>
                    <a:lnTo>
                      <a:pt x="939" y="429"/>
                    </a:lnTo>
                    <a:lnTo>
                      <a:pt x="942" y="438"/>
                    </a:lnTo>
                    <a:lnTo>
                      <a:pt x="950" y="446"/>
                    </a:lnTo>
                    <a:lnTo>
                      <a:pt x="956" y="452"/>
                    </a:lnTo>
                    <a:lnTo>
                      <a:pt x="967" y="457"/>
                    </a:lnTo>
                    <a:lnTo>
                      <a:pt x="973" y="460"/>
                    </a:lnTo>
                    <a:lnTo>
                      <a:pt x="976" y="463"/>
                    </a:lnTo>
                    <a:lnTo>
                      <a:pt x="979" y="469"/>
                    </a:lnTo>
                    <a:lnTo>
                      <a:pt x="979" y="472"/>
                    </a:lnTo>
                    <a:lnTo>
                      <a:pt x="981" y="477"/>
                    </a:lnTo>
                    <a:lnTo>
                      <a:pt x="978" y="483"/>
                    </a:lnTo>
                    <a:lnTo>
                      <a:pt x="973" y="489"/>
                    </a:lnTo>
                    <a:lnTo>
                      <a:pt x="969" y="494"/>
                    </a:lnTo>
                    <a:lnTo>
                      <a:pt x="958" y="503"/>
                    </a:lnTo>
                    <a:lnTo>
                      <a:pt x="947" y="515"/>
                    </a:lnTo>
                    <a:lnTo>
                      <a:pt x="939" y="521"/>
                    </a:lnTo>
                    <a:lnTo>
                      <a:pt x="938" y="529"/>
                    </a:lnTo>
                    <a:lnTo>
                      <a:pt x="936" y="535"/>
                    </a:lnTo>
                    <a:lnTo>
                      <a:pt x="936" y="538"/>
                    </a:lnTo>
                    <a:lnTo>
                      <a:pt x="933" y="537"/>
                    </a:lnTo>
                    <a:lnTo>
                      <a:pt x="932" y="537"/>
                    </a:lnTo>
                    <a:lnTo>
                      <a:pt x="930" y="537"/>
                    </a:lnTo>
                    <a:lnTo>
                      <a:pt x="929" y="537"/>
                    </a:lnTo>
                    <a:lnTo>
                      <a:pt x="927" y="537"/>
                    </a:lnTo>
                    <a:lnTo>
                      <a:pt x="926" y="537"/>
                    </a:lnTo>
                    <a:lnTo>
                      <a:pt x="924" y="537"/>
                    </a:lnTo>
                    <a:lnTo>
                      <a:pt x="922" y="537"/>
                    </a:lnTo>
                    <a:lnTo>
                      <a:pt x="921" y="537"/>
                    </a:lnTo>
                    <a:lnTo>
                      <a:pt x="919" y="537"/>
                    </a:lnTo>
                    <a:lnTo>
                      <a:pt x="919" y="535"/>
                    </a:lnTo>
                    <a:lnTo>
                      <a:pt x="918" y="535"/>
                    </a:lnTo>
                    <a:lnTo>
                      <a:pt x="916" y="535"/>
                    </a:lnTo>
                    <a:lnTo>
                      <a:pt x="915" y="535"/>
                    </a:lnTo>
                    <a:lnTo>
                      <a:pt x="913" y="535"/>
                    </a:lnTo>
                    <a:lnTo>
                      <a:pt x="912" y="535"/>
                    </a:lnTo>
                    <a:lnTo>
                      <a:pt x="910" y="535"/>
                    </a:lnTo>
                    <a:lnTo>
                      <a:pt x="909" y="535"/>
                    </a:lnTo>
                    <a:lnTo>
                      <a:pt x="907" y="535"/>
                    </a:lnTo>
                    <a:lnTo>
                      <a:pt x="907" y="534"/>
                    </a:lnTo>
                    <a:lnTo>
                      <a:pt x="906" y="534"/>
                    </a:lnTo>
                    <a:lnTo>
                      <a:pt x="906" y="535"/>
                    </a:lnTo>
                    <a:lnTo>
                      <a:pt x="904" y="535"/>
                    </a:lnTo>
                    <a:lnTo>
                      <a:pt x="902" y="535"/>
                    </a:lnTo>
                    <a:lnTo>
                      <a:pt x="901" y="535"/>
                    </a:lnTo>
                    <a:lnTo>
                      <a:pt x="901" y="534"/>
                    </a:lnTo>
                    <a:lnTo>
                      <a:pt x="899" y="534"/>
                    </a:lnTo>
                    <a:lnTo>
                      <a:pt x="898" y="534"/>
                    </a:lnTo>
                    <a:lnTo>
                      <a:pt x="896" y="534"/>
                    </a:lnTo>
                    <a:lnTo>
                      <a:pt x="895" y="534"/>
                    </a:lnTo>
                    <a:lnTo>
                      <a:pt x="893" y="534"/>
                    </a:lnTo>
                    <a:lnTo>
                      <a:pt x="892" y="534"/>
                    </a:lnTo>
                    <a:lnTo>
                      <a:pt x="890" y="534"/>
                    </a:lnTo>
                    <a:lnTo>
                      <a:pt x="889" y="535"/>
                    </a:lnTo>
                    <a:lnTo>
                      <a:pt x="887" y="535"/>
                    </a:lnTo>
                    <a:lnTo>
                      <a:pt x="887" y="537"/>
                    </a:lnTo>
                    <a:lnTo>
                      <a:pt x="886" y="537"/>
                    </a:lnTo>
                    <a:lnTo>
                      <a:pt x="886" y="538"/>
                    </a:lnTo>
                    <a:lnTo>
                      <a:pt x="884" y="538"/>
                    </a:lnTo>
                    <a:lnTo>
                      <a:pt x="882" y="540"/>
                    </a:lnTo>
                    <a:lnTo>
                      <a:pt x="881" y="541"/>
                    </a:lnTo>
                    <a:lnTo>
                      <a:pt x="881" y="543"/>
                    </a:lnTo>
                    <a:lnTo>
                      <a:pt x="879" y="543"/>
                    </a:lnTo>
                    <a:lnTo>
                      <a:pt x="879" y="545"/>
                    </a:lnTo>
                    <a:lnTo>
                      <a:pt x="878" y="546"/>
                    </a:lnTo>
                    <a:lnTo>
                      <a:pt x="876" y="546"/>
                    </a:lnTo>
                    <a:lnTo>
                      <a:pt x="876" y="548"/>
                    </a:lnTo>
                    <a:lnTo>
                      <a:pt x="875" y="548"/>
                    </a:lnTo>
                    <a:lnTo>
                      <a:pt x="875" y="549"/>
                    </a:lnTo>
                    <a:lnTo>
                      <a:pt x="875" y="551"/>
                    </a:lnTo>
                    <a:lnTo>
                      <a:pt x="873" y="551"/>
                    </a:lnTo>
                    <a:lnTo>
                      <a:pt x="872" y="552"/>
                    </a:lnTo>
                    <a:lnTo>
                      <a:pt x="870" y="552"/>
                    </a:lnTo>
                    <a:lnTo>
                      <a:pt x="869" y="552"/>
                    </a:lnTo>
                    <a:lnTo>
                      <a:pt x="867" y="552"/>
                    </a:lnTo>
                    <a:lnTo>
                      <a:pt x="866" y="552"/>
                    </a:lnTo>
                    <a:lnTo>
                      <a:pt x="864" y="552"/>
                    </a:lnTo>
                    <a:lnTo>
                      <a:pt x="862" y="552"/>
                    </a:lnTo>
                    <a:lnTo>
                      <a:pt x="861" y="552"/>
                    </a:lnTo>
                    <a:lnTo>
                      <a:pt x="859" y="552"/>
                    </a:lnTo>
                    <a:lnTo>
                      <a:pt x="859" y="551"/>
                    </a:lnTo>
                    <a:lnTo>
                      <a:pt x="858" y="551"/>
                    </a:lnTo>
                    <a:lnTo>
                      <a:pt x="856" y="551"/>
                    </a:lnTo>
                    <a:lnTo>
                      <a:pt x="856" y="552"/>
                    </a:lnTo>
                    <a:lnTo>
                      <a:pt x="855" y="552"/>
                    </a:lnTo>
                    <a:lnTo>
                      <a:pt x="853" y="552"/>
                    </a:lnTo>
                    <a:lnTo>
                      <a:pt x="852" y="552"/>
                    </a:lnTo>
                    <a:lnTo>
                      <a:pt x="850" y="552"/>
                    </a:lnTo>
                    <a:lnTo>
                      <a:pt x="849" y="554"/>
                    </a:lnTo>
                    <a:lnTo>
                      <a:pt x="847" y="554"/>
                    </a:lnTo>
                    <a:lnTo>
                      <a:pt x="847" y="552"/>
                    </a:lnTo>
                    <a:lnTo>
                      <a:pt x="846" y="552"/>
                    </a:lnTo>
                    <a:lnTo>
                      <a:pt x="844" y="552"/>
                    </a:lnTo>
                    <a:lnTo>
                      <a:pt x="842" y="552"/>
                    </a:lnTo>
                    <a:lnTo>
                      <a:pt x="841" y="552"/>
                    </a:lnTo>
                    <a:lnTo>
                      <a:pt x="839" y="552"/>
                    </a:lnTo>
                    <a:lnTo>
                      <a:pt x="838" y="552"/>
                    </a:lnTo>
                    <a:lnTo>
                      <a:pt x="836" y="552"/>
                    </a:lnTo>
                    <a:lnTo>
                      <a:pt x="835" y="552"/>
                    </a:lnTo>
                    <a:lnTo>
                      <a:pt x="835" y="554"/>
                    </a:lnTo>
                    <a:lnTo>
                      <a:pt x="833" y="554"/>
                    </a:lnTo>
                    <a:lnTo>
                      <a:pt x="832" y="555"/>
                    </a:lnTo>
                    <a:lnTo>
                      <a:pt x="830" y="555"/>
                    </a:lnTo>
                    <a:lnTo>
                      <a:pt x="830" y="557"/>
                    </a:lnTo>
                    <a:lnTo>
                      <a:pt x="829" y="557"/>
                    </a:lnTo>
                    <a:lnTo>
                      <a:pt x="827" y="558"/>
                    </a:lnTo>
                    <a:lnTo>
                      <a:pt x="826" y="558"/>
                    </a:lnTo>
                    <a:lnTo>
                      <a:pt x="824" y="558"/>
                    </a:lnTo>
                    <a:lnTo>
                      <a:pt x="823" y="558"/>
                    </a:lnTo>
                    <a:lnTo>
                      <a:pt x="823" y="560"/>
                    </a:lnTo>
                    <a:lnTo>
                      <a:pt x="821" y="560"/>
                    </a:lnTo>
                    <a:lnTo>
                      <a:pt x="821" y="561"/>
                    </a:lnTo>
                    <a:lnTo>
                      <a:pt x="819" y="561"/>
                    </a:lnTo>
                    <a:lnTo>
                      <a:pt x="818" y="561"/>
                    </a:lnTo>
                    <a:lnTo>
                      <a:pt x="816" y="561"/>
                    </a:lnTo>
                    <a:lnTo>
                      <a:pt x="815" y="560"/>
                    </a:lnTo>
                    <a:lnTo>
                      <a:pt x="813" y="560"/>
                    </a:lnTo>
                    <a:lnTo>
                      <a:pt x="813" y="558"/>
                    </a:lnTo>
                    <a:lnTo>
                      <a:pt x="812" y="558"/>
                    </a:lnTo>
                    <a:lnTo>
                      <a:pt x="810" y="558"/>
                    </a:lnTo>
                    <a:lnTo>
                      <a:pt x="810" y="557"/>
                    </a:lnTo>
                    <a:lnTo>
                      <a:pt x="809" y="557"/>
                    </a:lnTo>
                    <a:lnTo>
                      <a:pt x="809" y="555"/>
                    </a:lnTo>
                    <a:lnTo>
                      <a:pt x="807" y="555"/>
                    </a:lnTo>
                    <a:lnTo>
                      <a:pt x="806" y="555"/>
                    </a:lnTo>
                    <a:lnTo>
                      <a:pt x="806" y="554"/>
                    </a:lnTo>
                    <a:lnTo>
                      <a:pt x="804" y="554"/>
                    </a:lnTo>
                    <a:lnTo>
                      <a:pt x="804" y="552"/>
                    </a:lnTo>
                    <a:lnTo>
                      <a:pt x="803" y="552"/>
                    </a:lnTo>
                    <a:lnTo>
                      <a:pt x="803" y="551"/>
                    </a:lnTo>
                    <a:lnTo>
                      <a:pt x="801" y="551"/>
                    </a:lnTo>
                    <a:lnTo>
                      <a:pt x="799" y="551"/>
                    </a:lnTo>
                    <a:lnTo>
                      <a:pt x="799" y="549"/>
                    </a:lnTo>
                    <a:lnTo>
                      <a:pt x="798" y="549"/>
                    </a:lnTo>
                    <a:lnTo>
                      <a:pt x="796" y="549"/>
                    </a:lnTo>
                    <a:lnTo>
                      <a:pt x="795" y="549"/>
                    </a:lnTo>
                    <a:lnTo>
                      <a:pt x="793" y="548"/>
                    </a:lnTo>
                    <a:lnTo>
                      <a:pt x="792" y="548"/>
                    </a:lnTo>
                    <a:lnTo>
                      <a:pt x="790" y="546"/>
                    </a:lnTo>
                    <a:lnTo>
                      <a:pt x="789" y="546"/>
                    </a:lnTo>
                    <a:lnTo>
                      <a:pt x="787" y="546"/>
                    </a:lnTo>
                    <a:lnTo>
                      <a:pt x="786" y="545"/>
                    </a:lnTo>
                    <a:lnTo>
                      <a:pt x="784" y="545"/>
                    </a:lnTo>
                    <a:lnTo>
                      <a:pt x="783" y="545"/>
                    </a:lnTo>
                    <a:lnTo>
                      <a:pt x="781" y="545"/>
                    </a:lnTo>
                    <a:lnTo>
                      <a:pt x="779" y="545"/>
                    </a:lnTo>
                    <a:lnTo>
                      <a:pt x="779" y="546"/>
                    </a:lnTo>
                    <a:lnTo>
                      <a:pt x="778" y="546"/>
                    </a:lnTo>
                    <a:lnTo>
                      <a:pt x="778" y="548"/>
                    </a:lnTo>
                    <a:lnTo>
                      <a:pt x="776" y="548"/>
                    </a:lnTo>
                    <a:lnTo>
                      <a:pt x="776" y="549"/>
                    </a:lnTo>
                    <a:lnTo>
                      <a:pt x="775" y="549"/>
                    </a:lnTo>
                    <a:lnTo>
                      <a:pt x="773" y="551"/>
                    </a:lnTo>
                    <a:lnTo>
                      <a:pt x="772" y="552"/>
                    </a:lnTo>
                    <a:lnTo>
                      <a:pt x="772" y="554"/>
                    </a:lnTo>
                    <a:lnTo>
                      <a:pt x="770" y="554"/>
                    </a:lnTo>
                    <a:lnTo>
                      <a:pt x="769" y="555"/>
                    </a:lnTo>
                    <a:lnTo>
                      <a:pt x="767" y="555"/>
                    </a:lnTo>
                    <a:lnTo>
                      <a:pt x="767" y="557"/>
                    </a:lnTo>
                    <a:lnTo>
                      <a:pt x="766" y="557"/>
                    </a:lnTo>
                    <a:lnTo>
                      <a:pt x="766" y="558"/>
                    </a:lnTo>
                    <a:lnTo>
                      <a:pt x="764" y="558"/>
                    </a:lnTo>
                    <a:lnTo>
                      <a:pt x="763" y="558"/>
                    </a:lnTo>
                    <a:lnTo>
                      <a:pt x="763" y="560"/>
                    </a:lnTo>
                    <a:lnTo>
                      <a:pt x="761" y="560"/>
                    </a:lnTo>
                    <a:lnTo>
                      <a:pt x="759" y="561"/>
                    </a:lnTo>
                    <a:lnTo>
                      <a:pt x="758" y="563"/>
                    </a:lnTo>
                    <a:lnTo>
                      <a:pt x="756" y="565"/>
                    </a:lnTo>
                    <a:lnTo>
                      <a:pt x="755" y="565"/>
                    </a:lnTo>
                    <a:lnTo>
                      <a:pt x="755" y="566"/>
                    </a:lnTo>
                    <a:lnTo>
                      <a:pt x="753" y="566"/>
                    </a:lnTo>
                    <a:lnTo>
                      <a:pt x="753" y="568"/>
                    </a:lnTo>
                    <a:lnTo>
                      <a:pt x="753" y="569"/>
                    </a:lnTo>
                    <a:lnTo>
                      <a:pt x="752" y="571"/>
                    </a:lnTo>
                    <a:lnTo>
                      <a:pt x="752" y="572"/>
                    </a:lnTo>
                    <a:lnTo>
                      <a:pt x="752" y="574"/>
                    </a:lnTo>
                    <a:lnTo>
                      <a:pt x="752" y="575"/>
                    </a:lnTo>
                    <a:lnTo>
                      <a:pt x="753" y="575"/>
                    </a:lnTo>
                    <a:lnTo>
                      <a:pt x="753" y="577"/>
                    </a:lnTo>
                    <a:lnTo>
                      <a:pt x="753" y="578"/>
                    </a:lnTo>
                    <a:lnTo>
                      <a:pt x="755" y="578"/>
                    </a:lnTo>
                    <a:lnTo>
                      <a:pt x="755" y="580"/>
                    </a:lnTo>
                    <a:lnTo>
                      <a:pt x="756" y="580"/>
                    </a:lnTo>
                    <a:lnTo>
                      <a:pt x="756" y="581"/>
                    </a:lnTo>
                    <a:lnTo>
                      <a:pt x="758" y="581"/>
                    </a:lnTo>
                    <a:lnTo>
                      <a:pt x="759" y="581"/>
                    </a:lnTo>
                    <a:lnTo>
                      <a:pt x="759" y="583"/>
                    </a:lnTo>
                    <a:lnTo>
                      <a:pt x="761" y="585"/>
                    </a:lnTo>
                    <a:lnTo>
                      <a:pt x="761" y="586"/>
                    </a:lnTo>
                    <a:lnTo>
                      <a:pt x="763" y="586"/>
                    </a:lnTo>
                    <a:lnTo>
                      <a:pt x="763" y="588"/>
                    </a:lnTo>
                    <a:lnTo>
                      <a:pt x="764" y="589"/>
                    </a:lnTo>
                    <a:lnTo>
                      <a:pt x="764" y="591"/>
                    </a:lnTo>
                    <a:lnTo>
                      <a:pt x="766" y="591"/>
                    </a:lnTo>
                    <a:lnTo>
                      <a:pt x="766" y="592"/>
                    </a:lnTo>
                    <a:lnTo>
                      <a:pt x="766" y="594"/>
                    </a:lnTo>
                    <a:lnTo>
                      <a:pt x="766" y="595"/>
                    </a:lnTo>
                    <a:lnTo>
                      <a:pt x="766" y="597"/>
                    </a:lnTo>
                    <a:lnTo>
                      <a:pt x="766" y="598"/>
                    </a:lnTo>
                    <a:lnTo>
                      <a:pt x="764" y="598"/>
                    </a:lnTo>
                    <a:lnTo>
                      <a:pt x="764" y="600"/>
                    </a:lnTo>
                    <a:lnTo>
                      <a:pt x="763" y="600"/>
                    </a:lnTo>
                    <a:lnTo>
                      <a:pt x="763" y="601"/>
                    </a:lnTo>
                    <a:lnTo>
                      <a:pt x="761" y="601"/>
                    </a:lnTo>
                    <a:lnTo>
                      <a:pt x="759" y="601"/>
                    </a:lnTo>
                    <a:lnTo>
                      <a:pt x="758" y="603"/>
                    </a:lnTo>
                    <a:lnTo>
                      <a:pt x="756" y="603"/>
                    </a:lnTo>
                    <a:lnTo>
                      <a:pt x="755" y="603"/>
                    </a:lnTo>
                    <a:lnTo>
                      <a:pt x="753" y="605"/>
                    </a:lnTo>
                    <a:lnTo>
                      <a:pt x="752" y="605"/>
                    </a:lnTo>
                    <a:lnTo>
                      <a:pt x="750" y="605"/>
                    </a:lnTo>
                    <a:lnTo>
                      <a:pt x="750" y="606"/>
                    </a:lnTo>
                    <a:lnTo>
                      <a:pt x="752" y="606"/>
                    </a:lnTo>
                    <a:lnTo>
                      <a:pt x="752" y="608"/>
                    </a:lnTo>
                    <a:lnTo>
                      <a:pt x="752" y="609"/>
                    </a:lnTo>
                    <a:lnTo>
                      <a:pt x="753" y="609"/>
                    </a:lnTo>
                    <a:lnTo>
                      <a:pt x="753" y="611"/>
                    </a:lnTo>
                    <a:lnTo>
                      <a:pt x="753" y="612"/>
                    </a:lnTo>
                    <a:lnTo>
                      <a:pt x="752" y="614"/>
                    </a:lnTo>
                    <a:lnTo>
                      <a:pt x="752" y="615"/>
                    </a:lnTo>
                    <a:lnTo>
                      <a:pt x="753" y="615"/>
                    </a:lnTo>
                    <a:lnTo>
                      <a:pt x="753" y="617"/>
                    </a:lnTo>
                    <a:lnTo>
                      <a:pt x="755" y="618"/>
                    </a:lnTo>
                    <a:lnTo>
                      <a:pt x="756" y="620"/>
                    </a:lnTo>
                    <a:lnTo>
                      <a:pt x="755" y="621"/>
                    </a:lnTo>
                    <a:lnTo>
                      <a:pt x="755" y="623"/>
                    </a:lnTo>
                    <a:lnTo>
                      <a:pt x="753" y="625"/>
                    </a:lnTo>
                    <a:lnTo>
                      <a:pt x="752" y="625"/>
                    </a:lnTo>
                    <a:lnTo>
                      <a:pt x="750" y="625"/>
                    </a:lnTo>
                    <a:lnTo>
                      <a:pt x="750" y="626"/>
                    </a:lnTo>
                    <a:lnTo>
                      <a:pt x="749" y="626"/>
                    </a:lnTo>
                    <a:lnTo>
                      <a:pt x="747" y="626"/>
                    </a:lnTo>
                    <a:lnTo>
                      <a:pt x="746" y="628"/>
                    </a:lnTo>
                    <a:lnTo>
                      <a:pt x="744" y="628"/>
                    </a:lnTo>
                    <a:lnTo>
                      <a:pt x="744" y="629"/>
                    </a:lnTo>
                    <a:lnTo>
                      <a:pt x="744" y="631"/>
                    </a:lnTo>
                    <a:lnTo>
                      <a:pt x="746" y="631"/>
                    </a:lnTo>
                    <a:lnTo>
                      <a:pt x="746" y="632"/>
                    </a:lnTo>
                    <a:lnTo>
                      <a:pt x="744" y="632"/>
                    </a:lnTo>
                    <a:lnTo>
                      <a:pt x="744" y="634"/>
                    </a:lnTo>
                    <a:lnTo>
                      <a:pt x="744" y="635"/>
                    </a:lnTo>
                    <a:lnTo>
                      <a:pt x="744" y="637"/>
                    </a:lnTo>
                    <a:lnTo>
                      <a:pt x="744" y="638"/>
                    </a:lnTo>
                    <a:lnTo>
                      <a:pt x="744" y="640"/>
                    </a:lnTo>
                    <a:lnTo>
                      <a:pt x="746" y="640"/>
                    </a:lnTo>
                    <a:lnTo>
                      <a:pt x="746" y="641"/>
                    </a:lnTo>
                    <a:lnTo>
                      <a:pt x="747" y="641"/>
                    </a:lnTo>
                    <a:lnTo>
                      <a:pt x="747" y="643"/>
                    </a:lnTo>
                    <a:lnTo>
                      <a:pt x="749" y="643"/>
                    </a:lnTo>
                    <a:lnTo>
                      <a:pt x="749" y="645"/>
                    </a:lnTo>
                    <a:lnTo>
                      <a:pt x="747" y="645"/>
                    </a:lnTo>
                    <a:lnTo>
                      <a:pt x="747" y="646"/>
                    </a:lnTo>
                    <a:lnTo>
                      <a:pt x="749" y="646"/>
                    </a:lnTo>
                    <a:lnTo>
                      <a:pt x="749" y="648"/>
                    </a:lnTo>
                    <a:lnTo>
                      <a:pt x="749" y="649"/>
                    </a:lnTo>
                    <a:lnTo>
                      <a:pt x="750" y="651"/>
                    </a:lnTo>
                    <a:lnTo>
                      <a:pt x="750" y="652"/>
                    </a:lnTo>
                    <a:lnTo>
                      <a:pt x="750" y="654"/>
                    </a:lnTo>
                    <a:lnTo>
                      <a:pt x="749" y="655"/>
                    </a:lnTo>
                    <a:lnTo>
                      <a:pt x="747" y="655"/>
                    </a:lnTo>
                    <a:lnTo>
                      <a:pt x="746" y="655"/>
                    </a:lnTo>
                    <a:lnTo>
                      <a:pt x="744" y="655"/>
                    </a:lnTo>
                    <a:lnTo>
                      <a:pt x="744" y="657"/>
                    </a:lnTo>
                    <a:lnTo>
                      <a:pt x="743" y="657"/>
                    </a:lnTo>
                    <a:lnTo>
                      <a:pt x="743" y="658"/>
                    </a:lnTo>
                    <a:lnTo>
                      <a:pt x="743" y="660"/>
                    </a:lnTo>
                    <a:lnTo>
                      <a:pt x="741" y="661"/>
                    </a:lnTo>
                    <a:lnTo>
                      <a:pt x="739" y="661"/>
                    </a:lnTo>
                    <a:lnTo>
                      <a:pt x="739" y="663"/>
                    </a:lnTo>
                    <a:lnTo>
                      <a:pt x="741" y="665"/>
                    </a:lnTo>
                    <a:lnTo>
                      <a:pt x="741" y="666"/>
                    </a:lnTo>
                    <a:lnTo>
                      <a:pt x="743" y="668"/>
                    </a:lnTo>
                    <a:lnTo>
                      <a:pt x="743" y="669"/>
                    </a:lnTo>
                    <a:lnTo>
                      <a:pt x="743" y="671"/>
                    </a:lnTo>
                    <a:lnTo>
                      <a:pt x="743" y="672"/>
                    </a:lnTo>
                    <a:lnTo>
                      <a:pt x="743" y="674"/>
                    </a:lnTo>
                    <a:lnTo>
                      <a:pt x="743" y="675"/>
                    </a:lnTo>
                    <a:lnTo>
                      <a:pt x="741" y="675"/>
                    </a:lnTo>
                    <a:lnTo>
                      <a:pt x="741" y="677"/>
                    </a:lnTo>
                    <a:lnTo>
                      <a:pt x="741" y="678"/>
                    </a:lnTo>
                    <a:lnTo>
                      <a:pt x="739" y="678"/>
                    </a:lnTo>
                    <a:lnTo>
                      <a:pt x="741" y="680"/>
                    </a:lnTo>
                    <a:lnTo>
                      <a:pt x="739" y="681"/>
                    </a:lnTo>
                    <a:lnTo>
                      <a:pt x="739" y="683"/>
                    </a:lnTo>
                    <a:lnTo>
                      <a:pt x="739" y="685"/>
                    </a:lnTo>
                    <a:lnTo>
                      <a:pt x="741" y="685"/>
                    </a:lnTo>
                    <a:lnTo>
                      <a:pt x="741" y="686"/>
                    </a:lnTo>
                    <a:lnTo>
                      <a:pt x="741" y="688"/>
                    </a:lnTo>
                    <a:lnTo>
                      <a:pt x="739" y="688"/>
                    </a:lnTo>
                    <a:lnTo>
                      <a:pt x="739" y="689"/>
                    </a:lnTo>
                    <a:lnTo>
                      <a:pt x="739" y="691"/>
                    </a:lnTo>
                    <a:lnTo>
                      <a:pt x="738" y="691"/>
                    </a:lnTo>
                    <a:lnTo>
                      <a:pt x="738" y="692"/>
                    </a:lnTo>
                    <a:lnTo>
                      <a:pt x="738" y="694"/>
                    </a:lnTo>
                    <a:lnTo>
                      <a:pt x="738" y="695"/>
                    </a:lnTo>
                    <a:lnTo>
                      <a:pt x="736" y="695"/>
                    </a:lnTo>
                    <a:lnTo>
                      <a:pt x="736" y="697"/>
                    </a:lnTo>
                    <a:lnTo>
                      <a:pt x="735" y="697"/>
                    </a:lnTo>
                    <a:lnTo>
                      <a:pt x="735" y="698"/>
                    </a:lnTo>
                    <a:lnTo>
                      <a:pt x="733" y="698"/>
                    </a:lnTo>
                    <a:lnTo>
                      <a:pt x="732" y="700"/>
                    </a:lnTo>
                    <a:lnTo>
                      <a:pt x="730" y="700"/>
                    </a:lnTo>
                    <a:lnTo>
                      <a:pt x="730" y="701"/>
                    </a:lnTo>
                    <a:lnTo>
                      <a:pt x="729" y="703"/>
                    </a:lnTo>
                    <a:lnTo>
                      <a:pt x="727" y="705"/>
                    </a:lnTo>
                    <a:lnTo>
                      <a:pt x="726" y="705"/>
                    </a:lnTo>
                    <a:lnTo>
                      <a:pt x="726" y="706"/>
                    </a:lnTo>
                    <a:lnTo>
                      <a:pt x="724" y="706"/>
                    </a:lnTo>
                    <a:lnTo>
                      <a:pt x="724" y="708"/>
                    </a:lnTo>
                    <a:lnTo>
                      <a:pt x="723" y="708"/>
                    </a:lnTo>
                    <a:lnTo>
                      <a:pt x="723" y="709"/>
                    </a:lnTo>
                    <a:lnTo>
                      <a:pt x="721" y="709"/>
                    </a:lnTo>
                    <a:lnTo>
                      <a:pt x="721" y="711"/>
                    </a:lnTo>
                    <a:lnTo>
                      <a:pt x="720" y="711"/>
                    </a:lnTo>
                    <a:lnTo>
                      <a:pt x="720" y="712"/>
                    </a:lnTo>
                    <a:lnTo>
                      <a:pt x="720" y="714"/>
                    </a:lnTo>
                    <a:lnTo>
                      <a:pt x="718" y="714"/>
                    </a:lnTo>
                    <a:lnTo>
                      <a:pt x="718" y="715"/>
                    </a:lnTo>
                    <a:lnTo>
                      <a:pt x="718" y="717"/>
                    </a:lnTo>
                    <a:lnTo>
                      <a:pt x="716" y="717"/>
                    </a:lnTo>
                    <a:lnTo>
                      <a:pt x="716" y="718"/>
                    </a:lnTo>
                    <a:lnTo>
                      <a:pt x="715" y="718"/>
                    </a:lnTo>
                    <a:lnTo>
                      <a:pt x="715" y="720"/>
                    </a:lnTo>
                    <a:lnTo>
                      <a:pt x="715" y="721"/>
                    </a:lnTo>
                    <a:lnTo>
                      <a:pt x="715" y="723"/>
                    </a:lnTo>
                    <a:lnTo>
                      <a:pt x="715" y="725"/>
                    </a:lnTo>
                    <a:lnTo>
                      <a:pt x="715" y="726"/>
                    </a:lnTo>
                    <a:lnTo>
                      <a:pt x="715" y="728"/>
                    </a:lnTo>
                    <a:lnTo>
                      <a:pt x="715" y="729"/>
                    </a:lnTo>
                    <a:lnTo>
                      <a:pt x="715" y="731"/>
                    </a:lnTo>
                    <a:lnTo>
                      <a:pt x="713" y="732"/>
                    </a:lnTo>
                    <a:lnTo>
                      <a:pt x="715" y="732"/>
                    </a:lnTo>
                    <a:lnTo>
                      <a:pt x="715" y="734"/>
                    </a:lnTo>
                    <a:lnTo>
                      <a:pt x="715" y="735"/>
                    </a:lnTo>
                    <a:lnTo>
                      <a:pt x="715" y="737"/>
                    </a:lnTo>
                    <a:lnTo>
                      <a:pt x="713" y="737"/>
                    </a:lnTo>
                    <a:lnTo>
                      <a:pt x="713" y="738"/>
                    </a:lnTo>
                    <a:lnTo>
                      <a:pt x="713" y="740"/>
                    </a:lnTo>
                    <a:lnTo>
                      <a:pt x="713" y="741"/>
                    </a:lnTo>
                    <a:lnTo>
                      <a:pt x="712" y="741"/>
                    </a:lnTo>
                    <a:lnTo>
                      <a:pt x="712" y="743"/>
                    </a:lnTo>
                    <a:lnTo>
                      <a:pt x="712" y="745"/>
                    </a:lnTo>
                    <a:lnTo>
                      <a:pt x="710" y="745"/>
                    </a:lnTo>
                    <a:lnTo>
                      <a:pt x="710" y="746"/>
                    </a:lnTo>
                    <a:lnTo>
                      <a:pt x="710" y="748"/>
                    </a:lnTo>
                    <a:lnTo>
                      <a:pt x="709" y="749"/>
                    </a:lnTo>
                    <a:lnTo>
                      <a:pt x="707" y="751"/>
                    </a:lnTo>
                    <a:lnTo>
                      <a:pt x="706" y="751"/>
                    </a:lnTo>
                    <a:lnTo>
                      <a:pt x="706" y="752"/>
                    </a:lnTo>
                    <a:lnTo>
                      <a:pt x="704" y="752"/>
                    </a:lnTo>
                    <a:lnTo>
                      <a:pt x="703" y="754"/>
                    </a:lnTo>
                    <a:lnTo>
                      <a:pt x="701" y="754"/>
                    </a:lnTo>
                    <a:lnTo>
                      <a:pt x="701" y="755"/>
                    </a:lnTo>
                    <a:lnTo>
                      <a:pt x="700" y="755"/>
                    </a:lnTo>
                    <a:lnTo>
                      <a:pt x="698" y="757"/>
                    </a:lnTo>
                    <a:lnTo>
                      <a:pt x="698" y="758"/>
                    </a:lnTo>
                    <a:lnTo>
                      <a:pt x="696" y="758"/>
                    </a:lnTo>
                    <a:lnTo>
                      <a:pt x="696" y="760"/>
                    </a:lnTo>
                    <a:lnTo>
                      <a:pt x="696" y="761"/>
                    </a:lnTo>
                    <a:lnTo>
                      <a:pt x="696" y="763"/>
                    </a:lnTo>
                    <a:lnTo>
                      <a:pt x="695" y="763"/>
                    </a:lnTo>
                    <a:lnTo>
                      <a:pt x="695" y="764"/>
                    </a:lnTo>
                    <a:lnTo>
                      <a:pt x="695" y="766"/>
                    </a:lnTo>
                    <a:lnTo>
                      <a:pt x="695" y="768"/>
                    </a:lnTo>
                    <a:lnTo>
                      <a:pt x="693" y="768"/>
                    </a:lnTo>
                    <a:lnTo>
                      <a:pt x="693" y="769"/>
                    </a:lnTo>
                    <a:lnTo>
                      <a:pt x="692" y="771"/>
                    </a:lnTo>
                    <a:lnTo>
                      <a:pt x="692" y="772"/>
                    </a:lnTo>
                    <a:lnTo>
                      <a:pt x="690" y="772"/>
                    </a:lnTo>
                    <a:lnTo>
                      <a:pt x="690" y="774"/>
                    </a:lnTo>
                    <a:lnTo>
                      <a:pt x="689" y="774"/>
                    </a:lnTo>
                    <a:lnTo>
                      <a:pt x="689" y="775"/>
                    </a:lnTo>
                    <a:lnTo>
                      <a:pt x="689" y="777"/>
                    </a:lnTo>
                    <a:lnTo>
                      <a:pt x="687" y="777"/>
                    </a:lnTo>
                    <a:lnTo>
                      <a:pt x="687" y="778"/>
                    </a:lnTo>
                    <a:lnTo>
                      <a:pt x="687" y="780"/>
                    </a:lnTo>
                    <a:lnTo>
                      <a:pt x="687" y="781"/>
                    </a:lnTo>
                    <a:lnTo>
                      <a:pt x="686" y="781"/>
                    </a:lnTo>
                    <a:lnTo>
                      <a:pt x="686" y="783"/>
                    </a:lnTo>
                    <a:lnTo>
                      <a:pt x="684" y="783"/>
                    </a:lnTo>
                    <a:lnTo>
                      <a:pt x="684" y="784"/>
                    </a:lnTo>
                    <a:lnTo>
                      <a:pt x="683" y="784"/>
                    </a:lnTo>
                    <a:lnTo>
                      <a:pt x="683" y="786"/>
                    </a:lnTo>
                    <a:lnTo>
                      <a:pt x="683" y="788"/>
                    </a:lnTo>
                    <a:lnTo>
                      <a:pt x="681" y="788"/>
                    </a:lnTo>
                    <a:lnTo>
                      <a:pt x="681" y="789"/>
                    </a:lnTo>
                    <a:lnTo>
                      <a:pt x="681" y="791"/>
                    </a:lnTo>
                    <a:lnTo>
                      <a:pt x="680" y="791"/>
                    </a:lnTo>
                    <a:lnTo>
                      <a:pt x="680" y="792"/>
                    </a:lnTo>
                    <a:lnTo>
                      <a:pt x="678" y="792"/>
                    </a:lnTo>
                    <a:lnTo>
                      <a:pt x="678" y="794"/>
                    </a:lnTo>
                    <a:lnTo>
                      <a:pt x="676" y="794"/>
                    </a:lnTo>
                    <a:lnTo>
                      <a:pt x="675" y="794"/>
                    </a:lnTo>
                    <a:lnTo>
                      <a:pt x="675" y="795"/>
                    </a:lnTo>
                    <a:lnTo>
                      <a:pt x="675" y="797"/>
                    </a:lnTo>
                    <a:lnTo>
                      <a:pt x="675" y="798"/>
                    </a:lnTo>
                    <a:lnTo>
                      <a:pt x="675" y="800"/>
                    </a:lnTo>
                    <a:lnTo>
                      <a:pt x="673" y="800"/>
                    </a:lnTo>
                    <a:lnTo>
                      <a:pt x="673" y="801"/>
                    </a:lnTo>
                    <a:lnTo>
                      <a:pt x="673" y="803"/>
                    </a:lnTo>
                    <a:lnTo>
                      <a:pt x="672" y="803"/>
                    </a:lnTo>
                    <a:lnTo>
                      <a:pt x="672" y="804"/>
                    </a:lnTo>
                    <a:lnTo>
                      <a:pt x="670" y="804"/>
                    </a:lnTo>
                    <a:lnTo>
                      <a:pt x="670" y="806"/>
                    </a:lnTo>
                    <a:lnTo>
                      <a:pt x="669" y="806"/>
                    </a:lnTo>
                    <a:lnTo>
                      <a:pt x="669" y="808"/>
                    </a:lnTo>
                    <a:lnTo>
                      <a:pt x="667" y="808"/>
                    </a:lnTo>
                    <a:lnTo>
                      <a:pt x="667" y="809"/>
                    </a:lnTo>
                    <a:lnTo>
                      <a:pt x="666" y="809"/>
                    </a:lnTo>
                    <a:lnTo>
                      <a:pt x="664" y="811"/>
                    </a:lnTo>
                    <a:lnTo>
                      <a:pt x="663" y="811"/>
                    </a:lnTo>
                    <a:lnTo>
                      <a:pt x="663" y="812"/>
                    </a:lnTo>
                    <a:lnTo>
                      <a:pt x="661" y="812"/>
                    </a:lnTo>
                    <a:lnTo>
                      <a:pt x="661" y="814"/>
                    </a:lnTo>
                    <a:lnTo>
                      <a:pt x="660" y="814"/>
                    </a:lnTo>
                    <a:lnTo>
                      <a:pt x="658" y="815"/>
                    </a:lnTo>
                    <a:lnTo>
                      <a:pt x="656" y="815"/>
                    </a:lnTo>
                    <a:lnTo>
                      <a:pt x="656" y="817"/>
                    </a:lnTo>
                    <a:lnTo>
                      <a:pt x="655" y="817"/>
                    </a:lnTo>
                    <a:lnTo>
                      <a:pt x="655" y="818"/>
                    </a:lnTo>
                    <a:lnTo>
                      <a:pt x="653" y="818"/>
                    </a:lnTo>
                    <a:lnTo>
                      <a:pt x="653" y="820"/>
                    </a:lnTo>
                    <a:lnTo>
                      <a:pt x="652" y="820"/>
                    </a:lnTo>
                    <a:lnTo>
                      <a:pt x="652" y="821"/>
                    </a:lnTo>
                    <a:lnTo>
                      <a:pt x="650" y="821"/>
                    </a:lnTo>
                    <a:lnTo>
                      <a:pt x="650" y="823"/>
                    </a:lnTo>
                    <a:lnTo>
                      <a:pt x="649" y="823"/>
                    </a:lnTo>
                    <a:lnTo>
                      <a:pt x="647" y="823"/>
                    </a:lnTo>
                    <a:lnTo>
                      <a:pt x="647" y="824"/>
                    </a:lnTo>
                    <a:lnTo>
                      <a:pt x="646" y="824"/>
                    </a:lnTo>
                    <a:lnTo>
                      <a:pt x="644" y="824"/>
                    </a:lnTo>
                    <a:lnTo>
                      <a:pt x="644" y="826"/>
                    </a:lnTo>
                    <a:lnTo>
                      <a:pt x="643" y="826"/>
                    </a:lnTo>
                    <a:lnTo>
                      <a:pt x="641" y="828"/>
                    </a:lnTo>
                    <a:lnTo>
                      <a:pt x="640" y="828"/>
                    </a:lnTo>
                    <a:lnTo>
                      <a:pt x="640" y="829"/>
                    </a:lnTo>
                    <a:lnTo>
                      <a:pt x="638" y="831"/>
                    </a:lnTo>
                    <a:lnTo>
                      <a:pt x="638" y="832"/>
                    </a:lnTo>
                    <a:lnTo>
                      <a:pt x="636" y="832"/>
                    </a:lnTo>
                    <a:lnTo>
                      <a:pt x="636" y="834"/>
                    </a:lnTo>
                    <a:lnTo>
                      <a:pt x="636" y="835"/>
                    </a:lnTo>
                    <a:lnTo>
                      <a:pt x="635" y="837"/>
                    </a:lnTo>
                    <a:lnTo>
                      <a:pt x="635" y="838"/>
                    </a:lnTo>
                    <a:lnTo>
                      <a:pt x="635" y="840"/>
                    </a:lnTo>
                    <a:lnTo>
                      <a:pt x="635" y="841"/>
                    </a:lnTo>
                    <a:lnTo>
                      <a:pt x="633" y="841"/>
                    </a:lnTo>
                    <a:lnTo>
                      <a:pt x="633" y="843"/>
                    </a:lnTo>
                    <a:lnTo>
                      <a:pt x="633" y="844"/>
                    </a:lnTo>
                    <a:lnTo>
                      <a:pt x="633" y="846"/>
                    </a:lnTo>
                    <a:lnTo>
                      <a:pt x="632" y="846"/>
                    </a:lnTo>
                    <a:lnTo>
                      <a:pt x="632" y="848"/>
                    </a:lnTo>
                    <a:lnTo>
                      <a:pt x="632" y="849"/>
                    </a:lnTo>
                    <a:lnTo>
                      <a:pt x="630" y="849"/>
                    </a:lnTo>
                    <a:lnTo>
                      <a:pt x="630" y="851"/>
                    </a:lnTo>
                    <a:lnTo>
                      <a:pt x="630" y="852"/>
                    </a:lnTo>
                    <a:lnTo>
                      <a:pt x="630" y="854"/>
                    </a:lnTo>
                    <a:lnTo>
                      <a:pt x="629" y="854"/>
                    </a:lnTo>
                    <a:lnTo>
                      <a:pt x="629" y="855"/>
                    </a:lnTo>
                    <a:lnTo>
                      <a:pt x="629" y="857"/>
                    </a:lnTo>
                    <a:lnTo>
                      <a:pt x="627" y="858"/>
                    </a:lnTo>
                    <a:lnTo>
                      <a:pt x="627" y="860"/>
                    </a:lnTo>
                    <a:lnTo>
                      <a:pt x="626" y="861"/>
                    </a:lnTo>
                    <a:lnTo>
                      <a:pt x="626" y="863"/>
                    </a:lnTo>
                    <a:lnTo>
                      <a:pt x="624" y="864"/>
                    </a:lnTo>
                    <a:lnTo>
                      <a:pt x="624" y="866"/>
                    </a:lnTo>
                    <a:lnTo>
                      <a:pt x="623" y="866"/>
                    </a:lnTo>
                    <a:lnTo>
                      <a:pt x="623" y="868"/>
                    </a:lnTo>
                    <a:lnTo>
                      <a:pt x="623" y="869"/>
                    </a:lnTo>
                    <a:lnTo>
                      <a:pt x="621" y="869"/>
                    </a:lnTo>
                    <a:lnTo>
                      <a:pt x="621" y="871"/>
                    </a:lnTo>
                    <a:lnTo>
                      <a:pt x="620" y="872"/>
                    </a:lnTo>
                    <a:lnTo>
                      <a:pt x="620" y="874"/>
                    </a:lnTo>
                    <a:lnTo>
                      <a:pt x="618" y="874"/>
                    </a:lnTo>
                    <a:lnTo>
                      <a:pt x="618" y="875"/>
                    </a:lnTo>
                    <a:lnTo>
                      <a:pt x="617" y="877"/>
                    </a:lnTo>
                    <a:lnTo>
                      <a:pt x="615" y="878"/>
                    </a:lnTo>
                    <a:lnTo>
                      <a:pt x="615" y="880"/>
                    </a:lnTo>
                    <a:lnTo>
                      <a:pt x="613" y="880"/>
                    </a:lnTo>
                    <a:lnTo>
                      <a:pt x="613" y="881"/>
                    </a:lnTo>
                    <a:lnTo>
                      <a:pt x="612" y="881"/>
                    </a:lnTo>
                    <a:lnTo>
                      <a:pt x="612" y="883"/>
                    </a:lnTo>
                    <a:lnTo>
                      <a:pt x="610" y="883"/>
                    </a:lnTo>
                    <a:lnTo>
                      <a:pt x="609" y="884"/>
                    </a:lnTo>
                    <a:lnTo>
                      <a:pt x="607" y="884"/>
                    </a:lnTo>
                    <a:lnTo>
                      <a:pt x="606" y="884"/>
                    </a:lnTo>
                    <a:lnTo>
                      <a:pt x="604" y="886"/>
                    </a:lnTo>
                    <a:lnTo>
                      <a:pt x="601" y="888"/>
                    </a:lnTo>
                    <a:lnTo>
                      <a:pt x="600" y="889"/>
                    </a:lnTo>
                    <a:lnTo>
                      <a:pt x="600" y="891"/>
                    </a:lnTo>
                    <a:lnTo>
                      <a:pt x="598" y="892"/>
                    </a:lnTo>
                    <a:lnTo>
                      <a:pt x="593" y="894"/>
                    </a:lnTo>
                    <a:lnTo>
                      <a:pt x="590" y="894"/>
                    </a:lnTo>
                    <a:lnTo>
                      <a:pt x="586" y="895"/>
                    </a:lnTo>
                    <a:lnTo>
                      <a:pt x="586" y="898"/>
                    </a:lnTo>
                    <a:lnTo>
                      <a:pt x="583" y="901"/>
                    </a:lnTo>
                    <a:lnTo>
                      <a:pt x="581" y="901"/>
                    </a:lnTo>
                    <a:lnTo>
                      <a:pt x="580" y="903"/>
                    </a:lnTo>
                    <a:lnTo>
                      <a:pt x="578" y="904"/>
                    </a:lnTo>
                    <a:lnTo>
                      <a:pt x="577" y="904"/>
                    </a:lnTo>
                    <a:lnTo>
                      <a:pt x="575" y="906"/>
                    </a:lnTo>
                    <a:lnTo>
                      <a:pt x="573" y="906"/>
                    </a:lnTo>
                    <a:lnTo>
                      <a:pt x="573" y="908"/>
                    </a:lnTo>
                    <a:lnTo>
                      <a:pt x="573" y="909"/>
                    </a:lnTo>
                    <a:lnTo>
                      <a:pt x="573" y="911"/>
                    </a:lnTo>
                    <a:lnTo>
                      <a:pt x="572" y="912"/>
                    </a:lnTo>
                    <a:lnTo>
                      <a:pt x="572" y="917"/>
                    </a:lnTo>
                    <a:lnTo>
                      <a:pt x="570" y="920"/>
                    </a:lnTo>
                    <a:lnTo>
                      <a:pt x="570" y="921"/>
                    </a:lnTo>
                    <a:lnTo>
                      <a:pt x="570" y="923"/>
                    </a:lnTo>
                    <a:lnTo>
                      <a:pt x="570" y="924"/>
                    </a:lnTo>
                    <a:lnTo>
                      <a:pt x="567" y="926"/>
                    </a:lnTo>
                    <a:lnTo>
                      <a:pt x="566" y="928"/>
                    </a:lnTo>
                    <a:lnTo>
                      <a:pt x="564" y="928"/>
                    </a:lnTo>
                    <a:lnTo>
                      <a:pt x="563" y="928"/>
                    </a:lnTo>
                    <a:lnTo>
                      <a:pt x="560" y="928"/>
                    </a:lnTo>
                    <a:lnTo>
                      <a:pt x="558" y="928"/>
                    </a:lnTo>
                    <a:lnTo>
                      <a:pt x="557" y="929"/>
                    </a:lnTo>
                    <a:lnTo>
                      <a:pt x="555" y="929"/>
                    </a:lnTo>
                    <a:lnTo>
                      <a:pt x="553" y="929"/>
                    </a:lnTo>
                    <a:lnTo>
                      <a:pt x="553" y="931"/>
                    </a:lnTo>
                    <a:lnTo>
                      <a:pt x="553" y="932"/>
                    </a:lnTo>
                    <a:lnTo>
                      <a:pt x="552" y="935"/>
                    </a:lnTo>
                    <a:lnTo>
                      <a:pt x="550" y="937"/>
                    </a:lnTo>
                    <a:lnTo>
                      <a:pt x="552" y="938"/>
                    </a:lnTo>
                    <a:lnTo>
                      <a:pt x="553" y="938"/>
                    </a:lnTo>
                    <a:lnTo>
                      <a:pt x="560" y="940"/>
                    </a:lnTo>
                    <a:lnTo>
                      <a:pt x="563" y="941"/>
                    </a:lnTo>
                    <a:lnTo>
                      <a:pt x="563" y="943"/>
                    </a:lnTo>
                    <a:lnTo>
                      <a:pt x="561" y="946"/>
                    </a:lnTo>
                    <a:lnTo>
                      <a:pt x="561" y="948"/>
                    </a:lnTo>
                    <a:lnTo>
                      <a:pt x="561" y="951"/>
                    </a:lnTo>
                    <a:lnTo>
                      <a:pt x="563" y="951"/>
                    </a:lnTo>
                    <a:lnTo>
                      <a:pt x="566" y="952"/>
                    </a:lnTo>
                    <a:lnTo>
                      <a:pt x="566" y="955"/>
                    </a:lnTo>
                    <a:lnTo>
                      <a:pt x="564" y="955"/>
                    </a:lnTo>
                    <a:lnTo>
                      <a:pt x="566" y="954"/>
                    </a:lnTo>
                    <a:lnTo>
                      <a:pt x="567" y="952"/>
                    </a:lnTo>
                    <a:lnTo>
                      <a:pt x="566" y="952"/>
                    </a:lnTo>
                    <a:lnTo>
                      <a:pt x="566" y="951"/>
                    </a:lnTo>
                    <a:lnTo>
                      <a:pt x="564" y="951"/>
                    </a:lnTo>
                    <a:lnTo>
                      <a:pt x="564" y="949"/>
                    </a:lnTo>
                    <a:lnTo>
                      <a:pt x="566" y="949"/>
                    </a:lnTo>
                    <a:lnTo>
                      <a:pt x="567" y="949"/>
                    </a:lnTo>
                    <a:lnTo>
                      <a:pt x="569" y="949"/>
                    </a:lnTo>
                    <a:lnTo>
                      <a:pt x="570" y="949"/>
                    </a:lnTo>
                    <a:lnTo>
                      <a:pt x="572" y="949"/>
                    </a:lnTo>
                    <a:lnTo>
                      <a:pt x="573" y="949"/>
                    </a:lnTo>
                    <a:lnTo>
                      <a:pt x="575" y="949"/>
                    </a:lnTo>
                    <a:lnTo>
                      <a:pt x="577" y="949"/>
                    </a:lnTo>
                    <a:lnTo>
                      <a:pt x="578" y="951"/>
                    </a:lnTo>
                    <a:lnTo>
                      <a:pt x="578" y="952"/>
                    </a:lnTo>
                    <a:lnTo>
                      <a:pt x="580" y="952"/>
                    </a:lnTo>
                    <a:lnTo>
                      <a:pt x="580" y="954"/>
                    </a:lnTo>
                    <a:lnTo>
                      <a:pt x="581" y="955"/>
                    </a:lnTo>
                    <a:lnTo>
                      <a:pt x="583" y="957"/>
                    </a:lnTo>
                    <a:lnTo>
                      <a:pt x="583" y="958"/>
                    </a:lnTo>
                    <a:lnTo>
                      <a:pt x="581" y="960"/>
                    </a:lnTo>
                    <a:lnTo>
                      <a:pt x="580" y="968"/>
                    </a:lnTo>
                    <a:lnTo>
                      <a:pt x="581" y="969"/>
                    </a:lnTo>
                    <a:lnTo>
                      <a:pt x="583" y="971"/>
                    </a:lnTo>
                    <a:lnTo>
                      <a:pt x="584" y="972"/>
                    </a:lnTo>
                    <a:lnTo>
                      <a:pt x="584" y="974"/>
                    </a:lnTo>
                    <a:lnTo>
                      <a:pt x="586" y="974"/>
                    </a:lnTo>
                    <a:lnTo>
                      <a:pt x="586" y="975"/>
                    </a:lnTo>
                    <a:lnTo>
                      <a:pt x="587" y="975"/>
                    </a:lnTo>
                    <a:lnTo>
                      <a:pt x="587" y="977"/>
                    </a:lnTo>
                    <a:lnTo>
                      <a:pt x="589" y="978"/>
                    </a:lnTo>
                    <a:lnTo>
                      <a:pt x="590" y="980"/>
                    </a:lnTo>
                    <a:lnTo>
                      <a:pt x="592" y="980"/>
                    </a:lnTo>
                    <a:lnTo>
                      <a:pt x="592" y="981"/>
                    </a:lnTo>
                    <a:lnTo>
                      <a:pt x="593" y="981"/>
                    </a:lnTo>
                    <a:lnTo>
                      <a:pt x="593" y="983"/>
                    </a:lnTo>
                    <a:lnTo>
                      <a:pt x="595" y="984"/>
                    </a:lnTo>
                    <a:lnTo>
                      <a:pt x="597" y="984"/>
                    </a:lnTo>
                    <a:lnTo>
                      <a:pt x="601" y="984"/>
                    </a:lnTo>
                    <a:lnTo>
                      <a:pt x="604" y="984"/>
                    </a:lnTo>
                    <a:lnTo>
                      <a:pt x="607" y="984"/>
                    </a:lnTo>
                    <a:lnTo>
                      <a:pt x="613" y="989"/>
                    </a:lnTo>
                    <a:lnTo>
                      <a:pt x="617" y="992"/>
                    </a:lnTo>
                    <a:lnTo>
                      <a:pt x="620" y="994"/>
                    </a:lnTo>
                    <a:lnTo>
                      <a:pt x="621" y="995"/>
                    </a:lnTo>
                    <a:lnTo>
                      <a:pt x="623" y="997"/>
                    </a:lnTo>
                    <a:lnTo>
                      <a:pt x="621" y="998"/>
                    </a:lnTo>
                    <a:lnTo>
                      <a:pt x="618" y="1000"/>
                    </a:lnTo>
                    <a:lnTo>
                      <a:pt x="615" y="1000"/>
                    </a:lnTo>
                    <a:lnTo>
                      <a:pt x="612" y="1000"/>
                    </a:lnTo>
                    <a:lnTo>
                      <a:pt x="613" y="1001"/>
                    </a:lnTo>
                    <a:lnTo>
                      <a:pt x="615" y="1003"/>
                    </a:lnTo>
                    <a:lnTo>
                      <a:pt x="620" y="1006"/>
                    </a:lnTo>
                    <a:lnTo>
                      <a:pt x="621" y="1007"/>
                    </a:lnTo>
                    <a:lnTo>
                      <a:pt x="623" y="1011"/>
                    </a:lnTo>
                    <a:lnTo>
                      <a:pt x="624" y="1012"/>
                    </a:lnTo>
                    <a:lnTo>
                      <a:pt x="626" y="1014"/>
                    </a:lnTo>
                    <a:lnTo>
                      <a:pt x="624" y="1017"/>
                    </a:lnTo>
                    <a:lnTo>
                      <a:pt x="621" y="1018"/>
                    </a:lnTo>
                    <a:lnTo>
                      <a:pt x="617" y="1018"/>
                    </a:lnTo>
                    <a:lnTo>
                      <a:pt x="615" y="1018"/>
                    </a:lnTo>
                    <a:lnTo>
                      <a:pt x="610" y="1018"/>
                    </a:lnTo>
                    <a:lnTo>
                      <a:pt x="609" y="1021"/>
                    </a:lnTo>
                    <a:lnTo>
                      <a:pt x="610" y="1023"/>
                    </a:lnTo>
                    <a:lnTo>
                      <a:pt x="613" y="1026"/>
                    </a:lnTo>
                    <a:lnTo>
                      <a:pt x="618" y="1029"/>
                    </a:lnTo>
                    <a:lnTo>
                      <a:pt x="620" y="1031"/>
                    </a:lnTo>
                    <a:lnTo>
                      <a:pt x="613" y="1031"/>
                    </a:lnTo>
                    <a:lnTo>
                      <a:pt x="610" y="1031"/>
                    </a:lnTo>
                    <a:lnTo>
                      <a:pt x="610" y="1032"/>
                    </a:lnTo>
                    <a:lnTo>
                      <a:pt x="612" y="1032"/>
                    </a:lnTo>
                    <a:lnTo>
                      <a:pt x="612" y="1034"/>
                    </a:lnTo>
                    <a:lnTo>
                      <a:pt x="612" y="1035"/>
                    </a:lnTo>
                    <a:lnTo>
                      <a:pt x="613" y="1035"/>
                    </a:lnTo>
                    <a:lnTo>
                      <a:pt x="613" y="1037"/>
                    </a:lnTo>
                    <a:lnTo>
                      <a:pt x="615" y="1037"/>
                    </a:lnTo>
                    <a:lnTo>
                      <a:pt x="617" y="1038"/>
                    </a:lnTo>
                    <a:lnTo>
                      <a:pt x="617" y="1040"/>
                    </a:lnTo>
                    <a:lnTo>
                      <a:pt x="618" y="1040"/>
                    </a:lnTo>
                    <a:lnTo>
                      <a:pt x="618" y="1041"/>
                    </a:lnTo>
                    <a:lnTo>
                      <a:pt x="620" y="1041"/>
                    </a:lnTo>
                    <a:lnTo>
                      <a:pt x="620" y="1043"/>
                    </a:lnTo>
                    <a:lnTo>
                      <a:pt x="621" y="1043"/>
                    </a:lnTo>
                    <a:lnTo>
                      <a:pt x="621" y="1044"/>
                    </a:lnTo>
                    <a:lnTo>
                      <a:pt x="621" y="1046"/>
                    </a:lnTo>
                    <a:lnTo>
                      <a:pt x="623" y="1046"/>
                    </a:lnTo>
                    <a:lnTo>
                      <a:pt x="623" y="1047"/>
                    </a:lnTo>
                    <a:lnTo>
                      <a:pt x="621" y="1051"/>
                    </a:lnTo>
                    <a:lnTo>
                      <a:pt x="620" y="1052"/>
                    </a:lnTo>
                    <a:lnTo>
                      <a:pt x="618" y="1055"/>
                    </a:lnTo>
                    <a:lnTo>
                      <a:pt x="617" y="1055"/>
                    </a:lnTo>
                    <a:lnTo>
                      <a:pt x="613" y="1058"/>
                    </a:lnTo>
                    <a:lnTo>
                      <a:pt x="610" y="1060"/>
                    </a:lnTo>
                    <a:lnTo>
                      <a:pt x="609" y="1061"/>
                    </a:lnTo>
                    <a:lnTo>
                      <a:pt x="607" y="1063"/>
                    </a:lnTo>
                    <a:lnTo>
                      <a:pt x="606" y="1063"/>
                    </a:lnTo>
                    <a:lnTo>
                      <a:pt x="603" y="1063"/>
                    </a:lnTo>
                    <a:lnTo>
                      <a:pt x="601" y="1061"/>
                    </a:lnTo>
                    <a:lnTo>
                      <a:pt x="598" y="1060"/>
                    </a:lnTo>
                    <a:lnTo>
                      <a:pt x="595" y="1060"/>
                    </a:lnTo>
                    <a:lnTo>
                      <a:pt x="592" y="1058"/>
                    </a:lnTo>
                    <a:lnTo>
                      <a:pt x="590" y="1060"/>
                    </a:lnTo>
                    <a:lnTo>
                      <a:pt x="589" y="1061"/>
                    </a:lnTo>
                    <a:lnTo>
                      <a:pt x="587" y="1064"/>
                    </a:lnTo>
                    <a:lnTo>
                      <a:pt x="584" y="1066"/>
                    </a:lnTo>
                    <a:lnTo>
                      <a:pt x="584" y="1067"/>
                    </a:lnTo>
                    <a:lnTo>
                      <a:pt x="583" y="1071"/>
                    </a:lnTo>
                    <a:lnTo>
                      <a:pt x="581" y="1072"/>
                    </a:lnTo>
                    <a:lnTo>
                      <a:pt x="580" y="1075"/>
                    </a:lnTo>
                    <a:lnTo>
                      <a:pt x="578" y="1077"/>
                    </a:lnTo>
                    <a:lnTo>
                      <a:pt x="577" y="1078"/>
                    </a:lnTo>
                    <a:lnTo>
                      <a:pt x="575" y="1080"/>
                    </a:lnTo>
                    <a:lnTo>
                      <a:pt x="572" y="1081"/>
                    </a:lnTo>
                    <a:lnTo>
                      <a:pt x="566" y="1083"/>
                    </a:lnTo>
                    <a:lnTo>
                      <a:pt x="566" y="1084"/>
                    </a:lnTo>
                    <a:lnTo>
                      <a:pt x="560" y="1080"/>
                    </a:lnTo>
                    <a:lnTo>
                      <a:pt x="560" y="1081"/>
                    </a:lnTo>
                    <a:lnTo>
                      <a:pt x="558" y="1083"/>
                    </a:lnTo>
                    <a:lnTo>
                      <a:pt x="560" y="1084"/>
                    </a:lnTo>
                    <a:lnTo>
                      <a:pt x="553" y="1089"/>
                    </a:lnTo>
                    <a:lnTo>
                      <a:pt x="552" y="1091"/>
                    </a:lnTo>
                    <a:lnTo>
                      <a:pt x="546" y="1091"/>
                    </a:lnTo>
                    <a:lnTo>
                      <a:pt x="540" y="1092"/>
                    </a:lnTo>
                    <a:lnTo>
                      <a:pt x="537" y="1092"/>
                    </a:lnTo>
                    <a:lnTo>
                      <a:pt x="526" y="1097"/>
                    </a:lnTo>
                    <a:lnTo>
                      <a:pt x="520" y="1098"/>
                    </a:lnTo>
                    <a:lnTo>
                      <a:pt x="515" y="1100"/>
                    </a:lnTo>
                    <a:lnTo>
                      <a:pt x="507" y="1103"/>
                    </a:lnTo>
                    <a:lnTo>
                      <a:pt x="494" y="1109"/>
                    </a:lnTo>
                    <a:lnTo>
                      <a:pt x="484" y="1115"/>
                    </a:lnTo>
                    <a:lnTo>
                      <a:pt x="475" y="1124"/>
                    </a:lnTo>
                    <a:lnTo>
                      <a:pt x="469" y="1131"/>
                    </a:lnTo>
                    <a:lnTo>
                      <a:pt x="461" y="1135"/>
                    </a:lnTo>
                    <a:lnTo>
                      <a:pt x="454" y="1138"/>
                    </a:lnTo>
                    <a:lnTo>
                      <a:pt x="441" y="1152"/>
                    </a:lnTo>
                    <a:lnTo>
                      <a:pt x="403" y="1195"/>
                    </a:lnTo>
                    <a:lnTo>
                      <a:pt x="401" y="1195"/>
                    </a:lnTo>
                    <a:lnTo>
                      <a:pt x="357" y="1141"/>
                    </a:lnTo>
                    <a:lnTo>
                      <a:pt x="351" y="1135"/>
                    </a:lnTo>
                    <a:lnTo>
                      <a:pt x="341" y="1123"/>
                    </a:lnTo>
                    <a:lnTo>
                      <a:pt x="335" y="1117"/>
                    </a:lnTo>
                    <a:lnTo>
                      <a:pt x="329" y="1109"/>
                    </a:lnTo>
                    <a:lnTo>
                      <a:pt x="323" y="1103"/>
                    </a:lnTo>
                    <a:lnTo>
                      <a:pt x="317" y="1097"/>
                    </a:lnTo>
                    <a:lnTo>
                      <a:pt x="309" y="1091"/>
                    </a:lnTo>
                    <a:lnTo>
                      <a:pt x="303" y="1084"/>
                    </a:lnTo>
                    <a:lnTo>
                      <a:pt x="297" y="1078"/>
                    </a:lnTo>
                    <a:lnTo>
                      <a:pt x="244" y="1024"/>
                    </a:lnTo>
                    <a:lnTo>
                      <a:pt x="240" y="1020"/>
                    </a:lnTo>
                    <a:lnTo>
                      <a:pt x="237" y="1017"/>
                    </a:lnTo>
                    <a:lnTo>
                      <a:pt x="235" y="1014"/>
                    </a:lnTo>
                    <a:lnTo>
                      <a:pt x="232" y="1012"/>
                    </a:lnTo>
                    <a:lnTo>
                      <a:pt x="229" y="1009"/>
                    </a:lnTo>
                    <a:lnTo>
                      <a:pt x="228" y="1006"/>
                    </a:lnTo>
                    <a:lnTo>
                      <a:pt x="224" y="1004"/>
                    </a:lnTo>
                    <a:lnTo>
                      <a:pt x="221" y="1001"/>
                    </a:lnTo>
                    <a:lnTo>
                      <a:pt x="218" y="1000"/>
                    </a:lnTo>
                    <a:lnTo>
                      <a:pt x="215" y="997"/>
                    </a:lnTo>
                    <a:lnTo>
                      <a:pt x="214" y="995"/>
                    </a:lnTo>
                    <a:lnTo>
                      <a:pt x="211" y="992"/>
                    </a:lnTo>
                    <a:lnTo>
                      <a:pt x="208" y="991"/>
                    </a:lnTo>
                    <a:lnTo>
                      <a:pt x="206" y="991"/>
                    </a:lnTo>
                    <a:lnTo>
                      <a:pt x="206" y="989"/>
                    </a:lnTo>
                    <a:lnTo>
                      <a:pt x="204" y="989"/>
                    </a:lnTo>
                    <a:lnTo>
                      <a:pt x="204" y="988"/>
                    </a:lnTo>
                    <a:lnTo>
                      <a:pt x="203" y="988"/>
                    </a:lnTo>
                    <a:lnTo>
                      <a:pt x="201" y="986"/>
                    </a:lnTo>
                    <a:lnTo>
                      <a:pt x="200" y="984"/>
                    </a:lnTo>
                    <a:lnTo>
                      <a:pt x="198" y="983"/>
                    </a:lnTo>
                    <a:lnTo>
                      <a:pt x="197" y="983"/>
                    </a:lnTo>
                    <a:lnTo>
                      <a:pt x="197" y="981"/>
                    </a:lnTo>
                    <a:lnTo>
                      <a:pt x="195" y="981"/>
                    </a:lnTo>
                    <a:lnTo>
                      <a:pt x="194" y="980"/>
                    </a:lnTo>
                    <a:lnTo>
                      <a:pt x="192" y="978"/>
                    </a:lnTo>
                    <a:lnTo>
                      <a:pt x="191" y="977"/>
                    </a:lnTo>
                    <a:lnTo>
                      <a:pt x="189" y="977"/>
                    </a:lnTo>
                    <a:lnTo>
                      <a:pt x="189" y="975"/>
                    </a:lnTo>
                    <a:lnTo>
                      <a:pt x="188" y="975"/>
                    </a:lnTo>
                    <a:lnTo>
                      <a:pt x="186" y="974"/>
                    </a:lnTo>
                    <a:lnTo>
                      <a:pt x="185" y="972"/>
                    </a:lnTo>
                    <a:lnTo>
                      <a:pt x="183" y="972"/>
                    </a:lnTo>
                    <a:lnTo>
                      <a:pt x="183" y="971"/>
                    </a:lnTo>
                    <a:lnTo>
                      <a:pt x="181" y="971"/>
                    </a:lnTo>
                    <a:lnTo>
                      <a:pt x="181" y="969"/>
                    </a:lnTo>
                    <a:lnTo>
                      <a:pt x="180" y="969"/>
                    </a:lnTo>
                    <a:lnTo>
                      <a:pt x="178" y="968"/>
                    </a:lnTo>
                    <a:lnTo>
                      <a:pt x="177" y="968"/>
                    </a:lnTo>
                    <a:lnTo>
                      <a:pt x="177" y="966"/>
                    </a:lnTo>
                    <a:lnTo>
                      <a:pt x="175" y="966"/>
                    </a:lnTo>
                    <a:lnTo>
                      <a:pt x="175" y="964"/>
                    </a:lnTo>
                    <a:lnTo>
                      <a:pt x="174" y="964"/>
                    </a:lnTo>
                    <a:lnTo>
                      <a:pt x="172" y="963"/>
                    </a:lnTo>
                    <a:lnTo>
                      <a:pt x="171" y="961"/>
                    </a:lnTo>
                    <a:lnTo>
                      <a:pt x="169" y="961"/>
                    </a:lnTo>
                    <a:lnTo>
                      <a:pt x="168" y="960"/>
                    </a:lnTo>
                    <a:lnTo>
                      <a:pt x="166" y="960"/>
                    </a:lnTo>
                    <a:lnTo>
                      <a:pt x="166" y="958"/>
                    </a:lnTo>
                    <a:lnTo>
                      <a:pt x="165" y="957"/>
                    </a:lnTo>
                    <a:lnTo>
                      <a:pt x="163" y="957"/>
                    </a:lnTo>
                    <a:lnTo>
                      <a:pt x="161" y="955"/>
                    </a:lnTo>
                    <a:lnTo>
                      <a:pt x="160" y="955"/>
                    </a:lnTo>
                    <a:lnTo>
                      <a:pt x="160" y="954"/>
                    </a:lnTo>
                    <a:lnTo>
                      <a:pt x="158" y="954"/>
                    </a:lnTo>
                    <a:lnTo>
                      <a:pt x="152" y="949"/>
                    </a:lnTo>
                    <a:lnTo>
                      <a:pt x="98" y="908"/>
                    </a:lnTo>
                    <a:lnTo>
                      <a:pt x="94" y="904"/>
                    </a:lnTo>
                    <a:lnTo>
                      <a:pt x="89" y="901"/>
                    </a:lnTo>
                    <a:lnTo>
                      <a:pt x="83" y="898"/>
                    </a:lnTo>
                    <a:lnTo>
                      <a:pt x="78" y="895"/>
                    </a:lnTo>
                    <a:lnTo>
                      <a:pt x="74" y="894"/>
                    </a:lnTo>
                    <a:lnTo>
                      <a:pt x="69" y="892"/>
                    </a:lnTo>
                    <a:lnTo>
                      <a:pt x="11" y="871"/>
                    </a:lnTo>
                    <a:lnTo>
                      <a:pt x="9" y="871"/>
                    </a:lnTo>
                    <a:lnTo>
                      <a:pt x="0" y="866"/>
                    </a:lnTo>
                    <a:lnTo>
                      <a:pt x="5" y="863"/>
                    </a:lnTo>
                    <a:lnTo>
                      <a:pt x="8" y="861"/>
                    </a:lnTo>
                    <a:lnTo>
                      <a:pt x="9" y="860"/>
                    </a:lnTo>
                    <a:lnTo>
                      <a:pt x="11" y="858"/>
                    </a:lnTo>
                    <a:lnTo>
                      <a:pt x="12" y="858"/>
                    </a:lnTo>
                    <a:lnTo>
                      <a:pt x="18" y="858"/>
                    </a:lnTo>
                    <a:lnTo>
                      <a:pt x="22" y="854"/>
                    </a:lnTo>
                    <a:lnTo>
                      <a:pt x="26" y="849"/>
                    </a:lnTo>
                    <a:lnTo>
                      <a:pt x="38" y="843"/>
                    </a:lnTo>
                    <a:close/>
                    <a:moveTo>
                      <a:pt x="323" y="912"/>
                    </a:moveTo>
                    <a:lnTo>
                      <a:pt x="323" y="914"/>
                    </a:lnTo>
                    <a:lnTo>
                      <a:pt x="324" y="914"/>
                    </a:lnTo>
                    <a:lnTo>
                      <a:pt x="324" y="915"/>
                    </a:lnTo>
                    <a:lnTo>
                      <a:pt x="326" y="915"/>
                    </a:lnTo>
                    <a:lnTo>
                      <a:pt x="327" y="915"/>
                    </a:lnTo>
                    <a:lnTo>
                      <a:pt x="327" y="917"/>
                    </a:lnTo>
                    <a:lnTo>
                      <a:pt x="329" y="917"/>
                    </a:lnTo>
                    <a:lnTo>
                      <a:pt x="329" y="918"/>
                    </a:lnTo>
                    <a:lnTo>
                      <a:pt x="331" y="918"/>
                    </a:lnTo>
                    <a:lnTo>
                      <a:pt x="331" y="920"/>
                    </a:lnTo>
                    <a:lnTo>
                      <a:pt x="331" y="921"/>
                    </a:lnTo>
                    <a:lnTo>
                      <a:pt x="332" y="921"/>
                    </a:lnTo>
                    <a:lnTo>
                      <a:pt x="332" y="923"/>
                    </a:lnTo>
                    <a:lnTo>
                      <a:pt x="332" y="924"/>
                    </a:lnTo>
                    <a:lnTo>
                      <a:pt x="334" y="924"/>
                    </a:lnTo>
                    <a:lnTo>
                      <a:pt x="334" y="926"/>
                    </a:lnTo>
                    <a:lnTo>
                      <a:pt x="334" y="928"/>
                    </a:lnTo>
                    <a:lnTo>
                      <a:pt x="334" y="929"/>
                    </a:lnTo>
                    <a:lnTo>
                      <a:pt x="335" y="929"/>
                    </a:lnTo>
                    <a:lnTo>
                      <a:pt x="335" y="931"/>
                    </a:lnTo>
                    <a:lnTo>
                      <a:pt x="335" y="932"/>
                    </a:lnTo>
                    <a:lnTo>
                      <a:pt x="335" y="934"/>
                    </a:lnTo>
                    <a:lnTo>
                      <a:pt x="335" y="935"/>
                    </a:lnTo>
                    <a:lnTo>
                      <a:pt x="335" y="937"/>
                    </a:lnTo>
                    <a:lnTo>
                      <a:pt x="337" y="937"/>
                    </a:lnTo>
                    <a:lnTo>
                      <a:pt x="337" y="938"/>
                    </a:lnTo>
                    <a:lnTo>
                      <a:pt x="337" y="940"/>
                    </a:lnTo>
                    <a:lnTo>
                      <a:pt x="337" y="941"/>
                    </a:lnTo>
                    <a:lnTo>
                      <a:pt x="335" y="941"/>
                    </a:lnTo>
                    <a:lnTo>
                      <a:pt x="335" y="943"/>
                    </a:lnTo>
                    <a:lnTo>
                      <a:pt x="335" y="944"/>
                    </a:lnTo>
                    <a:lnTo>
                      <a:pt x="335" y="946"/>
                    </a:lnTo>
                    <a:lnTo>
                      <a:pt x="335" y="948"/>
                    </a:lnTo>
                    <a:lnTo>
                      <a:pt x="334" y="948"/>
                    </a:lnTo>
                    <a:lnTo>
                      <a:pt x="334" y="949"/>
                    </a:lnTo>
                    <a:lnTo>
                      <a:pt x="334" y="951"/>
                    </a:lnTo>
                    <a:lnTo>
                      <a:pt x="334" y="952"/>
                    </a:lnTo>
                    <a:lnTo>
                      <a:pt x="335" y="952"/>
                    </a:lnTo>
                    <a:lnTo>
                      <a:pt x="335" y="954"/>
                    </a:lnTo>
                    <a:lnTo>
                      <a:pt x="335" y="955"/>
                    </a:lnTo>
                    <a:lnTo>
                      <a:pt x="335" y="957"/>
                    </a:lnTo>
                    <a:lnTo>
                      <a:pt x="335" y="958"/>
                    </a:lnTo>
                    <a:lnTo>
                      <a:pt x="335" y="960"/>
                    </a:lnTo>
                    <a:lnTo>
                      <a:pt x="334" y="961"/>
                    </a:lnTo>
                    <a:lnTo>
                      <a:pt x="334" y="963"/>
                    </a:lnTo>
                    <a:lnTo>
                      <a:pt x="334" y="964"/>
                    </a:lnTo>
                    <a:lnTo>
                      <a:pt x="332" y="964"/>
                    </a:lnTo>
                    <a:lnTo>
                      <a:pt x="332" y="966"/>
                    </a:lnTo>
                    <a:lnTo>
                      <a:pt x="332" y="968"/>
                    </a:lnTo>
                    <a:lnTo>
                      <a:pt x="331" y="968"/>
                    </a:lnTo>
                    <a:lnTo>
                      <a:pt x="331" y="969"/>
                    </a:lnTo>
                    <a:lnTo>
                      <a:pt x="331" y="971"/>
                    </a:lnTo>
                    <a:lnTo>
                      <a:pt x="331" y="972"/>
                    </a:lnTo>
                    <a:lnTo>
                      <a:pt x="329" y="972"/>
                    </a:lnTo>
                    <a:lnTo>
                      <a:pt x="329" y="974"/>
                    </a:lnTo>
                    <a:lnTo>
                      <a:pt x="329" y="975"/>
                    </a:lnTo>
                    <a:lnTo>
                      <a:pt x="327" y="975"/>
                    </a:lnTo>
                    <a:lnTo>
                      <a:pt x="327" y="977"/>
                    </a:lnTo>
                    <a:lnTo>
                      <a:pt x="327" y="978"/>
                    </a:lnTo>
                    <a:lnTo>
                      <a:pt x="326" y="978"/>
                    </a:lnTo>
                    <a:lnTo>
                      <a:pt x="326" y="980"/>
                    </a:lnTo>
                    <a:lnTo>
                      <a:pt x="324" y="980"/>
                    </a:lnTo>
                    <a:lnTo>
                      <a:pt x="324" y="981"/>
                    </a:lnTo>
                    <a:lnTo>
                      <a:pt x="323" y="981"/>
                    </a:lnTo>
                    <a:lnTo>
                      <a:pt x="323" y="983"/>
                    </a:lnTo>
                    <a:lnTo>
                      <a:pt x="321" y="983"/>
                    </a:lnTo>
                    <a:lnTo>
                      <a:pt x="321" y="984"/>
                    </a:lnTo>
                    <a:lnTo>
                      <a:pt x="320" y="984"/>
                    </a:lnTo>
                    <a:lnTo>
                      <a:pt x="320" y="986"/>
                    </a:lnTo>
                    <a:lnTo>
                      <a:pt x="318" y="986"/>
                    </a:lnTo>
                    <a:lnTo>
                      <a:pt x="318" y="988"/>
                    </a:lnTo>
                    <a:lnTo>
                      <a:pt x="317" y="989"/>
                    </a:lnTo>
                    <a:lnTo>
                      <a:pt x="317" y="991"/>
                    </a:lnTo>
                    <a:lnTo>
                      <a:pt x="315" y="991"/>
                    </a:lnTo>
                    <a:lnTo>
                      <a:pt x="315" y="992"/>
                    </a:lnTo>
                    <a:lnTo>
                      <a:pt x="314" y="992"/>
                    </a:lnTo>
                    <a:lnTo>
                      <a:pt x="314" y="994"/>
                    </a:lnTo>
                    <a:lnTo>
                      <a:pt x="312" y="994"/>
                    </a:lnTo>
                    <a:lnTo>
                      <a:pt x="312" y="995"/>
                    </a:lnTo>
                    <a:lnTo>
                      <a:pt x="311" y="995"/>
                    </a:lnTo>
                    <a:lnTo>
                      <a:pt x="311" y="997"/>
                    </a:lnTo>
                    <a:lnTo>
                      <a:pt x="309" y="997"/>
                    </a:lnTo>
                    <a:lnTo>
                      <a:pt x="309" y="998"/>
                    </a:lnTo>
                    <a:lnTo>
                      <a:pt x="309" y="1000"/>
                    </a:lnTo>
                    <a:lnTo>
                      <a:pt x="307" y="1000"/>
                    </a:lnTo>
                    <a:lnTo>
                      <a:pt x="307" y="1001"/>
                    </a:lnTo>
                    <a:lnTo>
                      <a:pt x="306" y="1001"/>
                    </a:lnTo>
                    <a:lnTo>
                      <a:pt x="306" y="1003"/>
                    </a:lnTo>
                    <a:lnTo>
                      <a:pt x="306" y="1004"/>
                    </a:lnTo>
                    <a:lnTo>
                      <a:pt x="306" y="1006"/>
                    </a:lnTo>
                    <a:lnTo>
                      <a:pt x="306" y="1007"/>
                    </a:lnTo>
                    <a:lnTo>
                      <a:pt x="306" y="1009"/>
                    </a:lnTo>
                    <a:lnTo>
                      <a:pt x="306" y="1011"/>
                    </a:lnTo>
                    <a:lnTo>
                      <a:pt x="304" y="1011"/>
                    </a:lnTo>
                    <a:lnTo>
                      <a:pt x="304" y="1012"/>
                    </a:lnTo>
                    <a:lnTo>
                      <a:pt x="304" y="1014"/>
                    </a:lnTo>
                    <a:lnTo>
                      <a:pt x="304" y="1015"/>
                    </a:lnTo>
                    <a:lnTo>
                      <a:pt x="304" y="1017"/>
                    </a:lnTo>
                    <a:lnTo>
                      <a:pt x="304" y="1018"/>
                    </a:lnTo>
                    <a:lnTo>
                      <a:pt x="304" y="1020"/>
                    </a:lnTo>
                    <a:lnTo>
                      <a:pt x="304" y="1021"/>
                    </a:lnTo>
                    <a:lnTo>
                      <a:pt x="304" y="1023"/>
                    </a:lnTo>
                    <a:lnTo>
                      <a:pt x="304" y="1024"/>
                    </a:lnTo>
                    <a:lnTo>
                      <a:pt x="306" y="1024"/>
                    </a:lnTo>
                    <a:lnTo>
                      <a:pt x="306" y="1026"/>
                    </a:lnTo>
                    <a:lnTo>
                      <a:pt x="306" y="1027"/>
                    </a:lnTo>
                    <a:lnTo>
                      <a:pt x="307" y="1027"/>
                    </a:lnTo>
                    <a:lnTo>
                      <a:pt x="307" y="1029"/>
                    </a:lnTo>
                    <a:lnTo>
                      <a:pt x="309" y="1029"/>
                    </a:lnTo>
                    <a:lnTo>
                      <a:pt x="309" y="1031"/>
                    </a:lnTo>
                    <a:lnTo>
                      <a:pt x="311" y="1031"/>
                    </a:lnTo>
                    <a:lnTo>
                      <a:pt x="312" y="1032"/>
                    </a:lnTo>
                    <a:lnTo>
                      <a:pt x="314" y="1032"/>
                    </a:lnTo>
                    <a:lnTo>
                      <a:pt x="314" y="1034"/>
                    </a:lnTo>
                    <a:lnTo>
                      <a:pt x="315" y="1034"/>
                    </a:lnTo>
                    <a:lnTo>
                      <a:pt x="315" y="1035"/>
                    </a:lnTo>
                    <a:lnTo>
                      <a:pt x="317" y="1035"/>
                    </a:lnTo>
                    <a:lnTo>
                      <a:pt x="317" y="1037"/>
                    </a:lnTo>
                    <a:lnTo>
                      <a:pt x="318" y="1037"/>
                    </a:lnTo>
                    <a:lnTo>
                      <a:pt x="318" y="1038"/>
                    </a:lnTo>
                    <a:lnTo>
                      <a:pt x="320" y="1038"/>
                    </a:lnTo>
                    <a:lnTo>
                      <a:pt x="320" y="1040"/>
                    </a:lnTo>
                    <a:lnTo>
                      <a:pt x="321" y="1040"/>
                    </a:lnTo>
                    <a:lnTo>
                      <a:pt x="321" y="1041"/>
                    </a:lnTo>
                    <a:lnTo>
                      <a:pt x="323" y="1041"/>
                    </a:lnTo>
                    <a:lnTo>
                      <a:pt x="323" y="1043"/>
                    </a:lnTo>
                    <a:lnTo>
                      <a:pt x="324" y="1043"/>
                    </a:lnTo>
                    <a:lnTo>
                      <a:pt x="324" y="1044"/>
                    </a:lnTo>
                    <a:lnTo>
                      <a:pt x="326" y="1044"/>
                    </a:lnTo>
                    <a:lnTo>
                      <a:pt x="326" y="1046"/>
                    </a:lnTo>
                    <a:lnTo>
                      <a:pt x="327" y="1046"/>
                    </a:lnTo>
                    <a:lnTo>
                      <a:pt x="327" y="1047"/>
                    </a:lnTo>
                    <a:lnTo>
                      <a:pt x="329" y="1047"/>
                    </a:lnTo>
                    <a:lnTo>
                      <a:pt x="331" y="1047"/>
                    </a:lnTo>
                    <a:lnTo>
                      <a:pt x="331" y="1049"/>
                    </a:lnTo>
                    <a:lnTo>
                      <a:pt x="332" y="1049"/>
                    </a:lnTo>
                    <a:lnTo>
                      <a:pt x="332" y="1051"/>
                    </a:lnTo>
                    <a:lnTo>
                      <a:pt x="334" y="1051"/>
                    </a:lnTo>
                    <a:lnTo>
                      <a:pt x="334" y="1052"/>
                    </a:lnTo>
                    <a:lnTo>
                      <a:pt x="335" y="1052"/>
                    </a:lnTo>
                    <a:lnTo>
                      <a:pt x="335" y="1054"/>
                    </a:lnTo>
                    <a:lnTo>
                      <a:pt x="337" y="1054"/>
                    </a:lnTo>
                    <a:lnTo>
                      <a:pt x="337" y="1055"/>
                    </a:lnTo>
                    <a:lnTo>
                      <a:pt x="338" y="1055"/>
                    </a:lnTo>
                    <a:lnTo>
                      <a:pt x="338" y="1057"/>
                    </a:lnTo>
                    <a:lnTo>
                      <a:pt x="340" y="1057"/>
                    </a:lnTo>
                    <a:lnTo>
                      <a:pt x="340" y="1058"/>
                    </a:lnTo>
                    <a:lnTo>
                      <a:pt x="341" y="1058"/>
                    </a:lnTo>
                    <a:lnTo>
                      <a:pt x="341" y="1060"/>
                    </a:lnTo>
                    <a:lnTo>
                      <a:pt x="343" y="1060"/>
                    </a:lnTo>
                    <a:lnTo>
                      <a:pt x="344" y="1061"/>
                    </a:lnTo>
                    <a:lnTo>
                      <a:pt x="346" y="1061"/>
                    </a:lnTo>
                    <a:lnTo>
                      <a:pt x="346" y="1063"/>
                    </a:lnTo>
                    <a:lnTo>
                      <a:pt x="347" y="1063"/>
                    </a:lnTo>
                    <a:lnTo>
                      <a:pt x="347" y="1064"/>
                    </a:lnTo>
                    <a:lnTo>
                      <a:pt x="349" y="1064"/>
                    </a:lnTo>
                    <a:lnTo>
                      <a:pt x="349" y="1066"/>
                    </a:lnTo>
                    <a:lnTo>
                      <a:pt x="351" y="1066"/>
                    </a:lnTo>
                    <a:lnTo>
                      <a:pt x="351" y="1067"/>
                    </a:lnTo>
                    <a:lnTo>
                      <a:pt x="352" y="1067"/>
                    </a:lnTo>
                    <a:lnTo>
                      <a:pt x="352" y="1069"/>
                    </a:lnTo>
                    <a:lnTo>
                      <a:pt x="354" y="1069"/>
                    </a:lnTo>
                    <a:lnTo>
                      <a:pt x="354" y="1071"/>
                    </a:lnTo>
                    <a:lnTo>
                      <a:pt x="355" y="1071"/>
                    </a:lnTo>
                    <a:lnTo>
                      <a:pt x="355" y="1072"/>
                    </a:lnTo>
                    <a:lnTo>
                      <a:pt x="357" y="1072"/>
                    </a:lnTo>
                    <a:lnTo>
                      <a:pt x="358" y="1074"/>
                    </a:lnTo>
                    <a:lnTo>
                      <a:pt x="360" y="1074"/>
                    </a:lnTo>
                    <a:lnTo>
                      <a:pt x="360" y="1075"/>
                    </a:lnTo>
                    <a:lnTo>
                      <a:pt x="361" y="1075"/>
                    </a:lnTo>
                    <a:lnTo>
                      <a:pt x="361" y="1077"/>
                    </a:lnTo>
                    <a:lnTo>
                      <a:pt x="363" y="1077"/>
                    </a:lnTo>
                    <a:lnTo>
                      <a:pt x="363" y="1078"/>
                    </a:lnTo>
                    <a:lnTo>
                      <a:pt x="364" y="1078"/>
                    </a:lnTo>
                    <a:lnTo>
                      <a:pt x="364" y="1080"/>
                    </a:lnTo>
                    <a:lnTo>
                      <a:pt x="366" y="1080"/>
                    </a:lnTo>
                    <a:lnTo>
                      <a:pt x="366" y="1081"/>
                    </a:lnTo>
                    <a:lnTo>
                      <a:pt x="367" y="1081"/>
                    </a:lnTo>
                    <a:lnTo>
                      <a:pt x="367" y="1083"/>
                    </a:lnTo>
                    <a:lnTo>
                      <a:pt x="369" y="1083"/>
                    </a:lnTo>
                    <a:lnTo>
                      <a:pt x="369" y="1084"/>
                    </a:lnTo>
                    <a:lnTo>
                      <a:pt x="371" y="1084"/>
                    </a:lnTo>
                    <a:lnTo>
                      <a:pt x="371" y="1086"/>
                    </a:lnTo>
                    <a:lnTo>
                      <a:pt x="372" y="1086"/>
                    </a:lnTo>
                    <a:lnTo>
                      <a:pt x="372" y="1087"/>
                    </a:lnTo>
                    <a:lnTo>
                      <a:pt x="374" y="1087"/>
                    </a:lnTo>
                    <a:lnTo>
                      <a:pt x="375" y="1087"/>
                    </a:lnTo>
                    <a:lnTo>
                      <a:pt x="375" y="1089"/>
                    </a:lnTo>
                    <a:lnTo>
                      <a:pt x="377" y="1089"/>
                    </a:lnTo>
                    <a:lnTo>
                      <a:pt x="377" y="1091"/>
                    </a:lnTo>
                    <a:lnTo>
                      <a:pt x="378" y="1091"/>
                    </a:lnTo>
                    <a:lnTo>
                      <a:pt x="378" y="1092"/>
                    </a:lnTo>
                    <a:lnTo>
                      <a:pt x="380" y="1092"/>
                    </a:lnTo>
                    <a:lnTo>
                      <a:pt x="380" y="1094"/>
                    </a:lnTo>
                    <a:lnTo>
                      <a:pt x="381" y="1094"/>
                    </a:lnTo>
                    <a:lnTo>
                      <a:pt x="381" y="1095"/>
                    </a:lnTo>
                    <a:lnTo>
                      <a:pt x="383" y="1095"/>
                    </a:lnTo>
                    <a:lnTo>
                      <a:pt x="384" y="1095"/>
                    </a:lnTo>
                    <a:lnTo>
                      <a:pt x="384" y="1097"/>
                    </a:lnTo>
                    <a:lnTo>
                      <a:pt x="384" y="1098"/>
                    </a:lnTo>
                    <a:lnTo>
                      <a:pt x="386" y="1098"/>
                    </a:lnTo>
                    <a:lnTo>
                      <a:pt x="387" y="1098"/>
                    </a:lnTo>
                    <a:lnTo>
                      <a:pt x="389" y="1098"/>
                    </a:lnTo>
                    <a:lnTo>
                      <a:pt x="391" y="1098"/>
                    </a:lnTo>
                    <a:lnTo>
                      <a:pt x="392" y="1098"/>
                    </a:lnTo>
                    <a:lnTo>
                      <a:pt x="394" y="1098"/>
                    </a:lnTo>
                    <a:lnTo>
                      <a:pt x="395" y="1098"/>
                    </a:lnTo>
                    <a:lnTo>
                      <a:pt x="397" y="1098"/>
                    </a:lnTo>
                    <a:lnTo>
                      <a:pt x="397" y="1097"/>
                    </a:lnTo>
                    <a:lnTo>
                      <a:pt x="398" y="1097"/>
                    </a:lnTo>
                    <a:lnTo>
                      <a:pt x="400" y="1097"/>
                    </a:lnTo>
                    <a:lnTo>
                      <a:pt x="401" y="1097"/>
                    </a:lnTo>
                    <a:lnTo>
                      <a:pt x="403" y="1097"/>
                    </a:lnTo>
                    <a:lnTo>
                      <a:pt x="404" y="1097"/>
                    </a:lnTo>
                    <a:lnTo>
                      <a:pt x="406" y="1097"/>
                    </a:lnTo>
                    <a:lnTo>
                      <a:pt x="407" y="1097"/>
                    </a:lnTo>
                    <a:lnTo>
                      <a:pt x="409" y="1097"/>
                    </a:lnTo>
                    <a:lnTo>
                      <a:pt x="410" y="1097"/>
                    </a:lnTo>
                    <a:lnTo>
                      <a:pt x="412" y="1097"/>
                    </a:lnTo>
                    <a:lnTo>
                      <a:pt x="414" y="1097"/>
                    </a:lnTo>
                    <a:lnTo>
                      <a:pt x="415" y="1097"/>
                    </a:lnTo>
                    <a:lnTo>
                      <a:pt x="415" y="1095"/>
                    </a:lnTo>
                    <a:lnTo>
                      <a:pt x="417" y="1095"/>
                    </a:lnTo>
                    <a:lnTo>
                      <a:pt x="418" y="1095"/>
                    </a:lnTo>
                    <a:lnTo>
                      <a:pt x="420" y="1095"/>
                    </a:lnTo>
                    <a:lnTo>
                      <a:pt x="421" y="1095"/>
                    </a:lnTo>
                    <a:lnTo>
                      <a:pt x="421" y="1094"/>
                    </a:lnTo>
                    <a:lnTo>
                      <a:pt x="423" y="1094"/>
                    </a:lnTo>
                    <a:lnTo>
                      <a:pt x="424" y="1094"/>
                    </a:lnTo>
                    <a:lnTo>
                      <a:pt x="424" y="1092"/>
                    </a:lnTo>
                    <a:lnTo>
                      <a:pt x="426" y="1092"/>
                    </a:lnTo>
                    <a:lnTo>
                      <a:pt x="426" y="1091"/>
                    </a:lnTo>
                    <a:lnTo>
                      <a:pt x="427" y="1091"/>
                    </a:lnTo>
                    <a:lnTo>
                      <a:pt x="427" y="1089"/>
                    </a:lnTo>
                    <a:lnTo>
                      <a:pt x="429" y="1089"/>
                    </a:lnTo>
                    <a:lnTo>
                      <a:pt x="429" y="1087"/>
                    </a:lnTo>
                    <a:lnTo>
                      <a:pt x="430" y="1087"/>
                    </a:lnTo>
                    <a:lnTo>
                      <a:pt x="430" y="1086"/>
                    </a:lnTo>
                    <a:lnTo>
                      <a:pt x="430" y="1084"/>
                    </a:lnTo>
                    <a:lnTo>
                      <a:pt x="432" y="1084"/>
                    </a:lnTo>
                    <a:lnTo>
                      <a:pt x="432" y="1083"/>
                    </a:lnTo>
                    <a:lnTo>
                      <a:pt x="432" y="1081"/>
                    </a:lnTo>
                    <a:lnTo>
                      <a:pt x="434" y="1081"/>
                    </a:lnTo>
                    <a:lnTo>
                      <a:pt x="434" y="1080"/>
                    </a:lnTo>
                    <a:lnTo>
                      <a:pt x="434" y="1078"/>
                    </a:lnTo>
                    <a:lnTo>
                      <a:pt x="434" y="1077"/>
                    </a:lnTo>
                    <a:lnTo>
                      <a:pt x="434" y="1075"/>
                    </a:lnTo>
                    <a:lnTo>
                      <a:pt x="434" y="1074"/>
                    </a:lnTo>
                    <a:lnTo>
                      <a:pt x="434" y="1072"/>
                    </a:lnTo>
                    <a:lnTo>
                      <a:pt x="434" y="1071"/>
                    </a:lnTo>
                    <a:lnTo>
                      <a:pt x="434" y="1069"/>
                    </a:lnTo>
                    <a:lnTo>
                      <a:pt x="434" y="1067"/>
                    </a:lnTo>
                    <a:lnTo>
                      <a:pt x="434" y="1066"/>
                    </a:lnTo>
                    <a:lnTo>
                      <a:pt x="434" y="1064"/>
                    </a:lnTo>
                    <a:lnTo>
                      <a:pt x="435" y="1064"/>
                    </a:lnTo>
                    <a:lnTo>
                      <a:pt x="435" y="1063"/>
                    </a:lnTo>
                    <a:lnTo>
                      <a:pt x="437" y="1063"/>
                    </a:lnTo>
                    <a:lnTo>
                      <a:pt x="437" y="1061"/>
                    </a:lnTo>
                    <a:lnTo>
                      <a:pt x="437" y="1060"/>
                    </a:lnTo>
                    <a:lnTo>
                      <a:pt x="438" y="1060"/>
                    </a:lnTo>
                    <a:lnTo>
                      <a:pt x="438" y="1058"/>
                    </a:lnTo>
                    <a:lnTo>
                      <a:pt x="440" y="1058"/>
                    </a:lnTo>
                    <a:lnTo>
                      <a:pt x="440" y="1057"/>
                    </a:lnTo>
                    <a:lnTo>
                      <a:pt x="441" y="1057"/>
                    </a:lnTo>
                    <a:lnTo>
                      <a:pt x="441" y="1055"/>
                    </a:lnTo>
                    <a:lnTo>
                      <a:pt x="443" y="1055"/>
                    </a:lnTo>
                    <a:lnTo>
                      <a:pt x="443" y="1054"/>
                    </a:lnTo>
                    <a:lnTo>
                      <a:pt x="444" y="1052"/>
                    </a:lnTo>
                    <a:lnTo>
                      <a:pt x="444" y="1051"/>
                    </a:lnTo>
                    <a:lnTo>
                      <a:pt x="446" y="1051"/>
                    </a:lnTo>
                    <a:lnTo>
                      <a:pt x="446" y="1049"/>
                    </a:lnTo>
                    <a:lnTo>
                      <a:pt x="447" y="1049"/>
                    </a:lnTo>
                    <a:lnTo>
                      <a:pt x="447" y="1047"/>
                    </a:lnTo>
                    <a:lnTo>
                      <a:pt x="449" y="1047"/>
                    </a:lnTo>
                    <a:lnTo>
                      <a:pt x="449" y="1046"/>
                    </a:lnTo>
                    <a:lnTo>
                      <a:pt x="450" y="1046"/>
                    </a:lnTo>
                    <a:lnTo>
                      <a:pt x="450" y="1044"/>
                    </a:lnTo>
                    <a:lnTo>
                      <a:pt x="452" y="1044"/>
                    </a:lnTo>
                    <a:lnTo>
                      <a:pt x="452" y="1043"/>
                    </a:lnTo>
                    <a:lnTo>
                      <a:pt x="452" y="1041"/>
                    </a:lnTo>
                    <a:lnTo>
                      <a:pt x="454" y="1041"/>
                    </a:lnTo>
                    <a:lnTo>
                      <a:pt x="454" y="1040"/>
                    </a:lnTo>
                    <a:lnTo>
                      <a:pt x="455" y="1040"/>
                    </a:lnTo>
                    <a:lnTo>
                      <a:pt x="455" y="1038"/>
                    </a:lnTo>
                    <a:lnTo>
                      <a:pt x="457" y="1037"/>
                    </a:lnTo>
                    <a:lnTo>
                      <a:pt x="457" y="1035"/>
                    </a:lnTo>
                    <a:lnTo>
                      <a:pt x="457" y="1034"/>
                    </a:lnTo>
                    <a:lnTo>
                      <a:pt x="457" y="1032"/>
                    </a:lnTo>
                    <a:lnTo>
                      <a:pt x="457" y="1031"/>
                    </a:lnTo>
                    <a:lnTo>
                      <a:pt x="457" y="1029"/>
                    </a:lnTo>
                    <a:lnTo>
                      <a:pt x="457" y="1027"/>
                    </a:lnTo>
                    <a:lnTo>
                      <a:pt x="455" y="1027"/>
                    </a:lnTo>
                    <a:lnTo>
                      <a:pt x="455" y="1026"/>
                    </a:lnTo>
                    <a:lnTo>
                      <a:pt x="455" y="1024"/>
                    </a:lnTo>
                    <a:lnTo>
                      <a:pt x="457" y="1024"/>
                    </a:lnTo>
                    <a:lnTo>
                      <a:pt x="457" y="1023"/>
                    </a:lnTo>
                    <a:lnTo>
                      <a:pt x="457" y="1021"/>
                    </a:lnTo>
                    <a:lnTo>
                      <a:pt x="457" y="1020"/>
                    </a:lnTo>
                    <a:lnTo>
                      <a:pt x="458" y="1020"/>
                    </a:lnTo>
                    <a:lnTo>
                      <a:pt x="458" y="1018"/>
                    </a:lnTo>
                    <a:lnTo>
                      <a:pt x="458" y="1017"/>
                    </a:lnTo>
                    <a:lnTo>
                      <a:pt x="460" y="1017"/>
                    </a:lnTo>
                    <a:lnTo>
                      <a:pt x="460" y="1015"/>
                    </a:lnTo>
                    <a:lnTo>
                      <a:pt x="461" y="1015"/>
                    </a:lnTo>
                    <a:lnTo>
                      <a:pt x="463" y="1015"/>
                    </a:lnTo>
                    <a:lnTo>
                      <a:pt x="463" y="1014"/>
                    </a:lnTo>
                    <a:lnTo>
                      <a:pt x="464" y="1014"/>
                    </a:lnTo>
                    <a:lnTo>
                      <a:pt x="464" y="1012"/>
                    </a:lnTo>
                    <a:lnTo>
                      <a:pt x="466" y="1012"/>
                    </a:lnTo>
                    <a:lnTo>
                      <a:pt x="466" y="1011"/>
                    </a:lnTo>
                    <a:lnTo>
                      <a:pt x="467" y="1011"/>
                    </a:lnTo>
                    <a:lnTo>
                      <a:pt x="467" y="1009"/>
                    </a:lnTo>
                    <a:lnTo>
                      <a:pt x="469" y="1009"/>
                    </a:lnTo>
                    <a:lnTo>
                      <a:pt x="469" y="1007"/>
                    </a:lnTo>
                    <a:lnTo>
                      <a:pt x="470" y="1007"/>
                    </a:lnTo>
                    <a:lnTo>
                      <a:pt x="470" y="1006"/>
                    </a:lnTo>
                    <a:lnTo>
                      <a:pt x="472" y="1006"/>
                    </a:lnTo>
                    <a:lnTo>
                      <a:pt x="472" y="1004"/>
                    </a:lnTo>
                    <a:lnTo>
                      <a:pt x="472" y="1003"/>
                    </a:lnTo>
                    <a:lnTo>
                      <a:pt x="472" y="1001"/>
                    </a:lnTo>
                    <a:lnTo>
                      <a:pt x="472" y="1000"/>
                    </a:lnTo>
                    <a:lnTo>
                      <a:pt x="472" y="998"/>
                    </a:lnTo>
                    <a:lnTo>
                      <a:pt x="470" y="998"/>
                    </a:lnTo>
                    <a:lnTo>
                      <a:pt x="470" y="997"/>
                    </a:lnTo>
                    <a:lnTo>
                      <a:pt x="470" y="995"/>
                    </a:lnTo>
                    <a:lnTo>
                      <a:pt x="469" y="995"/>
                    </a:lnTo>
                    <a:lnTo>
                      <a:pt x="469" y="994"/>
                    </a:lnTo>
                    <a:lnTo>
                      <a:pt x="469" y="992"/>
                    </a:lnTo>
                    <a:lnTo>
                      <a:pt x="467" y="992"/>
                    </a:lnTo>
                    <a:lnTo>
                      <a:pt x="467" y="991"/>
                    </a:lnTo>
                    <a:lnTo>
                      <a:pt x="467" y="989"/>
                    </a:lnTo>
                    <a:lnTo>
                      <a:pt x="466" y="989"/>
                    </a:lnTo>
                    <a:lnTo>
                      <a:pt x="466" y="988"/>
                    </a:lnTo>
                    <a:lnTo>
                      <a:pt x="464" y="988"/>
                    </a:lnTo>
                    <a:lnTo>
                      <a:pt x="464" y="986"/>
                    </a:lnTo>
                    <a:lnTo>
                      <a:pt x="464" y="984"/>
                    </a:lnTo>
                    <a:lnTo>
                      <a:pt x="463" y="984"/>
                    </a:lnTo>
                    <a:lnTo>
                      <a:pt x="463" y="983"/>
                    </a:lnTo>
                    <a:lnTo>
                      <a:pt x="461" y="983"/>
                    </a:lnTo>
                    <a:lnTo>
                      <a:pt x="460" y="983"/>
                    </a:lnTo>
                    <a:lnTo>
                      <a:pt x="460" y="981"/>
                    </a:lnTo>
                    <a:lnTo>
                      <a:pt x="458" y="981"/>
                    </a:lnTo>
                    <a:lnTo>
                      <a:pt x="457" y="981"/>
                    </a:lnTo>
                    <a:lnTo>
                      <a:pt x="457" y="980"/>
                    </a:lnTo>
                    <a:lnTo>
                      <a:pt x="455" y="980"/>
                    </a:lnTo>
                    <a:lnTo>
                      <a:pt x="454" y="980"/>
                    </a:lnTo>
                    <a:lnTo>
                      <a:pt x="454" y="978"/>
                    </a:lnTo>
                    <a:lnTo>
                      <a:pt x="452" y="978"/>
                    </a:lnTo>
                    <a:lnTo>
                      <a:pt x="452" y="977"/>
                    </a:lnTo>
                    <a:lnTo>
                      <a:pt x="450" y="977"/>
                    </a:lnTo>
                    <a:lnTo>
                      <a:pt x="450" y="975"/>
                    </a:lnTo>
                    <a:lnTo>
                      <a:pt x="449" y="975"/>
                    </a:lnTo>
                    <a:lnTo>
                      <a:pt x="449" y="974"/>
                    </a:lnTo>
                    <a:lnTo>
                      <a:pt x="447" y="974"/>
                    </a:lnTo>
                    <a:lnTo>
                      <a:pt x="447" y="972"/>
                    </a:lnTo>
                    <a:lnTo>
                      <a:pt x="446" y="972"/>
                    </a:lnTo>
                    <a:lnTo>
                      <a:pt x="447" y="972"/>
                    </a:lnTo>
                    <a:lnTo>
                      <a:pt x="449" y="971"/>
                    </a:lnTo>
                    <a:lnTo>
                      <a:pt x="450" y="971"/>
                    </a:lnTo>
                    <a:lnTo>
                      <a:pt x="450" y="969"/>
                    </a:lnTo>
                    <a:lnTo>
                      <a:pt x="452" y="969"/>
                    </a:lnTo>
                    <a:lnTo>
                      <a:pt x="454" y="968"/>
                    </a:lnTo>
                    <a:lnTo>
                      <a:pt x="455" y="966"/>
                    </a:lnTo>
                    <a:lnTo>
                      <a:pt x="455" y="964"/>
                    </a:lnTo>
                    <a:lnTo>
                      <a:pt x="457" y="963"/>
                    </a:lnTo>
                    <a:lnTo>
                      <a:pt x="457" y="961"/>
                    </a:lnTo>
                    <a:lnTo>
                      <a:pt x="458" y="961"/>
                    </a:lnTo>
                    <a:lnTo>
                      <a:pt x="460" y="957"/>
                    </a:lnTo>
                    <a:lnTo>
                      <a:pt x="460" y="955"/>
                    </a:lnTo>
                    <a:lnTo>
                      <a:pt x="461" y="955"/>
                    </a:lnTo>
                    <a:lnTo>
                      <a:pt x="463" y="954"/>
                    </a:lnTo>
                    <a:lnTo>
                      <a:pt x="464" y="954"/>
                    </a:lnTo>
                    <a:lnTo>
                      <a:pt x="466" y="954"/>
                    </a:lnTo>
                    <a:lnTo>
                      <a:pt x="466" y="952"/>
                    </a:lnTo>
                    <a:lnTo>
                      <a:pt x="467" y="952"/>
                    </a:lnTo>
                    <a:lnTo>
                      <a:pt x="467" y="951"/>
                    </a:lnTo>
                    <a:lnTo>
                      <a:pt x="469" y="951"/>
                    </a:lnTo>
                    <a:lnTo>
                      <a:pt x="470" y="951"/>
                    </a:lnTo>
                    <a:lnTo>
                      <a:pt x="470" y="949"/>
                    </a:lnTo>
                    <a:lnTo>
                      <a:pt x="469" y="948"/>
                    </a:lnTo>
                    <a:lnTo>
                      <a:pt x="467" y="946"/>
                    </a:lnTo>
                    <a:lnTo>
                      <a:pt x="466" y="946"/>
                    </a:lnTo>
                    <a:lnTo>
                      <a:pt x="464" y="944"/>
                    </a:lnTo>
                    <a:lnTo>
                      <a:pt x="463" y="944"/>
                    </a:lnTo>
                    <a:lnTo>
                      <a:pt x="463" y="946"/>
                    </a:lnTo>
                    <a:lnTo>
                      <a:pt x="463" y="948"/>
                    </a:lnTo>
                    <a:lnTo>
                      <a:pt x="461" y="946"/>
                    </a:lnTo>
                    <a:lnTo>
                      <a:pt x="460" y="946"/>
                    </a:lnTo>
                    <a:lnTo>
                      <a:pt x="461" y="944"/>
                    </a:lnTo>
                    <a:lnTo>
                      <a:pt x="461" y="943"/>
                    </a:lnTo>
                    <a:lnTo>
                      <a:pt x="460" y="943"/>
                    </a:lnTo>
                    <a:lnTo>
                      <a:pt x="458" y="944"/>
                    </a:lnTo>
                    <a:lnTo>
                      <a:pt x="458" y="943"/>
                    </a:lnTo>
                    <a:lnTo>
                      <a:pt x="458" y="944"/>
                    </a:lnTo>
                    <a:lnTo>
                      <a:pt x="457" y="944"/>
                    </a:lnTo>
                    <a:lnTo>
                      <a:pt x="457" y="946"/>
                    </a:lnTo>
                    <a:lnTo>
                      <a:pt x="455" y="944"/>
                    </a:lnTo>
                    <a:lnTo>
                      <a:pt x="452" y="943"/>
                    </a:lnTo>
                    <a:lnTo>
                      <a:pt x="449" y="943"/>
                    </a:lnTo>
                    <a:lnTo>
                      <a:pt x="447" y="943"/>
                    </a:lnTo>
                    <a:lnTo>
                      <a:pt x="446" y="943"/>
                    </a:lnTo>
                    <a:lnTo>
                      <a:pt x="444" y="941"/>
                    </a:lnTo>
                    <a:lnTo>
                      <a:pt x="444" y="940"/>
                    </a:lnTo>
                    <a:lnTo>
                      <a:pt x="444" y="938"/>
                    </a:lnTo>
                    <a:lnTo>
                      <a:pt x="443" y="938"/>
                    </a:lnTo>
                    <a:lnTo>
                      <a:pt x="443" y="937"/>
                    </a:lnTo>
                    <a:lnTo>
                      <a:pt x="441" y="937"/>
                    </a:lnTo>
                    <a:lnTo>
                      <a:pt x="441" y="940"/>
                    </a:lnTo>
                    <a:lnTo>
                      <a:pt x="440" y="940"/>
                    </a:lnTo>
                    <a:lnTo>
                      <a:pt x="438" y="940"/>
                    </a:lnTo>
                    <a:lnTo>
                      <a:pt x="437" y="938"/>
                    </a:lnTo>
                    <a:lnTo>
                      <a:pt x="434" y="940"/>
                    </a:lnTo>
                    <a:lnTo>
                      <a:pt x="432" y="940"/>
                    </a:lnTo>
                    <a:lnTo>
                      <a:pt x="429" y="940"/>
                    </a:lnTo>
                    <a:lnTo>
                      <a:pt x="427" y="940"/>
                    </a:lnTo>
                    <a:lnTo>
                      <a:pt x="426" y="940"/>
                    </a:lnTo>
                    <a:lnTo>
                      <a:pt x="426" y="938"/>
                    </a:lnTo>
                    <a:lnTo>
                      <a:pt x="426" y="937"/>
                    </a:lnTo>
                    <a:lnTo>
                      <a:pt x="424" y="937"/>
                    </a:lnTo>
                    <a:lnTo>
                      <a:pt x="424" y="935"/>
                    </a:lnTo>
                    <a:lnTo>
                      <a:pt x="423" y="935"/>
                    </a:lnTo>
                    <a:lnTo>
                      <a:pt x="421" y="935"/>
                    </a:lnTo>
                    <a:lnTo>
                      <a:pt x="421" y="934"/>
                    </a:lnTo>
                    <a:lnTo>
                      <a:pt x="420" y="934"/>
                    </a:lnTo>
                    <a:lnTo>
                      <a:pt x="420" y="932"/>
                    </a:lnTo>
                    <a:lnTo>
                      <a:pt x="418" y="932"/>
                    </a:lnTo>
                    <a:lnTo>
                      <a:pt x="417" y="931"/>
                    </a:lnTo>
                    <a:lnTo>
                      <a:pt x="415" y="931"/>
                    </a:lnTo>
                    <a:lnTo>
                      <a:pt x="415" y="929"/>
                    </a:lnTo>
                    <a:lnTo>
                      <a:pt x="414" y="929"/>
                    </a:lnTo>
                    <a:lnTo>
                      <a:pt x="414" y="928"/>
                    </a:lnTo>
                    <a:lnTo>
                      <a:pt x="414" y="926"/>
                    </a:lnTo>
                    <a:lnTo>
                      <a:pt x="412" y="926"/>
                    </a:lnTo>
                    <a:lnTo>
                      <a:pt x="412" y="924"/>
                    </a:lnTo>
                    <a:lnTo>
                      <a:pt x="410" y="924"/>
                    </a:lnTo>
                    <a:lnTo>
                      <a:pt x="409" y="924"/>
                    </a:lnTo>
                    <a:lnTo>
                      <a:pt x="409" y="923"/>
                    </a:lnTo>
                    <a:lnTo>
                      <a:pt x="407" y="923"/>
                    </a:lnTo>
                    <a:lnTo>
                      <a:pt x="406" y="923"/>
                    </a:lnTo>
                    <a:lnTo>
                      <a:pt x="406" y="921"/>
                    </a:lnTo>
                    <a:lnTo>
                      <a:pt x="404" y="921"/>
                    </a:lnTo>
                    <a:lnTo>
                      <a:pt x="404" y="920"/>
                    </a:lnTo>
                    <a:lnTo>
                      <a:pt x="403" y="920"/>
                    </a:lnTo>
                    <a:lnTo>
                      <a:pt x="401" y="920"/>
                    </a:lnTo>
                    <a:lnTo>
                      <a:pt x="401" y="918"/>
                    </a:lnTo>
                    <a:lnTo>
                      <a:pt x="400" y="918"/>
                    </a:lnTo>
                    <a:lnTo>
                      <a:pt x="398" y="918"/>
                    </a:lnTo>
                    <a:lnTo>
                      <a:pt x="397" y="918"/>
                    </a:lnTo>
                    <a:lnTo>
                      <a:pt x="397" y="917"/>
                    </a:lnTo>
                    <a:lnTo>
                      <a:pt x="395" y="917"/>
                    </a:lnTo>
                    <a:lnTo>
                      <a:pt x="394" y="917"/>
                    </a:lnTo>
                    <a:lnTo>
                      <a:pt x="392" y="917"/>
                    </a:lnTo>
                    <a:lnTo>
                      <a:pt x="392" y="915"/>
                    </a:lnTo>
                    <a:lnTo>
                      <a:pt x="391" y="915"/>
                    </a:lnTo>
                    <a:lnTo>
                      <a:pt x="389" y="915"/>
                    </a:lnTo>
                    <a:lnTo>
                      <a:pt x="389" y="914"/>
                    </a:lnTo>
                    <a:lnTo>
                      <a:pt x="387" y="914"/>
                    </a:lnTo>
                    <a:lnTo>
                      <a:pt x="387" y="912"/>
                    </a:lnTo>
                    <a:lnTo>
                      <a:pt x="387" y="911"/>
                    </a:lnTo>
                    <a:lnTo>
                      <a:pt x="386" y="911"/>
                    </a:lnTo>
                    <a:lnTo>
                      <a:pt x="386" y="909"/>
                    </a:lnTo>
                    <a:lnTo>
                      <a:pt x="384" y="909"/>
                    </a:lnTo>
                    <a:lnTo>
                      <a:pt x="384" y="908"/>
                    </a:lnTo>
                    <a:lnTo>
                      <a:pt x="384" y="906"/>
                    </a:lnTo>
                    <a:lnTo>
                      <a:pt x="383" y="906"/>
                    </a:lnTo>
                    <a:lnTo>
                      <a:pt x="383" y="904"/>
                    </a:lnTo>
                    <a:lnTo>
                      <a:pt x="383" y="903"/>
                    </a:lnTo>
                    <a:lnTo>
                      <a:pt x="383" y="901"/>
                    </a:lnTo>
                    <a:lnTo>
                      <a:pt x="384" y="901"/>
                    </a:lnTo>
                    <a:lnTo>
                      <a:pt x="384" y="900"/>
                    </a:lnTo>
                    <a:lnTo>
                      <a:pt x="384" y="898"/>
                    </a:lnTo>
                    <a:lnTo>
                      <a:pt x="386" y="898"/>
                    </a:lnTo>
                    <a:lnTo>
                      <a:pt x="386" y="897"/>
                    </a:lnTo>
                    <a:lnTo>
                      <a:pt x="387" y="897"/>
                    </a:lnTo>
                    <a:lnTo>
                      <a:pt x="387" y="895"/>
                    </a:lnTo>
                    <a:lnTo>
                      <a:pt x="387" y="894"/>
                    </a:lnTo>
                    <a:lnTo>
                      <a:pt x="389" y="894"/>
                    </a:lnTo>
                    <a:lnTo>
                      <a:pt x="389" y="892"/>
                    </a:lnTo>
                    <a:lnTo>
                      <a:pt x="389" y="891"/>
                    </a:lnTo>
                    <a:lnTo>
                      <a:pt x="387" y="891"/>
                    </a:lnTo>
                    <a:lnTo>
                      <a:pt x="387" y="889"/>
                    </a:lnTo>
                    <a:lnTo>
                      <a:pt x="387" y="888"/>
                    </a:lnTo>
                    <a:lnTo>
                      <a:pt x="386" y="888"/>
                    </a:lnTo>
                    <a:lnTo>
                      <a:pt x="384" y="888"/>
                    </a:lnTo>
                    <a:lnTo>
                      <a:pt x="383" y="888"/>
                    </a:lnTo>
                    <a:lnTo>
                      <a:pt x="381" y="888"/>
                    </a:lnTo>
                    <a:lnTo>
                      <a:pt x="381" y="889"/>
                    </a:lnTo>
                    <a:lnTo>
                      <a:pt x="380" y="889"/>
                    </a:lnTo>
                    <a:lnTo>
                      <a:pt x="378" y="889"/>
                    </a:lnTo>
                    <a:lnTo>
                      <a:pt x="377" y="889"/>
                    </a:lnTo>
                    <a:lnTo>
                      <a:pt x="375" y="889"/>
                    </a:lnTo>
                    <a:lnTo>
                      <a:pt x="374" y="889"/>
                    </a:lnTo>
                    <a:lnTo>
                      <a:pt x="372" y="889"/>
                    </a:lnTo>
                    <a:lnTo>
                      <a:pt x="371" y="889"/>
                    </a:lnTo>
                    <a:lnTo>
                      <a:pt x="371" y="891"/>
                    </a:lnTo>
                    <a:lnTo>
                      <a:pt x="369" y="891"/>
                    </a:lnTo>
                    <a:lnTo>
                      <a:pt x="367" y="891"/>
                    </a:lnTo>
                    <a:lnTo>
                      <a:pt x="367" y="889"/>
                    </a:lnTo>
                    <a:lnTo>
                      <a:pt x="366" y="889"/>
                    </a:lnTo>
                    <a:lnTo>
                      <a:pt x="366" y="888"/>
                    </a:lnTo>
                    <a:lnTo>
                      <a:pt x="364" y="888"/>
                    </a:lnTo>
                    <a:lnTo>
                      <a:pt x="364" y="886"/>
                    </a:lnTo>
                    <a:lnTo>
                      <a:pt x="364" y="884"/>
                    </a:lnTo>
                    <a:lnTo>
                      <a:pt x="363" y="884"/>
                    </a:lnTo>
                    <a:lnTo>
                      <a:pt x="363" y="883"/>
                    </a:lnTo>
                    <a:lnTo>
                      <a:pt x="361" y="883"/>
                    </a:lnTo>
                    <a:lnTo>
                      <a:pt x="361" y="881"/>
                    </a:lnTo>
                    <a:lnTo>
                      <a:pt x="361" y="880"/>
                    </a:lnTo>
                    <a:lnTo>
                      <a:pt x="360" y="880"/>
                    </a:lnTo>
                    <a:lnTo>
                      <a:pt x="360" y="878"/>
                    </a:lnTo>
                    <a:lnTo>
                      <a:pt x="361" y="878"/>
                    </a:lnTo>
                    <a:lnTo>
                      <a:pt x="361" y="877"/>
                    </a:lnTo>
                    <a:lnTo>
                      <a:pt x="363" y="877"/>
                    </a:lnTo>
                    <a:lnTo>
                      <a:pt x="364" y="877"/>
                    </a:lnTo>
                    <a:lnTo>
                      <a:pt x="364" y="875"/>
                    </a:lnTo>
                    <a:lnTo>
                      <a:pt x="366" y="875"/>
                    </a:lnTo>
                    <a:lnTo>
                      <a:pt x="366" y="874"/>
                    </a:lnTo>
                    <a:lnTo>
                      <a:pt x="367" y="874"/>
                    </a:lnTo>
                    <a:lnTo>
                      <a:pt x="367" y="872"/>
                    </a:lnTo>
                    <a:lnTo>
                      <a:pt x="369" y="871"/>
                    </a:lnTo>
                    <a:lnTo>
                      <a:pt x="369" y="869"/>
                    </a:lnTo>
                    <a:lnTo>
                      <a:pt x="367" y="869"/>
                    </a:lnTo>
                    <a:lnTo>
                      <a:pt x="367" y="868"/>
                    </a:lnTo>
                    <a:lnTo>
                      <a:pt x="367" y="866"/>
                    </a:lnTo>
                    <a:lnTo>
                      <a:pt x="366" y="866"/>
                    </a:lnTo>
                    <a:lnTo>
                      <a:pt x="366" y="864"/>
                    </a:lnTo>
                    <a:lnTo>
                      <a:pt x="366" y="863"/>
                    </a:lnTo>
                    <a:lnTo>
                      <a:pt x="364" y="861"/>
                    </a:lnTo>
                    <a:lnTo>
                      <a:pt x="364" y="860"/>
                    </a:lnTo>
                    <a:lnTo>
                      <a:pt x="364" y="858"/>
                    </a:lnTo>
                    <a:lnTo>
                      <a:pt x="363" y="858"/>
                    </a:lnTo>
                    <a:lnTo>
                      <a:pt x="363" y="857"/>
                    </a:lnTo>
                    <a:lnTo>
                      <a:pt x="361" y="857"/>
                    </a:lnTo>
                    <a:lnTo>
                      <a:pt x="361" y="855"/>
                    </a:lnTo>
                    <a:lnTo>
                      <a:pt x="360" y="855"/>
                    </a:lnTo>
                    <a:lnTo>
                      <a:pt x="360" y="854"/>
                    </a:lnTo>
                    <a:lnTo>
                      <a:pt x="358" y="854"/>
                    </a:lnTo>
                    <a:lnTo>
                      <a:pt x="358" y="852"/>
                    </a:lnTo>
                    <a:lnTo>
                      <a:pt x="358" y="851"/>
                    </a:lnTo>
                    <a:lnTo>
                      <a:pt x="358" y="849"/>
                    </a:lnTo>
                    <a:lnTo>
                      <a:pt x="360" y="849"/>
                    </a:lnTo>
                    <a:lnTo>
                      <a:pt x="360" y="848"/>
                    </a:lnTo>
                    <a:lnTo>
                      <a:pt x="361" y="848"/>
                    </a:lnTo>
                    <a:lnTo>
                      <a:pt x="361" y="846"/>
                    </a:lnTo>
                    <a:lnTo>
                      <a:pt x="361" y="844"/>
                    </a:lnTo>
                    <a:lnTo>
                      <a:pt x="361" y="843"/>
                    </a:lnTo>
                    <a:lnTo>
                      <a:pt x="361" y="841"/>
                    </a:lnTo>
                    <a:lnTo>
                      <a:pt x="361" y="840"/>
                    </a:lnTo>
                    <a:lnTo>
                      <a:pt x="360" y="840"/>
                    </a:lnTo>
                    <a:lnTo>
                      <a:pt x="360" y="838"/>
                    </a:lnTo>
                    <a:lnTo>
                      <a:pt x="358" y="838"/>
                    </a:lnTo>
                    <a:lnTo>
                      <a:pt x="358" y="837"/>
                    </a:lnTo>
                    <a:lnTo>
                      <a:pt x="357" y="837"/>
                    </a:lnTo>
                    <a:lnTo>
                      <a:pt x="357" y="835"/>
                    </a:lnTo>
                    <a:lnTo>
                      <a:pt x="357" y="834"/>
                    </a:lnTo>
                    <a:lnTo>
                      <a:pt x="357" y="832"/>
                    </a:lnTo>
                    <a:lnTo>
                      <a:pt x="358" y="832"/>
                    </a:lnTo>
                    <a:lnTo>
                      <a:pt x="358" y="831"/>
                    </a:lnTo>
                    <a:lnTo>
                      <a:pt x="358" y="829"/>
                    </a:lnTo>
                    <a:lnTo>
                      <a:pt x="358" y="828"/>
                    </a:lnTo>
                    <a:lnTo>
                      <a:pt x="358" y="826"/>
                    </a:lnTo>
                    <a:lnTo>
                      <a:pt x="358" y="824"/>
                    </a:lnTo>
                    <a:lnTo>
                      <a:pt x="357" y="824"/>
                    </a:lnTo>
                    <a:lnTo>
                      <a:pt x="357" y="823"/>
                    </a:lnTo>
                    <a:lnTo>
                      <a:pt x="357" y="821"/>
                    </a:lnTo>
                    <a:lnTo>
                      <a:pt x="357" y="820"/>
                    </a:lnTo>
                    <a:lnTo>
                      <a:pt x="355" y="820"/>
                    </a:lnTo>
                    <a:lnTo>
                      <a:pt x="355" y="818"/>
                    </a:lnTo>
                    <a:lnTo>
                      <a:pt x="355" y="817"/>
                    </a:lnTo>
                    <a:lnTo>
                      <a:pt x="354" y="817"/>
                    </a:lnTo>
                    <a:lnTo>
                      <a:pt x="354" y="815"/>
                    </a:lnTo>
                    <a:lnTo>
                      <a:pt x="352" y="815"/>
                    </a:lnTo>
                    <a:lnTo>
                      <a:pt x="352" y="814"/>
                    </a:lnTo>
                    <a:lnTo>
                      <a:pt x="351" y="814"/>
                    </a:lnTo>
                    <a:lnTo>
                      <a:pt x="349" y="814"/>
                    </a:lnTo>
                    <a:lnTo>
                      <a:pt x="347" y="814"/>
                    </a:lnTo>
                    <a:lnTo>
                      <a:pt x="346" y="814"/>
                    </a:lnTo>
                    <a:lnTo>
                      <a:pt x="344" y="814"/>
                    </a:lnTo>
                    <a:lnTo>
                      <a:pt x="344" y="815"/>
                    </a:lnTo>
                    <a:lnTo>
                      <a:pt x="343" y="815"/>
                    </a:lnTo>
                    <a:lnTo>
                      <a:pt x="343" y="817"/>
                    </a:lnTo>
                    <a:lnTo>
                      <a:pt x="341" y="817"/>
                    </a:lnTo>
                    <a:lnTo>
                      <a:pt x="341" y="818"/>
                    </a:lnTo>
                    <a:lnTo>
                      <a:pt x="340" y="818"/>
                    </a:lnTo>
                    <a:lnTo>
                      <a:pt x="340" y="820"/>
                    </a:lnTo>
                    <a:lnTo>
                      <a:pt x="340" y="821"/>
                    </a:lnTo>
                    <a:lnTo>
                      <a:pt x="338" y="821"/>
                    </a:lnTo>
                    <a:lnTo>
                      <a:pt x="338" y="823"/>
                    </a:lnTo>
                    <a:lnTo>
                      <a:pt x="337" y="823"/>
                    </a:lnTo>
                    <a:lnTo>
                      <a:pt x="337" y="824"/>
                    </a:lnTo>
                    <a:lnTo>
                      <a:pt x="337" y="826"/>
                    </a:lnTo>
                    <a:lnTo>
                      <a:pt x="335" y="826"/>
                    </a:lnTo>
                    <a:lnTo>
                      <a:pt x="335" y="828"/>
                    </a:lnTo>
                    <a:lnTo>
                      <a:pt x="334" y="828"/>
                    </a:lnTo>
                    <a:lnTo>
                      <a:pt x="334" y="829"/>
                    </a:lnTo>
                    <a:lnTo>
                      <a:pt x="332" y="829"/>
                    </a:lnTo>
                    <a:lnTo>
                      <a:pt x="332" y="831"/>
                    </a:lnTo>
                    <a:lnTo>
                      <a:pt x="331" y="831"/>
                    </a:lnTo>
                    <a:lnTo>
                      <a:pt x="331" y="832"/>
                    </a:lnTo>
                    <a:lnTo>
                      <a:pt x="331" y="834"/>
                    </a:lnTo>
                    <a:lnTo>
                      <a:pt x="329" y="834"/>
                    </a:lnTo>
                    <a:lnTo>
                      <a:pt x="329" y="835"/>
                    </a:lnTo>
                    <a:lnTo>
                      <a:pt x="329" y="837"/>
                    </a:lnTo>
                    <a:lnTo>
                      <a:pt x="327" y="837"/>
                    </a:lnTo>
                    <a:lnTo>
                      <a:pt x="327" y="838"/>
                    </a:lnTo>
                    <a:lnTo>
                      <a:pt x="326" y="838"/>
                    </a:lnTo>
                    <a:lnTo>
                      <a:pt x="326" y="840"/>
                    </a:lnTo>
                    <a:lnTo>
                      <a:pt x="326" y="841"/>
                    </a:lnTo>
                    <a:lnTo>
                      <a:pt x="324" y="841"/>
                    </a:lnTo>
                    <a:lnTo>
                      <a:pt x="324" y="843"/>
                    </a:lnTo>
                    <a:lnTo>
                      <a:pt x="323" y="843"/>
                    </a:lnTo>
                    <a:lnTo>
                      <a:pt x="323" y="844"/>
                    </a:lnTo>
                    <a:lnTo>
                      <a:pt x="323" y="846"/>
                    </a:lnTo>
                    <a:lnTo>
                      <a:pt x="321" y="846"/>
                    </a:lnTo>
                    <a:lnTo>
                      <a:pt x="321" y="848"/>
                    </a:lnTo>
                    <a:lnTo>
                      <a:pt x="321" y="849"/>
                    </a:lnTo>
                    <a:lnTo>
                      <a:pt x="321" y="851"/>
                    </a:lnTo>
                    <a:lnTo>
                      <a:pt x="321" y="852"/>
                    </a:lnTo>
                    <a:lnTo>
                      <a:pt x="321" y="854"/>
                    </a:lnTo>
                    <a:lnTo>
                      <a:pt x="320" y="854"/>
                    </a:lnTo>
                    <a:lnTo>
                      <a:pt x="320" y="855"/>
                    </a:lnTo>
                    <a:lnTo>
                      <a:pt x="320" y="857"/>
                    </a:lnTo>
                    <a:lnTo>
                      <a:pt x="320" y="858"/>
                    </a:lnTo>
                    <a:lnTo>
                      <a:pt x="320" y="860"/>
                    </a:lnTo>
                    <a:lnTo>
                      <a:pt x="320" y="861"/>
                    </a:lnTo>
                    <a:lnTo>
                      <a:pt x="320" y="863"/>
                    </a:lnTo>
                    <a:lnTo>
                      <a:pt x="320" y="864"/>
                    </a:lnTo>
                    <a:lnTo>
                      <a:pt x="320" y="866"/>
                    </a:lnTo>
                    <a:lnTo>
                      <a:pt x="320" y="868"/>
                    </a:lnTo>
                    <a:lnTo>
                      <a:pt x="320" y="869"/>
                    </a:lnTo>
                    <a:lnTo>
                      <a:pt x="320" y="871"/>
                    </a:lnTo>
                    <a:lnTo>
                      <a:pt x="318" y="871"/>
                    </a:lnTo>
                    <a:lnTo>
                      <a:pt x="318" y="872"/>
                    </a:lnTo>
                    <a:lnTo>
                      <a:pt x="317" y="872"/>
                    </a:lnTo>
                    <a:lnTo>
                      <a:pt x="317" y="874"/>
                    </a:lnTo>
                    <a:lnTo>
                      <a:pt x="315" y="874"/>
                    </a:lnTo>
                    <a:lnTo>
                      <a:pt x="315" y="875"/>
                    </a:lnTo>
                    <a:lnTo>
                      <a:pt x="315" y="877"/>
                    </a:lnTo>
                    <a:lnTo>
                      <a:pt x="314" y="877"/>
                    </a:lnTo>
                    <a:lnTo>
                      <a:pt x="314" y="878"/>
                    </a:lnTo>
                    <a:lnTo>
                      <a:pt x="314" y="880"/>
                    </a:lnTo>
                    <a:lnTo>
                      <a:pt x="314" y="881"/>
                    </a:lnTo>
                    <a:lnTo>
                      <a:pt x="314" y="883"/>
                    </a:lnTo>
                    <a:lnTo>
                      <a:pt x="314" y="884"/>
                    </a:lnTo>
                    <a:lnTo>
                      <a:pt x="314" y="886"/>
                    </a:lnTo>
                    <a:lnTo>
                      <a:pt x="314" y="888"/>
                    </a:lnTo>
                    <a:lnTo>
                      <a:pt x="314" y="889"/>
                    </a:lnTo>
                    <a:lnTo>
                      <a:pt x="314" y="891"/>
                    </a:lnTo>
                    <a:lnTo>
                      <a:pt x="314" y="892"/>
                    </a:lnTo>
                    <a:lnTo>
                      <a:pt x="314" y="894"/>
                    </a:lnTo>
                    <a:lnTo>
                      <a:pt x="314" y="895"/>
                    </a:lnTo>
                    <a:lnTo>
                      <a:pt x="314" y="897"/>
                    </a:lnTo>
                    <a:lnTo>
                      <a:pt x="315" y="897"/>
                    </a:lnTo>
                    <a:lnTo>
                      <a:pt x="315" y="898"/>
                    </a:lnTo>
                    <a:lnTo>
                      <a:pt x="315" y="900"/>
                    </a:lnTo>
                    <a:lnTo>
                      <a:pt x="315" y="901"/>
                    </a:lnTo>
                    <a:lnTo>
                      <a:pt x="315" y="903"/>
                    </a:lnTo>
                    <a:lnTo>
                      <a:pt x="317" y="903"/>
                    </a:lnTo>
                    <a:lnTo>
                      <a:pt x="317" y="904"/>
                    </a:lnTo>
                    <a:lnTo>
                      <a:pt x="317" y="906"/>
                    </a:lnTo>
                    <a:lnTo>
                      <a:pt x="317" y="908"/>
                    </a:lnTo>
                    <a:lnTo>
                      <a:pt x="318" y="908"/>
                    </a:lnTo>
                    <a:lnTo>
                      <a:pt x="318" y="909"/>
                    </a:lnTo>
                    <a:lnTo>
                      <a:pt x="320" y="909"/>
                    </a:lnTo>
                    <a:lnTo>
                      <a:pt x="320" y="911"/>
                    </a:lnTo>
                    <a:lnTo>
                      <a:pt x="321" y="911"/>
                    </a:lnTo>
                    <a:lnTo>
                      <a:pt x="321" y="912"/>
                    </a:lnTo>
                    <a:lnTo>
                      <a:pt x="323" y="912"/>
                    </a:lnTo>
                    <a:close/>
                  </a:path>
                </a:pathLst>
              </a:custGeom>
              <a:solidFill>
                <a:srgbClr val="D3F5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400">
                  <a:solidFill>
                    <a:schemeClr val="tx1">
                      <a:lumMod val="75000"/>
                      <a:lumOff val="25000"/>
                    </a:schemeClr>
                  </a:solidFill>
                </a:endParaRPr>
              </a:p>
            </p:txBody>
          </p:sp>
          <p:sp>
            <p:nvSpPr>
              <p:cNvPr id="106" name="Freeform 21">
                <a:extLst>
                  <a:ext uri="{FF2B5EF4-FFF2-40B4-BE49-F238E27FC236}">
                    <a16:creationId xmlns:a16="http://schemas.microsoft.com/office/drawing/2014/main" id="{85F0AD61-93B8-36E4-3EC5-EA5E1EA4107E}"/>
                  </a:ext>
                </a:extLst>
              </p:cNvPr>
              <p:cNvSpPr>
                <a:spLocks/>
              </p:cNvSpPr>
              <p:nvPr/>
            </p:nvSpPr>
            <p:spPr bwMode="auto">
              <a:xfrm>
                <a:off x="3037" y="672"/>
                <a:ext cx="943" cy="843"/>
              </a:xfrm>
              <a:custGeom>
                <a:avLst/>
                <a:gdLst>
                  <a:gd name="T0" fmla="*/ 16 w 943"/>
                  <a:gd name="T1" fmla="*/ 824 h 843"/>
                  <a:gd name="T2" fmla="*/ 19 w 943"/>
                  <a:gd name="T3" fmla="*/ 798 h 843"/>
                  <a:gd name="T4" fmla="*/ 31 w 943"/>
                  <a:gd name="T5" fmla="*/ 781 h 843"/>
                  <a:gd name="T6" fmla="*/ 39 w 943"/>
                  <a:gd name="T7" fmla="*/ 763 h 843"/>
                  <a:gd name="T8" fmla="*/ 53 w 943"/>
                  <a:gd name="T9" fmla="*/ 731 h 843"/>
                  <a:gd name="T10" fmla="*/ 79 w 943"/>
                  <a:gd name="T11" fmla="*/ 674 h 843"/>
                  <a:gd name="T12" fmla="*/ 110 w 943"/>
                  <a:gd name="T13" fmla="*/ 649 h 843"/>
                  <a:gd name="T14" fmla="*/ 162 w 943"/>
                  <a:gd name="T15" fmla="*/ 638 h 843"/>
                  <a:gd name="T16" fmla="*/ 213 w 943"/>
                  <a:gd name="T17" fmla="*/ 597 h 843"/>
                  <a:gd name="T18" fmla="*/ 210 w 943"/>
                  <a:gd name="T19" fmla="*/ 548 h 843"/>
                  <a:gd name="T20" fmla="*/ 173 w 943"/>
                  <a:gd name="T21" fmla="*/ 491 h 843"/>
                  <a:gd name="T22" fmla="*/ 179 w 943"/>
                  <a:gd name="T23" fmla="*/ 449 h 843"/>
                  <a:gd name="T24" fmla="*/ 194 w 943"/>
                  <a:gd name="T25" fmla="*/ 449 h 843"/>
                  <a:gd name="T26" fmla="*/ 186 w 943"/>
                  <a:gd name="T27" fmla="*/ 426 h 843"/>
                  <a:gd name="T28" fmla="*/ 180 w 943"/>
                  <a:gd name="T29" fmla="*/ 402 h 843"/>
                  <a:gd name="T30" fmla="*/ 191 w 943"/>
                  <a:gd name="T31" fmla="*/ 388 h 843"/>
                  <a:gd name="T32" fmla="*/ 203 w 943"/>
                  <a:gd name="T33" fmla="*/ 372 h 843"/>
                  <a:gd name="T34" fmla="*/ 220 w 943"/>
                  <a:gd name="T35" fmla="*/ 362 h 843"/>
                  <a:gd name="T36" fmla="*/ 233 w 943"/>
                  <a:gd name="T37" fmla="*/ 348 h 843"/>
                  <a:gd name="T38" fmla="*/ 243 w 943"/>
                  <a:gd name="T39" fmla="*/ 331 h 843"/>
                  <a:gd name="T40" fmla="*/ 243 w 943"/>
                  <a:gd name="T41" fmla="*/ 303 h 843"/>
                  <a:gd name="T42" fmla="*/ 242 w 943"/>
                  <a:gd name="T43" fmla="*/ 282 h 843"/>
                  <a:gd name="T44" fmla="*/ 234 w 943"/>
                  <a:gd name="T45" fmla="*/ 263 h 843"/>
                  <a:gd name="T46" fmla="*/ 219 w 943"/>
                  <a:gd name="T47" fmla="*/ 246 h 843"/>
                  <a:gd name="T48" fmla="*/ 205 w 943"/>
                  <a:gd name="T49" fmla="*/ 231 h 843"/>
                  <a:gd name="T50" fmla="*/ 206 w 943"/>
                  <a:gd name="T51" fmla="*/ 209 h 843"/>
                  <a:gd name="T52" fmla="*/ 226 w 943"/>
                  <a:gd name="T53" fmla="*/ 194 h 843"/>
                  <a:gd name="T54" fmla="*/ 237 w 943"/>
                  <a:gd name="T55" fmla="*/ 174 h 843"/>
                  <a:gd name="T56" fmla="*/ 251 w 943"/>
                  <a:gd name="T57" fmla="*/ 157 h 843"/>
                  <a:gd name="T58" fmla="*/ 251 w 943"/>
                  <a:gd name="T59" fmla="*/ 131 h 843"/>
                  <a:gd name="T60" fmla="*/ 248 w 943"/>
                  <a:gd name="T61" fmla="*/ 106 h 843"/>
                  <a:gd name="T62" fmla="*/ 259 w 943"/>
                  <a:gd name="T63" fmla="*/ 89 h 843"/>
                  <a:gd name="T64" fmla="*/ 269 w 943"/>
                  <a:gd name="T65" fmla="*/ 63 h 843"/>
                  <a:gd name="T66" fmla="*/ 277 w 943"/>
                  <a:gd name="T67" fmla="*/ 45 h 843"/>
                  <a:gd name="T68" fmla="*/ 285 w 943"/>
                  <a:gd name="T69" fmla="*/ 23 h 843"/>
                  <a:gd name="T70" fmla="*/ 294 w 943"/>
                  <a:gd name="T71" fmla="*/ 2 h 843"/>
                  <a:gd name="T72" fmla="*/ 380 w 943"/>
                  <a:gd name="T73" fmla="*/ 34 h 843"/>
                  <a:gd name="T74" fmla="*/ 546 w 943"/>
                  <a:gd name="T75" fmla="*/ 103 h 843"/>
                  <a:gd name="T76" fmla="*/ 566 w 943"/>
                  <a:gd name="T77" fmla="*/ 146 h 843"/>
                  <a:gd name="T78" fmla="*/ 623 w 943"/>
                  <a:gd name="T79" fmla="*/ 179 h 843"/>
                  <a:gd name="T80" fmla="*/ 701 w 943"/>
                  <a:gd name="T81" fmla="*/ 217 h 843"/>
                  <a:gd name="T82" fmla="*/ 834 w 943"/>
                  <a:gd name="T83" fmla="*/ 232 h 843"/>
                  <a:gd name="T84" fmla="*/ 934 w 943"/>
                  <a:gd name="T85" fmla="*/ 274 h 843"/>
                  <a:gd name="T86" fmla="*/ 929 w 943"/>
                  <a:gd name="T87" fmla="*/ 457 h 843"/>
                  <a:gd name="T88" fmla="*/ 892 w 943"/>
                  <a:gd name="T89" fmla="*/ 537 h 843"/>
                  <a:gd name="T90" fmla="*/ 869 w 943"/>
                  <a:gd name="T91" fmla="*/ 534 h 843"/>
                  <a:gd name="T92" fmla="*/ 848 w 943"/>
                  <a:gd name="T93" fmla="*/ 537 h 843"/>
                  <a:gd name="T94" fmla="*/ 831 w 943"/>
                  <a:gd name="T95" fmla="*/ 552 h 843"/>
                  <a:gd name="T96" fmla="*/ 809 w 943"/>
                  <a:gd name="T97" fmla="*/ 552 h 843"/>
                  <a:gd name="T98" fmla="*/ 786 w 943"/>
                  <a:gd name="T99" fmla="*/ 558 h 843"/>
                  <a:gd name="T100" fmla="*/ 768 w 943"/>
                  <a:gd name="T101" fmla="*/ 555 h 843"/>
                  <a:gd name="T102" fmla="*/ 748 w 943"/>
                  <a:gd name="T103" fmla="*/ 545 h 843"/>
                  <a:gd name="T104" fmla="*/ 729 w 943"/>
                  <a:gd name="T105" fmla="*/ 557 h 843"/>
                  <a:gd name="T106" fmla="*/ 714 w 943"/>
                  <a:gd name="T107" fmla="*/ 574 h 843"/>
                  <a:gd name="T108" fmla="*/ 726 w 943"/>
                  <a:gd name="T109" fmla="*/ 591 h 843"/>
                  <a:gd name="T110" fmla="*/ 714 w 943"/>
                  <a:gd name="T111" fmla="*/ 605 h 843"/>
                  <a:gd name="T112" fmla="*/ 715 w 943"/>
                  <a:gd name="T113" fmla="*/ 625 h 843"/>
                  <a:gd name="T114" fmla="*/ 706 w 943"/>
                  <a:gd name="T115" fmla="*/ 640 h 843"/>
                  <a:gd name="T116" fmla="*/ 708 w 943"/>
                  <a:gd name="T117" fmla="*/ 655 h 843"/>
                  <a:gd name="T118" fmla="*/ 703 w 943"/>
                  <a:gd name="T119" fmla="*/ 675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3" h="843">
                    <a:moveTo>
                      <a:pt x="0" y="843"/>
                    </a:moveTo>
                    <a:lnTo>
                      <a:pt x="7" y="840"/>
                    </a:lnTo>
                    <a:lnTo>
                      <a:pt x="8" y="840"/>
                    </a:lnTo>
                    <a:lnTo>
                      <a:pt x="10" y="840"/>
                    </a:lnTo>
                    <a:lnTo>
                      <a:pt x="10" y="838"/>
                    </a:lnTo>
                    <a:lnTo>
                      <a:pt x="11" y="838"/>
                    </a:lnTo>
                    <a:lnTo>
                      <a:pt x="11" y="837"/>
                    </a:lnTo>
                    <a:lnTo>
                      <a:pt x="13" y="837"/>
                    </a:lnTo>
                    <a:lnTo>
                      <a:pt x="13" y="835"/>
                    </a:lnTo>
                    <a:lnTo>
                      <a:pt x="14" y="835"/>
                    </a:lnTo>
                    <a:lnTo>
                      <a:pt x="14" y="834"/>
                    </a:lnTo>
                    <a:lnTo>
                      <a:pt x="14" y="832"/>
                    </a:lnTo>
                    <a:lnTo>
                      <a:pt x="14" y="831"/>
                    </a:lnTo>
                    <a:lnTo>
                      <a:pt x="16" y="829"/>
                    </a:lnTo>
                    <a:lnTo>
                      <a:pt x="16" y="828"/>
                    </a:lnTo>
                    <a:lnTo>
                      <a:pt x="16" y="826"/>
                    </a:lnTo>
                    <a:lnTo>
                      <a:pt x="16" y="824"/>
                    </a:lnTo>
                    <a:lnTo>
                      <a:pt x="16" y="823"/>
                    </a:lnTo>
                    <a:lnTo>
                      <a:pt x="16" y="821"/>
                    </a:lnTo>
                    <a:lnTo>
                      <a:pt x="16" y="820"/>
                    </a:lnTo>
                    <a:lnTo>
                      <a:pt x="16" y="818"/>
                    </a:lnTo>
                    <a:lnTo>
                      <a:pt x="16" y="817"/>
                    </a:lnTo>
                    <a:lnTo>
                      <a:pt x="16" y="815"/>
                    </a:lnTo>
                    <a:lnTo>
                      <a:pt x="16" y="814"/>
                    </a:lnTo>
                    <a:lnTo>
                      <a:pt x="16" y="812"/>
                    </a:lnTo>
                    <a:lnTo>
                      <a:pt x="16" y="811"/>
                    </a:lnTo>
                    <a:lnTo>
                      <a:pt x="16" y="809"/>
                    </a:lnTo>
                    <a:lnTo>
                      <a:pt x="16" y="808"/>
                    </a:lnTo>
                    <a:lnTo>
                      <a:pt x="16" y="806"/>
                    </a:lnTo>
                    <a:lnTo>
                      <a:pt x="16" y="804"/>
                    </a:lnTo>
                    <a:lnTo>
                      <a:pt x="16" y="801"/>
                    </a:lnTo>
                    <a:lnTo>
                      <a:pt x="17" y="800"/>
                    </a:lnTo>
                    <a:lnTo>
                      <a:pt x="17" y="798"/>
                    </a:lnTo>
                    <a:lnTo>
                      <a:pt x="19" y="798"/>
                    </a:lnTo>
                    <a:lnTo>
                      <a:pt x="19" y="797"/>
                    </a:lnTo>
                    <a:lnTo>
                      <a:pt x="20" y="797"/>
                    </a:lnTo>
                    <a:lnTo>
                      <a:pt x="20" y="795"/>
                    </a:lnTo>
                    <a:lnTo>
                      <a:pt x="22" y="795"/>
                    </a:lnTo>
                    <a:lnTo>
                      <a:pt x="22" y="794"/>
                    </a:lnTo>
                    <a:lnTo>
                      <a:pt x="24" y="794"/>
                    </a:lnTo>
                    <a:lnTo>
                      <a:pt x="24" y="792"/>
                    </a:lnTo>
                    <a:lnTo>
                      <a:pt x="24" y="791"/>
                    </a:lnTo>
                    <a:lnTo>
                      <a:pt x="25" y="791"/>
                    </a:lnTo>
                    <a:lnTo>
                      <a:pt x="25" y="789"/>
                    </a:lnTo>
                    <a:lnTo>
                      <a:pt x="27" y="789"/>
                    </a:lnTo>
                    <a:lnTo>
                      <a:pt x="27" y="788"/>
                    </a:lnTo>
                    <a:lnTo>
                      <a:pt x="27" y="786"/>
                    </a:lnTo>
                    <a:lnTo>
                      <a:pt x="28" y="786"/>
                    </a:lnTo>
                    <a:lnTo>
                      <a:pt x="28" y="784"/>
                    </a:lnTo>
                    <a:lnTo>
                      <a:pt x="30" y="783"/>
                    </a:lnTo>
                    <a:lnTo>
                      <a:pt x="31" y="781"/>
                    </a:lnTo>
                    <a:lnTo>
                      <a:pt x="31" y="780"/>
                    </a:lnTo>
                    <a:lnTo>
                      <a:pt x="33" y="780"/>
                    </a:lnTo>
                    <a:lnTo>
                      <a:pt x="33" y="778"/>
                    </a:lnTo>
                    <a:lnTo>
                      <a:pt x="33" y="777"/>
                    </a:lnTo>
                    <a:lnTo>
                      <a:pt x="34" y="777"/>
                    </a:lnTo>
                    <a:lnTo>
                      <a:pt x="34" y="775"/>
                    </a:lnTo>
                    <a:lnTo>
                      <a:pt x="34" y="774"/>
                    </a:lnTo>
                    <a:lnTo>
                      <a:pt x="36" y="774"/>
                    </a:lnTo>
                    <a:lnTo>
                      <a:pt x="36" y="772"/>
                    </a:lnTo>
                    <a:lnTo>
                      <a:pt x="36" y="771"/>
                    </a:lnTo>
                    <a:lnTo>
                      <a:pt x="37" y="771"/>
                    </a:lnTo>
                    <a:lnTo>
                      <a:pt x="37" y="769"/>
                    </a:lnTo>
                    <a:lnTo>
                      <a:pt x="37" y="768"/>
                    </a:lnTo>
                    <a:lnTo>
                      <a:pt x="39" y="768"/>
                    </a:lnTo>
                    <a:lnTo>
                      <a:pt x="39" y="766"/>
                    </a:lnTo>
                    <a:lnTo>
                      <a:pt x="39" y="764"/>
                    </a:lnTo>
                    <a:lnTo>
                      <a:pt x="39" y="763"/>
                    </a:lnTo>
                    <a:lnTo>
                      <a:pt x="40" y="761"/>
                    </a:lnTo>
                    <a:lnTo>
                      <a:pt x="40" y="760"/>
                    </a:lnTo>
                    <a:lnTo>
                      <a:pt x="40" y="758"/>
                    </a:lnTo>
                    <a:lnTo>
                      <a:pt x="42" y="755"/>
                    </a:lnTo>
                    <a:lnTo>
                      <a:pt x="40" y="754"/>
                    </a:lnTo>
                    <a:lnTo>
                      <a:pt x="42" y="752"/>
                    </a:lnTo>
                    <a:lnTo>
                      <a:pt x="42" y="746"/>
                    </a:lnTo>
                    <a:lnTo>
                      <a:pt x="42" y="745"/>
                    </a:lnTo>
                    <a:lnTo>
                      <a:pt x="42" y="743"/>
                    </a:lnTo>
                    <a:lnTo>
                      <a:pt x="44" y="741"/>
                    </a:lnTo>
                    <a:lnTo>
                      <a:pt x="44" y="740"/>
                    </a:lnTo>
                    <a:lnTo>
                      <a:pt x="44" y="738"/>
                    </a:lnTo>
                    <a:lnTo>
                      <a:pt x="45" y="737"/>
                    </a:lnTo>
                    <a:lnTo>
                      <a:pt x="45" y="735"/>
                    </a:lnTo>
                    <a:lnTo>
                      <a:pt x="45" y="734"/>
                    </a:lnTo>
                    <a:lnTo>
                      <a:pt x="51" y="731"/>
                    </a:lnTo>
                    <a:lnTo>
                      <a:pt x="53" y="731"/>
                    </a:lnTo>
                    <a:lnTo>
                      <a:pt x="54" y="729"/>
                    </a:lnTo>
                    <a:lnTo>
                      <a:pt x="56" y="728"/>
                    </a:lnTo>
                    <a:lnTo>
                      <a:pt x="57" y="725"/>
                    </a:lnTo>
                    <a:lnTo>
                      <a:pt x="60" y="723"/>
                    </a:lnTo>
                    <a:lnTo>
                      <a:pt x="62" y="720"/>
                    </a:lnTo>
                    <a:lnTo>
                      <a:pt x="67" y="712"/>
                    </a:lnTo>
                    <a:lnTo>
                      <a:pt x="67" y="708"/>
                    </a:lnTo>
                    <a:lnTo>
                      <a:pt x="68" y="705"/>
                    </a:lnTo>
                    <a:lnTo>
                      <a:pt x="71" y="697"/>
                    </a:lnTo>
                    <a:lnTo>
                      <a:pt x="73" y="694"/>
                    </a:lnTo>
                    <a:lnTo>
                      <a:pt x="74" y="692"/>
                    </a:lnTo>
                    <a:lnTo>
                      <a:pt x="74" y="688"/>
                    </a:lnTo>
                    <a:lnTo>
                      <a:pt x="76" y="685"/>
                    </a:lnTo>
                    <a:lnTo>
                      <a:pt x="76" y="683"/>
                    </a:lnTo>
                    <a:lnTo>
                      <a:pt x="77" y="680"/>
                    </a:lnTo>
                    <a:lnTo>
                      <a:pt x="77" y="678"/>
                    </a:lnTo>
                    <a:lnTo>
                      <a:pt x="79" y="674"/>
                    </a:lnTo>
                    <a:lnTo>
                      <a:pt x="80" y="671"/>
                    </a:lnTo>
                    <a:lnTo>
                      <a:pt x="80" y="669"/>
                    </a:lnTo>
                    <a:lnTo>
                      <a:pt x="82" y="665"/>
                    </a:lnTo>
                    <a:lnTo>
                      <a:pt x="83" y="663"/>
                    </a:lnTo>
                    <a:lnTo>
                      <a:pt x="83" y="660"/>
                    </a:lnTo>
                    <a:lnTo>
                      <a:pt x="85" y="657"/>
                    </a:lnTo>
                    <a:lnTo>
                      <a:pt x="87" y="655"/>
                    </a:lnTo>
                    <a:lnTo>
                      <a:pt x="88" y="652"/>
                    </a:lnTo>
                    <a:lnTo>
                      <a:pt x="90" y="651"/>
                    </a:lnTo>
                    <a:lnTo>
                      <a:pt x="91" y="649"/>
                    </a:lnTo>
                    <a:lnTo>
                      <a:pt x="93" y="649"/>
                    </a:lnTo>
                    <a:lnTo>
                      <a:pt x="94" y="649"/>
                    </a:lnTo>
                    <a:lnTo>
                      <a:pt x="97" y="649"/>
                    </a:lnTo>
                    <a:lnTo>
                      <a:pt x="100" y="651"/>
                    </a:lnTo>
                    <a:lnTo>
                      <a:pt x="103" y="651"/>
                    </a:lnTo>
                    <a:lnTo>
                      <a:pt x="107" y="649"/>
                    </a:lnTo>
                    <a:lnTo>
                      <a:pt x="110" y="649"/>
                    </a:lnTo>
                    <a:lnTo>
                      <a:pt x="114" y="651"/>
                    </a:lnTo>
                    <a:lnTo>
                      <a:pt x="119" y="649"/>
                    </a:lnTo>
                    <a:lnTo>
                      <a:pt x="123" y="649"/>
                    </a:lnTo>
                    <a:lnTo>
                      <a:pt x="127" y="648"/>
                    </a:lnTo>
                    <a:lnTo>
                      <a:pt x="128" y="648"/>
                    </a:lnTo>
                    <a:lnTo>
                      <a:pt x="130" y="646"/>
                    </a:lnTo>
                    <a:lnTo>
                      <a:pt x="131" y="646"/>
                    </a:lnTo>
                    <a:lnTo>
                      <a:pt x="136" y="646"/>
                    </a:lnTo>
                    <a:lnTo>
                      <a:pt x="139" y="645"/>
                    </a:lnTo>
                    <a:lnTo>
                      <a:pt x="140" y="643"/>
                    </a:lnTo>
                    <a:lnTo>
                      <a:pt x="145" y="643"/>
                    </a:lnTo>
                    <a:lnTo>
                      <a:pt x="148" y="643"/>
                    </a:lnTo>
                    <a:lnTo>
                      <a:pt x="151" y="643"/>
                    </a:lnTo>
                    <a:lnTo>
                      <a:pt x="151" y="641"/>
                    </a:lnTo>
                    <a:lnTo>
                      <a:pt x="156" y="640"/>
                    </a:lnTo>
                    <a:lnTo>
                      <a:pt x="159" y="640"/>
                    </a:lnTo>
                    <a:lnTo>
                      <a:pt x="162" y="638"/>
                    </a:lnTo>
                    <a:lnTo>
                      <a:pt x="166" y="631"/>
                    </a:lnTo>
                    <a:lnTo>
                      <a:pt x="168" y="628"/>
                    </a:lnTo>
                    <a:lnTo>
                      <a:pt x="171" y="626"/>
                    </a:lnTo>
                    <a:lnTo>
                      <a:pt x="174" y="623"/>
                    </a:lnTo>
                    <a:lnTo>
                      <a:pt x="177" y="621"/>
                    </a:lnTo>
                    <a:lnTo>
                      <a:pt x="179" y="621"/>
                    </a:lnTo>
                    <a:lnTo>
                      <a:pt x="182" y="621"/>
                    </a:lnTo>
                    <a:lnTo>
                      <a:pt x="186" y="621"/>
                    </a:lnTo>
                    <a:lnTo>
                      <a:pt x="191" y="621"/>
                    </a:lnTo>
                    <a:lnTo>
                      <a:pt x="196" y="615"/>
                    </a:lnTo>
                    <a:lnTo>
                      <a:pt x="199" y="612"/>
                    </a:lnTo>
                    <a:lnTo>
                      <a:pt x="200" y="611"/>
                    </a:lnTo>
                    <a:lnTo>
                      <a:pt x="202" y="608"/>
                    </a:lnTo>
                    <a:lnTo>
                      <a:pt x="205" y="605"/>
                    </a:lnTo>
                    <a:lnTo>
                      <a:pt x="208" y="601"/>
                    </a:lnTo>
                    <a:lnTo>
                      <a:pt x="211" y="600"/>
                    </a:lnTo>
                    <a:lnTo>
                      <a:pt x="213" y="597"/>
                    </a:lnTo>
                    <a:lnTo>
                      <a:pt x="211" y="592"/>
                    </a:lnTo>
                    <a:lnTo>
                      <a:pt x="213" y="592"/>
                    </a:lnTo>
                    <a:lnTo>
                      <a:pt x="213" y="589"/>
                    </a:lnTo>
                    <a:lnTo>
                      <a:pt x="214" y="586"/>
                    </a:lnTo>
                    <a:lnTo>
                      <a:pt x="214" y="583"/>
                    </a:lnTo>
                    <a:lnTo>
                      <a:pt x="214" y="580"/>
                    </a:lnTo>
                    <a:lnTo>
                      <a:pt x="213" y="578"/>
                    </a:lnTo>
                    <a:lnTo>
                      <a:pt x="214" y="575"/>
                    </a:lnTo>
                    <a:lnTo>
                      <a:pt x="216" y="572"/>
                    </a:lnTo>
                    <a:lnTo>
                      <a:pt x="217" y="569"/>
                    </a:lnTo>
                    <a:lnTo>
                      <a:pt x="217" y="566"/>
                    </a:lnTo>
                    <a:lnTo>
                      <a:pt x="217" y="563"/>
                    </a:lnTo>
                    <a:lnTo>
                      <a:pt x="216" y="560"/>
                    </a:lnTo>
                    <a:lnTo>
                      <a:pt x="214" y="555"/>
                    </a:lnTo>
                    <a:lnTo>
                      <a:pt x="214" y="552"/>
                    </a:lnTo>
                    <a:lnTo>
                      <a:pt x="213" y="549"/>
                    </a:lnTo>
                    <a:lnTo>
                      <a:pt x="210" y="548"/>
                    </a:lnTo>
                    <a:lnTo>
                      <a:pt x="206" y="546"/>
                    </a:lnTo>
                    <a:lnTo>
                      <a:pt x="205" y="545"/>
                    </a:lnTo>
                    <a:lnTo>
                      <a:pt x="203" y="541"/>
                    </a:lnTo>
                    <a:lnTo>
                      <a:pt x="200" y="538"/>
                    </a:lnTo>
                    <a:lnTo>
                      <a:pt x="197" y="534"/>
                    </a:lnTo>
                    <a:lnTo>
                      <a:pt x="196" y="531"/>
                    </a:lnTo>
                    <a:lnTo>
                      <a:pt x="193" y="528"/>
                    </a:lnTo>
                    <a:lnTo>
                      <a:pt x="191" y="525"/>
                    </a:lnTo>
                    <a:lnTo>
                      <a:pt x="186" y="518"/>
                    </a:lnTo>
                    <a:lnTo>
                      <a:pt x="185" y="517"/>
                    </a:lnTo>
                    <a:lnTo>
                      <a:pt x="185" y="511"/>
                    </a:lnTo>
                    <a:lnTo>
                      <a:pt x="183" y="509"/>
                    </a:lnTo>
                    <a:lnTo>
                      <a:pt x="180" y="508"/>
                    </a:lnTo>
                    <a:lnTo>
                      <a:pt x="166" y="495"/>
                    </a:lnTo>
                    <a:lnTo>
                      <a:pt x="168" y="495"/>
                    </a:lnTo>
                    <a:lnTo>
                      <a:pt x="170" y="494"/>
                    </a:lnTo>
                    <a:lnTo>
                      <a:pt x="173" y="491"/>
                    </a:lnTo>
                    <a:lnTo>
                      <a:pt x="174" y="489"/>
                    </a:lnTo>
                    <a:lnTo>
                      <a:pt x="177" y="489"/>
                    </a:lnTo>
                    <a:lnTo>
                      <a:pt x="180" y="488"/>
                    </a:lnTo>
                    <a:lnTo>
                      <a:pt x="180" y="486"/>
                    </a:lnTo>
                    <a:lnTo>
                      <a:pt x="180" y="483"/>
                    </a:lnTo>
                    <a:lnTo>
                      <a:pt x="179" y="480"/>
                    </a:lnTo>
                    <a:lnTo>
                      <a:pt x="179" y="477"/>
                    </a:lnTo>
                    <a:lnTo>
                      <a:pt x="177" y="474"/>
                    </a:lnTo>
                    <a:lnTo>
                      <a:pt x="177" y="471"/>
                    </a:lnTo>
                    <a:lnTo>
                      <a:pt x="177" y="468"/>
                    </a:lnTo>
                    <a:lnTo>
                      <a:pt x="176" y="465"/>
                    </a:lnTo>
                    <a:lnTo>
                      <a:pt x="176" y="462"/>
                    </a:lnTo>
                    <a:lnTo>
                      <a:pt x="177" y="458"/>
                    </a:lnTo>
                    <a:lnTo>
                      <a:pt x="179" y="457"/>
                    </a:lnTo>
                    <a:lnTo>
                      <a:pt x="177" y="454"/>
                    </a:lnTo>
                    <a:lnTo>
                      <a:pt x="177" y="451"/>
                    </a:lnTo>
                    <a:lnTo>
                      <a:pt x="179" y="449"/>
                    </a:lnTo>
                    <a:lnTo>
                      <a:pt x="182" y="443"/>
                    </a:lnTo>
                    <a:lnTo>
                      <a:pt x="183" y="446"/>
                    </a:lnTo>
                    <a:lnTo>
                      <a:pt x="185" y="448"/>
                    </a:lnTo>
                    <a:lnTo>
                      <a:pt x="186" y="449"/>
                    </a:lnTo>
                    <a:lnTo>
                      <a:pt x="190" y="451"/>
                    </a:lnTo>
                    <a:lnTo>
                      <a:pt x="193" y="452"/>
                    </a:lnTo>
                    <a:lnTo>
                      <a:pt x="194" y="455"/>
                    </a:lnTo>
                    <a:lnTo>
                      <a:pt x="197" y="457"/>
                    </a:lnTo>
                    <a:lnTo>
                      <a:pt x="199" y="457"/>
                    </a:lnTo>
                    <a:lnTo>
                      <a:pt x="199" y="455"/>
                    </a:lnTo>
                    <a:lnTo>
                      <a:pt x="197" y="455"/>
                    </a:lnTo>
                    <a:lnTo>
                      <a:pt x="197" y="454"/>
                    </a:lnTo>
                    <a:lnTo>
                      <a:pt x="196" y="454"/>
                    </a:lnTo>
                    <a:lnTo>
                      <a:pt x="196" y="452"/>
                    </a:lnTo>
                    <a:lnTo>
                      <a:pt x="196" y="451"/>
                    </a:lnTo>
                    <a:lnTo>
                      <a:pt x="194" y="451"/>
                    </a:lnTo>
                    <a:lnTo>
                      <a:pt x="194" y="449"/>
                    </a:lnTo>
                    <a:lnTo>
                      <a:pt x="193" y="449"/>
                    </a:lnTo>
                    <a:lnTo>
                      <a:pt x="191" y="448"/>
                    </a:lnTo>
                    <a:lnTo>
                      <a:pt x="190" y="446"/>
                    </a:lnTo>
                    <a:lnTo>
                      <a:pt x="190" y="445"/>
                    </a:lnTo>
                    <a:lnTo>
                      <a:pt x="188" y="443"/>
                    </a:lnTo>
                    <a:lnTo>
                      <a:pt x="188" y="442"/>
                    </a:lnTo>
                    <a:lnTo>
                      <a:pt x="188" y="440"/>
                    </a:lnTo>
                    <a:lnTo>
                      <a:pt x="188" y="438"/>
                    </a:lnTo>
                    <a:lnTo>
                      <a:pt x="186" y="438"/>
                    </a:lnTo>
                    <a:lnTo>
                      <a:pt x="186" y="437"/>
                    </a:lnTo>
                    <a:lnTo>
                      <a:pt x="186" y="435"/>
                    </a:lnTo>
                    <a:lnTo>
                      <a:pt x="186" y="434"/>
                    </a:lnTo>
                    <a:lnTo>
                      <a:pt x="186" y="432"/>
                    </a:lnTo>
                    <a:lnTo>
                      <a:pt x="186" y="431"/>
                    </a:lnTo>
                    <a:lnTo>
                      <a:pt x="186" y="429"/>
                    </a:lnTo>
                    <a:lnTo>
                      <a:pt x="186" y="428"/>
                    </a:lnTo>
                    <a:lnTo>
                      <a:pt x="186" y="426"/>
                    </a:lnTo>
                    <a:lnTo>
                      <a:pt x="186" y="425"/>
                    </a:lnTo>
                    <a:lnTo>
                      <a:pt x="186" y="423"/>
                    </a:lnTo>
                    <a:lnTo>
                      <a:pt x="186" y="420"/>
                    </a:lnTo>
                    <a:lnTo>
                      <a:pt x="186" y="418"/>
                    </a:lnTo>
                    <a:lnTo>
                      <a:pt x="186" y="417"/>
                    </a:lnTo>
                    <a:lnTo>
                      <a:pt x="186" y="415"/>
                    </a:lnTo>
                    <a:lnTo>
                      <a:pt x="185" y="415"/>
                    </a:lnTo>
                    <a:lnTo>
                      <a:pt x="185" y="414"/>
                    </a:lnTo>
                    <a:lnTo>
                      <a:pt x="185" y="412"/>
                    </a:lnTo>
                    <a:lnTo>
                      <a:pt x="185" y="411"/>
                    </a:lnTo>
                    <a:lnTo>
                      <a:pt x="183" y="409"/>
                    </a:lnTo>
                    <a:lnTo>
                      <a:pt x="183" y="408"/>
                    </a:lnTo>
                    <a:lnTo>
                      <a:pt x="182" y="408"/>
                    </a:lnTo>
                    <a:lnTo>
                      <a:pt x="182" y="406"/>
                    </a:lnTo>
                    <a:lnTo>
                      <a:pt x="180" y="405"/>
                    </a:lnTo>
                    <a:lnTo>
                      <a:pt x="180" y="403"/>
                    </a:lnTo>
                    <a:lnTo>
                      <a:pt x="180" y="402"/>
                    </a:lnTo>
                    <a:lnTo>
                      <a:pt x="180" y="400"/>
                    </a:lnTo>
                    <a:lnTo>
                      <a:pt x="179" y="400"/>
                    </a:lnTo>
                    <a:lnTo>
                      <a:pt x="180" y="400"/>
                    </a:lnTo>
                    <a:lnTo>
                      <a:pt x="180" y="398"/>
                    </a:lnTo>
                    <a:lnTo>
                      <a:pt x="182" y="398"/>
                    </a:lnTo>
                    <a:lnTo>
                      <a:pt x="182" y="397"/>
                    </a:lnTo>
                    <a:lnTo>
                      <a:pt x="183" y="397"/>
                    </a:lnTo>
                    <a:lnTo>
                      <a:pt x="183" y="395"/>
                    </a:lnTo>
                    <a:lnTo>
                      <a:pt x="185" y="395"/>
                    </a:lnTo>
                    <a:lnTo>
                      <a:pt x="185" y="394"/>
                    </a:lnTo>
                    <a:lnTo>
                      <a:pt x="186" y="394"/>
                    </a:lnTo>
                    <a:lnTo>
                      <a:pt x="186" y="392"/>
                    </a:lnTo>
                    <a:lnTo>
                      <a:pt x="188" y="391"/>
                    </a:lnTo>
                    <a:lnTo>
                      <a:pt x="188" y="389"/>
                    </a:lnTo>
                    <a:lnTo>
                      <a:pt x="190" y="389"/>
                    </a:lnTo>
                    <a:lnTo>
                      <a:pt x="190" y="388"/>
                    </a:lnTo>
                    <a:lnTo>
                      <a:pt x="191" y="388"/>
                    </a:lnTo>
                    <a:lnTo>
                      <a:pt x="191" y="386"/>
                    </a:lnTo>
                    <a:lnTo>
                      <a:pt x="193" y="386"/>
                    </a:lnTo>
                    <a:lnTo>
                      <a:pt x="193" y="385"/>
                    </a:lnTo>
                    <a:lnTo>
                      <a:pt x="194" y="385"/>
                    </a:lnTo>
                    <a:lnTo>
                      <a:pt x="194" y="383"/>
                    </a:lnTo>
                    <a:lnTo>
                      <a:pt x="194" y="382"/>
                    </a:lnTo>
                    <a:lnTo>
                      <a:pt x="196" y="382"/>
                    </a:lnTo>
                    <a:lnTo>
                      <a:pt x="196" y="380"/>
                    </a:lnTo>
                    <a:lnTo>
                      <a:pt x="197" y="380"/>
                    </a:lnTo>
                    <a:lnTo>
                      <a:pt x="197" y="378"/>
                    </a:lnTo>
                    <a:lnTo>
                      <a:pt x="199" y="377"/>
                    </a:lnTo>
                    <a:lnTo>
                      <a:pt x="199" y="375"/>
                    </a:lnTo>
                    <a:lnTo>
                      <a:pt x="200" y="375"/>
                    </a:lnTo>
                    <a:lnTo>
                      <a:pt x="202" y="375"/>
                    </a:lnTo>
                    <a:lnTo>
                      <a:pt x="202" y="374"/>
                    </a:lnTo>
                    <a:lnTo>
                      <a:pt x="202" y="372"/>
                    </a:lnTo>
                    <a:lnTo>
                      <a:pt x="203" y="372"/>
                    </a:lnTo>
                    <a:lnTo>
                      <a:pt x="205" y="371"/>
                    </a:lnTo>
                    <a:lnTo>
                      <a:pt x="205" y="369"/>
                    </a:lnTo>
                    <a:lnTo>
                      <a:pt x="206" y="369"/>
                    </a:lnTo>
                    <a:lnTo>
                      <a:pt x="208" y="369"/>
                    </a:lnTo>
                    <a:lnTo>
                      <a:pt x="208" y="368"/>
                    </a:lnTo>
                    <a:lnTo>
                      <a:pt x="210" y="368"/>
                    </a:lnTo>
                    <a:lnTo>
                      <a:pt x="211" y="368"/>
                    </a:lnTo>
                    <a:lnTo>
                      <a:pt x="213" y="368"/>
                    </a:lnTo>
                    <a:lnTo>
                      <a:pt x="213" y="366"/>
                    </a:lnTo>
                    <a:lnTo>
                      <a:pt x="214" y="366"/>
                    </a:lnTo>
                    <a:lnTo>
                      <a:pt x="216" y="366"/>
                    </a:lnTo>
                    <a:lnTo>
                      <a:pt x="216" y="365"/>
                    </a:lnTo>
                    <a:lnTo>
                      <a:pt x="217" y="365"/>
                    </a:lnTo>
                    <a:lnTo>
                      <a:pt x="219" y="365"/>
                    </a:lnTo>
                    <a:lnTo>
                      <a:pt x="219" y="363"/>
                    </a:lnTo>
                    <a:lnTo>
                      <a:pt x="220" y="363"/>
                    </a:lnTo>
                    <a:lnTo>
                      <a:pt x="220" y="362"/>
                    </a:lnTo>
                    <a:lnTo>
                      <a:pt x="222" y="362"/>
                    </a:lnTo>
                    <a:lnTo>
                      <a:pt x="223" y="362"/>
                    </a:lnTo>
                    <a:lnTo>
                      <a:pt x="223" y="360"/>
                    </a:lnTo>
                    <a:lnTo>
                      <a:pt x="225" y="360"/>
                    </a:lnTo>
                    <a:lnTo>
                      <a:pt x="225" y="358"/>
                    </a:lnTo>
                    <a:lnTo>
                      <a:pt x="226" y="358"/>
                    </a:lnTo>
                    <a:lnTo>
                      <a:pt x="226" y="357"/>
                    </a:lnTo>
                    <a:lnTo>
                      <a:pt x="228" y="357"/>
                    </a:lnTo>
                    <a:lnTo>
                      <a:pt x="228" y="355"/>
                    </a:lnTo>
                    <a:lnTo>
                      <a:pt x="230" y="355"/>
                    </a:lnTo>
                    <a:lnTo>
                      <a:pt x="230" y="354"/>
                    </a:lnTo>
                    <a:lnTo>
                      <a:pt x="230" y="352"/>
                    </a:lnTo>
                    <a:lnTo>
                      <a:pt x="231" y="352"/>
                    </a:lnTo>
                    <a:lnTo>
                      <a:pt x="231" y="351"/>
                    </a:lnTo>
                    <a:lnTo>
                      <a:pt x="233" y="351"/>
                    </a:lnTo>
                    <a:lnTo>
                      <a:pt x="233" y="349"/>
                    </a:lnTo>
                    <a:lnTo>
                      <a:pt x="233" y="348"/>
                    </a:lnTo>
                    <a:lnTo>
                      <a:pt x="234" y="348"/>
                    </a:lnTo>
                    <a:lnTo>
                      <a:pt x="234" y="346"/>
                    </a:lnTo>
                    <a:lnTo>
                      <a:pt x="236" y="345"/>
                    </a:lnTo>
                    <a:lnTo>
                      <a:pt x="236" y="343"/>
                    </a:lnTo>
                    <a:lnTo>
                      <a:pt x="237" y="343"/>
                    </a:lnTo>
                    <a:lnTo>
                      <a:pt x="237" y="342"/>
                    </a:lnTo>
                    <a:lnTo>
                      <a:pt x="239" y="342"/>
                    </a:lnTo>
                    <a:lnTo>
                      <a:pt x="239" y="340"/>
                    </a:lnTo>
                    <a:lnTo>
                      <a:pt x="240" y="340"/>
                    </a:lnTo>
                    <a:lnTo>
                      <a:pt x="240" y="338"/>
                    </a:lnTo>
                    <a:lnTo>
                      <a:pt x="240" y="337"/>
                    </a:lnTo>
                    <a:lnTo>
                      <a:pt x="242" y="337"/>
                    </a:lnTo>
                    <a:lnTo>
                      <a:pt x="242" y="335"/>
                    </a:lnTo>
                    <a:lnTo>
                      <a:pt x="242" y="334"/>
                    </a:lnTo>
                    <a:lnTo>
                      <a:pt x="242" y="332"/>
                    </a:lnTo>
                    <a:lnTo>
                      <a:pt x="243" y="332"/>
                    </a:lnTo>
                    <a:lnTo>
                      <a:pt x="243" y="331"/>
                    </a:lnTo>
                    <a:lnTo>
                      <a:pt x="243" y="329"/>
                    </a:lnTo>
                    <a:lnTo>
                      <a:pt x="243" y="328"/>
                    </a:lnTo>
                    <a:lnTo>
                      <a:pt x="242" y="326"/>
                    </a:lnTo>
                    <a:lnTo>
                      <a:pt x="243" y="326"/>
                    </a:lnTo>
                    <a:lnTo>
                      <a:pt x="242" y="325"/>
                    </a:lnTo>
                    <a:lnTo>
                      <a:pt x="243" y="323"/>
                    </a:lnTo>
                    <a:lnTo>
                      <a:pt x="242" y="323"/>
                    </a:lnTo>
                    <a:lnTo>
                      <a:pt x="243" y="320"/>
                    </a:lnTo>
                    <a:lnTo>
                      <a:pt x="243" y="317"/>
                    </a:lnTo>
                    <a:lnTo>
                      <a:pt x="243" y="315"/>
                    </a:lnTo>
                    <a:lnTo>
                      <a:pt x="243" y="314"/>
                    </a:lnTo>
                    <a:lnTo>
                      <a:pt x="243" y="312"/>
                    </a:lnTo>
                    <a:lnTo>
                      <a:pt x="243" y="308"/>
                    </a:lnTo>
                    <a:lnTo>
                      <a:pt x="243" y="306"/>
                    </a:lnTo>
                    <a:lnTo>
                      <a:pt x="245" y="305"/>
                    </a:lnTo>
                    <a:lnTo>
                      <a:pt x="243" y="305"/>
                    </a:lnTo>
                    <a:lnTo>
                      <a:pt x="243" y="303"/>
                    </a:lnTo>
                    <a:lnTo>
                      <a:pt x="243" y="302"/>
                    </a:lnTo>
                    <a:lnTo>
                      <a:pt x="243" y="300"/>
                    </a:lnTo>
                    <a:lnTo>
                      <a:pt x="243" y="298"/>
                    </a:lnTo>
                    <a:lnTo>
                      <a:pt x="243" y="297"/>
                    </a:lnTo>
                    <a:lnTo>
                      <a:pt x="243" y="295"/>
                    </a:lnTo>
                    <a:lnTo>
                      <a:pt x="245" y="294"/>
                    </a:lnTo>
                    <a:lnTo>
                      <a:pt x="245" y="292"/>
                    </a:lnTo>
                    <a:lnTo>
                      <a:pt x="245" y="291"/>
                    </a:lnTo>
                    <a:lnTo>
                      <a:pt x="243" y="291"/>
                    </a:lnTo>
                    <a:lnTo>
                      <a:pt x="245" y="291"/>
                    </a:lnTo>
                    <a:lnTo>
                      <a:pt x="243" y="289"/>
                    </a:lnTo>
                    <a:lnTo>
                      <a:pt x="243" y="288"/>
                    </a:lnTo>
                    <a:lnTo>
                      <a:pt x="243" y="286"/>
                    </a:lnTo>
                    <a:lnTo>
                      <a:pt x="243" y="285"/>
                    </a:lnTo>
                    <a:lnTo>
                      <a:pt x="243" y="283"/>
                    </a:lnTo>
                    <a:lnTo>
                      <a:pt x="242" y="283"/>
                    </a:lnTo>
                    <a:lnTo>
                      <a:pt x="242" y="282"/>
                    </a:lnTo>
                    <a:lnTo>
                      <a:pt x="242" y="280"/>
                    </a:lnTo>
                    <a:lnTo>
                      <a:pt x="240" y="280"/>
                    </a:lnTo>
                    <a:lnTo>
                      <a:pt x="240" y="278"/>
                    </a:lnTo>
                    <a:lnTo>
                      <a:pt x="240" y="277"/>
                    </a:lnTo>
                    <a:lnTo>
                      <a:pt x="239" y="277"/>
                    </a:lnTo>
                    <a:lnTo>
                      <a:pt x="239" y="275"/>
                    </a:lnTo>
                    <a:lnTo>
                      <a:pt x="239" y="274"/>
                    </a:lnTo>
                    <a:lnTo>
                      <a:pt x="237" y="274"/>
                    </a:lnTo>
                    <a:lnTo>
                      <a:pt x="237" y="272"/>
                    </a:lnTo>
                    <a:lnTo>
                      <a:pt x="237" y="271"/>
                    </a:lnTo>
                    <a:lnTo>
                      <a:pt x="237" y="269"/>
                    </a:lnTo>
                    <a:lnTo>
                      <a:pt x="236" y="269"/>
                    </a:lnTo>
                    <a:lnTo>
                      <a:pt x="236" y="268"/>
                    </a:lnTo>
                    <a:lnTo>
                      <a:pt x="236" y="266"/>
                    </a:lnTo>
                    <a:lnTo>
                      <a:pt x="236" y="265"/>
                    </a:lnTo>
                    <a:lnTo>
                      <a:pt x="234" y="265"/>
                    </a:lnTo>
                    <a:lnTo>
                      <a:pt x="234" y="263"/>
                    </a:lnTo>
                    <a:lnTo>
                      <a:pt x="233" y="263"/>
                    </a:lnTo>
                    <a:lnTo>
                      <a:pt x="233" y="262"/>
                    </a:lnTo>
                    <a:lnTo>
                      <a:pt x="231" y="260"/>
                    </a:lnTo>
                    <a:lnTo>
                      <a:pt x="231" y="259"/>
                    </a:lnTo>
                    <a:lnTo>
                      <a:pt x="230" y="257"/>
                    </a:lnTo>
                    <a:lnTo>
                      <a:pt x="230" y="255"/>
                    </a:lnTo>
                    <a:lnTo>
                      <a:pt x="228" y="255"/>
                    </a:lnTo>
                    <a:lnTo>
                      <a:pt x="228" y="254"/>
                    </a:lnTo>
                    <a:lnTo>
                      <a:pt x="226" y="254"/>
                    </a:lnTo>
                    <a:lnTo>
                      <a:pt x="226" y="252"/>
                    </a:lnTo>
                    <a:lnTo>
                      <a:pt x="225" y="252"/>
                    </a:lnTo>
                    <a:lnTo>
                      <a:pt x="223" y="251"/>
                    </a:lnTo>
                    <a:lnTo>
                      <a:pt x="222" y="249"/>
                    </a:lnTo>
                    <a:lnTo>
                      <a:pt x="220" y="249"/>
                    </a:lnTo>
                    <a:lnTo>
                      <a:pt x="220" y="248"/>
                    </a:lnTo>
                    <a:lnTo>
                      <a:pt x="219" y="248"/>
                    </a:lnTo>
                    <a:lnTo>
                      <a:pt x="219" y="246"/>
                    </a:lnTo>
                    <a:lnTo>
                      <a:pt x="217" y="246"/>
                    </a:lnTo>
                    <a:lnTo>
                      <a:pt x="216" y="245"/>
                    </a:lnTo>
                    <a:lnTo>
                      <a:pt x="214" y="245"/>
                    </a:lnTo>
                    <a:lnTo>
                      <a:pt x="214" y="243"/>
                    </a:lnTo>
                    <a:lnTo>
                      <a:pt x="213" y="243"/>
                    </a:lnTo>
                    <a:lnTo>
                      <a:pt x="213" y="242"/>
                    </a:lnTo>
                    <a:lnTo>
                      <a:pt x="211" y="242"/>
                    </a:lnTo>
                    <a:lnTo>
                      <a:pt x="211" y="240"/>
                    </a:lnTo>
                    <a:lnTo>
                      <a:pt x="210" y="240"/>
                    </a:lnTo>
                    <a:lnTo>
                      <a:pt x="210" y="239"/>
                    </a:lnTo>
                    <a:lnTo>
                      <a:pt x="208" y="239"/>
                    </a:lnTo>
                    <a:lnTo>
                      <a:pt x="208" y="237"/>
                    </a:lnTo>
                    <a:lnTo>
                      <a:pt x="206" y="235"/>
                    </a:lnTo>
                    <a:lnTo>
                      <a:pt x="206" y="234"/>
                    </a:lnTo>
                    <a:lnTo>
                      <a:pt x="205" y="234"/>
                    </a:lnTo>
                    <a:lnTo>
                      <a:pt x="205" y="232"/>
                    </a:lnTo>
                    <a:lnTo>
                      <a:pt x="205" y="231"/>
                    </a:lnTo>
                    <a:lnTo>
                      <a:pt x="203" y="231"/>
                    </a:lnTo>
                    <a:lnTo>
                      <a:pt x="203" y="229"/>
                    </a:lnTo>
                    <a:lnTo>
                      <a:pt x="203" y="228"/>
                    </a:lnTo>
                    <a:lnTo>
                      <a:pt x="202" y="228"/>
                    </a:lnTo>
                    <a:lnTo>
                      <a:pt x="202" y="226"/>
                    </a:lnTo>
                    <a:lnTo>
                      <a:pt x="202" y="225"/>
                    </a:lnTo>
                    <a:lnTo>
                      <a:pt x="202" y="223"/>
                    </a:lnTo>
                    <a:lnTo>
                      <a:pt x="202" y="222"/>
                    </a:lnTo>
                    <a:lnTo>
                      <a:pt x="202" y="220"/>
                    </a:lnTo>
                    <a:lnTo>
                      <a:pt x="202" y="217"/>
                    </a:lnTo>
                    <a:lnTo>
                      <a:pt x="203" y="217"/>
                    </a:lnTo>
                    <a:lnTo>
                      <a:pt x="203" y="215"/>
                    </a:lnTo>
                    <a:lnTo>
                      <a:pt x="205" y="214"/>
                    </a:lnTo>
                    <a:lnTo>
                      <a:pt x="205" y="212"/>
                    </a:lnTo>
                    <a:lnTo>
                      <a:pt x="206" y="212"/>
                    </a:lnTo>
                    <a:lnTo>
                      <a:pt x="206" y="211"/>
                    </a:lnTo>
                    <a:lnTo>
                      <a:pt x="206" y="209"/>
                    </a:lnTo>
                    <a:lnTo>
                      <a:pt x="206" y="208"/>
                    </a:lnTo>
                    <a:lnTo>
                      <a:pt x="208" y="208"/>
                    </a:lnTo>
                    <a:lnTo>
                      <a:pt x="208" y="206"/>
                    </a:lnTo>
                    <a:lnTo>
                      <a:pt x="210" y="205"/>
                    </a:lnTo>
                    <a:lnTo>
                      <a:pt x="210" y="203"/>
                    </a:lnTo>
                    <a:lnTo>
                      <a:pt x="211" y="203"/>
                    </a:lnTo>
                    <a:lnTo>
                      <a:pt x="213" y="202"/>
                    </a:lnTo>
                    <a:lnTo>
                      <a:pt x="214" y="200"/>
                    </a:lnTo>
                    <a:lnTo>
                      <a:pt x="216" y="199"/>
                    </a:lnTo>
                    <a:lnTo>
                      <a:pt x="217" y="197"/>
                    </a:lnTo>
                    <a:lnTo>
                      <a:pt x="219" y="197"/>
                    </a:lnTo>
                    <a:lnTo>
                      <a:pt x="220" y="197"/>
                    </a:lnTo>
                    <a:lnTo>
                      <a:pt x="222" y="195"/>
                    </a:lnTo>
                    <a:lnTo>
                      <a:pt x="223" y="195"/>
                    </a:lnTo>
                    <a:lnTo>
                      <a:pt x="223" y="194"/>
                    </a:lnTo>
                    <a:lnTo>
                      <a:pt x="225" y="194"/>
                    </a:lnTo>
                    <a:lnTo>
                      <a:pt x="226" y="194"/>
                    </a:lnTo>
                    <a:lnTo>
                      <a:pt x="226" y="192"/>
                    </a:lnTo>
                    <a:lnTo>
                      <a:pt x="226" y="191"/>
                    </a:lnTo>
                    <a:lnTo>
                      <a:pt x="228" y="191"/>
                    </a:lnTo>
                    <a:lnTo>
                      <a:pt x="228" y="189"/>
                    </a:lnTo>
                    <a:lnTo>
                      <a:pt x="228" y="188"/>
                    </a:lnTo>
                    <a:lnTo>
                      <a:pt x="228" y="186"/>
                    </a:lnTo>
                    <a:lnTo>
                      <a:pt x="228" y="185"/>
                    </a:lnTo>
                    <a:lnTo>
                      <a:pt x="230" y="185"/>
                    </a:lnTo>
                    <a:lnTo>
                      <a:pt x="230" y="183"/>
                    </a:lnTo>
                    <a:lnTo>
                      <a:pt x="230" y="182"/>
                    </a:lnTo>
                    <a:lnTo>
                      <a:pt x="231" y="182"/>
                    </a:lnTo>
                    <a:lnTo>
                      <a:pt x="231" y="180"/>
                    </a:lnTo>
                    <a:lnTo>
                      <a:pt x="233" y="179"/>
                    </a:lnTo>
                    <a:lnTo>
                      <a:pt x="234" y="177"/>
                    </a:lnTo>
                    <a:lnTo>
                      <a:pt x="236" y="175"/>
                    </a:lnTo>
                    <a:lnTo>
                      <a:pt x="237" y="175"/>
                    </a:lnTo>
                    <a:lnTo>
                      <a:pt x="237" y="174"/>
                    </a:lnTo>
                    <a:lnTo>
                      <a:pt x="239" y="174"/>
                    </a:lnTo>
                    <a:lnTo>
                      <a:pt x="239" y="172"/>
                    </a:lnTo>
                    <a:lnTo>
                      <a:pt x="240" y="172"/>
                    </a:lnTo>
                    <a:lnTo>
                      <a:pt x="240" y="171"/>
                    </a:lnTo>
                    <a:lnTo>
                      <a:pt x="242" y="171"/>
                    </a:lnTo>
                    <a:lnTo>
                      <a:pt x="242" y="169"/>
                    </a:lnTo>
                    <a:lnTo>
                      <a:pt x="243" y="169"/>
                    </a:lnTo>
                    <a:lnTo>
                      <a:pt x="245" y="168"/>
                    </a:lnTo>
                    <a:lnTo>
                      <a:pt x="246" y="166"/>
                    </a:lnTo>
                    <a:lnTo>
                      <a:pt x="248" y="165"/>
                    </a:lnTo>
                    <a:lnTo>
                      <a:pt x="248" y="163"/>
                    </a:lnTo>
                    <a:lnTo>
                      <a:pt x="250" y="163"/>
                    </a:lnTo>
                    <a:lnTo>
                      <a:pt x="250" y="162"/>
                    </a:lnTo>
                    <a:lnTo>
                      <a:pt x="250" y="160"/>
                    </a:lnTo>
                    <a:lnTo>
                      <a:pt x="251" y="160"/>
                    </a:lnTo>
                    <a:lnTo>
                      <a:pt x="251" y="159"/>
                    </a:lnTo>
                    <a:lnTo>
                      <a:pt x="251" y="157"/>
                    </a:lnTo>
                    <a:lnTo>
                      <a:pt x="251" y="155"/>
                    </a:lnTo>
                    <a:lnTo>
                      <a:pt x="251" y="154"/>
                    </a:lnTo>
                    <a:lnTo>
                      <a:pt x="251" y="152"/>
                    </a:lnTo>
                    <a:lnTo>
                      <a:pt x="251" y="151"/>
                    </a:lnTo>
                    <a:lnTo>
                      <a:pt x="251" y="149"/>
                    </a:lnTo>
                    <a:lnTo>
                      <a:pt x="251" y="148"/>
                    </a:lnTo>
                    <a:lnTo>
                      <a:pt x="251" y="146"/>
                    </a:lnTo>
                    <a:lnTo>
                      <a:pt x="253" y="146"/>
                    </a:lnTo>
                    <a:lnTo>
                      <a:pt x="253" y="142"/>
                    </a:lnTo>
                    <a:lnTo>
                      <a:pt x="253" y="140"/>
                    </a:lnTo>
                    <a:lnTo>
                      <a:pt x="253" y="139"/>
                    </a:lnTo>
                    <a:lnTo>
                      <a:pt x="253" y="137"/>
                    </a:lnTo>
                    <a:lnTo>
                      <a:pt x="253" y="135"/>
                    </a:lnTo>
                    <a:lnTo>
                      <a:pt x="253" y="134"/>
                    </a:lnTo>
                    <a:lnTo>
                      <a:pt x="251" y="134"/>
                    </a:lnTo>
                    <a:lnTo>
                      <a:pt x="251" y="132"/>
                    </a:lnTo>
                    <a:lnTo>
                      <a:pt x="251" y="131"/>
                    </a:lnTo>
                    <a:lnTo>
                      <a:pt x="250" y="131"/>
                    </a:lnTo>
                    <a:lnTo>
                      <a:pt x="250" y="129"/>
                    </a:lnTo>
                    <a:lnTo>
                      <a:pt x="250" y="128"/>
                    </a:lnTo>
                    <a:lnTo>
                      <a:pt x="248" y="126"/>
                    </a:lnTo>
                    <a:lnTo>
                      <a:pt x="248" y="125"/>
                    </a:lnTo>
                    <a:lnTo>
                      <a:pt x="248" y="123"/>
                    </a:lnTo>
                    <a:lnTo>
                      <a:pt x="248" y="122"/>
                    </a:lnTo>
                    <a:lnTo>
                      <a:pt x="248" y="120"/>
                    </a:lnTo>
                    <a:lnTo>
                      <a:pt x="248" y="119"/>
                    </a:lnTo>
                    <a:lnTo>
                      <a:pt x="248" y="117"/>
                    </a:lnTo>
                    <a:lnTo>
                      <a:pt x="248" y="115"/>
                    </a:lnTo>
                    <a:lnTo>
                      <a:pt x="248" y="114"/>
                    </a:lnTo>
                    <a:lnTo>
                      <a:pt x="248" y="112"/>
                    </a:lnTo>
                    <a:lnTo>
                      <a:pt x="248" y="111"/>
                    </a:lnTo>
                    <a:lnTo>
                      <a:pt x="248" y="109"/>
                    </a:lnTo>
                    <a:lnTo>
                      <a:pt x="248" y="108"/>
                    </a:lnTo>
                    <a:lnTo>
                      <a:pt x="248" y="106"/>
                    </a:lnTo>
                    <a:lnTo>
                      <a:pt x="250" y="106"/>
                    </a:lnTo>
                    <a:lnTo>
                      <a:pt x="250" y="105"/>
                    </a:lnTo>
                    <a:lnTo>
                      <a:pt x="250" y="103"/>
                    </a:lnTo>
                    <a:lnTo>
                      <a:pt x="251" y="103"/>
                    </a:lnTo>
                    <a:lnTo>
                      <a:pt x="251" y="102"/>
                    </a:lnTo>
                    <a:lnTo>
                      <a:pt x="251" y="100"/>
                    </a:lnTo>
                    <a:lnTo>
                      <a:pt x="253" y="100"/>
                    </a:lnTo>
                    <a:lnTo>
                      <a:pt x="253" y="99"/>
                    </a:lnTo>
                    <a:lnTo>
                      <a:pt x="254" y="97"/>
                    </a:lnTo>
                    <a:lnTo>
                      <a:pt x="254" y="95"/>
                    </a:lnTo>
                    <a:lnTo>
                      <a:pt x="256" y="95"/>
                    </a:lnTo>
                    <a:lnTo>
                      <a:pt x="256" y="94"/>
                    </a:lnTo>
                    <a:lnTo>
                      <a:pt x="256" y="92"/>
                    </a:lnTo>
                    <a:lnTo>
                      <a:pt x="257" y="92"/>
                    </a:lnTo>
                    <a:lnTo>
                      <a:pt x="257" y="91"/>
                    </a:lnTo>
                    <a:lnTo>
                      <a:pt x="259" y="91"/>
                    </a:lnTo>
                    <a:lnTo>
                      <a:pt x="259" y="89"/>
                    </a:lnTo>
                    <a:lnTo>
                      <a:pt x="260" y="88"/>
                    </a:lnTo>
                    <a:lnTo>
                      <a:pt x="260" y="86"/>
                    </a:lnTo>
                    <a:lnTo>
                      <a:pt x="262" y="86"/>
                    </a:lnTo>
                    <a:lnTo>
                      <a:pt x="262" y="85"/>
                    </a:lnTo>
                    <a:lnTo>
                      <a:pt x="263" y="85"/>
                    </a:lnTo>
                    <a:lnTo>
                      <a:pt x="263" y="83"/>
                    </a:lnTo>
                    <a:lnTo>
                      <a:pt x="263" y="82"/>
                    </a:lnTo>
                    <a:lnTo>
                      <a:pt x="263" y="80"/>
                    </a:lnTo>
                    <a:lnTo>
                      <a:pt x="265" y="79"/>
                    </a:lnTo>
                    <a:lnTo>
                      <a:pt x="265" y="77"/>
                    </a:lnTo>
                    <a:lnTo>
                      <a:pt x="266" y="71"/>
                    </a:lnTo>
                    <a:lnTo>
                      <a:pt x="266" y="69"/>
                    </a:lnTo>
                    <a:lnTo>
                      <a:pt x="266" y="68"/>
                    </a:lnTo>
                    <a:lnTo>
                      <a:pt x="268" y="66"/>
                    </a:lnTo>
                    <a:lnTo>
                      <a:pt x="268" y="65"/>
                    </a:lnTo>
                    <a:lnTo>
                      <a:pt x="269" y="65"/>
                    </a:lnTo>
                    <a:lnTo>
                      <a:pt x="269" y="63"/>
                    </a:lnTo>
                    <a:lnTo>
                      <a:pt x="271" y="63"/>
                    </a:lnTo>
                    <a:lnTo>
                      <a:pt x="271" y="62"/>
                    </a:lnTo>
                    <a:lnTo>
                      <a:pt x="271" y="60"/>
                    </a:lnTo>
                    <a:lnTo>
                      <a:pt x="273" y="60"/>
                    </a:lnTo>
                    <a:lnTo>
                      <a:pt x="273" y="59"/>
                    </a:lnTo>
                    <a:lnTo>
                      <a:pt x="273" y="57"/>
                    </a:lnTo>
                    <a:lnTo>
                      <a:pt x="274" y="57"/>
                    </a:lnTo>
                    <a:lnTo>
                      <a:pt x="274" y="55"/>
                    </a:lnTo>
                    <a:lnTo>
                      <a:pt x="274" y="54"/>
                    </a:lnTo>
                    <a:lnTo>
                      <a:pt x="274" y="52"/>
                    </a:lnTo>
                    <a:lnTo>
                      <a:pt x="276" y="52"/>
                    </a:lnTo>
                    <a:lnTo>
                      <a:pt x="276" y="51"/>
                    </a:lnTo>
                    <a:lnTo>
                      <a:pt x="276" y="49"/>
                    </a:lnTo>
                    <a:lnTo>
                      <a:pt x="276" y="48"/>
                    </a:lnTo>
                    <a:lnTo>
                      <a:pt x="277" y="48"/>
                    </a:lnTo>
                    <a:lnTo>
                      <a:pt x="277" y="46"/>
                    </a:lnTo>
                    <a:lnTo>
                      <a:pt x="277" y="45"/>
                    </a:lnTo>
                    <a:lnTo>
                      <a:pt x="279" y="45"/>
                    </a:lnTo>
                    <a:lnTo>
                      <a:pt x="279" y="43"/>
                    </a:lnTo>
                    <a:lnTo>
                      <a:pt x="279" y="42"/>
                    </a:lnTo>
                    <a:lnTo>
                      <a:pt x="280" y="40"/>
                    </a:lnTo>
                    <a:lnTo>
                      <a:pt x="280" y="39"/>
                    </a:lnTo>
                    <a:lnTo>
                      <a:pt x="280" y="37"/>
                    </a:lnTo>
                    <a:lnTo>
                      <a:pt x="282" y="37"/>
                    </a:lnTo>
                    <a:lnTo>
                      <a:pt x="282" y="35"/>
                    </a:lnTo>
                    <a:lnTo>
                      <a:pt x="282" y="34"/>
                    </a:lnTo>
                    <a:lnTo>
                      <a:pt x="282" y="32"/>
                    </a:lnTo>
                    <a:lnTo>
                      <a:pt x="283" y="32"/>
                    </a:lnTo>
                    <a:lnTo>
                      <a:pt x="283" y="31"/>
                    </a:lnTo>
                    <a:lnTo>
                      <a:pt x="283" y="29"/>
                    </a:lnTo>
                    <a:lnTo>
                      <a:pt x="283" y="28"/>
                    </a:lnTo>
                    <a:lnTo>
                      <a:pt x="285" y="26"/>
                    </a:lnTo>
                    <a:lnTo>
                      <a:pt x="285" y="25"/>
                    </a:lnTo>
                    <a:lnTo>
                      <a:pt x="285" y="23"/>
                    </a:lnTo>
                    <a:lnTo>
                      <a:pt x="285" y="22"/>
                    </a:lnTo>
                    <a:lnTo>
                      <a:pt x="285" y="20"/>
                    </a:lnTo>
                    <a:lnTo>
                      <a:pt x="286" y="20"/>
                    </a:lnTo>
                    <a:lnTo>
                      <a:pt x="286" y="19"/>
                    </a:lnTo>
                    <a:lnTo>
                      <a:pt x="286" y="17"/>
                    </a:lnTo>
                    <a:lnTo>
                      <a:pt x="288" y="16"/>
                    </a:lnTo>
                    <a:lnTo>
                      <a:pt x="288" y="14"/>
                    </a:lnTo>
                    <a:lnTo>
                      <a:pt x="289" y="12"/>
                    </a:lnTo>
                    <a:lnTo>
                      <a:pt x="289" y="11"/>
                    </a:lnTo>
                    <a:lnTo>
                      <a:pt x="291" y="11"/>
                    </a:lnTo>
                    <a:lnTo>
                      <a:pt x="291" y="9"/>
                    </a:lnTo>
                    <a:lnTo>
                      <a:pt x="291" y="8"/>
                    </a:lnTo>
                    <a:lnTo>
                      <a:pt x="293" y="8"/>
                    </a:lnTo>
                    <a:lnTo>
                      <a:pt x="293" y="6"/>
                    </a:lnTo>
                    <a:lnTo>
                      <a:pt x="294" y="5"/>
                    </a:lnTo>
                    <a:lnTo>
                      <a:pt x="294" y="3"/>
                    </a:lnTo>
                    <a:lnTo>
                      <a:pt x="294" y="2"/>
                    </a:lnTo>
                    <a:lnTo>
                      <a:pt x="294" y="0"/>
                    </a:lnTo>
                    <a:lnTo>
                      <a:pt x="296" y="0"/>
                    </a:lnTo>
                    <a:lnTo>
                      <a:pt x="297" y="2"/>
                    </a:lnTo>
                    <a:lnTo>
                      <a:pt x="300" y="3"/>
                    </a:lnTo>
                    <a:lnTo>
                      <a:pt x="308" y="6"/>
                    </a:lnTo>
                    <a:lnTo>
                      <a:pt x="314" y="6"/>
                    </a:lnTo>
                    <a:lnTo>
                      <a:pt x="325" y="8"/>
                    </a:lnTo>
                    <a:lnTo>
                      <a:pt x="331" y="8"/>
                    </a:lnTo>
                    <a:lnTo>
                      <a:pt x="339" y="8"/>
                    </a:lnTo>
                    <a:lnTo>
                      <a:pt x="345" y="9"/>
                    </a:lnTo>
                    <a:lnTo>
                      <a:pt x="351" y="9"/>
                    </a:lnTo>
                    <a:lnTo>
                      <a:pt x="356" y="12"/>
                    </a:lnTo>
                    <a:lnTo>
                      <a:pt x="360" y="16"/>
                    </a:lnTo>
                    <a:lnTo>
                      <a:pt x="368" y="22"/>
                    </a:lnTo>
                    <a:lnTo>
                      <a:pt x="374" y="26"/>
                    </a:lnTo>
                    <a:lnTo>
                      <a:pt x="376" y="31"/>
                    </a:lnTo>
                    <a:lnTo>
                      <a:pt x="380" y="34"/>
                    </a:lnTo>
                    <a:lnTo>
                      <a:pt x="383" y="39"/>
                    </a:lnTo>
                    <a:lnTo>
                      <a:pt x="386" y="40"/>
                    </a:lnTo>
                    <a:lnTo>
                      <a:pt x="388" y="43"/>
                    </a:lnTo>
                    <a:lnTo>
                      <a:pt x="403" y="35"/>
                    </a:lnTo>
                    <a:lnTo>
                      <a:pt x="423" y="26"/>
                    </a:lnTo>
                    <a:lnTo>
                      <a:pt x="431" y="23"/>
                    </a:lnTo>
                    <a:lnTo>
                      <a:pt x="440" y="19"/>
                    </a:lnTo>
                    <a:lnTo>
                      <a:pt x="463" y="20"/>
                    </a:lnTo>
                    <a:lnTo>
                      <a:pt x="486" y="39"/>
                    </a:lnTo>
                    <a:lnTo>
                      <a:pt x="499" y="42"/>
                    </a:lnTo>
                    <a:lnTo>
                      <a:pt x="497" y="45"/>
                    </a:lnTo>
                    <a:lnTo>
                      <a:pt x="499" y="49"/>
                    </a:lnTo>
                    <a:lnTo>
                      <a:pt x="509" y="60"/>
                    </a:lnTo>
                    <a:lnTo>
                      <a:pt x="522" y="77"/>
                    </a:lnTo>
                    <a:lnTo>
                      <a:pt x="531" y="86"/>
                    </a:lnTo>
                    <a:lnTo>
                      <a:pt x="540" y="95"/>
                    </a:lnTo>
                    <a:lnTo>
                      <a:pt x="546" y="103"/>
                    </a:lnTo>
                    <a:lnTo>
                      <a:pt x="549" y="108"/>
                    </a:lnTo>
                    <a:lnTo>
                      <a:pt x="551" y="112"/>
                    </a:lnTo>
                    <a:lnTo>
                      <a:pt x="552" y="115"/>
                    </a:lnTo>
                    <a:lnTo>
                      <a:pt x="554" y="120"/>
                    </a:lnTo>
                    <a:lnTo>
                      <a:pt x="554" y="123"/>
                    </a:lnTo>
                    <a:lnTo>
                      <a:pt x="554" y="128"/>
                    </a:lnTo>
                    <a:lnTo>
                      <a:pt x="554" y="132"/>
                    </a:lnTo>
                    <a:lnTo>
                      <a:pt x="552" y="137"/>
                    </a:lnTo>
                    <a:lnTo>
                      <a:pt x="543" y="140"/>
                    </a:lnTo>
                    <a:lnTo>
                      <a:pt x="542" y="143"/>
                    </a:lnTo>
                    <a:lnTo>
                      <a:pt x="542" y="146"/>
                    </a:lnTo>
                    <a:lnTo>
                      <a:pt x="545" y="148"/>
                    </a:lnTo>
                    <a:lnTo>
                      <a:pt x="551" y="149"/>
                    </a:lnTo>
                    <a:lnTo>
                      <a:pt x="554" y="149"/>
                    </a:lnTo>
                    <a:lnTo>
                      <a:pt x="557" y="149"/>
                    </a:lnTo>
                    <a:lnTo>
                      <a:pt x="562" y="148"/>
                    </a:lnTo>
                    <a:lnTo>
                      <a:pt x="566" y="146"/>
                    </a:lnTo>
                    <a:lnTo>
                      <a:pt x="571" y="143"/>
                    </a:lnTo>
                    <a:lnTo>
                      <a:pt x="574" y="142"/>
                    </a:lnTo>
                    <a:lnTo>
                      <a:pt x="579" y="140"/>
                    </a:lnTo>
                    <a:lnTo>
                      <a:pt x="583" y="140"/>
                    </a:lnTo>
                    <a:lnTo>
                      <a:pt x="588" y="142"/>
                    </a:lnTo>
                    <a:lnTo>
                      <a:pt x="589" y="145"/>
                    </a:lnTo>
                    <a:lnTo>
                      <a:pt x="589" y="149"/>
                    </a:lnTo>
                    <a:lnTo>
                      <a:pt x="591" y="152"/>
                    </a:lnTo>
                    <a:lnTo>
                      <a:pt x="598" y="160"/>
                    </a:lnTo>
                    <a:lnTo>
                      <a:pt x="600" y="163"/>
                    </a:lnTo>
                    <a:lnTo>
                      <a:pt x="603" y="168"/>
                    </a:lnTo>
                    <a:lnTo>
                      <a:pt x="605" y="169"/>
                    </a:lnTo>
                    <a:lnTo>
                      <a:pt x="606" y="171"/>
                    </a:lnTo>
                    <a:lnTo>
                      <a:pt x="611" y="172"/>
                    </a:lnTo>
                    <a:lnTo>
                      <a:pt x="615" y="174"/>
                    </a:lnTo>
                    <a:lnTo>
                      <a:pt x="620" y="177"/>
                    </a:lnTo>
                    <a:lnTo>
                      <a:pt x="623" y="179"/>
                    </a:lnTo>
                    <a:lnTo>
                      <a:pt x="625" y="182"/>
                    </a:lnTo>
                    <a:lnTo>
                      <a:pt x="628" y="183"/>
                    </a:lnTo>
                    <a:lnTo>
                      <a:pt x="631" y="185"/>
                    </a:lnTo>
                    <a:lnTo>
                      <a:pt x="635" y="185"/>
                    </a:lnTo>
                    <a:lnTo>
                      <a:pt x="642" y="186"/>
                    </a:lnTo>
                    <a:lnTo>
                      <a:pt x="646" y="188"/>
                    </a:lnTo>
                    <a:lnTo>
                      <a:pt x="651" y="188"/>
                    </a:lnTo>
                    <a:lnTo>
                      <a:pt x="657" y="188"/>
                    </a:lnTo>
                    <a:lnTo>
                      <a:pt x="663" y="189"/>
                    </a:lnTo>
                    <a:lnTo>
                      <a:pt x="671" y="191"/>
                    </a:lnTo>
                    <a:lnTo>
                      <a:pt x="678" y="194"/>
                    </a:lnTo>
                    <a:lnTo>
                      <a:pt x="685" y="197"/>
                    </a:lnTo>
                    <a:lnTo>
                      <a:pt x="688" y="202"/>
                    </a:lnTo>
                    <a:lnTo>
                      <a:pt x="691" y="206"/>
                    </a:lnTo>
                    <a:lnTo>
                      <a:pt x="692" y="211"/>
                    </a:lnTo>
                    <a:lnTo>
                      <a:pt x="698" y="214"/>
                    </a:lnTo>
                    <a:lnTo>
                      <a:pt x="701" y="217"/>
                    </a:lnTo>
                    <a:lnTo>
                      <a:pt x="708" y="217"/>
                    </a:lnTo>
                    <a:lnTo>
                      <a:pt x="714" y="217"/>
                    </a:lnTo>
                    <a:lnTo>
                      <a:pt x="721" y="215"/>
                    </a:lnTo>
                    <a:lnTo>
                      <a:pt x="726" y="212"/>
                    </a:lnTo>
                    <a:lnTo>
                      <a:pt x="732" y="208"/>
                    </a:lnTo>
                    <a:lnTo>
                      <a:pt x="738" y="206"/>
                    </a:lnTo>
                    <a:lnTo>
                      <a:pt x="745" y="205"/>
                    </a:lnTo>
                    <a:lnTo>
                      <a:pt x="752" y="205"/>
                    </a:lnTo>
                    <a:lnTo>
                      <a:pt x="758" y="206"/>
                    </a:lnTo>
                    <a:lnTo>
                      <a:pt x="765" y="208"/>
                    </a:lnTo>
                    <a:lnTo>
                      <a:pt x="768" y="209"/>
                    </a:lnTo>
                    <a:lnTo>
                      <a:pt x="775" y="212"/>
                    </a:lnTo>
                    <a:lnTo>
                      <a:pt x="781" y="215"/>
                    </a:lnTo>
                    <a:lnTo>
                      <a:pt x="798" y="222"/>
                    </a:lnTo>
                    <a:lnTo>
                      <a:pt x="815" y="226"/>
                    </a:lnTo>
                    <a:lnTo>
                      <a:pt x="824" y="229"/>
                    </a:lnTo>
                    <a:lnTo>
                      <a:pt x="834" y="232"/>
                    </a:lnTo>
                    <a:lnTo>
                      <a:pt x="848" y="239"/>
                    </a:lnTo>
                    <a:lnTo>
                      <a:pt x="852" y="245"/>
                    </a:lnTo>
                    <a:lnTo>
                      <a:pt x="855" y="251"/>
                    </a:lnTo>
                    <a:lnTo>
                      <a:pt x="858" y="254"/>
                    </a:lnTo>
                    <a:lnTo>
                      <a:pt x="866" y="254"/>
                    </a:lnTo>
                    <a:lnTo>
                      <a:pt x="872" y="254"/>
                    </a:lnTo>
                    <a:lnTo>
                      <a:pt x="881" y="255"/>
                    </a:lnTo>
                    <a:lnTo>
                      <a:pt x="891" y="257"/>
                    </a:lnTo>
                    <a:lnTo>
                      <a:pt x="901" y="260"/>
                    </a:lnTo>
                    <a:lnTo>
                      <a:pt x="909" y="260"/>
                    </a:lnTo>
                    <a:lnTo>
                      <a:pt x="917" y="262"/>
                    </a:lnTo>
                    <a:lnTo>
                      <a:pt x="924" y="262"/>
                    </a:lnTo>
                    <a:lnTo>
                      <a:pt x="931" y="263"/>
                    </a:lnTo>
                    <a:lnTo>
                      <a:pt x="932" y="265"/>
                    </a:lnTo>
                    <a:lnTo>
                      <a:pt x="934" y="268"/>
                    </a:lnTo>
                    <a:lnTo>
                      <a:pt x="934" y="269"/>
                    </a:lnTo>
                    <a:lnTo>
                      <a:pt x="934" y="274"/>
                    </a:lnTo>
                    <a:lnTo>
                      <a:pt x="931" y="286"/>
                    </a:lnTo>
                    <a:lnTo>
                      <a:pt x="927" y="294"/>
                    </a:lnTo>
                    <a:lnTo>
                      <a:pt x="923" y="308"/>
                    </a:lnTo>
                    <a:lnTo>
                      <a:pt x="915" y="322"/>
                    </a:lnTo>
                    <a:lnTo>
                      <a:pt x="914" y="331"/>
                    </a:lnTo>
                    <a:lnTo>
                      <a:pt x="911" y="342"/>
                    </a:lnTo>
                    <a:lnTo>
                      <a:pt x="906" y="355"/>
                    </a:lnTo>
                    <a:lnTo>
                      <a:pt x="903" y="369"/>
                    </a:lnTo>
                    <a:lnTo>
                      <a:pt x="901" y="382"/>
                    </a:lnTo>
                    <a:lnTo>
                      <a:pt x="898" y="392"/>
                    </a:lnTo>
                    <a:lnTo>
                      <a:pt x="897" y="402"/>
                    </a:lnTo>
                    <a:lnTo>
                      <a:pt x="898" y="418"/>
                    </a:lnTo>
                    <a:lnTo>
                      <a:pt x="901" y="429"/>
                    </a:lnTo>
                    <a:lnTo>
                      <a:pt x="904" y="438"/>
                    </a:lnTo>
                    <a:lnTo>
                      <a:pt x="912" y="446"/>
                    </a:lnTo>
                    <a:lnTo>
                      <a:pt x="918" y="452"/>
                    </a:lnTo>
                    <a:lnTo>
                      <a:pt x="929" y="457"/>
                    </a:lnTo>
                    <a:lnTo>
                      <a:pt x="935" y="460"/>
                    </a:lnTo>
                    <a:lnTo>
                      <a:pt x="938" y="463"/>
                    </a:lnTo>
                    <a:lnTo>
                      <a:pt x="941" y="469"/>
                    </a:lnTo>
                    <a:lnTo>
                      <a:pt x="941" y="472"/>
                    </a:lnTo>
                    <a:lnTo>
                      <a:pt x="943" y="477"/>
                    </a:lnTo>
                    <a:lnTo>
                      <a:pt x="940" y="483"/>
                    </a:lnTo>
                    <a:lnTo>
                      <a:pt x="935" y="489"/>
                    </a:lnTo>
                    <a:lnTo>
                      <a:pt x="931" y="494"/>
                    </a:lnTo>
                    <a:lnTo>
                      <a:pt x="920" y="503"/>
                    </a:lnTo>
                    <a:lnTo>
                      <a:pt x="909" y="515"/>
                    </a:lnTo>
                    <a:lnTo>
                      <a:pt x="901" y="521"/>
                    </a:lnTo>
                    <a:lnTo>
                      <a:pt x="900" y="529"/>
                    </a:lnTo>
                    <a:lnTo>
                      <a:pt x="898" y="535"/>
                    </a:lnTo>
                    <a:lnTo>
                      <a:pt x="898" y="538"/>
                    </a:lnTo>
                    <a:lnTo>
                      <a:pt x="895" y="537"/>
                    </a:lnTo>
                    <a:lnTo>
                      <a:pt x="894" y="537"/>
                    </a:lnTo>
                    <a:lnTo>
                      <a:pt x="892" y="537"/>
                    </a:lnTo>
                    <a:lnTo>
                      <a:pt x="891" y="537"/>
                    </a:lnTo>
                    <a:lnTo>
                      <a:pt x="889" y="537"/>
                    </a:lnTo>
                    <a:lnTo>
                      <a:pt x="888" y="537"/>
                    </a:lnTo>
                    <a:lnTo>
                      <a:pt x="886" y="537"/>
                    </a:lnTo>
                    <a:lnTo>
                      <a:pt x="884" y="537"/>
                    </a:lnTo>
                    <a:lnTo>
                      <a:pt x="883" y="537"/>
                    </a:lnTo>
                    <a:lnTo>
                      <a:pt x="881" y="537"/>
                    </a:lnTo>
                    <a:lnTo>
                      <a:pt x="881" y="535"/>
                    </a:lnTo>
                    <a:lnTo>
                      <a:pt x="880" y="535"/>
                    </a:lnTo>
                    <a:lnTo>
                      <a:pt x="878" y="535"/>
                    </a:lnTo>
                    <a:lnTo>
                      <a:pt x="877" y="535"/>
                    </a:lnTo>
                    <a:lnTo>
                      <a:pt x="875" y="535"/>
                    </a:lnTo>
                    <a:lnTo>
                      <a:pt x="874" y="535"/>
                    </a:lnTo>
                    <a:lnTo>
                      <a:pt x="872" y="535"/>
                    </a:lnTo>
                    <a:lnTo>
                      <a:pt x="871" y="535"/>
                    </a:lnTo>
                    <a:lnTo>
                      <a:pt x="869" y="535"/>
                    </a:lnTo>
                    <a:lnTo>
                      <a:pt x="869" y="534"/>
                    </a:lnTo>
                    <a:lnTo>
                      <a:pt x="868" y="534"/>
                    </a:lnTo>
                    <a:lnTo>
                      <a:pt x="868" y="535"/>
                    </a:lnTo>
                    <a:lnTo>
                      <a:pt x="866" y="535"/>
                    </a:lnTo>
                    <a:lnTo>
                      <a:pt x="864" y="535"/>
                    </a:lnTo>
                    <a:lnTo>
                      <a:pt x="863" y="535"/>
                    </a:lnTo>
                    <a:lnTo>
                      <a:pt x="863" y="534"/>
                    </a:lnTo>
                    <a:lnTo>
                      <a:pt x="861" y="534"/>
                    </a:lnTo>
                    <a:lnTo>
                      <a:pt x="860" y="534"/>
                    </a:lnTo>
                    <a:lnTo>
                      <a:pt x="858" y="534"/>
                    </a:lnTo>
                    <a:lnTo>
                      <a:pt x="857" y="534"/>
                    </a:lnTo>
                    <a:lnTo>
                      <a:pt x="855" y="534"/>
                    </a:lnTo>
                    <a:lnTo>
                      <a:pt x="854" y="534"/>
                    </a:lnTo>
                    <a:lnTo>
                      <a:pt x="852" y="534"/>
                    </a:lnTo>
                    <a:lnTo>
                      <a:pt x="851" y="535"/>
                    </a:lnTo>
                    <a:lnTo>
                      <a:pt x="849" y="535"/>
                    </a:lnTo>
                    <a:lnTo>
                      <a:pt x="849" y="537"/>
                    </a:lnTo>
                    <a:lnTo>
                      <a:pt x="848" y="537"/>
                    </a:lnTo>
                    <a:lnTo>
                      <a:pt x="848" y="538"/>
                    </a:lnTo>
                    <a:lnTo>
                      <a:pt x="846" y="538"/>
                    </a:lnTo>
                    <a:lnTo>
                      <a:pt x="844" y="540"/>
                    </a:lnTo>
                    <a:lnTo>
                      <a:pt x="843" y="541"/>
                    </a:lnTo>
                    <a:lnTo>
                      <a:pt x="843" y="543"/>
                    </a:lnTo>
                    <a:lnTo>
                      <a:pt x="841" y="543"/>
                    </a:lnTo>
                    <a:lnTo>
                      <a:pt x="841" y="545"/>
                    </a:lnTo>
                    <a:lnTo>
                      <a:pt x="840" y="546"/>
                    </a:lnTo>
                    <a:lnTo>
                      <a:pt x="838" y="546"/>
                    </a:lnTo>
                    <a:lnTo>
                      <a:pt x="838" y="548"/>
                    </a:lnTo>
                    <a:lnTo>
                      <a:pt x="837" y="548"/>
                    </a:lnTo>
                    <a:lnTo>
                      <a:pt x="837" y="549"/>
                    </a:lnTo>
                    <a:lnTo>
                      <a:pt x="837" y="551"/>
                    </a:lnTo>
                    <a:lnTo>
                      <a:pt x="835" y="551"/>
                    </a:lnTo>
                    <a:lnTo>
                      <a:pt x="834" y="552"/>
                    </a:lnTo>
                    <a:lnTo>
                      <a:pt x="832" y="552"/>
                    </a:lnTo>
                    <a:lnTo>
                      <a:pt x="831" y="552"/>
                    </a:lnTo>
                    <a:lnTo>
                      <a:pt x="829" y="552"/>
                    </a:lnTo>
                    <a:lnTo>
                      <a:pt x="828" y="552"/>
                    </a:lnTo>
                    <a:lnTo>
                      <a:pt x="826" y="552"/>
                    </a:lnTo>
                    <a:lnTo>
                      <a:pt x="824" y="552"/>
                    </a:lnTo>
                    <a:lnTo>
                      <a:pt x="823" y="552"/>
                    </a:lnTo>
                    <a:lnTo>
                      <a:pt x="821" y="552"/>
                    </a:lnTo>
                    <a:lnTo>
                      <a:pt x="821" y="551"/>
                    </a:lnTo>
                    <a:lnTo>
                      <a:pt x="820" y="551"/>
                    </a:lnTo>
                    <a:lnTo>
                      <a:pt x="818" y="551"/>
                    </a:lnTo>
                    <a:lnTo>
                      <a:pt x="818" y="552"/>
                    </a:lnTo>
                    <a:lnTo>
                      <a:pt x="817" y="552"/>
                    </a:lnTo>
                    <a:lnTo>
                      <a:pt x="815" y="552"/>
                    </a:lnTo>
                    <a:lnTo>
                      <a:pt x="814" y="552"/>
                    </a:lnTo>
                    <a:lnTo>
                      <a:pt x="812" y="552"/>
                    </a:lnTo>
                    <a:lnTo>
                      <a:pt x="811" y="554"/>
                    </a:lnTo>
                    <a:lnTo>
                      <a:pt x="809" y="554"/>
                    </a:lnTo>
                    <a:lnTo>
                      <a:pt x="809" y="552"/>
                    </a:lnTo>
                    <a:lnTo>
                      <a:pt x="808" y="552"/>
                    </a:lnTo>
                    <a:lnTo>
                      <a:pt x="806" y="552"/>
                    </a:lnTo>
                    <a:lnTo>
                      <a:pt x="804" y="552"/>
                    </a:lnTo>
                    <a:lnTo>
                      <a:pt x="803" y="552"/>
                    </a:lnTo>
                    <a:lnTo>
                      <a:pt x="801" y="552"/>
                    </a:lnTo>
                    <a:lnTo>
                      <a:pt x="800" y="552"/>
                    </a:lnTo>
                    <a:lnTo>
                      <a:pt x="798" y="552"/>
                    </a:lnTo>
                    <a:lnTo>
                      <a:pt x="797" y="552"/>
                    </a:lnTo>
                    <a:lnTo>
                      <a:pt x="797" y="554"/>
                    </a:lnTo>
                    <a:lnTo>
                      <a:pt x="795" y="554"/>
                    </a:lnTo>
                    <a:lnTo>
                      <a:pt x="794" y="555"/>
                    </a:lnTo>
                    <a:lnTo>
                      <a:pt x="792" y="555"/>
                    </a:lnTo>
                    <a:lnTo>
                      <a:pt x="792" y="557"/>
                    </a:lnTo>
                    <a:lnTo>
                      <a:pt x="791" y="557"/>
                    </a:lnTo>
                    <a:lnTo>
                      <a:pt x="789" y="558"/>
                    </a:lnTo>
                    <a:lnTo>
                      <a:pt x="788" y="558"/>
                    </a:lnTo>
                    <a:lnTo>
                      <a:pt x="786" y="558"/>
                    </a:lnTo>
                    <a:lnTo>
                      <a:pt x="785" y="558"/>
                    </a:lnTo>
                    <a:lnTo>
                      <a:pt x="785" y="560"/>
                    </a:lnTo>
                    <a:lnTo>
                      <a:pt x="783" y="560"/>
                    </a:lnTo>
                    <a:lnTo>
                      <a:pt x="783" y="561"/>
                    </a:lnTo>
                    <a:lnTo>
                      <a:pt x="781" y="561"/>
                    </a:lnTo>
                    <a:lnTo>
                      <a:pt x="780" y="561"/>
                    </a:lnTo>
                    <a:lnTo>
                      <a:pt x="778" y="561"/>
                    </a:lnTo>
                    <a:lnTo>
                      <a:pt x="777" y="560"/>
                    </a:lnTo>
                    <a:lnTo>
                      <a:pt x="775" y="560"/>
                    </a:lnTo>
                    <a:lnTo>
                      <a:pt x="775" y="558"/>
                    </a:lnTo>
                    <a:lnTo>
                      <a:pt x="774" y="558"/>
                    </a:lnTo>
                    <a:lnTo>
                      <a:pt x="772" y="558"/>
                    </a:lnTo>
                    <a:lnTo>
                      <a:pt x="772" y="557"/>
                    </a:lnTo>
                    <a:lnTo>
                      <a:pt x="771" y="557"/>
                    </a:lnTo>
                    <a:lnTo>
                      <a:pt x="771" y="555"/>
                    </a:lnTo>
                    <a:lnTo>
                      <a:pt x="769" y="555"/>
                    </a:lnTo>
                    <a:lnTo>
                      <a:pt x="768" y="555"/>
                    </a:lnTo>
                    <a:lnTo>
                      <a:pt x="768" y="554"/>
                    </a:lnTo>
                    <a:lnTo>
                      <a:pt x="766" y="554"/>
                    </a:lnTo>
                    <a:lnTo>
                      <a:pt x="766" y="552"/>
                    </a:lnTo>
                    <a:lnTo>
                      <a:pt x="765" y="552"/>
                    </a:lnTo>
                    <a:lnTo>
                      <a:pt x="765" y="551"/>
                    </a:lnTo>
                    <a:lnTo>
                      <a:pt x="763" y="551"/>
                    </a:lnTo>
                    <a:lnTo>
                      <a:pt x="761" y="551"/>
                    </a:lnTo>
                    <a:lnTo>
                      <a:pt x="761" y="549"/>
                    </a:lnTo>
                    <a:lnTo>
                      <a:pt x="760" y="549"/>
                    </a:lnTo>
                    <a:lnTo>
                      <a:pt x="758" y="549"/>
                    </a:lnTo>
                    <a:lnTo>
                      <a:pt x="757" y="549"/>
                    </a:lnTo>
                    <a:lnTo>
                      <a:pt x="755" y="548"/>
                    </a:lnTo>
                    <a:lnTo>
                      <a:pt x="754" y="548"/>
                    </a:lnTo>
                    <a:lnTo>
                      <a:pt x="752" y="546"/>
                    </a:lnTo>
                    <a:lnTo>
                      <a:pt x="751" y="546"/>
                    </a:lnTo>
                    <a:lnTo>
                      <a:pt x="749" y="546"/>
                    </a:lnTo>
                    <a:lnTo>
                      <a:pt x="748" y="545"/>
                    </a:lnTo>
                    <a:lnTo>
                      <a:pt x="746" y="545"/>
                    </a:lnTo>
                    <a:lnTo>
                      <a:pt x="745" y="545"/>
                    </a:lnTo>
                    <a:lnTo>
                      <a:pt x="743" y="545"/>
                    </a:lnTo>
                    <a:lnTo>
                      <a:pt x="741" y="545"/>
                    </a:lnTo>
                    <a:lnTo>
                      <a:pt x="741" y="546"/>
                    </a:lnTo>
                    <a:lnTo>
                      <a:pt x="740" y="546"/>
                    </a:lnTo>
                    <a:lnTo>
                      <a:pt x="740" y="548"/>
                    </a:lnTo>
                    <a:lnTo>
                      <a:pt x="738" y="548"/>
                    </a:lnTo>
                    <a:lnTo>
                      <a:pt x="738" y="549"/>
                    </a:lnTo>
                    <a:lnTo>
                      <a:pt x="737" y="549"/>
                    </a:lnTo>
                    <a:lnTo>
                      <a:pt x="735" y="551"/>
                    </a:lnTo>
                    <a:lnTo>
                      <a:pt x="734" y="552"/>
                    </a:lnTo>
                    <a:lnTo>
                      <a:pt x="734" y="554"/>
                    </a:lnTo>
                    <a:lnTo>
                      <a:pt x="732" y="554"/>
                    </a:lnTo>
                    <a:lnTo>
                      <a:pt x="731" y="555"/>
                    </a:lnTo>
                    <a:lnTo>
                      <a:pt x="729" y="555"/>
                    </a:lnTo>
                    <a:lnTo>
                      <a:pt x="729" y="557"/>
                    </a:lnTo>
                    <a:lnTo>
                      <a:pt x="728" y="557"/>
                    </a:lnTo>
                    <a:lnTo>
                      <a:pt x="728" y="558"/>
                    </a:lnTo>
                    <a:lnTo>
                      <a:pt x="726" y="558"/>
                    </a:lnTo>
                    <a:lnTo>
                      <a:pt x="725" y="558"/>
                    </a:lnTo>
                    <a:lnTo>
                      <a:pt x="725" y="560"/>
                    </a:lnTo>
                    <a:lnTo>
                      <a:pt x="723" y="560"/>
                    </a:lnTo>
                    <a:lnTo>
                      <a:pt x="721" y="561"/>
                    </a:lnTo>
                    <a:lnTo>
                      <a:pt x="720" y="563"/>
                    </a:lnTo>
                    <a:lnTo>
                      <a:pt x="718" y="565"/>
                    </a:lnTo>
                    <a:lnTo>
                      <a:pt x="717" y="565"/>
                    </a:lnTo>
                    <a:lnTo>
                      <a:pt x="717" y="566"/>
                    </a:lnTo>
                    <a:lnTo>
                      <a:pt x="715" y="566"/>
                    </a:lnTo>
                    <a:lnTo>
                      <a:pt x="715" y="568"/>
                    </a:lnTo>
                    <a:lnTo>
                      <a:pt x="715" y="569"/>
                    </a:lnTo>
                    <a:lnTo>
                      <a:pt x="714" y="571"/>
                    </a:lnTo>
                    <a:lnTo>
                      <a:pt x="714" y="572"/>
                    </a:lnTo>
                    <a:lnTo>
                      <a:pt x="714" y="574"/>
                    </a:lnTo>
                    <a:lnTo>
                      <a:pt x="714" y="575"/>
                    </a:lnTo>
                    <a:lnTo>
                      <a:pt x="715" y="575"/>
                    </a:lnTo>
                    <a:lnTo>
                      <a:pt x="715" y="577"/>
                    </a:lnTo>
                    <a:lnTo>
                      <a:pt x="715" y="578"/>
                    </a:lnTo>
                    <a:lnTo>
                      <a:pt x="717" y="578"/>
                    </a:lnTo>
                    <a:lnTo>
                      <a:pt x="717" y="580"/>
                    </a:lnTo>
                    <a:lnTo>
                      <a:pt x="718" y="580"/>
                    </a:lnTo>
                    <a:lnTo>
                      <a:pt x="718" y="581"/>
                    </a:lnTo>
                    <a:lnTo>
                      <a:pt x="720" y="581"/>
                    </a:lnTo>
                    <a:lnTo>
                      <a:pt x="721" y="581"/>
                    </a:lnTo>
                    <a:lnTo>
                      <a:pt x="721" y="583"/>
                    </a:lnTo>
                    <a:lnTo>
                      <a:pt x="723" y="585"/>
                    </a:lnTo>
                    <a:lnTo>
                      <a:pt x="723" y="586"/>
                    </a:lnTo>
                    <a:lnTo>
                      <a:pt x="725" y="586"/>
                    </a:lnTo>
                    <a:lnTo>
                      <a:pt x="725" y="588"/>
                    </a:lnTo>
                    <a:lnTo>
                      <a:pt x="726" y="589"/>
                    </a:lnTo>
                    <a:lnTo>
                      <a:pt x="726" y="591"/>
                    </a:lnTo>
                    <a:lnTo>
                      <a:pt x="728" y="591"/>
                    </a:lnTo>
                    <a:lnTo>
                      <a:pt x="728" y="592"/>
                    </a:lnTo>
                    <a:lnTo>
                      <a:pt x="728" y="594"/>
                    </a:lnTo>
                    <a:lnTo>
                      <a:pt x="728" y="595"/>
                    </a:lnTo>
                    <a:lnTo>
                      <a:pt x="728" y="597"/>
                    </a:lnTo>
                    <a:lnTo>
                      <a:pt x="728" y="598"/>
                    </a:lnTo>
                    <a:lnTo>
                      <a:pt x="726" y="598"/>
                    </a:lnTo>
                    <a:lnTo>
                      <a:pt x="726" y="600"/>
                    </a:lnTo>
                    <a:lnTo>
                      <a:pt x="725" y="600"/>
                    </a:lnTo>
                    <a:lnTo>
                      <a:pt x="725" y="601"/>
                    </a:lnTo>
                    <a:lnTo>
                      <a:pt x="723" y="601"/>
                    </a:lnTo>
                    <a:lnTo>
                      <a:pt x="721" y="601"/>
                    </a:lnTo>
                    <a:lnTo>
                      <a:pt x="720" y="603"/>
                    </a:lnTo>
                    <a:lnTo>
                      <a:pt x="718" y="603"/>
                    </a:lnTo>
                    <a:lnTo>
                      <a:pt x="717" y="603"/>
                    </a:lnTo>
                    <a:lnTo>
                      <a:pt x="715" y="605"/>
                    </a:lnTo>
                    <a:lnTo>
                      <a:pt x="714" y="605"/>
                    </a:lnTo>
                    <a:lnTo>
                      <a:pt x="712" y="605"/>
                    </a:lnTo>
                    <a:lnTo>
                      <a:pt x="712" y="606"/>
                    </a:lnTo>
                    <a:lnTo>
                      <a:pt x="714" y="606"/>
                    </a:lnTo>
                    <a:lnTo>
                      <a:pt x="714" y="608"/>
                    </a:lnTo>
                    <a:lnTo>
                      <a:pt x="714" y="609"/>
                    </a:lnTo>
                    <a:lnTo>
                      <a:pt x="715" y="609"/>
                    </a:lnTo>
                    <a:lnTo>
                      <a:pt x="715" y="611"/>
                    </a:lnTo>
                    <a:lnTo>
                      <a:pt x="715" y="612"/>
                    </a:lnTo>
                    <a:lnTo>
                      <a:pt x="714" y="614"/>
                    </a:lnTo>
                    <a:lnTo>
                      <a:pt x="714" y="615"/>
                    </a:lnTo>
                    <a:lnTo>
                      <a:pt x="715" y="615"/>
                    </a:lnTo>
                    <a:lnTo>
                      <a:pt x="715" y="617"/>
                    </a:lnTo>
                    <a:lnTo>
                      <a:pt x="717" y="618"/>
                    </a:lnTo>
                    <a:lnTo>
                      <a:pt x="718" y="620"/>
                    </a:lnTo>
                    <a:lnTo>
                      <a:pt x="717" y="621"/>
                    </a:lnTo>
                    <a:lnTo>
                      <a:pt x="717" y="623"/>
                    </a:lnTo>
                    <a:lnTo>
                      <a:pt x="715" y="625"/>
                    </a:lnTo>
                    <a:lnTo>
                      <a:pt x="714" y="625"/>
                    </a:lnTo>
                    <a:lnTo>
                      <a:pt x="712" y="625"/>
                    </a:lnTo>
                    <a:lnTo>
                      <a:pt x="712" y="626"/>
                    </a:lnTo>
                    <a:lnTo>
                      <a:pt x="711" y="626"/>
                    </a:lnTo>
                    <a:lnTo>
                      <a:pt x="709" y="626"/>
                    </a:lnTo>
                    <a:lnTo>
                      <a:pt x="708" y="628"/>
                    </a:lnTo>
                    <a:lnTo>
                      <a:pt x="706" y="628"/>
                    </a:lnTo>
                    <a:lnTo>
                      <a:pt x="706" y="629"/>
                    </a:lnTo>
                    <a:lnTo>
                      <a:pt x="706" y="631"/>
                    </a:lnTo>
                    <a:lnTo>
                      <a:pt x="708" y="631"/>
                    </a:lnTo>
                    <a:lnTo>
                      <a:pt x="708" y="632"/>
                    </a:lnTo>
                    <a:lnTo>
                      <a:pt x="706" y="632"/>
                    </a:lnTo>
                    <a:lnTo>
                      <a:pt x="706" y="634"/>
                    </a:lnTo>
                    <a:lnTo>
                      <a:pt x="706" y="635"/>
                    </a:lnTo>
                    <a:lnTo>
                      <a:pt x="706" y="637"/>
                    </a:lnTo>
                    <a:lnTo>
                      <a:pt x="706" y="638"/>
                    </a:lnTo>
                    <a:lnTo>
                      <a:pt x="706" y="640"/>
                    </a:lnTo>
                    <a:lnTo>
                      <a:pt x="708" y="640"/>
                    </a:lnTo>
                    <a:lnTo>
                      <a:pt x="708" y="641"/>
                    </a:lnTo>
                    <a:lnTo>
                      <a:pt x="709" y="641"/>
                    </a:lnTo>
                    <a:lnTo>
                      <a:pt x="709" y="643"/>
                    </a:lnTo>
                    <a:lnTo>
                      <a:pt x="711" y="643"/>
                    </a:lnTo>
                    <a:lnTo>
                      <a:pt x="711" y="645"/>
                    </a:lnTo>
                    <a:lnTo>
                      <a:pt x="709" y="645"/>
                    </a:lnTo>
                    <a:lnTo>
                      <a:pt x="709" y="646"/>
                    </a:lnTo>
                    <a:lnTo>
                      <a:pt x="711" y="646"/>
                    </a:lnTo>
                    <a:lnTo>
                      <a:pt x="711" y="648"/>
                    </a:lnTo>
                    <a:lnTo>
                      <a:pt x="711" y="649"/>
                    </a:lnTo>
                    <a:lnTo>
                      <a:pt x="712" y="651"/>
                    </a:lnTo>
                    <a:lnTo>
                      <a:pt x="712" y="652"/>
                    </a:lnTo>
                    <a:lnTo>
                      <a:pt x="712" y="654"/>
                    </a:lnTo>
                    <a:lnTo>
                      <a:pt x="711" y="655"/>
                    </a:lnTo>
                    <a:lnTo>
                      <a:pt x="709" y="655"/>
                    </a:lnTo>
                    <a:lnTo>
                      <a:pt x="708" y="655"/>
                    </a:lnTo>
                    <a:lnTo>
                      <a:pt x="706" y="655"/>
                    </a:lnTo>
                    <a:lnTo>
                      <a:pt x="706" y="657"/>
                    </a:lnTo>
                    <a:lnTo>
                      <a:pt x="705" y="657"/>
                    </a:lnTo>
                    <a:lnTo>
                      <a:pt x="705" y="658"/>
                    </a:lnTo>
                    <a:lnTo>
                      <a:pt x="705" y="660"/>
                    </a:lnTo>
                    <a:lnTo>
                      <a:pt x="703" y="661"/>
                    </a:lnTo>
                    <a:lnTo>
                      <a:pt x="701" y="661"/>
                    </a:lnTo>
                    <a:lnTo>
                      <a:pt x="701" y="663"/>
                    </a:lnTo>
                    <a:lnTo>
                      <a:pt x="703" y="665"/>
                    </a:lnTo>
                    <a:lnTo>
                      <a:pt x="703" y="666"/>
                    </a:lnTo>
                    <a:lnTo>
                      <a:pt x="705" y="668"/>
                    </a:lnTo>
                    <a:lnTo>
                      <a:pt x="705" y="669"/>
                    </a:lnTo>
                    <a:lnTo>
                      <a:pt x="705" y="671"/>
                    </a:lnTo>
                    <a:lnTo>
                      <a:pt x="705" y="672"/>
                    </a:lnTo>
                    <a:lnTo>
                      <a:pt x="705" y="674"/>
                    </a:lnTo>
                    <a:lnTo>
                      <a:pt x="705" y="675"/>
                    </a:lnTo>
                    <a:lnTo>
                      <a:pt x="703" y="675"/>
                    </a:lnTo>
                    <a:lnTo>
                      <a:pt x="703" y="677"/>
                    </a:lnTo>
                    <a:lnTo>
                      <a:pt x="703" y="678"/>
                    </a:lnTo>
                    <a:lnTo>
                      <a:pt x="701" y="678"/>
                    </a:lnTo>
                    <a:lnTo>
                      <a:pt x="703" y="68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07" name="Freeform 22">
                <a:extLst>
                  <a:ext uri="{FF2B5EF4-FFF2-40B4-BE49-F238E27FC236}">
                    <a16:creationId xmlns:a16="http://schemas.microsoft.com/office/drawing/2014/main" id="{05648A9A-8569-D97C-BE94-42E49D5FDA91}"/>
                  </a:ext>
                </a:extLst>
              </p:cNvPr>
              <p:cNvSpPr>
                <a:spLocks/>
              </p:cNvSpPr>
              <p:nvPr/>
            </p:nvSpPr>
            <p:spPr bwMode="auto">
              <a:xfrm>
                <a:off x="2999" y="1352"/>
                <a:ext cx="741" cy="515"/>
              </a:xfrm>
              <a:custGeom>
                <a:avLst/>
                <a:gdLst>
                  <a:gd name="T0" fmla="*/ 739 w 741"/>
                  <a:gd name="T1" fmla="*/ 8 h 515"/>
                  <a:gd name="T2" fmla="*/ 736 w 741"/>
                  <a:gd name="T3" fmla="*/ 17 h 515"/>
                  <a:gd name="T4" fmla="*/ 727 w 741"/>
                  <a:gd name="T5" fmla="*/ 25 h 515"/>
                  <a:gd name="T6" fmla="*/ 721 w 741"/>
                  <a:gd name="T7" fmla="*/ 31 h 515"/>
                  <a:gd name="T8" fmla="*/ 716 w 741"/>
                  <a:gd name="T9" fmla="*/ 38 h 515"/>
                  <a:gd name="T10" fmla="*/ 715 w 741"/>
                  <a:gd name="T11" fmla="*/ 49 h 515"/>
                  <a:gd name="T12" fmla="*/ 713 w 741"/>
                  <a:gd name="T13" fmla="*/ 58 h 515"/>
                  <a:gd name="T14" fmla="*/ 710 w 741"/>
                  <a:gd name="T15" fmla="*/ 68 h 515"/>
                  <a:gd name="T16" fmla="*/ 701 w 741"/>
                  <a:gd name="T17" fmla="*/ 75 h 515"/>
                  <a:gd name="T18" fmla="*/ 695 w 741"/>
                  <a:gd name="T19" fmla="*/ 83 h 515"/>
                  <a:gd name="T20" fmla="*/ 690 w 741"/>
                  <a:gd name="T21" fmla="*/ 92 h 515"/>
                  <a:gd name="T22" fmla="*/ 687 w 741"/>
                  <a:gd name="T23" fmla="*/ 101 h 515"/>
                  <a:gd name="T24" fmla="*/ 681 w 741"/>
                  <a:gd name="T25" fmla="*/ 108 h 515"/>
                  <a:gd name="T26" fmla="*/ 675 w 741"/>
                  <a:gd name="T27" fmla="*/ 114 h 515"/>
                  <a:gd name="T28" fmla="*/ 672 w 741"/>
                  <a:gd name="T29" fmla="*/ 123 h 515"/>
                  <a:gd name="T30" fmla="*/ 666 w 741"/>
                  <a:gd name="T31" fmla="*/ 129 h 515"/>
                  <a:gd name="T32" fmla="*/ 656 w 741"/>
                  <a:gd name="T33" fmla="*/ 135 h 515"/>
                  <a:gd name="T34" fmla="*/ 650 w 741"/>
                  <a:gd name="T35" fmla="*/ 141 h 515"/>
                  <a:gd name="T36" fmla="*/ 643 w 741"/>
                  <a:gd name="T37" fmla="*/ 146 h 515"/>
                  <a:gd name="T38" fmla="*/ 636 w 741"/>
                  <a:gd name="T39" fmla="*/ 155 h 515"/>
                  <a:gd name="T40" fmla="*/ 633 w 741"/>
                  <a:gd name="T41" fmla="*/ 166 h 515"/>
                  <a:gd name="T42" fmla="*/ 629 w 741"/>
                  <a:gd name="T43" fmla="*/ 174 h 515"/>
                  <a:gd name="T44" fmla="*/ 624 w 741"/>
                  <a:gd name="T45" fmla="*/ 186 h 515"/>
                  <a:gd name="T46" fmla="*/ 618 w 741"/>
                  <a:gd name="T47" fmla="*/ 194 h 515"/>
                  <a:gd name="T48" fmla="*/ 612 w 741"/>
                  <a:gd name="T49" fmla="*/ 203 h 515"/>
                  <a:gd name="T50" fmla="*/ 600 w 741"/>
                  <a:gd name="T51" fmla="*/ 211 h 515"/>
                  <a:gd name="T52" fmla="*/ 580 w 741"/>
                  <a:gd name="T53" fmla="*/ 223 h 515"/>
                  <a:gd name="T54" fmla="*/ 572 w 741"/>
                  <a:gd name="T55" fmla="*/ 232 h 515"/>
                  <a:gd name="T56" fmla="*/ 564 w 741"/>
                  <a:gd name="T57" fmla="*/ 248 h 515"/>
                  <a:gd name="T58" fmla="*/ 553 w 741"/>
                  <a:gd name="T59" fmla="*/ 252 h 515"/>
                  <a:gd name="T60" fmla="*/ 561 w 741"/>
                  <a:gd name="T61" fmla="*/ 266 h 515"/>
                  <a:gd name="T62" fmla="*/ 567 w 741"/>
                  <a:gd name="T63" fmla="*/ 272 h 515"/>
                  <a:gd name="T64" fmla="*/ 570 w 741"/>
                  <a:gd name="T65" fmla="*/ 269 h 515"/>
                  <a:gd name="T66" fmla="*/ 580 w 741"/>
                  <a:gd name="T67" fmla="*/ 274 h 515"/>
                  <a:gd name="T68" fmla="*/ 584 w 741"/>
                  <a:gd name="T69" fmla="*/ 292 h 515"/>
                  <a:gd name="T70" fmla="*/ 592 w 741"/>
                  <a:gd name="T71" fmla="*/ 300 h 515"/>
                  <a:gd name="T72" fmla="*/ 607 w 741"/>
                  <a:gd name="T73" fmla="*/ 304 h 515"/>
                  <a:gd name="T74" fmla="*/ 615 w 741"/>
                  <a:gd name="T75" fmla="*/ 320 h 515"/>
                  <a:gd name="T76" fmla="*/ 626 w 741"/>
                  <a:gd name="T77" fmla="*/ 334 h 515"/>
                  <a:gd name="T78" fmla="*/ 613 w 741"/>
                  <a:gd name="T79" fmla="*/ 346 h 515"/>
                  <a:gd name="T80" fmla="*/ 612 w 741"/>
                  <a:gd name="T81" fmla="*/ 355 h 515"/>
                  <a:gd name="T82" fmla="*/ 620 w 741"/>
                  <a:gd name="T83" fmla="*/ 361 h 515"/>
                  <a:gd name="T84" fmla="*/ 620 w 741"/>
                  <a:gd name="T85" fmla="*/ 372 h 515"/>
                  <a:gd name="T86" fmla="*/ 603 w 741"/>
                  <a:gd name="T87" fmla="*/ 383 h 515"/>
                  <a:gd name="T88" fmla="*/ 584 w 741"/>
                  <a:gd name="T89" fmla="*/ 386 h 515"/>
                  <a:gd name="T90" fmla="*/ 572 w 741"/>
                  <a:gd name="T91" fmla="*/ 401 h 515"/>
                  <a:gd name="T92" fmla="*/ 552 w 741"/>
                  <a:gd name="T93" fmla="*/ 411 h 515"/>
                  <a:gd name="T94" fmla="*/ 494 w 741"/>
                  <a:gd name="T95" fmla="*/ 429 h 515"/>
                  <a:gd name="T96" fmla="*/ 401 w 741"/>
                  <a:gd name="T97" fmla="*/ 515 h 515"/>
                  <a:gd name="T98" fmla="*/ 309 w 741"/>
                  <a:gd name="T99" fmla="*/ 411 h 515"/>
                  <a:gd name="T100" fmla="*/ 229 w 741"/>
                  <a:gd name="T101" fmla="*/ 329 h 515"/>
                  <a:gd name="T102" fmla="*/ 208 w 741"/>
                  <a:gd name="T103" fmla="*/ 311 h 515"/>
                  <a:gd name="T104" fmla="*/ 198 w 741"/>
                  <a:gd name="T105" fmla="*/ 303 h 515"/>
                  <a:gd name="T106" fmla="*/ 189 w 741"/>
                  <a:gd name="T107" fmla="*/ 295 h 515"/>
                  <a:gd name="T108" fmla="*/ 180 w 741"/>
                  <a:gd name="T109" fmla="*/ 289 h 515"/>
                  <a:gd name="T110" fmla="*/ 171 w 741"/>
                  <a:gd name="T111" fmla="*/ 281 h 515"/>
                  <a:gd name="T112" fmla="*/ 160 w 741"/>
                  <a:gd name="T113" fmla="*/ 275 h 515"/>
                  <a:gd name="T114" fmla="*/ 78 w 741"/>
                  <a:gd name="T115" fmla="*/ 215 h 515"/>
                  <a:gd name="T116" fmla="*/ 9 w 741"/>
                  <a:gd name="T117" fmla="*/ 18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1" h="515">
                    <a:moveTo>
                      <a:pt x="741" y="0"/>
                    </a:moveTo>
                    <a:lnTo>
                      <a:pt x="739" y="1"/>
                    </a:lnTo>
                    <a:lnTo>
                      <a:pt x="739" y="3"/>
                    </a:lnTo>
                    <a:lnTo>
                      <a:pt x="739" y="5"/>
                    </a:lnTo>
                    <a:lnTo>
                      <a:pt x="741" y="5"/>
                    </a:lnTo>
                    <a:lnTo>
                      <a:pt x="741" y="6"/>
                    </a:lnTo>
                    <a:lnTo>
                      <a:pt x="741" y="8"/>
                    </a:lnTo>
                    <a:lnTo>
                      <a:pt x="739" y="8"/>
                    </a:lnTo>
                    <a:lnTo>
                      <a:pt x="739" y="9"/>
                    </a:lnTo>
                    <a:lnTo>
                      <a:pt x="739" y="11"/>
                    </a:lnTo>
                    <a:lnTo>
                      <a:pt x="738" y="11"/>
                    </a:lnTo>
                    <a:lnTo>
                      <a:pt x="738" y="12"/>
                    </a:lnTo>
                    <a:lnTo>
                      <a:pt x="738" y="14"/>
                    </a:lnTo>
                    <a:lnTo>
                      <a:pt x="738" y="15"/>
                    </a:lnTo>
                    <a:lnTo>
                      <a:pt x="736" y="15"/>
                    </a:lnTo>
                    <a:lnTo>
                      <a:pt x="736" y="17"/>
                    </a:lnTo>
                    <a:lnTo>
                      <a:pt x="735" y="17"/>
                    </a:lnTo>
                    <a:lnTo>
                      <a:pt x="735" y="18"/>
                    </a:lnTo>
                    <a:lnTo>
                      <a:pt x="733" y="18"/>
                    </a:lnTo>
                    <a:lnTo>
                      <a:pt x="732" y="20"/>
                    </a:lnTo>
                    <a:lnTo>
                      <a:pt x="730" y="20"/>
                    </a:lnTo>
                    <a:lnTo>
                      <a:pt x="730" y="21"/>
                    </a:lnTo>
                    <a:lnTo>
                      <a:pt x="729" y="23"/>
                    </a:lnTo>
                    <a:lnTo>
                      <a:pt x="727" y="25"/>
                    </a:lnTo>
                    <a:lnTo>
                      <a:pt x="726" y="25"/>
                    </a:lnTo>
                    <a:lnTo>
                      <a:pt x="726" y="26"/>
                    </a:lnTo>
                    <a:lnTo>
                      <a:pt x="724" y="26"/>
                    </a:lnTo>
                    <a:lnTo>
                      <a:pt x="724" y="28"/>
                    </a:lnTo>
                    <a:lnTo>
                      <a:pt x="723" y="28"/>
                    </a:lnTo>
                    <a:lnTo>
                      <a:pt x="723" y="29"/>
                    </a:lnTo>
                    <a:lnTo>
                      <a:pt x="721" y="29"/>
                    </a:lnTo>
                    <a:lnTo>
                      <a:pt x="721" y="31"/>
                    </a:lnTo>
                    <a:lnTo>
                      <a:pt x="720" y="31"/>
                    </a:lnTo>
                    <a:lnTo>
                      <a:pt x="720" y="32"/>
                    </a:lnTo>
                    <a:lnTo>
                      <a:pt x="720" y="34"/>
                    </a:lnTo>
                    <a:lnTo>
                      <a:pt x="718" y="34"/>
                    </a:lnTo>
                    <a:lnTo>
                      <a:pt x="718" y="35"/>
                    </a:lnTo>
                    <a:lnTo>
                      <a:pt x="718" y="37"/>
                    </a:lnTo>
                    <a:lnTo>
                      <a:pt x="716" y="37"/>
                    </a:lnTo>
                    <a:lnTo>
                      <a:pt x="716" y="38"/>
                    </a:lnTo>
                    <a:lnTo>
                      <a:pt x="715" y="38"/>
                    </a:lnTo>
                    <a:lnTo>
                      <a:pt x="715" y="40"/>
                    </a:lnTo>
                    <a:lnTo>
                      <a:pt x="715" y="41"/>
                    </a:lnTo>
                    <a:lnTo>
                      <a:pt x="715" y="43"/>
                    </a:lnTo>
                    <a:lnTo>
                      <a:pt x="715" y="45"/>
                    </a:lnTo>
                    <a:lnTo>
                      <a:pt x="715" y="46"/>
                    </a:lnTo>
                    <a:lnTo>
                      <a:pt x="715" y="48"/>
                    </a:lnTo>
                    <a:lnTo>
                      <a:pt x="715" y="49"/>
                    </a:lnTo>
                    <a:lnTo>
                      <a:pt x="715" y="51"/>
                    </a:lnTo>
                    <a:lnTo>
                      <a:pt x="713" y="52"/>
                    </a:lnTo>
                    <a:lnTo>
                      <a:pt x="715" y="52"/>
                    </a:lnTo>
                    <a:lnTo>
                      <a:pt x="715" y="54"/>
                    </a:lnTo>
                    <a:lnTo>
                      <a:pt x="715" y="55"/>
                    </a:lnTo>
                    <a:lnTo>
                      <a:pt x="715" y="57"/>
                    </a:lnTo>
                    <a:lnTo>
                      <a:pt x="713" y="57"/>
                    </a:lnTo>
                    <a:lnTo>
                      <a:pt x="713" y="58"/>
                    </a:lnTo>
                    <a:lnTo>
                      <a:pt x="713" y="60"/>
                    </a:lnTo>
                    <a:lnTo>
                      <a:pt x="713" y="61"/>
                    </a:lnTo>
                    <a:lnTo>
                      <a:pt x="712" y="61"/>
                    </a:lnTo>
                    <a:lnTo>
                      <a:pt x="712" y="63"/>
                    </a:lnTo>
                    <a:lnTo>
                      <a:pt x="712" y="65"/>
                    </a:lnTo>
                    <a:lnTo>
                      <a:pt x="710" y="65"/>
                    </a:lnTo>
                    <a:lnTo>
                      <a:pt x="710" y="66"/>
                    </a:lnTo>
                    <a:lnTo>
                      <a:pt x="710" y="68"/>
                    </a:lnTo>
                    <a:lnTo>
                      <a:pt x="709" y="69"/>
                    </a:lnTo>
                    <a:lnTo>
                      <a:pt x="707" y="71"/>
                    </a:lnTo>
                    <a:lnTo>
                      <a:pt x="706" y="71"/>
                    </a:lnTo>
                    <a:lnTo>
                      <a:pt x="706" y="72"/>
                    </a:lnTo>
                    <a:lnTo>
                      <a:pt x="704" y="72"/>
                    </a:lnTo>
                    <a:lnTo>
                      <a:pt x="703" y="74"/>
                    </a:lnTo>
                    <a:lnTo>
                      <a:pt x="701" y="74"/>
                    </a:lnTo>
                    <a:lnTo>
                      <a:pt x="701" y="75"/>
                    </a:lnTo>
                    <a:lnTo>
                      <a:pt x="700" y="75"/>
                    </a:lnTo>
                    <a:lnTo>
                      <a:pt x="698" y="77"/>
                    </a:lnTo>
                    <a:lnTo>
                      <a:pt x="698" y="78"/>
                    </a:lnTo>
                    <a:lnTo>
                      <a:pt x="696" y="78"/>
                    </a:lnTo>
                    <a:lnTo>
                      <a:pt x="696" y="80"/>
                    </a:lnTo>
                    <a:lnTo>
                      <a:pt x="696" y="81"/>
                    </a:lnTo>
                    <a:lnTo>
                      <a:pt x="696" y="83"/>
                    </a:lnTo>
                    <a:lnTo>
                      <a:pt x="695" y="83"/>
                    </a:lnTo>
                    <a:lnTo>
                      <a:pt x="695" y="84"/>
                    </a:lnTo>
                    <a:lnTo>
                      <a:pt x="695" y="86"/>
                    </a:lnTo>
                    <a:lnTo>
                      <a:pt x="695" y="88"/>
                    </a:lnTo>
                    <a:lnTo>
                      <a:pt x="693" y="88"/>
                    </a:lnTo>
                    <a:lnTo>
                      <a:pt x="693" y="89"/>
                    </a:lnTo>
                    <a:lnTo>
                      <a:pt x="692" y="91"/>
                    </a:lnTo>
                    <a:lnTo>
                      <a:pt x="692" y="92"/>
                    </a:lnTo>
                    <a:lnTo>
                      <a:pt x="690" y="92"/>
                    </a:lnTo>
                    <a:lnTo>
                      <a:pt x="690" y="94"/>
                    </a:lnTo>
                    <a:lnTo>
                      <a:pt x="689" y="94"/>
                    </a:lnTo>
                    <a:lnTo>
                      <a:pt x="689" y="95"/>
                    </a:lnTo>
                    <a:lnTo>
                      <a:pt x="689" y="97"/>
                    </a:lnTo>
                    <a:lnTo>
                      <a:pt x="687" y="97"/>
                    </a:lnTo>
                    <a:lnTo>
                      <a:pt x="687" y="98"/>
                    </a:lnTo>
                    <a:lnTo>
                      <a:pt x="687" y="100"/>
                    </a:lnTo>
                    <a:lnTo>
                      <a:pt x="687" y="101"/>
                    </a:lnTo>
                    <a:lnTo>
                      <a:pt x="686" y="101"/>
                    </a:lnTo>
                    <a:lnTo>
                      <a:pt x="686" y="103"/>
                    </a:lnTo>
                    <a:lnTo>
                      <a:pt x="684" y="103"/>
                    </a:lnTo>
                    <a:lnTo>
                      <a:pt x="684" y="104"/>
                    </a:lnTo>
                    <a:lnTo>
                      <a:pt x="683" y="104"/>
                    </a:lnTo>
                    <a:lnTo>
                      <a:pt x="683" y="106"/>
                    </a:lnTo>
                    <a:lnTo>
                      <a:pt x="683" y="108"/>
                    </a:lnTo>
                    <a:lnTo>
                      <a:pt x="681" y="108"/>
                    </a:lnTo>
                    <a:lnTo>
                      <a:pt x="681" y="109"/>
                    </a:lnTo>
                    <a:lnTo>
                      <a:pt x="681" y="111"/>
                    </a:lnTo>
                    <a:lnTo>
                      <a:pt x="680" y="111"/>
                    </a:lnTo>
                    <a:lnTo>
                      <a:pt x="680" y="112"/>
                    </a:lnTo>
                    <a:lnTo>
                      <a:pt x="678" y="112"/>
                    </a:lnTo>
                    <a:lnTo>
                      <a:pt x="678" y="114"/>
                    </a:lnTo>
                    <a:lnTo>
                      <a:pt x="676" y="114"/>
                    </a:lnTo>
                    <a:lnTo>
                      <a:pt x="675" y="114"/>
                    </a:lnTo>
                    <a:lnTo>
                      <a:pt x="675" y="115"/>
                    </a:lnTo>
                    <a:lnTo>
                      <a:pt x="675" y="117"/>
                    </a:lnTo>
                    <a:lnTo>
                      <a:pt x="675" y="118"/>
                    </a:lnTo>
                    <a:lnTo>
                      <a:pt x="675" y="120"/>
                    </a:lnTo>
                    <a:lnTo>
                      <a:pt x="673" y="120"/>
                    </a:lnTo>
                    <a:lnTo>
                      <a:pt x="673" y="121"/>
                    </a:lnTo>
                    <a:lnTo>
                      <a:pt x="673" y="123"/>
                    </a:lnTo>
                    <a:lnTo>
                      <a:pt x="672" y="123"/>
                    </a:lnTo>
                    <a:lnTo>
                      <a:pt x="672" y="124"/>
                    </a:lnTo>
                    <a:lnTo>
                      <a:pt x="670" y="124"/>
                    </a:lnTo>
                    <a:lnTo>
                      <a:pt x="670" y="126"/>
                    </a:lnTo>
                    <a:lnTo>
                      <a:pt x="669" y="126"/>
                    </a:lnTo>
                    <a:lnTo>
                      <a:pt x="669" y="128"/>
                    </a:lnTo>
                    <a:lnTo>
                      <a:pt x="667" y="128"/>
                    </a:lnTo>
                    <a:lnTo>
                      <a:pt x="667" y="129"/>
                    </a:lnTo>
                    <a:lnTo>
                      <a:pt x="666" y="129"/>
                    </a:lnTo>
                    <a:lnTo>
                      <a:pt x="664" y="131"/>
                    </a:lnTo>
                    <a:lnTo>
                      <a:pt x="663" y="131"/>
                    </a:lnTo>
                    <a:lnTo>
                      <a:pt x="663" y="132"/>
                    </a:lnTo>
                    <a:lnTo>
                      <a:pt x="661" y="132"/>
                    </a:lnTo>
                    <a:lnTo>
                      <a:pt x="661" y="134"/>
                    </a:lnTo>
                    <a:lnTo>
                      <a:pt x="660" y="134"/>
                    </a:lnTo>
                    <a:lnTo>
                      <a:pt x="658" y="135"/>
                    </a:lnTo>
                    <a:lnTo>
                      <a:pt x="656" y="135"/>
                    </a:lnTo>
                    <a:lnTo>
                      <a:pt x="656" y="137"/>
                    </a:lnTo>
                    <a:lnTo>
                      <a:pt x="655" y="137"/>
                    </a:lnTo>
                    <a:lnTo>
                      <a:pt x="655" y="138"/>
                    </a:lnTo>
                    <a:lnTo>
                      <a:pt x="653" y="138"/>
                    </a:lnTo>
                    <a:lnTo>
                      <a:pt x="653" y="140"/>
                    </a:lnTo>
                    <a:lnTo>
                      <a:pt x="652" y="140"/>
                    </a:lnTo>
                    <a:lnTo>
                      <a:pt x="652" y="141"/>
                    </a:lnTo>
                    <a:lnTo>
                      <a:pt x="650" y="141"/>
                    </a:lnTo>
                    <a:lnTo>
                      <a:pt x="650" y="143"/>
                    </a:lnTo>
                    <a:lnTo>
                      <a:pt x="649" y="143"/>
                    </a:lnTo>
                    <a:lnTo>
                      <a:pt x="647" y="143"/>
                    </a:lnTo>
                    <a:lnTo>
                      <a:pt x="647" y="144"/>
                    </a:lnTo>
                    <a:lnTo>
                      <a:pt x="646" y="144"/>
                    </a:lnTo>
                    <a:lnTo>
                      <a:pt x="644" y="144"/>
                    </a:lnTo>
                    <a:lnTo>
                      <a:pt x="644" y="146"/>
                    </a:lnTo>
                    <a:lnTo>
                      <a:pt x="643" y="146"/>
                    </a:lnTo>
                    <a:lnTo>
                      <a:pt x="641" y="148"/>
                    </a:lnTo>
                    <a:lnTo>
                      <a:pt x="640" y="148"/>
                    </a:lnTo>
                    <a:lnTo>
                      <a:pt x="640" y="149"/>
                    </a:lnTo>
                    <a:lnTo>
                      <a:pt x="638" y="151"/>
                    </a:lnTo>
                    <a:lnTo>
                      <a:pt x="638" y="152"/>
                    </a:lnTo>
                    <a:lnTo>
                      <a:pt x="636" y="152"/>
                    </a:lnTo>
                    <a:lnTo>
                      <a:pt x="636" y="154"/>
                    </a:lnTo>
                    <a:lnTo>
                      <a:pt x="636" y="155"/>
                    </a:lnTo>
                    <a:lnTo>
                      <a:pt x="635" y="157"/>
                    </a:lnTo>
                    <a:lnTo>
                      <a:pt x="635" y="158"/>
                    </a:lnTo>
                    <a:lnTo>
                      <a:pt x="635" y="160"/>
                    </a:lnTo>
                    <a:lnTo>
                      <a:pt x="635" y="161"/>
                    </a:lnTo>
                    <a:lnTo>
                      <a:pt x="633" y="161"/>
                    </a:lnTo>
                    <a:lnTo>
                      <a:pt x="633" y="163"/>
                    </a:lnTo>
                    <a:lnTo>
                      <a:pt x="633" y="164"/>
                    </a:lnTo>
                    <a:lnTo>
                      <a:pt x="633" y="166"/>
                    </a:lnTo>
                    <a:lnTo>
                      <a:pt x="632" y="166"/>
                    </a:lnTo>
                    <a:lnTo>
                      <a:pt x="632" y="168"/>
                    </a:lnTo>
                    <a:lnTo>
                      <a:pt x="632" y="169"/>
                    </a:lnTo>
                    <a:lnTo>
                      <a:pt x="630" y="169"/>
                    </a:lnTo>
                    <a:lnTo>
                      <a:pt x="630" y="171"/>
                    </a:lnTo>
                    <a:lnTo>
                      <a:pt x="630" y="172"/>
                    </a:lnTo>
                    <a:lnTo>
                      <a:pt x="630" y="174"/>
                    </a:lnTo>
                    <a:lnTo>
                      <a:pt x="629" y="174"/>
                    </a:lnTo>
                    <a:lnTo>
                      <a:pt x="629" y="175"/>
                    </a:lnTo>
                    <a:lnTo>
                      <a:pt x="629" y="177"/>
                    </a:lnTo>
                    <a:lnTo>
                      <a:pt x="627" y="178"/>
                    </a:lnTo>
                    <a:lnTo>
                      <a:pt x="627" y="180"/>
                    </a:lnTo>
                    <a:lnTo>
                      <a:pt x="626" y="181"/>
                    </a:lnTo>
                    <a:lnTo>
                      <a:pt x="626" y="183"/>
                    </a:lnTo>
                    <a:lnTo>
                      <a:pt x="624" y="184"/>
                    </a:lnTo>
                    <a:lnTo>
                      <a:pt x="624" y="186"/>
                    </a:lnTo>
                    <a:lnTo>
                      <a:pt x="623" y="186"/>
                    </a:lnTo>
                    <a:lnTo>
                      <a:pt x="623" y="188"/>
                    </a:lnTo>
                    <a:lnTo>
                      <a:pt x="623" y="189"/>
                    </a:lnTo>
                    <a:lnTo>
                      <a:pt x="621" y="189"/>
                    </a:lnTo>
                    <a:lnTo>
                      <a:pt x="621" y="191"/>
                    </a:lnTo>
                    <a:lnTo>
                      <a:pt x="620" y="192"/>
                    </a:lnTo>
                    <a:lnTo>
                      <a:pt x="620" y="194"/>
                    </a:lnTo>
                    <a:lnTo>
                      <a:pt x="618" y="194"/>
                    </a:lnTo>
                    <a:lnTo>
                      <a:pt x="618" y="195"/>
                    </a:lnTo>
                    <a:lnTo>
                      <a:pt x="617" y="197"/>
                    </a:lnTo>
                    <a:lnTo>
                      <a:pt x="615" y="198"/>
                    </a:lnTo>
                    <a:lnTo>
                      <a:pt x="615" y="200"/>
                    </a:lnTo>
                    <a:lnTo>
                      <a:pt x="613" y="200"/>
                    </a:lnTo>
                    <a:lnTo>
                      <a:pt x="613" y="201"/>
                    </a:lnTo>
                    <a:lnTo>
                      <a:pt x="612" y="201"/>
                    </a:lnTo>
                    <a:lnTo>
                      <a:pt x="612" y="203"/>
                    </a:lnTo>
                    <a:lnTo>
                      <a:pt x="610" y="203"/>
                    </a:lnTo>
                    <a:lnTo>
                      <a:pt x="609" y="204"/>
                    </a:lnTo>
                    <a:lnTo>
                      <a:pt x="607" y="204"/>
                    </a:lnTo>
                    <a:lnTo>
                      <a:pt x="606" y="204"/>
                    </a:lnTo>
                    <a:lnTo>
                      <a:pt x="604" y="206"/>
                    </a:lnTo>
                    <a:lnTo>
                      <a:pt x="601" y="208"/>
                    </a:lnTo>
                    <a:lnTo>
                      <a:pt x="600" y="209"/>
                    </a:lnTo>
                    <a:lnTo>
                      <a:pt x="600" y="211"/>
                    </a:lnTo>
                    <a:lnTo>
                      <a:pt x="598" y="212"/>
                    </a:lnTo>
                    <a:lnTo>
                      <a:pt x="593" y="214"/>
                    </a:lnTo>
                    <a:lnTo>
                      <a:pt x="590" y="214"/>
                    </a:lnTo>
                    <a:lnTo>
                      <a:pt x="586" y="215"/>
                    </a:lnTo>
                    <a:lnTo>
                      <a:pt x="586" y="218"/>
                    </a:lnTo>
                    <a:lnTo>
                      <a:pt x="583" y="221"/>
                    </a:lnTo>
                    <a:lnTo>
                      <a:pt x="581" y="221"/>
                    </a:lnTo>
                    <a:lnTo>
                      <a:pt x="580" y="223"/>
                    </a:lnTo>
                    <a:lnTo>
                      <a:pt x="578" y="224"/>
                    </a:lnTo>
                    <a:lnTo>
                      <a:pt x="577" y="224"/>
                    </a:lnTo>
                    <a:lnTo>
                      <a:pt x="575" y="226"/>
                    </a:lnTo>
                    <a:lnTo>
                      <a:pt x="573" y="226"/>
                    </a:lnTo>
                    <a:lnTo>
                      <a:pt x="573" y="228"/>
                    </a:lnTo>
                    <a:lnTo>
                      <a:pt x="573" y="229"/>
                    </a:lnTo>
                    <a:lnTo>
                      <a:pt x="573" y="231"/>
                    </a:lnTo>
                    <a:lnTo>
                      <a:pt x="572" y="232"/>
                    </a:lnTo>
                    <a:lnTo>
                      <a:pt x="572" y="237"/>
                    </a:lnTo>
                    <a:lnTo>
                      <a:pt x="570" y="240"/>
                    </a:lnTo>
                    <a:lnTo>
                      <a:pt x="570" y="241"/>
                    </a:lnTo>
                    <a:lnTo>
                      <a:pt x="570" y="243"/>
                    </a:lnTo>
                    <a:lnTo>
                      <a:pt x="570" y="244"/>
                    </a:lnTo>
                    <a:lnTo>
                      <a:pt x="567" y="246"/>
                    </a:lnTo>
                    <a:lnTo>
                      <a:pt x="566" y="248"/>
                    </a:lnTo>
                    <a:lnTo>
                      <a:pt x="564" y="248"/>
                    </a:lnTo>
                    <a:lnTo>
                      <a:pt x="563" y="248"/>
                    </a:lnTo>
                    <a:lnTo>
                      <a:pt x="560" y="248"/>
                    </a:lnTo>
                    <a:lnTo>
                      <a:pt x="558" y="248"/>
                    </a:lnTo>
                    <a:lnTo>
                      <a:pt x="557" y="249"/>
                    </a:lnTo>
                    <a:lnTo>
                      <a:pt x="555" y="249"/>
                    </a:lnTo>
                    <a:lnTo>
                      <a:pt x="553" y="249"/>
                    </a:lnTo>
                    <a:lnTo>
                      <a:pt x="553" y="251"/>
                    </a:lnTo>
                    <a:lnTo>
                      <a:pt x="553" y="252"/>
                    </a:lnTo>
                    <a:lnTo>
                      <a:pt x="552" y="255"/>
                    </a:lnTo>
                    <a:lnTo>
                      <a:pt x="550" y="257"/>
                    </a:lnTo>
                    <a:lnTo>
                      <a:pt x="552" y="258"/>
                    </a:lnTo>
                    <a:lnTo>
                      <a:pt x="553" y="258"/>
                    </a:lnTo>
                    <a:lnTo>
                      <a:pt x="560" y="260"/>
                    </a:lnTo>
                    <a:lnTo>
                      <a:pt x="563" y="261"/>
                    </a:lnTo>
                    <a:lnTo>
                      <a:pt x="563" y="263"/>
                    </a:lnTo>
                    <a:lnTo>
                      <a:pt x="561" y="266"/>
                    </a:lnTo>
                    <a:lnTo>
                      <a:pt x="561" y="268"/>
                    </a:lnTo>
                    <a:lnTo>
                      <a:pt x="561" y="271"/>
                    </a:lnTo>
                    <a:lnTo>
                      <a:pt x="563" y="271"/>
                    </a:lnTo>
                    <a:lnTo>
                      <a:pt x="566" y="272"/>
                    </a:lnTo>
                    <a:lnTo>
                      <a:pt x="566" y="275"/>
                    </a:lnTo>
                    <a:lnTo>
                      <a:pt x="564" y="275"/>
                    </a:lnTo>
                    <a:lnTo>
                      <a:pt x="566" y="274"/>
                    </a:lnTo>
                    <a:lnTo>
                      <a:pt x="567" y="272"/>
                    </a:lnTo>
                    <a:lnTo>
                      <a:pt x="566" y="272"/>
                    </a:lnTo>
                    <a:lnTo>
                      <a:pt x="566" y="271"/>
                    </a:lnTo>
                    <a:lnTo>
                      <a:pt x="564" y="271"/>
                    </a:lnTo>
                    <a:lnTo>
                      <a:pt x="564" y="269"/>
                    </a:lnTo>
                    <a:lnTo>
                      <a:pt x="566" y="269"/>
                    </a:lnTo>
                    <a:lnTo>
                      <a:pt x="567" y="269"/>
                    </a:lnTo>
                    <a:lnTo>
                      <a:pt x="569" y="269"/>
                    </a:lnTo>
                    <a:lnTo>
                      <a:pt x="570" y="269"/>
                    </a:lnTo>
                    <a:lnTo>
                      <a:pt x="572" y="269"/>
                    </a:lnTo>
                    <a:lnTo>
                      <a:pt x="573" y="269"/>
                    </a:lnTo>
                    <a:lnTo>
                      <a:pt x="575" y="269"/>
                    </a:lnTo>
                    <a:lnTo>
                      <a:pt x="577" y="269"/>
                    </a:lnTo>
                    <a:lnTo>
                      <a:pt x="578" y="271"/>
                    </a:lnTo>
                    <a:lnTo>
                      <a:pt x="578" y="272"/>
                    </a:lnTo>
                    <a:lnTo>
                      <a:pt x="580" y="272"/>
                    </a:lnTo>
                    <a:lnTo>
                      <a:pt x="580" y="274"/>
                    </a:lnTo>
                    <a:lnTo>
                      <a:pt x="581" y="275"/>
                    </a:lnTo>
                    <a:lnTo>
                      <a:pt x="583" y="277"/>
                    </a:lnTo>
                    <a:lnTo>
                      <a:pt x="583" y="278"/>
                    </a:lnTo>
                    <a:lnTo>
                      <a:pt x="581" y="280"/>
                    </a:lnTo>
                    <a:lnTo>
                      <a:pt x="580" y="288"/>
                    </a:lnTo>
                    <a:lnTo>
                      <a:pt x="581" y="289"/>
                    </a:lnTo>
                    <a:lnTo>
                      <a:pt x="583" y="291"/>
                    </a:lnTo>
                    <a:lnTo>
                      <a:pt x="584" y="292"/>
                    </a:lnTo>
                    <a:lnTo>
                      <a:pt x="584" y="294"/>
                    </a:lnTo>
                    <a:lnTo>
                      <a:pt x="586" y="294"/>
                    </a:lnTo>
                    <a:lnTo>
                      <a:pt x="586" y="295"/>
                    </a:lnTo>
                    <a:lnTo>
                      <a:pt x="587" y="295"/>
                    </a:lnTo>
                    <a:lnTo>
                      <a:pt x="587" y="297"/>
                    </a:lnTo>
                    <a:lnTo>
                      <a:pt x="589" y="298"/>
                    </a:lnTo>
                    <a:lnTo>
                      <a:pt x="590" y="300"/>
                    </a:lnTo>
                    <a:lnTo>
                      <a:pt x="592" y="300"/>
                    </a:lnTo>
                    <a:lnTo>
                      <a:pt x="592" y="301"/>
                    </a:lnTo>
                    <a:lnTo>
                      <a:pt x="593" y="301"/>
                    </a:lnTo>
                    <a:lnTo>
                      <a:pt x="593" y="303"/>
                    </a:lnTo>
                    <a:lnTo>
                      <a:pt x="595" y="304"/>
                    </a:lnTo>
                    <a:lnTo>
                      <a:pt x="597" y="304"/>
                    </a:lnTo>
                    <a:lnTo>
                      <a:pt x="601" y="304"/>
                    </a:lnTo>
                    <a:lnTo>
                      <a:pt x="604" y="304"/>
                    </a:lnTo>
                    <a:lnTo>
                      <a:pt x="607" y="304"/>
                    </a:lnTo>
                    <a:lnTo>
                      <a:pt x="613" y="309"/>
                    </a:lnTo>
                    <a:lnTo>
                      <a:pt x="617" y="312"/>
                    </a:lnTo>
                    <a:lnTo>
                      <a:pt x="620" y="314"/>
                    </a:lnTo>
                    <a:lnTo>
                      <a:pt x="621" y="315"/>
                    </a:lnTo>
                    <a:lnTo>
                      <a:pt x="623" y="317"/>
                    </a:lnTo>
                    <a:lnTo>
                      <a:pt x="621" y="318"/>
                    </a:lnTo>
                    <a:lnTo>
                      <a:pt x="618" y="320"/>
                    </a:lnTo>
                    <a:lnTo>
                      <a:pt x="615" y="320"/>
                    </a:lnTo>
                    <a:lnTo>
                      <a:pt x="612" y="320"/>
                    </a:lnTo>
                    <a:lnTo>
                      <a:pt x="613" y="321"/>
                    </a:lnTo>
                    <a:lnTo>
                      <a:pt x="615" y="323"/>
                    </a:lnTo>
                    <a:lnTo>
                      <a:pt x="620" y="326"/>
                    </a:lnTo>
                    <a:lnTo>
                      <a:pt x="621" y="327"/>
                    </a:lnTo>
                    <a:lnTo>
                      <a:pt x="623" y="331"/>
                    </a:lnTo>
                    <a:lnTo>
                      <a:pt x="624" y="332"/>
                    </a:lnTo>
                    <a:lnTo>
                      <a:pt x="626" y="334"/>
                    </a:lnTo>
                    <a:lnTo>
                      <a:pt x="624" y="337"/>
                    </a:lnTo>
                    <a:lnTo>
                      <a:pt x="621" y="338"/>
                    </a:lnTo>
                    <a:lnTo>
                      <a:pt x="617" y="338"/>
                    </a:lnTo>
                    <a:lnTo>
                      <a:pt x="615" y="338"/>
                    </a:lnTo>
                    <a:lnTo>
                      <a:pt x="610" y="338"/>
                    </a:lnTo>
                    <a:lnTo>
                      <a:pt x="609" y="341"/>
                    </a:lnTo>
                    <a:lnTo>
                      <a:pt x="610" y="343"/>
                    </a:lnTo>
                    <a:lnTo>
                      <a:pt x="613" y="346"/>
                    </a:lnTo>
                    <a:lnTo>
                      <a:pt x="618" y="349"/>
                    </a:lnTo>
                    <a:lnTo>
                      <a:pt x="620" y="351"/>
                    </a:lnTo>
                    <a:lnTo>
                      <a:pt x="613" y="351"/>
                    </a:lnTo>
                    <a:lnTo>
                      <a:pt x="610" y="351"/>
                    </a:lnTo>
                    <a:lnTo>
                      <a:pt x="610" y="352"/>
                    </a:lnTo>
                    <a:lnTo>
                      <a:pt x="612" y="352"/>
                    </a:lnTo>
                    <a:lnTo>
                      <a:pt x="612" y="354"/>
                    </a:lnTo>
                    <a:lnTo>
                      <a:pt x="612" y="355"/>
                    </a:lnTo>
                    <a:lnTo>
                      <a:pt x="613" y="355"/>
                    </a:lnTo>
                    <a:lnTo>
                      <a:pt x="613" y="357"/>
                    </a:lnTo>
                    <a:lnTo>
                      <a:pt x="615" y="357"/>
                    </a:lnTo>
                    <a:lnTo>
                      <a:pt x="617" y="358"/>
                    </a:lnTo>
                    <a:lnTo>
                      <a:pt x="617" y="360"/>
                    </a:lnTo>
                    <a:lnTo>
                      <a:pt x="618" y="360"/>
                    </a:lnTo>
                    <a:lnTo>
                      <a:pt x="618" y="361"/>
                    </a:lnTo>
                    <a:lnTo>
                      <a:pt x="620" y="361"/>
                    </a:lnTo>
                    <a:lnTo>
                      <a:pt x="620" y="363"/>
                    </a:lnTo>
                    <a:lnTo>
                      <a:pt x="621" y="363"/>
                    </a:lnTo>
                    <a:lnTo>
                      <a:pt x="621" y="364"/>
                    </a:lnTo>
                    <a:lnTo>
                      <a:pt x="621" y="366"/>
                    </a:lnTo>
                    <a:lnTo>
                      <a:pt x="623" y="366"/>
                    </a:lnTo>
                    <a:lnTo>
                      <a:pt x="623" y="367"/>
                    </a:lnTo>
                    <a:lnTo>
                      <a:pt x="621" y="371"/>
                    </a:lnTo>
                    <a:lnTo>
                      <a:pt x="620" y="372"/>
                    </a:lnTo>
                    <a:lnTo>
                      <a:pt x="618" y="375"/>
                    </a:lnTo>
                    <a:lnTo>
                      <a:pt x="617" y="375"/>
                    </a:lnTo>
                    <a:lnTo>
                      <a:pt x="613" y="378"/>
                    </a:lnTo>
                    <a:lnTo>
                      <a:pt x="610" y="380"/>
                    </a:lnTo>
                    <a:lnTo>
                      <a:pt x="609" y="381"/>
                    </a:lnTo>
                    <a:lnTo>
                      <a:pt x="607" y="383"/>
                    </a:lnTo>
                    <a:lnTo>
                      <a:pt x="606" y="383"/>
                    </a:lnTo>
                    <a:lnTo>
                      <a:pt x="603" y="383"/>
                    </a:lnTo>
                    <a:lnTo>
                      <a:pt x="601" y="381"/>
                    </a:lnTo>
                    <a:lnTo>
                      <a:pt x="598" y="380"/>
                    </a:lnTo>
                    <a:lnTo>
                      <a:pt x="595" y="380"/>
                    </a:lnTo>
                    <a:lnTo>
                      <a:pt x="592" y="378"/>
                    </a:lnTo>
                    <a:lnTo>
                      <a:pt x="590" y="380"/>
                    </a:lnTo>
                    <a:lnTo>
                      <a:pt x="589" y="381"/>
                    </a:lnTo>
                    <a:lnTo>
                      <a:pt x="587" y="384"/>
                    </a:lnTo>
                    <a:lnTo>
                      <a:pt x="584" y="386"/>
                    </a:lnTo>
                    <a:lnTo>
                      <a:pt x="584" y="387"/>
                    </a:lnTo>
                    <a:lnTo>
                      <a:pt x="583" y="391"/>
                    </a:lnTo>
                    <a:lnTo>
                      <a:pt x="581" y="392"/>
                    </a:lnTo>
                    <a:lnTo>
                      <a:pt x="580" y="395"/>
                    </a:lnTo>
                    <a:lnTo>
                      <a:pt x="578" y="397"/>
                    </a:lnTo>
                    <a:lnTo>
                      <a:pt x="577" y="398"/>
                    </a:lnTo>
                    <a:lnTo>
                      <a:pt x="575" y="400"/>
                    </a:lnTo>
                    <a:lnTo>
                      <a:pt x="572" y="401"/>
                    </a:lnTo>
                    <a:lnTo>
                      <a:pt x="566" y="403"/>
                    </a:lnTo>
                    <a:lnTo>
                      <a:pt x="566" y="404"/>
                    </a:lnTo>
                    <a:lnTo>
                      <a:pt x="560" y="400"/>
                    </a:lnTo>
                    <a:lnTo>
                      <a:pt x="560" y="401"/>
                    </a:lnTo>
                    <a:lnTo>
                      <a:pt x="558" y="403"/>
                    </a:lnTo>
                    <a:lnTo>
                      <a:pt x="560" y="404"/>
                    </a:lnTo>
                    <a:lnTo>
                      <a:pt x="553" y="409"/>
                    </a:lnTo>
                    <a:lnTo>
                      <a:pt x="552" y="411"/>
                    </a:lnTo>
                    <a:lnTo>
                      <a:pt x="546" y="411"/>
                    </a:lnTo>
                    <a:lnTo>
                      <a:pt x="540" y="412"/>
                    </a:lnTo>
                    <a:lnTo>
                      <a:pt x="537" y="412"/>
                    </a:lnTo>
                    <a:lnTo>
                      <a:pt x="526" y="417"/>
                    </a:lnTo>
                    <a:lnTo>
                      <a:pt x="520" y="418"/>
                    </a:lnTo>
                    <a:lnTo>
                      <a:pt x="515" y="420"/>
                    </a:lnTo>
                    <a:lnTo>
                      <a:pt x="507" y="423"/>
                    </a:lnTo>
                    <a:lnTo>
                      <a:pt x="494" y="429"/>
                    </a:lnTo>
                    <a:lnTo>
                      <a:pt x="484" y="435"/>
                    </a:lnTo>
                    <a:lnTo>
                      <a:pt x="475" y="444"/>
                    </a:lnTo>
                    <a:lnTo>
                      <a:pt x="469" y="451"/>
                    </a:lnTo>
                    <a:lnTo>
                      <a:pt x="461" y="455"/>
                    </a:lnTo>
                    <a:lnTo>
                      <a:pt x="454" y="458"/>
                    </a:lnTo>
                    <a:lnTo>
                      <a:pt x="441" y="472"/>
                    </a:lnTo>
                    <a:lnTo>
                      <a:pt x="403" y="515"/>
                    </a:lnTo>
                    <a:lnTo>
                      <a:pt x="401" y="515"/>
                    </a:lnTo>
                    <a:lnTo>
                      <a:pt x="357" y="461"/>
                    </a:lnTo>
                    <a:lnTo>
                      <a:pt x="351" y="455"/>
                    </a:lnTo>
                    <a:lnTo>
                      <a:pt x="341" y="443"/>
                    </a:lnTo>
                    <a:lnTo>
                      <a:pt x="335" y="437"/>
                    </a:lnTo>
                    <a:lnTo>
                      <a:pt x="329" y="429"/>
                    </a:lnTo>
                    <a:lnTo>
                      <a:pt x="323" y="423"/>
                    </a:lnTo>
                    <a:lnTo>
                      <a:pt x="317" y="417"/>
                    </a:lnTo>
                    <a:lnTo>
                      <a:pt x="309" y="411"/>
                    </a:lnTo>
                    <a:lnTo>
                      <a:pt x="303" y="404"/>
                    </a:lnTo>
                    <a:lnTo>
                      <a:pt x="297" y="398"/>
                    </a:lnTo>
                    <a:lnTo>
                      <a:pt x="244" y="344"/>
                    </a:lnTo>
                    <a:lnTo>
                      <a:pt x="240" y="340"/>
                    </a:lnTo>
                    <a:lnTo>
                      <a:pt x="237" y="337"/>
                    </a:lnTo>
                    <a:lnTo>
                      <a:pt x="235" y="334"/>
                    </a:lnTo>
                    <a:lnTo>
                      <a:pt x="232" y="332"/>
                    </a:lnTo>
                    <a:lnTo>
                      <a:pt x="229" y="329"/>
                    </a:lnTo>
                    <a:lnTo>
                      <a:pt x="228" y="326"/>
                    </a:lnTo>
                    <a:lnTo>
                      <a:pt x="224" y="324"/>
                    </a:lnTo>
                    <a:lnTo>
                      <a:pt x="221" y="321"/>
                    </a:lnTo>
                    <a:lnTo>
                      <a:pt x="218" y="320"/>
                    </a:lnTo>
                    <a:lnTo>
                      <a:pt x="215" y="317"/>
                    </a:lnTo>
                    <a:lnTo>
                      <a:pt x="214" y="315"/>
                    </a:lnTo>
                    <a:lnTo>
                      <a:pt x="211" y="312"/>
                    </a:lnTo>
                    <a:lnTo>
                      <a:pt x="208" y="311"/>
                    </a:lnTo>
                    <a:lnTo>
                      <a:pt x="206" y="311"/>
                    </a:lnTo>
                    <a:lnTo>
                      <a:pt x="206" y="309"/>
                    </a:lnTo>
                    <a:lnTo>
                      <a:pt x="204" y="309"/>
                    </a:lnTo>
                    <a:lnTo>
                      <a:pt x="204" y="308"/>
                    </a:lnTo>
                    <a:lnTo>
                      <a:pt x="203" y="308"/>
                    </a:lnTo>
                    <a:lnTo>
                      <a:pt x="201" y="306"/>
                    </a:lnTo>
                    <a:lnTo>
                      <a:pt x="200" y="304"/>
                    </a:lnTo>
                    <a:lnTo>
                      <a:pt x="198" y="303"/>
                    </a:lnTo>
                    <a:lnTo>
                      <a:pt x="197" y="303"/>
                    </a:lnTo>
                    <a:lnTo>
                      <a:pt x="197" y="301"/>
                    </a:lnTo>
                    <a:lnTo>
                      <a:pt x="195" y="301"/>
                    </a:lnTo>
                    <a:lnTo>
                      <a:pt x="194" y="300"/>
                    </a:lnTo>
                    <a:lnTo>
                      <a:pt x="192" y="298"/>
                    </a:lnTo>
                    <a:lnTo>
                      <a:pt x="191" y="297"/>
                    </a:lnTo>
                    <a:lnTo>
                      <a:pt x="189" y="297"/>
                    </a:lnTo>
                    <a:lnTo>
                      <a:pt x="189" y="295"/>
                    </a:lnTo>
                    <a:lnTo>
                      <a:pt x="188" y="295"/>
                    </a:lnTo>
                    <a:lnTo>
                      <a:pt x="186" y="294"/>
                    </a:lnTo>
                    <a:lnTo>
                      <a:pt x="185" y="292"/>
                    </a:lnTo>
                    <a:lnTo>
                      <a:pt x="183" y="292"/>
                    </a:lnTo>
                    <a:lnTo>
                      <a:pt x="183" y="291"/>
                    </a:lnTo>
                    <a:lnTo>
                      <a:pt x="181" y="291"/>
                    </a:lnTo>
                    <a:lnTo>
                      <a:pt x="181" y="289"/>
                    </a:lnTo>
                    <a:lnTo>
                      <a:pt x="180" y="289"/>
                    </a:lnTo>
                    <a:lnTo>
                      <a:pt x="178" y="288"/>
                    </a:lnTo>
                    <a:lnTo>
                      <a:pt x="177" y="288"/>
                    </a:lnTo>
                    <a:lnTo>
                      <a:pt x="177" y="286"/>
                    </a:lnTo>
                    <a:lnTo>
                      <a:pt x="175" y="286"/>
                    </a:lnTo>
                    <a:lnTo>
                      <a:pt x="175" y="284"/>
                    </a:lnTo>
                    <a:lnTo>
                      <a:pt x="174" y="284"/>
                    </a:lnTo>
                    <a:lnTo>
                      <a:pt x="172" y="283"/>
                    </a:lnTo>
                    <a:lnTo>
                      <a:pt x="171" y="281"/>
                    </a:lnTo>
                    <a:lnTo>
                      <a:pt x="169" y="281"/>
                    </a:lnTo>
                    <a:lnTo>
                      <a:pt x="168" y="280"/>
                    </a:lnTo>
                    <a:lnTo>
                      <a:pt x="166" y="280"/>
                    </a:lnTo>
                    <a:lnTo>
                      <a:pt x="166" y="278"/>
                    </a:lnTo>
                    <a:lnTo>
                      <a:pt x="165" y="277"/>
                    </a:lnTo>
                    <a:lnTo>
                      <a:pt x="163" y="277"/>
                    </a:lnTo>
                    <a:lnTo>
                      <a:pt x="161" y="275"/>
                    </a:lnTo>
                    <a:lnTo>
                      <a:pt x="160" y="275"/>
                    </a:lnTo>
                    <a:lnTo>
                      <a:pt x="160" y="274"/>
                    </a:lnTo>
                    <a:lnTo>
                      <a:pt x="158" y="274"/>
                    </a:lnTo>
                    <a:lnTo>
                      <a:pt x="152" y="269"/>
                    </a:lnTo>
                    <a:lnTo>
                      <a:pt x="98" y="228"/>
                    </a:lnTo>
                    <a:lnTo>
                      <a:pt x="94" y="224"/>
                    </a:lnTo>
                    <a:lnTo>
                      <a:pt x="89" y="221"/>
                    </a:lnTo>
                    <a:lnTo>
                      <a:pt x="83" y="218"/>
                    </a:lnTo>
                    <a:lnTo>
                      <a:pt x="78" y="215"/>
                    </a:lnTo>
                    <a:lnTo>
                      <a:pt x="74" y="214"/>
                    </a:lnTo>
                    <a:lnTo>
                      <a:pt x="69" y="212"/>
                    </a:lnTo>
                    <a:lnTo>
                      <a:pt x="11" y="191"/>
                    </a:lnTo>
                    <a:lnTo>
                      <a:pt x="9" y="191"/>
                    </a:lnTo>
                    <a:lnTo>
                      <a:pt x="0" y="186"/>
                    </a:lnTo>
                    <a:lnTo>
                      <a:pt x="5" y="183"/>
                    </a:lnTo>
                    <a:lnTo>
                      <a:pt x="8" y="181"/>
                    </a:lnTo>
                    <a:lnTo>
                      <a:pt x="9" y="180"/>
                    </a:lnTo>
                    <a:lnTo>
                      <a:pt x="11" y="178"/>
                    </a:lnTo>
                    <a:lnTo>
                      <a:pt x="12" y="178"/>
                    </a:lnTo>
                    <a:lnTo>
                      <a:pt x="18" y="178"/>
                    </a:lnTo>
                    <a:lnTo>
                      <a:pt x="22" y="174"/>
                    </a:lnTo>
                    <a:lnTo>
                      <a:pt x="26" y="169"/>
                    </a:lnTo>
                    <a:lnTo>
                      <a:pt x="38" y="163"/>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08" name="Freeform 23">
                <a:extLst>
                  <a:ext uri="{FF2B5EF4-FFF2-40B4-BE49-F238E27FC236}">
                    <a16:creationId xmlns:a16="http://schemas.microsoft.com/office/drawing/2014/main" id="{7EE4FE1F-1879-9A10-2C25-2AD0439EDD94}"/>
                  </a:ext>
                </a:extLst>
              </p:cNvPr>
              <p:cNvSpPr>
                <a:spLocks/>
              </p:cNvSpPr>
              <p:nvPr/>
            </p:nvSpPr>
            <p:spPr bwMode="auto">
              <a:xfrm>
                <a:off x="3303" y="1486"/>
                <a:ext cx="168" cy="284"/>
              </a:xfrm>
              <a:custGeom>
                <a:avLst/>
                <a:gdLst>
                  <a:gd name="T0" fmla="*/ 27 w 168"/>
                  <a:gd name="T1" fmla="*/ 106 h 284"/>
                  <a:gd name="T2" fmla="*/ 31 w 168"/>
                  <a:gd name="T3" fmla="*/ 118 h 284"/>
                  <a:gd name="T4" fmla="*/ 31 w 168"/>
                  <a:gd name="T5" fmla="*/ 132 h 284"/>
                  <a:gd name="T6" fmla="*/ 31 w 168"/>
                  <a:gd name="T7" fmla="*/ 146 h 284"/>
                  <a:gd name="T8" fmla="*/ 25 w 168"/>
                  <a:gd name="T9" fmla="*/ 158 h 284"/>
                  <a:gd name="T10" fmla="*/ 19 w 168"/>
                  <a:gd name="T11" fmla="*/ 169 h 284"/>
                  <a:gd name="T12" fmla="*/ 10 w 168"/>
                  <a:gd name="T13" fmla="*/ 178 h 284"/>
                  <a:gd name="T14" fmla="*/ 2 w 168"/>
                  <a:gd name="T15" fmla="*/ 187 h 284"/>
                  <a:gd name="T16" fmla="*/ 0 w 168"/>
                  <a:gd name="T17" fmla="*/ 203 h 284"/>
                  <a:gd name="T18" fmla="*/ 5 w 168"/>
                  <a:gd name="T19" fmla="*/ 215 h 284"/>
                  <a:gd name="T20" fmla="*/ 14 w 168"/>
                  <a:gd name="T21" fmla="*/ 224 h 284"/>
                  <a:gd name="T22" fmla="*/ 23 w 168"/>
                  <a:gd name="T23" fmla="*/ 232 h 284"/>
                  <a:gd name="T24" fmla="*/ 33 w 168"/>
                  <a:gd name="T25" fmla="*/ 240 h 284"/>
                  <a:gd name="T26" fmla="*/ 42 w 168"/>
                  <a:gd name="T27" fmla="*/ 249 h 284"/>
                  <a:gd name="T28" fmla="*/ 51 w 168"/>
                  <a:gd name="T29" fmla="*/ 257 h 284"/>
                  <a:gd name="T30" fmla="*/ 60 w 168"/>
                  <a:gd name="T31" fmla="*/ 266 h 284"/>
                  <a:gd name="T32" fmla="*/ 70 w 168"/>
                  <a:gd name="T33" fmla="*/ 273 h 284"/>
                  <a:gd name="T34" fmla="*/ 79 w 168"/>
                  <a:gd name="T35" fmla="*/ 281 h 284"/>
                  <a:gd name="T36" fmla="*/ 93 w 168"/>
                  <a:gd name="T37" fmla="*/ 284 h 284"/>
                  <a:gd name="T38" fmla="*/ 108 w 168"/>
                  <a:gd name="T39" fmla="*/ 283 h 284"/>
                  <a:gd name="T40" fmla="*/ 120 w 168"/>
                  <a:gd name="T41" fmla="*/ 278 h 284"/>
                  <a:gd name="T42" fmla="*/ 128 w 168"/>
                  <a:gd name="T43" fmla="*/ 269 h 284"/>
                  <a:gd name="T44" fmla="*/ 130 w 168"/>
                  <a:gd name="T45" fmla="*/ 253 h 284"/>
                  <a:gd name="T46" fmla="*/ 136 w 168"/>
                  <a:gd name="T47" fmla="*/ 243 h 284"/>
                  <a:gd name="T48" fmla="*/ 145 w 168"/>
                  <a:gd name="T49" fmla="*/ 233 h 284"/>
                  <a:gd name="T50" fmla="*/ 153 w 168"/>
                  <a:gd name="T51" fmla="*/ 223 h 284"/>
                  <a:gd name="T52" fmla="*/ 153 w 168"/>
                  <a:gd name="T53" fmla="*/ 209 h 284"/>
                  <a:gd name="T54" fmla="*/ 160 w 168"/>
                  <a:gd name="T55" fmla="*/ 200 h 284"/>
                  <a:gd name="T56" fmla="*/ 168 w 168"/>
                  <a:gd name="T57" fmla="*/ 190 h 284"/>
                  <a:gd name="T58" fmla="*/ 163 w 168"/>
                  <a:gd name="T59" fmla="*/ 178 h 284"/>
                  <a:gd name="T60" fmla="*/ 156 w 168"/>
                  <a:gd name="T61" fmla="*/ 169 h 284"/>
                  <a:gd name="T62" fmla="*/ 146 w 168"/>
                  <a:gd name="T63" fmla="*/ 161 h 284"/>
                  <a:gd name="T64" fmla="*/ 150 w 168"/>
                  <a:gd name="T65" fmla="*/ 154 h 284"/>
                  <a:gd name="T66" fmla="*/ 162 w 168"/>
                  <a:gd name="T67" fmla="*/ 140 h 284"/>
                  <a:gd name="T68" fmla="*/ 159 w 168"/>
                  <a:gd name="T69" fmla="*/ 130 h 284"/>
                  <a:gd name="T70" fmla="*/ 153 w 168"/>
                  <a:gd name="T71" fmla="*/ 130 h 284"/>
                  <a:gd name="T72" fmla="*/ 139 w 168"/>
                  <a:gd name="T73" fmla="*/ 123 h 284"/>
                  <a:gd name="T74" fmla="*/ 122 w 168"/>
                  <a:gd name="T75" fmla="*/ 124 h 284"/>
                  <a:gd name="T76" fmla="*/ 111 w 168"/>
                  <a:gd name="T77" fmla="*/ 117 h 284"/>
                  <a:gd name="T78" fmla="*/ 102 w 168"/>
                  <a:gd name="T79" fmla="*/ 109 h 284"/>
                  <a:gd name="T80" fmla="*/ 91 w 168"/>
                  <a:gd name="T81" fmla="*/ 103 h 284"/>
                  <a:gd name="T82" fmla="*/ 82 w 168"/>
                  <a:gd name="T83" fmla="*/ 95 h 284"/>
                  <a:gd name="T84" fmla="*/ 82 w 168"/>
                  <a:gd name="T85" fmla="*/ 84 h 284"/>
                  <a:gd name="T86" fmla="*/ 82 w 168"/>
                  <a:gd name="T87" fmla="*/ 74 h 284"/>
                  <a:gd name="T88" fmla="*/ 67 w 168"/>
                  <a:gd name="T89" fmla="*/ 75 h 284"/>
                  <a:gd name="T90" fmla="*/ 59 w 168"/>
                  <a:gd name="T91" fmla="*/ 69 h 284"/>
                  <a:gd name="T92" fmla="*/ 62 w 168"/>
                  <a:gd name="T93" fmla="*/ 61 h 284"/>
                  <a:gd name="T94" fmla="*/ 62 w 168"/>
                  <a:gd name="T95" fmla="*/ 49 h 284"/>
                  <a:gd name="T96" fmla="*/ 54 w 168"/>
                  <a:gd name="T97" fmla="*/ 38 h 284"/>
                  <a:gd name="T98" fmla="*/ 56 w 168"/>
                  <a:gd name="T99" fmla="*/ 26 h 284"/>
                  <a:gd name="T100" fmla="*/ 54 w 168"/>
                  <a:gd name="T101" fmla="*/ 14 h 284"/>
                  <a:gd name="T102" fmla="*/ 50 w 168"/>
                  <a:gd name="T103" fmla="*/ 1 h 284"/>
                  <a:gd name="T104" fmla="*/ 37 w 168"/>
                  <a:gd name="T105" fmla="*/ 3 h 284"/>
                  <a:gd name="T106" fmla="*/ 31 w 168"/>
                  <a:gd name="T107" fmla="*/ 14 h 284"/>
                  <a:gd name="T108" fmla="*/ 23 w 168"/>
                  <a:gd name="T109" fmla="*/ 23 h 284"/>
                  <a:gd name="T110" fmla="*/ 17 w 168"/>
                  <a:gd name="T111" fmla="*/ 34 h 284"/>
                  <a:gd name="T112" fmla="*/ 16 w 168"/>
                  <a:gd name="T113" fmla="*/ 49 h 284"/>
                  <a:gd name="T114" fmla="*/ 11 w 168"/>
                  <a:gd name="T115" fmla="*/ 61 h 284"/>
                  <a:gd name="T116" fmla="*/ 10 w 168"/>
                  <a:gd name="T117" fmla="*/ 77 h 284"/>
                  <a:gd name="T118" fmla="*/ 13 w 168"/>
                  <a:gd name="T119" fmla="*/ 9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284">
                    <a:moveTo>
                      <a:pt x="19" y="98"/>
                    </a:moveTo>
                    <a:lnTo>
                      <a:pt x="19" y="100"/>
                    </a:lnTo>
                    <a:lnTo>
                      <a:pt x="20" y="100"/>
                    </a:lnTo>
                    <a:lnTo>
                      <a:pt x="20" y="101"/>
                    </a:lnTo>
                    <a:lnTo>
                      <a:pt x="22" y="101"/>
                    </a:lnTo>
                    <a:lnTo>
                      <a:pt x="23" y="101"/>
                    </a:lnTo>
                    <a:lnTo>
                      <a:pt x="23" y="103"/>
                    </a:lnTo>
                    <a:lnTo>
                      <a:pt x="25" y="103"/>
                    </a:lnTo>
                    <a:lnTo>
                      <a:pt x="25" y="104"/>
                    </a:lnTo>
                    <a:lnTo>
                      <a:pt x="27" y="104"/>
                    </a:lnTo>
                    <a:lnTo>
                      <a:pt x="27" y="106"/>
                    </a:lnTo>
                    <a:lnTo>
                      <a:pt x="27" y="107"/>
                    </a:lnTo>
                    <a:lnTo>
                      <a:pt x="28" y="107"/>
                    </a:lnTo>
                    <a:lnTo>
                      <a:pt x="28" y="109"/>
                    </a:lnTo>
                    <a:lnTo>
                      <a:pt x="28" y="110"/>
                    </a:lnTo>
                    <a:lnTo>
                      <a:pt x="30" y="110"/>
                    </a:lnTo>
                    <a:lnTo>
                      <a:pt x="30" y="112"/>
                    </a:lnTo>
                    <a:lnTo>
                      <a:pt x="30" y="114"/>
                    </a:lnTo>
                    <a:lnTo>
                      <a:pt x="30" y="115"/>
                    </a:lnTo>
                    <a:lnTo>
                      <a:pt x="31" y="115"/>
                    </a:lnTo>
                    <a:lnTo>
                      <a:pt x="31" y="117"/>
                    </a:lnTo>
                    <a:lnTo>
                      <a:pt x="31" y="118"/>
                    </a:lnTo>
                    <a:lnTo>
                      <a:pt x="31" y="120"/>
                    </a:lnTo>
                    <a:lnTo>
                      <a:pt x="31" y="121"/>
                    </a:lnTo>
                    <a:lnTo>
                      <a:pt x="31" y="123"/>
                    </a:lnTo>
                    <a:lnTo>
                      <a:pt x="33" y="123"/>
                    </a:lnTo>
                    <a:lnTo>
                      <a:pt x="33" y="124"/>
                    </a:lnTo>
                    <a:lnTo>
                      <a:pt x="33" y="126"/>
                    </a:lnTo>
                    <a:lnTo>
                      <a:pt x="33" y="127"/>
                    </a:lnTo>
                    <a:lnTo>
                      <a:pt x="31" y="127"/>
                    </a:lnTo>
                    <a:lnTo>
                      <a:pt x="31" y="129"/>
                    </a:lnTo>
                    <a:lnTo>
                      <a:pt x="31" y="130"/>
                    </a:lnTo>
                    <a:lnTo>
                      <a:pt x="31" y="132"/>
                    </a:lnTo>
                    <a:lnTo>
                      <a:pt x="31" y="134"/>
                    </a:lnTo>
                    <a:lnTo>
                      <a:pt x="30" y="134"/>
                    </a:lnTo>
                    <a:lnTo>
                      <a:pt x="30" y="135"/>
                    </a:lnTo>
                    <a:lnTo>
                      <a:pt x="30" y="137"/>
                    </a:lnTo>
                    <a:lnTo>
                      <a:pt x="30" y="138"/>
                    </a:lnTo>
                    <a:lnTo>
                      <a:pt x="31" y="138"/>
                    </a:lnTo>
                    <a:lnTo>
                      <a:pt x="31" y="140"/>
                    </a:lnTo>
                    <a:lnTo>
                      <a:pt x="31" y="141"/>
                    </a:lnTo>
                    <a:lnTo>
                      <a:pt x="31" y="143"/>
                    </a:lnTo>
                    <a:lnTo>
                      <a:pt x="31" y="144"/>
                    </a:lnTo>
                    <a:lnTo>
                      <a:pt x="31" y="146"/>
                    </a:lnTo>
                    <a:lnTo>
                      <a:pt x="30" y="147"/>
                    </a:lnTo>
                    <a:lnTo>
                      <a:pt x="30" y="149"/>
                    </a:lnTo>
                    <a:lnTo>
                      <a:pt x="30" y="150"/>
                    </a:lnTo>
                    <a:lnTo>
                      <a:pt x="28" y="150"/>
                    </a:lnTo>
                    <a:lnTo>
                      <a:pt x="28" y="152"/>
                    </a:lnTo>
                    <a:lnTo>
                      <a:pt x="28" y="154"/>
                    </a:lnTo>
                    <a:lnTo>
                      <a:pt x="27" y="154"/>
                    </a:lnTo>
                    <a:lnTo>
                      <a:pt x="27" y="155"/>
                    </a:lnTo>
                    <a:lnTo>
                      <a:pt x="27" y="157"/>
                    </a:lnTo>
                    <a:lnTo>
                      <a:pt x="27" y="158"/>
                    </a:lnTo>
                    <a:lnTo>
                      <a:pt x="25" y="158"/>
                    </a:lnTo>
                    <a:lnTo>
                      <a:pt x="25" y="160"/>
                    </a:lnTo>
                    <a:lnTo>
                      <a:pt x="25" y="161"/>
                    </a:lnTo>
                    <a:lnTo>
                      <a:pt x="23" y="161"/>
                    </a:lnTo>
                    <a:lnTo>
                      <a:pt x="23" y="163"/>
                    </a:lnTo>
                    <a:lnTo>
                      <a:pt x="23" y="164"/>
                    </a:lnTo>
                    <a:lnTo>
                      <a:pt x="22" y="164"/>
                    </a:lnTo>
                    <a:lnTo>
                      <a:pt x="22" y="166"/>
                    </a:lnTo>
                    <a:lnTo>
                      <a:pt x="20" y="166"/>
                    </a:lnTo>
                    <a:lnTo>
                      <a:pt x="20" y="167"/>
                    </a:lnTo>
                    <a:lnTo>
                      <a:pt x="19" y="167"/>
                    </a:lnTo>
                    <a:lnTo>
                      <a:pt x="19" y="169"/>
                    </a:lnTo>
                    <a:lnTo>
                      <a:pt x="17" y="169"/>
                    </a:lnTo>
                    <a:lnTo>
                      <a:pt x="17" y="170"/>
                    </a:lnTo>
                    <a:lnTo>
                      <a:pt x="16" y="170"/>
                    </a:lnTo>
                    <a:lnTo>
                      <a:pt x="16" y="172"/>
                    </a:lnTo>
                    <a:lnTo>
                      <a:pt x="14" y="172"/>
                    </a:lnTo>
                    <a:lnTo>
                      <a:pt x="14" y="174"/>
                    </a:lnTo>
                    <a:lnTo>
                      <a:pt x="13" y="175"/>
                    </a:lnTo>
                    <a:lnTo>
                      <a:pt x="13" y="177"/>
                    </a:lnTo>
                    <a:lnTo>
                      <a:pt x="11" y="177"/>
                    </a:lnTo>
                    <a:lnTo>
                      <a:pt x="11" y="178"/>
                    </a:lnTo>
                    <a:lnTo>
                      <a:pt x="10" y="178"/>
                    </a:lnTo>
                    <a:lnTo>
                      <a:pt x="10" y="180"/>
                    </a:lnTo>
                    <a:lnTo>
                      <a:pt x="8" y="180"/>
                    </a:lnTo>
                    <a:lnTo>
                      <a:pt x="8" y="181"/>
                    </a:lnTo>
                    <a:lnTo>
                      <a:pt x="7" y="181"/>
                    </a:lnTo>
                    <a:lnTo>
                      <a:pt x="7" y="183"/>
                    </a:lnTo>
                    <a:lnTo>
                      <a:pt x="5" y="183"/>
                    </a:lnTo>
                    <a:lnTo>
                      <a:pt x="5" y="184"/>
                    </a:lnTo>
                    <a:lnTo>
                      <a:pt x="5" y="186"/>
                    </a:lnTo>
                    <a:lnTo>
                      <a:pt x="3" y="186"/>
                    </a:lnTo>
                    <a:lnTo>
                      <a:pt x="3" y="187"/>
                    </a:lnTo>
                    <a:lnTo>
                      <a:pt x="2" y="187"/>
                    </a:lnTo>
                    <a:lnTo>
                      <a:pt x="2" y="189"/>
                    </a:lnTo>
                    <a:lnTo>
                      <a:pt x="2" y="190"/>
                    </a:lnTo>
                    <a:lnTo>
                      <a:pt x="2" y="192"/>
                    </a:lnTo>
                    <a:lnTo>
                      <a:pt x="2" y="193"/>
                    </a:lnTo>
                    <a:lnTo>
                      <a:pt x="2" y="195"/>
                    </a:lnTo>
                    <a:lnTo>
                      <a:pt x="2" y="197"/>
                    </a:lnTo>
                    <a:lnTo>
                      <a:pt x="0" y="197"/>
                    </a:lnTo>
                    <a:lnTo>
                      <a:pt x="0" y="198"/>
                    </a:lnTo>
                    <a:lnTo>
                      <a:pt x="0" y="200"/>
                    </a:lnTo>
                    <a:lnTo>
                      <a:pt x="0" y="201"/>
                    </a:lnTo>
                    <a:lnTo>
                      <a:pt x="0" y="203"/>
                    </a:lnTo>
                    <a:lnTo>
                      <a:pt x="0" y="204"/>
                    </a:lnTo>
                    <a:lnTo>
                      <a:pt x="0" y="206"/>
                    </a:lnTo>
                    <a:lnTo>
                      <a:pt x="0" y="207"/>
                    </a:lnTo>
                    <a:lnTo>
                      <a:pt x="0" y="209"/>
                    </a:lnTo>
                    <a:lnTo>
                      <a:pt x="0" y="210"/>
                    </a:lnTo>
                    <a:lnTo>
                      <a:pt x="2" y="210"/>
                    </a:lnTo>
                    <a:lnTo>
                      <a:pt x="2" y="212"/>
                    </a:lnTo>
                    <a:lnTo>
                      <a:pt x="2" y="213"/>
                    </a:lnTo>
                    <a:lnTo>
                      <a:pt x="3" y="213"/>
                    </a:lnTo>
                    <a:lnTo>
                      <a:pt x="3" y="215"/>
                    </a:lnTo>
                    <a:lnTo>
                      <a:pt x="5" y="215"/>
                    </a:lnTo>
                    <a:lnTo>
                      <a:pt x="5" y="217"/>
                    </a:lnTo>
                    <a:lnTo>
                      <a:pt x="7" y="217"/>
                    </a:lnTo>
                    <a:lnTo>
                      <a:pt x="8" y="218"/>
                    </a:lnTo>
                    <a:lnTo>
                      <a:pt x="10" y="218"/>
                    </a:lnTo>
                    <a:lnTo>
                      <a:pt x="10" y="220"/>
                    </a:lnTo>
                    <a:lnTo>
                      <a:pt x="11" y="220"/>
                    </a:lnTo>
                    <a:lnTo>
                      <a:pt x="11" y="221"/>
                    </a:lnTo>
                    <a:lnTo>
                      <a:pt x="13" y="221"/>
                    </a:lnTo>
                    <a:lnTo>
                      <a:pt x="13" y="223"/>
                    </a:lnTo>
                    <a:lnTo>
                      <a:pt x="14" y="223"/>
                    </a:lnTo>
                    <a:lnTo>
                      <a:pt x="14" y="224"/>
                    </a:lnTo>
                    <a:lnTo>
                      <a:pt x="16" y="224"/>
                    </a:lnTo>
                    <a:lnTo>
                      <a:pt x="16" y="226"/>
                    </a:lnTo>
                    <a:lnTo>
                      <a:pt x="17" y="226"/>
                    </a:lnTo>
                    <a:lnTo>
                      <a:pt x="17" y="227"/>
                    </a:lnTo>
                    <a:lnTo>
                      <a:pt x="19" y="227"/>
                    </a:lnTo>
                    <a:lnTo>
                      <a:pt x="19" y="229"/>
                    </a:lnTo>
                    <a:lnTo>
                      <a:pt x="20" y="229"/>
                    </a:lnTo>
                    <a:lnTo>
                      <a:pt x="20" y="230"/>
                    </a:lnTo>
                    <a:lnTo>
                      <a:pt x="22" y="230"/>
                    </a:lnTo>
                    <a:lnTo>
                      <a:pt x="22" y="232"/>
                    </a:lnTo>
                    <a:lnTo>
                      <a:pt x="23" y="232"/>
                    </a:lnTo>
                    <a:lnTo>
                      <a:pt x="23" y="233"/>
                    </a:lnTo>
                    <a:lnTo>
                      <a:pt x="25" y="233"/>
                    </a:lnTo>
                    <a:lnTo>
                      <a:pt x="27" y="233"/>
                    </a:lnTo>
                    <a:lnTo>
                      <a:pt x="27" y="235"/>
                    </a:lnTo>
                    <a:lnTo>
                      <a:pt x="28" y="235"/>
                    </a:lnTo>
                    <a:lnTo>
                      <a:pt x="28" y="237"/>
                    </a:lnTo>
                    <a:lnTo>
                      <a:pt x="30" y="237"/>
                    </a:lnTo>
                    <a:lnTo>
                      <a:pt x="30" y="238"/>
                    </a:lnTo>
                    <a:lnTo>
                      <a:pt x="31" y="238"/>
                    </a:lnTo>
                    <a:lnTo>
                      <a:pt x="31" y="240"/>
                    </a:lnTo>
                    <a:lnTo>
                      <a:pt x="33" y="240"/>
                    </a:lnTo>
                    <a:lnTo>
                      <a:pt x="33" y="241"/>
                    </a:lnTo>
                    <a:lnTo>
                      <a:pt x="34" y="241"/>
                    </a:lnTo>
                    <a:lnTo>
                      <a:pt x="34" y="243"/>
                    </a:lnTo>
                    <a:lnTo>
                      <a:pt x="36" y="243"/>
                    </a:lnTo>
                    <a:lnTo>
                      <a:pt x="36" y="244"/>
                    </a:lnTo>
                    <a:lnTo>
                      <a:pt x="37" y="244"/>
                    </a:lnTo>
                    <a:lnTo>
                      <a:pt x="37" y="246"/>
                    </a:lnTo>
                    <a:lnTo>
                      <a:pt x="39" y="246"/>
                    </a:lnTo>
                    <a:lnTo>
                      <a:pt x="40" y="247"/>
                    </a:lnTo>
                    <a:lnTo>
                      <a:pt x="42" y="247"/>
                    </a:lnTo>
                    <a:lnTo>
                      <a:pt x="42" y="249"/>
                    </a:lnTo>
                    <a:lnTo>
                      <a:pt x="43" y="249"/>
                    </a:lnTo>
                    <a:lnTo>
                      <a:pt x="43" y="250"/>
                    </a:lnTo>
                    <a:lnTo>
                      <a:pt x="45" y="250"/>
                    </a:lnTo>
                    <a:lnTo>
                      <a:pt x="45" y="252"/>
                    </a:lnTo>
                    <a:lnTo>
                      <a:pt x="47" y="252"/>
                    </a:lnTo>
                    <a:lnTo>
                      <a:pt x="47" y="253"/>
                    </a:lnTo>
                    <a:lnTo>
                      <a:pt x="48" y="253"/>
                    </a:lnTo>
                    <a:lnTo>
                      <a:pt x="48" y="255"/>
                    </a:lnTo>
                    <a:lnTo>
                      <a:pt x="50" y="255"/>
                    </a:lnTo>
                    <a:lnTo>
                      <a:pt x="50" y="257"/>
                    </a:lnTo>
                    <a:lnTo>
                      <a:pt x="51" y="257"/>
                    </a:lnTo>
                    <a:lnTo>
                      <a:pt x="51" y="258"/>
                    </a:lnTo>
                    <a:lnTo>
                      <a:pt x="53" y="258"/>
                    </a:lnTo>
                    <a:lnTo>
                      <a:pt x="54" y="260"/>
                    </a:lnTo>
                    <a:lnTo>
                      <a:pt x="56" y="260"/>
                    </a:lnTo>
                    <a:lnTo>
                      <a:pt x="56" y="261"/>
                    </a:lnTo>
                    <a:lnTo>
                      <a:pt x="57" y="261"/>
                    </a:lnTo>
                    <a:lnTo>
                      <a:pt x="57" y="263"/>
                    </a:lnTo>
                    <a:lnTo>
                      <a:pt x="59" y="263"/>
                    </a:lnTo>
                    <a:lnTo>
                      <a:pt x="59" y="264"/>
                    </a:lnTo>
                    <a:lnTo>
                      <a:pt x="60" y="264"/>
                    </a:lnTo>
                    <a:lnTo>
                      <a:pt x="60" y="266"/>
                    </a:lnTo>
                    <a:lnTo>
                      <a:pt x="62" y="266"/>
                    </a:lnTo>
                    <a:lnTo>
                      <a:pt x="62" y="267"/>
                    </a:lnTo>
                    <a:lnTo>
                      <a:pt x="63" y="267"/>
                    </a:lnTo>
                    <a:lnTo>
                      <a:pt x="63" y="269"/>
                    </a:lnTo>
                    <a:lnTo>
                      <a:pt x="65" y="269"/>
                    </a:lnTo>
                    <a:lnTo>
                      <a:pt x="65" y="270"/>
                    </a:lnTo>
                    <a:lnTo>
                      <a:pt x="67" y="270"/>
                    </a:lnTo>
                    <a:lnTo>
                      <a:pt x="67" y="272"/>
                    </a:lnTo>
                    <a:lnTo>
                      <a:pt x="68" y="272"/>
                    </a:lnTo>
                    <a:lnTo>
                      <a:pt x="68" y="273"/>
                    </a:lnTo>
                    <a:lnTo>
                      <a:pt x="70" y="273"/>
                    </a:lnTo>
                    <a:lnTo>
                      <a:pt x="71" y="273"/>
                    </a:lnTo>
                    <a:lnTo>
                      <a:pt x="71" y="275"/>
                    </a:lnTo>
                    <a:lnTo>
                      <a:pt x="73" y="275"/>
                    </a:lnTo>
                    <a:lnTo>
                      <a:pt x="73" y="277"/>
                    </a:lnTo>
                    <a:lnTo>
                      <a:pt x="74" y="277"/>
                    </a:lnTo>
                    <a:lnTo>
                      <a:pt x="74" y="278"/>
                    </a:lnTo>
                    <a:lnTo>
                      <a:pt x="76" y="278"/>
                    </a:lnTo>
                    <a:lnTo>
                      <a:pt x="76" y="280"/>
                    </a:lnTo>
                    <a:lnTo>
                      <a:pt x="77" y="280"/>
                    </a:lnTo>
                    <a:lnTo>
                      <a:pt x="77" y="281"/>
                    </a:lnTo>
                    <a:lnTo>
                      <a:pt x="79" y="281"/>
                    </a:lnTo>
                    <a:lnTo>
                      <a:pt x="80" y="281"/>
                    </a:lnTo>
                    <a:lnTo>
                      <a:pt x="80" y="283"/>
                    </a:lnTo>
                    <a:lnTo>
                      <a:pt x="80" y="284"/>
                    </a:lnTo>
                    <a:lnTo>
                      <a:pt x="82" y="284"/>
                    </a:lnTo>
                    <a:lnTo>
                      <a:pt x="83" y="284"/>
                    </a:lnTo>
                    <a:lnTo>
                      <a:pt x="85" y="284"/>
                    </a:lnTo>
                    <a:lnTo>
                      <a:pt x="87" y="284"/>
                    </a:lnTo>
                    <a:lnTo>
                      <a:pt x="88" y="284"/>
                    </a:lnTo>
                    <a:lnTo>
                      <a:pt x="90" y="284"/>
                    </a:lnTo>
                    <a:lnTo>
                      <a:pt x="91" y="284"/>
                    </a:lnTo>
                    <a:lnTo>
                      <a:pt x="93" y="284"/>
                    </a:lnTo>
                    <a:lnTo>
                      <a:pt x="93" y="283"/>
                    </a:lnTo>
                    <a:lnTo>
                      <a:pt x="94" y="283"/>
                    </a:lnTo>
                    <a:lnTo>
                      <a:pt x="96" y="283"/>
                    </a:lnTo>
                    <a:lnTo>
                      <a:pt x="97" y="283"/>
                    </a:lnTo>
                    <a:lnTo>
                      <a:pt x="99" y="283"/>
                    </a:lnTo>
                    <a:lnTo>
                      <a:pt x="100" y="283"/>
                    </a:lnTo>
                    <a:lnTo>
                      <a:pt x="102" y="283"/>
                    </a:lnTo>
                    <a:lnTo>
                      <a:pt x="103" y="283"/>
                    </a:lnTo>
                    <a:lnTo>
                      <a:pt x="105" y="283"/>
                    </a:lnTo>
                    <a:lnTo>
                      <a:pt x="106" y="283"/>
                    </a:lnTo>
                    <a:lnTo>
                      <a:pt x="108" y="283"/>
                    </a:lnTo>
                    <a:lnTo>
                      <a:pt x="110" y="283"/>
                    </a:lnTo>
                    <a:lnTo>
                      <a:pt x="111" y="283"/>
                    </a:lnTo>
                    <a:lnTo>
                      <a:pt x="111" y="281"/>
                    </a:lnTo>
                    <a:lnTo>
                      <a:pt x="113" y="281"/>
                    </a:lnTo>
                    <a:lnTo>
                      <a:pt x="114" y="281"/>
                    </a:lnTo>
                    <a:lnTo>
                      <a:pt x="116" y="281"/>
                    </a:lnTo>
                    <a:lnTo>
                      <a:pt x="117" y="281"/>
                    </a:lnTo>
                    <a:lnTo>
                      <a:pt x="117" y="280"/>
                    </a:lnTo>
                    <a:lnTo>
                      <a:pt x="119" y="280"/>
                    </a:lnTo>
                    <a:lnTo>
                      <a:pt x="120" y="280"/>
                    </a:lnTo>
                    <a:lnTo>
                      <a:pt x="120" y="278"/>
                    </a:lnTo>
                    <a:lnTo>
                      <a:pt x="122" y="278"/>
                    </a:lnTo>
                    <a:lnTo>
                      <a:pt x="122" y="277"/>
                    </a:lnTo>
                    <a:lnTo>
                      <a:pt x="123" y="277"/>
                    </a:lnTo>
                    <a:lnTo>
                      <a:pt x="123" y="275"/>
                    </a:lnTo>
                    <a:lnTo>
                      <a:pt x="125" y="275"/>
                    </a:lnTo>
                    <a:lnTo>
                      <a:pt x="125" y="273"/>
                    </a:lnTo>
                    <a:lnTo>
                      <a:pt x="126" y="273"/>
                    </a:lnTo>
                    <a:lnTo>
                      <a:pt x="126" y="272"/>
                    </a:lnTo>
                    <a:lnTo>
                      <a:pt x="126" y="270"/>
                    </a:lnTo>
                    <a:lnTo>
                      <a:pt x="128" y="270"/>
                    </a:lnTo>
                    <a:lnTo>
                      <a:pt x="128" y="269"/>
                    </a:lnTo>
                    <a:lnTo>
                      <a:pt x="128" y="267"/>
                    </a:lnTo>
                    <a:lnTo>
                      <a:pt x="130" y="267"/>
                    </a:lnTo>
                    <a:lnTo>
                      <a:pt x="130" y="266"/>
                    </a:lnTo>
                    <a:lnTo>
                      <a:pt x="130" y="264"/>
                    </a:lnTo>
                    <a:lnTo>
                      <a:pt x="130" y="263"/>
                    </a:lnTo>
                    <a:lnTo>
                      <a:pt x="130" y="261"/>
                    </a:lnTo>
                    <a:lnTo>
                      <a:pt x="130" y="260"/>
                    </a:lnTo>
                    <a:lnTo>
                      <a:pt x="130" y="258"/>
                    </a:lnTo>
                    <a:lnTo>
                      <a:pt x="130" y="257"/>
                    </a:lnTo>
                    <a:lnTo>
                      <a:pt x="130" y="255"/>
                    </a:lnTo>
                    <a:lnTo>
                      <a:pt x="130" y="253"/>
                    </a:lnTo>
                    <a:lnTo>
                      <a:pt x="130" y="252"/>
                    </a:lnTo>
                    <a:lnTo>
                      <a:pt x="130" y="250"/>
                    </a:lnTo>
                    <a:lnTo>
                      <a:pt x="131" y="250"/>
                    </a:lnTo>
                    <a:lnTo>
                      <a:pt x="131" y="249"/>
                    </a:lnTo>
                    <a:lnTo>
                      <a:pt x="133" y="249"/>
                    </a:lnTo>
                    <a:lnTo>
                      <a:pt x="133" y="247"/>
                    </a:lnTo>
                    <a:lnTo>
                      <a:pt x="133" y="246"/>
                    </a:lnTo>
                    <a:lnTo>
                      <a:pt x="134" y="246"/>
                    </a:lnTo>
                    <a:lnTo>
                      <a:pt x="134" y="244"/>
                    </a:lnTo>
                    <a:lnTo>
                      <a:pt x="136" y="244"/>
                    </a:lnTo>
                    <a:lnTo>
                      <a:pt x="136" y="243"/>
                    </a:lnTo>
                    <a:lnTo>
                      <a:pt x="137" y="243"/>
                    </a:lnTo>
                    <a:lnTo>
                      <a:pt x="137" y="241"/>
                    </a:lnTo>
                    <a:lnTo>
                      <a:pt x="139" y="241"/>
                    </a:lnTo>
                    <a:lnTo>
                      <a:pt x="139" y="240"/>
                    </a:lnTo>
                    <a:lnTo>
                      <a:pt x="140" y="238"/>
                    </a:lnTo>
                    <a:lnTo>
                      <a:pt x="140" y="237"/>
                    </a:lnTo>
                    <a:lnTo>
                      <a:pt x="142" y="237"/>
                    </a:lnTo>
                    <a:lnTo>
                      <a:pt x="142" y="235"/>
                    </a:lnTo>
                    <a:lnTo>
                      <a:pt x="143" y="235"/>
                    </a:lnTo>
                    <a:lnTo>
                      <a:pt x="143" y="233"/>
                    </a:lnTo>
                    <a:lnTo>
                      <a:pt x="145" y="233"/>
                    </a:lnTo>
                    <a:lnTo>
                      <a:pt x="145" y="232"/>
                    </a:lnTo>
                    <a:lnTo>
                      <a:pt x="146" y="232"/>
                    </a:lnTo>
                    <a:lnTo>
                      <a:pt x="146" y="230"/>
                    </a:lnTo>
                    <a:lnTo>
                      <a:pt x="148" y="230"/>
                    </a:lnTo>
                    <a:lnTo>
                      <a:pt x="148" y="229"/>
                    </a:lnTo>
                    <a:lnTo>
                      <a:pt x="148" y="227"/>
                    </a:lnTo>
                    <a:lnTo>
                      <a:pt x="150" y="227"/>
                    </a:lnTo>
                    <a:lnTo>
                      <a:pt x="150" y="226"/>
                    </a:lnTo>
                    <a:lnTo>
                      <a:pt x="151" y="226"/>
                    </a:lnTo>
                    <a:lnTo>
                      <a:pt x="151" y="224"/>
                    </a:lnTo>
                    <a:lnTo>
                      <a:pt x="153" y="223"/>
                    </a:lnTo>
                    <a:lnTo>
                      <a:pt x="153" y="221"/>
                    </a:lnTo>
                    <a:lnTo>
                      <a:pt x="153" y="220"/>
                    </a:lnTo>
                    <a:lnTo>
                      <a:pt x="153" y="218"/>
                    </a:lnTo>
                    <a:lnTo>
                      <a:pt x="153" y="217"/>
                    </a:lnTo>
                    <a:lnTo>
                      <a:pt x="153" y="215"/>
                    </a:lnTo>
                    <a:lnTo>
                      <a:pt x="153" y="213"/>
                    </a:lnTo>
                    <a:lnTo>
                      <a:pt x="151" y="213"/>
                    </a:lnTo>
                    <a:lnTo>
                      <a:pt x="151" y="212"/>
                    </a:lnTo>
                    <a:lnTo>
                      <a:pt x="151" y="210"/>
                    </a:lnTo>
                    <a:lnTo>
                      <a:pt x="153" y="210"/>
                    </a:lnTo>
                    <a:lnTo>
                      <a:pt x="153" y="209"/>
                    </a:lnTo>
                    <a:lnTo>
                      <a:pt x="153" y="207"/>
                    </a:lnTo>
                    <a:lnTo>
                      <a:pt x="153" y="206"/>
                    </a:lnTo>
                    <a:lnTo>
                      <a:pt x="154" y="206"/>
                    </a:lnTo>
                    <a:lnTo>
                      <a:pt x="154" y="204"/>
                    </a:lnTo>
                    <a:lnTo>
                      <a:pt x="154" y="203"/>
                    </a:lnTo>
                    <a:lnTo>
                      <a:pt x="156" y="203"/>
                    </a:lnTo>
                    <a:lnTo>
                      <a:pt x="156" y="201"/>
                    </a:lnTo>
                    <a:lnTo>
                      <a:pt x="157" y="201"/>
                    </a:lnTo>
                    <a:lnTo>
                      <a:pt x="159" y="201"/>
                    </a:lnTo>
                    <a:lnTo>
                      <a:pt x="159" y="200"/>
                    </a:lnTo>
                    <a:lnTo>
                      <a:pt x="160" y="200"/>
                    </a:lnTo>
                    <a:lnTo>
                      <a:pt x="160" y="198"/>
                    </a:lnTo>
                    <a:lnTo>
                      <a:pt x="162" y="198"/>
                    </a:lnTo>
                    <a:lnTo>
                      <a:pt x="162" y="197"/>
                    </a:lnTo>
                    <a:lnTo>
                      <a:pt x="163" y="197"/>
                    </a:lnTo>
                    <a:lnTo>
                      <a:pt x="163" y="195"/>
                    </a:lnTo>
                    <a:lnTo>
                      <a:pt x="165" y="195"/>
                    </a:lnTo>
                    <a:lnTo>
                      <a:pt x="165" y="193"/>
                    </a:lnTo>
                    <a:lnTo>
                      <a:pt x="166" y="193"/>
                    </a:lnTo>
                    <a:lnTo>
                      <a:pt x="166" y="192"/>
                    </a:lnTo>
                    <a:lnTo>
                      <a:pt x="168" y="192"/>
                    </a:lnTo>
                    <a:lnTo>
                      <a:pt x="168" y="190"/>
                    </a:lnTo>
                    <a:lnTo>
                      <a:pt x="168" y="189"/>
                    </a:lnTo>
                    <a:lnTo>
                      <a:pt x="168" y="187"/>
                    </a:lnTo>
                    <a:lnTo>
                      <a:pt x="168" y="186"/>
                    </a:lnTo>
                    <a:lnTo>
                      <a:pt x="168" y="184"/>
                    </a:lnTo>
                    <a:lnTo>
                      <a:pt x="166" y="184"/>
                    </a:lnTo>
                    <a:lnTo>
                      <a:pt x="166" y="183"/>
                    </a:lnTo>
                    <a:lnTo>
                      <a:pt x="166" y="181"/>
                    </a:lnTo>
                    <a:lnTo>
                      <a:pt x="165" y="181"/>
                    </a:lnTo>
                    <a:lnTo>
                      <a:pt x="165" y="180"/>
                    </a:lnTo>
                    <a:lnTo>
                      <a:pt x="165" y="178"/>
                    </a:lnTo>
                    <a:lnTo>
                      <a:pt x="163" y="178"/>
                    </a:lnTo>
                    <a:lnTo>
                      <a:pt x="163" y="177"/>
                    </a:lnTo>
                    <a:lnTo>
                      <a:pt x="163" y="175"/>
                    </a:lnTo>
                    <a:lnTo>
                      <a:pt x="162" y="175"/>
                    </a:lnTo>
                    <a:lnTo>
                      <a:pt x="162" y="174"/>
                    </a:lnTo>
                    <a:lnTo>
                      <a:pt x="160" y="174"/>
                    </a:lnTo>
                    <a:lnTo>
                      <a:pt x="160" y="172"/>
                    </a:lnTo>
                    <a:lnTo>
                      <a:pt x="160" y="170"/>
                    </a:lnTo>
                    <a:lnTo>
                      <a:pt x="159" y="170"/>
                    </a:lnTo>
                    <a:lnTo>
                      <a:pt x="159" y="169"/>
                    </a:lnTo>
                    <a:lnTo>
                      <a:pt x="157" y="169"/>
                    </a:lnTo>
                    <a:lnTo>
                      <a:pt x="156" y="169"/>
                    </a:lnTo>
                    <a:lnTo>
                      <a:pt x="156" y="167"/>
                    </a:lnTo>
                    <a:lnTo>
                      <a:pt x="154" y="167"/>
                    </a:lnTo>
                    <a:lnTo>
                      <a:pt x="153" y="167"/>
                    </a:lnTo>
                    <a:lnTo>
                      <a:pt x="153" y="166"/>
                    </a:lnTo>
                    <a:lnTo>
                      <a:pt x="151" y="166"/>
                    </a:lnTo>
                    <a:lnTo>
                      <a:pt x="150" y="166"/>
                    </a:lnTo>
                    <a:lnTo>
                      <a:pt x="150" y="164"/>
                    </a:lnTo>
                    <a:lnTo>
                      <a:pt x="148" y="164"/>
                    </a:lnTo>
                    <a:lnTo>
                      <a:pt x="148" y="163"/>
                    </a:lnTo>
                    <a:lnTo>
                      <a:pt x="146" y="163"/>
                    </a:lnTo>
                    <a:lnTo>
                      <a:pt x="146" y="161"/>
                    </a:lnTo>
                    <a:lnTo>
                      <a:pt x="145" y="161"/>
                    </a:lnTo>
                    <a:lnTo>
                      <a:pt x="145" y="160"/>
                    </a:lnTo>
                    <a:lnTo>
                      <a:pt x="143" y="160"/>
                    </a:lnTo>
                    <a:lnTo>
                      <a:pt x="143" y="158"/>
                    </a:lnTo>
                    <a:lnTo>
                      <a:pt x="142" y="158"/>
                    </a:lnTo>
                    <a:lnTo>
                      <a:pt x="143" y="158"/>
                    </a:lnTo>
                    <a:lnTo>
                      <a:pt x="145" y="157"/>
                    </a:lnTo>
                    <a:lnTo>
                      <a:pt x="146" y="157"/>
                    </a:lnTo>
                    <a:lnTo>
                      <a:pt x="146" y="155"/>
                    </a:lnTo>
                    <a:lnTo>
                      <a:pt x="148" y="155"/>
                    </a:lnTo>
                    <a:lnTo>
                      <a:pt x="150" y="154"/>
                    </a:lnTo>
                    <a:lnTo>
                      <a:pt x="151" y="152"/>
                    </a:lnTo>
                    <a:lnTo>
                      <a:pt x="151" y="150"/>
                    </a:lnTo>
                    <a:lnTo>
                      <a:pt x="153" y="149"/>
                    </a:lnTo>
                    <a:lnTo>
                      <a:pt x="153" y="147"/>
                    </a:lnTo>
                    <a:lnTo>
                      <a:pt x="154" y="147"/>
                    </a:lnTo>
                    <a:lnTo>
                      <a:pt x="156" y="143"/>
                    </a:lnTo>
                    <a:lnTo>
                      <a:pt x="156" y="141"/>
                    </a:lnTo>
                    <a:lnTo>
                      <a:pt x="157" y="141"/>
                    </a:lnTo>
                    <a:lnTo>
                      <a:pt x="159" y="140"/>
                    </a:lnTo>
                    <a:lnTo>
                      <a:pt x="160" y="140"/>
                    </a:lnTo>
                    <a:lnTo>
                      <a:pt x="162" y="140"/>
                    </a:lnTo>
                    <a:lnTo>
                      <a:pt x="162" y="138"/>
                    </a:lnTo>
                    <a:lnTo>
                      <a:pt x="163" y="138"/>
                    </a:lnTo>
                    <a:lnTo>
                      <a:pt x="163" y="137"/>
                    </a:lnTo>
                    <a:lnTo>
                      <a:pt x="165" y="137"/>
                    </a:lnTo>
                    <a:lnTo>
                      <a:pt x="166" y="137"/>
                    </a:lnTo>
                    <a:lnTo>
                      <a:pt x="166" y="135"/>
                    </a:lnTo>
                    <a:lnTo>
                      <a:pt x="165" y="134"/>
                    </a:lnTo>
                    <a:lnTo>
                      <a:pt x="163" y="132"/>
                    </a:lnTo>
                    <a:lnTo>
                      <a:pt x="162" y="132"/>
                    </a:lnTo>
                    <a:lnTo>
                      <a:pt x="160" y="130"/>
                    </a:lnTo>
                    <a:lnTo>
                      <a:pt x="159" y="130"/>
                    </a:lnTo>
                    <a:lnTo>
                      <a:pt x="159" y="132"/>
                    </a:lnTo>
                    <a:lnTo>
                      <a:pt x="159" y="134"/>
                    </a:lnTo>
                    <a:lnTo>
                      <a:pt x="157" y="132"/>
                    </a:lnTo>
                    <a:lnTo>
                      <a:pt x="156" y="132"/>
                    </a:lnTo>
                    <a:lnTo>
                      <a:pt x="157" y="130"/>
                    </a:lnTo>
                    <a:lnTo>
                      <a:pt x="157" y="129"/>
                    </a:lnTo>
                    <a:lnTo>
                      <a:pt x="156" y="129"/>
                    </a:lnTo>
                    <a:lnTo>
                      <a:pt x="154" y="130"/>
                    </a:lnTo>
                    <a:lnTo>
                      <a:pt x="154" y="129"/>
                    </a:lnTo>
                    <a:lnTo>
                      <a:pt x="154" y="130"/>
                    </a:lnTo>
                    <a:lnTo>
                      <a:pt x="153" y="130"/>
                    </a:lnTo>
                    <a:lnTo>
                      <a:pt x="153" y="132"/>
                    </a:lnTo>
                    <a:lnTo>
                      <a:pt x="151" y="130"/>
                    </a:lnTo>
                    <a:lnTo>
                      <a:pt x="148" y="129"/>
                    </a:lnTo>
                    <a:lnTo>
                      <a:pt x="145" y="129"/>
                    </a:lnTo>
                    <a:lnTo>
                      <a:pt x="143" y="129"/>
                    </a:lnTo>
                    <a:lnTo>
                      <a:pt x="142" y="129"/>
                    </a:lnTo>
                    <a:lnTo>
                      <a:pt x="140" y="127"/>
                    </a:lnTo>
                    <a:lnTo>
                      <a:pt x="140" y="126"/>
                    </a:lnTo>
                    <a:lnTo>
                      <a:pt x="140" y="124"/>
                    </a:lnTo>
                    <a:lnTo>
                      <a:pt x="139" y="124"/>
                    </a:lnTo>
                    <a:lnTo>
                      <a:pt x="139" y="123"/>
                    </a:lnTo>
                    <a:lnTo>
                      <a:pt x="137" y="123"/>
                    </a:lnTo>
                    <a:lnTo>
                      <a:pt x="137" y="126"/>
                    </a:lnTo>
                    <a:lnTo>
                      <a:pt x="136" y="126"/>
                    </a:lnTo>
                    <a:lnTo>
                      <a:pt x="134" y="126"/>
                    </a:lnTo>
                    <a:lnTo>
                      <a:pt x="133" y="124"/>
                    </a:lnTo>
                    <a:lnTo>
                      <a:pt x="130" y="126"/>
                    </a:lnTo>
                    <a:lnTo>
                      <a:pt x="128" y="126"/>
                    </a:lnTo>
                    <a:lnTo>
                      <a:pt x="125" y="126"/>
                    </a:lnTo>
                    <a:lnTo>
                      <a:pt x="123" y="126"/>
                    </a:lnTo>
                    <a:lnTo>
                      <a:pt x="122" y="126"/>
                    </a:lnTo>
                    <a:lnTo>
                      <a:pt x="122" y="124"/>
                    </a:lnTo>
                    <a:lnTo>
                      <a:pt x="122" y="123"/>
                    </a:lnTo>
                    <a:lnTo>
                      <a:pt x="120" y="123"/>
                    </a:lnTo>
                    <a:lnTo>
                      <a:pt x="120" y="121"/>
                    </a:lnTo>
                    <a:lnTo>
                      <a:pt x="119" y="121"/>
                    </a:lnTo>
                    <a:lnTo>
                      <a:pt x="117" y="121"/>
                    </a:lnTo>
                    <a:lnTo>
                      <a:pt x="117" y="120"/>
                    </a:lnTo>
                    <a:lnTo>
                      <a:pt x="116" y="120"/>
                    </a:lnTo>
                    <a:lnTo>
                      <a:pt x="116" y="118"/>
                    </a:lnTo>
                    <a:lnTo>
                      <a:pt x="114" y="118"/>
                    </a:lnTo>
                    <a:lnTo>
                      <a:pt x="113" y="117"/>
                    </a:lnTo>
                    <a:lnTo>
                      <a:pt x="111" y="117"/>
                    </a:lnTo>
                    <a:lnTo>
                      <a:pt x="111" y="115"/>
                    </a:lnTo>
                    <a:lnTo>
                      <a:pt x="110" y="115"/>
                    </a:lnTo>
                    <a:lnTo>
                      <a:pt x="110" y="114"/>
                    </a:lnTo>
                    <a:lnTo>
                      <a:pt x="110" y="112"/>
                    </a:lnTo>
                    <a:lnTo>
                      <a:pt x="108" y="112"/>
                    </a:lnTo>
                    <a:lnTo>
                      <a:pt x="108" y="110"/>
                    </a:lnTo>
                    <a:lnTo>
                      <a:pt x="106" y="110"/>
                    </a:lnTo>
                    <a:lnTo>
                      <a:pt x="105" y="110"/>
                    </a:lnTo>
                    <a:lnTo>
                      <a:pt x="105" y="109"/>
                    </a:lnTo>
                    <a:lnTo>
                      <a:pt x="103" y="109"/>
                    </a:lnTo>
                    <a:lnTo>
                      <a:pt x="102" y="109"/>
                    </a:lnTo>
                    <a:lnTo>
                      <a:pt x="102" y="107"/>
                    </a:lnTo>
                    <a:lnTo>
                      <a:pt x="100" y="107"/>
                    </a:lnTo>
                    <a:lnTo>
                      <a:pt x="100" y="106"/>
                    </a:lnTo>
                    <a:lnTo>
                      <a:pt x="99" y="106"/>
                    </a:lnTo>
                    <a:lnTo>
                      <a:pt x="97" y="106"/>
                    </a:lnTo>
                    <a:lnTo>
                      <a:pt x="97" y="104"/>
                    </a:lnTo>
                    <a:lnTo>
                      <a:pt x="96" y="104"/>
                    </a:lnTo>
                    <a:lnTo>
                      <a:pt x="94" y="104"/>
                    </a:lnTo>
                    <a:lnTo>
                      <a:pt x="93" y="104"/>
                    </a:lnTo>
                    <a:lnTo>
                      <a:pt x="93" y="103"/>
                    </a:lnTo>
                    <a:lnTo>
                      <a:pt x="91" y="103"/>
                    </a:lnTo>
                    <a:lnTo>
                      <a:pt x="90" y="103"/>
                    </a:lnTo>
                    <a:lnTo>
                      <a:pt x="88" y="103"/>
                    </a:lnTo>
                    <a:lnTo>
                      <a:pt x="88" y="101"/>
                    </a:lnTo>
                    <a:lnTo>
                      <a:pt x="87" y="101"/>
                    </a:lnTo>
                    <a:lnTo>
                      <a:pt x="85" y="101"/>
                    </a:lnTo>
                    <a:lnTo>
                      <a:pt x="85" y="100"/>
                    </a:lnTo>
                    <a:lnTo>
                      <a:pt x="83" y="100"/>
                    </a:lnTo>
                    <a:lnTo>
                      <a:pt x="83" y="98"/>
                    </a:lnTo>
                    <a:lnTo>
                      <a:pt x="83" y="97"/>
                    </a:lnTo>
                    <a:lnTo>
                      <a:pt x="82" y="97"/>
                    </a:lnTo>
                    <a:lnTo>
                      <a:pt x="82" y="95"/>
                    </a:lnTo>
                    <a:lnTo>
                      <a:pt x="80" y="95"/>
                    </a:lnTo>
                    <a:lnTo>
                      <a:pt x="80" y="94"/>
                    </a:lnTo>
                    <a:lnTo>
                      <a:pt x="80" y="92"/>
                    </a:lnTo>
                    <a:lnTo>
                      <a:pt x="79" y="92"/>
                    </a:lnTo>
                    <a:lnTo>
                      <a:pt x="79" y="90"/>
                    </a:lnTo>
                    <a:lnTo>
                      <a:pt x="79" y="89"/>
                    </a:lnTo>
                    <a:lnTo>
                      <a:pt x="79" y="87"/>
                    </a:lnTo>
                    <a:lnTo>
                      <a:pt x="80" y="87"/>
                    </a:lnTo>
                    <a:lnTo>
                      <a:pt x="80" y="86"/>
                    </a:lnTo>
                    <a:lnTo>
                      <a:pt x="80" y="84"/>
                    </a:lnTo>
                    <a:lnTo>
                      <a:pt x="82" y="84"/>
                    </a:lnTo>
                    <a:lnTo>
                      <a:pt x="82" y="83"/>
                    </a:lnTo>
                    <a:lnTo>
                      <a:pt x="83" y="83"/>
                    </a:lnTo>
                    <a:lnTo>
                      <a:pt x="83" y="81"/>
                    </a:lnTo>
                    <a:lnTo>
                      <a:pt x="83" y="80"/>
                    </a:lnTo>
                    <a:lnTo>
                      <a:pt x="85" y="80"/>
                    </a:lnTo>
                    <a:lnTo>
                      <a:pt x="85" y="78"/>
                    </a:lnTo>
                    <a:lnTo>
                      <a:pt x="85" y="77"/>
                    </a:lnTo>
                    <a:lnTo>
                      <a:pt x="83" y="77"/>
                    </a:lnTo>
                    <a:lnTo>
                      <a:pt x="83" y="75"/>
                    </a:lnTo>
                    <a:lnTo>
                      <a:pt x="83" y="74"/>
                    </a:lnTo>
                    <a:lnTo>
                      <a:pt x="82" y="74"/>
                    </a:lnTo>
                    <a:lnTo>
                      <a:pt x="80" y="74"/>
                    </a:lnTo>
                    <a:lnTo>
                      <a:pt x="79" y="74"/>
                    </a:lnTo>
                    <a:lnTo>
                      <a:pt x="77" y="74"/>
                    </a:lnTo>
                    <a:lnTo>
                      <a:pt x="77" y="75"/>
                    </a:lnTo>
                    <a:lnTo>
                      <a:pt x="76" y="75"/>
                    </a:lnTo>
                    <a:lnTo>
                      <a:pt x="74" y="75"/>
                    </a:lnTo>
                    <a:lnTo>
                      <a:pt x="73" y="75"/>
                    </a:lnTo>
                    <a:lnTo>
                      <a:pt x="71" y="75"/>
                    </a:lnTo>
                    <a:lnTo>
                      <a:pt x="70" y="75"/>
                    </a:lnTo>
                    <a:lnTo>
                      <a:pt x="68" y="75"/>
                    </a:lnTo>
                    <a:lnTo>
                      <a:pt x="67" y="75"/>
                    </a:lnTo>
                    <a:lnTo>
                      <a:pt x="67" y="77"/>
                    </a:lnTo>
                    <a:lnTo>
                      <a:pt x="65" y="77"/>
                    </a:lnTo>
                    <a:lnTo>
                      <a:pt x="63" y="77"/>
                    </a:lnTo>
                    <a:lnTo>
                      <a:pt x="63" y="75"/>
                    </a:lnTo>
                    <a:lnTo>
                      <a:pt x="62" y="75"/>
                    </a:lnTo>
                    <a:lnTo>
                      <a:pt x="62" y="74"/>
                    </a:lnTo>
                    <a:lnTo>
                      <a:pt x="60" y="74"/>
                    </a:lnTo>
                    <a:lnTo>
                      <a:pt x="60" y="72"/>
                    </a:lnTo>
                    <a:lnTo>
                      <a:pt x="60" y="70"/>
                    </a:lnTo>
                    <a:lnTo>
                      <a:pt x="59" y="70"/>
                    </a:lnTo>
                    <a:lnTo>
                      <a:pt x="59" y="69"/>
                    </a:lnTo>
                    <a:lnTo>
                      <a:pt x="57" y="69"/>
                    </a:lnTo>
                    <a:lnTo>
                      <a:pt x="57" y="67"/>
                    </a:lnTo>
                    <a:lnTo>
                      <a:pt x="57" y="66"/>
                    </a:lnTo>
                    <a:lnTo>
                      <a:pt x="56" y="66"/>
                    </a:lnTo>
                    <a:lnTo>
                      <a:pt x="56" y="64"/>
                    </a:lnTo>
                    <a:lnTo>
                      <a:pt x="57" y="64"/>
                    </a:lnTo>
                    <a:lnTo>
                      <a:pt x="57" y="63"/>
                    </a:lnTo>
                    <a:lnTo>
                      <a:pt x="59" y="63"/>
                    </a:lnTo>
                    <a:lnTo>
                      <a:pt x="60" y="63"/>
                    </a:lnTo>
                    <a:lnTo>
                      <a:pt x="60" y="61"/>
                    </a:lnTo>
                    <a:lnTo>
                      <a:pt x="62" y="61"/>
                    </a:lnTo>
                    <a:lnTo>
                      <a:pt x="62" y="60"/>
                    </a:lnTo>
                    <a:lnTo>
                      <a:pt x="63" y="60"/>
                    </a:lnTo>
                    <a:lnTo>
                      <a:pt x="63" y="58"/>
                    </a:lnTo>
                    <a:lnTo>
                      <a:pt x="65" y="57"/>
                    </a:lnTo>
                    <a:lnTo>
                      <a:pt x="65" y="55"/>
                    </a:lnTo>
                    <a:lnTo>
                      <a:pt x="63" y="55"/>
                    </a:lnTo>
                    <a:lnTo>
                      <a:pt x="63" y="54"/>
                    </a:lnTo>
                    <a:lnTo>
                      <a:pt x="63" y="52"/>
                    </a:lnTo>
                    <a:lnTo>
                      <a:pt x="62" y="52"/>
                    </a:lnTo>
                    <a:lnTo>
                      <a:pt x="62" y="50"/>
                    </a:lnTo>
                    <a:lnTo>
                      <a:pt x="62" y="49"/>
                    </a:lnTo>
                    <a:lnTo>
                      <a:pt x="60" y="47"/>
                    </a:lnTo>
                    <a:lnTo>
                      <a:pt x="60" y="46"/>
                    </a:lnTo>
                    <a:lnTo>
                      <a:pt x="60" y="44"/>
                    </a:lnTo>
                    <a:lnTo>
                      <a:pt x="59" y="44"/>
                    </a:lnTo>
                    <a:lnTo>
                      <a:pt x="59" y="43"/>
                    </a:lnTo>
                    <a:lnTo>
                      <a:pt x="57" y="43"/>
                    </a:lnTo>
                    <a:lnTo>
                      <a:pt x="57" y="41"/>
                    </a:lnTo>
                    <a:lnTo>
                      <a:pt x="56" y="41"/>
                    </a:lnTo>
                    <a:lnTo>
                      <a:pt x="56" y="40"/>
                    </a:lnTo>
                    <a:lnTo>
                      <a:pt x="54" y="40"/>
                    </a:lnTo>
                    <a:lnTo>
                      <a:pt x="54" y="38"/>
                    </a:lnTo>
                    <a:lnTo>
                      <a:pt x="54" y="37"/>
                    </a:lnTo>
                    <a:lnTo>
                      <a:pt x="54" y="35"/>
                    </a:lnTo>
                    <a:lnTo>
                      <a:pt x="56" y="35"/>
                    </a:lnTo>
                    <a:lnTo>
                      <a:pt x="56" y="34"/>
                    </a:lnTo>
                    <a:lnTo>
                      <a:pt x="57" y="34"/>
                    </a:lnTo>
                    <a:lnTo>
                      <a:pt x="57" y="32"/>
                    </a:lnTo>
                    <a:lnTo>
                      <a:pt x="57" y="30"/>
                    </a:lnTo>
                    <a:lnTo>
                      <a:pt x="57" y="29"/>
                    </a:lnTo>
                    <a:lnTo>
                      <a:pt x="57" y="27"/>
                    </a:lnTo>
                    <a:lnTo>
                      <a:pt x="57" y="26"/>
                    </a:lnTo>
                    <a:lnTo>
                      <a:pt x="56" y="26"/>
                    </a:lnTo>
                    <a:lnTo>
                      <a:pt x="56" y="24"/>
                    </a:lnTo>
                    <a:lnTo>
                      <a:pt x="54" y="24"/>
                    </a:lnTo>
                    <a:lnTo>
                      <a:pt x="54" y="23"/>
                    </a:lnTo>
                    <a:lnTo>
                      <a:pt x="53" y="23"/>
                    </a:lnTo>
                    <a:lnTo>
                      <a:pt x="53" y="21"/>
                    </a:lnTo>
                    <a:lnTo>
                      <a:pt x="53" y="20"/>
                    </a:lnTo>
                    <a:lnTo>
                      <a:pt x="53" y="18"/>
                    </a:lnTo>
                    <a:lnTo>
                      <a:pt x="54" y="18"/>
                    </a:lnTo>
                    <a:lnTo>
                      <a:pt x="54" y="17"/>
                    </a:lnTo>
                    <a:lnTo>
                      <a:pt x="54" y="15"/>
                    </a:lnTo>
                    <a:lnTo>
                      <a:pt x="54" y="14"/>
                    </a:lnTo>
                    <a:lnTo>
                      <a:pt x="54" y="12"/>
                    </a:lnTo>
                    <a:lnTo>
                      <a:pt x="54" y="10"/>
                    </a:lnTo>
                    <a:lnTo>
                      <a:pt x="53" y="10"/>
                    </a:lnTo>
                    <a:lnTo>
                      <a:pt x="53" y="9"/>
                    </a:lnTo>
                    <a:lnTo>
                      <a:pt x="53" y="7"/>
                    </a:lnTo>
                    <a:lnTo>
                      <a:pt x="53" y="6"/>
                    </a:lnTo>
                    <a:lnTo>
                      <a:pt x="51" y="6"/>
                    </a:lnTo>
                    <a:lnTo>
                      <a:pt x="51" y="4"/>
                    </a:lnTo>
                    <a:lnTo>
                      <a:pt x="51" y="3"/>
                    </a:lnTo>
                    <a:lnTo>
                      <a:pt x="50" y="3"/>
                    </a:lnTo>
                    <a:lnTo>
                      <a:pt x="50" y="1"/>
                    </a:lnTo>
                    <a:lnTo>
                      <a:pt x="48" y="1"/>
                    </a:lnTo>
                    <a:lnTo>
                      <a:pt x="48" y="0"/>
                    </a:lnTo>
                    <a:lnTo>
                      <a:pt x="47" y="0"/>
                    </a:lnTo>
                    <a:lnTo>
                      <a:pt x="45" y="0"/>
                    </a:lnTo>
                    <a:lnTo>
                      <a:pt x="43" y="0"/>
                    </a:lnTo>
                    <a:lnTo>
                      <a:pt x="42" y="0"/>
                    </a:lnTo>
                    <a:lnTo>
                      <a:pt x="40" y="0"/>
                    </a:lnTo>
                    <a:lnTo>
                      <a:pt x="40" y="1"/>
                    </a:lnTo>
                    <a:lnTo>
                      <a:pt x="39" y="1"/>
                    </a:lnTo>
                    <a:lnTo>
                      <a:pt x="39" y="3"/>
                    </a:lnTo>
                    <a:lnTo>
                      <a:pt x="37" y="3"/>
                    </a:lnTo>
                    <a:lnTo>
                      <a:pt x="37" y="4"/>
                    </a:lnTo>
                    <a:lnTo>
                      <a:pt x="36" y="4"/>
                    </a:lnTo>
                    <a:lnTo>
                      <a:pt x="36" y="6"/>
                    </a:lnTo>
                    <a:lnTo>
                      <a:pt x="36" y="7"/>
                    </a:lnTo>
                    <a:lnTo>
                      <a:pt x="34" y="7"/>
                    </a:lnTo>
                    <a:lnTo>
                      <a:pt x="34" y="9"/>
                    </a:lnTo>
                    <a:lnTo>
                      <a:pt x="33" y="9"/>
                    </a:lnTo>
                    <a:lnTo>
                      <a:pt x="33" y="10"/>
                    </a:lnTo>
                    <a:lnTo>
                      <a:pt x="33" y="12"/>
                    </a:lnTo>
                    <a:lnTo>
                      <a:pt x="31" y="12"/>
                    </a:lnTo>
                    <a:lnTo>
                      <a:pt x="31" y="14"/>
                    </a:lnTo>
                    <a:lnTo>
                      <a:pt x="30" y="14"/>
                    </a:lnTo>
                    <a:lnTo>
                      <a:pt x="30" y="15"/>
                    </a:lnTo>
                    <a:lnTo>
                      <a:pt x="28" y="15"/>
                    </a:lnTo>
                    <a:lnTo>
                      <a:pt x="28" y="17"/>
                    </a:lnTo>
                    <a:lnTo>
                      <a:pt x="27" y="17"/>
                    </a:lnTo>
                    <a:lnTo>
                      <a:pt x="27" y="18"/>
                    </a:lnTo>
                    <a:lnTo>
                      <a:pt x="27" y="20"/>
                    </a:lnTo>
                    <a:lnTo>
                      <a:pt x="25" y="20"/>
                    </a:lnTo>
                    <a:lnTo>
                      <a:pt x="25" y="21"/>
                    </a:lnTo>
                    <a:lnTo>
                      <a:pt x="25" y="23"/>
                    </a:lnTo>
                    <a:lnTo>
                      <a:pt x="23" y="23"/>
                    </a:lnTo>
                    <a:lnTo>
                      <a:pt x="23" y="24"/>
                    </a:lnTo>
                    <a:lnTo>
                      <a:pt x="22" y="24"/>
                    </a:lnTo>
                    <a:lnTo>
                      <a:pt x="22" y="26"/>
                    </a:lnTo>
                    <a:lnTo>
                      <a:pt x="22" y="27"/>
                    </a:lnTo>
                    <a:lnTo>
                      <a:pt x="20" y="27"/>
                    </a:lnTo>
                    <a:lnTo>
                      <a:pt x="20" y="29"/>
                    </a:lnTo>
                    <a:lnTo>
                      <a:pt x="19" y="29"/>
                    </a:lnTo>
                    <a:lnTo>
                      <a:pt x="19" y="30"/>
                    </a:lnTo>
                    <a:lnTo>
                      <a:pt x="19" y="32"/>
                    </a:lnTo>
                    <a:lnTo>
                      <a:pt x="17" y="32"/>
                    </a:lnTo>
                    <a:lnTo>
                      <a:pt x="17" y="34"/>
                    </a:lnTo>
                    <a:lnTo>
                      <a:pt x="17" y="35"/>
                    </a:lnTo>
                    <a:lnTo>
                      <a:pt x="17" y="37"/>
                    </a:lnTo>
                    <a:lnTo>
                      <a:pt x="17" y="38"/>
                    </a:lnTo>
                    <a:lnTo>
                      <a:pt x="17" y="40"/>
                    </a:lnTo>
                    <a:lnTo>
                      <a:pt x="16" y="40"/>
                    </a:lnTo>
                    <a:lnTo>
                      <a:pt x="16" y="41"/>
                    </a:lnTo>
                    <a:lnTo>
                      <a:pt x="16" y="43"/>
                    </a:lnTo>
                    <a:lnTo>
                      <a:pt x="16" y="44"/>
                    </a:lnTo>
                    <a:lnTo>
                      <a:pt x="16" y="46"/>
                    </a:lnTo>
                    <a:lnTo>
                      <a:pt x="16" y="47"/>
                    </a:lnTo>
                    <a:lnTo>
                      <a:pt x="16" y="49"/>
                    </a:lnTo>
                    <a:lnTo>
                      <a:pt x="16" y="50"/>
                    </a:lnTo>
                    <a:lnTo>
                      <a:pt x="16" y="52"/>
                    </a:lnTo>
                    <a:lnTo>
                      <a:pt x="16" y="54"/>
                    </a:lnTo>
                    <a:lnTo>
                      <a:pt x="16" y="55"/>
                    </a:lnTo>
                    <a:lnTo>
                      <a:pt x="16" y="57"/>
                    </a:lnTo>
                    <a:lnTo>
                      <a:pt x="14" y="57"/>
                    </a:lnTo>
                    <a:lnTo>
                      <a:pt x="14" y="58"/>
                    </a:lnTo>
                    <a:lnTo>
                      <a:pt x="13" y="58"/>
                    </a:lnTo>
                    <a:lnTo>
                      <a:pt x="13" y="60"/>
                    </a:lnTo>
                    <a:lnTo>
                      <a:pt x="11" y="60"/>
                    </a:lnTo>
                    <a:lnTo>
                      <a:pt x="11" y="61"/>
                    </a:lnTo>
                    <a:lnTo>
                      <a:pt x="11" y="63"/>
                    </a:lnTo>
                    <a:lnTo>
                      <a:pt x="10" y="63"/>
                    </a:lnTo>
                    <a:lnTo>
                      <a:pt x="10" y="64"/>
                    </a:lnTo>
                    <a:lnTo>
                      <a:pt x="10" y="66"/>
                    </a:lnTo>
                    <a:lnTo>
                      <a:pt x="10" y="67"/>
                    </a:lnTo>
                    <a:lnTo>
                      <a:pt x="10" y="69"/>
                    </a:lnTo>
                    <a:lnTo>
                      <a:pt x="10" y="70"/>
                    </a:lnTo>
                    <a:lnTo>
                      <a:pt x="10" y="72"/>
                    </a:lnTo>
                    <a:lnTo>
                      <a:pt x="10" y="74"/>
                    </a:lnTo>
                    <a:lnTo>
                      <a:pt x="10" y="75"/>
                    </a:lnTo>
                    <a:lnTo>
                      <a:pt x="10" y="77"/>
                    </a:lnTo>
                    <a:lnTo>
                      <a:pt x="10" y="78"/>
                    </a:lnTo>
                    <a:lnTo>
                      <a:pt x="10" y="80"/>
                    </a:lnTo>
                    <a:lnTo>
                      <a:pt x="10" y="81"/>
                    </a:lnTo>
                    <a:lnTo>
                      <a:pt x="10" y="83"/>
                    </a:lnTo>
                    <a:lnTo>
                      <a:pt x="11" y="83"/>
                    </a:lnTo>
                    <a:lnTo>
                      <a:pt x="11" y="84"/>
                    </a:lnTo>
                    <a:lnTo>
                      <a:pt x="11" y="86"/>
                    </a:lnTo>
                    <a:lnTo>
                      <a:pt x="11" y="87"/>
                    </a:lnTo>
                    <a:lnTo>
                      <a:pt x="11" y="89"/>
                    </a:lnTo>
                    <a:lnTo>
                      <a:pt x="13" y="89"/>
                    </a:lnTo>
                    <a:lnTo>
                      <a:pt x="13" y="90"/>
                    </a:lnTo>
                    <a:lnTo>
                      <a:pt x="13" y="92"/>
                    </a:lnTo>
                    <a:lnTo>
                      <a:pt x="13" y="94"/>
                    </a:lnTo>
                    <a:lnTo>
                      <a:pt x="14" y="94"/>
                    </a:lnTo>
                    <a:lnTo>
                      <a:pt x="14" y="95"/>
                    </a:lnTo>
                    <a:lnTo>
                      <a:pt x="16" y="95"/>
                    </a:lnTo>
                    <a:lnTo>
                      <a:pt x="16" y="97"/>
                    </a:lnTo>
                    <a:lnTo>
                      <a:pt x="17" y="97"/>
                    </a:lnTo>
                    <a:lnTo>
                      <a:pt x="17" y="98"/>
                    </a:lnTo>
                    <a:lnTo>
                      <a:pt x="19" y="98"/>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09" name="Freeform 24">
                <a:extLst>
                  <a:ext uri="{FF2B5EF4-FFF2-40B4-BE49-F238E27FC236}">
                    <a16:creationId xmlns:a16="http://schemas.microsoft.com/office/drawing/2014/main" id="{F59642E9-7034-295E-2E9F-8E9DD83195D6}"/>
                  </a:ext>
                </a:extLst>
              </p:cNvPr>
              <p:cNvSpPr>
                <a:spLocks/>
              </p:cNvSpPr>
              <p:nvPr/>
            </p:nvSpPr>
            <p:spPr bwMode="auto">
              <a:xfrm>
                <a:off x="3440" y="1206"/>
                <a:ext cx="1047" cy="930"/>
              </a:xfrm>
              <a:custGeom>
                <a:avLst/>
                <a:gdLst>
                  <a:gd name="T0" fmla="*/ 166 w 1047"/>
                  <a:gd name="T1" fmla="*/ 529 h 930"/>
                  <a:gd name="T2" fmla="*/ 169 w 1047"/>
                  <a:gd name="T3" fmla="*/ 497 h 930"/>
                  <a:gd name="T4" fmla="*/ 176 w 1047"/>
                  <a:gd name="T5" fmla="*/ 458 h 930"/>
                  <a:gd name="T6" fmla="*/ 139 w 1047"/>
                  <a:gd name="T7" fmla="*/ 420 h 930"/>
                  <a:gd name="T8" fmla="*/ 122 w 1047"/>
                  <a:gd name="T9" fmla="*/ 407 h 930"/>
                  <a:gd name="T10" fmla="*/ 132 w 1047"/>
                  <a:gd name="T11" fmla="*/ 372 h 930"/>
                  <a:gd name="T12" fmla="*/ 176 w 1047"/>
                  <a:gd name="T13" fmla="*/ 343 h 930"/>
                  <a:gd name="T14" fmla="*/ 192 w 1047"/>
                  <a:gd name="T15" fmla="*/ 312 h 930"/>
                  <a:gd name="T16" fmla="*/ 211 w 1047"/>
                  <a:gd name="T17" fmla="*/ 286 h 930"/>
                  <a:gd name="T18" fmla="*/ 234 w 1047"/>
                  <a:gd name="T19" fmla="*/ 266 h 930"/>
                  <a:gd name="T20" fmla="*/ 248 w 1047"/>
                  <a:gd name="T21" fmla="*/ 240 h 930"/>
                  <a:gd name="T22" fmla="*/ 269 w 1047"/>
                  <a:gd name="T23" fmla="*/ 214 h 930"/>
                  <a:gd name="T24" fmla="*/ 277 w 1047"/>
                  <a:gd name="T25" fmla="*/ 183 h 930"/>
                  <a:gd name="T26" fmla="*/ 297 w 1047"/>
                  <a:gd name="T27" fmla="*/ 158 h 930"/>
                  <a:gd name="T28" fmla="*/ 300 w 1047"/>
                  <a:gd name="T29" fmla="*/ 127 h 930"/>
                  <a:gd name="T30" fmla="*/ 303 w 1047"/>
                  <a:gd name="T31" fmla="*/ 101 h 930"/>
                  <a:gd name="T32" fmla="*/ 311 w 1047"/>
                  <a:gd name="T33" fmla="*/ 75 h 930"/>
                  <a:gd name="T34" fmla="*/ 320 w 1047"/>
                  <a:gd name="T35" fmla="*/ 52 h 930"/>
                  <a:gd name="T36" fmla="*/ 322 w 1047"/>
                  <a:gd name="T37" fmla="*/ 24 h 930"/>
                  <a:gd name="T38" fmla="*/ 352 w 1047"/>
                  <a:gd name="T39" fmla="*/ 14 h 930"/>
                  <a:gd name="T40" fmla="*/ 380 w 1047"/>
                  <a:gd name="T41" fmla="*/ 26 h 930"/>
                  <a:gd name="T42" fmla="*/ 414 w 1047"/>
                  <a:gd name="T43" fmla="*/ 18 h 930"/>
                  <a:gd name="T44" fmla="*/ 443 w 1047"/>
                  <a:gd name="T45" fmla="*/ 4 h 930"/>
                  <a:gd name="T46" fmla="*/ 475 w 1047"/>
                  <a:gd name="T47" fmla="*/ 1 h 930"/>
                  <a:gd name="T48" fmla="*/ 574 w 1047"/>
                  <a:gd name="T49" fmla="*/ 12 h 930"/>
                  <a:gd name="T50" fmla="*/ 757 w 1047"/>
                  <a:gd name="T51" fmla="*/ 134 h 930"/>
                  <a:gd name="T52" fmla="*/ 960 w 1047"/>
                  <a:gd name="T53" fmla="*/ 243 h 930"/>
                  <a:gd name="T54" fmla="*/ 1041 w 1047"/>
                  <a:gd name="T55" fmla="*/ 438 h 930"/>
                  <a:gd name="T56" fmla="*/ 1018 w 1047"/>
                  <a:gd name="T57" fmla="*/ 469 h 930"/>
                  <a:gd name="T58" fmla="*/ 990 w 1047"/>
                  <a:gd name="T59" fmla="*/ 495 h 930"/>
                  <a:gd name="T60" fmla="*/ 993 w 1047"/>
                  <a:gd name="T61" fmla="*/ 523 h 930"/>
                  <a:gd name="T62" fmla="*/ 993 w 1047"/>
                  <a:gd name="T63" fmla="*/ 549 h 930"/>
                  <a:gd name="T64" fmla="*/ 995 w 1047"/>
                  <a:gd name="T65" fmla="*/ 584 h 930"/>
                  <a:gd name="T66" fmla="*/ 973 w 1047"/>
                  <a:gd name="T67" fmla="*/ 593 h 930"/>
                  <a:gd name="T68" fmla="*/ 960 w 1047"/>
                  <a:gd name="T69" fmla="*/ 603 h 930"/>
                  <a:gd name="T70" fmla="*/ 930 w 1047"/>
                  <a:gd name="T71" fmla="*/ 617 h 930"/>
                  <a:gd name="T72" fmla="*/ 890 w 1047"/>
                  <a:gd name="T73" fmla="*/ 610 h 930"/>
                  <a:gd name="T74" fmla="*/ 858 w 1047"/>
                  <a:gd name="T75" fmla="*/ 595 h 930"/>
                  <a:gd name="T76" fmla="*/ 830 w 1047"/>
                  <a:gd name="T77" fmla="*/ 575 h 930"/>
                  <a:gd name="T78" fmla="*/ 803 w 1047"/>
                  <a:gd name="T79" fmla="*/ 564 h 930"/>
                  <a:gd name="T80" fmla="*/ 775 w 1047"/>
                  <a:gd name="T81" fmla="*/ 549 h 930"/>
                  <a:gd name="T82" fmla="*/ 755 w 1047"/>
                  <a:gd name="T83" fmla="*/ 572 h 930"/>
                  <a:gd name="T84" fmla="*/ 752 w 1047"/>
                  <a:gd name="T85" fmla="*/ 609 h 930"/>
                  <a:gd name="T86" fmla="*/ 761 w 1047"/>
                  <a:gd name="T87" fmla="*/ 635 h 930"/>
                  <a:gd name="T88" fmla="*/ 763 w 1047"/>
                  <a:gd name="T89" fmla="*/ 667 h 930"/>
                  <a:gd name="T90" fmla="*/ 752 w 1047"/>
                  <a:gd name="T91" fmla="*/ 666 h 930"/>
                  <a:gd name="T92" fmla="*/ 726 w 1047"/>
                  <a:gd name="T93" fmla="*/ 646 h 930"/>
                  <a:gd name="T94" fmla="*/ 704 w 1047"/>
                  <a:gd name="T95" fmla="*/ 653 h 930"/>
                  <a:gd name="T96" fmla="*/ 730 w 1047"/>
                  <a:gd name="T97" fmla="*/ 677 h 930"/>
                  <a:gd name="T98" fmla="*/ 710 w 1047"/>
                  <a:gd name="T99" fmla="*/ 681 h 930"/>
                  <a:gd name="T100" fmla="*/ 721 w 1047"/>
                  <a:gd name="T101" fmla="*/ 703 h 930"/>
                  <a:gd name="T102" fmla="*/ 767 w 1047"/>
                  <a:gd name="T103" fmla="*/ 696 h 930"/>
                  <a:gd name="T104" fmla="*/ 770 w 1047"/>
                  <a:gd name="T105" fmla="*/ 740 h 930"/>
                  <a:gd name="T106" fmla="*/ 797 w 1047"/>
                  <a:gd name="T107" fmla="*/ 764 h 930"/>
                  <a:gd name="T108" fmla="*/ 823 w 1047"/>
                  <a:gd name="T109" fmla="*/ 792 h 930"/>
                  <a:gd name="T110" fmla="*/ 864 w 1047"/>
                  <a:gd name="T111" fmla="*/ 827 h 930"/>
                  <a:gd name="T112" fmla="*/ 857 w 1047"/>
                  <a:gd name="T113" fmla="*/ 883 h 930"/>
                  <a:gd name="T114" fmla="*/ 754 w 1047"/>
                  <a:gd name="T115" fmla="*/ 869 h 930"/>
                  <a:gd name="T116" fmla="*/ 588 w 1047"/>
                  <a:gd name="T117" fmla="*/ 864 h 930"/>
                  <a:gd name="T118" fmla="*/ 483 w 1047"/>
                  <a:gd name="T119" fmla="*/ 924 h 930"/>
                  <a:gd name="T120" fmla="*/ 369 w 1047"/>
                  <a:gd name="T121" fmla="*/ 893 h 930"/>
                  <a:gd name="T122" fmla="*/ 255 w 1047"/>
                  <a:gd name="T123" fmla="*/ 906 h 930"/>
                  <a:gd name="T124" fmla="*/ 235 w 1047"/>
                  <a:gd name="T125" fmla="*/ 88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7" h="930">
                    <a:moveTo>
                      <a:pt x="112" y="555"/>
                    </a:moveTo>
                    <a:lnTo>
                      <a:pt x="119" y="550"/>
                    </a:lnTo>
                    <a:lnTo>
                      <a:pt x="117" y="549"/>
                    </a:lnTo>
                    <a:lnTo>
                      <a:pt x="119" y="547"/>
                    </a:lnTo>
                    <a:lnTo>
                      <a:pt x="119" y="546"/>
                    </a:lnTo>
                    <a:lnTo>
                      <a:pt x="125" y="550"/>
                    </a:lnTo>
                    <a:lnTo>
                      <a:pt x="125" y="549"/>
                    </a:lnTo>
                    <a:lnTo>
                      <a:pt x="131" y="547"/>
                    </a:lnTo>
                    <a:lnTo>
                      <a:pt x="134" y="546"/>
                    </a:lnTo>
                    <a:lnTo>
                      <a:pt x="136" y="544"/>
                    </a:lnTo>
                    <a:lnTo>
                      <a:pt x="137" y="543"/>
                    </a:lnTo>
                    <a:lnTo>
                      <a:pt x="139" y="541"/>
                    </a:lnTo>
                    <a:lnTo>
                      <a:pt x="140" y="538"/>
                    </a:lnTo>
                    <a:lnTo>
                      <a:pt x="142" y="537"/>
                    </a:lnTo>
                    <a:lnTo>
                      <a:pt x="143" y="533"/>
                    </a:lnTo>
                    <a:lnTo>
                      <a:pt x="143" y="532"/>
                    </a:lnTo>
                    <a:lnTo>
                      <a:pt x="146" y="530"/>
                    </a:lnTo>
                    <a:lnTo>
                      <a:pt x="148" y="527"/>
                    </a:lnTo>
                    <a:lnTo>
                      <a:pt x="149" y="526"/>
                    </a:lnTo>
                    <a:lnTo>
                      <a:pt x="151" y="524"/>
                    </a:lnTo>
                    <a:lnTo>
                      <a:pt x="154" y="526"/>
                    </a:lnTo>
                    <a:lnTo>
                      <a:pt x="157" y="526"/>
                    </a:lnTo>
                    <a:lnTo>
                      <a:pt x="160" y="527"/>
                    </a:lnTo>
                    <a:lnTo>
                      <a:pt x="162" y="529"/>
                    </a:lnTo>
                    <a:lnTo>
                      <a:pt x="165" y="529"/>
                    </a:lnTo>
                    <a:lnTo>
                      <a:pt x="166" y="529"/>
                    </a:lnTo>
                    <a:lnTo>
                      <a:pt x="168" y="527"/>
                    </a:lnTo>
                    <a:lnTo>
                      <a:pt x="169" y="526"/>
                    </a:lnTo>
                    <a:lnTo>
                      <a:pt x="172" y="524"/>
                    </a:lnTo>
                    <a:lnTo>
                      <a:pt x="176" y="521"/>
                    </a:lnTo>
                    <a:lnTo>
                      <a:pt x="177" y="521"/>
                    </a:lnTo>
                    <a:lnTo>
                      <a:pt x="179" y="518"/>
                    </a:lnTo>
                    <a:lnTo>
                      <a:pt x="180" y="517"/>
                    </a:lnTo>
                    <a:lnTo>
                      <a:pt x="182" y="513"/>
                    </a:lnTo>
                    <a:lnTo>
                      <a:pt x="182" y="512"/>
                    </a:lnTo>
                    <a:lnTo>
                      <a:pt x="180" y="512"/>
                    </a:lnTo>
                    <a:lnTo>
                      <a:pt x="180" y="510"/>
                    </a:lnTo>
                    <a:lnTo>
                      <a:pt x="180" y="509"/>
                    </a:lnTo>
                    <a:lnTo>
                      <a:pt x="179" y="509"/>
                    </a:lnTo>
                    <a:lnTo>
                      <a:pt x="179" y="507"/>
                    </a:lnTo>
                    <a:lnTo>
                      <a:pt x="177" y="507"/>
                    </a:lnTo>
                    <a:lnTo>
                      <a:pt x="177" y="506"/>
                    </a:lnTo>
                    <a:lnTo>
                      <a:pt x="176" y="506"/>
                    </a:lnTo>
                    <a:lnTo>
                      <a:pt x="176" y="504"/>
                    </a:lnTo>
                    <a:lnTo>
                      <a:pt x="174" y="503"/>
                    </a:lnTo>
                    <a:lnTo>
                      <a:pt x="172" y="503"/>
                    </a:lnTo>
                    <a:lnTo>
                      <a:pt x="172" y="501"/>
                    </a:lnTo>
                    <a:lnTo>
                      <a:pt x="171" y="501"/>
                    </a:lnTo>
                    <a:lnTo>
                      <a:pt x="171" y="500"/>
                    </a:lnTo>
                    <a:lnTo>
                      <a:pt x="171" y="498"/>
                    </a:lnTo>
                    <a:lnTo>
                      <a:pt x="169" y="498"/>
                    </a:lnTo>
                    <a:lnTo>
                      <a:pt x="169" y="497"/>
                    </a:lnTo>
                    <a:lnTo>
                      <a:pt x="172" y="497"/>
                    </a:lnTo>
                    <a:lnTo>
                      <a:pt x="179" y="497"/>
                    </a:lnTo>
                    <a:lnTo>
                      <a:pt x="177" y="495"/>
                    </a:lnTo>
                    <a:lnTo>
                      <a:pt x="172" y="492"/>
                    </a:lnTo>
                    <a:lnTo>
                      <a:pt x="169" y="489"/>
                    </a:lnTo>
                    <a:lnTo>
                      <a:pt x="168" y="487"/>
                    </a:lnTo>
                    <a:lnTo>
                      <a:pt x="169" y="484"/>
                    </a:lnTo>
                    <a:lnTo>
                      <a:pt x="174" y="484"/>
                    </a:lnTo>
                    <a:lnTo>
                      <a:pt x="176" y="484"/>
                    </a:lnTo>
                    <a:lnTo>
                      <a:pt x="180" y="484"/>
                    </a:lnTo>
                    <a:lnTo>
                      <a:pt x="183" y="483"/>
                    </a:lnTo>
                    <a:lnTo>
                      <a:pt x="185" y="480"/>
                    </a:lnTo>
                    <a:lnTo>
                      <a:pt x="183" y="478"/>
                    </a:lnTo>
                    <a:lnTo>
                      <a:pt x="182" y="477"/>
                    </a:lnTo>
                    <a:lnTo>
                      <a:pt x="180" y="473"/>
                    </a:lnTo>
                    <a:lnTo>
                      <a:pt x="179" y="472"/>
                    </a:lnTo>
                    <a:lnTo>
                      <a:pt x="174" y="469"/>
                    </a:lnTo>
                    <a:lnTo>
                      <a:pt x="172" y="467"/>
                    </a:lnTo>
                    <a:lnTo>
                      <a:pt x="171" y="466"/>
                    </a:lnTo>
                    <a:lnTo>
                      <a:pt x="174" y="466"/>
                    </a:lnTo>
                    <a:lnTo>
                      <a:pt x="177" y="466"/>
                    </a:lnTo>
                    <a:lnTo>
                      <a:pt x="180" y="464"/>
                    </a:lnTo>
                    <a:lnTo>
                      <a:pt x="182" y="463"/>
                    </a:lnTo>
                    <a:lnTo>
                      <a:pt x="180" y="461"/>
                    </a:lnTo>
                    <a:lnTo>
                      <a:pt x="179" y="460"/>
                    </a:lnTo>
                    <a:lnTo>
                      <a:pt x="176" y="458"/>
                    </a:lnTo>
                    <a:lnTo>
                      <a:pt x="172" y="455"/>
                    </a:lnTo>
                    <a:lnTo>
                      <a:pt x="166" y="450"/>
                    </a:lnTo>
                    <a:lnTo>
                      <a:pt x="163" y="450"/>
                    </a:lnTo>
                    <a:lnTo>
                      <a:pt x="160" y="450"/>
                    </a:lnTo>
                    <a:lnTo>
                      <a:pt x="156" y="450"/>
                    </a:lnTo>
                    <a:lnTo>
                      <a:pt x="154" y="450"/>
                    </a:lnTo>
                    <a:lnTo>
                      <a:pt x="152" y="449"/>
                    </a:lnTo>
                    <a:lnTo>
                      <a:pt x="152" y="447"/>
                    </a:lnTo>
                    <a:lnTo>
                      <a:pt x="151" y="447"/>
                    </a:lnTo>
                    <a:lnTo>
                      <a:pt x="151" y="446"/>
                    </a:lnTo>
                    <a:lnTo>
                      <a:pt x="149" y="446"/>
                    </a:lnTo>
                    <a:lnTo>
                      <a:pt x="148" y="444"/>
                    </a:lnTo>
                    <a:lnTo>
                      <a:pt x="146" y="443"/>
                    </a:lnTo>
                    <a:lnTo>
                      <a:pt x="146" y="441"/>
                    </a:lnTo>
                    <a:lnTo>
                      <a:pt x="145" y="441"/>
                    </a:lnTo>
                    <a:lnTo>
                      <a:pt x="145" y="440"/>
                    </a:lnTo>
                    <a:lnTo>
                      <a:pt x="143" y="440"/>
                    </a:lnTo>
                    <a:lnTo>
                      <a:pt x="143" y="438"/>
                    </a:lnTo>
                    <a:lnTo>
                      <a:pt x="142" y="437"/>
                    </a:lnTo>
                    <a:lnTo>
                      <a:pt x="140" y="435"/>
                    </a:lnTo>
                    <a:lnTo>
                      <a:pt x="139" y="434"/>
                    </a:lnTo>
                    <a:lnTo>
                      <a:pt x="140" y="426"/>
                    </a:lnTo>
                    <a:lnTo>
                      <a:pt x="142" y="424"/>
                    </a:lnTo>
                    <a:lnTo>
                      <a:pt x="142" y="423"/>
                    </a:lnTo>
                    <a:lnTo>
                      <a:pt x="140" y="421"/>
                    </a:lnTo>
                    <a:lnTo>
                      <a:pt x="139" y="420"/>
                    </a:lnTo>
                    <a:lnTo>
                      <a:pt x="139" y="418"/>
                    </a:lnTo>
                    <a:lnTo>
                      <a:pt x="137" y="418"/>
                    </a:lnTo>
                    <a:lnTo>
                      <a:pt x="137" y="417"/>
                    </a:lnTo>
                    <a:lnTo>
                      <a:pt x="136" y="415"/>
                    </a:lnTo>
                    <a:lnTo>
                      <a:pt x="134" y="415"/>
                    </a:lnTo>
                    <a:lnTo>
                      <a:pt x="132" y="415"/>
                    </a:lnTo>
                    <a:lnTo>
                      <a:pt x="131" y="415"/>
                    </a:lnTo>
                    <a:lnTo>
                      <a:pt x="129" y="415"/>
                    </a:lnTo>
                    <a:lnTo>
                      <a:pt x="128" y="415"/>
                    </a:lnTo>
                    <a:lnTo>
                      <a:pt x="126" y="415"/>
                    </a:lnTo>
                    <a:lnTo>
                      <a:pt x="125" y="415"/>
                    </a:lnTo>
                    <a:lnTo>
                      <a:pt x="123" y="415"/>
                    </a:lnTo>
                    <a:lnTo>
                      <a:pt x="123" y="417"/>
                    </a:lnTo>
                    <a:lnTo>
                      <a:pt x="125" y="417"/>
                    </a:lnTo>
                    <a:lnTo>
                      <a:pt x="125" y="418"/>
                    </a:lnTo>
                    <a:lnTo>
                      <a:pt x="126" y="418"/>
                    </a:lnTo>
                    <a:lnTo>
                      <a:pt x="125" y="420"/>
                    </a:lnTo>
                    <a:lnTo>
                      <a:pt x="123" y="421"/>
                    </a:lnTo>
                    <a:lnTo>
                      <a:pt x="125" y="421"/>
                    </a:lnTo>
                    <a:lnTo>
                      <a:pt x="125" y="418"/>
                    </a:lnTo>
                    <a:lnTo>
                      <a:pt x="122" y="417"/>
                    </a:lnTo>
                    <a:lnTo>
                      <a:pt x="120" y="417"/>
                    </a:lnTo>
                    <a:lnTo>
                      <a:pt x="120" y="414"/>
                    </a:lnTo>
                    <a:lnTo>
                      <a:pt x="120" y="412"/>
                    </a:lnTo>
                    <a:lnTo>
                      <a:pt x="122" y="409"/>
                    </a:lnTo>
                    <a:lnTo>
                      <a:pt x="122" y="407"/>
                    </a:lnTo>
                    <a:lnTo>
                      <a:pt x="119" y="406"/>
                    </a:lnTo>
                    <a:lnTo>
                      <a:pt x="112" y="404"/>
                    </a:lnTo>
                    <a:lnTo>
                      <a:pt x="111" y="404"/>
                    </a:lnTo>
                    <a:lnTo>
                      <a:pt x="109" y="403"/>
                    </a:lnTo>
                    <a:lnTo>
                      <a:pt x="111" y="401"/>
                    </a:lnTo>
                    <a:lnTo>
                      <a:pt x="112" y="398"/>
                    </a:lnTo>
                    <a:lnTo>
                      <a:pt x="112" y="397"/>
                    </a:lnTo>
                    <a:lnTo>
                      <a:pt x="112" y="395"/>
                    </a:lnTo>
                    <a:lnTo>
                      <a:pt x="114" y="395"/>
                    </a:lnTo>
                    <a:lnTo>
                      <a:pt x="116" y="395"/>
                    </a:lnTo>
                    <a:lnTo>
                      <a:pt x="117" y="394"/>
                    </a:lnTo>
                    <a:lnTo>
                      <a:pt x="119" y="394"/>
                    </a:lnTo>
                    <a:lnTo>
                      <a:pt x="122" y="394"/>
                    </a:lnTo>
                    <a:lnTo>
                      <a:pt x="123" y="394"/>
                    </a:lnTo>
                    <a:lnTo>
                      <a:pt x="125" y="394"/>
                    </a:lnTo>
                    <a:lnTo>
                      <a:pt x="126" y="392"/>
                    </a:lnTo>
                    <a:lnTo>
                      <a:pt x="129" y="390"/>
                    </a:lnTo>
                    <a:lnTo>
                      <a:pt x="129" y="389"/>
                    </a:lnTo>
                    <a:lnTo>
                      <a:pt x="129" y="387"/>
                    </a:lnTo>
                    <a:lnTo>
                      <a:pt x="129" y="386"/>
                    </a:lnTo>
                    <a:lnTo>
                      <a:pt x="131" y="383"/>
                    </a:lnTo>
                    <a:lnTo>
                      <a:pt x="131" y="378"/>
                    </a:lnTo>
                    <a:lnTo>
                      <a:pt x="132" y="377"/>
                    </a:lnTo>
                    <a:lnTo>
                      <a:pt x="132" y="375"/>
                    </a:lnTo>
                    <a:lnTo>
                      <a:pt x="132" y="374"/>
                    </a:lnTo>
                    <a:lnTo>
                      <a:pt x="132" y="372"/>
                    </a:lnTo>
                    <a:lnTo>
                      <a:pt x="134" y="372"/>
                    </a:lnTo>
                    <a:lnTo>
                      <a:pt x="136" y="370"/>
                    </a:lnTo>
                    <a:lnTo>
                      <a:pt x="137" y="370"/>
                    </a:lnTo>
                    <a:lnTo>
                      <a:pt x="139" y="369"/>
                    </a:lnTo>
                    <a:lnTo>
                      <a:pt x="140" y="367"/>
                    </a:lnTo>
                    <a:lnTo>
                      <a:pt x="142" y="367"/>
                    </a:lnTo>
                    <a:lnTo>
                      <a:pt x="145" y="364"/>
                    </a:lnTo>
                    <a:lnTo>
                      <a:pt x="145" y="361"/>
                    </a:lnTo>
                    <a:lnTo>
                      <a:pt x="149" y="360"/>
                    </a:lnTo>
                    <a:lnTo>
                      <a:pt x="152" y="360"/>
                    </a:lnTo>
                    <a:lnTo>
                      <a:pt x="157" y="358"/>
                    </a:lnTo>
                    <a:lnTo>
                      <a:pt x="159" y="357"/>
                    </a:lnTo>
                    <a:lnTo>
                      <a:pt x="159" y="355"/>
                    </a:lnTo>
                    <a:lnTo>
                      <a:pt x="160" y="354"/>
                    </a:lnTo>
                    <a:lnTo>
                      <a:pt x="163" y="352"/>
                    </a:lnTo>
                    <a:lnTo>
                      <a:pt x="165" y="350"/>
                    </a:lnTo>
                    <a:lnTo>
                      <a:pt x="166" y="350"/>
                    </a:lnTo>
                    <a:lnTo>
                      <a:pt x="168" y="350"/>
                    </a:lnTo>
                    <a:lnTo>
                      <a:pt x="169" y="349"/>
                    </a:lnTo>
                    <a:lnTo>
                      <a:pt x="171" y="349"/>
                    </a:lnTo>
                    <a:lnTo>
                      <a:pt x="171" y="347"/>
                    </a:lnTo>
                    <a:lnTo>
                      <a:pt x="172" y="347"/>
                    </a:lnTo>
                    <a:lnTo>
                      <a:pt x="172" y="346"/>
                    </a:lnTo>
                    <a:lnTo>
                      <a:pt x="174" y="346"/>
                    </a:lnTo>
                    <a:lnTo>
                      <a:pt x="174" y="344"/>
                    </a:lnTo>
                    <a:lnTo>
                      <a:pt x="176" y="343"/>
                    </a:lnTo>
                    <a:lnTo>
                      <a:pt x="177" y="341"/>
                    </a:lnTo>
                    <a:lnTo>
                      <a:pt x="177" y="340"/>
                    </a:lnTo>
                    <a:lnTo>
                      <a:pt x="179" y="340"/>
                    </a:lnTo>
                    <a:lnTo>
                      <a:pt x="179" y="338"/>
                    </a:lnTo>
                    <a:lnTo>
                      <a:pt x="180" y="337"/>
                    </a:lnTo>
                    <a:lnTo>
                      <a:pt x="180" y="335"/>
                    </a:lnTo>
                    <a:lnTo>
                      <a:pt x="182" y="335"/>
                    </a:lnTo>
                    <a:lnTo>
                      <a:pt x="182" y="334"/>
                    </a:lnTo>
                    <a:lnTo>
                      <a:pt x="182" y="332"/>
                    </a:lnTo>
                    <a:lnTo>
                      <a:pt x="183" y="332"/>
                    </a:lnTo>
                    <a:lnTo>
                      <a:pt x="183" y="330"/>
                    </a:lnTo>
                    <a:lnTo>
                      <a:pt x="185" y="329"/>
                    </a:lnTo>
                    <a:lnTo>
                      <a:pt x="185" y="327"/>
                    </a:lnTo>
                    <a:lnTo>
                      <a:pt x="186" y="326"/>
                    </a:lnTo>
                    <a:lnTo>
                      <a:pt x="186" y="324"/>
                    </a:lnTo>
                    <a:lnTo>
                      <a:pt x="188" y="323"/>
                    </a:lnTo>
                    <a:lnTo>
                      <a:pt x="188" y="321"/>
                    </a:lnTo>
                    <a:lnTo>
                      <a:pt x="188" y="320"/>
                    </a:lnTo>
                    <a:lnTo>
                      <a:pt x="189" y="320"/>
                    </a:lnTo>
                    <a:lnTo>
                      <a:pt x="189" y="318"/>
                    </a:lnTo>
                    <a:lnTo>
                      <a:pt x="189" y="317"/>
                    </a:lnTo>
                    <a:lnTo>
                      <a:pt x="189" y="315"/>
                    </a:lnTo>
                    <a:lnTo>
                      <a:pt x="191" y="315"/>
                    </a:lnTo>
                    <a:lnTo>
                      <a:pt x="191" y="314"/>
                    </a:lnTo>
                    <a:lnTo>
                      <a:pt x="191" y="312"/>
                    </a:lnTo>
                    <a:lnTo>
                      <a:pt x="192" y="312"/>
                    </a:lnTo>
                    <a:lnTo>
                      <a:pt x="192" y="310"/>
                    </a:lnTo>
                    <a:lnTo>
                      <a:pt x="192" y="309"/>
                    </a:lnTo>
                    <a:lnTo>
                      <a:pt x="192" y="307"/>
                    </a:lnTo>
                    <a:lnTo>
                      <a:pt x="194" y="307"/>
                    </a:lnTo>
                    <a:lnTo>
                      <a:pt x="194" y="306"/>
                    </a:lnTo>
                    <a:lnTo>
                      <a:pt x="194" y="304"/>
                    </a:lnTo>
                    <a:lnTo>
                      <a:pt x="194" y="303"/>
                    </a:lnTo>
                    <a:lnTo>
                      <a:pt x="195" y="301"/>
                    </a:lnTo>
                    <a:lnTo>
                      <a:pt x="195" y="300"/>
                    </a:lnTo>
                    <a:lnTo>
                      <a:pt x="195" y="298"/>
                    </a:lnTo>
                    <a:lnTo>
                      <a:pt x="197" y="298"/>
                    </a:lnTo>
                    <a:lnTo>
                      <a:pt x="197" y="297"/>
                    </a:lnTo>
                    <a:lnTo>
                      <a:pt x="199" y="295"/>
                    </a:lnTo>
                    <a:lnTo>
                      <a:pt x="199" y="294"/>
                    </a:lnTo>
                    <a:lnTo>
                      <a:pt x="200" y="294"/>
                    </a:lnTo>
                    <a:lnTo>
                      <a:pt x="202" y="292"/>
                    </a:lnTo>
                    <a:lnTo>
                      <a:pt x="203" y="292"/>
                    </a:lnTo>
                    <a:lnTo>
                      <a:pt x="203" y="290"/>
                    </a:lnTo>
                    <a:lnTo>
                      <a:pt x="205" y="290"/>
                    </a:lnTo>
                    <a:lnTo>
                      <a:pt x="206" y="290"/>
                    </a:lnTo>
                    <a:lnTo>
                      <a:pt x="206" y="289"/>
                    </a:lnTo>
                    <a:lnTo>
                      <a:pt x="208" y="289"/>
                    </a:lnTo>
                    <a:lnTo>
                      <a:pt x="209" y="289"/>
                    </a:lnTo>
                    <a:lnTo>
                      <a:pt x="209" y="287"/>
                    </a:lnTo>
                    <a:lnTo>
                      <a:pt x="211" y="287"/>
                    </a:lnTo>
                    <a:lnTo>
                      <a:pt x="211" y="286"/>
                    </a:lnTo>
                    <a:lnTo>
                      <a:pt x="212" y="286"/>
                    </a:lnTo>
                    <a:lnTo>
                      <a:pt x="212" y="284"/>
                    </a:lnTo>
                    <a:lnTo>
                      <a:pt x="214" y="284"/>
                    </a:lnTo>
                    <a:lnTo>
                      <a:pt x="214" y="283"/>
                    </a:lnTo>
                    <a:lnTo>
                      <a:pt x="215" y="283"/>
                    </a:lnTo>
                    <a:lnTo>
                      <a:pt x="215" y="281"/>
                    </a:lnTo>
                    <a:lnTo>
                      <a:pt x="217" y="281"/>
                    </a:lnTo>
                    <a:lnTo>
                      <a:pt x="219" y="280"/>
                    </a:lnTo>
                    <a:lnTo>
                      <a:pt x="220" y="280"/>
                    </a:lnTo>
                    <a:lnTo>
                      <a:pt x="220" y="278"/>
                    </a:lnTo>
                    <a:lnTo>
                      <a:pt x="222" y="278"/>
                    </a:lnTo>
                    <a:lnTo>
                      <a:pt x="222" y="277"/>
                    </a:lnTo>
                    <a:lnTo>
                      <a:pt x="223" y="277"/>
                    </a:lnTo>
                    <a:lnTo>
                      <a:pt x="225" y="275"/>
                    </a:lnTo>
                    <a:lnTo>
                      <a:pt x="226" y="275"/>
                    </a:lnTo>
                    <a:lnTo>
                      <a:pt x="226" y="274"/>
                    </a:lnTo>
                    <a:lnTo>
                      <a:pt x="228" y="274"/>
                    </a:lnTo>
                    <a:lnTo>
                      <a:pt x="228" y="272"/>
                    </a:lnTo>
                    <a:lnTo>
                      <a:pt x="229" y="272"/>
                    </a:lnTo>
                    <a:lnTo>
                      <a:pt x="229" y="270"/>
                    </a:lnTo>
                    <a:lnTo>
                      <a:pt x="231" y="270"/>
                    </a:lnTo>
                    <a:lnTo>
                      <a:pt x="231" y="269"/>
                    </a:lnTo>
                    <a:lnTo>
                      <a:pt x="232" y="269"/>
                    </a:lnTo>
                    <a:lnTo>
                      <a:pt x="232" y="267"/>
                    </a:lnTo>
                    <a:lnTo>
                      <a:pt x="232" y="266"/>
                    </a:lnTo>
                    <a:lnTo>
                      <a:pt x="234" y="266"/>
                    </a:lnTo>
                    <a:lnTo>
                      <a:pt x="234" y="264"/>
                    </a:lnTo>
                    <a:lnTo>
                      <a:pt x="234" y="263"/>
                    </a:lnTo>
                    <a:lnTo>
                      <a:pt x="234" y="261"/>
                    </a:lnTo>
                    <a:lnTo>
                      <a:pt x="234" y="260"/>
                    </a:lnTo>
                    <a:lnTo>
                      <a:pt x="235" y="260"/>
                    </a:lnTo>
                    <a:lnTo>
                      <a:pt x="237" y="260"/>
                    </a:lnTo>
                    <a:lnTo>
                      <a:pt x="237" y="258"/>
                    </a:lnTo>
                    <a:lnTo>
                      <a:pt x="239" y="258"/>
                    </a:lnTo>
                    <a:lnTo>
                      <a:pt x="239" y="257"/>
                    </a:lnTo>
                    <a:lnTo>
                      <a:pt x="240" y="257"/>
                    </a:lnTo>
                    <a:lnTo>
                      <a:pt x="240" y="255"/>
                    </a:lnTo>
                    <a:lnTo>
                      <a:pt x="240" y="254"/>
                    </a:lnTo>
                    <a:lnTo>
                      <a:pt x="242" y="254"/>
                    </a:lnTo>
                    <a:lnTo>
                      <a:pt x="242" y="252"/>
                    </a:lnTo>
                    <a:lnTo>
                      <a:pt x="242" y="250"/>
                    </a:lnTo>
                    <a:lnTo>
                      <a:pt x="243" y="250"/>
                    </a:lnTo>
                    <a:lnTo>
                      <a:pt x="243" y="249"/>
                    </a:lnTo>
                    <a:lnTo>
                      <a:pt x="245" y="249"/>
                    </a:lnTo>
                    <a:lnTo>
                      <a:pt x="245" y="247"/>
                    </a:lnTo>
                    <a:lnTo>
                      <a:pt x="246" y="247"/>
                    </a:lnTo>
                    <a:lnTo>
                      <a:pt x="246" y="246"/>
                    </a:lnTo>
                    <a:lnTo>
                      <a:pt x="246" y="244"/>
                    </a:lnTo>
                    <a:lnTo>
                      <a:pt x="246" y="243"/>
                    </a:lnTo>
                    <a:lnTo>
                      <a:pt x="248" y="243"/>
                    </a:lnTo>
                    <a:lnTo>
                      <a:pt x="248" y="241"/>
                    </a:lnTo>
                    <a:lnTo>
                      <a:pt x="248" y="240"/>
                    </a:lnTo>
                    <a:lnTo>
                      <a:pt x="249" y="240"/>
                    </a:lnTo>
                    <a:lnTo>
                      <a:pt x="249" y="238"/>
                    </a:lnTo>
                    <a:lnTo>
                      <a:pt x="251" y="238"/>
                    </a:lnTo>
                    <a:lnTo>
                      <a:pt x="251" y="237"/>
                    </a:lnTo>
                    <a:lnTo>
                      <a:pt x="252" y="235"/>
                    </a:lnTo>
                    <a:lnTo>
                      <a:pt x="252" y="234"/>
                    </a:lnTo>
                    <a:lnTo>
                      <a:pt x="254" y="234"/>
                    </a:lnTo>
                    <a:lnTo>
                      <a:pt x="254" y="232"/>
                    </a:lnTo>
                    <a:lnTo>
                      <a:pt x="254" y="230"/>
                    </a:lnTo>
                    <a:lnTo>
                      <a:pt x="254" y="229"/>
                    </a:lnTo>
                    <a:lnTo>
                      <a:pt x="255" y="229"/>
                    </a:lnTo>
                    <a:lnTo>
                      <a:pt x="255" y="227"/>
                    </a:lnTo>
                    <a:lnTo>
                      <a:pt x="255" y="226"/>
                    </a:lnTo>
                    <a:lnTo>
                      <a:pt x="255" y="224"/>
                    </a:lnTo>
                    <a:lnTo>
                      <a:pt x="257" y="224"/>
                    </a:lnTo>
                    <a:lnTo>
                      <a:pt x="257" y="223"/>
                    </a:lnTo>
                    <a:lnTo>
                      <a:pt x="259" y="221"/>
                    </a:lnTo>
                    <a:lnTo>
                      <a:pt x="260" y="221"/>
                    </a:lnTo>
                    <a:lnTo>
                      <a:pt x="260" y="220"/>
                    </a:lnTo>
                    <a:lnTo>
                      <a:pt x="262" y="220"/>
                    </a:lnTo>
                    <a:lnTo>
                      <a:pt x="263" y="218"/>
                    </a:lnTo>
                    <a:lnTo>
                      <a:pt x="265" y="218"/>
                    </a:lnTo>
                    <a:lnTo>
                      <a:pt x="265" y="217"/>
                    </a:lnTo>
                    <a:lnTo>
                      <a:pt x="266" y="217"/>
                    </a:lnTo>
                    <a:lnTo>
                      <a:pt x="268" y="215"/>
                    </a:lnTo>
                    <a:lnTo>
                      <a:pt x="269" y="214"/>
                    </a:lnTo>
                    <a:lnTo>
                      <a:pt x="269" y="212"/>
                    </a:lnTo>
                    <a:lnTo>
                      <a:pt x="269" y="211"/>
                    </a:lnTo>
                    <a:lnTo>
                      <a:pt x="271" y="211"/>
                    </a:lnTo>
                    <a:lnTo>
                      <a:pt x="271" y="209"/>
                    </a:lnTo>
                    <a:lnTo>
                      <a:pt x="271" y="207"/>
                    </a:lnTo>
                    <a:lnTo>
                      <a:pt x="272" y="207"/>
                    </a:lnTo>
                    <a:lnTo>
                      <a:pt x="272" y="206"/>
                    </a:lnTo>
                    <a:lnTo>
                      <a:pt x="272" y="204"/>
                    </a:lnTo>
                    <a:lnTo>
                      <a:pt x="272" y="203"/>
                    </a:lnTo>
                    <a:lnTo>
                      <a:pt x="274" y="203"/>
                    </a:lnTo>
                    <a:lnTo>
                      <a:pt x="274" y="201"/>
                    </a:lnTo>
                    <a:lnTo>
                      <a:pt x="274" y="200"/>
                    </a:lnTo>
                    <a:lnTo>
                      <a:pt x="274" y="198"/>
                    </a:lnTo>
                    <a:lnTo>
                      <a:pt x="272" y="198"/>
                    </a:lnTo>
                    <a:lnTo>
                      <a:pt x="274" y="197"/>
                    </a:lnTo>
                    <a:lnTo>
                      <a:pt x="274" y="195"/>
                    </a:lnTo>
                    <a:lnTo>
                      <a:pt x="274" y="194"/>
                    </a:lnTo>
                    <a:lnTo>
                      <a:pt x="274" y="192"/>
                    </a:lnTo>
                    <a:lnTo>
                      <a:pt x="274" y="191"/>
                    </a:lnTo>
                    <a:lnTo>
                      <a:pt x="274" y="189"/>
                    </a:lnTo>
                    <a:lnTo>
                      <a:pt x="274" y="187"/>
                    </a:lnTo>
                    <a:lnTo>
                      <a:pt x="274" y="186"/>
                    </a:lnTo>
                    <a:lnTo>
                      <a:pt x="274" y="184"/>
                    </a:lnTo>
                    <a:lnTo>
                      <a:pt x="275" y="184"/>
                    </a:lnTo>
                    <a:lnTo>
                      <a:pt x="275" y="183"/>
                    </a:lnTo>
                    <a:lnTo>
                      <a:pt x="277" y="183"/>
                    </a:lnTo>
                    <a:lnTo>
                      <a:pt x="277" y="181"/>
                    </a:lnTo>
                    <a:lnTo>
                      <a:pt x="277" y="180"/>
                    </a:lnTo>
                    <a:lnTo>
                      <a:pt x="279" y="180"/>
                    </a:lnTo>
                    <a:lnTo>
                      <a:pt x="279" y="178"/>
                    </a:lnTo>
                    <a:lnTo>
                      <a:pt x="279" y="177"/>
                    </a:lnTo>
                    <a:lnTo>
                      <a:pt x="280" y="177"/>
                    </a:lnTo>
                    <a:lnTo>
                      <a:pt x="280" y="175"/>
                    </a:lnTo>
                    <a:lnTo>
                      <a:pt x="282" y="175"/>
                    </a:lnTo>
                    <a:lnTo>
                      <a:pt x="282" y="174"/>
                    </a:lnTo>
                    <a:lnTo>
                      <a:pt x="283" y="174"/>
                    </a:lnTo>
                    <a:lnTo>
                      <a:pt x="283" y="172"/>
                    </a:lnTo>
                    <a:lnTo>
                      <a:pt x="285" y="172"/>
                    </a:lnTo>
                    <a:lnTo>
                      <a:pt x="285" y="171"/>
                    </a:lnTo>
                    <a:lnTo>
                      <a:pt x="286" y="171"/>
                    </a:lnTo>
                    <a:lnTo>
                      <a:pt x="288" y="169"/>
                    </a:lnTo>
                    <a:lnTo>
                      <a:pt x="289" y="167"/>
                    </a:lnTo>
                    <a:lnTo>
                      <a:pt x="289" y="166"/>
                    </a:lnTo>
                    <a:lnTo>
                      <a:pt x="291" y="166"/>
                    </a:lnTo>
                    <a:lnTo>
                      <a:pt x="292" y="164"/>
                    </a:lnTo>
                    <a:lnTo>
                      <a:pt x="294" y="164"/>
                    </a:lnTo>
                    <a:lnTo>
                      <a:pt x="294" y="163"/>
                    </a:lnTo>
                    <a:lnTo>
                      <a:pt x="295" y="163"/>
                    </a:lnTo>
                    <a:lnTo>
                      <a:pt x="295" y="161"/>
                    </a:lnTo>
                    <a:lnTo>
                      <a:pt x="297" y="161"/>
                    </a:lnTo>
                    <a:lnTo>
                      <a:pt x="297" y="160"/>
                    </a:lnTo>
                    <a:lnTo>
                      <a:pt x="297" y="158"/>
                    </a:lnTo>
                    <a:lnTo>
                      <a:pt x="297" y="157"/>
                    </a:lnTo>
                    <a:lnTo>
                      <a:pt x="298" y="157"/>
                    </a:lnTo>
                    <a:lnTo>
                      <a:pt x="298" y="155"/>
                    </a:lnTo>
                    <a:lnTo>
                      <a:pt x="298" y="154"/>
                    </a:lnTo>
                    <a:lnTo>
                      <a:pt x="300" y="154"/>
                    </a:lnTo>
                    <a:lnTo>
                      <a:pt x="300" y="152"/>
                    </a:lnTo>
                    <a:lnTo>
                      <a:pt x="300" y="151"/>
                    </a:lnTo>
                    <a:lnTo>
                      <a:pt x="298" y="151"/>
                    </a:lnTo>
                    <a:lnTo>
                      <a:pt x="298" y="149"/>
                    </a:lnTo>
                    <a:lnTo>
                      <a:pt x="298" y="147"/>
                    </a:lnTo>
                    <a:lnTo>
                      <a:pt x="300" y="146"/>
                    </a:lnTo>
                    <a:lnTo>
                      <a:pt x="298" y="144"/>
                    </a:lnTo>
                    <a:lnTo>
                      <a:pt x="300" y="144"/>
                    </a:lnTo>
                    <a:lnTo>
                      <a:pt x="300" y="143"/>
                    </a:lnTo>
                    <a:lnTo>
                      <a:pt x="300" y="141"/>
                    </a:lnTo>
                    <a:lnTo>
                      <a:pt x="302" y="141"/>
                    </a:lnTo>
                    <a:lnTo>
                      <a:pt x="302" y="140"/>
                    </a:lnTo>
                    <a:lnTo>
                      <a:pt x="302" y="138"/>
                    </a:lnTo>
                    <a:lnTo>
                      <a:pt x="302" y="137"/>
                    </a:lnTo>
                    <a:lnTo>
                      <a:pt x="302" y="135"/>
                    </a:lnTo>
                    <a:lnTo>
                      <a:pt x="302" y="134"/>
                    </a:lnTo>
                    <a:lnTo>
                      <a:pt x="300" y="132"/>
                    </a:lnTo>
                    <a:lnTo>
                      <a:pt x="300" y="131"/>
                    </a:lnTo>
                    <a:lnTo>
                      <a:pt x="298" y="129"/>
                    </a:lnTo>
                    <a:lnTo>
                      <a:pt x="298" y="127"/>
                    </a:lnTo>
                    <a:lnTo>
                      <a:pt x="300" y="127"/>
                    </a:lnTo>
                    <a:lnTo>
                      <a:pt x="302" y="126"/>
                    </a:lnTo>
                    <a:lnTo>
                      <a:pt x="302" y="124"/>
                    </a:lnTo>
                    <a:lnTo>
                      <a:pt x="302" y="123"/>
                    </a:lnTo>
                    <a:lnTo>
                      <a:pt x="303" y="123"/>
                    </a:lnTo>
                    <a:lnTo>
                      <a:pt x="303" y="121"/>
                    </a:lnTo>
                    <a:lnTo>
                      <a:pt x="305" y="121"/>
                    </a:lnTo>
                    <a:lnTo>
                      <a:pt x="306" y="121"/>
                    </a:lnTo>
                    <a:lnTo>
                      <a:pt x="308" y="121"/>
                    </a:lnTo>
                    <a:lnTo>
                      <a:pt x="309" y="120"/>
                    </a:lnTo>
                    <a:lnTo>
                      <a:pt x="309" y="118"/>
                    </a:lnTo>
                    <a:lnTo>
                      <a:pt x="309" y="117"/>
                    </a:lnTo>
                    <a:lnTo>
                      <a:pt x="308" y="115"/>
                    </a:lnTo>
                    <a:lnTo>
                      <a:pt x="308" y="114"/>
                    </a:lnTo>
                    <a:lnTo>
                      <a:pt x="308" y="112"/>
                    </a:lnTo>
                    <a:lnTo>
                      <a:pt x="306" y="112"/>
                    </a:lnTo>
                    <a:lnTo>
                      <a:pt x="306" y="111"/>
                    </a:lnTo>
                    <a:lnTo>
                      <a:pt x="308" y="111"/>
                    </a:lnTo>
                    <a:lnTo>
                      <a:pt x="308" y="109"/>
                    </a:lnTo>
                    <a:lnTo>
                      <a:pt x="306" y="109"/>
                    </a:lnTo>
                    <a:lnTo>
                      <a:pt x="306" y="107"/>
                    </a:lnTo>
                    <a:lnTo>
                      <a:pt x="305" y="107"/>
                    </a:lnTo>
                    <a:lnTo>
                      <a:pt x="305" y="106"/>
                    </a:lnTo>
                    <a:lnTo>
                      <a:pt x="303" y="106"/>
                    </a:lnTo>
                    <a:lnTo>
                      <a:pt x="303" y="104"/>
                    </a:lnTo>
                    <a:lnTo>
                      <a:pt x="303" y="103"/>
                    </a:lnTo>
                    <a:lnTo>
                      <a:pt x="303" y="101"/>
                    </a:lnTo>
                    <a:lnTo>
                      <a:pt x="303" y="100"/>
                    </a:lnTo>
                    <a:lnTo>
                      <a:pt x="303" y="98"/>
                    </a:lnTo>
                    <a:lnTo>
                      <a:pt x="305" y="98"/>
                    </a:lnTo>
                    <a:lnTo>
                      <a:pt x="305" y="97"/>
                    </a:lnTo>
                    <a:lnTo>
                      <a:pt x="303" y="97"/>
                    </a:lnTo>
                    <a:lnTo>
                      <a:pt x="303" y="95"/>
                    </a:lnTo>
                    <a:lnTo>
                      <a:pt x="303" y="94"/>
                    </a:lnTo>
                    <a:lnTo>
                      <a:pt x="305" y="94"/>
                    </a:lnTo>
                    <a:lnTo>
                      <a:pt x="306" y="92"/>
                    </a:lnTo>
                    <a:lnTo>
                      <a:pt x="308" y="92"/>
                    </a:lnTo>
                    <a:lnTo>
                      <a:pt x="309" y="92"/>
                    </a:lnTo>
                    <a:lnTo>
                      <a:pt x="309" y="91"/>
                    </a:lnTo>
                    <a:lnTo>
                      <a:pt x="311" y="91"/>
                    </a:lnTo>
                    <a:lnTo>
                      <a:pt x="312" y="91"/>
                    </a:lnTo>
                    <a:lnTo>
                      <a:pt x="314" y="89"/>
                    </a:lnTo>
                    <a:lnTo>
                      <a:pt x="314" y="87"/>
                    </a:lnTo>
                    <a:lnTo>
                      <a:pt x="315" y="86"/>
                    </a:lnTo>
                    <a:lnTo>
                      <a:pt x="314" y="84"/>
                    </a:lnTo>
                    <a:lnTo>
                      <a:pt x="312" y="83"/>
                    </a:lnTo>
                    <a:lnTo>
                      <a:pt x="312" y="81"/>
                    </a:lnTo>
                    <a:lnTo>
                      <a:pt x="311" y="81"/>
                    </a:lnTo>
                    <a:lnTo>
                      <a:pt x="311" y="80"/>
                    </a:lnTo>
                    <a:lnTo>
                      <a:pt x="312" y="78"/>
                    </a:lnTo>
                    <a:lnTo>
                      <a:pt x="312" y="77"/>
                    </a:lnTo>
                    <a:lnTo>
                      <a:pt x="312" y="75"/>
                    </a:lnTo>
                    <a:lnTo>
                      <a:pt x="311" y="75"/>
                    </a:lnTo>
                    <a:lnTo>
                      <a:pt x="311" y="74"/>
                    </a:lnTo>
                    <a:lnTo>
                      <a:pt x="311" y="72"/>
                    </a:lnTo>
                    <a:lnTo>
                      <a:pt x="309" y="72"/>
                    </a:lnTo>
                    <a:lnTo>
                      <a:pt x="309" y="71"/>
                    </a:lnTo>
                    <a:lnTo>
                      <a:pt x="311" y="71"/>
                    </a:lnTo>
                    <a:lnTo>
                      <a:pt x="312" y="71"/>
                    </a:lnTo>
                    <a:lnTo>
                      <a:pt x="314" y="69"/>
                    </a:lnTo>
                    <a:lnTo>
                      <a:pt x="315" y="69"/>
                    </a:lnTo>
                    <a:lnTo>
                      <a:pt x="317" y="69"/>
                    </a:lnTo>
                    <a:lnTo>
                      <a:pt x="318" y="67"/>
                    </a:lnTo>
                    <a:lnTo>
                      <a:pt x="320" y="67"/>
                    </a:lnTo>
                    <a:lnTo>
                      <a:pt x="322" y="67"/>
                    </a:lnTo>
                    <a:lnTo>
                      <a:pt x="322" y="66"/>
                    </a:lnTo>
                    <a:lnTo>
                      <a:pt x="323" y="66"/>
                    </a:lnTo>
                    <a:lnTo>
                      <a:pt x="323" y="64"/>
                    </a:lnTo>
                    <a:lnTo>
                      <a:pt x="325" y="64"/>
                    </a:lnTo>
                    <a:lnTo>
                      <a:pt x="325" y="63"/>
                    </a:lnTo>
                    <a:lnTo>
                      <a:pt x="325" y="61"/>
                    </a:lnTo>
                    <a:lnTo>
                      <a:pt x="325" y="60"/>
                    </a:lnTo>
                    <a:lnTo>
                      <a:pt x="325" y="58"/>
                    </a:lnTo>
                    <a:lnTo>
                      <a:pt x="325" y="57"/>
                    </a:lnTo>
                    <a:lnTo>
                      <a:pt x="323" y="57"/>
                    </a:lnTo>
                    <a:lnTo>
                      <a:pt x="323" y="55"/>
                    </a:lnTo>
                    <a:lnTo>
                      <a:pt x="322" y="54"/>
                    </a:lnTo>
                    <a:lnTo>
                      <a:pt x="322" y="52"/>
                    </a:lnTo>
                    <a:lnTo>
                      <a:pt x="320" y="52"/>
                    </a:lnTo>
                    <a:lnTo>
                      <a:pt x="320" y="51"/>
                    </a:lnTo>
                    <a:lnTo>
                      <a:pt x="318" y="49"/>
                    </a:lnTo>
                    <a:lnTo>
                      <a:pt x="318" y="47"/>
                    </a:lnTo>
                    <a:lnTo>
                      <a:pt x="317" y="47"/>
                    </a:lnTo>
                    <a:lnTo>
                      <a:pt x="315" y="47"/>
                    </a:lnTo>
                    <a:lnTo>
                      <a:pt x="315" y="46"/>
                    </a:lnTo>
                    <a:lnTo>
                      <a:pt x="314" y="46"/>
                    </a:lnTo>
                    <a:lnTo>
                      <a:pt x="314" y="44"/>
                    </a:lnTo>
                    <a:lnTo>
                      <a:pt x="312" y="44"/>
                    </a:lnTo>
                    <a:lnTo>
                      <a:pt x="312" y="43"/>
                    </a:lnTo>
                    <a:lnTo>
                      <a:pt x="312" y="41"/>
                    </a:lnTo>
                    <a:lnTo>
                      <a:pt x="311" y="41"/>
                    </a:lnTo>
                    <a:lnTo>
                      <a:pt x="311" y="40"/>
                    </a:lnTo>
                    <a:lnTo>
                      <a:pt x="311" y="38"/>
                    </a:lnTo>
                    <a:lnTo>
                      <a:pt x="311" y="37"/>
                    </a:lnTo>
                    <a:lnTo>
                      <a:pt x="312" y="35"/>
                    </a:lnTo>
                    <a:lnTo>
                      <a:pt x="312" y="34"/>
                    </a:lnTo>
                    <a:lnTo>
                      <a:pt x="312" y="32"/>
                    </a:lnTo>
                    <a:lnTo>
                      <a:pt x="314" y="32"/>
                    </a:lnTo>
                    <a:lnTo>
                      <a:pt x="314" y="31"/>
                    </a:lnTo>
                    <a:lnTo>
                      <a:pt x="315" y="31"/>
                    </a:lnTo>
                    <a:lnTo>
                      <a:pt x="317" y="29"/>
                    </a:lnTo>
                    <a:lnTo>
                      <a:pt x="318" y="27"/>
                    </a:lnTo>
                    <a:lnTo>
                      <a:pt x="320" y="26"/>
                    </a:lnTo>
                    <a:lnTo>
                      <a:pt x="322" y="26"/>
                    </a:lnTo>
                    <a:lnTo>
                      <a:pt x="322" y="24"/>
                    </a:lnTo>
                    <a:lnTo>
                      <a:pt x="323" y="24"/>
                    </a:lnTo>
                    <a:lnTo>
                      <a:pt x="325" y="24"/>
                    </a:lnTo>
                    <a:lnTo>
                      <a:pt x="325" y="23"/>
                    </a:lnTo>
                    <a:lnTo>
                      <a:pt x="326" y="23"/>
                    </a:lnTo>
                    <a:lnTo>
                      <a:pt x="326" y="21"/>
                    </a:lnTo>
                    <a:lnTo>
                      <a:pt x="328" y="21"/>
                    </a:lnTo>
                    <a:lnTo>
                      <a:pt x="329" y="20"/>
                    </a:lnTo>
                    <a:lnTo>
                      <a:pt x="331" y="20"/>
                    </a:lnTo>
                    <a:lnTo>
                      <a:pt x="331" y="18"/>
                    </a:lnTo>
                    <a:lnTo>
                      <a:pt x="332" y="17"/>
                    </a:lnTo>
                    <a:lnTo>
                      <a:pt x="334" y="15"/>
                    </a:lnTo>
                    <a:lnTo>
                      <a:pt x="335" y="15"/>
                    </a:lnTo>
                    <a:lnTo>
                      <a:pt x="335" y="14"/>
                    </a:lnTo>
                    <a:lnTo>
                      <a:pt x="337" y="14"/>
                    </a:lnTo>
                    <a:lnTo>
                      <a:pt x="337" y="12"/>
                    </a:lnTo>
                    <a:lnTo>
                      <a:pt x="338" y="12"/>
                    </a:lnTo>
                    <a:lnTo>
                      <a:pt x="338" y="11"/>
                    </a:lnTo>
                    <a:lnTo>
                      <a:pt x="340" y="11"/>
                    </a:lnTo>
                    <a:lnTo>
                      <a:pt x="342" y="11"/>
                    </a:lnTo>
                    <a:lnTo>
                      <a:pt x="343" y="11"/>
                    </a:lnTo>
                    <a:lnTo>
                      <a:pt x="345" y="11"/>
                    </a:lnTo>
                    <a:lnTo>
                      <a:pt x="346" y="12"/>
                    </a:lnTo>
                    <a:lnTo>
                      <a:pt x="348" y="12"/>
                    </a:lnTo>
                    <a:lnTo>
                      <a:pt x="349" y="12"/>
                    </a:lnTo>
                    <a:lnTo>
                      <a:pt x="351" y="14"/>
                    </a:lnTo>
                    <a:lnTo>
                      <a:pt x="352" y="14"/>
                    </a:lnTo>
                    <a:lnTo>
                      <a:pt x="354" y="15"/>
                    </a:lnTo>
                    <a:lnTo>
                      <a:pt x="355" y="15"/>
                    </a:lnTo>
                    <a:lnTo>
                      <a:pt x="357" y="15"/>
                    </a:lnTo>
                    <a:lnTo>
                      <a:pt x="358" y="15"/>
                    </a:lnTo>
                    <a:lnTo>
                      <a:pt x="358" y="17"/>
                    </a:lnTo>
                    <a:lnTo>
                      <a:pt x="360" y="17"/>
                    </a:lnTo>
                    <a:lnTo>
                      <a:pt x="362" y="17"/>
                    </a:lnTo>
                    <a:lnTo>
                      <a:pt x="362" y="18"/>
                    </a:lnTo>
                    <a:lnTo>
                      <a:pt x="363" y="18"/>
                    </a:lnTo>
                    <a:lnTo>
                      <a:pt x="363" y="20"/>
                    </a:lnTo>
                    <a:lnTo>
                      <a:pt x="365" y="20"/>
                    </a:lnTo>
                    <a:lnTo>
                      <a:pt x="365" y="21"/>
                    </a:lnTo>
                    <a:lnTo>
                      <a:pt x="366" y="21"/>
                    </a:lnTo>
                    <a:lnTo>
                      <a:pt x="368" y="21"/>
                    </a:lnTo>
                    <a:lnTo>
                      <a:pt x="368" y="23"/>
                    </a:lnTo>
                    <a:lnTo>
                      <a:pt x="369" y="23"/>
                    </a:lnTo>
                    <a:lnTo>
                      <a:pt x="369" y="24"/>
                    </a:lnTo>
                    <a:lnTo>
                      <a:pt x="371" y="24"/>
                    </a:lnTo>
                    <a:lnTo>
                      <a:pt x="372" y="24"/>
                    </a:lnTo>
                    <a:lnTo>
                      <a:pt x="372" y="26"/>
                    </a:lnTo>
                    <a:lnTo>
                      <a:pt x="374" y="26"/>
                    </a:lnTo>
                    <a:lnTo>
                      <a:pt x="375" y="27"/>
                    </a:lnTo>
                    <a:lnTo>
                      <a:pt x="377" y="27"/>
                    </a:lnTo>
                    <a:lnTo>
                      <a:pt x="378" y="27"/>
                    </a:lnTo>
                    <a:lnTo>
                      <a:pt x="380" y="27"/>
                    </a:lnTo>
                    <a:lnTo>
                      <a:pt x="380" y="26"/>
                    </a:lnTo>
                    <a:lnTo>
                      <a:pt x="382" y="26"/>
                    </a:lnTo>
                    <a:lnTo>
                      <a:pt x="382" y="24"/>
                    </a:lnTo>
                    <a:lnTo>
                      <a:pt x="383" y="24"/>
                    </a:lnTo>
                    <a:lnTo>
                      <a:pt x="385" y="24"/>
                    </a:lnTo>
                    <a:lnTo>
                      <a:pt x="386" y="24"/>
                    </a:lnTo>
                    <a:lnTo>
                      <a:pt x="388" y="23"/>
                    </a:lnTo>
                    <a:lnTo>
                      <a:pt x="389" y="23"/>
                    </a:lnTo>
                    <a:lnTo>
                      <a:pt x="389" y="21"/>
                    </a:lnTo>
                    <a:lnTo>
                      <a:pt x="391" y="21"/>
                    </a:lnTo>
                    <a:lnTo>
                      <a:pt x="392" y="20"/>
                    </a:lnTo>
                    <a:lnTo>
                      <a:pt x="394" y="20"/>
                    </a:lnTo>
                    <a:lnTo>
                      <a:pt x="394" y="18"/>
                    </a:lnTo>
                    <a:lnTo>
                      <a:pt x="395" y="18"/>
                    </a:lnTo>
                    <a:lnTo>
                      <a:pt x="397" y="18"/>
                    </a:lnTo>
                    <a:lnTo>
                      <a:pt x="398" y="18"/>
                    </a:lnTo>
                    <a:lnTo>
                      <a:pt x="400" y="18"/>
                    </a:lnTo>
                    <a:lnTo>
                      <a:pt x="401" y="18"/>
                    </a:lnTo>
                    <a:lnTo>
                      <a:pt x="403" y="18"/>
                    </a:lnTo>
                    <a:lnTo>
                      <a:pt x="405" y="18"/>
                    </a:lnTo>
                    <a:lnTo>
                      <a:pt x="406" y="18"/>
                    </a:lnTo>
                    <a:lnTo>
                      <a:pt x="406" y="20"/>
                    </a:lnTo>
                    <a:lnTo>
                      <a:pt x="408" y="20"/>
                    </a:lnTo>
                    <a:lnTo>
                      <a:pt x="409" y="18"/>
                    </a:lnTo>
                    <a:lnTo>
                      <a:pt x="411" y="18"/>
                    </a:lnTo>
                    <a:lnTo>
                      <a:pt x="412" y="18"/>
                    </a:lnTo>
                    <a:lnTo>
                      <a:pt x="414" y="18"/>
                    </a:lnTo>
                    <a:lnTo>
                      <a:pt x="415" y="18"/>
                    </a:lnTo>
                    <a:lnTo>
                      <a:pt x="415" y="17"/>
                    </a:lnTo>
                    <a:lnTo>
                      <a:pt x="417" y="17"/>
                    </a:lnTo>
                    <a:lnTo>
                      <a:pt x="418" y="17"/>
                    </a:lnTo>
                    <a:lnTo>
                      <a:pt x="418" y="18"/>
                    </a:lnTo>
                    <a:lnTo>
                      <a:pt x="420" y="18"/>
                    </a:lnTo>
                    <a:lnTo>
                      <a:pt x="421" y="18"/>
                    </a:lnTo>
                    <a:lnTo>
                      <a:pt x="423" y="18"/>
                    </a:lnTo>
                    <a:lnTo>
                      <a:pt x="425" y="18"/>
                    </a:lnTo>
                    <a:lnTo>
                      <a:pt x="426" y="18"/>
                    </a:lnTo>
                    <a:lnTo>
                      <a:pt x="428" y="18"/>
                    </a:lnTo>
                    <a:lnTo>
                      <a:pt x="429" y="18"/>
                    </a:lnTo>
                    <a:lnTo>
                      <a:pt x="431" y="18"/>
                    </a:lnTo>
                    <a:lnTo>
                      <a:pt x="432" y="17"/>
                    </a:lnTo>
                    <a:lnTo>
                      <a:pt x="434" y="17"/>
                    </a:lnTo>
                    <a:lnTo>
                      <a:pt x="434" y="15"/>
                    </a:lnTo>
                    <a:lnTo>
                      <a:pt x="434" y="14"/>
                    </a:lnTo>
                    <a:lnTo>
                      <a:pt x="435" y="14"/>
                    </a:lnTo>
                    <a:lnTo>
                      <a:pt x="435" y="12"/>
                    </a:lnTo>
                    <a:lnTo>
                      <a:pt x="437" y="12"/>
                    </a:lnTo>
                    <a:lnTo>
                      <a:pt x="438" y="11"/>
                    </a:lnTo>
                    <a:lnTo>
                      <a:pt x="438" y="9"/>
                    </a:lnTo>
                    <a:lnTo>
                      <a:pt x="440" y="9"/>
                    </a:lnTo>
                    <a:lnTo>
                      <a:pt x="440" y="7"/>
                    </a:lnTo>
                    <a:lnTo>
                      <a:pt x="441" y="6"/>
                    </a:lnTo>
                    <a:lnTo>
                      <a:pt x="443" y="4"/>
                    </a:lnTo>
                    <a:lnTo>
                      <a:pt x="445" y="4"/>
                    </a:lnTo>
                    <a:lnTo>
                      <a:pt x="445" y="3"/>
                    </a:lnTo>
                    <a:lnTo>
                      <a:pt x="446" y="3"/>
                    </a:lnTo>
                    <a:lnTo>
                      <a:pt x="446" y="1"/>
                    </a:lnTo>
                    <a:lnTo>
                      <a:pt x="448" y="1"/>
                    </a:lnTo>
                    <a:lnTo>
                      <a:pt x="449" y="0"/>
                    </a:lnTo>
                    <a:lnTo>
                      <a:pt x="451" y="0"/>
                    </a:lnTo>
                    <a:lnTo>
                      <a:pt x="452" y="0"/>
                    </a:lnTo>
                    <a:lnTo>
                      <a:pt x="454" y="0"/>
                    </a:lnTo>
                    <a:lnTo>
                      <a:pt x="455" y="0"/>
                    </a:lnTo>
                    <a:lnTo>
                      <a:pt x="457" y="0"/>
                    </a:lnTo>
                    <a:lnTo>
                      <a:pt x="458" y="0"/>
                    </a:lnTo>
                    <a:lnTo>
                      <a:pt x="460" y="0"/>
                    </a:lnTo>
                    <a:lnTo>
                      <a:pt x="460" y="1"/>
                    </a:lnTo>
                    <a:lnTo>
                      <a:pt x="461" y="1"/>
                    </a:lnTo>
                    <a:lnTo>
                      <a:pt x="463" y="1"/>
                    </a:lnTo>
                    <a:lnTo>
                      <a:pt x="465" y="1"/>
                    </a:lnTo>
                    <a:lnTo>
                      <a:pt x="465" y="0"/>
                    </a:lnTo>
                    <a:lnTo>
                      <a:pt x="466" y="0"/>
                    </a:lnTo>
                    <a:lnTo>
                      <a:pt x="466" y="1"/>
                    </a:lnTo>
                    <a:lnTo>
                      <a:pt x="468" y="1"/>
                    </a:lnTo>
                    <a:lnTo>
                      <a:pt x="469" y="1"/>
                    </a:lnTo>
                    <a:lnTo>
                      <a:pt x="471" y="1"/>
                    </a:lnTo>
                    <a:lnTo>
                      <a:pt x="472" y="1"/>
                    </a:lnTo>
                    <a:lnTo>
                      <a:pt x="474" y="1"/>
                    </a:lnTo>
                    <a:lnTo>
                      <a:pt x="475" y="1"/>
                    </a:lnTo>
                    <a:lnTo>
                      <a:pt x="477" y="1"/>
                    </a:lnTo>
                    <a:lnTo>
                      <a:pt x="478" y="1"/>
                    </a:lnTo>
                    <a:lnTo>
                      <a:pt x="478" y="3"/>
                    </a:lnTo>
                    <a:lnTo>
                      <a:pt x="480" y="3"/>
                    </a:lnTo>
                    <a:lnTo>
                      <a:pt x="481" y="3"/>
                    </a:lnTo>
                    <a:lnTo>
                      <a:pt x="483" y="3"/>
                    </a:lnTo>
                    <a:lnTo>
                      <a:pt x="485" y="3"/>
                    </a:lnTo>
                    <a:lnTo>
                      <a:pt x="486" y="3"/>
                    </a:lnTo>
                    <a:lnTo>
                      <a:pt x="488" y="3"/>
                    </a:lnTo>
                    <a:lnTo>
                      <a:pt x="489" y="3"/>
                    </a:lnTo>
                    <a:lnTo>
                      <a:pt x="491" y="3"/>
                    </a:lnTo>
                    <a:lnTo>
                      <a:pt x="492" y="3"/>
                    </a:lnTo>
                    <a:lnTo>
                      <a:pt x="495" y="4"/>
                    </a:lnTo>
                    <a:lnTo>
                      <a:pt x="497" y="7"/>
                    </a:lnTo>
                    <a:lnTo>
                      <a:pt x="500" y="12"/>
                    </a:lnTo>
                    <a:lnTo>
                      <a:pt x="504" y="15"/>
                    </a:lnTo>
                    <a:lnTo>
                      <a:pt x="509" y="17"/>
                    </a:lnTo>
                    <a:lnTo>
                      <a:pt x="514" y="17"/>
                    </a:lnTo>
                    <a:lnTo>
                      <a:pt x="520" y="18"/>
                    </a:lnTo>
                    <a:lnTo>
                      <a:pt x="526" y="20"/>
                    </a:lnTo>
                    <a:lnTo>
                      <a:pt x="532" y="21"/>
                    </a:lnTo>
                    <a:lnTo>
                      <a:pt x="537" y="21"/>
                    </a:lnTo>
                    <a:lnTo>
                      <a:pt x="540" y="18"/>
                    </a:lnTo>
                    <a:lnTo>
                      <a:pt x="544" y="15"/>
                    </a:lnTo>
                    <a:lnTo>
                      <a:pt x="563" y="12"/>
                    </a:lnTo>
                    <a:lnTo>
                      <a:pt x="574" y="12"/>
                    </a:lnTo>
                    <a:lnTo>
                      <a:pt x="580" y="14"/>
                    </a:lnTo>
                    <a:lnTo>
                      <a:pt x="595" y="20"/>
                    </a:lnTo>
                    <a:lnTo>
                      <a:pt x="606" y="24"/>
                    </a:lnTo>
                    <a:lnTo>
                      <a:pt x="607" y="24"/>
                    </a:lnTo>
                    <a:lnTo>
                      <a:pt x="617" y="29"/>
                    </a:lnTo>
                    <a:lnTo>
                      <a:pt x="624" y="32"/>
                    </a:lnTo>
                    <a:lnTo>
                      <a:pt x="631" y="38"/>
                    </a:lnTo>
                    <a:lnTo>
                      <a:pt x="638" y="47"/>
                    </a:lnTo>
                    <a:lnTo>
                      <a:pt x="644" y="55"/>
                    </a:lnTo>
                    <a:lnTo>
                      <a:pt x="652" y="61"/>
                    </a:lnTo>
                    <a:lnTo>
                      <a:pt x="655" y="64"/>
                    </a:lnTo>
                    <a:lnTo>
                      <a:pt x="660" y="66"/>
                    </a:lnTo>
                    <a:lnTo>
                      <a:pt x="666" y="67"/>
                    </a:lnTo>
                    <a:lnTo>
                      <a:pt x="674" y="66"/>
                    </a:lnTo>
                    <a:lnTo>
                      <a:pt x="681" y="67"/>
                    </a:lnTo>
                    <a:lnTo>
                      <a:pt x="691" y="67"/>
                    </a:lnTo>
                    <a:lnTo>
                      <a:pt x="697" y="69"/>
                    </a:lnTo>
                    <a:lnTo>
                      <a:pt x="706" y="72"/>
                    </a:lnTo>
                    <a:lnTo>
                      <a:pt x="710" y="75"/>
                    </a:lnTo>
                    <a:lnTo>
                      <a:pt x="718" y="80"/>
                    </a:lnTo>
                    <a:lnTo>
                      <a:pt x="724" y="86"/>
                    </a:lnTo>
                    <a:lnTo>
                      <a:pt x="729" y="92"/>
                    </a:lnTo>
                    <a:lnTo>
                      <a:pt x="735" y="103"/>
                    </a:lnTo>
                    <a:lnTo>
                      <a:pt x="741" y="112"/>
                    </a:lnTo>
                    <a:lnTo>
                      <a:pt x="747" y="124"/>
                    </a:lnTo>
                    <a:lnTo>
                      <a:pt x="757" y="134"/>
                    </a:lnTo>
                    <a:lnTo>
                      <a:pt x="763" y="138"/>
                    </a:lnTo>
                    <a:lnTo>
                      <a:pt x="775" y="143"/>
                    </a:lnTo>
                    <a:lnTo>
                      <a:pt x="789" y="151"/>
                    </a:lnTo>
                    <a:lnTo>
                      <a:pt x="804" y="163"/>
                    </a:lnTo>
                    <a:lnTo>
                      <a:pt x="815" y="169"/>
                    </a:lnTo>
                    <a:lnTo>
                      <a:pt x="823" y="172"/>
                    </a:lnTo>
                    <a:lnTo>
                      <a:pt x="830" y="175"/>
                    </a:lnTo>
                    <a:lnTo>
                      <a:pt x="835" y="178"/>
                    </a:lnTo>
                    <a:lnTo>
                      <a:pt x="840" y="181"/>
                    </a:lnTo>
                    <a:lnTo>
                      <a:pt x="846" y="186"/>
                    </a:lnTo>
                    <a:lnTo>
                      <a:pt x="849" y="189"/>
                    </a:lnTo>
                    <a:lnTo>
                      <a:pt x="855" y="191"/>
                    </a:lnTo>
                    <a:lnTo>
                      <a:pt x="877" y="198"/>
                    </a:lnTo>
                    <a:lnTo>
                      <a:pt x="884" y="203"/>
                    </a:lnTo>
                    <a:lnTo>
                      <a:pt x="890" y="206"/>
                    </a:lnTo>
                    <a:lnTo>
                      <a:pt x="901" y="215"/>
                    </a:lnTo>
                    <a:lnTo>
                      <a:pt x="907" y="218"/>
                    </a:lnTo>
                    <a:lnTo>
                      <a:pt x="913" y="220"/>
                    </a:lnTo>
                    <a:lnTo>
                      <a:pt x="918" y="221"/>
                    </a:lnTo>
                    <a:lnTo>
                      <a:pt x="926" y="221"/>
                    </a:lnTo>
                    <a:lnTo>
                      <a:pt x="932" y="224"/>
                    </a:lnTo>
                    <a:lnTo>
                      <a:pt x="938" y="227"/>
                    </a:lnTo>
                    <a:lnTo>
                      <a:pt x="944" y="229"/>
                    </a:lnTo>
                    <a:lnTo>
                      <a:pt x="949" y="234"/>
                    </a:lnTo>
                    <a:lnTo>
                      <a:pt x="953" y="237"/>
                    </a:lnTo>
                    <a:lnTo>
                      <a:pt x="960" y="243"/>
                    </a:lnTo>
                    <a:lnTo>
                      <a:pt x="964" y="246"/>
                    </a:lnTo>
                    <a:lnTo>
                      <a:pt x="969" y="247"/>
                    </a:lnTo>
                    <a:lnTo>
                      <a:pt x="978" y="252"/>
                    </a:lnTo>
                    <a:lnTo>
                      <a:pt x="987" y="255"/>
                    </a:lnTo>
                    <a:lnTo>
                      <a:pt x="995" y="258"/>
                    </a:lnTo>
                    <a:lnTo>
                      <a:pt x="1004" y="260"/>
                    </a:lnTo>
                    <a:lnTo>
                      <a:pt x="1012" y="261"/>
                    </a:lnTo>
                    <a:lnTo>
                      <a:pt x="1021" y="263"/>
                    </a:lnTo>
                    <a:lnTo>
                      <a:pt x="1030" y="266"/>
                    </a:lnTo>
                    <a:lnTo>
                      <a:pt x="1039" y="266"/>
                    </a:lnTo>
                    <a:lnTo>
                      <a:pt x="1044" y="270"/>
                    </a:lnTo>
                    <a:lnTo>
                      <a:pt x="1047" y="280"/>
                    </a:lnTo>
                    <a:lnTo>
                      <a:pt x="1047" y="286"/>
                    </a:lnTo>
                    <a:lnTo>
                      <a:pt x="1046" y="295"/>
                    </a:lnTo>
                    <a:lnTo>
                      <a:pt x="1044" y="303"/>
                    </a:lnTo>
                    <a:lnTo>
                      <a:pt x="1043" y="310"/>
                    </a:lnTo>
                    <a:lnTo>
                      <a:pt x="1036" y="323"/>
                    </a:lnTo>
                    <a:lnTo>
                      <a:pt x="1024" y="341"/>
                    </a:lnTo>
                    <a:lnTo>
                      <a:pt x="1018" y="354"/>
                    </a:lnTo>
                    <a:lnTo>
                      <a:pt x="1016" y="367"/>
                    </a:lnTo>
                    <a:lnTo>
                      <a:pt x="1021" y="386"/>
                    </a:lnTo>
                    <a:lnTo>
                      <a:pt x="1023" y="398"/>
                    </a:lnTo>
                    <a:lnTo>
                      <a:pt x="1029" y="407"/>
                    </a:lnTo>
                    <a:lnTo>
                      <a:pt x="1039" y="432"/>
                    </a:lnTo>
                    <a:lnTo>
                      <a:pt x="1043" y="438"/>
                    </a:lnTo>
                    <a:lnTo>
                      <a:pt x="1041" y="438"/>
                    </a:lnTo>
                    <a:lnTo>
                      <a:pt x="1041" y="440"/>
                    </a:lnTo>
                    <a:lnTo>
                      <a:pt x="1039" y="440"/>
                    </a:lnTo>
                    <a:lnTo>
                      <a:pt x="1038" y="441"/>
                    </a:lnTo>
                    <a:lnTo>
                      <a:pt x="1038" y="444"/>
                    </a:lnTo>
                    <a:lnTo>
                      <a:pt x="1036" y="446"/>
                    </a:lnTo>
                    <a:lnTo>
                      <a:pt x="1036" y="447"/>
                    </a:lnTo>
                    <a:lnTo>
                      <a:pt x="1035" y="450"/>
                    </a:lnTo>
                    <a:lnTo>
                      <a:pt x="1033" y="452"/>
                    </a:lnTo>
                    <a:lnTo>
                      <a:pt x="1032" y="454"/>
                    </a:lnTo>
                    <a:lnTo>
                      <a:pt x="1030" y="455"/>
                    </a:lnTo>
                    <a:lnTo>
                      <a:pt x="1030" y="457"/>
                    </a:lnTo>
                    <a:lnTo>
                      <a:pt x="1029" y="457"/>
                    </a:lnTo>
                    <a:lnTo>
                      <a:pt x="1029" y="458"/>
                    </a:lnTo>
                    <a:lnTo>
                      <a:pt x="1027" y="458"/>
                    </a:lnTo>
                    <a:lnTo>
                      <a:pt x="1027" y="460"/>
                    </a:lnTo>
                    <a:lnTo>
                      <a:pt x="1026" y="460"/>
                    </a:lnTo>
                    <a:lnTo>
                      <a:pt x="1026" y="461"/>
                    </a:lnTo>
                    <a:lnTo>
                      <a:pt x="1024" y="463"/>
                    </a:lnTo>
                    <a:lnTo>
                      <a:pt x="1023" y="463"/>
                    </a:lnTo>
                    <a:lnTo>
                      <a:pt x="1023" y="464"/>
                    </a:lnTo>
                    <a:lnTo>
                      <a:pt x="1021" y="464"/>
                    </a:lnTo>
                    <a:lnTo>
                      <a:pt x="1021" y="466"/>
                    </a:lnTo>
                    <a:lnTo>
                      <a:pt x="1019" y="466"/>
                    </a:lnTo>
                    <a:lnTo>
                      <a:pt x="1019" y="467"/>
                    </a:lnTo>
                    <a:lnTo>
                      <a:pt x="1018" y="467"/>
                    </a:lnTo>
                    <a:lnTo>
                      <a:pt x="1018" y="469"/>
                    </a:lnTo>
                    <a:lnTo>
                      <a:pt x="1016" y="470"/>
                    </a:lnTo>
                    <a:lnTo>
                      <a:pt x="1015" y="472"/>
                    </a:lnTo>
                    <a:lnTo>
                      <a:pt x="1013" y="473"/>
                    </a:lnTo>
                    <a:lnTo>
                      <a:pt x="1012" y="475"/>
                    </a:lnTo>
                    <a:lnTo>
                      <a:pt x="1012" y="477"/>
                    </a:lnTo>
                    <a:lnTo>
                      <a:pt x="1010" y="477"/>
                    </a:lnTo>
                    <a:lnTo>
                      <a:pt x="1009" y="478"/>
                    </a:lnTo>
                    <a:lnTo>
                      <a:pt x="1009" y="480"/>
                    </a:lnTo>
                    <a:lnTo>
                      <a:pt x="1007" y="480"/>
                    </a:lnTo>
                    <a:lnTo>
                      <a:pt x="1007" y="481"/>
                    </a:lnTo>
                    <a:lnTo>
                      <a:pt x="1006" y="483"/>
                    </a:lnTo>
                    <a:lnTo>
                      <a:pt x="1004" y="483"/>
                    </a:lnTo>
                    <a:lnTo>
                      <a:pt x="1003" y="484"/>
                    </a:lnTo>
                    <a:lnTo>
                      <a:pt x="1001" y="484"/>
                    </a:lnTo>
                    <a:lnTo>
                      <a:pt x="1000" y="484"/>
                    </a:lnTo>
                    <a:lnTo>
                      <a:pt x="1000" y="486"/>
                    </a:lnTo>
                    <a:lnTo>
                      <a:pt x="998" y="486"/>
                    </a:lnTo>
                    <a:lnTo>
                      <a:pt x="998" y="487"/>
                    </a:lnTo>
                    <a:lnTo>
                      <a:pt x="998" y="489"/>
                    </a:lnTo>
                    <a:lnTo>
                      <a:pt x="996" y="489"/>
                    </a:lnTo>
                    <a:lnTo>
                      <a:pt x="996" y="490"/>
                    </a:lnTo>
                    <a:lnTo>
                      <a:pt x="996" y="492"/>
                    </a:lnTo>
                    <a:lnTo>
                      <a:pt x="995" y="493"/>
                    </a:lnTo>
                    <a:lnTo>
                      <a:pt x="993" y="495"/>
                    </a:lnTo>
                    <a:lnTo>
                      <a:pt x="992" y="495"/>
                    </a:lnTo>
                    <a:lnTo>
                      <a:pt x="990" y="495"/>
                    </a:lnTo>
                    <a:lnTo>
                      <a:pt x="990" y="497"/>
                    </a:lnTo>
                    <a:lnTo>
                      <a:pt x="989" y="497"/>
                    </a:lnTo>
                    <a:lnTo>
                      <a:pt x="989" y="498"/>
                    </a:lnTo>
                    <a:lnTo>
                      <a:pt x="989" y="500"/>
                    </a:lnTo>
                    <a:lnTo>
                      <a:pt x="990" y="501"/>
                    </a:lnTo>
                    <a:lnTo>
                      <a:pt x="990" y="503"/>
                    </a:lnTo>
                    <a:lnTo>
                      <a:pt x="992" y="503"/>
                    </a:lnTo>
                    <a:lnTo>
                      <a:pt x="992" y="504"/>
                    </a:lnTo>
                    <a:lnTo>
                      <a:pt x="993" y="504"/>
                    </a:lnTo>
                    <a:lnTo>
                      <a:pt x="993" y="506"/>
                    </a:lnTo>
                    <a:lnTo>
                      <a:pt x="995" y="506"/>
                    </a:lnTo>
                    <a:lnTo>
                      <a:pt x="995" y="507"/>
                    </a:lnTo>
                    <a:lnTo>
                      <a:pt x="995" y="509"/>
                    </a:lnTo>
                    <a:lnTo>
                      <a:pt x="995" y="510"/>
                    </a:lnTo>
                    <a:lnTo>
                      <a:pt x="993" y="512"/>
                    </a:lnTo>
                    <a:lnTo>
                      <a:pt x="993" y="513"/>
                    </a:lnTo>
                    <a:lnTo>
                      <a:pt x="992" y="513"/>
                    </a:lnTo>
                    <a:lnTo>
                      <a:pt x="992" y="515"/>
                    </a:lnTo>
                    <a:lnTo>
                      <a:pt x="992" y="517"/>
                    </a:lnTo>
                    <a:lnTo>
                      <a:pt x="993" y="517"/>
                    </a:lnTo>
                    <a:lnTo>
                      <a:pt x="995" y="518"/>
                    </a:lnTo>
                    <a:lnTo>
                      <a:pt x="996" y="518"/>
                    </a:lnTo>
                    <a:lnTo>
                      <a:pt x="996" y="520"/>
                    </a:lnTo>
                    <a:lnTo>
                      <a:pt x="996" y="521"/>
                    </a:lnTo>
                    <a:lnTo>
                      <a:pt x="995" y="523"/>
                    </a:lnTo>
                    <a:lnTo>
                      <a:pt x="993" y="523"/>
                    </a:lnTo>
                    <a:lnTo>
                      <a:pt x="993" y="524"/>
                    </a:lnTo>
                    <a:lnTo>
                      <a:pt x="993" y="526"/>
                    </a:lnTo>
                    <a:lnTo>
                      <a:pt x="993" y="527"/>
                    </a:lnTo>
                    <a:lnTo>
                      <a:pt x="995" y="527"/>
                    </a:lnTo>
                    <a:lnTo>
                      <a:pt x="995" y="529"/>
                    </a:lnTo>
                    <a:lnTo>
                      <a:pt x="996" y="530"/>
                    </a:lnTo>
                    <a:lnTo>
                      <a:pt x="996" y="532"/>
                    </a:lnTo>
                    <a:lnTo>
                      <a:pt x="998" y="532"/>
                    </a:lnTo>
                    <a:lnTo>
                      <a:pt x="1000" y="532"/>
                    </a:lnTo>
                    <a:lnTo>
                      <a:pt x="1000" y="533"/>
                    </a:lnTo>
                    <a:lnTo>
                      <a:pt x="998" y="533"/>
                    </a:lnTo>
                    <a:lnTo>
                      <a:pt x="998" y="535"/>
                    </a:lnTo>
                    <a:lnTo>
                      <a:pt x="996" y="535"/>
                    </a:lnTo>
                    <a:lnTo>
                      <a:pt x="995" y="535"/>
                    </a:lnTo>
                    <a:lnTo>
                      <a:pt x="993" y="535"/>
                    </a:lnTo>
                    <a:lnTo>
                      <a:pt x="992" y="537"/>
                    </a:lnTo>
                    <a:lnTo>
                      <a:pt x="990" y="537"/>
                    </a:lnTo>
                    <a:lnTo>
                      <a:pt x="990" y="538"/>
                    </a:lnTo>
                    <a:lnTo>
                      <a:pt x="990" y="540"/>
                    </a:lnTo>
                    <a:lnTo>
                      <a:pt x="990" y="541"/>
                    </a:lnTo>
                    <a:lnTo>
                      <a:pt x="992" y="541"/>
                    </a:lnTo>
                    <a:lnTo>
                      <a:pt x="992" y="543"/>
                    </a:lnTo>
                    <a:lnTo>
                      <a:pt x="992" y="544"/>
                    </a:lnTo>
                    <a:lnTo>
                      <a:pt x="993" y="546"/>
                    </a:lnTo>
                    <a:lnTo>
                      <a:pt x="993" y="547"/>
                    </a:lnTo>
                    <a:lnTo>
                      <a:pt x="993" y="549"/>
                    </a:lnTo>
                    <a:lnTo>
                      <a:pt x="993" y="550"/>
                    </a:lnTo>
                    <a:lnTo>
                      <a:pt x="993" y="553"/>
                    </a:lnTo>
                    <a:lnTo>
                      <a:pt x="992" y="557"/>
                    </a:lnTo>
                    <a:lnTo>
                      <a:pt x="992" y="558"/>
                    </a:lnTo>
                    <a:lnTo>
                      <a:pt x="992" y="560"/>
                    </a:lnTo>
                    <a:lnTo>
                      <a:pt x="993" y="560"/>
                    </a:lnTo>
                    <a:lnTo>
                      <a:pt x="993" y="561"/>
                    </a:lnTo>
                    <a:lnTo>
                      <a:pt x="993" y="563"/>
                    </a:lnTo>
                    <a:lnTo>
                      <a:pt x="995" y="564"/>
                    </a:lnTo>
                    <a:lnTo>
                      <a:pt x="995" y="566"/>
                    </a:lnTo>
                    <a:lnTo>
                      <a:pt x="995" y="567"/>
                    </a:lnTo>
                    <a:lnTo>
                      <a:pt x="996" y="567"/>
                    </a:lnTo>
                    <a:lnTo>
                      <a:pt x="996" y="569"/>
                    </a:lnTo>
                    <a:lnTo>
                      <a:pt x="996" y="570"/>
                    </a:lnTo>
                    <a:lnTo>
                      <a:pt x="998" y="570"/>
                    </a:lnTo>
                    <a:lnTo>
                      <a:pt x="998" y="572"/>
                    </a:lnTo>
                    <a:lnTo>
                      <a:pt x="998" y="573"/>
                    </a:lnTo>
                    <a:lnTo>
                      <a:pt x="996" y="573"/>
                    </a:lnTo>
                    <a:lnTo>
                      <a:pt x="995" y="575"/>
                    </a:lnTo>
                    <a:lnTo>
                      <a:pt x="993" y="575"/>
                    </a:lnTo>
                    <a:lnTo>
                      <a:pt x="993" y="577"/>
                    </a:lnTo>
                    <a:lnTo>
                      <a:pt x="993" y="578"/>
                    </a:lnTo>
                    <a:lnTo>
                      <a:pt x="993" y="580"/>
                    </a:lnTo>
                    <a:lnTo>
                      <a:pt x="995" y="581"/>
                    </a:lnTo>
                    <a:lnTo>
                      <a:pt x="995" y="583"/>
                    </a:lnTo>
                    <a:lnTo>
                      <a:pt x="995" y="584"/>
                    </a:lnTo>
                    <a:lnTo>
                      <a:pt x="996" y="584"/>
                    </a:lnTo>
                    <a:lnTo>
                      <a:pt x="996" y="586"/>
                    </a:lnTo>
                    <a:lnTo>
                      <a:pt x="995" y="587"/>
                    </a:lnTo>
                    <a:lnTo>
                      <a:pt x="993" y="587"/>
                    </a:lnTo>
                    <a:lnTo>
                      <a:pt x="992" y="587"/>
                    </a:lnTo>
                    <a:lnTo>
                      <a:pt x="990" y="587"/>
                    </a:lnTo>
                    <a:lnTo>
                      <a:pt x="990" y="586"/>
                    </a:lnTo>
                    <a:lnTo>
                      <a:pt x="989" y="586"/>
                    </a:lnTo>
                    <a:lnTo>
                      <a:pt x="987" y="586"/>
                    </a:lnTo>
                    <a:lnTo>
                      <a:pt x="986" y="586"/>
                    </a:lnTo>
                    <a:lnTo>
                      <a:pt x="984" y="586"/>
                    </a:lnTo>
                    <a:lnTo>
                      <a:pt x="983" y="586"/>
                    </a:lnTo>
                    <a:lnTo>
                      <a:pt x="981" y="586"/>
                    </a:lnTo>
                    <a:lnTo>
                      <a:pt x="980" y="587"/>
                    </a:lnTo>
                    <a:lnTo>
                      <a:pt x="978" y="587"/>
                    </a:lnTo>
                    <a:lnTo>
                      <a:pt x="976" y="587"/>
                    </a:lnTo>
                    <a:lnTo>
                      <a:pt x="975" y="587"/>
                    </a:lnTo>
                    <a:lnTo>
                      <a:pt x="975" y="589"/>
                    </a:lnTo>
                    <a:lnTo>
                      <a:pt x="973" y="589"/>
                    </a:lnTo>
                    <a:lnTo>
                      <a:pt x="972" y="589"/>
                    </a:lnTo>
                    <a:lnTo>
                      <a:pt x="970" y="589"/>
                    </a:lnTo>
                    <a:lnTo>
                      <a:pt x="972" y="589"/>
                    </a:lnTo>
                    <a:lnTo>
                      <a:pt x="972" y="590"/>
                    </a:lnTo>
                    <a:lnTo>
                      <a:pt x="972" y="592"/>
                    </a:lnTo>
                    <a:lnTo>
                      <a:pt x="973" y="592"/>
                    </a:lnTo>
                    <a:lnTo>
                      <a:pt x="973" y="593"/>
                    </a:lnTo>
                    <a:lnTo>
                      <a:pt x="975" y="595"/>
                    </a:lnTo>
                    <a:lnTo>
                      <a:pt x="976" y="597"/>
                    </a:lnTo>
                    <a:lnTo>
                      <a:pt x="976" y="598"/>
                    </a:lnTo>
                    <a:lnTo>
                      <a:pt x="976" y="600"/>
                    </a:lnTo>
                    <a:lnTo>
                      <a:pt x="978" y="600"/>
                    </a:lnTo>
                    <a:lnTo>
                      <a:pt x="978" y="601"/>
                    </a:lnTo>
                    <a:lnTo>
                      <a:pt x="976" y="601"/>
                    </a:lnTo>
                    <a:lnTo>
                      <a:pt x="976" y="603"/>
                    </a:lnTo>
                    <a:lnTo>
                      <a:pt x="976" y="604"/>
                    </a:lnTo>
                    <a:lnTo>
                      <a:pt x="975" y="604"/>
                    </a:lnTo>
                    <a:lnTo>
                      <a:pt x="975" y="606"/>
                    </a:lnTo>
                    <a:lnTo>
                      <a:pt x="973" y="606"/>
                    </a:lnTo>
                    <a:lnTo>
                      <a:pt x="973" y="607"/>
                    </a:lnTo>
                    <a:lnTo>
                      <a:pt x="972" y="607"/>
                    </a:lnTo>
                    <a:lnTo>
                      <a:pt x="970" y="607"/>
                    </a:lnTo>
                    <a:lnTo>
                      <a:pt x="970" y="609"/>
                    </a:lnTo>
                    <a:lnTo>
                      <a:pt x="970" y="607"/>
                    </a:lnTo>
                    <a:lnTo>
                      <a:pt x="969" y="607"/>
                    </a:lnTo>
                    <a:lnTo>
                      <a:pt x="967" y="607"/>
                    </a:lnTo>
                    <a:lnTo>
                      <a:pt x="966" y="606"/>
                    </a:lnTo>
                    <a:lnTo>
                      <a:pt x="964" y="606"/>
                    </a:lnTo>
                    <a:lnTo>
                      <a:pt x="964" y="604"/>
                    </a:lnTo>
                    <a:lnTo>
                      <a:pt x="963" y="604"/>
                    </a:lnTo>
                    <a:lnTo>
                      <a:pt x="961" y="604"/>
                    </a:lnTo>
                    <a:lnTo>
                      <a:pt x="961" y="603"/>
                    </a:lnTo>
                    <a:lnTo>
                      <a:pt x="960" y="603"/>
                    </a:lnTo>
                    <a:lnTo>
                      <a:pt x="958" y="603"/>
                    </a:lnTo>
                    <a:lnTo>
                      <a:pt x="956" y="601"/>
                    </a:lnTo>
                    <a:lnTo>
                      <a:pt x="955" y="601"/>
                    </a:lnTo>
                    <a:lnTo>
                      <a:pt x="953" y="601"/>
                    </a:lnTo>
                    <a:lnTo>
                      <a:pt x="952" y="601"/>
                    </a:lnTo>
                    <a:lnTo>
                      <a:pt x="950" y="601"/>
                    </a:lnTo>
                    <a:lnTo>
                      <a:pt x="949" y="601"/>
                    </a:lnTo>
                    <a:lnTo>
                      <a:pt x="947" y="601"/>
                    </a:lnTo>
                    <a:lnTo>
                      <a:pt x="946" y="601"/>
                    </a:lnTo>
                    <a:lnTo>
                      <a:pt x="944" y="601"/>
                    </a:lnTo>
                    <a:lnTo>
                      <a:pt x="943" y="603"/>
                    </a:lnTo>
                    <a:lnTo>
                      <a:pt x="941" y="603"/>
                    </a:lnTo>
                    <a:lnTo>
                      <a:pt x="941" y="604"/>
                    </a:lnTo>
                    <a:lnTo>
                      <a:pt x="940" y="604"/>
                    </a:lnTo>
                    <a:lnTo>
                      <a:pt x="938" y="604"/>
                    </a:lnTo>
                    <a:lnTo>
                      <a:pt x="938" y="606"/>
                    </a:lnTo>
                    <a:lnTo>
                      <a:pt x="936" y="606"/>
                    </a:lnTo>
                    <a:lnTo>
                      <a:pt x="935" y="607"/>
                    </a:lnTo>
                    <a:lnTo>
                      <a:pt x="935" y="609"/>
                    </a:lnTo>
                    <a:lnTo>
                      <a:pt x="933" y="609"/>
                    </a:lnTo>
                    <a:lnTo>
                      <a:pt x="933" y="610"/>
                    </a:lnTo>
                    <a:lnTo>
                      <a:pt x="933" y="612"/>
                    </a:lnTo>
                    <a:lnTo>
                      <a:pt x="933" y="613"/>
                    </a:lnTo>
                    <a:lnTo>
                      <a:pt x="932" y="613"/>
                    </a:lnTo>
                    <a:lnTo>
                      <a:pt x="932" y="615"/>
                    </a:lnTo>
                    <a:lnTo>
                      <a:pt x="930" y="617"/>
                    </a:lnTo>
                    <a:lnTo>
                      <a:pt x="929" y="617"/>
                    </a:lnTo>
                    <a:lnTo>
                      <a:pt x="927" y="617"/>
                    </a:lnTo>
                    <a:lnTo>
                      <a:pt x="926" y="617"/>
                    </a:lnTo>
                    <a:lnTo>
                      <a:pt x="926" y="618"/>
                    </a:lnTo>
                    <a:lnTo>
                      <a:pt x="924" y="617"/>
                    </a:lnTo>
                    <a:lnTo>
                      <a:pt x="923" y="617"/>
                    </a:lnTo>
                    <a:lnTo>
                      <a:pt x="921" y="617"/>
                    </a:lnTo>
                    <a:lnTo>
                      <a:pt x="920" y="617"/>
                    </a:lnTo>
                    <a:lnTo>
                      <a:pt x="916" y="617"/>
                    </a:lnTo>
                    <a:lnTo>
                      <a:pt x="915" y="615"/>
                    </a:lnTo>
                    <a:lnTo>
                      <a:pt x="913" y="615"/>
                    </a:lnTo>
                    <a:lnTo>
                      <a:pt x="912" y="615"/>
                    </a:lnTo>
                    <a:lnTo>
                      <a:pt x="909" y="615"/>
                    </a:lnTo>
                    <a:lnTo>
                      <a:pt x="907" y="613"/>
                    </a:lnTo>
                    <a:lnTo>
                      <a:pt x="906" y="613"/>
                    </a:lnTo>
                    <a:lnTo>
                      <a:pt x="904" y="613"/>
                    </a:lnTo>
                    <a:lnTo>
                      <a:pt x="903" y="613"/>
                    </a:lnTo>
                    <a:lnTo>
                      <a:pt x="901" y="613"/>
                    </a:lnTo>
                    <a:lnTo>
                      <a:pt x="901" y="612"/>
                    </a:lnTo>
                    <a:lnTo>
                      <a:pt x="900" y="612"/>
                    </a:lnTo>
                    <a:lnTo>
                      <a:pt x="898" y="612"/>
                    </a:lnTo>
                    <a:lnTo>
                      <a:pt x="897" y="612"/>
                    </a:lnTo>
                    <a:lnTo>
                      <a:pt x="895" y="612"/>
                    </a:lnTo>
                    <a:lnTo>
                      <a:pt x="893" y="612"/>
                    </a:lnTo>
                    <a:lnTo>
                      <a:pt x="892" y="612"/>
                    </a:lnTo>
                    <a:lnTo>
                      <a:pt x="890" y="610"/>
                    </a:lnTo>
                    <a:lnTo>
                      <a:pt x="889" y="610"/>
                    </a:lnTo>
                    <a:lnTo>
                      <a:pt x="887" y="610"/>
                    </a:lnTo>
                    <a:lnTo>
                      <a:pt x="886" y="610"/>
                    </a:lnTo>
                    <a:lnTo>
                      <a:pt x="884" y="610"/>
                    </a:lnTo>
                    <a:lnTo>
                      <a:pt x="883" y="610"/>
                    </a:lnTo>
                    <a:lnTo>
                      <a:pt x="883" y="609"/>
                    </a:lnTo>
                    <a:lnTo>
                      <a:pt x="881" y="609"/>
                    </a:lnTo>
                    <a:lnTo>
                      <a:pt x="880" y="609"/>
                    </a:lnTo>
                    <a:lnTo>
                      <a:pt x="878" y="609"/>
                    </a:lnTo>
                    <a:lnTo>
                      <a:pt x="878" y="607"/>
                    </a:lnTo>
                    <a:lnTo>
                      <a:pt x="877" y="607"/>
                    </a:lnTo>
                    <a:lnTo>
                      <a:pt x="875" y="607"/>
                    </a:lnTo>
                    <a:lnTo>
                      <a:pt x="873" y="607"/>
                    </a:lnTo>
                    <a:lnTo>
                      <a:pt x="872" y="606"/>
                    </a:lnTo>
                    <a:lnTo>
                      <a:pt x="870" y="606"/>
                    </a:lnTo>
                    <a:lnTo>
                      <a:pt x="870" y="604"/>
                    </a:lnTo>
                    <a:lnTo>
                      <a:pt x="870" y="603"/>
                    </a:lnTo>
                    <a:lnTo>
                      <a:pt x="869" y="601"/>
                    </a:lnTo>
                    <a:lnTo>
                      <a:pt x="869" y="600"/>
                    </a:lnTo>
                    <a:lnTo>
                      <a:pt x="867" y="600"/>
                    </a:lnTo>
                    <a:lnTo>
                      <a:pt x="866" y="598"/>
                    </a:lnTo>
                    <a:lnTo>
                      <a:pt x="864" y="598"/>
                    </a:lnTo>
                    <a:lnTo>
                      <a:pt x="863" y="597"/>
                    </a:lnTo>
                    <a:lnTo>
                      <a:pt x="861" y="597"/>
                    </a:lnTo>
                    <a:lnTo>
                      <a:pt x="860" y="595"/>
                    </a:lnTo>
                    <a:lnTo>
                      <a:pt x="858" y="595"/>
                    </a:lnTo>
                    <a:lnTo>
                      <a:pt x="857" y="595"/>
                    </a:lnTo>
                    <a:lnTo>
                      <a:pt x="857" y="593"/>
                    </a:lnTo>
                    <a:lnTo>
                      <a:pt x="855" y="593"/>
                    </a:lnTo>
                    <a:lnTo>
                      <a:pt x="853" y="593"/>
                    </a:lnTo>
                    <a:lnTo>
                      <a:pt x="853" y="592"/>
                    </a:lnTo>
                    <a:lnTo>
                      <a:pt x="852" y="592"/>
                    </a:lnTo>
                    <a:lnTo>
                      <a:pt x="850" y="592"/>
                    </a:lnTo>
                    <a:lnTo>
                      <a:pt x="849" y="590"/>
                    </a:lnTo>
                    <a:lnTo>
                      <a:pt x="847" y="590"/>
                    </a:lnTo>
                    <a:lnTo>
                      <a:pt x="847" y="589"/>
                    </a:lnTo>
                    <a:lnTo>
                      <a:pt x="846" y="589"/>
                    </a:lnTo>
                    <a:lnTo>
                      <a:pt x="844" y="589"/>
                    </a:lnTo>
                    <a:lnTo>
                      <a:pt x="844" y="587"/>
                    </a:lnTo>
                    <a:lnTo>
                      <a:pt x="843" y="587"/>
                    </a:lnTo>
                    <a:lnTo>
                      <a:pt x="841" y="587"/>
                    </a:lnTo>
                    <a:lnTo>
                      <a:pt x="838" y="587"/>
                    </a:lnTo>
                    <a:lnTo>
                      <a:pt x="837" y="587"/>
                    </a:lnTo>
                    <a:lnTo>
                      <a:pt x="835" y="586"/>
                    </a:lnTo>
                    <a:lnTo>
                      <a:pt x="833" y="586"/>
                    </a:lnTo>
                    <a:lnTo>
                      <a:pt x="833" y="584"/>
                    </a:lnTo>
                    <a:lnTo>
                      <a:pt x="832" y="583"/>
                    </a:lnTo>
                    <a:lnTo>
                      <a:pt x="832" y="581"/>
                    </a:lnTo>
                    <a:lnTo>
                      <a:pt x="832" y="580"/>
                    </a:lnTo>
                    <a:lnTo>
                      <a:pt x="832" y="578"/>
                    </a:lnTo>
                    <a:lnTo>
                      <a:pt x="832" y="577"/>
                    </a:lnTo>
                    <a:lnTo>
                      <a:pt x="830" y="575"/>
                    </a:lnTo>
                    <a:lnTo>
                      <a:pt x="830" y="573"/>
                    </a:lnTo>
                    <a:lnTo>
                      <a:pt x="830" y="572"/>
                    </a:lnTo>
                    <a:lnTo>
                      <a:pt x="829" y="572"/>
                    </a:lnTo>
                    <a:lnTo>
                      <a:pt x="829" y="570"/>
                    </a:lnTo>
                    <a:lnTo>
                      <a:pt x="827" y="570"/>
                    </a:lnTo>
                    <a:lnTo>
                      <a:pt x="826" y="570"/>
                    </a:lnTo>
                    <a:lnTo>
                      <a:pt x="824" y="570"/>
                    </a:lnTo>
                    <a:lnTo>
                      <a:pt x="823" y="570"/>
                    </a:lnTo>
                    <a:lnTo>
                      <a:pt x="821" y="572"/>
                    </a:lnTo>
                    <a:lnTo>
                      <a:pt x="821" y="573"/>
                    </a:lnTo>
                    <a:lnTo>
                      <a:pt x="820" y="573"/>
                    </a:lnTo>
                    <a:lnTo>
                      <a:pt x="820" y="575"/>
                    </a:lnTo>
                    <a:lnTo>
                      <a:pt x="818" y="575"/>
                    </a:lnTo>
                    <a:lnTo>
                      <a:pt x="817" y="575"/>
                    </a:lnTo>
                    <a:lnTo>
                      <a:pt x="815" y="573"/>
                    </a:lnTo>
                    <a:lnTo>
                      <a:pt x="813" y="573"/>
                    </a:lnTo>
                    <a:lnTo>
                      <a:pt x="812" y="572"/>
                    </a:lnTo>
                    <a:lnTo>
                      <a:pt x="810" y="572"/>
                    </a:lnTo>
                    <a:lnTo>
                      <a:pt x="809" y="572"/>
                    </a:lnTo>
                    <a:lnTo>
                      <a:pt x="809" y="570"/>
                    </a:lnTo>
                    <a:lnTo>
                      <a:pt x="807" y="570"/>
                    </a:lnTo>
                    <a:lnTo>
                      <a:pt x="807" y="569"/>
                    </a:lnTo>
                    <a:lnTo>
                      <a:pt x="806" y="569"/>
                    </a:lnTo>
                    <a:lnTo>
                      <a:pt x="806" y="567"/>
                    </a:lnTo>
                    <a:lnTo>
                      <a:pt x="804" y="566"/>
                    </a:lnTo>
                    <a:lnTo>
                      <a:pt x="803" y="564"/>
                    </a:lnTo>
                    <a:lnTo>
                      <a:pt x="801" y="564"/>
                    </a:lnTo>
                    <a:lnTo>
                      <a:pt x="800" y="564"/>
                    </a:lnTo>
                    <a:lnTo>
                      <a:pt x="800" y="563"/>
                    </a:lnTo>
                    <a:lnTo>
                      <a:pt x="798" y="561"/>
                    </a:lnTo>
                    <a:lnTo>
                      <a:pt x="798" y="560"/>
                    </a:lnTo>
                    <a:lnTo>
                      <a:pt x="797" y="560"/>
                    </a:lnTo>
                    <a:lnTo>
                      <a:pt x="795" y="560"/>
                    </a:lnTo>
                    <a:lnTo>
                      <a:pt x="795" y="558"/>
                    </a:lnTo>
                    <a:lnTo>
                      <a:pt x="794" y="558"/>
                    </a:lnTo>
                    <a:lnTo>
                      <a:pt x="794" y="557"/>
                    </a:lnTo>
                    <a:lnTo>
                      <a:pt x="792" y="557"/>
                    </a:lnTo>
                    <a:lnTo>
                      <a:pt x="790" y="557"/>
                    </a:lnTo>
                    <a:lnTo>
                      <a:pt x="790" y="555"/>
                    </a:lnTo>
                    <a:lnTo>
                      <a:pt x="789" y="555"/>
                    </a:lnTo>
                    <a:lnTo>
                      <a:pt x="787" y="555"/>
                    </a:lnTo>
                    <a:lnTo>
                      <a:pt x="786" y="553"/>
                    </a:lnTo>
                    <a:lnTo>
                      <a:pt x="784" y="553"/>
                    </a:lnTo>
                    <a:lnTo>
                      <a:pt x="784" y="552"/>
                    </a:lnTo>
                    <a:lnTo>
                      <a:pt x="783" y="552"/>
                    </a:lnTo>
                    <a:lnTo>
                      <a:pt x="781" y="552"/>
                    </a:lnTo>
                    <a:lnTo>
                      <a:pt x="781" y="550"/>
                    </a:lnTo>
                    <a:lnTo>
                      <a:pt x="780" y="550"/>
                    </a:lnTo>
                    <a:lnTo>
                      <a:pt x="778" y="550"/>
                    </a:lnTo>
                    <a:lnTo>
                      <a:pt x="778" y="549"/>
                    </a:lnTo>
                    <a:lnTo>
                      <a:pt x="777" y="549"/>
                    </a:lnTo>
                    <a:lnTo>
                      <a:pt x="775" y="549"/>
                    </a:lnTo>
                    <a:lnTo>
                      <a:pt x="774" y="549"/>
                    </a:lnTo>
                    <a:lnTo>
                      <a:pt x="772" y="549"/>
                    </a:lnTo>
                    <a:lnTo>
                      <a:pt x="770" y="547"/>
                    </a:lnTo>
                    <a:lnTo>
                      <a:pt x="770" y="549"/>
                    </a:lnTo>
                    <a:lnTo>
                      <a:pt x="769" y="549"/>
                    </a:lnTo>
                    <a:lnTo>
                      <a:pt x="767" y="549"/>
                    </a:lnTo>
                    <a:lnTo>
                      <a:pt x="767" y="550"/>
                    </a:lnTo>
                    <a:lnTo>
                      <a:pt x="766" y="552"/>
                    </a:lnTo>
                    <a:lnTo>
                      <a:pt x="764" y="553"/>
                    </a:lnTo>
                    <a:lnTo>
                      <a:pt x="764" y="555"/>
                    </a:lnTo>
                    <a:lnTo>
                      <a:pt x="764" y="557"/>
                    </a:lnTo>
                    <a:lnTo>
                      <a:pt x="763" y="557"/>
                    </a:lnTo>
                    <a:lnTo>
                      <a:pt x="761" y="557"/>
                    </a:lnTo>
                    <a:lnTo>
                      <a:pt x="761" y="558"/>
                    </a:lnTo>
                    <a:lnTo>
                      <a:pt x="760" y="558"/>
                    </a:lnTo>
                    <a:lnTo>
                      <a:pt x="760" y="560"/>
                    </a:lnTo>
                    <a:lnTo>
                      <a:pt x="758" y="560"/>
                    </a:lnTo>
                    <a:lnTo>
                      <a:pt x="758" y="561"/>
                    </a:lnTo>
                    <a:lnTo>
                      <a:pt x="757" y="561"/>
                    </a:lnTo>
                    <a:lnTo>
                      <a:pt x="757" y="563"/>
                    </a:lnTo>
                    <a:lnTo>
                      <a:pt x="755" y="564"/>
                    </a:lnTo>
                    <a:lnTo>
                      <a:pt x="755" y="566"/>
                    </a:lnTo>
                    <a:lnTo>
                      <a:pt x="755" y="567"/>
                    </a:lnTo>
                    <a:lnTo>
                      <a:pt x="755" y="569"/>
                    </a:lnTo>
                    <a:lnTo>
                      <a:pt x="755" y="570"/>
                    </a:lnTo>
                    <a:lnTo>
                      <a:pt x="755" y="572"/>
                    </a:lnTo>
                    <a:lnTo>
                      <a:pt x="757" y="572"/>
                    </a:lnTo>
                    <a:lnTo>
                      <a:pt x="757" y="573"/>
                    </a:lnTo>
                    <a:lnTo>
                      <a:pt x="757" y="575"/>
                    </a:lnTo>
                    <a:lnTo>
                      <a:pt x="758" y="577"/>
                    </a:lnTo>
                    <a:lnTo>
                      <a:pt x="758" y="578"/>
                    </a:lnTo>
                    <a:lnTo>
                      <a:pt x="758" y="580"/>
                    </a:lnTo>
                    <a:lnTo>
                      <a:pt x="758" y="581"/>
                    </a:lnTo>
                    <a:lnTo>
                      <a:pt x="758" y="583"/>
                    </a:lnTo>
                    <a:lnTo>
                      <a:pt x="758" y="584"/>
                    </a:lnTo>
                    <a:lnTo>
                      <a:pt x="758" y="586"/>
                    </a:lnTo>
                    <a:lnTo>
                      <a:pt x="758" y="587"/>
                    </a:lnTo>
                    <a:lnTo>
                      <a:pt x="758" y="589"/>
                    </a:lnTo>
                    <a:lnTo>
                      <a:pt x="758" y="590"/>
                    </a:lnTo>
                    <a:lnTo>
                      <a:pt x="758" y="592"/>
                    </a:lnTo>
                    <a:lnTo>
                      <a:pt x="760" y="592"/>
                    </a:lnTo>
                    <a:lnTo>
                      <a:pt x="758" y="593"/>
                    </a:lnTo>
                    <a:lnTo>
                      <a:pt x="758" y="595"/>
                    </a:lnTo>
                    <a:lnTo>
                      <a:pt x="758" y="600"/>
                    </a:lnTo>
                    <a:lnTo>
                      <a:pt x="758" y="601"/>
                    </a:lnTo>
                    <a:lnTo>
                      <a:pt x="757" y="603"/>
                    </a:lnTo>
                    <a:lnTo>
                      <a:pt x="757" y="604"/>
                    </a:lnTo>
                    <a:lnTo>
                      <a:pt x="757" y="606"/>
                    </a:lnTo>
                    <a:lnTo>
                      <a:pt x="755" y="606"/>
                    </a:lnTo>
                    <a:lnTo>
                      <a:pt x="755" y="607"/>
                    </a:lnTo>
                    <a:lnTo>
                      <a:pt x="754" y="607"/>
                    </a:lnTo>
                    <a:lnTo>
                      <a:pt x="752" y="609"/>
                    </a:lnTo>
                    <a:lnTo>
                      <a:pt x="750" y="609"/>
                    </a:lnTo>
                    <a:lnTo>
                      <a:pt x="750" y="610"/>
                    </a:lnTo>
                    <a:lnTo>
                      <a:pt x="750" y="612"/>
                    </a:lnTo>
                    <a:lnTo>
                      <a:pt x="752" y="612"/>
                    </a:lnTo>
                    <a:lnTo>
                      <a:pt x="752" y="613"/>
                    </a:lnTo>
                    <a:lnTo>
                      <a:pt x="754" y="615"/>
                    </a:lnTo>
                    <a:lnTo>
                      <a:pt x="755" y="615"/>
                    </a:lnTo>
                    <a:lnTo>
                      <a:pt x="757" y="615"/>
                    </a:lnTo>
                    <a:lnTo>
                      <a:pt x="757" y="617"/>
                    </a:lnTo>
                    <a:lnTo>
                      <a:pt x="758" y="617"/>
                    </a:lnTo>
                    <a:lnTo>
                      <a:pt x="760" y="617"/>
                    </a:lnTo>
                    <a:lnTo>
                      <a:pt x="761" y="617"/>
                    </a:lnTo>
                    <a:lnTo>
                      <a:pt x="761" y="618"/>
                    </a:lnTo>
                    <a:lnTo>
                      <a:pt x="761" y="620"/>
                    </a:lnTo>
                    <a:lnTo>
                      <a:pt x="761" y="621"/>
                    </a:lnTo>
                    <a:lnTo>
                      <a:pt x="761" y="623"/>
                    </a:lnTo>
                    <a:lnTo>
                      <a:pt x="763" y="624"/>
                    </a:lnTo>
                    <a:lnTo>
                      <a:pt x="763" y="626"/>
                    </a:lnTo>
                    <a:lnTo>
                      <a:pt x="763" y="627"/>
                    </a:lnTo>
                    <a:lnTo>
                      <a:pt x="761" y="627"/>
                    </a:lnTo>
                    <a:lnTo>
                      <a:pt x="763" y="629"/>
                    </a:lnTo>
                    <a:lnTo>
                      <a:pt x="761" y="629"/>
                    </a:lnTo>
                    <a:lnTo>
                      <a:pt x="761" y="630"/>
                    </a:lnTo>
                    <a:lnTo>
                      <a:pt x="761" y="632"/>
                    </a:lnTo>
                    <a:lnTo>
                      <a:pt x="761" y="633"/>
                    </a:lnTo>
                    <a:lnTo>
                      <a:pt x="761" y="635"/>
                    </a:lnTo>
                    <a:lnTo>
                      <a:pt x="761" y="637"/>
                    </a:lnTo>
                    <a:lnTo>
                      <a:pt x="761" y="638"/>
                    </a:lnTo>
                    <a:lnTo>
                      <a:pt x="761" y="640"/>
                    </a:lnTo>
                    <a:lnTo>
                      <a:pt x="763" y="640"/>
                    </a:lnTo>
                    <a:lnTo>
                      <a:pt x="763" y="641"/>
                    </a:lnTo>
                    <a:lnTo>
                      <a:pt x="763" y="643"/>
                    </a:lnTo>
                    <a:lnTo>
                      <a:pt x="763" y="644"/>
                    </a:lnTo>
                    <a:lnTo>
                      <a:pt x="761" y="644"/>
                    </a:lnTo>
                    <a:lnTo>
                      <a:pt x="761" y="646"/>
                    </a:lnTo>
                    <a:lnTo>
                      <a:pt x="761" y="647"/>
                    </a:lnTo>
                    <a:lnTo>
                      <a:pt x="761" y="649"/>
                    </a:lnTo>
                    <a:lnTo>
                      <a:pt x="763" y="650"/>
                    </a:lnTo>
                    <a:lnTo>
                      <a:pt x="763" y="652"/>
                    </a:lnTo>
                    <a:lnTo>
                      <a:pt x="763" y="653"/>
                    </a:lnTo>
                    <a:lnTo>
                      <a:pt x="763" y="655"/>
                    </a:lnTo>
                    <a:lnTo>
                      <a:pt x="764" y="657"/>
                    </a:lnTo>
                    <a:lnTo>
                      <a:pt x="764" y="658"/>
                    </a:lnTo>
                    <a:lnTo>
                      <a:pt x="764" y="660"/>
                    </a:lnTo>
                    <a:lnTo>
                      <a:pt x="763" y="660"/>
                    </a:lnTo>
                    <a:lnTo>
                      <a:pt x="763" y="661"/>
                    </a:lnTo>
                    <a:lnTo>
                      <a:pt x="763" y="663"/>
                    </a:lnTo>
                    <a:lnTo>
                      <a:pt x="763" y="664"/>
                    </a:lnTo>
                    <a:lnTo>
                      <a:pt x="764" y="664"/>
                    </a:lnTo>
                    <a:lnTo>
                      <a:pt x="764" y="666"/>
                    </a:lnTo>
                    <a:lnTo>
                      <a:pt x="764" y="667"/>
                    </a:lnTo>
                    <a:lnTo>
                      <a:pt x="763" y="667"/>
                    </a:lnTo>
                    <a:lnTo>
                      <a:pt x="763" y="669"/>
                    </a:lnTo>
                    <a:lnTo>
                      <a:pt x="763" y="670"/>
                    </a:lnTo>
                    <a:lnTo>
                      <a:pt x="763" y="672"/>
                    </a:lnTo>
                    <a:lnTo>
                      <a:pt x="764" y="672"/>
                    </a:lnTo>
                    <a:lnTo>
                      <a:pt x="766" y="672"/>
                    </a:lnTo>
                    <a:lnTo>
                      <a:pt x="767" y="672"/>
                    </a:lnTo>
                    <a:lnTo>
                      <a:pt x="767" y="673"/>
                    </a:lnTo>
                    <a:lnTo>
                      <a:pt x="767" y="675"/>
                    </a:lnTo>
                    <a:lnTo>
                      <a:pt x="766" y="675"/>
                    </a:lnTo>
                    <a:lnTo>
                      <a:pt x="766" y="677"/>
                    </a:lnTo>
                    <a:lnTo>
                      <a:pt x="764" y="677"/>
                    </a:lnTo>
                    <a:lnTo>
                      <a:pt x="763" y="675"/>
                    </a:lnTo>
                    <a:lnTo>
                      <a:pt x="763" y="677"/>
                    </a:lnTo>
                    <a:lnTo>
                      <a:pt x="761" y="677"/>
                    </a:lnTo>
                    <a:lnTo>
                      <a:pt x="760" y="677"/>
                    </a:lnTo>
                    <a:lnTo>
                      <a:pt x="758" y="677"/>
                    </a:lnTo>
                    <a:lnTo>
                      <a:pt x="758" y="675"/>
                    </a:lnTo>
                    <a:lnTo>
                      <a:pt x="757" y="675"/>
                    </a:lnTo>
                    <a:lnTo>
                      <a:pt x="757" y="673"/>
                    </a:lnTo>
                    <a:lnTo>
                      <a:pt x="755" y="673"/>
                    </a:lnTo>
                    <a:lnTo>
                      <a:pt x="755" y="672"/>
                    </a:lnTo>
                    <a:lnTo>
                      <a:pt x="754" y="670"/>
                    </a:lnTo>
                    <a:lnTo>
                      <a:pt x="754" y="669"/>
                    </a:lnTo>
                    <a:lnTo>
                      <a:pt x="754" y="667"/>
                    </a:lnTo>
                    <a:lnTo>
                      <a:pt x="754" y="666"/>
                    </a:lnTo>
                    <a:lnTo>
                      <a:pt x="752" y="666"/>
                    </a:lnTo>
                    <a:lnTo>
                      <a:pt x="752" y="664"/>
                    </a:lnTo>
                    <a:lnTo>
                      <a:pt x="750" y="664"/>
                    </a:lnTo>
                    <a:lnTo>
                      <a:pt x="749" y="664"/>
                    </a:lnTo>
                    <a:lnTo>
                      <a:pt x="747" y="664"/>
                    </a:lnTo>
                    <a:lnTo>
                      <a:pt x="746" y="664"/>
                    </a:lnTo>
                    <a:lnTo>
                      <a:pt x="744" y="664"/>
                    </a:lnTo>
                    <a:lnTo>
                      <a:pt x="744" y="663"/>
                    </a:lnTo>
                    <a:lnTo>
                      <a:pt x="743" y="663"/>
                    </a:lnTo>
                    <a:lnTo>
                      <a:pt x="741" y="661"/>
                    </a:lnTo>
                    <a:lnTo>
                      <a:pt x="741" y="660"/>
                    </a:lnTo>
                    <a:lnTo>
                      <a:pt x="740" y="660"/>
                    </a:lnTo>
                    <a:lnTo>
                      <a:pt x="740" y="658"/>
                    </a:lnTo>
                    <a:lnTo>
                      <a:pt x="738" y="657"/>
                    </a:lnTo>
                    <a:lnTo>
                      <a:pt x="737" y="655"/>
                    </a:lnTo>
                    <a:lnTo>
                      <a:pt x="735" y="655"/>
                    </a:lnTo>
                    <a:lnTo>
                      <a:pt x="735" y="653"/>
                    </a:lnTo>
                    <a:lnTo>
                      <a:pt x="734" y="653"/>
                    </a:lnTo>
                    <a:lnTo>
                      <a:pt x="732" y="653"/>
                    </a:lnTo>
                    <a:lnTo>
                      <a:pt x="730" y="653"/>
                    </a:lnTo>
                    <a:lnTo>
                      <a:pt x="729" y="652"/>
                    </a:lnTo>
                    <a:lnTo>
                      <a:pt x="729" y="650"/>
                    </a:lnTo>
                    <a:lnTo>
                      <a:pt x="727" y="650"/>
                    </a:lnTo>
                    <a:lnTo>
                      <a:pt x="727" y="649"/>
                    </a:lnTo>
                    <a:lnTo>
                      <a:pt x="727" y="647"/>
                    </a:lnTo>
                    <a:lnTo>
                      <a:pt x="726" y="647"/>
                    </a:lnTo>
                    <a:lnTo>
                      <a:pt x="726" y="646"/>
                    </a:lnTo>
                    <a:lnTo>
                      <a:pt x="724" y="646"/>
                    </a:lnTo>
                    <a:lnTo>
                      <a:pt x="724" y="644"/>
                    </a:lnTo>
                    <a:lnTo>
                      <a:pt x="723" y="644"/>
                    </a:lnTo>
                    <a:lnTo>
                      <a:pt x="721" y="643"/>
                    </a:lnTo>
                    <a:lnTo>
                      <a:pt x="720" y="643"/>
                    </a:lnTo>
                    <a:lnTo>
                      <a:pt x="720" y="641"/>
                    </a:lnTo>
                    <a:lnTo>
                      <a:pt x="718" y="641"/>
                    </a:lnTo>
                    <a:lnTo>
                      <a:pt x="717" y="640"/>
                    </a:lnTo>
                    <a:lnTo>
                      <a:pt x="715" y="638"/>
                    </a:lnTo>
                    <a:lnTo>
                      <a:pt x="714" y="638"/>
                    </a:lnTo>
                    <a:lnTo>
                      <a:pt x="712" y="638"/>
                    </a:lnTo>
                    <a:lnTo>
                      <a:pt x="712" y="640"/>
                    </a:lnTo>
                    <a:lnTo>
                      <a:pt x="712" y="641"/>
                    </a:lnTo>
                    <a:lnTo>
                      <a:pt x="712" y="643"/>
                    </a:lnTo>
                    <a:lnTo>
                      <a:pt x="712" y="644"/>
                    </a:lnTo>
                    <a:lnTo>
                      <a:pt x="712" y="646"/>
                    </a:lnTo>
                    <a:lnTo>
                      <a:pt x="712" y="647"/>
                    </a:lnTo>
                    <a:lnTo>
                      <a:pt x="710" y="647"/>
                    </a:lnTo>
                    <a:lnTo>
                      <a:pt x="709" y="647"/>
                    </a:lnTo>
                    <a:lnTo>
                      <a:pt x="709" y="649"/>
                    </a:lnTo>
                    <a:lnTo>
                      <a:pt x="707" y="649"/>
                    </a:lnTo>
                    <a:lnTo>
                      <a:pt x="706" y="649"/>
                    </a:lnTo>
                    <a:lnTo>
                      <a:pt x="706" y="650"/>
                    </a:lnTo>
                    <a:lnTo>
                      <a:pt x="704" y="650"/>
                    </a:lnTo>
                    <a:lnTo>
                      <a:pt x="704" y="652"/>
                    </a:lnTo>
                    <a:lnTo>
                      <a:pt x="704" y="653"/>
                    </a:lnTo>
                    <a:lnTo>
                      <a:pt x="704" y="655"/>
                    </a:lnTo>
                    <a:lnTo>
                      <a:pt x="704" y="657"/>
                    </a:lnTo>
                    <a:lnTo>
                      <a:pt x="704" y="658"/>
                    </a:lnTo>
                    <a:lnTo>
                      <a:pt x="704" y="660"/>
                    </a:lnTo>
                    <a:lnTo>
                      <a:pt x="706" y="661"/>
                    </a:lnTo>
                    <a:lnTo>
                      <a:pt x="707" y="661"/>
                    </a:lnTo>
                    <a:lnTo>
                      <a:pt x="709" y="661"/>
                    </a:lnTo>
                    <a:lnTo>
                      <a:pt x="709" y="663"/>
                    </a:lnTo>
                    <a:lnTo>
                      <a:pt x="710" y="663"/>
                    </a:lnTo>
                    <a:lnTo>
                      <a:pt x="712" y="663"/>
                    </a:lnTo>
                    <a:lnTo>
                      <a:pt x="714" y="663"/>
                    </a:lnTo>
                    <a:lnTo>
                      <a:pt x="715" y="663"/>
                    </a:lnTo>
                    <a:lnTo>
                      <a:pt x="717" y="664"/>
                    </a:lnTo>
                    <a:lnTo>
                      <a:pt x="718" y="664"/>
                    </a:lnTo>
                    <a:lnTo>
                      <a:pt x="718" y="666"/>
                    </a:lnTo>
                    <a:lnTo>
                      <a:pt x="720" y="666"/>
                    </a:lnTo>
                    <a:lnTo>
                      <a:pt x="720" y="667"/>
                    </a:lnTo>
                    <a:lnTo>
                      <a:pt x="721" y="667"/>
                    </a:lnTo>
                    <a:lnTo>
                      <a:pt x="723" y="669"/>
                    </a:lnTo>
                    <a:lnTo>
                      <a:pt x="724" y="669"/>
                    </a:lnTo>
                    <a:lnTo>
                      <a:pt x="724" y="670"/>
                    </a:lnTo>
                    <a:lnTo>
                      <a:pt x="726" y="670"/>
                    </a:lnTo>
                    <a:lnTo>
                      <a:pt x="727" y="672"/>
                    </a:lnTo>
                    <a:lnTo>
                      <a:pt x="729" y="673"/>
                    </a:lnTo>
                    <a:lnTo>
                      <a:pt x="729" y="675"/>
                    </a:lnTo>
                    <a:lnTo>
                      <a:pt x="730" y="677"/>
                    </a:lnTo>
                    <a:lnTo>
                      <a:pt x="729" y="677"/>
                    </a:lnTo>
                    <a:lnTo>
                      <a:pt x="729" y="678"/>
                    </a:lnTo>
                    <a:lnTo>
                      <a:pt x="727" y="678"/>
                    </a:lnTo>
                    <a:lnTo>
                      <a:pt x="726" y="677"/>
                    </a:lnTo>
                    <a:lnTo>
                      <a:pt x="724" y="677"/>
                    </a:lnTo>
                    <a:lnTo>
                      <a:pt x="723" y="675"/>
                    </a:lnTo>
                    <a:lnTo>
                      <a:pt x="721" y="675"/>
                    </a:lnTo>
                    <a:lnTo>
                      <a:pt x="720" y="675"/>
                    </a:lnTo>
                    <a:lnTo>
                      <a:pt x="718" y="675"/>
                    </a:lnTo>
                    <a:lnTo>
                      <a:pt x="717" y="675"/>
                    </a:lnTo>
                    <a:lnTo>
                      <a:pt x="715" y="677"/>
                    </a:lnTo>
                    <a:lnTo>
                      <a:pt x="714" y="677"/>
                    </a:lnTo>
                    <a:lnTo>
                      <a:pt x="712" y="677"/>
                    </a:lnTo>
                    <a:lnTo>
                      <a:pt x="712" y="678"/>
                    </a:lnTo>
                    <a:lnTo>
                      <a:pt x="710" y="678"/>
                    </a:lnTo>
                    <a:lnTo>
                      <a:pt x="709" y="678"/>
                    </a:lnTo>
                    <a:lnTo>
                      <a:pt x="707" y="678"/>
                    </a:lnTo>
                    <a:lnTo>
                      <a:pt x="707" y="677"/>
                    </a:lnTo>
                    <a:lnTo>
                      <a:pt x="706" y="677"/>
                    </a:lnTo>
                    <a:lnTo>
                      <a:pt x="704" y="677"/>
                    </a:lnTo>
                    <a:lnTo>
                      <a:pt x="706" y="677"/>
                    </a:lnTo>
                    <a:lnTo>
                      <a:pt x="707" y="678"/>
                    </a:lnTo>
                    <a:lnTo>
                      <a:pt x="709" y="678"/>
                    </a:lnTo>
                    <a:lnTo>
                      <a:pt x="709" y="680"/>
                    </a:lnTo>
                    <a:lnTo>
                      <a:pt x="710" y="680"/>
                    </a:lnTo>
                    <a:lnTo>
                      <a:pt x="710" y="681"/>
                    </a:lnTo>
                    <a:lnTo>
                      <a:pt x="714" y="680"/>
                    </a:lnTo>
                    <a:lnTo>
                      <a:pt x="715" y="680"/>
                    </a:lnTo>
                    <a:lnTo>
                      <a:pt x="717" y="681"/>
                    </a:lnTo>
                    <a:lnTo>
                      <a:pt x="718" y="681"/>
                    </a:lnTo>
                    <a:lnTo>
                      <a:pt x="718" y="683"/>
                    </a:lnTo>
                    <a:lnTo>
                      <a:pt x="718" y="684"/>
                    </a:lnTo>
                    <a:lnTo>
                      <a:pt x="717" y="684"/>
                    </a:lnTo>
                    <a:lnTo>
                      <a:pt x="717" y="686"/>
                    </a:lnTo>
                    <a:lnTo>
                      <a:pt x="717" y="687"/>
                    </a:lnTo>
                    <a:lnTo>
                      <a:pt x="718" y="687"/>
                    </a:lnTo>
                    <a:lnTo>
                      <a:pt x="718" y="689"/>
                    </a:lnTo>
                    <a:lnTo>
                      <a:pt x="720" y="689"/>
                    </a:lnTo>
                    <a:lnTo>
                      <a:pt x="724" y="690"/>
                    </a:lnTo>
                    <a:lnTo>
                      <a:pt x="723" y="690"/>
                    </a:lnTo>
                    <a:lnTo>
                      <a:pt x="723" y="692"/>
                    </a:lnTo>
                    <a:lnTo>
                      <a:pt x="724" y="692"/>
                    </a:lnTo>
                    <a:lnTo>
                      <a:pt x="724" y="693"/>
                    </a:lnTo>
                    <a:lnTo>
                      <a:pt x="723" y="693"/>
                    </a:lnTo>
                    <a:lnTo>
                      <a:pt x="721" y="695"/>
                    </a:lnTo>
                    <a:lnTo>
                      <a:pt x="721" y="696"/>
                    </a:lnTo>
                    <a:lnTo>
                      <a:pt x="723" y="698"/>
                    </a:lnTo>
                    <a:lnTo>
                      <a:pt x="721" y="698"/>
                    </a:lnTo>
                    <a:lnTo>
                      <a:pt x="721" y="700"/>
                    </a:lnTo>
                    <a:lnTo>
                      <a:pt x="721" y="701"/>
                    </a:lnTo>
                    <a:lnTo>
                      <a:pt x="723" y="701"/>
                    </a:lnTo>
                    <a:lnTo>
                      <a:pt x="721" y="703"/>
                    </a:lnTo>
                    <a:lnTo>
                      <a:pt x="723" y="704"/>
                    </a:lnTo>
                    <a:lnTo>
                      <a:pt x="723" y="706"/>
                    </a:lnTo>
                    <a:lnTo>
                      <a:pt x="724" y="706"/>
                    </a:lnTo>
                    <a:lnTo>
                      <a:pt x="726" y="706"/>
                    </a:lnTo>
                    <a:lnTo>
                      <a:pt x="729" y="707"/>
                    </a:lnTo>
                    <a:lnTo>
                      <a:pt x="732" y="707"/>
                    </a:lnTo>
                    <a:lnTo>
                      <a:pt x="734" y="706"/>
                    </a:lnTo>
                    <a:lnTo>
                      <a:pt x="735" y="704"/>
                    </a:lnTo>
                    <a:lnTo>
                      <a:pt x="737" y="704"/>
                    </a:lnTo>
                    <a:lnTo>
                      <a:pt x="738" y="703"/>
                    </a:lnTo>
                    <a:lnTo>
                      <a:pt x="740" y="701"/>
                    </a:lnTo>
                    <a:lnTo>
                      <a:pt x="741" y="700"/>
                    </a:lnTo>
                    <a:lnTo>
                      <a:pt x="741" y="698"/>
                    </a:lnTo>
                    <a:lnTo>
                      <a:pt x="744" y="696"/>
                    </a:lnTo>
                    <a:lnTo>
                      <a:pt x="747" y="695"/>
                    </a:lnTo>
                    <a:lnTo>
                      <a:pt x="750" y="692"/>
                    </a:lnTo>
                    <a:lnTo>
                      <a:pt x="757" y="689"/>
                    </a:lnTo>
                    <a:lnTo>
                      <a:pt x="758" y="689"/>
                    </a:lnTo>
                    <a:lnTo>
                      <a:pt x="760" y="689"/>
                    </a:lnTo>
                    <a:lnTo>
                      <a:pt x="761" y="687"/>
                    </a:lnTo>
                    <a:lnTo>
                      <a:pt x="763" y="687"/>
                    </a:lnTo>
                    <a:lnTo>
                      <a:pt x="764" y="689"/>
                    </a:lnTo>
                    <a:lnTo>
                      <a:pt x="764" y="690"/>
                    </a:lnTo>
                    <a:lnTo>
                      <a:pt x="766" y="690"/>
                    </a:lnTo>
                    <a:lnTo>
                      <a:pt x="770" y="693"/>
                    </a:lnTo>
                    <a:lnTo>
                      <a:pt x="767" y="696"/>
                    </a:lnTo>
                    <a:lnTo>
                      <a:pt x="763" y="704"/>
                    </a:lnTo>
                    <a:lnTo>
                      <a:pt x="757" y="713"/>
                    </a:lnTo>
                    <a:lnTo>
                      <a:pt x="757" y="715"/>
                    </a:lnTo>
                    <a:lnTo>
                      <a:pt x="755" y="715"/>
                    </a:lnTo>
                    <a:lnTo>
                      <a:pt x="754" y="716"/>
                    </a:lnTo>
                    <a:lnTo>
                      <a:pt x="750" y="721"/>
                    </a:lnTo>
                    <a:lnTo>
                      <a:pt x="750" y="723"/>
                    </a:lnTo>
                    <a:lnTo>
                      <a:pt x="752" y="724"/>
                    </a:lnTo>
                    <a:lnTo>
                      <a:pt x="754" y="726"/>
                    </a:lnTo>
                    <a:lnTo>
                      <a:pt x="755" y="727"/>
                    </a:lnTo>
                    <a:lnTo>
                      <a:pt x="757" y="727"/>
                    </a:lnTo>
                    <a:lnTo>
                      <a:pt x="757" y="729"/>
                    </a:lnTo>
                    <a:lnTo>
                      <a:pt x="758" y="730"/>
                    </a:lnTo>
                    <a:lnTo>
                      <a:pt x="760" y="732"/>
                    </a:lnTo>
                    <a:lnTo>
                      <a:pt x="761" y="732"/>
                    </a:lnTo>
                    <a:lnTo>
                      <a:pt x="763" y="733"/>
                    </a:lnTo>
                    <a:lnTo>
                      <a:pt x="764" y="732"/>
                    </a:lnTo>
                    <a:lnTo>
                      <a:pt x="764" y="733"/>
                    </a:lnTo>
                    <a:lnTo>
                      <a:pt x="766" y="733"/>
                    </a:lnTo>
                    <a:lnTo>
                      <a:pt x="767" y="733"/>
                    </a:lnTo>
                    <a:lnTo>
                      <a:pt x="767" y="735"/>
                    </a:lnTo>
                    <a:lnTo>
                      <a:pt x="767" y="736"/>
                    </a:lnTo>
                    <a:lnTo>
                      <a:pt x="767" y="738"/>
                    </a:lnTo>
                    <a:lnTo>
                      <a:pt x="769" y="738"/>
                    </a:lnTo>
                    <a:lnTo>
                      <a:pt x="769" y="740"/>
                    </a:lnTo>
                    <a:lnTo>
                      <a:pt x="770" y="740"/>
                    </a:lnTo>
                    <a:lnTo>
                      <a:pt x="772" y="741"/>
                    </a:lnTo>
                    <a:lnTo>
                      <a:pt x="774" y="741"/>
                    </a:lnTo>
                    <a:lnTo>
                      <a:pt x="775" y="743"/>
                    </a:lnTo>
                    <a:lnTo>
                      <a:pt x="775" y="744"/>
                    </a:lnTo>
                    <a:lnTo>
                      <a:pt x="774" y="744"/>
                    </a:lnTo>
                    <a:lnTo>
                      <a:pt x="775" y="746"/>
                    </a:lnTo>
                    <a:lnTo>
                      <a:pt x="777" y="747"/>
                    </a:lnTo>
                    <a:lnTo>
                      <a:pt x="777" y="749"/>
                    </a:lnTo>
                    <a:lnTo>
                      <a:pt x="780" y="749"/>
                    </a:lnTo>
                    <a:lnTo>
                      <a:pt x="781" y="749"/>
                    </a:lnTo>
                    <a:lnTo>
                      <a:pt x="784" y="749"/>
                    </a:lnTo>
                    <a:lnTo>
                      <a:pt x="786" y="749"/>
                    </a:lnTo>
                    <a:lnTo>
                      <a:pt x="787" y="747"/>
                    </a:lnTo>
                    <a:lnTo>
                      <a:pt x="786" y="749"/>
                    </a:lnTo>
                    <a:lnTo>
                      <a:pt x="786" y="750"/>
                    </a:lnTo>
                    <a:lnTo>
                      <a:pt x="787" y="752"/>
                    </a:lnTo>
                    <a:lnTo>
                      <a:pt x="789" y="753"/>
                    </a:lnTo>
                    <a:lnTo>
                      <a:pt x="789" y="755"/>
                    </a:lnTo>
                    <a:lnTo>
                      <a:pt x="790" y="756"/>
                    </a:lnTo>
                    <a:lnTo>
                      <a:pt x="790" y="758"/>
                    </a:lnTo>
                    <a:lnTo>
                      <a:pt x="792" y="758"/>
                    </a:lnTo>
                    <a:lnTo>
                      <a:pt x="792" y="760"/>
                    </a:lnTo>
                    <a:lnTo>
                      <a:pt x="792" y="761"/>
                    </a:lnTo>
                    <a:lnTo>
                      <a:pt x="792" y="763"/>
                    </a:lnTo>
                    <a:lnTo>
                      <a:pt x="794" y="763"/>
                    </a:lnTo>
                    <a:lnTo>
                      <a:pt x="797" y="764"/>
                    </a:lnTo>
                    <a:lnTo>
                      <a:pt x="798" y="764"/>
                    </a:lnTo>
                    <a:lnTo>
                      <a:pt x="800" y="764"/>
                    </a:lnTo>
                    <a:lnTo>
                      <a:pt x="803" y="764"/>
                    </a:lnTo>
                    <a:lnTo>
                      <a:pt x="803" y="766"/>
                    </a:lnTo>
                    <a:lnTo>
                      <a:pt x="800" y="767"/>
                    </a:lnTo>
                    <a:lnTo>
                      <a:pt x="800" y="769"/>
                    </a:lnTo>
                    <a:lnTo>
                      <a:pt x="800" y="772"/>
                    </a:lnTo>
                    <a:lnTo>
                      <a:pt x="800" y="773"/>
                    </a:lnTo>
                    <a:lnTo>
                      <a:pt x="801" y="775"/>
                    </a:lnTo>
                    <a:lnTo>
                      <a:pt x="803" y="776"/>
                    </a:lnTo>
                    <a:lnTo>
                      <a:pt x="803" y="778"/>
                    </a:lnTo>
                    <a:lnTo>
                      <a:pt x="804" y="778"/>
                    </a:lnTo>
                    <a:lnTo>
                      <a:pt x="804" y="780"/>
                    </a:lnTo>
                    <a:lnTo>
                      <a:pt x="804" y="781"/>
                    </a:lnTo>
                    <a:lnTo>
                      <a:pt x="806" y="783"/>
                    </a:lnTo>
                    <a:lnTo>
                      <a:pt x="806" y="784"/>
                    </a:lnTo>
                    <a:lnTo>
                      <a:pt x="807" y="787"/>
                    </a:lnTo>
                    <a:lnTo>
                      <a:pt x="809" y="789"/>
                    </a:lnTo>
                    <a:lnTo>
                      <a:pt x="810" y="789"/>
                    </a:lnTo>
                    <a:lnTo>
                      <a:pt x="812" y="789"/>
                    </a:lnTo>
                    <a:lnTo>
                      <a:pt x="815" y="789"/>
                    </a:lnTo>
                    <a:lnTo>
                      <a:pt x="817" y="789"/>
                    </a:lnTo>
                    <a:lnTo>
                      <a:pt x="818" y="789"/>
                    </a:lnTo>
                    <a:lnTo>
                      <a:pt x="820" y="790"/>
                    </a:lnTo>
                    <a:lnTo>
                      <a:pt x="821" y="792"/>
                    </a:lnTo>
                    <a:lnTo>
                      <a:pt x="823" y="792"/>
                    </a:lnTo>
                    <a:lnTo>
                      <a:pt x="824" y="793"/>
                    </a:lnTo>
                    <a:lnTo>
                      <a:pt x="824" y="796"/>
                    </a:lnTo>
                    <a:lnTo>
                      <a:pt x="824" y="798"/>
                    </a:lnTo>
                    <a:lnTo>
                      <a:pt x="826" y="800"/>
                    </a:lnTo>
                    <a:lnTo>
                      <a:pt x="827" y="798"/>
                    </a:lnTo>
                    <a:lnTo>
                      <a:pt x="827" y="796"/>
                    </a:lnTo>
                    <a:lnTo>
                      <a:pt x="829" y="793"/>
                    </a:lnTo>
                    <a:lnTo>
                      <a:pt x="830" y="792"/>
                    </a:lnTo>
                    <a:lnTo>
                      <a:pt x="832" y="790"/>
                    </a:lnTo>
                    <a:lnTo>
                      <a:pt x="833" y="789"/>
                    </a:lnTo>
                    <a:lnTo>
                      <a:pt x="835" y="790"/>
                    </a:lnTo>
                    <a:lnTo>
                      <a:pt x="849" y="763"/>
                    </a:lnTo>
                    <a:lnTo>
                      <a:pt x="860" y="743"/>
                    </a:lnTo>
                    <a:lnTo>
                      <a:pt x="861" y="744"/>
                    </a:lnTo>
                    <a:lnTo>
                      <a:pt x="867" y="730"/>
                    </a:lnTo>
                    <a:lnTo>
                      <a:pt x="872" y="733"/>
                    </a:lnTo>
                    <a:lnTo>
                      <a:pt x="858" y="770"/>
                    </a:lnTo>
                    <a:lnTo>
                      <a:pt x="847" y="795"/>
                    </a:lnTo>
                    <a:lnTo>
                      <a:pt x="838" y="820"/>
                    </a:lnTo>
                    <a:lnTo>
                      <a:pt x="830" y="841"/>
                    </a:lnTo>
                    <a:lnTo>
                      <a:pt x="833" y="840"/>
                    </a:lnTo>
                    <a:lnTo>
                      <a:pt x="843" y="840"/>
                    </a:lnTo>
                    <a:lnTo>
                      <a:pt x="849" y="836"/>
                    </a:lnTo>
                    <a:lnTo>
                      <a:pt x="853" y="835"/>
                    </a:lnTo>
                    <a:lnTo>
                      <a:pt x="858" y="833"/>
                    </a:lnTo>
                    <a:lnTo>
                      <a:pt x="864" y="827"/>
                    </a:lnTo>
                    <a:lnTo>
                      <a:pt x="864" y="830"/>
                    </a:lnTo>
                    <a:lnTo>
                      <a:pt x="863" y="832"/>
                    </a:lnTo>
                    <a:lnTo>
                      <a:pt x="864" y="836"/>
                    </a:lnTo>
                    <a:lnTo>
                      <a:pt x="864" y="838"/>
                    </a:lnTo>
                    <a:lnTo>
                      <a:pt x="863" y="841"/>
                    </a:lnTo>
                    <a:lnTo>
                      <a:pt x="863" y="843"/>
                    </a:lnTo>
                    <a:lnTo>
                      <a:pt x="863" y="844"/>
                    </a:lnTo>
                    <a:lnTo>
                      <a:pt x="863" y="846"/>
                    </a:lnTo>
                    <a:lnTo>
                      <a:pt x="861" y="847"/>
                    </a:lnTo>
                    <a:lnTo>
                      <a:pt x="861" y="849"/>
                    </a:lnTo>
                    <a:lnTo>
                      <a:pt x="861" y="852"/>
                    </a:lnTo>
                    <a:lnTo>
                      <a:pt x="861" y="853"/>
                    </a:lnTo>
                    <a:lnTo>
                      <a:pt x="861" y="855"/>
                    </a:lnTo>
                    <a:lnTo>
                      <a:pt x="861" y="856"/>
                    </a:lnTo>
                    <a:lnTo>
                      <a:pt x="860" y="858"/>
                    </a:lnTo>
                    <a:lnTo>
                      <a:pt x="860" y="860"/>
                    </a:lnTo>
                    <a:lnTo>
                      <a:pt x="860" y="861"/>
                    </a:lnTo>
                    <a:lnTo>
                      <a:pt x="860" y="864"/>
                    </a:lnTo>
                    <a:lnTo>
                      <a:pt x="858" y="867"/>
                    </a:lnTo>
                    <a:lnTo>
                      <a:pt x="858" y="872"/>
                    </a:lnTo>
                    <a:lnTo>
                      <a:pt x="858" y="873"/>
                    </a:lnTo>
                    <a:lnTo>
                      <a:pt x="858" y="875"/>
                    </a:lnTo>
                    <a:lnTo>
                      <a:pt x="858" y="876"/>
                    </a:lnTo>
                    <a:lnTo>
                      <a:pt x="857" y="878"/>
                    </a:lnTo>
                    <a:lnTo>
                      <a:pt x="857" y="880"/>
                    </a:lnTo>
                    <a:lnTo>
                      <a:pt x="857" y="883"/>
                    </a:lnTo>
                    <a:lnTo>
                      <a:pt x="857" y="886"/>
                    </a:lnTo>
                    <a:lnTo>
                      <a:pt x="855" y="887"/>
                    </a:lnTo>
                    <a:lnTo>
                      <a:pt x="853" y="886"/>
                    </a:lnTo>
                    <a:lnTo>
                      <a:pt x="852" y="884"/>
                    </a:lnTo>
                    <a:lnTo>
                      <a:pt x="850" y="892"/>
                    </a:lnTo>
                    <a:lnTo>
                      <a:pt x="849" y="890"/>
                    </a:lnTo>
                    <a:lnTo>
                      <a:pt x="847" y="884"/>
                    </a:lnTo>
                    <a:lnTo>
                      <a:pt x="847" y="881"/>
                    </a:lnTo>
                    <a:lnTo>
                      <a:pt x="843" y="880"/>
                    </a:lnTo>
                    <a:lnTo>
                      <a:pt x="837" y="878"/>
                    </a:lnTo>
                    <a:lnTo>
                      <a:pt x="830" y="876"/>
                    </a:lnTo>
                    <a:lnTo>
                      <a:pt x="826" y="873"/>
                    </a:lnTo>
                    <a:lnTo>
                      <a:pt x="820" y="875"/>
                    </a:lnTo>
                    <a:lnTo>
                      <a:pt x="815" y="873"/>
                    </a:lnTo>
                    <a:lnTo>
                      <a:pt x="809" y="872"/>
                    </a:lnTo>
                    <a:lnTo>
                      <a:pt x="804" y="870"/>
                    </a:lnTo>
                    <a:lnTo>
                      <a:pt x="798" y="869"/>
                    </a:lnTo>
                    <a:lnTo>
                      <a:pt x="794" y="867"/>
                    </a:lnTo>
                    <a:lnTo>
                      <a:pt x="789" y="867"/>
                    </a:lnTo>
                    <a:lnTo>
                      <a:pt x="784" y="864"/>
                    </a:lnTo>
                    <a:lnTo>
                      <a:pt x="780" y="861"/>
                    </a:lnTo>
                    <a:lnTo>
                      <a:pt x="775" y="861"/>
                    </a:lnTo>
                    <a:lnTo>
                      <a:pt x="769" y="861"/>
                    </a:lnTo>
                    <a:lnTo>
                      <a:pt x="766" y="863"/>
                    </a:lnTo>
                    <a:lnTo>
                      <a:pt x="764" y="867"/>
                    </a:lnTo>
                    <a:lnTo>
                      <a:pt x="754" y="869"/>
                    </a:lnTo>
                    <a:lnTo>
                      <a:pt x="747" y="867"/>
                    </a:lnTo>
                    <a:lnTo>
                      <a:pt x="737" y="866"/>
                    </a:lnTo>
                    <a:lnTo>
                      <a:pt x="730" y="866"/>
                    </a:lnTo>
                    <a:lnTo>
                      <a:pt x="723" y="866"/>
                    </a:lnTo>
                    <a:lnTo>
                      <a:pt x="721" y="863"/>
                    </a:lnTo>
                    <a:lnTo>
                      <a:pt x="715" y="861"/>
                    </a:lnTo>
                    <a:lnTo>
                      <a:pt x="710" y="861"/>
                    </a:lnTo>
                    <a:lnTo>
                      <a:pt x="698" y="861"/>
                    </a:lnTo>
                    <a:lnTo>
                      <a:pt x="687" y="863"/>
                    </a:lnTo>
                    <a:lnTo>
                      <a:pt x="680" y="863"/>
                    </a:lnTo>
                    <a:lnTo>
                      <a:pt x="674" y="863"/>
                    </a:lnTo>
                    <a:lnTo>
                      <a:pt x="667" y="863"/>
                    </a:lnTo>
                    <a:lnTo>
                      <a:pt x="660" y="864"/>
                    </a:lnTo>
                    <a:lnTo>
                      <a:pt x="651" y="861"/>
                    </a:lnTo>
                    <a:lnTo>
                      <a:pt x="647" y="860"/>
                    </a:lnTo>
                    <a:lnTo>
                      <a:pt x="644" y="860"/>
                    </a:lnTo>
                    <a:lnTo>
                      <a:pt x="640" y="860"/>
                    </a:lnTo>
                    <a:lnTo>
                      <a:pt x="632" y="858"/>
                    </a:lnTo>
                    <a:lnTo>
                      <a:pt x="627" y="858"/>
                    </a:lnTo>
                    <a:lnTo>
                      <a:pt x="617" y="861"/>
                    </a:lnTo>
                    <a:lnTo>
                      <a:pt x="612" y="861"/>
                    </a:lnTo>
                    <a:lnTo>
                      <a:pt x="611" y="861"/>
                    </a:lnTo>
                    <a:lnTo>
                      <a:pt x="607" y="858"/>
                    </a:lnTo>
                    <a:lnTo>
                      <a:pt x="598" y="858"/>
                    </a:lnTo>
                    <a:lnTo>
                      <a:pt x="594" y="860"/>
                    </a:lnTo>
                    <a:lnTo>
                      <a:pt x="588" y="864"/>
                    </a:lnTo>
                    <a:lnTo>
                      <a:pt x="583" y="869"/>
                    </a:lnTo>
                    <a:lnTo>
                      <a:pt x="572" y="869"/>
                    </a:lnTo>
                    <a:lnTo>
                      <a:pt x="575" y="876"/>
                    </a:lnTo>
                    <a:lnTo>
                      <a:pt x="577" y="878"/>
                    </a:lnTo>
                    <a:lnTo>
                      <a:pt x="584" y="881"/>
                    </a:lnTo>
                    <a:lnTo>
                      <a:pt x="577" y="886"/>
                    </a:lnTo>
                    <a:lnTo>
                      <a:pt x="571" y="889"/>
                    </a:lnTo>
                    <a:lnTo>
                      <a:pt x="563" y="890"/>
                    </a:lnTo>
                    <a:lnTo>
                      <a:pt x="560" y="886"/>
                    </a:lnTo>
                    <a:lnTo>
                      <a:pt x="557" y="881"/>
                    </a:lnTo>
                    <a:lnTo>
                      <a:pt x="552" y="876"/>
                    </a:lnTo>
                    <a:lnTo>
                      <a:pt x="543" y="881"/>
                    </a:lnTo>
                    <a:lnTo>
                      <a:pt x="532" y="883"/>
                    </a:lnTo>
                    <a:lnTo>
                      <a:pt x="531" y="883"/>
                    </a:lnTo>
                    <a:lnTo>
                      <a:pt x="524" y="887"/>
                    </a:lnTo>
                    <a:lnTo>
                      <a:pt x="521" y="890"/>
                    </a:lnTo>
                    <a:lnTo>
                      <a:pt x="511" y="893"/>
                    </a:lnTo>
                    <a:lnTo>
                      <a:pt x="506" y="898"/>
                    </a:lnTo>
                    <a:lnTo>
                      <a:pt x="501" y="900"/>
                    </a:lnTo>
                    <a:lnTo>
                      <a:pt x="498" y="906"/>
                    </a:lnTo>
                    <a:lnTo>
                      <a:pt x="492" y="910"/>
                    </a:lnTo>
                    <a:lnTo>
                      <a:pt x="488" y="920"/>
                    </a:lnTo>
                    <a:lnTo>
                      <a:pt x="488" y="921"/>
                    </a:lnTo>
                    <a:lnTo>
                      <a:pt x="486" y="923"/>
                    </a:lnTo>
                    <a:lnTo>
                      <a:pt x="485" y="923"/>
                    </a:lnTo>
                    <a:lnTo>
                      <a:pt x="483" y="924"/>
                    </a:lnTo>
                    <a:lnTo>
                      <a:pt x="481" y="924"/>
                    </a:lnTo>
                    <a:lnTo>
                      <a:pt x="480" y="924"/>
                    </a:lnTo>
                    <a:lnTo>
                      <a:pt x="478" y="927"/>
                    </a:lnTo>
                    <a:lnTo>
                      <a:pt x="477" y="927"/>
                    </a:lnTo>
                    <a:lnTo>
                      <a:pt x="475" y="929"/>
                    </a:lnTo>
                    <a:lnTo>
                      <a:pt x="474" y="929"/>
                    </a:lnTo>
                    <a:lnTo>
                      <a:pt x="471" y="927"/>
                    </a:lnTo>
                    <a:lnTo>
                      <a:pt x="463" y="926"/>
                    </a:lnTo>
                    <a:lnTo>
                      <a:pt x="461" y="924"/>
                    </a:lnTo>
                    <a:lnTo>
                      <a:pt x="457" y="921"/>
                    </a:lnTo>
                    <a:lnTo>
                      <a:pt x="451" y="920"/>
                    </a:lnTo>
                    <a:lnTo>
                      <a:pt x="445" y="920"/>
                    </a:lnTo>
                    <a:lnTo>
                      <a:pt x="438" y="920"/>
                    </a:lnTo>
                    <a:lnTo>
                      <a:pt x="434" y="918"/>
                    </a:lnTo>
                    <a:lnTo>
                      <a:pt x="429" y="915"/>
                    </a:lnTo>
                    <a:lnTo>
                      <a:pt x="423" y="912"/>
                    </a:lnTo>
                    <a:lnTo>
                      <a:pt x="415" y="910"/>
                    </a:lnTo>
                    <a:lnTo>
                      <a:pt x="411" y="909"/>
                    </a:lnTo>
                    <a:lnTo>
                      <a:pt x="406" y="906"/>
                    </a:lnTo>
                    <a:lnTo>
                      <a:pt x="398" y="906"/>
                    </a:lnTo>
                    <a:lnTo>
                      <a:pt x="395" y="901"/>
                    </a:lnTo>
                    <a:lnTo>
                      <a:pt x="389" y="900"/>
                    </a:lnTo>
                    <a:lnTo>
                      <a:pt x="385" y="896"/>
                    </a:lnTo>
                    <a:lnTo>
                      <a:pt x="380" y="896"/>
                    </a:lnTo>
                    <a:lnTo>
                      <a:pt x="374" y="893"/>
                    </a:lnTo>
                    <a:lnTo>
                      <a:pt x="369" y="893"/>
                    </a:lnTo>
                    <a:lnTo>
                      <a:pt x="363" y="893"/>
                    </a:lnTo>
                    <a:lnTo>
                      <a:pt x="358" y="896"/>
                    </a:lnTo>
                    <a:lnTo>
                      <a:pt x="352" y="898"/>
                    </a:lnTo>
                    <a:lnTo>
                      <a:pt x="346" y="898"/>
                    </a:lnTo>
                    <a:lnTo>
                      <a:pt x="342" y="900"/>
                    </a:lnTo>
                    <a:lnTo>
                      <a:pt x="335" y="901"/>
                    </a:lnTo>
                    <a:lnTo>
                      <a:pt x="323" y="904"/>
                    </a:lnTo>
                    <a:lnTo>
                      <a:pt x="317" y="906"/>
                    </a:lnTo>
                    <a:lnTo>
                      <a:pt x="300" y="912"/>
                    </a:lnTo>
                    <a:lnTo>
                      <a:pt x="295" y="913"/>
                    </a:lnTo>
                    <a:lnTo>
                      <a:pt x="291" y="916"/>
                    </a:lnTo>
                    <a:lnTo>
                      <a:pt x="286" y="920"/>
                    </a:lnTo>
                    <a:lnTo>
                      <a:pt x="280" y="923"/>
                    </a:lnTo>
                    <a:lnTo>
                      <a:pt x="277" y="926"/>
                    </a:lnTo>
                    <a:lnTo>
                      <a:pt x="274" y="926"/>
                    </a:lnTo>
                    <a:lnTo>
                      <a:pt x="268" y="929"/>
                    </a:lnTo>
                    <a:lnTo>
                      <a:pt x="263" y="930"/>
                    </a:lnTo>
                    <a:lnTo>
                      <a:pt x="263" y="929"/>
                    </a:lnTo>
                    <a:lnTo>
                      <a:pt x="263" y="927"/>
                    </a:lnTo>
                    <a:lnTo>
                      <a:pt x="262" y="927"/>
                    </a:lnTo>
                    <a:lnTo>
                      <a:pt x="262" y="926"/>
                    </a:lnTo>
                    <a:lnTo>
                      <a:pt x="260" y="920"/>
                    </a:lnTo>
                    <a:lnTo>
                      <a:pt x="260" y="915"/>
                    </a:lnTo>
                    <a:lnTo>
                      <a:pt x="259" y="912"/>
                    </a:lnTo>
                    <a:lnTo>
                      <a:pt x="257" y="910"/>
                    </a:lnTo>
                    <a:lnTo>
                      <a:pt x="255" y="906"/>
                    </a:lnTo>
                    <a:lnTo>
                      <a:pt x="252" y="903"/>
                    </a:lnTo>
                    <a:lnTo>
                      <a:pt x="252" y="901"/>
                    </a:lnTo>
                    <a:lnTo>
                      <a:pt x="251" y="901"/>
                    </a:lnTo>
                    <a:lnTo>
                      <a:pt x="251" y="900"/>
                    </a:lnTo>
                    <a:lnTo>
                      <a:pt x="249" y="898"/>
                    </a:lnTo>
                    <a:lnTo>
                      <a:pt x="249" y="896"/>
                    </a:lnTo>
                    <a:lnTo>
                      <a:pt x="248" y="896"/>
                    </a:lnTo>
                    <a:lnTo>
                      <a:pt x="248" y="895"/>
                    </a:lnTo>
                    <a:lnTo>
                      <a:pt x="246" y="895"/>
                    </a:lnTo>
                    <a:lnTo>
                      <a:pt x="246" y="893"/>
                    </a:lnTo>
                    <a:lnTo>
                      <a:pt x="245" y="893"/>
                    </a:lnTo>
                    <a:lnTo>
                      <a:pt x="245" y="892"/>
                    </a:lnTo>
                    <a:lnTo>
                      <a:pt x="245" y="890"/>
                    </a:lnTo>
                    <a:lnTo>
                      <a:pt x="243" y="890"/>
                    </a:lnTo>
                    <a:lnTo>
                      <a:pt x="243" y="889"/>
                    </a:lnTo>
                    <a:lnTo>
                      <a:pt x="242" y="889"/>
                    </a:lnTo>
                    <a:lnTo>
                      <a:pt x="242" y="887"/>
                    </a:lnTo>
                    <a:lnTo>
                      <a:pt x="240" y="887"/>
                    </a:lnTo>
                    <a:lnTo>
                      <a:pt x="240" y="886"/>
                    </a:lnTo>
                    <a:lnTo>
                      <a:pt x="240" y="884"/>
                    </a:lnTo>
                    <a:lnTo>
                      <a:pt x="239" y="884"/>
                    </a:lnTo>
                    <a:lnTo>
                      <a:pt x="239" y="883"/>
                    </a:lnTo>
                    <a:lnTo>
                      <a:pt x="237" y="883"/>
                    </a:lnTo>
                    <a:lnTo>
                      <a:pt x="237" y="881"/>
                    </a:lnTo>
                    <a:lnTo>
                      <a:pt x="237" y="880"/>
                    </a:lnTo>
                    <a:lnTo>
                      <a:pt x="235" y="880"/>
                    </a:lnTo>
                    <a:lnTo>
                      <a:pt x="235" y="878"/>
                    </a:lnTo>
                    <a:lnTo>
                      <a:pt x="143" y="763"/>
                    </a:lnTo>
                    <a:lnTo>
                      <a:pt x="85" y="700"/>
                    </a:lnTo>
                    <a:lnTo>
                      <a:pt x="0" y="618"/>
                    </a:lnTo>
                    <a:lnTo>
                      <a:pt x="13" y="604"/>
                    </a:lnTo>
                    <a:lnTo>
                      <a:pt x="20" y="601"/>
                    </a:lnTo>
                    <a:lnTo>
                      <a:pt x="28" y="597"/>
                    </a:lnTo>
                    <a:lnTo>
                      <a:pt x="34" y="590"/>
                    </a:lnTo>
                    <a:lnTo>
                      <a:pt x="43" y="581"/>
                    </a:lnTo>
                    <a:lnTo>
                      <a:pt x="53" y="575"/>
                    </a:lnTo>
                    <a:lnTo>
                      <a:pt x="66" y="569"/>
                    </a:lnTo>
                    <a:lnTo>
                      <a:pt x="74" y="566"/>
                    </a:lnTo>
                    <a:lnTo>
                      <a:pt x="79" y="564"/>
                    </a:lnTo>
                    <a:lnTo>
                      <a:pt x="85" y="563"/>
                    </a:lnTo>
                    <a:lnTo>
                      <a:pt x="96" y="558"/>
                    </a:lnTo>
                    <a:lnTo>
                      <a:pt x="99" y="558"/>
                    </a:lnTo>
                    <a:lnTo>
                      <a:pt x="105" y="557"/>
                    </a:lnTo>
                    <a:lnTo>
                      <a:pt x="111" y="557"/>
                    </a:lnTo>
                    <a:lnTo>
                      <a:pt x="112" y="555"/>
                    </a:lnTo>
                    <a:close/>
                  </a:path>
                </a:pathLst>
              </a:custGeom>
              <a:solidFill>
                <a:srgbClr val="E0A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400">
                  <a:solidFill>
                    <a:schemeClr val="tx1">
                      <a:lumMod val="75000"/>
                      <a:lumOff val="25000"/>
                    </a:schemeClr>
                  </a:solidFill>
                </a:endParaRPr>
              </a:p>
            </p:txBody>
          </p:sp>
          <p:sp>
            <p:nvSpPr>
              <p:cNvPr id="110" name="Freeform 25">
                <a:extLst>
                  <a:ext uri="{FF2B5EF4-FFF2-40B4-BE49-F238E27FC236}">
                    <a16:creationId xmlns:a16="http://schemas.microsoft.com/office/drawing/2014/main" id="{7D7191FD-3DBC-9B36-5F02-1E8AF69BC81E}"/>
                  </a:ext>
                </a:extLst>
              </p:cNvPr>
              <p:cNvSpPr>
                <a:spLocks/>
              </p:cNvSpPr>
              <p:nvPr/>
            </p:nvSpPr>
            <p:spPr bwMode="auto">
              <a:xfrm>
                <a:off x="3549" y="1206"/>
                <a:ext cx="938" cy="618"/>
              </a:xfrm>
              <a:custGeom>
                <a:avLst/>
                <a:gdLst>
                  <a:gd name="T0" fmla="*/ 37 w 938"/>
                  <a:gd name="T1" fmla="*/ 530 h 618"/>
                  <a:gd name="T2" fmla="*/ 73 w 938"/>
                  <a:gd name="T3" fmla="*/ 513 h 618"/>
                  <a:gd name="T4" fmla="*/ 60 w 938"/>
                  <a:gd name="T5" fmla="*/ 498 h 618"/>
                  <a:gd name="T6" fmla="*/ 70 w 938"/>
                  <a:gd name="T7" fmla="*/ 472 h 618"/>
                  <a:gd name="T8" fmla="*/ 43 w 938"/>
                  <a:gd name="T9" fmla="*/ 449 h 618"/>
                  <a:gd name="T10" fmla="*/ 33 w 938"/>
                  <a:gd name="T11" fmla="*/ 423 h 618"/>
                  <a:gd name="T12" fmla="*/ 16 w 938"/>
                  <a:gd name="T13" fmla="*/ 418 h 618"/>
                  <a:gd name="T14" fmla="*/ 3 w 938"/>
                  <a:gd name="T15" fmla="*/ 398 h 618"/>
                  <a:gd name="T16" fmla="*/ 23 w 938"/>
                  <a:gd name="T17" fmla="*/ 377 h 618"/>
                  <a:gd name="T18" fmla="*/ 51 w 938"/>
                  <a:gd name="T19" fmla="*/ 354 h 618"/>
                  <a:gd name="T20" fmla="*/ 71 w 938"/>
                  <a:gd name="T21" fmla="*/ 337 h 618"/>
                  <a:gd name="T22" fmla="*/ 80 w 938"/>
                  <a:gd name="T23" fmla="*/ 315 h 618"/>
                  <a:gd name="T24" fmla="*/ 90 w 938"/>
                  <a:gd name="T25" fmla="*/ 295 h 618"/>
                  <a:gd name="T26" fmla="*/ 105 w 938"/>
                  <a:gd name="T27" fmla="*/ 283 h 618"/>
                  <a:gd name="T28" fmla="*/ 122 w 938"/>
                  <a:gd name="T29" fmla="*/ 270 h 618"/>
                  <a:gd name="T30" fmla="*/ 131 w 938"/>
                  <a:gd name="T31" fmla="*/ 254 h 618"/>
                  <a:gd name="T32" fmla="*/ 142 w 938"/>
                  <a:gd name="T33" fmla="*/ 238 h 618"/>
                  <a:gd name="T34" fmla="*/ 153 w 938"/>
                  <a:gd name="T35" fmla="*/ 220 h 618"/>
                  <a:gd name="T36" fmla="*/ 165 w 938"/>
                  <a:gd name="T37" fmla="*/ 201 h 618"/>
                  <a:gd name="T38" fmla="*/ 168 w 938"/>
                  <a:gd name="T39" fmla="*/ 180 h 618"/>
                  <a:gd name="T40" fmla="*/ 183 w 938"/>
                  <a:gd name="T41" fmla="*/ 164 h 618"/>
                  <a:gd name="T42" fmla="*/ 189 w 938"/>
                  <a:gd name="T43" fmla="*/ 147 h 618"/>
                  <a:gd name="T44" fmla="*/ 193 w 938"/>
                  <a:gd name="T45" fmla="*/ 126 h 618"/>
                  <a:gd name="T46" fmla="*/ 199 w 938"/>
                  <a:gd name="T47" fmla="*/ 109 h 618"/>
                  <a:gd name="T48" fmla="*/ 197 w 938"/>
                  <a:gd name="T49" fmla="*/ 92 h 618"/>
                  <a:gd name="T50" fmla="*/ 202 w 938"/>
                  <a:gd name="T51" fmla="*/ 75 h 618"/>
                  <a:gd name="T52" fmla="*/ 216 w 938"/>
                  <a:gd name="T53" fmla="*/ 63 h 618"/>
                  <a:gd name="T54" fmla="*/ 205 w 938"/>
                  <a:gd name="T55" fmla="*/ 44 h 618"/>
                  <a:gd name="T56" fmla="*/ 213 w 938"/>
                  <a:gd name="T57" fmla="*/ 26 h 618"/>
                  <a:gd name="T58" fmla="*/ 229 w 938"/>
                  <a:gd name="T59" fmla="*/ 12 h 618"/>
                  <a:gd name="T60" fmla="*/ 253 w 938"/>
                  <a:gd name="T61" fmla="*/ 17 h 618"/>
                  <a:gd name="T62" fmla="*/ 269 w 938"/>
                  <a:gd name="T63" fmla="*/ 27 h 618"/>
                  <a:gd name="T64" fmla="*/ 289 w 938"/>
                  <a:gd name="T65" fmla="*/ 18 h 618"/>
                  <a:gd name="T66" fmla="*/ 311 w 938"/>
                  <a:gd name="T67" fmla="*/ 18 h 618"/>
                  <a:gd name="T68" fmla="*/ 331 w 938"/>
                  <a:gd name="T69" fmla="*/ 9 h 618"/>
                  <a:gd name="T70" fmla="*/ 351 w 938"/>
                  <a:gd name="T71" fmla="*/ 1 h 618"/>
                  <a:gd name="T72" fmla="*/ 372 w 938"/>
                  <a:gd name="T73" fmla="*/ 3 h 618"/>
                  <a:gd name="T74" fmla="*/ 428 w 938"/>
                  <a:gd name="T75" fmla="*/ 21 h 618"/>
                  <a:gd name="T76" fmla="*/ 557 w 938"/>
                  <a:gd name="T77" fmla="*/ 67 h 618"/>
                  <a:gd name="T78" fmla="*/ 695 w 938"/>
                  <a:gd name="T79" fmla="*/ 163 h 618"/>
                  <a:gd name="T80" fmla="*/ 823 w 938"/>
                  <a:gd name="T81" fmla="*/ 224 h 618"/>
                  <a:gd name="T82" fmla="*/ 938 w 938"/>
                  <a:gd name="T83" fmla="*/ 280 h 618"/>
                  <a:gd name="T84" fmla="*/ 929 w 938"/>
                  <a:gd name="T85" fmla="*/ 441 h 618"/>
                  <a:gd name="T86" fmla="*/ 914 w 938"/>
                  <a:gd name="T87" fmla="*/ 464 h 618"/>
                  <a:gd name="T88" fmla="*/ 897 w 938"/>
                  <a:gd name="T89" fmla="*/ 483 h 618"/>
                  <a:gd name="T90" fmla="*/ 880 w 938"/>
                  <a:gd name="T91" fmla="*/ 497 h 618"/>
                  <a:gd name="T92" fmla="*/ 883 w 938"/>
                  <a:gd name="T93" fmla="*/ 517 h 618"/>
                  <a:gd name="T94" fmla="*/ 891 w 938"/>
                  <a:gd name="T95" fmla="*/ 533 h 618"/>
                  <a:gd name="T96" fmla="*/ 884 w 938"/>
                  <a:gd name="T97" fmla="*/ 550 h 618"/>
                  <a:gd name="T98" fmla="*/ 887 w 938"/>
                  <a:gd name="T99" fmla="*/ 573 h 618"/>
                  <a:gd name="T100" fmla="*/ 878 w 938"/>
                  <a:gd name="T101" fmla="*/ 586 h 618"/>
                  <a:gd name="T102" fmla="*/ 864 w 938"/>
                  <a:gd name="T103" fmla="*/ 593 h 618"/>
                  <a:gd name="T104" fmla="*/ 861 w 938"/>
                  <a:gd name="T105" fmla="*/ 607 h 618"/>
                  <a:gd name="T106" fmla="*/ 838 w 938"/>
                  <a:gd name="T107" fmla="*/ 601 h 618"/>
                  <a:gd name="T108" fmla="*/ 823 w 938"/>
                  <a:gd name="T109" fmla="*/ 615 h 618"/>
                  <a:gd name="T110" fmla="*/ 795 w 938"/>
                  <a:gd name="T111" fmla="*/ 613 h 618"/>
                  <a:gd name="T112" fmla="*/ 772 w 938"/>
                  <a:gd name="T113" fmla="*/ 609 h 618"/>
                  <a:gd name="T114" fmla="*/ 752 w 938"/>
                  <a:gd name="T115" fmla="*/ 597 h 618"/>
                  <a:gd name="T116" fmla="*/ 732 w 938"/>
                  <a:gd name="T117" fmla="*/ 587 h 618"/>
                  <a:gd name="T118" fmla="*/ 717 w 938"/>
                  <a:gd name="T119" fmla="*/ 57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8" h="618">
                    <a:moveTo>
                      <a:pt x="3" y="555"/>
                    </a:moveTo>
                    <a:lnTo>
                      <a:pt x="10" y="550"/>
                    </a:lnTo>
                    <a:lnTo>
                      <a:pt x="8" y="549"/>
                    </a:lnTo>
                    <a:lnTo>
                      <a:pt x="10" y="547"/>
                    </a:lnTo>
                    <a:lnTo>
                      <a:pt x="10" y="546"/>
                    </a:lnTo>
                    <a:lnTo>
                      <a:pt x="16" y="550"/>
                    </a:lnTo>
                    <a:lnTo>
                      <a:pt x="16" y="549"/>
                    </a:lnTo>
                    <a:lnTo>
                      <a:pt x="22" y="547"/>
                    </a:lnTo>
                    <a:lnTo>
                      <a:pt x="25" y="546"/>
                    </a:lnTo>
                    <a:lnTo>
                      <a:pt x="27" y="544"/>
                    </a:lnTo>
                    <a:lnTo>
                      <a:pt x="28" y="543"/>
                    </a:lnTo>
                    <a:lnTo>
                      <a:pt x="30" y="541"/>
                    </a:lnTo>
                    <a:lnTo>
                      <a:pt x="31" y="538"/>
                    </a:lnTo>
                    <a:lnTo>
                      <a:pt x="33" y="537"/>
                    </a:lnTo>
                    <a:lnTo>
                      <a:pt x="34" y="533"/>
                    </a:lnTo>
                    <a:lnTo>
                      <a:pt x="34" y="532"/>
                    </a:lnTo>
                    <a:lnTo>
                      <a:pt x="37" y="530"/>
                    </a:lnTo>
                    <a:lnTo>
                      <a:pt x="39" y="527"/>
                    </a:lnTo>
                    <a:lnTo>
                      <a:pt x="40" y="526"/>
                    </a:lnTo>
                    <a:lnTo>
                      <a:pt x="42" y="524"/>
                    </a:lnTo>
                    <a:lnTo>
                      <a:pt x="45" y="526"/>
                    </a:lnTo>
                    <a:lnTo>
                      <a:pt x="48" y="526"/>
                    </a:lnTo>
                    <a:lnTo>
                      <a:pt x="51" y="527"/>
                    </a:lnTo>
                    <a:lnTo>
                      <a:pt x="53" y="529"/>
                    </a:lnTo>
                    <a:lnTo>
                      <a:pt x="56" y="529"/>
                    </a:lnTo>
                    <a:lnTo>
                      <a:pt x="57" y="529"/>
                    </a:lnTo>
                    <a:lnTo>
                      <a:pt x="59" y="527"/>
                    </a:lnTo>
                    <a:lnTo>
                      <a:pt x="60" y="526"/>
                    </a:lnTo>
                    <a:lnTo>
                      <a:pt x="63" y="524"/>
                    </a:lnTo>
                    <a:lnTo>
                      <a:pt x="67" y="521"/>
                    </a:lnTo>
                    <a:lnTo>
                      <a:pt x="68" y="521"/>
                    </a:lnTo>
                    <a:lnTo>
                      <a:pt x="70" y="518"/>
                    </a:lnTo>
                    <a:lnTo>
                      <a:pt x="71" y="517"/>
                    </a:lnTo>
                    <a:lnTo>
                      <a:pt x="73" y="513"/>
                    </a:lnTo>
                    <a:lnTo>
                      <a:pt x="73" y="512"/>
                    </a:lnTo>
                    <a:lnTo>
                      <a:pt x="71" y="512"/>
                    </a:lnTo>
                    <a:lnTo>
                      <a:pt x="71" y="510"/>
                    </a:lnTo>
                    <a:lnTo>
                      <a:pt x="71" y="509"/>
                    </a:lnTo>
                    <a:lnTo>
                      <a:pt x="70" y="509"/>
                    </a:lnTo>
                    <a:lnTo>
                      <a:pt x="70" y="507"/>
                    </a:lnTo>
                    <a:lnTo>
                      <a:pt x="68" y="507"/>
                    </a:lnTo>
                    <a:lnTo>
                      <a:pt x="68" y="506"/>
                    </a:lnTo>
                    <a:lnTo>
                      <a:pt x="67" y="506"/>
                    </a:lnTo>
                    <a:lnTo>
                      <a:pt x="67" y="504"/>
                    </a:lnTo>
                    <a:lnTo>
                      <a:pt x="65" y="503"/>
                    </a:lnTo>
                    <a:lnTo>
                      <a:pt x="63" y="503"/>
                    </a:lnTo>
                    <a:lnTo>
                      <a:pt x="63" y="501"/>
                    </a:lnTo>
                    <a:lnTo>
                      <a:pt x="62" y="501"/>
                    </a:lnTo>
                    <a:lnTo>
                      <a:pt x="62" y="500"/>
                    </a:lnTo>
                    <a:lnTo>
                      <a:pt x="62" y="498"/>
                    </a:lnTo>
                    <a:lnTo>
                      <a:pt x="60" y="498"/>
                    </a:lnTo>
                    <a:lnTo>
                      <a:pt x="60" y="497"/>
                    </a:lnTo>
                    <a:lnTo>
                      <a:pt x="63" y="497"/>
                    </a:lnTo>
                    <a:lnTo>
                      <a:pt x="70" y="497"/>
                    </a:lnTo>
                    <a:lnTo>
                      <a:pt x="68" y="495"/>
                    </a:lnTo>
                    <a:lnTo>
                      <a:pt x="63" y="492"/>
                    </a:lnTo>
                    <a:lnTo>
                      <a:pt x="60" y="489"/>
                    </a:lnTo>
                    <a:lnTo>
                      <a:pt x="59" y="487"/>
                    </a:lnTo>
                    <a:lnTo>
                      <a:pt x="60" y="484"/>
                    </a:lnTo>
                    <a:lnTo>
                      <a:pt x="65" y="484"/>
                    </a:lnTo>
                    <a:lnTo>
                      <a:pt x="67" y="484"/>
                    </a:lnTo>
                    <a:lnTo>
                      <a:pt x="71" y="484"/>
                    </a:lnTo>
                    <a:lnTo>
                      <a:pt x="74" y="483"/>
                    </a:lnTo>
                    <a:lnTo>
                      <a:pt x="76" y="480"/>
                    </a:lnTo>
                    <a:lnTo>
                      <a:pt x="74" y="478"/>
                    </a:lnTo>
                    <a:lnTo>
                      <a:pt x="73" y="477"/>
                    </a:lnTo>
                    <a:lnTo>
                      <a:pt x="71" y="473"/>
                    </a:lnTo>
                    <a:lnTo>
                      <a:pt x="70" y="472"/>
                    </a:lnTo>
                    <a:lnTo>
                      <a:pt x="65" y="469"/>
                    </a:lnTo>
                    <a:lnTo>
                      <a:pt x="63" y="467"/>
                    </a:lnTo>
                    <a:lnTo>
                      <a:pt x="62" y="466"/>
                    </a:lnTo>
                    <a:lnTo>
                      <a:pt x="65" y="466"/>
                    </a:lnTo>
                    <a:lnTo>
                      <a:pt x="68" y="466"/>
                    </a:lnTo>
                    <a:lnTo>
                      <a:pt x="71" y="464"/>
                    </a:lnTo>
                    <a:lnTo>
                      <a:pt x="73" y="463"/>
                    </a:lnTo>
                    <a:lnTo>
                      <a:pt x="71" y="461"/>
                    </a:lnTo>
                    <a:lnTo>
                      <a:pt x="70" y="460"/>
                    </a:lnTo>
                    <a:lnTo>
                      <a:pt x="67" y="458"/>
                    </a:lnTo>
                    <a:lnTo>
                      <a:pt x="63" y="455"/>
                    </a:lnTo>
                    <a:lnTo>
                      <a:pt x="57" y="450"/>
                    </a:lnTo>
                    <a:lnTo>
                      <a:pt x="54" y="450"/>
                    </a:lnTo>
                    <a:lnTo>
                      <a:pt x="51" y="450"/>
                    </a:lnTo>
                    <a:lnTo>
                      <a:pt x="47" y="450"/>
                    </a:lnTo>
                    <a:lnTo>
                      <a:pt x="45" y="450"/>
                    </a:lnTo>
                    <a:lnTo>
                      <a:pt x="43" y="449"/>
                    </a:lnTo>
                    <a:lnTo>
                      <a:pt x="43" y="447"/>
                    </a:lnTo>
                    <a:lnTo>
                      <a:pt x="42" y="447"/>
                    </a:lnTo>
                    <a:lnTo>
                      <a:pt x="42" y="446"/>
                    </a:lnTo>
                    <a:lnTo>
                      <a:pt x="40" y="446"/>
                    </a:lnTo>
                    <a:lnTo>
                      <a:pt x="39" y="444"/>
                    </a:lnTo>
                    <a:lnTo>
                      <a:pt x="37" y="443"/>
                    </a:lnTo>
                    <a:lnTo>
                      <a:pt x="37" y="441"/>
                    </a:lnTo>
                    <a:lnTo>
                      <a:pt x="36" y="441"/>
                    </a:lnTo>
                    <a:lnTo>
                      <a:pt x="36" y="440"/>
                    </a:lnTo>
                    <a:lnTo>
                      <a:pt x="34" y="440"/>
                    </a:lnTo>
                    <a:lnTo>
                      <a:pt x="34" y="438"/>
                    </a:lnTo>
                    <a:lnTo>
                      <a:pt x="33" y="437"/>
                    </a:lnTo>
                    <a:lnTo>
                      <a:pt x="31" y="435"/>
                    </a:lnTo>
                    <a:lnTo>
                      <a:pt x="30" y="434"/>
                    </a:lnTo>
                    <a:lnTo>
                      <a:pt x="31" y="426"/>
                    </a:lnTo>
                    <a:lnTo>
                      <a:pt x="33" y="424"/>
                    </a:lnTo>
                    <a:lnTo>
                      <a:pt x="33" y="423"/>
                    </a:lnTo>
                    <a:lnTo>
                      <a:pt x="31" y="421"/>
                    </a:lnTo>
                    <a:lnTo>
                      <a:pt x="30" y="420"/>
                    </a:lnTo>
                    <a:lnTo>
                      <a:pt x="30" y="418"/>
                    </a:lnTo>
                    <a:lnTo>
                      <a:pt x="28" y="418"/>
                    </a:lnTo>
                    <a:lnTo>
                      <a:pt x="28" y="417"/>
                    </a:lnTo>
                    <a:lnTo>
                      <a:pt x="27" y="415"/>
                    </a:lnTo>
                    <a:lnTo>
                      <a:pt x="25" y="415"/>
                    </a:lnTo>
                    <a:lnTo>
                      <a:pt x="23" y="415"/>
                    </a:lnTo>
                    <a:lnTo>
                      <a:pt x="22" y="415"/>
                    </a:lnTo>
                    <a:lnTo>
                      <a:pt x="20" y="415"/>
                    </a:lnTo>
                    <a:lnTo>
                      <a:pt x="19" y="415"/>
                    </a:lnTo>
                    <a:lnTo>
                      <a:pt x="17" y="415"/>
                    </a:lnTo>
                    <a:lnTo>
                      <a:pt x="16" y="415"/>
                    </a:lnTo>
                    <a:lnTo>
                      <a:pt x="14" y="415"/>
                    </a:lnTo>
                    <a:lnTo>
                      <a:pt x="14" y="417"/>
                    </a:lnTo>
                    <a:lnTo>
                      <a:pt x="16" y="417"/>
                    </a:lnTo>
                    <a:lnTo>
                      <a:pt x="16" y="418"/>
                    </a:lnTo>
                    <a:lnTo>
                      <a:pt x="17" y="418"/>
                    </a:lnTo>
                    <a:lnTo>
                      <a:pt x="16" y="420"/>
                    </a:lnTo>
                    <a:lnTo>
                      <a:pt x="14" y="421"/>
                    </a:lnTo>
                    <a:lnTo>
                      <a:pt x="16" y="421"/>
                    </a:lnTo>
                    <a:lnTo>
                      <a:pt x="16" y="418"/>
                    </a:lnTo>
                    <a:lnTo>
                      <a:pt x="13" y="417"/>
                    </a:lnTo>
                    <a:lnTo>
                      <a:pt x="11" y="417"/>
                    </a:lnTo>
                    <a:lnTo>
                      <a:pt x="11" y="414"/>
                    </a:lnTo>
                    <a:lnTo>
                      <a:pt x="11" y="412"/>
                    </a:lnTo>
                    <a:lnTo>
                      <a:pt x="13" y="409"/>
                    </a:lnTo>
                    <a:lnTo>
                      <a:pt x="13" y="407"/>
                    </a:lnTo>
                    <a:lnTo>
                      <a:pt x="10" y="406"/>
                    </a:lnTo>
                    <a:lnTo>
                      <a:pt x="3" y="404"/>
                    </a:lnTo>
                    <a:lnTo>
                      <a:pt x="2" y="404"/>
                    </a:lnTo>
                    <a:lnTo>
                      <a:pt x="0" y="403"/>
                    </a:lnTo>
                    <a:lnTo>
                      <a:pt x="2" y="401"/>
                    </a:lnTo>
                    <a:lnTo>
                      <a:pt x="3" y="398"/>
                    </a:lnTo>
                    <a:lnTo>
                      <a:pt x="3" y="397"/>
                    </a:lnTo>
                    <a:lnTo>
                      <a:pt x="3" y="395"/>
                    </a:lnTo>
                    <a:lnTo>
                      <a:pt x="5" y="395"/>
                    </a:lnTo>
                    <a:lnTo>
                      <a:pt x="7" y="395"/>
                    </a:lnTo>
                    <a:lnTo>
                      <a:pt x="8" y="394"/>
                    </a:lnTo>
                    <a:lnTo>
                      <a:pt x="10" y="394"/>
                    </a:lnTo>
                    <a:lnTo>
                      <a:pt x="13" y="394"/>
                    </a:lnTo>
                    <a:lnTo>
                      <a:pt x="14" y="394"/>
                    </a:lnTo>
                    <a:lnTo>
                      <a:pt x="16" y="394"/>
                    </a:lnTo>
                    <a:lnTo>
                      <a:pt x="17" y="392"/>
                    </a:lnTo>
                    <a:lnTo>
                      <a:pt x="20" y="390"/>
                    </a:lnTo>
                    <a:lnTo>
                      <a:pt x="20" y="389"/>
                    </a:lnTo>
                    <a:lnTo>
                      <a:pt x="20" y="387"/>
                    </a:lnTo>
                    <a:lnTo>
                      <a:pt x="20" y="386"/>
                    </a:lnTo>
                    <a:lnTo>
                      <a:pt x="22" y="383"/>
                    </a:lnTo>
                    <a:lnTo>
                      <a:pt x="22" y="378"/>
                    </a:lnTo>
                    <a:lnTo>
                      <a:pt x="23" y="377"/>
                    </a:lnTo>
                    <a:lnTo>
                      <a:pt x="23" y="375"/>
                    </a:lnTo>
                    <a:lnTo>
                      <a:pt x="23" y="374"/>
                    </a:lnTo>
                    <a:lnTo>
                      <a:pt x="23" y="372"/>
                    </a:lnTo>
                    <a:lnTo>
                      <a:pt x="25" y="372"/>
                    </a:lnTo>
                    <a:lnTo>
                      <a:pt x="27" y="370"/>
                    </a:lnTo>
                    <a:lnTo>
                      <a:pt x="28" y="370"/>
                    </a:lnTo>
                    <a:lnTo>
                      <a:pt x="30" y="369"/>
                    </a:lnTo>
                    <a:lnTo>
                      <a:pt x="31" y="367"/>
                    </a:lnTo>
                    <a:lnTo>
                      <a:pt x="33" y="367"/>
                    </a:lnTo>
                    <a:lnTo>
                      <a:pt x="36" y="364"/>
                    </a:lnTo>
                    <a:lnTo>
                      <a:pt x="36" y="361"/>
                    </a:lnTo>
                    <a:lnTo>
                      <a:pt x="40" y="360"/>
                    </a:lnTo>
                    <a:lnTo>
                      <a:pt x="43" y="360"/>
                    </a:lnTo>
                    <a:lnTo>
                      <a:pt x="48" y="358"/>
                    </a:lnTo>
                    <a:lnTo>
                      <a:pt x="50" y="357"/>
                    </a:lnTo>
                    <a:lnTo>
                      <a:pt x="50" y="355"/>
                    </a:lnTo>
                    <a:lnTo>
                      <a:pt x="51" y="354"/>
                    </a:lnTo>
                    <a:lnTo>
                      <a:pt x="54" y="352"/>
                    </a:lnTo>
                    <a:lnTo>
                      <a:pt x="56" y="350"/>
                    </a:lnTo>
                    <a:lnTo>
                      <a:pt x="57" y="350"/>
                    </a:lnTo>
                    <a:lnTo>
                      <a:pt x="59" y="350"/>
                    </a:lnTo>
                    <a:lnTo>
                      <a:pt x="60" y="349"/>
                    </a:lnTo>
                    <a:lnTo>
                      <a:pt x="62" y="349"/>
                    </a:lnTo>
                    <a:lnTo>
                      <a:pt x="62" y="347"/>
                    </a:lnTo>
                    <a:lnTo>
                      <a:pt x="63" y="347"/>
                    </a:lnTo>
                    <a:lnTo>
                      <a:pt x="63" y="346"/>
                    </a:lnTo>
                    <a:lnTo>
                      <a:pt x="65" y="346"/>
                    </a:lnTo>
                    <a:lnTo>
                      <a:pt x="65" y="344"/>
                    </a:lnTo>
                    <a:lnTo>
                      <a:pt x="67" y="343"/>
                    </a:lnTo>
                    <a:lnTo>
                      <a:pt x="68" y="341"/>
                    </a:lnTo>
                    <a:lnTo>
                      <a:pt x="68" y="340"/>
                    </a:lnTo>
                    <a:lnTo>
                      <a:pt x="70" y="340"/>
                    </a:lnTo>
                    <a:lnTo>
                      <a:pt x="70" y="338"/>
                    </a:lnTo>
                    <a:lnTo>
                      <a:pt x="71" y="337"/>
                    </a:lnTo>
                    <a:lnTo>
                      <a:pt x="71" y="335"/>
                    </a:lnTo>
                    <a:lnTo>
                      <a:pt x="73" y="335"/>
                    </a:lnTo>
                    <a:lnTo>
                      <a:pt x="73" y="334"/>
                    </a:lnTo>
                    <a:lnTo>
                      <a:pt x="73" y="332"/>
                    </a:lnTo>
                    <a:lnTo>
                      <a:pt x="74" y="332"/>
                    </a:lnTo>
                    <a:lnTo>
                      <a:pt x="74" y="330"/>
                    </a:lnTo>
                    <a:lnTo>
                      <a:pt x="76" y="329"/>
                    </a:lnTo>
                    <a:lnTo>
                      <a:pt x="76" y="327"/>
                    </a:lnTo>
                    <a:lnTo>
                      <a:pt x="77" y="326"/>
                    </a:lnTo>
                    <a:lnTo>
                      <a:pt x="77" y="324"/>
                    </a:lnTo>
                    <a:lnTo>
                      <a:pt x="79" y="323"/>
                    </a:lnTo>
                    <a:lnTo>
                      <a:pt x="79" y="321"/>
                    </a:lnTo>
                    <a:lnTo>
                      <a:pt x="79" y="320"/>
                    </a:lnTo>
                    <a:lnTo>
                      <a:pt x="80" y="320"/>
                    </a:lnTo>
                    <a:lnTo>
                      <a:pt x="80" y="318"/>
                    </a:lnTo>
                    <a:lnTo>
                      <a:pt x="80" y="317"/>
                    </a:lnTo>
                    <a:lnTo>
                      <a:pt x="80" y="315"/>
                    </a:lnTo>
                    <a:lnTo>
                      <a:pt x="82" y="315"/>
                    </a:lnTo>
                    <a:lnTo>
                      <a:pt x="82" y="314"/>
                    </a:lnTo>
                    <a:lnTo>
                      <a:pt x="82" y="312"/>
                    </a:lnTo>
                    <a:lnTo>
                      <a:pt x="83" y="312"/>
                    </a:lnTo>
                    <a:lnTo>
                      <a:pt x="83" y="310"/>
                    </a:lnTo>
                    <a:lnTo>
                      <a:pt x="83" y="309"/>
                    </a:lnTo>
                    <a:lnTo>
                      <a:pt x="83" y="307"/>
                    </a:lnTo>
                    <a:lnTo>
                      <a:pt x="85" y="307"/>
                    </a:lnTo>
                    <a:lnTo>
                      <a:pt x="85" y="306"/>
                    </a:lnTo>
                    <a:lnTo>
                      <a:pt x="85" y="304"/>
                    </a:lnTo>
                    <a:lnTo>
                      <a:pt x="85" y="303"/>
                    </a:lnTo>
                    <a:lnTo>
                      <a:pt x="86" y="301"/>
                    </a:lnTo>
                    <a:lnTo>
                      <a:pt x="86" y="300"/>
                    </a:lnTo>
                    <a:lnTo>
                      <a:pt x="86" y="298"/>
                    </a:lnTo>
                    <a:lnTo>
                      <a:pt x="88" y="298"/>
                    </a:lnTo>
                    <a:lnTo>
                      <a:pt x="88" y="297"/>
                    </a:lnTo>
                    <a:lnTo>
                      <a:pt x="90" y="295"/>
                    </a:lnTo>
                    <a:lnTo>
                      <a:pt x="90" y="294"/>
                    </a:lnTo>
                    <a:lnTo>
                      <a:pt x="91" y="294"/>
                    </a:lnTo>
                    <a:lnTo>
                      <a:pt x="93" y="292"/>
                    </a:lnTo>
                    <a:lnTo>
                      <a:pt x="94" y="292"/>
                    </a:lnTo>
                    <a:lnTo>
                      <a:pt x="94" y="290"/>
                    </a:lnTo>
                    <a:lnTo>
                      <a:pt x="96" y="290"/>
                    </a:lnTo>
                    <a:lnTo>
                      <a:pt x="97" y="290"/>
                    </a:lnTo>
                    <a:lnTo>
                      <a:pt x="97" y="289"/>
                    </a:lnTo>
                    <a:lnTo>
                      <a:pt x="99" y="289"/>
                    </a:lnTo>
                    <a:lnTo>
                      <a:pt x="100" y="289"/>
                    </a:lnTo>
                    <a:lnTo>
                      <a:pt x="100" y="287"/>
                    </a:lnTo>
                    <a:lnTo>
                      <a:pt x="102" y="287"/>
                    </a:lnTo>
                    <a:lnTo>
                      <a:pt x="102" y="286"/>
                    </a:lnTo>
                    <a:lnTo>
                      <a:pt x="103" y="286"/>
                    </a:lnTo>
                    <a:lnTo>
                      <a:pt x="103" y="284"/>
                    </a:lnTo>
                    <a:lnTo>
                      <a:pt x="105" y="284"/>
                    </a:lnTo>
                    <a:lnTo>
                      <a:pt x="105" y="283"/>
                    </a:lnTo>
                    <a:lnTo>
                      <a:pt x="106" y="283"/>
                    </a:lnTo>
                    <a:lnTo>
                      <a:pt x="106" y="281"/>
                    </a:lnTo>
                    <a:lnTo>
                      <a:pt x="108" y="281"/>
                    </a:lnTo>
                    <a:lnTo>
                      <a:pt x="110" y="280"/>
                    </a:lnTo>
                    <a:lnTo>
                      <a:pt x="111" y="280"/>
                    </a:lnTo>
                    <a:lnTo>
                      <a:pt x="111" y="278"/>
                    </a:lnTo>
                    <a:lnTo>
                      <a:pt x="113" y="278"/>
                    </a:lnTo>
                    <a:lnTo>
                      <a:pt x="113" y="277"/>
                    </a:lnTo>
                    <a:lnTo>
                      <a:pt x="114" y="277"/>
                    </a:lnTo>
                    <a:lnTo>
                      <a:pt x="116" y="275"/>
                    </a:lnTo>
                    <a:lnTo>
                      <a:pt x="117" y="275"/>
                    </a:lnTo>
                    <a:lnTo>
                      <a:pt x="117" y="274"/>
                    </a:lnTo>
                    <a:lnTo>
                      <a:pt x="119" y="274"/>
                    </a:lnTo>
                    <a:lnTo>
                      <a:pt x="119" y="272"/>
                    </a:lnTo>
                    <a:lnTo>
                      <a:pt x="120" y="272"/>
                    </a:lnTo>
                    <a:lnTo>
                      <a:pt x="120" y="270"/>
                    </a:lnTo>
                    <a:lnTo>
                      <a:pt x="122" y="270"/>
                    </a:lnTo>
                    <a:lnTo>
                      <a:pt x="122" y="269"/>
                    </a:lnTo>
                    <a:lnTo>
                      <a:pt x="123" y="269"/>
                    </a:lnTo>
                    <a:lnTo>
                      <a:pt x="123" y="267"/>
                    </a:lnTo>
                    <a:lnTo>
                      <a:pt x="123" y="266"/>
                    </a:lnTo>
                    <a:lnTo>
                      <a:pt x="125" y="266"/>
                    </a:lnTo>
                    <a:lnTo>
                      <a:pt x="125" y="264"/>
                    </a:lnTo>
                    <a:lnTo>
                      <a:pt x="125" y="263"/>
                    </a:lnTo>
                    <a:lnTo>
                      <a:pt x="125" y="261"/>
                    </a:lnTo>
                    <a:lnTo>
                      <a:pt x="125" y="260"/>
                    </a:lnTo>
                    <a:lnTo>
                      <a:pt x="126" y="260"/>
                    </a:lnTo>
                    <a:lnTo>
                      <a:pt x="128" y="260"/>
                    </a:lnTo>
                    <a:lnTo>
                      <a:pt x="128" y="258"/>
                    </a:lnTo>
                    <a:lnTo>
                      <a:pt x="130" y="258"/>
                    </a:lnTo>
                    <a:lnTo>
                      <a:pt x="130" y="257"/>
                    </a:lnTo>
                    <a:lnTo>
                      <a:pt x="131" y="257"/>
                    </a:lnTo>
                    <a:lnTo>
                      <a:pt x="131" y="255"/>
                    </a:lnTo>
                    <a:lnTo>
                      <a:pt x="131" y="254"/>
                    </a:lnTo>
                    <a:lnTo>
                      <a:pt x="133" y="254"/>
                    </a:lnTo>
                    <a:lnTo>
                      <a:pt x="133" y="252"/>
                    </a:lnTo>
                    <a:lnTo>
                      <a:pt x="133" y="250"/>
                    </a:lnTo>
                    <a:lnTo>
                      <a:pt x="134" y="250"/>
                    </a:lnTo>
                    <a:lnTo>
                      <a:pt x="134" y="249"/>
                    </a:lnTo>
                    <a:lnTo>
                      <a:pt x="136" y="249"/>
                    </a:lnTo>
                    <a:lnTo>
                      <a:pt x="136" y="247"/>
                    </a:lnTo>
                    <a:lnTo>
                      <a:pt x="137" y="247"/>
                    </a:lnTo>
                    <a:lnTo>
                      <a:pt x="137" y="246"/>
                    </a:lnTo>
                    <a:lnTo>
                      <a:pt x="137" y="244"/>
                    </a:lnTo>
                    <a:lnTo>
                      <a:pt x="137" y="243"/>
                    </a:lnTo>
                    <a:lnTo>
                      <a:pt x="139" y="243"/>
                    </a:lnTo>
                    <a:lnTo>
                      <a:pt x="139" y="241"/>
                    </a:lnTo>
                    <a:lnTo>
                      <a:pt x="139" y="240"/>
                    </a:lnTo>
                    <a:lnTo>
                      <a:pt x="140" y="240"/>
                    </a:lnTo>
                    <a:lnTo>
                      <a:pt x="140" y="238"/>
                    </a:lnTo>
                    <a:lnTo>
                      <a:pt x="142" y="238"/>
                    </a:lnTo>
                    <a:lnTo>
                      <a:pt x="142" y="237"/>
                    </a:lnTo>
                    <a:lnTo>
                      <a:pt x="143" y="235"/>
                    </a:lnTo>
                    <a:lnTo>
                      <a:pt x="143" y="234"/>
                    </a:lnTo>
                    <a:lnTo>
                      <a:pt x="145" y="234"/>
                    </a:lnTo>
                    <a:lnTo>
                      <a:pt x="145" y="232"/>
                    </a:lnTo>
                    <a:lnTo>
                      <a:pt x="145" y="230"/>
                    </a:lnTo>
                    <a:lnTo>
                      <a:pt x="145" y="229"/>
                    </a:lnTo>
                    <a:lnTo>
                      <a:pt x="146" y="229"/>
                    </a:lnTo>
                    <a:lnTo>
                      <a:pt x="146" y="227"/>
                    </a:lnTo>
                    <a:lnTo>
                      <a:pt x="146" y="226"/>
                    </a:lnTo>
                    <a:lnTo>
                      <a:pt x="146" y="224"/>
                    </a:lnTo>
                    <a:lnTo>
                      <a:pt x="148" y="224"/>
                    </a:lnTo>
                    <a:lnTo>
                      <a:pt x="148" y="223"/>
                    </a:lnTo>
                    <a:lnTo>
                      <a:pt x="150" y="221"/>
                    </a:lnTo>
                    <a:lnTo>
                      <a:pt x="151" y="221"/>
                    </a:lnTo>
                    <a:lnTo>
                      <a:pt x="151" y="220"/>
                    </a:lnTo>
                    <a:lnTo>
                      <a:pt x="153" y="220"/>
                    </a:lnTo>
                    <a:lnTo>
                      <a:pt x="154" y="218"/>
                    </a:lnTo>
                    <a:lnTo>
                      <a:pt x="156" y="218"/>
                    </a:lnTo>
                    <a:lnTo>
                      <a:pt x="156" y="217"/>
                    </a:lnTo>
                    <a:lnTo>
                      <a:pt x="157" y="217"/>
                    </a:lnTo>
                    <a:lnTo>
                      <a:pt x="159" y="215"/>
                    </a:lnTo>
                    <a:lnTo>
                      <a:pt x="160" y="214"/>
                    </a:lnTo>
                    <a:lnTo>
                      <a:pt x="160" y="212"/>
                    </a:lnTo>
                    <a:lnTo>
                      <a:pt x="160" y="211"/>
                    </a:lnTo>
                    <a:lnTo>
                      <a:pt x="162" y="211"/>
                    </a:lnTo>
                    <a:lnTo>
                      <a:pt x="162" y="209"/>
                    </a:lnTo>
                    <a:lnTo>
                      <a:pt x="162" y="207"/>
                    </a:lnTo>
                    <a:lnTo>
                      <a:pt x="163" y="207"/>
                    </a:lnTo>
                    <a:lnTo>
                      <a:pt x="163" y="206"/>
                    </a:lnTo>
                    <a:lnTo>
                      <a:pt x="163" y="204"/>
                    </a:lnTo>
                    <a:lnTo>
                      <a:pt x="163" y="203"/>
                    </a:lnTo>
                    <a:lnTo>
                      <a:pt x="165" y="203"/>
                    </a:lnTo>
                    <a:lnTo>
                      <a:pt x="165" y="201"/>
                    </a:lnTo>
                    <a:lnTo>
                      <a:pt x="165" y="200"/>
                    </a:lnTo>
                    <a:lnTo>
                      <a:pt x="165" y="198"/>
                    </a:lnTo>
                    <a:lnTo>
                      <a:pt x="163" y="198"/>
                    </a:lnTo>
                    <a:lnTo>
                      <a:pt x="165" y="197"/>
                    </a:lnTo>
                    <a:lnTo>
                      <a:pt x="165" y="195"/>
                    </a:lnTo>
                    <a:lnTo>
                      <a:pt x="165" y="194"/>
                    </a:lnTo>
                    <a:lnTo>
                      <a:pt x="165" y="192"/>
                    </a:lnTo>
                    <a:lnTo>
                      <a:pt x="165" y="191"/>
                    </a:lnTo>
                    <a:lnTo>
                      <a:pt x="165" y="189"/>
                    </a:lnTo>
                    <a:lnTo>
                      <a:pt x="165" y="187"/>
                    </a:lnTo>
                    <a:lnTo>
                      <a:pt x="165" y="186"/>
                    </a:lnTo>
                    <a:lnTo>
                      <a:pt x="165" y="184"/>
                    </a:lnTo>
                    <a:lnTo>
                      <a:pt x="166" y="184"/>
                    </a:lnTo>
                    <a:lnTo>
                      <a:pt x="166" y="183"/>
                    </a:lnTo>
                    <a:lnTo>
                      <a:pt x="168" y="183"/>
                    </a:lnTo>
                    <a:lnTo>
                      <a:pt x="168" y="181"/>
                    </a:lnTo>
                    <a:lnTo>
                      <a:pt x="168" y="180"/>
                    </a:lnTo>
                    <a:lnTo>
                      <a:pt x="170" y="180"/>
                    </a:lnTo>
                    <a:lnTo>
                      <a:pt x="170" y="178"/>
                    </a:lnTo>
                    <a:lnTo>
                      <a:pt x="170" y="177"/>
                    </a:lnTo>
                    <a:lnTo>
                      <a:pt x="171" y="177"/>
                    </a:lnTo>
                    <a:lnTo>
                      <a:pt x="171" y="175"/>
                    </a:lnTo>
                    <a:lnTo>
                      <a:pt x="173" y="175"/>
                    </a:lnTo>
                    <a:lnTo>
                      <a:pt x="173" y="174"/>
                    </a:lnTo>
                    <a:lnTo>
                      <a:pt x="174" y="174"/>
                    </a:lnTo>
                    <a:lnTo>
                      <a:pt x="174" y="172"/>
                    </a:lnTo>
                    <a:lnTo>
                      <a:pt x="176" y="172"/>
                    </a:lnTo>
                    <a:lnTo>
                      <a:pt x="176" y="171"/>
                    </a:lnTo>
                    <a:lnTo>
                      <a:pt x="177" y="171"/>
                    </a:lnTo>
                    <a:lnTo>
                      <a:pt x="179" y="169"/>
                    </a:lnTo>
                    <a:lnTo>
                      <a:pt x="180" y="167"/>
                    </a:lnTo>
                    <a:lnTo>
                      <a:pt x="180" y="166"/>
                    </a:lnTo>
                    <a:lnTo>
                      <a:pt x="182" y="166"/>
                    </a:lnTo>
                    <a:lnTo>
                      <a:pt x="183" y="164"/>
                    </a:lnTo>
                    <a:lnTo>
                      <a:pt x="185" y="164"/>
                    </a:lnTo>
                    <a:lnTo>
                      <a:pt x="185" y="163"/>
                    </a:lnTo>
                    <a:lnTo>
                      <a:pt x="186" y="163"/>
                    </a:lnTo>
                    <a:lnTo>
                      <a:pt x="186" y="161"/>
                    </a:lnTo>
                    <a:lnTo>
                      <a:pt x="188" y="161"/>
                    </a:lnTo>
                    <a:lnTo>
                      <a:pt x="188" y="160"/>
                    </a:lnTo>
                    <a:lnTo>
                      <a:pt x="188" y="158"/>
                    </a:lnTo>
                    <a:lnTo>
                      <a:pt x="188" y="157"/>
                    </a:lnTo>
                    <a:lnTo>
                      <a:pt x="189" y="157"/>
                    </a:lnTo>
                    <a:lnTo>
                      <a:pt x="189" y="155"/>
                    </a:lnTo>
                    <a:lnTo>
                      <a:pt x="189" y="154"/>
                    </a:lnTo>
                    <a:lnTo>
                      <a:pt x="191" y="154"/>
                    </a:lnTo>
                    <a:lnTo>
                      <a:pt x="191" y="152"/>
                    </a:lnTo>
                    <a:lnTo>
                      <a:pt x="191" y="151"/>
                    </a:lnTo>
                    <a:lnTo>
                      <a:pt x="189" y="151"/>
                    </a:lnTo>
                    <a:lnTo>
                      <a:pt x="189" y="149"/>
                    </a:lnTo>
                    <a:lnTo>
                      <a:pt x="189" y="147"/>
                    </a:lnTo>
                    <a:lnTo>
                      <a:pt x="191" y="146"/>
                    </a:lnTo>
                    <a:lnTo>
                      <a:pt x="189" y="144"/>
                    </a:lnTo>
                    <a:lnTo>
                      <a:pt x="191" y="144"/>
                    </a:lnTo>
                    <a:lnTo>
                      <a:pt x="191" y="143"/>
                    </a:lnTo>
                    <a:lnTo>
                      <a:pt x="191" y="141"/>
                    </a:lnTo>
                    <a:lnTo>
                      <a:pt x="193" y="141"/>
                    </a:lnTo>
                    <a:lnTo>
                      <a:pt x="193" y="140"/>
                    </a:lnTo>
                    <a:lnTo>
                      <a:pt x="193" y="138"/>
                    </a:lnTo>
                    <a:lnTo>
                      <a:pt x="193" y="137"/>
                    </a:lnTo>
                    <a:lnTo>
                      <a:pt x="193" y="135"/>
                    </a:lnTo>
                    <a:lnTo>
                      <a:pt x="193" y="134"/>
                    </a:lnTo>
                    <a:lnTo>
                      <a:pt x="191" y="132"/>
                    </a:lnTo>
                    <a:lnTo>
                      <a:pt x="191" y="131"/>
                    </a:lnTo>
                    <a:lnTo>
                      <a:pt x="189" y="129"/>
                    </a:lnTo>
                    <a:lnTo>
                      <a:pt x="189" y="127"/>
                    </a:lnTo>
                    <a:lnTo>
                      <a:pt x="191" y="127"/>
                    </a:lnTo>
                    <a:lnTo>
                      <a:pt x="193" y="126"/>
                    </a:lnTo>
                    <a:lnTo>
                      <a:pt x="193" y="124"/>
                    </a:lnTo>
                    <a:lnTo>
                      <a:pt x="193" y="123"/>
                    </a:lnTo>
                    <a:lnTo>
                      <a:pt x="194" y="123"/>
                    </a:lnTo>
                    <a:lnTo>
                      <a:pt x="194" y="121"/>
                    </a:lnTo>
                    <a:lnTo>
                      <a:pt x="196" y="121"/>
                    </a:lnTo>
                    <a:lnTo>
                      <a:pt x="197" y="121"/>
                    </a:lnTo>
                    <a:lnTo>
                      <a:pt x="199" y="121"/>
                    </a:lnTo>
                    <a:lnTo>
                      <a:pt x="200" y="120"/>
                    </a:lnTo>
                    <a:lnTo>
                      <a:pt x="200" y="118"/>
                    </a:lnTo>
                    <a:lnTo>
                      <a:pt x="200" y="117"/>
                    </a:lnTo>
                    <a:lnTo>
                      <a:pt x="199" y="115"/>
                    </a:lnTo>
                    <a:lnTo>
                      <a:pt x="199" y="114"/>
                    </a:lnTo>
                    <a:lnTo>
                      <a:pt x="199" y="112"/>
                    </a:lnTo>
                    <a:lnTo>
                      <a:pt x="197" y="112"/>
                    </a:lnTo>
                    <a:lnTo>
                      <a:pt x="197" y="111"/>
                    </a:lnTo>
                    <a:lnTo>
                      <a:pt x="199" y="111"/>
                    </a:lnTo>
                    <a:lnTo>
                      <a:pt x="199" y="109"/>
                    </a:lnTo>
                    <a:lnTo>
                      <a:pt x="197" y="109"/>
                    </a:lnTo>
                    <a:lnTo>
                      <a:pt x="197" y="107"/>
                    </a:lnTo>
                    <a:lnTo>
                      <a:pt x="196" y="107"/>
                    </a:lnTo>
                    <a:lnTo>
                      <a:pt x="196" y="106"/>
                    </a:lnTo>
                    <a:lnTo>
                      <a:pt x="194" y="106"/>
                    </a:lnTo>
                    <a:lnTo>
                      <a:pt x="194" y="104"/>
                    </a:lnTo>
                    <a:lnTo>
                      <a:pt x="194" y="103"/>
                    </a:lnTo>
                    <a:lnTo>
                      <a:pt x="194" y="101"/>
                    </a:lnTo>
                    <a:lnTo>
                      <a:pt x="194" y="100"/>
                    </a:lnTo>
                    <a:lnTo>
                      <a:pt x="194" y="98"/>
                    </a:lnTo>
                    <a:lnTo>
                      <a:pt x="196" y="98"/>
                    </a:lnTo>
                    <a:lnTo>
                      <a:pt x="196" y="97"/>
                    </a:lnTo>
                    <a:lnTo>
                      <a:pt x="194" y="97"/>
                    </a:lnTo>
                    <a:lnTo>
                      <a:pt x="194" y="95"/>
                    </a:lnTo>
                    <a:lnTo>
                      <a:pt x="194" y="94"/>
                    </a:lnTo>
                    <a:lnTo>
                      <a:pt x="196" y="94"/>
                    </a:lnTo>
                    <a:lnTo>
                      <a:pt x="197" y="92"/>
                    </a:lnTo>
                    <a:lnTo>
                      <a:pt x="199" y="92"/>
                    </a:lnTo>
                    <a:lnTo>
                      <a:pt x="200" y="92"/>
                    </a:lnTo>
                    <a:lnTo>
                      <a:pt x="200" y="91"/>
                    </a:lnTo>
                    <a:lnTo>
                      <a:pt x="202" y="91"/>
                    </a:lnTo>
                    <a:lnTo>
                      <a:pt x="203" y="91"/>
                    </a:lnTo>
                    <a:lnTo>
                      <a:pt x="205" y="89"/>
                    </a:lnTo>
                    <a:lnTo>
                      <a:pt x="205" y="87"/>
                    </a:lnTo>
                    <a:lnTo>
                      <a:pt x="206" y="86"/>
                    </a:lnTo>
                    <a:lnTo>
                      <a:pt x="205" y="84"/>
                    </a:lnTo>
                    <a:lnTo>
                      <a:pt x="203" y="83"/>
                    </a:lnTo>
                    <a:lnTo>
                      <a:pt x="203" y="81"/>
                    </a:lnTo>
                    <a:lnTo>
                      <a:pt x="202" y="81"/>
                    </a:lnTo>
                    <a:lnTo>
                      <a:pt x="202" y="80"/>
                    </a:lnTo>
                    <a:lnTo>
                      <a:pt x="203" y="78"/>
                    </a:lnTo>
                    <a:lnTo>
                      <a:pt x="203" y="77"/>
                    </a:lnTo>
                    <a:lnTo>
                      <a:pt x="203" y="75"/>
                    </a:lnTo>
                    <a:lnTo>
                      <a:pt x="202" y="75"/>
                    </a:lnTo>
                    <a:lnTo>
                      <a:pt x="202" y="74"/>
                    </a:lnTo>
                    <a:lnTo>
                      <a:pt x="202" y="72"/>
                    </a:lnTo>
                    <a:lnTo>
                      <a:pt x="200" y="72"/>
                    </a:lnTo>
                    <a:lnTo>
                      <a:pt x="200" y="71"/>
                    </a:lnTo>
                    <a:lnTo>
                      <a:pt x="202" y="71"/>
                    </a:lnTo>
                    <a:lnTo>
                      <a:pt x="203" y="71"/>
                    </a:lnTo>
                    <a:lnTo>
                      <a:pt x="205" y="69"/>
                    </a:lnTo>
                    <a:lnTo>
                      <a:pt x="206" y="69"/>
                    </a:lnTo>
                    <a:lnTo>
                      <a:pt x="208" y="69"/>
                    </a:lnTo>
                    <a:lnTo>
                      <a:pt x="209" y="67"/>
                    </a:lnTo>
                    <a:lnTo>
                      <a:pt x="211" y="67"/>
                    </a:lnTo>
                    <a:lnTo>
                      <a:pt x="213" y="67"/>
                    </a:lnTo>
                    <a:lnTo>
                      <a:pt x="213" y="66"/>
                    </a:lnTo>
                    <a:lnTo>
                      <a:pt x="214" y="66"/>
                    </a:lnTo>
                    <a:lnTo>
                      <a:pt x="214" y="64"/>
                    </a:lnTo>
                    <a:lnTo>
                      <a:pt x="216" y="64"/>
                    </a:lnTo>
                    <a:lnTo>
                      <a:pt x="216" y="63"/>
                    </a:lnTo>
                    <a:lnTo>
                      <a:pt x="216" y="61"/>
                    </a:lnTo>
                    <a:lnTo>
                      <a:pt x="216" y="60"/>
                    </a:lnTo>
                    <a:lnTo>
                      <a:pt x="216" y="58"/>
                    </a:lnTo>
                    <a:lnTo>
                      <a:pt x="216" y="57"/>
                    </a:lnTo>
                    <a:lnTo>
                      <a:pt x="214" y="57"/>
                    </a:lnTo>
                    <a:lnTo>
                      <a:pt x="214" y="55"/>
                    </a:lnTo>
                    <a:lnTo>
                      <a:pt x="213" y="54"/>
                    </a:lnTo>
                    <a:lnTo>
                      <a:pt x="213" y="52"/>
                    </a:lnTo>
                    <a:lnTo>
                      <a:pt x="211" y="52"/>
                    </a:lnTo>
                    <a:lnTo>
                      <a:pt x="211" y="51"/>
                    </a:lnTo>
                    <a:lnTo>
                      <a:pt x="209" y="49"/>
                    </a:lnTo>
                    <a:lnTo>
                      <a:pt x="209" y="47"/>
                    </a:lnTo>
                    <a:lnTo>
                      <a:pt x="208" y="47"/>
                    </a:lnTo>
                    <a:lnTo>
                      <a:pt x="206" y="47"/>
                    </a:lnTo>
                    <a:lnTo>
                      <a:pt x="206" y="46"/>
                    </a:lnTo>
                    <a:lnTo>
                      <a:pt x="205" y="46"/>
                    </a:lnTo>
                    <a:lnTo>
                      <a:pt x="205" y="44"/>
                    </a:lnTo>
                    <a:lnTo>
                      <a:pt x="203" y="44"/>
                    </a:lnTo>
                    <a:lnTo>
                      <a:pt x="203" y="43"/>
                    </a:lnTo>
                    <a:lnTo>
                      <a:pt x="203" y="41"/>
                    </a:lnTo>
                    <a:lnTo>
                      <a:pt x="202" y="41"/>
                    </a:lnTo>
                    <a:lnTo>
                      <a:pt x="202" y="40"/>
                    </a:lnTo>
                    <a:lnTo>
                      <a:pt x="202" y="38"/>
                    </a:lnTo>
                    <a:lnTo>
                      <a:pt x="202" y="37"/>
                    </a:lnTo>
                    <a:lnTo>
                      <a:pt x="203" y="35"/>
                    </a:lnTo>
                    <a:lnTo>
                      <a:pt x="203" y="34"/>
                    </a:lnTo>
                    <a:lnTo>
                      <a:pt x="203" y="32"/>
                    </a:lnTo>
                    <a:lnTo>
                      <a:pt x="205" y="32"/>
                    </a:lnTo>
                    <a:lnTo>
                      <a:pt x="205" y="31"/>
                    </a:lnTo>
                    <a:lnTo>
                      <a:pt x="206" y="31"/>
                    </a:lnTo>
                    <a:lnTo>
                      <a:pt x="208" y="29"/>
                    </a:lnTo>
                    <a:lnTo>
                      <a:pt x="209" y="27"/>
                    </a:lnTo>
                    <a:lnTo>
                      <a:pt x="211" y="26"/>
                    </a:lnTo>
                    <a:lnTo>
                      <a:pt x="213" y="26"/>
                    </a:lnTo>
                    <a:lnTo>
                      <a:pt x="213" y="24"/>
                    </a:lnTo>
                    <a:lnTo>
                      <a:pt x="214" y="24"/>
                    </a:lnTo>
                    <a:lnTo>
                      <a:pt x="216" y="24"/>
                    </a:lnTo>
                    <a:lnTo>
                      <a:pt x="216" y="23"/>
                    </a:lnTo>
                    <a:lnTo>
                      <a:pt x="217" y="23"/>
                    </a:lnTo>
                    <a:lnTo>
                      <a:pt x="217" y="21"/>
                    </a:lnTo>
                    <a:lnTo>
                      <a:pt x="219" y="21"/>
                    </a:lnTo>
                    <a:lnTo>
                      <a:pt x="220" y="20"/>
                    </a:lnTo>
                    <a:lnTo>
                      <a:pt x="222" y="20"/>
                    </a:lnTo>
                    <a:lnTo>
                      <a:pt x="222" y="18"/>
                    </a:lnTo>
                    <a:lnTo>
                      <a:pt x="223" y="17"/>
                    </a:lnTo>
                    <a:lnTo>
                      <a:pt x="225" y="15"/>
                    </a:lnTo>
                    <a:lnTo>
                      <a:pt x="226" y="15"/>
                    </a:lnTo>
                    <a:lnTo>
                      <a:pt x="226" y="14"/>
                    </a:lnTo>
                    <a:lnTo>
                      <a:pt x="228" y="14"/>
                    </a:lnTo>
                    <a:lnTo>
                      <a:pt x="228" y="12"/>
                    </a:lnTo>
                    <a:lnTo>
                      <a:pt x="229" y="12"/>
                    </a:lnTo>
                    <a:lnTo>
                      <a:pt x="229" y="11"/>
                    </a:lnTo>
                    <a:lnTo>
                      <a:pt x="231" y="11"/>
                    </a:lnTo>
                    <a:lnTo>
                      <a:pt x="233" y="11"/>
                    </a:lnTo>
                    <a:lnTo>
                      <a:pt x="234" y="11"/>
                    </a:lnTo>
                    <a:lnTo>
                      <a:pt x="236" y="11"/>
                    </a:lnTo>
                    <a:lnTo>
                      <a:pt x="237" y="12"/>
                    </a:lnTo>
                    <a:lnTo>
                      <a:pt x="239" y="12"/>
                    </a:lnTo>
                    <a:lnTo>
                      <a:pt x="240" y="12"/>
                    </a:lnTo>
                    <a:lnTo>
                      <a:pt x="242" y="14"/>
                    </a:lnTo>
                    <a:lnTo>
                      <a:pt x="243" y="14"/>
                    </a:lnTo>
                    <a:lnTo>
                      <a:pt x="245" y="15"/>
                    </a:lnTo>
                    <a:lnTo>
                      <a:pt x="246" y="15"/>
                    </a:lnTo>
                    <a:lnTo>
                      <a:pt x="248" y="15"/>
                    </a:lnTo>
                    <a:lnTo>
                      <a:pt x="249" y="15"/>
                    </a:lnTo>
                    <a:lnTo>
                      <a:pt x="249" y="17"/>
                    </a:lnTo>
                    <a:lnTo>
                      <a:pt x="251" y="17"/>
                    </a:lnTo>
                    <a:lnTo>
                      <a:pt x="253" y="17"/>
                    </a:lnTo>
                    <a:lnTo>
                      <a:pt x="253" y="18"/>
                    </a:lnTo>
                    <a:lnTo>
                      <a:pt x="254" y="18"/>
                    </a:lnTo>
                    <a:lnTo>
                      <a:pt x="254" y="20"/>
                    </a:lnTo>
                    <a:lnTo>
                      <a:pt x="256" y="20"/>
                    </a:lnTo>
                    <a:lnTo>
                      <a:pt x="256" y="21"/>
                    </a:lnTo>
                    <a:lnTo>
                      <a:pt x="257" y="21"/>
                    </a:lnTo>
                    <a:lnTo>
                      <a:pt x="259" y="21"/>
                    </a:lnTo>
                    <a:lnTo>
                      <a:pt x="259" y="23"/>
                    </a:lnTo>
                    <a:lnTo>
                      <a:pt x="260" y="23"/>
                    </a:lnTo>
                    <a:lnTo>
                      <a:pt x="260" y="24"/>
                    </a:lnTo>
                    <a:lnTo>
                      <a:pt x="262" y="24"/>
                    </a:lnTo>
                    <a:lnTo>
                      <a:pt x="263" y="24"/>
                    </a:lnTo>
                    <a:lnTo>
                      <a:pt x="263" y="26"/>
                    </a:lnTo>
                    <a:lnTo>
                      <a:pt x="265" y="26"/>
                    </a:lnTo>
                    <a:lnTo>
                      <a:pt x="266" y="27"/>
                    </a:lnTo>
                    <a:lnTo>
                      <a:pt x="268" y="27"/>
                    </a:lnTo>
                    <a:lnTo>
                      <a:pt x="269" y="27"/>
                    </a:lnTo>
                    <a:lnTo>
                      <a:pt x="271" y="27"/>
                    </a:lnTo>
                    <a:lnTo>
                      <a:pt x="271" y="26"/>
                    </a:lnTo>
                    <a:lnTo>
                      <a:pt x="273" y="26"/>
                    </a:lnTo>
                    <a:lnTo>
                      <a:pt x="273" y="24"/>
                    </a:lnTo>
                    <a:lnTo>
                      <a:pt x="274" y="24"/>
                    </a:lnTo>
                    <a:lnTo>
                      <a:pt x="276" y="24"/>
                    </a:lnTo>
                    <a:lnTo>
                      <a:pt x="277" y="24"/>
                    </a:lnTo>
                    <a:lnTo>
                      <a:pt x="279" y="23"/>
                    </a:lnTo>
                    <a:lnTo>
                      <a:pt x="280" y="23"/>
                    </a:lnTo>
                    <a:lnTo>
                      <a:pt x="280" y="21"/>
                    </a:lnTo>
                    <a:lnTo>
                      <a:pt x="282" y="21"/>
                    </a:lnTo>
                    <a:lnTo>
                      <a:pt x="283" y="20"/>
                    </a:lnTo>
                    <a:lnTo>
                      <a:pt x="285" y="20"/>
                    </a:lnTo>
                    <a:lnTo>
                      <a:pt x="285" y="18"/>
                    </a:lnTo>
                    <a:lnTo>
                      <a:pt x="286" y="18"/>
                    </a:lnTo>
                    <a:lnTo>
                      <a:pt x="288" y="18"/>
                    </a:lnTo>
                    <a:lnTo>
                      <a:pt x="289" y="18"/>
                    </a:lnTo>
                    <a:lnTo>
                      <a:pt x="291" y="18"/>
                    </a:lnTo>
                    <a:lnTo>
                      <a:pt x="292" y="18"/>
                    </a:lnTo>
                    <a:lnTo>
                      <a:pt x="294" y="18"/>
                    </a:lnTo>
                    <a:lnTo>
                      <a:pt x="296" y="18"/>
                    </a:lnTo>
                    <a:lnTo>
                      <a:pt x="297" y="18"/>
                    </a:lnTo>
                    <a:lnTo>
                      <a:pt x="297" y="20"/>
                    </a:lnTo>
                    <a:lnTo>
                      <a:pt x="299" y="20"/>
                    </a:lnTo>
                    <a:lnTo>
                      <a:pt x="300" y="18"/>
                    </a:lnTo>
                    <a:lnTo>
                      <a:pt x="302" y="18"/>
                    </a:lnTo>
                    <a:lnTo>
                      <a:pt x="303" y="18"/>
                    </a:lnTo>
                    <a:lnTo>
                      <a:pt x="305" y="18"/>
                    </a:lnTo>
                    <a:lnTo>
                      <a:pt x="306" y="18"/>
                    </a:lnTo>
                    <a:lnTo>
                      <a:pt x="306" y="17"/>
                    </a:lnTo>
                    <a:lnTo>
                      <a:pt x="308" y="17"/>
                    </a:lnTo>
                    <a:lnTo>
                      <a:pt x="309" y="17"/>
                    </a:lnTo>
                    <a:lnTo>
                      <a:pt x="309" y="18"/>
                    </a:lnTo>
                    <a:lnTo>
                      <a:pt x="311" y="18"/>
                    </a:lnTo>
                    <a:lnTo>
                      <a:pt x="312" y="18"/>
                    </a:lnTo>
                    <a:lnTo>
                      <a:pt x="314" y="18"/>
                    </a:lnTo>
                    <a:lnTo>
                      <a:pt x="316" y="18"/>
                    </a:lnTo>
                    <a:lnTo>
                      <a:pt x="317" y="18"/>
                    </a:lnTo>
                    <a:lnTo>
                      <a:pt x="319" y="18"/>
                    </a:lnTo>
                    <a:lnTo>
                      <a:pt x="320" y="18"/>
                    </a:lnTo>
                    <a:lnTo>
                      <a:pt x="322" y="18"/>
                    </a:lnTo>
                    <a:lnTo>
                      <a:pt x="323" y="17"/>
                    </a:lnTo>
                    <a:lnTo>
                      <a:pt x="325" y="17"/>
                    </a:lnTo>
                    <a:lnTo>
                      <a:pt x="325" y="15"/>
                    </a:lnTo>
                    <a:lnTo>
                      <a:pt x="325" y="14"/>
                    </a:lnTo>
                    <a:lnTo>
                      <a:pt x="326" y="14"/>
                    </a:lnTo>
                    <a:lnTo>
                      <a:pt x="326" y="12"/>
                    </a:lnTo>
                    <a:lnTo>
                      <a:pt x="328" y="12"/>
                    </a:lnTo>
                    <a:lnTo>
                      <a:pt x="329" y="11"/>
                    </a:lnTo>
                    <a:lnTo>
                      <a:pt x="329" y="9"/>
                    </a:lnTo>
                    <a:lnTo>
                      <a:pt x="331" y="9"/>
                    </a:lnTo>
                    <a:lnTo>
                      <a:pt x="331" y="7"/>
                    </a:lnTo>
                    <a:lnTo>
                      <a:pt x="332" y="6"/>
                    </a:lnTo>
                    <a:lnTo>
                      <a:pt x="334" y="4"/>
                    </a:lnTo>
                    <a:lnTo>
                      <a:pt x="336" y="4"/>
                    </a:lnTo>
                    <a:lnTo>
                      <a:pt x="336" y="3"/>
                    </a:lnTo>
                    <a:lnTo>
                      <a:pt x="337" y="3"/>
                    </a:lnTo>
                    <a:lnTo>
                      <a:pt x="337" y="1"/>
                    </a:lnTo>
                    <a:lnTo>
                      <a:pt x="339" y="1"/>
                    </a:lnTo>
                    <a:lnTo>
                      <a:pt x="340" y="0"/>
                    </a:lnTo>
                    <a:lnTo>
                      <a:pt x="342" y="0"/>
                    </a:lnTo>
                    <a:lnTo>
                      <a:pt x="343" y="0"/>
                    </a:lnTo>
                    <a:lnTo>
                      <a:pt x="345" y="0"/>
                    </a:lnTo>
                    <a:lnTo>
                      <a:pt x="346" y="0"/>
                    </a:lnTo>
                    <a:lnTo>
                      <a:pt x="348" y="0"/>
                    </a:lnTo>
                    <a:lnTo>
                      <a:pt x="349" y="0"/>
                    </a:lnTo>
                    <a:lnTo>
                      <a:pt x="351" y="0"/>
                    </a:lnTo>
                    <a:lnTo>
                      <a:pt x="351" y="1"/>
                    </a:lnTo>
                    <a:lnTo>
                      <a:pt x="352" y="1"/>
                    </a:lnTo>
                    <a:lnTo>
                      <a:pt x="354" y="1"/>
                    </a:lnTo>
                    <a:lnTo>
                      <a:pt x="356" y="1"/>
                    </a:lnTo>
                    <a:lnTo>
                      <a:pt x="356" y="0"/>
                    </a:lnTo>
                    <a:lnTo>
                      <a:pt x="357" y="0"/>
                    </a:lnTo>
                    <a:lnTo>
                      <a:pt x="357" y="1"/>
                    </a:lnTo>
                    <a:lnTo>
                      <a:pt x="359" y="1"/>
                    </a:lnTo>
                    <a:lnTo>
                      <a:pt x="360" y="1"/>
                    </a:lnTo>
                    <a:lnTo>
                      <a:pt x="362" y="1"/>
                    </a:lnTo>
                    <a:lnTo>
                      <a:pt x="363" y="1"/>
                    </a:lnTo>
                    <a:lnTo>
                      <a:pt x="365" y="1"/>
                    </a:lnTo>
                    <a:lnTo>
                      <a:pt x="366" y="1"/>
                    </a:lnTo>
                    <a:lnTo>
                      <a:pt x="368" y="1"/>
                    </a:lnTo>
                    <a:lnTo>
                      <a:pt x="369" y="1"/>
                    </a:lnTo>
                    <a:lnTo>
                      <a:pt x="369" y="3"/>
                    </a:lnTo>
                    <a:lnTo>
                      <a:pt x="371" y="3"/>
                    </a:lnTo>
                    <a:lnTo>
                      <a:pt x="372" y="3"/>
                    </a:lnTo>
                    <a:lnTo>
                      <a:pt x="374" y="3"/>
                    </a:lnTo>
                    <a:lnTo>
                      <a:pt x="376" y="3"/>
                    </a:lnTo>
                    <a:lnTo>
                      <a:pt x="377" y="3"/>
                    </a:lnTo>
                    <a:lnTo>
                      <a:pt x="379" y="3"/>
                    </a:lnTo>
                    <a:lnTo>
                      <a:pt x="380" y="3"/>
                    </a:lnTo>
                    <a:lnTo>
                      <a:pt x="382" y="3"/>
                    </a:lnTo>
                    <a:lnTo>
                      <a:pt x="383" y="3"/>
                    </a:lnTo>
                    <a:lnTo>
                      <a:pt x="386" y="4"/>
                    </a:lnTo>
                    <a:lnTo>
                      <a:pt x="388" y="7"/>
                    </a:lnTo>
                    <a:lnTo>
                      <a:pt x="391" y="12"/>
                    </a:lnTo>
                    <a:lnTo>
                      <a:pt x="395" y="15"/>
                    </a:lnTo>
                    <a:lnTo>
                      <a:pt x="400" y="17"/>
                    </a:lnTo>
                    <a:lnTo>
                      <a:pt x="405" y="17"/>
                    </a:lnTo>
                    <a:lnTo>
                      <a:pt x="411" y="18"/>
                    </a:lnTo>
                    <a:lnTo>
                      <a:pt x="417" y="20"/>
                    </a:lnTo>
                    <a:lnTo>
                      <a:pt x="423" y="21"/>
                    </a:lnTo>
                    <a:lnTo>
                      <a:pt x="428" y="21"/>
                    </a:lnTo>
                    <a:lnTo>
                      <a:pt x="431" y="18"/>
                    </a:lnTo>
                    <a:lnTo>
                      <a:pt x="435" y="15"/>
                    </a:lnTo>
                    <a:lnTo>
                      <a:pt x="454" y="12"/>
                    </a:lnTo>
                    <a:lnTo>
                      <a:pt x="465" y="12"/>
                    </a:lnTo>
                    <a:lnTo>
                      <a:pt x="471" y="14"/>
                    </a:lnTo>
                    <a:lnTo>
                      <a:pt x="486" y="20"/>
                    </a:lnTo>
                    <a:lnTo>
                      <a:pt x="497" y="24"/>
                    </a:lnTo>
                    <a:lnTo>
                      <a:pt x="498" y="24"/>
                    </a:lnTo>
                    <a:lnTo>
                      <a:pt x="508" y="29"/>
                    </a:lnTo>
                    <a:lnTo>
                      <a:pt x="515" y="32"/>
                    </a:lnTo>
                    <a:lnTo>
                      <a:pt x="522" y="38"/>
                    </a:lnTo>
                    <a:lnTo>
                      <a:pt x="529" y="47"/>
                    </a:lnTo>
                    <a:lnTo>
                      <a:pt x="535" y="55"/>
                    </a:lnTo>
                    <a:lnTo>
                      <a:pt x="543" y="61"/>
                    </a:lnTo>
                    <a:lnTo>
                      <a:pt x="546" y="64"/>
                    </a:lnTo>
                    <a:lnTo>
                      <a:pt x="551" y="66"/>
                    </a:lnTo>
                    <a:lnTo>
                      <a:pt x="557" y="67"/>
                    </a:lnTo>
                    <a:lnTo>
                      <a:pt x="565" y="66"/>
                    </a:lnTo>
                    <a:lnTo>
                      <a:pt x="572" y="67"/>
                    </a:lnTo>
                    <a:lnTo>
                      <a:pt x="582" y="67"/>
                    </a:lnTo>
                    <a:lnTo>
                      <a:pt x="588" y="69"/>
                    </a:lnTo>
                    <a:lnTo>
                      <a:pt x="597" y="72"/>
                    </a:lnTo>
                    <a:lnTo>
                      <a:pt x="601" y="75"/>
                    </a:lnTo>
                    <a:lnTo>
                      <a:pt x="609" y="80"/>
                    </a:lnTo>
                    <a:lnTo>
                      <a:pt x="615" y="86"/>
                    </a:lnTo>
                    <a:lnTo>
                      <a:pt x="620" y="92"/>
                    </a:lnTo>
                    <a:lnTo>
                      <a:pt x="626" y="103"/>
                    </a:lnTo>
                    <a:lnTo>
                      <a:pt x="632" y="112"/>
                    </a:lnTo>
                    <a:lnTo>
                      <a:pt x="638" y="124"/>
                    </a:lnTo>
                    <a:lnTo>
                      <a:pt x="648" y="134"/>
                    </a:lnTo>
                    <a:lnTo>
                      <a:pt x="654" y="138"/>
                    </a:lnTo>
                    <a:lnTo>
                      <a:pt x="666" y="143"/>
                    </a:lnTo>
                    <a:lnTo>
                      <a:pt x="680" y="151"/>
                    </a:lnTo>
                    <a:lnTo>
                      <a:pt x="695" y="163"/>
                    </a:lnTo>
                    <a:lnTo>
                      <a:pt x="706" y="169"/>
                    </a:lnTo>
                    <a:lnTo>
                      <a:pt x="714" y="172"/>
                    </a:lnTo>
                    <a:lnTo>
                      <a:pt x="721" y="175"/>
                    </a:lnTo>
                    <a:lnTo>
                      <a:pt x="726" y="178"/>
                    </a:lnTo>
                    <a:lnTo>
                      <a:pt x="731" y="181"/>
                    </a:lnTo>
                    <a:lnTo>
                      <a:pt x="737" y="186"/>
                    </a:lnTo>
                    <a:lnTo>
                      <a:pt x="740" y="189"/>
                    </a:lnTo>
                    <a:lnTo>
                      <a:pt x="746" y="191"/>
                    </a:lnTo>
                    <a:lnTo>
                      <a:pt x="768" y="198"/>
                    </a:lnTo>
                    <a:lnTo>
                      <a:pt x="775" y="203"/>
                    </a:lnTo>
                    <a:lnTo>
                      <a:pt x="781" y="206"/>
                    </a:lnTo>
                    <a:lnTo>
                      <a:pt x="792" y="215"/>
                    </a:lnTo>
                    <a:lnTo>
                      <a:pt x="798" y="218"/>
                    </a:lnTo>
                    <a:lnTo>
                      <a:pt x="804" y="220"/>
                    </a:lnTo>
                    <a:lnTo>
                      <a:pt x="809" y="221"/>
                    </a:lnTo>
                    <a:lnTo>
                      <a:pt x="817" y="221"/>
                    </a:lnTo>
                    <a:lnTo>
                      <a:pt x="823" y="224"/>
                    </a:lnTo>
                    <a:lnTo>
                      <a:pt x="829" y="227"/>
                    </a:lnTo>
                    <a:lnTo>
                      <a:pt x="835" y="229"/>
                    </a:lnTo>
                    <a:lnTo>
                      <a:pt x="840" y="234"/>
                    </a:lnTo>
                    <a:lnTo>
                      <a:pt x="844" y="237"/>
                    </a:lnTo>
                    <a:lnTo>
                      <a:pt x="851" y="243"/>
                    </a:lnTo>
                    <a:lnTo>
                      <a:pt x="855" y="246"/>
                    </a:lnTo>
                    <a:lnTo>
                      <a:pt x="860" y="247"/>
                    </a:lnTo>
                    <a:lnTo>
                      <a:pt x="869" y="252"/>
                    </a:lnTo>
                    <a:lnTo>
                      <a:pt x="878" y="255"/>
                    </a:lnTo>
                    <a:lnTo>
                      <a:pt x="886" y="258"/>
                    </a:lnTo>
                    <a:lnTo>
                      <a:pt x="895" y="260"/>
                    </a:lnTo>
                    <a:lnTo>
                      <a:pt x="903" y="261"/>
                    </a:lnTo>
                    <a:lnTo>
                      <a:pt x="912" y="263"/>
                    </a:lnTo>
                    <a:lnTo>
                      <a:pt x="921" y="266"/>
                    </a:lnTo>
                    <a:lnTo>
                      <a:pt x="930" y="266"/>
                    </a:lnTo>
                    <a:lnTo>
                      <a:pt x="935" y="270"/>
                    </a:lnTo>
                    <a:lnTo>
                      <a:pt x="938" y="280"/>
                    </a:lnTo>
                    <a:lnTo>
                      <a:pt x="938" y="286"/>
                    </a:lnTo>
                    <a:lnTo>
                      <a:pt x="937" y="295"/>
                    </a:lnTo>
                    <a:lnTo>
                      <a:pt x="935" y="303"/>
                    </a:lnTo>
                    <a:lnTo>
                      <a:pt x="934" y="310"/>
                    </a:lnTo>
                    <a:lnTo>
                      <a:pt x="927" y="323"/>
                    </a:lnTo>
                    <a:lnTo>
                      <a:pt x="915" y="341"/>
                    </a:lnTo>
                    <a:lnTo>
                      <a:pt x="909" y="354"/>
                    </a:lnTo>
                    <a:lnTo>
                      <a:pt x="907" y="367"/>
                    </a:lnTo>
                    <a:lnTo>
                      <a:pt x="912" y="386"/>
                    </a:lnTo>
                    <a:lnTo>
                      <a:pt x="914" y="398"/>
                    </a:lnTo>
                    <a:lnTo>
                      <a:pt x="920" y="407"/>
                    </a:lnTo>
                    <a:lnTo>
                      <a:pt x="930" y="432"/>
                    </a:lnTo>
                    <a:lnTo>
                      <a:pt x="934" y="438"/>
                    </a:lnTo>
                    <a:lnTo>
                      <a:pt x="932" y="438"/>
                    </a:lnTo>
                    <a:lnTo>
                      <a:pt x="932" y="440"/>
                    </a:lnTo>
                    <a:lnTo>
                      <a:pt x="930" y="440"/>
                    </a:lnTo>
                    <a:lnTo>
                      <a:pt x="929" y="441"/>
                    </a:lnTo>
                    <a:lnTo>
                      <a:pt x="929" y="444"/>
                    </a:lnTo>
                    <a:lnTo>
                      <a:pt x="927" y="446"/>
                    </a:lnTo>
                    <a:lnTo>
                      <a:pt x="927" y="447"/>
                    </a:lnTo>
                    <a:lnTo>
                      <a:pt x="926" y="450"/>
                    </a:lnTo>
                    <a:lnTo>
                      <a:pt x="924" y="452"/>
                    </a:lnTo>
                    <a:lnTo>
                      <a:pt x="923" y="454"/>
                    </a:lnTo>
                    <a:lnTo>
                      <a:pt x="921" y="455"/>
                    </a:lnTo>
                    <a:lnTo>
                      <a:pt x="921" y="457"/>
                    </a:lnTo>
                    <a:lnTo>
                      <a:pt x="920" y="457"/>
                    </a:lnTo>
                    <a:lnTo>
                      <a:pt x="920" y="458"/>
                    </a:lnTo>
                    <a:lnTo>
                      <a:pt x="918" y="458"/>
                    </a:lnTo>
                    <a:lnTo>
                      <a:pt x="918" y="460"/>
                    </a:lnTo>
                    <a:lnTo>
                      <a:pt x="917" y="460"/>
                    </a:lnTo>
                    <a:lnTo>
                      <a:pt x="917" y="461"/>
                    </a:lnTo>
                    <a:lnTo>
                      <a:pt x="915" y="463"/>
                    </a:lnTo>
                    <a:lnTo>
                      <a:pt x="914" y="463"/>
                    </a:lnTo>
                    <a:lnTo>
                      <a:pt x="914" y="464"/>
                    </a:lnTo>
                    <a:lnTo>
                      <a:pt x="912" y="464"/>
                    </a:lnTo>
                    <a:lnTo>
                      <a:pt x="912" y="466"/>
                    </a:lnTo>
                    <a:lnTo>
                      <a:pt x="910" y="466"/>
                    </a:lnTo>
                    <a:lnTo>
                      <a:pt x="910" y="467"/>
                    </a:lnTo>
                    <a:lnTo>
                      <a:pt x="909" y="467"/>
                    </a:lnTo>
                    <a:lnTo>
                      <a:pt x="909" y="469"/>
                    </a:lnTo>
                    <a:lnTo>
                      <a:pt x="907" y="470"/>
                    </a:lnTo>
                    <a:lnTo>
                      <a:pt x="906" y="472"/>
                    </a:lnTo>
                    <a:lnTo>
                      <a:pt x="904" y="473"/>
                    </a:lnTo>
                    <a:lnTo>
                      <a:pt x="903" y="475"/>
                    </a:lnTo>
                    <a:lnTo>
                      <a:pt x="903" y="477"/>
                    </a:lnTo>
                    <a:lnTo>
                      <a:pt x="901" y="477"/>
                    </a:lnTo>
                    <a:lnTo>
                      <a:pt x="900" y="478"/>
                    </a:lnTo>
                    <a:lnTo>
                      <a:pt x="900" y="480"/>
                    </a:lnTo>
                    <a:lnTo>
                      <a:pt x="898" y="480"/>
                    </a:lnTo>
                    <a:lnTo>
                      <a:pt x="898" y="481"/>
                    </a:lnTo>
                    <a:lnTo>
                      <a:pt x="897" y="483"/>
                    </a:lnTo>
                    <a:lnTo>
                      <a:pt x="895" y="483"/>
                    </a:lnTo>
                    <a:lnTo>
                      <a:pt x="894" y="484"/>
                    </a:lnTo>
                    <a:lnTo>
                      <a:pt x="892" y="484"/>
                    </a:lnTo>
                    <a:lnTo>
                      <a:pt x="891" y="484"/>
                    </a:lnTo>
                    <a:lnTo>
                      <a:pt x="891" y="486"/>
                    </a:lnTo>
                    <a:lnTo>
                      <a:pt x="889" y="486"/>
                    </a:lnTo>
                    <a:lnTo>
                      <a:pt x="889" y="487"/>
                    </a:lnTo>
                    <a:lnTo>
                      <a:pt x="889" y="489"/>
                    </a:lnTo>
                    <a:lnTo>
                      <a:pt x="887" y="489"/>
                    </a:lnTo>
                    <a:lnTo>
                      <a:pt x="887" y="490"/>
                    </a:lnTo>
                    <a:lnTo>
                      <a:pt x="887" y="492"/>
                    </a:lnTo>
                    <a:lnTo>
                      <a:pt x="886" y="493"/>
                    </a:lnTo>
                    <a:lnTo>
                      <a:pt x="884" y="495"/>
                    </a:lnTo>
                    <a:lnTo>
                      <a:pt x="883" y="495"/>
                    </a:lnTo>
                    <a:lnTo>
                      <a:pt x="881" y="495"/>
                    </a:lnTo>
                    <a:lnTo>
                      <a:pt x="881" y="497"/>
                    </a:lnTo>
                    <a:lnTo>
                      <a:pt x="880" y="497"/>
                    </a:lnTo>
                    <a:lnTo>
                      <a:pt x="880" y="498"/>
                    </a:lnTo>
                    <a:lnTo>
                      <a:pt x="880" y="500"/>
                    </a:lnTo>
                    <a:lnTo>
                      <a:pt x="881" y="501"/>
                    </a:lnTo>
                    <a:lnTo>
                      <a:pt x="881" y="503"/>
                    </a:lnTo>
                    <a:lnTo>
                      <a:pt x="883" y="503"/>
                    </a:lnTo>
                    <a:lnTo>
                      <a:pt x="883" y="504"/>
                    </a:lnTo>
                    <a:lnTo>
                      <a:pt x="884" y="504"/>
                    </a:lnTo>
                    <a:lnTo>
                      <a:pt x="884" y="506"/>
                    </a:lnTo>
                    <a:lnTo>
                      <a:pt x="886" y="506"/>
                    </a:lnTo>
                    <a:lnTo>
                      <a:pt x="886" y="507"/>
                    </a:lnTo>
                    <a:lnTo>
                      <a:pt x="886" y="509"/>
                    </a:lnTo>
                    <a:lnTo>
                      <a:pt x="886" y="510"/>
                    </a:lnTo>
                    <a:lnTo>
                      <a:pt x="884" y="512"/>
                    </a:lnTo>
                    <a:lnTo>
                      <a:pt x="884" y="513"/>
                    </a:lnTo>
                    <a:lnTo>
                      <a:pt x="883" y="513"/>
                    </a:lnTo>
                    <a:lnTo>
                      <a:pt x="883" y="515"/>
                    </a:lnTo>
                    <a:lnTo>
                      <a:pt x="883" y="517"/>
                    </a:lnTo>
                    <a:lnTo>
                      <a:pt x="884" y="517"/>
                    </a:lnTo>
                    <a:lnTo>
                      <a:pt x="886" y="518"/>
                    </a:lnTo>
                    <a:lnTo>
                      <a:pt x="887" y="518"/>
                    </a:lnTo>
                    <a:lnTo>
                      <a:pt x="887" y="520"/>
                    </a:lnTo>
                    <a:lnTo>
                      <a:pt x="887" y="521"/>
                    </a:lnTo>
                    <a:lnTo>
                      <a:pt x="886" y="523"/>
                    </a:lnTo>
                    <a:lnTo>
                      <a:pt x="884" y="523"/>
                    </a:lnTo>
                    <a:lnTo>
                      <a:pt x="884" y="524"/>
                    </a:lnTo>
                    <a:lnTo>
                      <a:pt x="884" y="526"/>
                    </a:lnTo>
                    <a:lnTo>
                      <a:pt x="884" y="527"/>
                    </a:lnTo>
                    <a:lnTo>
                      <a:pt x="886" y="527"/>
                    </a:lnTo>
                    <a:lnTo>
                      <a:pt x="886" y="529"/>
                    </a:lnTo>
                    <a:lnTo>
                      <a:pt x="887" y="530"/>
                    </a:lnTo>
                    <a:lnTo>
                      <a:pt x="887" y="532"/>
                    </a:lnTo>
                    <a:lnTo>
                      <a:pt x="889" y="532"/>
                    </a:lnTo>
                    <a:lnTo>
                      <a:pt x="891" y="532"/>
                    </a:lnTo>
                    <a:lnTo>
                      <a:pt x="891" y="533"/>
                    </a:lnTo>
                    <a:lnTo>
                      <a:pt x="889" y="533"/>
                    </a:lnTo>
                    <a:lnTo>
                      <a:pt x="889" y="535"/>
                    </a:lnTo>
                    <a:lnTo>
                      <a:pt x="887" y="535"/>
                    </a:lnTo>
                    <a:lnTo>
                      <a:pt x="886" y="535"/>
                    </a:lnTo>
                    <a:lnTo>
                      <a:pt x="884" y="535"/>
                    </a:lnTo>
                    <a:lnTo>
                      <a:pt x="883" y="537"/>
                    </a:lnTo>
                    <a:lnTo>
                      <a:pt x="881" y="537"/>
                    </a:lnTo>
                    <a:lnTo>
                      <a:pt x="881" y="538"/>
                    </a:lnTo>
                    <a:lnTo>
                      <a:pt x="881" y="540"/>
                    </a:lnTo>
                    <a:lnTo>
                      <a:pt x="881" y="541"/>
                    </a:lnTo>
                    <a:lnTo>
                      <a:pt x="883" y="541"/>
                    </a:lnTo>
                    <a:lnTo>
                      <a:pt x="883" y="543"/>
                    </a:lnTo>
                    <a:lnTo>
                      <a:pt x="883" y="544"/>
                    </a:lnTo>
                    <a:lnTo>
                      <a:pt x="884" y="546"/>
                    </a:lnTo>
                    <a:lnTo>
                      <a:pt x="884" y="547"/>
                    </a:lnTo>
                    <a:lnTo>
                      <a:pt x="884" y="549"/>
                    </a:lnTo>
                    <a:lnTo>
                      <a:pt x="884" y="550"/>
                    </a:lnTo>
                    <a:lnTo>
                      <a:pt x="884" y="553"/>
                    </a:lnTo>
                    <a:lnTo>
                      <a:pt x="883" y="557"/>
                    </a:lnTo>
                    <a:lnTo>
                      <a:pt x="883" y="558"/>
                    </a:lnTo>
                    <a:lnTo>
                      <a:pt x="883" y="560"/>
                    </a:lnTo>
                    <a:lnTo>
                      <a:pt x="884" y="560"/>
                    </a:lnTo>
                    <a:lnTo>
                      <a:pt x="884" y="561"/>
                    </a:lnTo>
                    <a:lnTo>
                      <a:pt x="884" y="563"/>
                    </a:lnTo>
                    <a:lnTo>
                      <a:pt x="886" y="564"/>
                    </a:lnTo>
                    <a:lnTo>
                      <a:pt x="886" y="566"/>
                    </a:lnTo>
                    <a:lnTo>
                      <a:pt x="886" y="567"/>
                    </a:lnTo>
                    <a:lnTo>
                      <a:pt x="887" y="567"/>
                    </a:lnTo>
                    <a:lnTo>
                      <a:pt x="887" y="569"/>
                    </a:lnTo>
                    <a:lnTo>
                      <a:pt x="887" y="570"/>
                    </a:lnTo>
                    <a:lnTo>
                      <a:pt x="889" y="570"/>
                    </a:lnTo>
                    <a:lnTo>
                      <a:pt x="889" y="572"/>
                    </a:lnTo>
                    <a:lnTo>
                      <a:pt x="889" y="573"/>
                    </a:lnTo>
                    <a:lnTo>
                      <a:pt x="887" y="573"/>
                    </a:lnTo>
                    <a:lnTo>
                      <a:pt x="886" y="575"/>
                    </a:lnTo>
                    <a:lnTo>
                      <a:pt x="884" y="575"/>
                    </a:lnTo>
                    <a:lnTo>
                      <a:pt x="884" y="577"/>
                    </a:lnTo>
                    <a:lnTo>
                      <a:pt x="884" y="578"/>
                    </a:lnTo>
                    <a:lnTo>
                      <a:pt x="884" y="580"/>
                    </a:lnTo>
                    <a:lnTo>
                      <a:pt x="886" y="581"/>
                    </a:lnTo>
                    <a:lnTo>
                      <a:pt x="886" y="583"/>
                    </a:lnTo>
                    <a:lnTo>
                      <a:pt x="886" y="584"/>
                    </a:lnTo>
                    <a:lnTo>
                      <a:pt x="887" y="584"/>
                    </a:lnTo>
                    <a:lnTo>
                      <a:pt x="887" y="586"/>
                    </a:lnTo>
                    <a:lnTo>
                      <a:pt x="886" y="587"/>
                    </a:lnTo>
                    <a:lnTo>
                      <a:pt x="884" y="587"/>
                    </a:lnTo>
                    <a:lnTo>
                      <a:pt x="883" y="587"/>
                    </a:lnTo>
                    <a:lnTo>
                      <a:pt x="881" y="587"/>
                    </a:lnTo>
                    <a:lnTo>
                      <a:pt x="881" y="586"/>
                    </a:lnTo>
                    <a:lnTo>
                      <a:pt x="880" y="586"/>
                    </a:lnTo>
                    <a:lnTo>
                      <a:pt x="878" y="586"/>
                    </a:lnTo>
                    <a:lnTo>
                      <a:pt x="877" y="586"/>
                    </a:lnTo>
                    <a:lnTo>
                      <a:pt x="875" y="586"/>
                    </a:lnTo>
                    <a:lnTo>
                      <a:pt x="874" y="586"/>
                    </a:lnTo>
                    <a:lnTo>
                      <a:pt x="872" y="586"/>
                    </a:lnTo>
                    <a:lnTo>
                      <a:pt x="871" y="587"/>
                    </a:lnTo>
                    <a:lnTo>
                      <a:pt x="869" y="587"/>
                    </a:lnTo>
                    <a:lnTo>
                      <a:pt x="867" y="587"/>
                    </a:lnTo>
                    <a:lnTo>
                      <a:pt x="866" y="587"/>
                    </a:lnTo>
                    <a:lnTo>
                      <a:pt x="866" y="589"/>
                    </a:lnTo>
                    <a:lnTo>
                      <a:pt x="864" y="589"/>
                    </a:lnTo>
                    <a:lnTo>
                      <a:pt x="863" y="589"/>
                    </a:lnTo>
                    <a:lnTo>
                      <a:pt x="861" y="589"/>
                    </a:lnTo>
                    <a:lnTo>
                      <a:pt x="863" y="589"/>
                    </a:lnTo>
                    <a:lnTo>
                      <a:pt x="863" y="590"/>
                    </a:lnTo>
                    <a:lnTo>
                      <a:pt x="863" y="592"/>
                    </a:lnTo>
                    <a:lnTo>
                      <a:pt x="864" y="592"/>
                    </a:lnTo>
                    <a:lnTo>
                      <a:pt x="864" y="593"/>
                    </a:lnTo>
                    <a:lnTo>
                      <a:pt x="866" y="595"/>
                    </a:lnTo>
                    <a:lnTo>
                      <a:pt x="867" y="597"/>
                    </a:lnTo>
                    <a:lnTo>
                      <a:pt x="867" y="598"/>
                    </a:lnTo>
                    <a:lnTo>
                      <a:pt x="867" y="600"/>
                    </a:lnTo>
                    <a:lnTo>
                      <a:pt x="869" y="600"/>
                    </a:lnTo>
                    <a:lnTo>
                      <a:pt x="869" y="601"/>
                    </a:lnTo>
                    <a:lnTo>
                      <a:pt x="867" y="601"/>
                    </a:lnTo>
                    <a:lnTo>
                      <a:pt x="867" y="603"/>
                    </a:lnTo>
                    <a:lnTo>
                      <a:pt x="867" y="604"/>
                    </a:lnTo>
                    <a:lnTo>
                      <a:pt x="866" y="604"/>
                    </a:lnTo>
                    <a:lnTo>
                      <a:pt x="866" y="606"/>
                    </a:lnTo>
                    <a:lnTo>
                      <a:pt x="864" y="606"/>
                    </a:lnTo>
                    <a:lnTo>
                      <a:pt x="864" y="607"/>
                    </a:lnTo>
                    <a:lnTo>
                      <a:pt x="863" y="607"/>
                    </a:lnTo>
                    <a:lnTo>
                      <a:pt x="861" y="607"/>
                    </a:lnTo>
                    <a:lnTo>
                      <a:pt x="861" y="609"/>
                    </a:lnTo>
                    <a:lnTo>
                      <a:pt x="861" y="607"/>
                    </a:lnTo>
                    <a:lnTo>
                      <a:pt x="860" y="607"/>
                    </a:lnTo>
                    <a:lnTo>
                      <a:pt x="858" y="607"/>
                    </a:lnTo>
                    <a:lnTo>
                      <a:pt x="857" y="606"/>
                    </a:lnTo>
                    <a:lnTo>
                      <a:pt x="855" y="606"/>
                    </a:lnTo>
                    <a:lnTo>
                      <a:pt x="855" y="604"/>
                    </a:lnTo>
                    <a:lnTo>
                      <a:pt x="854" y="604"/>
                    </a:lnTo>
                    <a:lnTo>
                      <a:pt x="852" y="604"/>
                    </a:lnTo>
                    <a:lnTo>
                      <a:pt x="852" y="603"/>
                    </a:lnTo>
                    <a:lnTo>
                      <a:pt x="851" y="603"/>
                    </a:lnTo>
                    <a:lnTo>
                      <a:pt x="849" y="603"/>
                    </a:lnTo>
                    <a:lnTo>
                      <a:pt x="847" y="601"/>
                    </a:lnTo>
                    <a:lnTo>
                      <a:pt x="846" y="601"/>
                    </a:lnTo>
                    <a:lnTo>
                      <a:pt x="844" y="601"/>
                    </a:lnTo>
                    <a:lnTo>
                      <a:pt x="843" y="601"/>
                    </a:lnTo>
                    <a:lnTo>
                      <a:pt x="841" y="601"/>
                    </a:lnTo>
                    <a:lnTo>
                      <a:pt x="840" y="601"/>
                    </a:lnTo>
                    <a:lnTo>
                      <a:pt x="838" y="601"/>
                    </a:lnTo>
                    <a:lnTo>
                      <a:pt x="837" y="601"/>
                    </a:lnTo>
                    <a:lnTo>
                      <a:pt x="835" y="601"/>
                    </a:lnTo>
                    <a:lnTo>
                      <a:pt x="834" y="603"/>
                    </a:lnTo>
                    <a:lnTo>
                      <a:pt x="832" y="603"/>
                    </a:lnTo>
                    <a:lnTo>
                      <a:pt x="832" y="604"/>
                    </a:lnTo>
                    <a:lnTo>
                      <a:pt x="831" y="604"/>
                    </a:lnTo>
                    <a:lnTo>
                      <a:pt x="829" y="604"/>
                    </a:lnTo>
                    <a:lnTo>
                      <a:pt x="829" y="606"/>
                    </a:lnTo>
                    <a:lnTo>
                      <a:pt x="827" y="606"/>
                    </a:lnTo>
                    <a:lnTo>
                      <a:pt x="826" y="607"/>
                    </a:lnTo>
                    <a:lnTo>
                      <a:pt x="826" y="609"/>
                    </a:lnTo>
                    <a:lnTo>
                      <a:pt x="824" y="609"/>
                    </a:lnTo>
                    <a:lnTo>
                      <a:pt x="824" y="610"/>
                    </a:lnTo>
                    <a:lnTo>
                      <a:pt x="824" y="612"/>
                    </a:lnTo>
                    <a:lnTo>
                      <a:pt x="824" y="613"/>
                    </a:lnTo>
                    <a:lnTo>
                      <a:pt x="823" y="613"/>
                    </a:lnTo>
                    <a:lnTo>
                      <a:pt x="823" y="615"/>
                    </a:lnTo>
                    <a:lnTo>
                      <a:pt x="821" y="617"/>
                    </a:lnTo>
                    <a:lnTo>
                      <a:pt x="820" y="617"/>
                    </a:lnTo>
                    <a:lnTo>
                      <a:pt x="818" y="617"/>
                    </a:lnTo>
                    <a:lnTo>
                      <a:pt x="817" y="617"/>
                    </a:lnTo>
                    <a:lnTo>
                      <a:pt x="817" y="618"/>
                    </a:lnTo>
                    <a:lnTo>
                      <a:pt x="815" y="617"/>
                    </a:lnTo>
                    <a:lnTo>
                      <a:pt x="814" y="617"/>
                    </a:lnTo>
                    <a:lnTo>
                      <a:pt x="812" y="617"/>
                    </a:lnTo>
                    <a:lnTo>
                      <a:pt x="811" y="617"/>
                    </a:lnTo>
                    <a:lnTo>
                      <a:pt x="807" y="617"/>
                    </a:lnTo>
                    <a:lnTo>
                      <a:pt x="806" y="615"/>
                    </a:lnTo>
                    <a:lnTo>
                      <a:pt x="804" y="615"/>
                    </a:lnTo>
                    <a:lnTo>
                      <a:pt x="803" y="615"/>
                    </a:lnTo>
                    <a:lnTo>
                      <a:pt x="800" y="615"/>
                    </a:lnTo>
                    <a:lnTo>
                      <a:pt x="798" y="613"/>
                    </a:lnTo>
                    <a:lnTo>
                      <a:pt x="797" y="613"/>
                    </a:lnTo>
                    <a:lnTo>
                      <a:pt x="795" y="613"/>
                    </a:lnTo>
                    <a:lnTo>
                      <a:pt x="794" y="613"/>
                    </a:lnTo>
                    <a:lnTo>
                      <a:pt x="792" y="613"/>
                    </a:lnTo>
                    <a:lnTo>
                      <a:pt x="792" y="612"/>
                    </a:lnTo>
                    <a:lnTo>
                      <a:pt x="791" y="612"/>
                    </a:lnTo>
                    <a:lnTo>
                      <a:pt x="789" y="612"/>
                    </a:lnTo>
                    <a:lnTo>
                      <a:pt x="788" y="612"/>
                    </a:lnTo>
                    <a:lnTo>
                      <a:pt x="786" y="612"/>
                    </a:lnTo>
                    <a:lnTo>
                      <a:pt x="784" y="612"/>
                    </a:lnTo>
                    <a:lnTo>
                      <a:pt x="783" y="612"/>
                    </a:lnTo>
                    <a:lnTo>
                      <a:pt x="781" y="610"/>
                    </a:lnTo>
                    <a:lnTo>
                      <a:pt x="780" y="610"/>
                    </a:lnTo>
                    <a:lnTo>
                      <a:pt x="778" y="610"/>
                    </a:lnTo>
                    <a:lnTo>
                      <a:pt x="777" y="610"/>
                    </a:lnTo>
                    <a:lnTo>
                      <a:pt x="775" y="610"/>
                    </a:lnTo>
                    <a:lnTo>
                      <a:pt x="774" y="610"/>
                    </a:lnTo>
                    <a:lnTo>
                      <a:pt x="774" y="609"/>
                    </a:lnTo>
                    <a:lnTo>
                      <a:pt x="772" y="609"/>
                    </a:lnTo>
                    <a:lnTo>
                      <a:pt x="771" y="609"/>
                    </a:lnTo>
                    <a:lnTo>
                      <a:pt x="769" y="609"/>
                    </a:lnTo>
                    <a:lnTo>
                      <a:pt x="769" y="607"/>
                    </a:lnTo>
                    <a:lnTo>
                      <a:pt x="768" y="607"/>
                    </a:lnTo>
                    <a:lnTo>
                      <a:pt x="766" y="607"/>
                    </a:lnTo>
                    <a:lnTo>
                      <a:pt x="764" y="607"/>
                    </a:lnTo>
                    <a:lnTo>
                      <a:pt x="763" y="606"/>
                    </a:lnTo>
                    <a:lnTo>
                      <a:pt x="761" y="606"/>
                    </a:lnTo>
                    <a:lnTo>
                      <a:pt x="761" y="604"/>
                    </a:lnTo>
                    <a:lnTo>
                      <a:pt x="761" y="603"/>
                    </a:lnTo>
                    <a:lnTo>
                      <a:pt x="760" y="601"/>
                    </a:lnTo>
                    <a:lnTo>
                      <a:pt x="760" y="600"/>
                    </a:lnTo>
                    <a:lnTo>
                      <a:pt x="758" y="600"/>
                    </a:lnTo>
                    <a:lnTo>
                      <a:pt x="757" y="598"/>
                    </a:lnTo>
                    <a:lnTo>
                      <a:pt x="755" y="598"/>
                    </a:lnTo>
                    <a:lnTo>
                      <a:pt x="754" y="597"/>
                    </a:lnTo>
                    <a:lnTo>
                      <a:pt x="752" y="597"/>
                    </a:lnTo>
                    <a:lnTo>
                      <a:pt x="751" y="595"/>
                    </a:lnTo>
                    <a:lnTo>
                      <a:pt x="749" y="595"/>
                    </a:lnTo>
                    <a:lnTo>
                      <a:pt x="748" y="595"/>
                    </a:lnTo>
                    <a:lnTo>
                      <a:pt x="748" y="593"/>
                    </a:lnTo>
                    <a:lnTo>
                      <a:pt x="746" y="593"/>
                    </a:lnTo>
                    <a:lnTo>
                      <a:pt x="744" y="593"/>
                    </a:lnTo>
                    <a:lnTo>
                      <a:pt x="744" y="592"/>
                    </a:lnTo>
                    <a:lnTo>
                      <a:pt x="743" y="592"/>
                    </a:lnTo>
                    <a:lnTo>
                      <a:pt x="741" y="592"/>
                    </a:lnTo>
                    <a:lnTo>
                      <a:pt x="740" y="590"/>
                    </a:lnTo>
                    <a:lnTo>
                      <a:pt x="738" y="590"/>
                    </a:lnTo>
                    <a:lnTo>
                      <a:pt x="738" y="589"/>
                    </a:lnTo>
                    <a:lnTo>
                      <a:pt x="737" y="589"/>
                    </a:lnTo>
                    <a:lnTo>
                      <a:pt x="735" y="589"/>
                    </a:lnTo>
                    <a:lnTo>
                      <a:pt x="735" y="587"/>
                    </a:lnTo>
                    <a:lnTo>
                      <a:pt x="734" y="587"/>
                    </a:lnTo>
                    <a:lnTo>
                      <a:pt x="732" y="587"/>
                    </a:lnTo>
                    <a:lnTo>
                      <a:pt x="729" y="587"/>
                    </a:lnTo>
                    <a:lnTo>
                      <a:pt x="728" y="587"/>
                    </a:lnTo>
                    <a:lnTo>
                      <a:pt x="726" y="586"/>
                    </a:lnTo>
                    <a:lnTo>
                      <a:pt x="724" y="586"/>
                    </a:lnTo>
                    <a:lnTo>
                      <a:pt x="724" y="584"/>
                    </a:lnTo>
                    <a:lnTo>
                      <a:pt x="723" y="583"/>
                    </a:lnTo>
                    <a:lnTo>
                      <a:pt x="723" y="581"/>
                    </a:lnTo>
                    <a:lnTo>
                      <a:pt x="723" y="580"/>
                    </a:lnTo>
                    <a:lnTo>
                      <a:pt x="723" y="578"/>
                    </a:lnTo>
                    <a:lnTo>
                      <a:pt x="723" y="577"/>
                    </a:lnTo>
                    <a:lnTo>
                      <a:pt x="721" y="575"/>
                    </a:lnTo>
                    <a:lnTo>
                      <a:pt x="721" y="573"/>
                    </a:lnTo>
                    <a:lnTo>
                      <a:pt x="721" y="572"/>
                    </a:lnTo>
                    <a:lnTo>
                      <a:pt x="720" y="572"/>
                    </a:lnTo>
                    <a:lnTo>
                      <a:pt x="720" y="570"/>
                    </a:lnTo>
                    <a:lnTo>
                      <a:pt x="718" y="570"/>
                    </a:lnTo>
                    <a:lnTo>
                      <a:pt x="717" y="570"/>
                    </a:lnTo>
                    <a:lnTo>
                      <a:pt x="715" y="570"/>
                    </a:lnTo>
                    <a:lnTo>
                      <a:pt x="714" y="570"/>
                    </a:lnTo>
                    <a:lnTo>
                      <a:pt x="712" y="572"/>
                    </a:lnTo>
                    <a:lnTo>
                      <a:pt x="712" y="573"/>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11" name="Freeform 26">
                <a:extLst>
                  <a:ext uri="{FF2B5EF4-FFF2-40B4-BE49-F238E27FC236}">
                    <a16:creationId xmlns:a16="http://schemas.microsoft.com/office/drawing/2014/main" id="{97CD73D8-C17C-C324-09F3-0CC6CE68AFEF}"/>
                  </a:ext>
                </a:extLst>
              </p:cNvPr>
              <p:cNvSpPr>
                <a:spLocks/>
              </p:cNvSpPr>
              <p:nvPr/>
            </p:nvSpPr>
            <p:spPr bwMode="auto">
              <a:xfrm>
                <a:off x="3440" y="1753"/>
                <a:ext cx="872" cy="383"/>
              </a:xfrm>
              <a:custGeom>
                <a:avLst/>
                <a:gdLst>
                  <a:gd name="T0" fmla="*/ 809 w 872"/>
                  <a:gd name="T1" fmla="*/ 25 h 383"/>
                  <a:gd name="T2" fmla="*/ 800 w 872"/>
                  <a:gd name="T3" fmla="*/ 16 h 383"/>
                  <a:gd name="T4" fmla="*/ 790 w 872"/>
                  <a:gd name="T5" fmla="*/ 8 h 383"/>
                  <a:gd name="T6" fmla="*/ 778 w 872"/>
                  <a:gd name="T7" fmla="*/ 3 h 383"/>
                  <a:gd name="T8" fmla="*/ 767 w 872"/>
                  <a:gd name="T9" fmla="*/ 3 h 383"/>
                  <a:gd name="T10" fmla="*/ 758 w 872"/>
                  <a:gd name="T11" fmla="*/ 13 h 383"/>
                  <a:gd name="T12" fmla="*/ 757 w 872"/>
                  <a:gd name="T13" fmla="*/ 25 h 383"/>
                  <a:gd name="T14" fmla="*/ 758 w 872"/>
                  <a:gd name="T15" fmla="*/ 40 h 383"/>
                  <a:gd name="T16" fmla="*/ 757 w 872"/>
                  <a:gd name="T17" fmla="*/ 57 h 383"/>
                  <a:gd name="T18" fmla="*/ 752 w 872"/>
                  <a:gd name="T19" fmla="*/ 66 h 383"/>
                  <a:gd name="T20" fmla="*/ 761 w 872"/>
                  <a:gd name="T21" fmla="*/ 74 h 383"/>
                  <a:gd name="T22" fmla="*/ 761 w 872"/>
                  <a:gd name="T23" fmla="*/ 86 h 383"/>
                  <a:gd name="T24" fmla="*/ 761 w 872"/>
                  <a:gd name="T25" fmla="*/ 99 h 383"/>
                  <a:gd name="T26" fmla="*/ 763 w 872"/>
                  <a:gd name="T27" fmla="*/ 113 h 383"/>
                  <a:gd name="T28" fmla="*/ 763 w 872"/>
                  <a:gd name="T29" fmla="*/ 125 h 383"/>
                  <a:gd name="T30" fmla="*/ 763 w 872"/>
                  <a:gd name="T31" fmla="*/ 130 h 383"/>
                  <a:gd name="T32" fmla="*/ 754 w 872"/>
                  <a:gd name="T33" fmla="*/ 122 h 383"/>
                  <a:gd name="T34" fmla="*/ 744 w 872"/>
                  <a:gd name="T35" fmla="*/ 116 h 383"/>
                  <a:gd name="T36" fmla="*/ 734 w 872"/>
                  <a:gd name="T37" fmla="*/ 106 h 383"/>
                  <a:gd name="T38" fmla="*/ 724 w 872"/>
                  <a:gd name="T39" fmla="*/ 99 h 383"/>
                  <a:gd name="T40" fmla="*/ 712 w 872"/>
                  <a:gd name="T41" fmla="*/ 91 h 383"/>
                  <a:gd name="T42" fmla="*/ 707 w 872"/>
                  <a:gd name="T43" fmla="*/ 102 h 383"/>
                  <a:gd name="T44" fmla="*/ 706 w 872"/>
                  <a:gd name="T45" fmla="*/ 114 h 383"/>
                  <a:gd name="T46" fmla="*/ 718 w 872"/>
                  <a:gd name="T47" fmla="*/ 119 h 383"/>
                  <a:gd name="T48" fmla="*/ 729 w 872"/>
                  <a:gd name="T49" fmla="*/ 128 h 383"/>
                  <a:gd name="T50" fmla="*/ 718 w 872"/>
                  <a:gd name="T51" fmla="*/ 128 h 383"/>
                  <a:gd name="T52" fmla="*/ 706 w 872"/>
                  <a:gd name="T53" fmla="*/ 130 h 383"/>
                  <a:gd name="T54" fmla="*/ 717 w 872"/>
                  <a:gd name="T55" fmla="*/ 134 h 383"/>
                  <a:gd name="T56" fmla="*/ 724 w 872"/>
                  <a:gd name="T57" fmla="*/ 143 h 383"/>
                  <a:gd name="T58" fmla="*/ 721 w 872"/>
                  <a:gd name="T59" fmla="*/ 153 h 383"/>
                  <a:gd name="T60" fmla="*/ 734 w 872"/>
                  <a:gd name="T61" fmla="*/ 159 h 383"/>
                  <a:gd name="T62" fmla="*/ 757 w 872"/>
                  <a:gd name="T63" fmla="*/ 142 h 383"/>
                  <a:gd name="T64" fmla="*/ 763 w 872"/>
                  <a:gd name="T65" fmla="*/ 157 h 383"/>
                  <a:gd name="T66" fmla="*/ 757 w 872"/>
                  <a:gd name="T67" fmla="*/ 180 h 383"/>
                  <a:gd name="T68" fmla="*/ 767 w 872"/>
                  <a:gd name="T69" fmla="*/ 188 h 383"/>
                  <a:gd name="T70" fmla="*/ 774 w 872"/>
                  <a:gd name="T71" fmla="*/ 197 h 383"/>
                  <a:gd name="T72" fmla="*/ 786 w 872"/>
                  <a:gd name="T73" fmla="*/ 203 h 383"/>
                  <a:gd name="T74" fmla="*/ 794 w 872"/>
                  <a:gd name="T75" fmla="*/ 216 h 383"/>
                  <a:gd name="T76" fmla="*/ 801 w 872"/>
                  <a:gd name="T77" fmla="*/ 228 h 383"/>
                  <a:gd name="T78" fmla="*/ 810 w 872"/>
                  <a:gd name="T79" fmla="*/ 242 h 383"/>
                  <a:gd name="T80" fmla="*/ 824 w 872"/>
                  <a:gd name="T81" fmla="*/ 251 h 383"/>
                  <a:gd name="T82" fmla="*/ 860 w 872"/>
                  <a:gd name="T83" fmla="*/ 196 h 383"/>
                  <a:gd name="T84" fmla="*/ 849 w 872"/>
                  <a:gd name="T85" fmla="*/ 289 h 383"/>
                  <a:gd name="T86" fmla="*/ 863 w 872"/>
                  <a:gd name="T87" fmla="*/ 297 h 383"/>
                  <a:gd name="T88" fmla="*/ 860 w 872"/>
                  <a:gd name="T89" fmla="*/ 314 h 383"/>
                  <a:gd name="T90" fmla="*/ 857 w 872"/>
                  <a:gd name="T91" fmla="*/ 339 h 383"/>
                  <a:gd name="T92" fmla="*/ 830 w 872"/>
                  <a:gd name="T93" fmla="*/ 329 h 383"/>
                  <a:gd name="T94" fmla="*/ 780 w 872"/>
                  <a:gd name="T95" fmla="*/ 314 h 383"/>
                  <a:gd name="T96" fmla="*/ 721 w 872"/>
                  <a:gd name="T97" fmla="*/ 316 h 383"/>
                  <a:gd name="T98" fmla="*/ 647 w 872"/>
                  <a:gd name="T99" fmla="*/ 313 h 383"/>
                  <a:gd name="T100" fmla="*/ 594 w 872"/>
                  <a:gd name="T101" fmla="*/ 313 h 383"/>
                  <a:gd name="T102" fmla="*/ 560 w 872"/>
                  <a:gd name="T103" fmla="*/ 339 h 383"/>
                  <a:gd name="T104" fmla="*/ 501 w 872"/>
                  <a:gd name="T105" fmla="*/ 353 h 383"/>
                  <a:gd name="T106" fmla="*/ 478 w 872"/>
                  <a:gd name="T107" fmla="*/ 380 h 383"/>
                  <a:gd name="T108" fmla="*/ 438 w 872"/>
                  <a:gd name="T109" fmla="*/ 373 h 383"/>
                  <a:gd name="T110" fmla="*/ 385 w 872"/>
                  <a:gd name="T111" fmla="*/ 349 h 383"/>
                  <a:gd name="T112" fmla="*/ 323 w 872"/>
                  <a:gd name="T113" fmla="*/ 357 h 383"/>
                  <a:gd name="T114" fmla="*/ 263 w 872"/>
                  <a:gd name="T115" fmla="*/ 383 h 383"/>
                  <a:gd name="T116" fmla="*/ 252 w 872"/>
                  <a:gd name="T117" fmla="*/ 356 h 383"/>
                  <a:gd name="T118" fmla="*/ 245 w 872"/>
                  <a:gd name="T119" fmla="*/ 346 h 383"/>
                  <a:gd name="T120" fmla="*/ 239 w 872"/>
                  <a:gd name="T121" fmla="*/ 337 h 383"/>
                  <a:gd name="T122" fmla="*/ 13 w 872"/>
                  <a:gd name="T123" fmla="*/ 57 h 383"/>
                  <a:gd name="T124" fmla="*/ 96 w 872"/>
                  <a:gd name="T125" fmla="*/ 1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2" h="383">
                    <a:moveTo>
                      <a:pt x="821" y="26"/>
                    </a:moveTo>
                    <a:lnTo>
                      <a:pt x="820" y="26"/>
                    </a:lnTo>
                    <a:lnTo>
                      <a:pt x="820" y="28"/>
                    </a:lnTo>
                    <a:lnTo>
                      <a:pt x="818" y="28"/>
                    </a:lnTo>
                    <a:lnTo>
                      <a:pt x="817" y="28"/>
                    </a:lnTo>
                    <a:lnTo>
                      <a:pt x="815" y="26"/>
                    </a:lnTo>
                    <a:lnTo>
                      <a:pt x="813" y="26"/>
                    </a:lnTo>
                    <a:lnTo>
                      <a:pt x="812" y="25"/>
                    </a:lnTo>
                    <a:lnTo>
                      <a:pt x="810" y="25"/>
                    </a:lnTo>
                    <a:lnTo>
                      <a:pt x="809" y="25"/>
                    </a:lnTo>
                    <a:lnTo>
                      <a:pt x="809" y="23"/>
                    </a:lnTo>
                    <a:lnTo>
                      <a:pt x="807" y="23"/>
                    </a:lnTo>
                    <a:lnTo>
                      <a:pt x="807" y="22"/>
                    </a:lnTo>
                    <a:lnTo>
                      <a:pt x="806" y="22"/>
                    </a:lnTo>
                    <a:lnTo>
                      <a:pt x="806" y="20"/>
                    </a:lnTo>
                    <a:lnTo>
                      <a:pt x="804" y="19"/>
                    </a:lnTo>
                    <a:lnTo>
                      <a:pt x="803" y="17"/>
                    </a:lnTo>
                    <a:lnTo>
                      <a:pt x="801" y="17"/>
                    </a:lnTo>
                    <a:lnTo>
                      <a:pt x="800" y="17"/>
                    </a:lnTo>
                    <a:lnTo>
                      <a:pt x="800" y="16"/>
                    </a:lnTo>
                    <a:lnTo>
                      <a:pt x="798" y="14"/>
                    </a:lnTo>
                    <a:lnTo>
                      <a:pt x="798" y="13"/>
                    </a:lnTo>
                    <a:lnTo>
                      <a:pt x="797" y="13"/>
                    </a:lnTo>
                    <a:lnTo>
                      <a:pt x="795" y="13"/>
                    </a:lnTo>
                    <a:lnTo>
                      <a:pt x="795" y="11"/>
                    </a:lnTo>
                    <a:lnTo>
                      <a:pt x="794" y="11"/>
                    </a:lnTo>
                    <a:lnTo>
                      <a:pt x="794" y="10"/>
                    </a:lnTo>
                    <a:lnTo>
                      <a:pt x="792" y="10"/>
                    </a:lnTo>
                    <a:lnTo>
                      <a:pt x="790" y="10"/>
                    </a:lnTo>
                    <a:lnTo>
                      <a:pt x="790" y="8"/>
                    </a:lnTo>
                    <a:lnTo>
                      <a:pt x="789" y="8"/>
                    </a:lnTo>
                    <a:lnTo>
                      <a:pt x="787" y="8"/>
                    </a:lnTo>
                    <a:lnTo>
                      <a:pt x="786" y="6"/>
                    </a:lnTo>
                    <a:lnTo>
                      <a:pt x="784" y="6"/>
                    </a:lnTo>
                    <a:lnTo>
                      <a:pt x="784" y="5"/>
                    </a:lnTo>
                    <a:lnTo>
                      <a:pt x="783" y="5"/>
                    </a:lnTo>
                    <a:lnTo>
                      <a:pt x="781" y="5"/>
                    </a:lnTo>
                    <a:lnTo>
                      <a:pt x="781" y="3"/>
                    </a:lnTo>
                    <a:lnTo>
                      <a:pt x="780" y="3"/>
                    </a:lnTo>
                    <a:lnTo>
                      <a:pt x="778" y="3"/>
                    </a:lnTo>
                    <a:lnTo>
                      <a:pt x="778" y="2"/>
                    </a:lnTo>
                    <a:lnTo>
                      <a:pt x="777" y="2"/>
                    </a:lnTo>
                    <a:lnTo>
                      <a:pt x="775" y="2"/>
                    </a:lnTo>
                    <a:lnTo>
                      <a:pt x="774" y="2"/>
                    </a:lnTo>
                    <a:lnTo>
                      <a:pt x="772" y="2"/>
                    </a:lnTo>
                    <a:lnTo>
                      <a:pt x="770" y="0"/>
                    </a:lnTo>
                    <a:lnTo>
                      <a:pt x="770" y="2"/>
                    </a:lnTo>
                    <a:lnTo>
                      <a:pt x="769" y="2"/>
                    </a:lnTo>
                    <a:lnTo>
                      <a:pt x="767" y="2"/>
                    </a:lnTo>
                    <a:lnTo>
                      <a:pt x="767" y="3"/>
                    </a:lnTo>
                    <a:lnTo>
                      <a:pt x="766" y="5"/>
                    </a:lnTo>
                    <a:lnTo>
                      <a:pt x="764" y="6"/>
                    </a:lnTo>
                    <a:lnTo>
                      <a:pt x="764" y="8"/>
                    </a:lnTo>
                    <a:lnTo>
                      <a:pt x="764" y="10"/>
                    </a:lnTo>
                    <a:lnTo>
                      <a:pt x="763" y="10"/>
                    </a:lnTo>
                    <a:lnTo>
                      <a:pt x="761" y="10"/>
                    </a:lnTo>
                    <a:lnTo>
                      <a:pt x="761" y="11"/>
                    </a:lnTo>
                    <a:lnTo>
                      <a:pt x="760" y="11"/>
                    </a:lnTo>
                    <a:lnTo>
                      <a:pt x="760" y="13"/>
                    </a:lnTo>
                    <a:lnTo>
                      <a:pt x="758" y="13"/>
                    </a:lnTo>
                    <a:lnTo>
                      <a:pt x="758" y="14"/>
                    </a:lnTo>
                    <a:lnTo>
                      <a:pt x="757" y="14"/>
                    </a:lnTo>
                    <a:lnTo>
                      <a:pt x="757" y="16"/>
                    </a:lnTo>
                    <a:lnTo>
                      <a:pt x="755" y="17"/>
                    </a:lnTo>
                    <a:lnTo>
                      <a:pt x="755" y="19"/>
                    </a:lnTo>
                    <a:lnTo>
                      <a:pt x="755" y="20"/>
                    </a:lnTo>
                    <a:lnTo>
                      <a:pt x="755" y="22"/>
                    </a:lnTo>
                    <a:lnTo>
                      <a:pt x="755" y="23"/>
                    </a:lnTo>
                    <a:lnTo>
                      <a:pt x="755" y="25"/>
                    </a:lnTo>
                    <a:lnTo>
                      <a:pt x="757" y="25"/>
                    </a:lnTo>
                    <a:lnTo>
                      <a:pt x="757" y="26"/>
                    </a:lnTo>
                    <a:lnTo>
                      <a:pt x="757" y="28"/>
                    </a:lnTo>
                    <a:lnTo>
                      <a:pt x="758" y="30"/>
                    </a:lnTo>
                    <a:lnTo>
                      <a:pt x="758" y="31"/>
                    </a:lnTo>
                    <a:lnTo>
                      <a:pt x="758" y="33"/>
                    </a:lnTo>
                    <a:lnTo>
                      <a:pt x="758" y="34"/>
                    </a:lnTo>
                    <a:lnTo>
                      <a:pt x="758" y="36"/>
                    </a:lnTo>
                    <a:lnTo>
                      <a:pt x="758" y="37"/>
                    </a:lnTo>
                    <a:lnTo>
                      <a:pt x="758" y="39"/>
                    </a:lnTo>
                    <a:lnTo>
                      <a:pt x="758" y="40"/>
                    </a:lnTo>
                    <a:lnTo>
                      <a:pt x="758" y="42"/>
                    </a:lnTo>
                    <a:lnTo>
                      <a:pt x="758" y="43"/>
                    </a:lnTo>
                    <a:lnTo>
                      <a:pt x="758" y="45"/>
                    </a:lnTo>
                    <a:lnTo>
                      <a:pt x="760" y="45"/>
                    </a:lnTo>
                    <a:lnTo>
                      <a:pt x="758" y="46"/>
                    </a:lnTo>
                    <a:lnTo>
                      <a:pt x="758" y="48"/>
                    </a:lnTo>
                    <a:lnTo>
                      <a:pt x="758" y="53"/>
                    </a:lnTo>
                    <a:lnTo>
                      <a:pt x="758" y="54"/>
                    </a:lnTo>
                    <a:lnTo>
                      <a:pt x="757" y="56"/>
                    </a:lnTo>
                    <a:lnTo>
                      <a:pt x="757" y="57"/>
                    </a:lnTo>
                    <a:lnTo>
                      <a:pt x="757" y="59"/>
                    </a:lnTo>
                    <a:lnTo>
                      <a:pt x="755" y="59"/>
                    </a:lnTo>
                    <a:lnTo>
                      <a:pt x="755" y="60"/>
                    </a:lnTo>
                    <a:lnTo>
                      <a:pt x="754" y="60"/>
                    </a:lnTo>
                    <a:lnTo>
                      <a:pt x="752" y="62"/>
                    </a:lnTo>
                    <a:lnTo>
                      <a:pt x="750" y="62"/>
                    </a:lnTo>
                    <a:lnTo>
                      <a:pt x="750" y="63"/>
                    </a:lnTo>
                    <a:lnTo>
                      <a:pt x="750" y="65"/>
                    </a:lnTo>
                    <a:lnTo>
                      <a:pt x="752" y="65"/>
                    </a:lnTo>
                    <a:lnTo>
                      <a:pt x="752" y="66"/>
                    </a:lnTo>
                    <a:lnTo>
                      <a:pt x="754" y="68"/>
                    </a:lnTo>
                    <a:lnTo>
                      <a:pt x="755" y="68"/>
                    </a:lnTo>
                    <a:lnTo>
                      <a:pt x="757" y="68"/>
                    </a:lnTo>
                    <a:lnTo>
                      <a:pt x="757" y="70"/>
                    </a:lnTo>
                    <a:lnTo>
                      <a:pt x="758" y="70"/>
                    </a:lnTo>
                    <a:lnTo>
                      <a:pt x="760" y="70"/>
                    </a:lnTo>
                    <a:lnTo>
                      <a:pt x="761" y="70"/>
                    </a:lnTo>
                    <a:lnTo>
                      <a:pt x="761" y="71"/>
                    </a:lnTo>
                    <a:lnTo>
                      <a:pt x="761" y="73"/>
                    </a:lnTo>
                    <a:lnTo>
                      <a:pt x="761" y="74"/>
                    </a:lnTo>
                    <a:lnTo>
                      <a:pt x="761" y="76"/>
                    </a:lnTo>
                    <a:lnTo>
                      <a:pt x="763" y="77"/>
                    </a:lnTo>
                    <a:lnTo>
                      <a:pt x="763" y="79"/>
                    </a:lnTo>
                    <a:lnTo>
                      <a:pt x="763" y="80"/>
                    </a:lnTo>
                    <a:lnTo>
                      <a:pt x="761" y="80"/>
                    </a:lnTo>
                    <a:lnTo>
                      <a:pt x="763" y="82"/>
                    </a:lnTo>
                    <a:lnTo>
                      <a:pt x="761" y="82"/>
                    </a:lnTo>
                    <a:lnTo>
                      <a:pt x="761" y="83"/>
                    </a:lnTo>
                    <a:lnTo>
                      <a:pt x="761" y="85"/>
                    </a:lnTo>
                    <a:lnTo>
                      <a:pt x="761" y="86"/>
                    </a:lnTo>
                    <a:lnTo>
                      <a:pt x="761" y="88"/>
                    </a:lnTo>
                    <a:lnTo>
                      <a:pt x="761" y="90"/>
                    </a:lnTo>
                    <a:lnTo>
                      <a:pt x="761" y="91"/>
                    </a:lnTo>
                    <a:lnTo>
                      <a:pt x="761" y="93"/>
                    </a:lnTo>
                    <a:lnTo>
                      <a:pt x="763" y="93"/>
                    </a:lnTo>
                    <a:lnTo>
                      <a:pt x="763" y="94"/>
                    </a:lnTo>
                    <a:lnTo>
                      <a:pt x="763" y="96"/>
                    </a:lnTo>
                    <a:lnTo>
                      <a:pt x="763" y="97"/>
                    </a:lnTo>
                    <a:lnTo>
                      <a:pt x="761" y="97"/>
                    </a:lnTo>
                    <a:lnTo>
                      <a:pt x="761" y="99"/>
                    </a:lnTo>
                    <a:lnTo>
                      <a:pt x="761" y="100"/>
                    </a:lnTo>
                    <a:lnTo>
                      <a:pt x="761" y="102"/>
                    </a:lnTo>
                    <a:lnTo>
                      <a:pt x="763" y="103"/>
                    </a:lnTo>
                    <a:lnTo>
                      <a:pt x="763" y="105"/>
                    </a:lnTo>
                    <a:lnTo>
                      <a:pt x="763" y="106"/>
                    </a:lnTo>
                    <a:lnTo>
                      <a:pt x="763" y="108"/>
                    </a:lnTo>
                    <a:lnTo>
                      <a:pt x="764" y="110"/>
                    </a:lnTo>
                    <a:lnTo>
                      <a:pt x="764" y="111"/>
                    </a:lnTo>
                    <a:lnTo>
                      <a:pt x="764" y="113"/>
                    </a:lnTo>
                    <a:lnTo>
                      <a:pt x="763" y="113"/>
                    </a:lnTo>
                    <a:lnTo>
                      <a:pt x="763" y="114"/>
                    </a:lnTo>
                    <a:lnTo>
                      <a:pt x="763" y="116"/>
                    </a:lnTo>
                    <a:lnTo>
                      <a:pt x="763" y="117"/>
                    </a:lnTo>
                    <a:lnTo>
                      <a:pt x="764" y="117"/>
                    </a:lnTo>
                    <a:lnTo>
                      <a:pt x="764" y="119"/>
                    </a:lnTo>
                    <a:lnTo>
                      <a:pt x="764" y="120"/>
                    </a:lnTo>
                    <a:lnTo>
                      <a:pt x="763" y="120"/>
                    </a:lnTo>
                    <a:lnTo>
                      <a:pt x="763" y="122"/>
                    </a:lnTo>
                    <a:lnTo>
                      <a:pt x="763" y="123"/>
                    </a:lnTo>
                    <a:lnTo>
                      <a:pt x="763" y="125"/>
                    </a:lnTo>
                    <a:lnTo>
                      <a:pt x="764" y="125"/>
                    </a:lnTo>
                    <a:lnTo>
                      <a:pt x="766" y="125"/>
                    </a:lnTo>
                    <a:lnTo>
                      <a:pt x="767" y="125"/>
                    </a:lnTo>
                    <a:lnTo>
                      <a:pt x="767" y="126"/>
                    </a:lnTo>
                    <a:lnTo>
                      <a:pt x="767" y="128"/>
                    </a:lnTo>
                    <a:lnTo>
                      <a:pt x="766" y="128"/>
                    </a:lnTo>
                    <a:lnTo>
                      <a:pt x="766" y="130"/>
                    </a:lnTo>
                    <a:lnTo>
                      <a:pt x="764" y="130"/>
                    </a:lnTo>
                    <a:lnTo>
                      <a:pt x="763" y="128"/>
                    </a:lnTo>
                    <a:lnTo>
                      <a:pt x="763" y="130"/>
                    </a:lnTo>
                    <a:lnTo>
                      <a:pt x="761" y="130"/>
                    </a:lnTo>
                    <a:lnTo>
                      <a:pt x="760" y="130"/>
                    </a:lnTo>
                    <a:lnTo>
                      <a:pt x="758" y="130"/>
                    </a:lnTo>
                    <a:lnTo>
                      <a:pt x="758" y="128"/>
                    </a:lnTo>
                    <a:lnTo>
                      <a:pt x="757" y="128"/>
                    </a:lnTo>
                    <a:lnTo>
                      <a:pt x="757" y="126"/>
                    </a:lnTo>
                    <a:lnTo>
                      <a:pt x="755" y="126"/>
                    </a:lnTo>
                    <a:lnTo>
                      <a:pt x="755" y="125"/>
                    </a:lnTo>
                    <a:lnTo>
                      <a:pt x="754" y="123"/>
                    </a:lnTo>
                    <a:lnTo>
                      <a:pt x="754" y="122"/>
                    </a:lnTo>
                    <a:lnTo>
                      <a:pt x="754" y="120"/>
                    </a:lnTo>
                    <a:lnTo>
                      <a:pt x="754" y="119"/>
                    </a:lnTo>
                    <a:lnTo>
                      <a:pt x="752" y="119"/>
                    </a:lnTo>
                    <a:lnTo>
                      <a:pt x="752" y="117"/>
                    </a:lnTo>
                    <a:lnTo>
                      <a:pt x="750" y="117"/>
                    </a:lnTo>
                    <a:lnTo>
                      <a:pt x="749" y="117"/>
                    </a:lnTo>
                    <a:lnTo>
                      <a:pt x="747" y="117"/>
                    </a:lnTo>
                    <a:lnTo>
                      <a:pt x="746" y="117"/>
                    </a:lnTo>
                    <a:lnTo>
                      <a:pt x="744" y="117"/>
                    </a:lnTo>
                    <a:lnTo>
                      <a:pt x="744" y="116"/>
                    </a:lnTo>
                    <a:lnTo>
                      <a:pt x="743" y="116"/>
                    </a:lnTo>
                    <a:lnTo>
                      <a:pt x="741" y="114"/>
                    </a:lnTo>
                    <a:lnTo>
                      <a:pt x="741" y="113"/>
                    </a:lnTo>
                    <a:lnTo>
                      <a:pt x="740" y="113"/>
                    </a:lnTo>
                    <a:lnTo>
                      <a:pt x="740" y="111"/>
                    </a:lnTo>
                    <a:lnTo>
                      <a:pt x="738" y="110"/>
                    </a:lnTo>
                    <a:lnTo>
                      <a:pt x="737" y="108"/>
                    </a:lnTo>
                    <a:lnTo>
                      <a:pt x="735" y="108"/>
                    </a:lnTo>
                    <a:lnTo>
                      <a:pt x="735" y="106"/>
                    </a:lnTo>
                    <a:lnTo>
                      <a:pt x="734" y="106"/>
                    </a:lnTo>
                    <a:lnTo>
                      <a:pt x="732" y="106"/>
                    </a:lnTo>
                    <a:lnTo>
                      <a:pt x="730" y="106"/>
                    </a:lnTo>
                    <a:lnTo>
                      <a:pt x="729" y="105"/>
                    </a:lnTo>
                    <a:lnTo>
                      <a:pt x="729" y="103"/>
                    </a:lnTo>
                    <a:lnTo>
                      <a:pt x="727" y="103"/>
                    </a:lnTo>
                    <a:lnTo>
                      <a:pt x="727" y="102"/>
                    </a:lnTo>
                    <a:lnTo>
                      <a:pt x="727" y="100"/>
                    </a:lnTo>
                    <a:lnTo>
                      <a:pt x="726" y="100"/>
                    </a:lnTo>
                    <a:lnTo>
                      <a:pt x="726" y="99"/>
                    </a:lnTo>
                    <a:lnTo>
                      <a:pt x="724" y="99"/>
                    </a:lnTo>
                    <a:lnTo>
                      <a:pt x="724" y="97"/>
                    </a:lnTo>
                    <a:lnTo>
                      <a:pt x="723" y="97"/>
                    </a:lnTo>
                    <a:lnTo>
                      <a:pt x="721" y="96"/>
                    </a:lnTo>
                    <a:lnTo>
                      <a:pt x="720" y="96"/>
                    </a:lnTo>
                    <a:lnTo>
                      <a:pt x="720" y="94"/>
                    </a:lnTo>
                    <a:lnTo>
                      <a:pt x="718" y="94"/>
                    </a:lnTo>
                    <a:lnTo>
                      <a:pt x="717" y="93"/>
                    </a:lnTo>
                    <a:lnTo>
                      <a:pt x="715" y="91"/>
                    </a:lnTo>
                    <a:lnTo>
                      <a:pt x="714" y="91"/>
                    </a:lnTo>
                    <a:lnTo>
                      <a:pt x="712" y="91"/>
                    </a:lnTo>
                    <a:lnTo>
                      <a:pt x="712" y="93"/>
                    </a:lnTo>
                    <a:lnTo>
                      <a:pt x="712" y="94"/>
                    </a:lnTo>
                    <a:lnTo>
                      <a:pt x="712" y="96"/>
                    </a:lnTo>
                    <a:lnTo>
                      <a:pt x="712" y="97"/>
                    </a:lnTo>
                    <a:lnTo>
                      <a:pt x="712" y="99"/>
                    </a:lnTo>
                    <a:lnTo>
                      <a:pt x="712" y="100"/>
                    </a:lnTo>
                    <a:lnTo>
                      <a:pt x="710" y="100"/>
                    </a:lnTo>
                    <a:lnTo>
                      <a:pt x="709" y="100"/>
                    </a:lnTo>
                    <a:lnTo>
                      <a:pt x="709" y="102"/>
                    </a:lnTo>
                    <a:lnTo>
                      <a:pt x="707" y="102"/>
                    </a:lnTo>
                    <a:lnTo>
                      <a:pt x="706" y="102"/>
                    </a:lnTo>
                    <a:lnTo>
                      <a:pt x="706" y="103"/>
                    </a:lnTo>
                    <a:lnTo>
                      <a:pt x="704" y="103"/>
                    </a:lnTo>
                    <a:lnTo>
                      <a:pt x="704" y="105"/>
                    </a:lnTo>
                    <a:lnTo>
                      <a:pt x="704" y="106"/>
                    </a:lnTo>
                    <a:lnTo>
                      <a:pt x="704" y="108"/>
                    </a:lnTo>
                    <a:lnTo>
                      <a:pt x="704" y="110"/>
                    </a:lnTo>
                    <a:lnTo>
                      <a:pt x="704" y="111"/>
                    </a:lnTo>
                    <a:lnTo>
                      <a:pt x="704" y="113"/>
                    </a:lnTo>
                    <a:lnTo>
                      <a:pt x="706" y="114"/>
                    </a:lnTo>
                    <a:lnTo>
                      <a:pt x="707" y="114"/>
                    </a:lnTo>
                    <a:lnTo>
                      <a:pt x="709" y="114"/>
                    </a:lnTo>
                    <a:lnTo>
                      <a:pt x="709" y="116"/>
                    </a:lnTo>
                    <a:lnTo>
                      <a:pt x="710" y="116"/>
                    </a:lnTo>
                    <a:lnTo>
                      <a:pt x="712" y="116"/>
                    </a:lnTo>
                    <a:lnTo>
                      <a:pt x="714" y="116"/>
                    </a:lnTo>
                    <a:lnTo>
                      <a:pt x="715" y="116"/>
                    </a:lnTo>
                    <a:lnTo>
                      <a:pt x="717" y="117"/>
                    </a:lnTo>
                    <a:lnTo>
                      <a:pt x="718" y="117"/>
                    </a:lnTo>
                    <a:lnTo>
                      <a:pt x="718" y="119"/>
                    </a:lnTo>
                    <a:lnTo>
                      <a:pt x="720" y="119"/>
                    </a:lnTo>
                    <a:lnTo>
                      <a:pt x="720" y="120"/>
                    </a:lnTo>
                    <a:lnTo>
                      <a:pt x="721" y="120"/>
                    </a:lnTo>
                    <a:lnTo>
                      <a:pt x="723" y="122"/>
                    </a:lnTo>
                    <a:lnTo>
                      <a:pt x="724" y="122"/>
                    </a:lnTo>
                    <a:lnTo>
                      <a:pt x="724" y="123"/>
                    </a:lnTo>
                    <a:lnTo>
                      <a:pt x="726" y="123"/>
                    </a:lnTo>
                    <a:lnTo>
                      <a:pt x="727" y="125"/>
                    </a:lnTo>
                    <a:lnTo>
                      <a:pt x="729" y="126"/>
                    </a:lnTo>
                    <a:lnTo>
                      <a:pt x="729" y="128"/>
                    </a:lnTo>
                    <a:lnTo>
                      <a:pt x="730" y="130"/>
                    </a:lnTo>
                    <a:lnTo>
                      <a:pt x="729" y="130"/>
                    </a:lnTo>
                    <a:lnTo>
                      <a:pt x="729" y="131"/>
                    </a:lnTo>
                    <a:lnTo>
                      <a:pt x="727" y="131"/>
                    </a:lnTo>
                    <a:lnTo>
                      <a:pt x="726" y="130"/>
                    </a:lnTo>
                    <a:lnTo>
                      <a:pt x="724" y="130"/>
                    </a:lnTo>
                    <a:lnTo>
                      <a:pt x="723" y="128"/>
                    </a:lnTo>
                    <a:lnTo>
                      <a:pt x="721" y="128"/>
                    </a:lnTo>
                    <a:lnTo>
                      <a:pt x="720" y="128"/>
                    </a:lnTo>
                    <a:lnTo>
                      <a:pt x="718" y="128"/>
                    </a:lnTo>
                    <a:lnTo>
                      <a:pt x="717" y="128"/>
                    </a:lnTo>
                    <a:lnTo>
                      <a:pt x="715" y="130"/>
                    </a:lnTo>
                    <a:lnTo>
                      <a:pt x="714" y="130"/>
                    </a:lnTo>
                    <a:lnTo>
                      <a:pt x="712" y="130"/>
                    </a:lnTo>
                    <a:lnTo>
                      <a:pt x="712" y="131"/>
                    </a:lnTo>
                    <a:lnTo>
                      <a:pt x="710" y="131"/>
                    </a:lnTo>
                    <a:lnTo>
                      <a:pt x="709" y="131"/>
                    </a:lnTo>
                    <a:lnTo>
                      <a:pt x="707" y="131"/>
                    </a:lnTo>
                    <a:lnTo>
                      <a:pt x="707" y="130"/>
                    </a:lnTo>
                    <a:lnTo>
                      <a:pt x="706" y="130"/>
                    </a:lnTo>
                    <a:lnTo>
                      <a:pt x="704" y="130"/>
                    </a:lnTo>
                    <a:lnTo>
                      <a:pt x="706" y="130"/>
                    </a:lnTo>
                    <a:lnTo>
                      <a:pt x="707" y="131"/>
                    </a:lnTo>
                    <a:lnTo>
                      <a:pt x="709" y="131"/>
                    </a:lnTo>
                    <a:lnTo>
                      <a:pt x="709" y="133"/>
                    </a:lnTo>
                    <a:lnTo>
                      <a:pt x="710" y="133"/>
                    </a:lnTo>
                    <a:lnTo>
                      <a:pt x="710" y="134"/>
                    </a:lnTo>
                    <a:lnTo>
                      <a:pt x="714" y="133"/>
                    </a:lnTo>
                    <a:lnTo>
                      <a:pt x="715" y="133"/>
                    </a:lnTo>
                    <a:lnTo>
                      <a:pt x="717" y="134"/>
                    </a:lnTo>
                    <a:lnTo>
                      <a:pt x="718" y="134"/>
                    </a:lnTo>
                    <a:lnTo>
                      <a:pt x="718" y="136"/>
                    </a:lnTo>
                    <a:lnTo>
                      <a:pt x="718" y="137"/>
                    </a:lnTo>
                    <a:lnTo>
                      <a:pt x="717" y="137"/>
                    </a:lnTo>
                    <a:lnTo>
                      <a:pt x="717" y="139"/>
                    </a:lnTo>
                    <a:lnTo>
                      <a:pt x="717" y="140"/>
                    </a:lnTo>
                    <a:lnTo>
                      <a:pt x="718" y="140"/>
                    </a:lnTo>
                    <a:lnTo>
                      <a:pt x="718" y="142"/>
                    </a:lnTo>
                    <a:lnTo>
                      <a:pt x="720" y="142"/>
                    </a:lnTo>
                    <a:lnTo>
                      <a:pt x="724" y="143"/>
                    </a:lnTo>
                    <a:lnTo>
                      <a:pt x="723" y="143"/>
                    </a:lnTo>
                    <a:lnTo>
                      <a:pt x="723" y="145"/>
                    </a:lnTo>
                    <a:lnTo>
                      <a:pt x="724" y="145"/>
                    </a:lnTo>
                    <a:lnTo>
                      <a:pt x="724" y="146"/>
                    </a:lnTo>
                    <a:lnTo>
                      <a:pt x="723" y="146"/>
                    </a:lnTo>
                    <a:lnTo>
                      <a:pt x="721" y="148"/>
                    </a:lnTo>
                    <a:lnTo>
                      <a:pt x="721" y="149"/>
                    </a:lnTo>
                    <a:lnTo>
                      <a:pt x="723" y="151"/>
                    </a:lnTo>
                    <a:lnTo>
                      <a:pt x="721" y="151"/>
                    </a:lnTo>
                    <a:lnTo>
                      <a:pt x="721" y="153"/>
                    </a:lnTo>
                    <a:lnTo>
                      <a:pt x="721" y="154"/>
                    </a:lnTo>
                    <a:lnTo>
                      <a:pt x="723" y="154"/>
                    </a:lnTo>
                    <a:lnTo>
                      <a:pt x="721" y="156"/>
                    </a:lnTo>
                    <a:lnTo>
                      <a:pt x="723" y="157"/>
                    </a:lnTo>
                    <a:lnTo>
                      <a:pt x="723" y="159"/>
                    </a:lnTo>
                    <a:lnTo>
                      <a:pt x="724" y="159"/>
                    </a:lnTo>
                    <a:lnTo>
                      <a:pt x="726" y="159"/>
                    </a:lnTo>
                    <a:lnTo>
                      <a:pt x="729" y="160"/>
                    </a:lnTo>
                    <a:lnTo>
                      <a:pt x="732" y="160"/>
                    </a:lnTo>
                    <a:lnTo>
                      <a:pt x="734" y="159"/>
                    </a:lnTo>
                    <a:lnTo>
                      <a:pt x="735" y="157"/>
                    </a:lnTo>
                    <a:lnTo>
                      <a:pt x="737" y="157"/>
                    </a:lnTo>
                    <a:lnTo>
                      <a:pt x="738" y="156"/>
                    </a:lnTo>
                    <a:lnTo>
                      <a:pt x="740" y="154"/>
                    </a:lnTo>
                    <a:lnTo>
                      <a:pt x="741" y="153"/>
                    </a:lnTo>
                    <a:lnTo>
                      <a:pt x="741" y="151"/>
                    </a:lnTo>
                    <a:lnTo>
                      <a:pt x="744" y="149"/>
                    </a:lnTo>
                    <a:lnTo>
                      <a:pt x="747" y="148"/>
                    </a:lnTo>
                    <a:lnTo>
                      <a:pt x="750" y="145"/>
                    </a:lnTo>
                    <a:lnTo>
                      <a:pt x="757" y="142"/>
                    </a:lnTo>
                    <a:lnTo>
                      <a:pt x="758" y="142"/>
                    </a:lnTo>
                    <a:lnTo>
                      <a:pt x="760" y="142"/>
                    </a:lnTo>
                    <a:lnTo>
                      <a:pt x="761" y="140"/>
                    </a:lnTo>
                    <a:lnTo>
                      <a:pt x="763" y="140"/>
                    </a:lnTo>
                    <a:lnTo>
                      <a:pt x="764" y="142"/>
                    </a:lnTo>
                    <a:lnTo>
                      <a:pt x="764" y="143"/>
                    </a:lnTo>
                    <a:lnTo>
                      <a:pt x="766" y="143"/>
                    </a:lnTo>
                    <a:lnTo>
                      <a:pt x="770" y="146"/>
                    </a:lnTo>
                    <a:lnTo>
                      <a:pt x="767" y="149"/>
                    </a:lnTo>
                    <a:lnTo>
                      <a:pt x="763" y="157"/>
                    </a:lnTo>
                    <a:lnTo>
                      <a:pt x="757" y="166"/>
                    </a:lnTo>
                    <a:lnTo>
                      <a:pt x="757" y="168"/>
                    </a:lnTo>
                    <a:lnTo>
                      <a:pt x="755" y="168"/>
                    </a:lnTo>
                    <a:lnTo>
                      <a:pt x="754" y="169"/>
                    </a:lnTo>
                    <a:lnTo>
                      <a:pt x="750" y="174"/>
                    </a:lnTo>
                    <a:lnTo>
                      <a:pt x="750" y="176"/>
                    </a:lnTo>
                    <a:lnTo>
                      <a:pt x="752" y="177"/>
                    </a:lnTo>
                    <a:lnTo>
                      <a:pt x="754" y="179"/>
                    </a:lnTo>
                    <a:lnTo>
                      <a:pt x="755" y="180"/>
                    </a:lnTo>
                    <a:lnTo>
                      <a:pt x="757" y="180"/>
                    </a:lnTo>
                    <a:lnTo>
                      <a:pt x="757" y="182"/>
                    </a:lnTo>
                    <a:lnTo>
                      <a:pt x="758" y="183"/>
                    </a:lnTo>
                    <a:lnTo>
                      <a:pt x="760" y="185"/>
                    </a:lnTo>
                    <a:lnTo>
                      <a:pt x="761" y="185"/>
                    </a:lnTo>
                    <a:lnTo>
                      <a:pt x="763" y="186"/>
                    </a:lnTo>
                    <a:lnTo>
                      <a:pt x="764" y="185"/>
                    </a:lnTo>
                    <a:lnTo>
                      <a:pt x="764" y="186"/>
                    </a:lnTo>
                    <a:lnTo>
                      <a:pt x="766" y="186"/>
                    </a:lnTo>
                    <a:lnTo>
                      <a:pt x="767" y="186"/>
                    </a:lnTo>
                    <a:lnTo>
                      <a:pt x="767" y="188"/>
                    </a:lnTo>
                    <a:lnTo>
                      <a:pt x="767" y="189"/>
                    </a:lnTo>
                    <a:lnTo>
                      <a:pt x="767" y="191"/>
                    </a:lnTo>
                    <a:lnTo>
                      <a:pt x="769" y="191"/>
                    </a:lnTo>
                    <a:lnTo>
                      <a:pt x="769" y="193"/>
                    </a:lnTo>
                    <a:lnTo>
                      <a:pt x="770" y="193"/>
                    </a:lnTo>
                    <a:lnTo>
                      <a:pt x="772" y="194"/>
                    </a:lnTo>
                    <a:lnTo>
                      <a:pt x="774" y="194"/>
                    </a:lnTo>
                    <a:lnTo>
                      <a:pt x="775" y="196"/>
                    </a:lnTo>
                    <a:lnTo>
                      <a:pt x="775" y="197"/>
                    </a:lnTo>
                    <a:lnTo>
                      <a:pt x="774" y="197"/>
                    </a:lnTo>
                    <a:lnTo>
                      <a:pt x="775" y="199"/>
                    </a:lnTo>
                    <a:lnTo>
                      <a:pt x="777" y="200"/>
                    </a:lnTo>
                    <a:lnTo>
                      <a:pt x="777" y="202"/>
                    </a:lnTo>
                    <a:lnTo>
                      <a:pt x="780" y="202"/>
                    </a:lnTo>
                    <a:lnTo>
                      <a:pt x="781" y="202"/>
                    </a:lnTo>
                    <a:lnTo>
                      <a:pt x="784" y="202"/>
                    </a:lnTo>
                    <a:lnTo>
                      <a:pt x="786" y="202"/>
                    </a:lnTo>
                    <a:lnTo>
                      <a:pt x="787" y="200"/>
                    </a:lnTo>
                    <a:lnTo>
                      <a:pt x="786" y="202"/>
                    </a:lnTo>
                    <a:lnTo>
                      <a:pt x="786" y="203"/>
                    </a:lnTo>
                    <a:lnTo>
                      <a:pt x="787" y="205"/>
                    </a:lnTo>
                    <a:lnTo>
                      <a:pt x="789" y="206"/>
                    </a:lnTo>
                    <a:lnTo>
                      <a:pt x="789" y="208"/>
                    </a:lnTo>
                    <a:lnTo>
                      <a:pt x="790" y="209"/>
                    </a:lnTo>
                    <a:lnTo>
                      <a:pt x="790" y="211"/>
                    </a:lnTo>
                    <a:lnTo>
                      <a:pt x="792" y="211"/>
                    </a:lnTo>
                    <a:lnTo>
                      <a:pt x="792" y="213"/>
                    </a:lnTo>
                    <a:lnTo>
                      <a:pt x="792" y="214"/>
                    </a:lnTo>
                    <a:lnTo>
                      <a:pt x="792" y="216"/>
                    </a:lnTo>
                    <a:lnTo>
                      <a:pt x="794" y="216"/>
                    </a:lnTo>
                    <a:lnTo>
                      <a:pt x="797" y="217"/>
                    </a:lnTo>
                    <a:lnTo>
                      <a:pt x="798" y="217"/>
                    </a:lnTo>
                    <a:lnTo>
                      <a:pt x="800" y="217"/>
                    </a:lnTo>
                    <a:lnTo>
                      <a:pt x="803" y="217"/>
                    </a:lnTo>
                    <a:lnTo>
                      <a:pt x="803" y="219"/>
                    </a:lnTo>
                    <a:lnTo>
                      <a:pt x="800" y="220"/>
                    </a:lnTo>
                    <a:lnTo>
                      <a:pt x="800" y="222"/>
                    </a:lnTo>
                    <a:lnTo>
                      <a:pt x="800" y="225"/>
                    </a:lnTo>
                    <a:lnTo>
                      <a:pt x="800" y="226"/>
                    </a:lnTo>
                    <a:lnTo>
                      <a:pt x="801" y="228"/>
                    </a:lnTo>
                    <a:lnTo>
                      <a:pt x="803" y="229"/>
                    </a:lnTo>
                    <a:lnTo>
                      <a:pt x="803" y="231"/>
                    </a:lnTo>
                    <a:lnTo>
                      <a:pt x="804" y="231"/>
                    </a:lnTo>
                    <a:lnTo>
                      <a:pt x="804" y="233"/>
                    </a:lnTo>
                    <a:lnTo>
                      <a:pt x="804" y="234"/>
                    </a:lnTo>
                    <a:lnTo>
                      <a:pt x="806" y="236"/>
                    </a:lnTo>
                    <a:lnTo>
                      <a:pt x="806" y="237"/>
                    </a:lnTo>
                    <a:lnTo>
                      <a:pt x="807" y="240"/>
                    </a:lnTo>
                    <a:lnTo>
                      <a:pt x="809" y="242"/>
                    </a:lnTo>
                    <a:lnTo>
                      <a:pt x="810" y="242"/>
                    </a:lnTo>
                    <a:lnTo>
                      <a:pt x="812" y="242"/>
                    </a:lnTo>
                    <a:lnTo>
                      <a:pt x="815" y="242"/>
                    </a:lnTo>
                    <a:lnTo>
                      <a:pt x="817" y="242"/>
                    </a:lnTo>
                    <a:lnTo>
                      <a:pt x="818" y="242"/>
                    </a:lnTo>
                    <a:lnTo>
                      <a:pt x="820" y="243"/>
                    </a:lnTo>
                    <a:lnTo>
                      <a:pt x="821" y="245"/>
                    </a:lnTo>
                    <a:lnTo>
                      <a:pt x="823" y="245"/>
                    </a:lnTo>
                    <a:lnTo>
                      <a:pt x="824" y="246"/>
                    </a:lnTo>
                    <a:lnTo>
                      <a:pt x="824" y="249"/>
                    </a:lnTo>
                    <a:lnTo>
                      <a:pt x="824" y="251"/>
                    </a:lnTo>
                    <a:lnTo>
                      <a:pt x="826" y="253"/>
                    </a:lnTo>
                    <a:lnTo>
                      <a:pt x="827" y="251"/>
                    </a:lnTo>
                    <a:lnTo>
                      <a:pt x="827" y="249"/>
                    </a:lnTo>
                    <a:lnTo>
                      <a:pt x="829" y="246"/>
                    </a:lnTo>
                    <a:lnTo>
                      <a:pt x="830" y="245"/>
                    </a:lnTo>
                    <a:lnTo>
                      <a:pt x="832" y="243"/>
                    </a:lnTo>
                    <a:lnTo>
                      <a:pt x="833" y="242"/>
                    </a:lnTo>
                    <a:lnTo>
                      <a:pt x="835" y="243"/>
                    </a:lnTo>
                    <a:lnTo>
                      <a:pt x="849" y="216"/>
                    </a:lnTo>
                    <a:lnTo>
                      <a:pt x="860" y="196"/>
                    </a:lnTo>
                    <a:lnTo>
                      <a:pt x="861" y="197"/>
                    </a:lnTo>
                    <a:lnTo>
                      <a:pt x="867" y="183"/>
                    </a:lnTo>
                    <a:lnTo>
                      <a:pt x="872" y="186"/>
                    </a:lnTo>
                    <a:lnTo>
                      <a:pt x="858" y="223"/>
                    </a:lnTo>
                    <a:lnTo>
                      <a:pt x="847" y="248"/>
                    </a:lnTo>
                    <a:lnTo>
                      <a:pt x="838" y="273"/>
                    </a:lnTo>
                    <a:lnTo>
                      <a:pt x="830" y="294"/>
                    </a:lnTo>
                    <a:lnTo>
                      <a:pt x="833" y="293"/>
                    </a:lnTo>
                    <a:lnTo>
                      <a:pt x="843" y="293"/>
                    </a:lnTo>
                    <a:lnTo>
                      <a:pt x="849" y="289"/>
                    </a:lnTo>
                    <a:lnTo>
                      <a:pt x="853" y="288"/>
                    </a:lnTo>
                    <a:lnTo>
                      <a:pt x="858" y="286"/>
                    </a:lnTo>
                    <a:lnTo>
                      <a:pt x="864" y="280"/>
                    </a:lnTo>
                    <a:lnTo>
                      <a:pt x="864" y="283"/>
                    </a:lnTo>
                    <a:lnTo>
                      <a:pt x="863" y="285"/>
                    </a:lnTo>
                    <a:lnTo>
                      <a:pt x="864" y="289"/>
                    </a:lnTo>
                    <a:lnTo>
                      <a:pt x="864" y="291"/>
                    </a:lnTo>
                    <a:lnTo>
                      <a:pt x="863" y="294"/>
                    </a:lnTo>
                    <a:lnTo>
                      <a:pt x="863" y="296"/>
                    </a:lnTo>
                    <a:lnTo>
                      <a:pt x="863" y="297"/>
                    </a:lnTo>
                    <a:lnTo>
                      <a:pt x="863" y="299"/>
                    </a:lnTo>
                    <a:lnTo>
                      <a:pt x="861" y="300"/>
                    </a:lnTo>
                    <a:lnTo>
                      <a:pt x="861" y="302"/>
                    </a:lnTo>
                    <a:lnTo>
                      <a:pt x="861" y="305"/>
                    </a:lnTo>
                    <a:lnTo>
                      <a:pt x="861" y="306"/>
                    </a:lnTo>
                    <a:lnTo>
                      <a:pt x="861" y="308"/>
                    </a:lnTo>
                    <a:lnTo>
                      <a:pt x="861" y="309"/>
                    </a:lnTo>
                    <a:lnTo>
                      <a:pt x="860" y="311"/>
                    </a:lnTo>
                    <a:lnTo>
                      <a:pt x="860" y="313"/>
                    </a:lnTo>
                    <a:lnTo>
                      <a:pt x="860" y="314"/>
                    </a:lnTo>
                    <a:lnTo>
                      <a:pt x="860" y="317"/>
                    </a:lnTo>
                    <a:lnTo>
                      <a:pt x="858" y="320"/>
                    </a:lnTo>
                    <a:lnTo>
                      <a:pt x="858" y="325"/>
                    </a:lnTo>
                    <a:lnTo>
                      <a:pt x="858" y="326"/>
                    </a:lnTo>
                    <a:lnTo>
                      <a:pt x="858" y="328"/>
                    </a:lnTo>
                    <a:lnTo>
                      <a:pt x="858" y="329"/>
                    </a:lnTo>
                    <a:lnTo>
                      <a:pt x="857" y="331"/>
                    </a:lnTo>
                    <a:lnTo>
                      <a:pt x="857" y="333"/>
                    </a:lnTo>
                    <a:lnTo>
                      <a:pt x="857" y="336"/>
                    </a:lnTo>
                    <a:lnTo>
                      <a:pt x="857" y="339"/>
                    </a:lnTo>
                    <a:lnTo>
                      <a:pt x="855" y="340"/>
                    </a:lnTo>
                    <a:lnTo>
                      <a:pt x="853" y="339"/>
                    </a:lnTo>
                    <a:lnTo>
                      <a:pt x="852" y="337"/>
                    </a:lnTo>
                    <a:lnTo>
                      <a:pt x="850" y="345"/>
                    </a:lnTo>
                    <a:lnTo>
                      <a:pt x="849" y="343"/>
                    </a:lnTo>
                    <a:lnTo>
                      <a:pt x="847" y="337"/>
                    </a:lnTo>
                    <a:lnTo>
                      <a:pt x="847" y="334"/>
                    </a:lnTo>
                    <a:lnTo>
                      <a:pt x="843" y="333"/>
                    </a:lnTo>
                    <a:lnTo>
                      <a:pt x="837" y="331"/>
                    </a:lnTo>
                    <a:lnTo>
                      <a:pt x="830" y="329"/>
                    </a:lnTo>
                    <a:lnTo>
                      <a:pt x="826" y="326"/>
                    </a:lnTo>
                    <a:lnTo>
                      <a:pt x="820" y="328"/>
                    </a:lnTo>
                    <a:lnTo>
                      <a:pt x="815" y="326"/>
                    </a:lnTo>
                    <a:lnTo>
                      <a:pt x="809" y="325"/>
                    </a:lnTo>
                    <a:lnTo>
                      <a:pt x="804" y="323"/>
                    </a:lnTo>
                    <a:lnTo>
                      <a:pt x="798" y="322"/>
                    </a:lnTo>
                    <a:lnTo>
                      <a:pt x="794" y="320"/>
                    </a:lnTo>
                    <a:lnTo>
                      <a:pt x="789" y="320"/>
                    </a:lnTo>
                    <a:lnTo>
                      <a:pt x="784" y="317"/>
                    </a:lnTo>
                    <a:lnTo>
                      <a:pt x="780" y="314"/>
                    </a:lnTo>
                    <a:lnTo>
                      <a:pt x="775" y="314"/>
                    </a:lnTo>
                    <a:lnTo>
                      <a:pt x="769" y="314"/>
                    </a:lnTo>
                    <a:lnTo>
                      <a:pt x="766" y="316"/>
                    </a:lnTo>
                    <a:lnTo>
                      <a:pt x="764" y="320"/>
                    </a:lnTo>
                    <a:lnTo>
                      <a:pt x="754" y="322"/>
                    </a:lnTo>
                    <a:lnTo>
                      <a:pt x="747" y="320"/>
                    </a:lnTo>
                    <a:lnTo>
                      <a:pt x="737" y="319"/>
                    </a:lnTo>
                    <a:lnTo>
                      <a:pt x="730" y="319"/>
                    </a:lnTo>
                    <a:lnTo>
                      <a:pt x="723" y="319"/>
                    </a:lnTo>
                    <a:lnTo>
                      <a:pt x="721" y="316"/>
                    </a:lnTo>
                    <a:lnTo>
                      <a:pt x="715" y="314"/>
                    </a:lnTo>
                    <a:lnTo>
                      <a:pt x="710" y="314"/>
                    </a:lnTo>
                    <a:lnTo>
                      <a:pt x="698" y="314"/>
                    </a:lnTo>
                    <a:lnTo>
                      <a:pt x="687" y="316"/>
                    </a:lnTo>
                    <a:lnTo>
                      <a:pt x="680" y="316"/>
                    </a:lnTo>
                    <a:lnTo>
                      <a:pt x="674" y="316"/>
                    </a:lnTo>
                    <a:lnTo>
                      <a:pt x="667" y="316"/>
                    </a:lnTo>
                    <a:lnTo>
                      <a:pt x="660" y="317"/>
                    </a:lnTo>
                    <a:lnTo>
                      <a:pt x="651" y="314"/>
                    </a:lnTo>
                    <a:lnTo>
                      <a:pt x="647" y="313"/>
                    </a:lnTo>
                    <a:lnTo>
                      <a:pt x="644" y="313"/>
                    </a:lnTo>
                    <a:lnTo>
                      <a:pt x="640" y="313"/>
                    </a:lnTo>
                    <a:lnTo>
                      <a:pt x="632" y="311"/>
                    </a:lnTo>
                    <a:lnTo>
                      <a:pt x="627" y="311"/>
                    </a:lnTo>
                    <a:lnTo>
                      <a:pt x="617" y="314"/>
                    </a:lnTo>
                    <a:lnTo>
                      <a:pt x="612" y="314"/>
                    </a:lnTo>
                    <a:lnTo>
                      <a:pt x="611" y="314"/>
                    </a:lnTo>
                    <a:lnTo>
                      <a:pt x="607" y="311"/>
                    </a:lnTo>
                    <a:lnTo>
                      <a:pt x="598" y="311"/>
                    </a:lnTo>
                    <a:lnTo>
                      <a:pt x="594" y="313"/>
                    </a:lnTo>
                    <a:lnTo>
                      <a:pt x="588" y="317"/>
                    </a:lnTo>
                    <a:lnTo>
                      <a:pt x="583" y="322"/>
                    </a:lnTo>
                    <a:lnTo>
                      <a:pt x="572" y="322"/>
                    </a:lnTo>
                    <a:lnTo>
                      <a:pt x="575" y="329"/>
                    </a:lnTo>
                    <a:lnTo>
                      <a:pt x="577" y="331"/>
                    </a:lnTo>
                    <a:lnTo>
                      <a:pt x="584" y="334"/>
                    </a:lnTo>
                    <a:lnTo>
                      <a:pt x="577" y="339"/>
                    </a:lnTo>
                    <a:lnTo>
                      <a:pt x="571" y="342"/>
                    </a:lnTo>
                    <a:lnTo>
                      <a:pt x="563" y="343"/>
                    </a:lnTo>
                    <a:lnTo>
                      <a:pt x="560" y="339"/>
                    </a:lnTo>
                    <a:lnTo>
                      <a:pt x="557" y="334"/>
                    </a:lnTo>
                    <a:lnTo>
                      <a:pt x="552" y="329"/>
                    </a:lnTo>
                    <a:lnTo>
                      <a:pt x="543" y="334"/>
                    </a:lnTo>
                    <a:lnTo>
                      <a:pt x="532" y="336"/>
                    </a:lnTo>
                    <a:lnTo>
                      <a:pt x="531" y="336"/>
                    </a:lnTo>
                    <a:lnTo>
                      <a:pt x="524" y="340"/>
                    </a:lnTo>
                    <a:lnTo>
                      <a:pt x="521" y="343"/>
                    </a:lnTo>
                    <a:lnTo>
                      <a:pt x="511" y="346"/>
                    </a:lnTo>
                    <a:lnTo>
                      <a:pt x="506" y="351"/>
                    </a:lnTo>
                    <a:lnTo>
                      <a:pt x="501" y="353"/>
                    </a:lnTo>
                    <a:lnTo>
                      <a:pt x="498" y="359"/>
                    </a:lnTo>
                    <a:lnTo>
                      <a:pt x="492" y="363"/>
                    </a:lnTo>
                    <a:lnTo>
                      <a:pt x="488" y="373"/>
                    </a:lnTo>
                    <a:lnTo>
                      <a:pt x="488" y="374"/>
                    </a:lnTo>
                    <a:lnTo>
                      <a:pt x="486" y="376"/>
                    </a:lnTo>
                    <a:lnTo>
                      <a:pt x="485" y="376"/>
                    </a:lnTo>
                    <a:lnTo>
                      <a:pt x="483" y="377"/>
                    </a:lnTo>
                    <a:lnTo>
                      <a:pt x="481" y="377"/>
                    </a:lnTo>
                    <a:lnTo>
                      <a:pt x="480" y="377"/>
                    </a:lnTo>
                    <a:lnTo>
                      <a:pt x="478" y="380"/>
                    </a:lnTo>
                    <a:lnTo>
                      <a:pt x="477" y="380"/>
                    </a:lnTo>
                    <a:lnTo>
                      <a:pt x="475" y="382"/>
                    </a:lnTo>
                    <a:lnTo>
                      <a:pt x="474" y="382"/>
                    </a:lnTo>
                    <a:lnTo>
                      <a:pt x="471" y="380"/>
                    </a:lnTo>
                    <a:lnTo>
                      <a:pt x="463" y="379"/>
                    </a:lnTo>
                    <a:lnTo>
                      <a:pt x="461" y="377"/>
                    </a:lnTo>
                    <a:lnTo>
                      <a:pt x="457" y="374"/>
                    </a:lnTo>
                    <a:lnTo>
                      <a:pt x="451" y="373"/>
                    </a:lnTo>
                    <a:lnTo>
                      <a:pt x="445" y="373"/>
                    </a:lnTo>
                    <a:lnTo>
                      <a:pt x="438" y="373"/>
                    </a:lnTo>
                    <a:lnTo>
                      <a:pt x="434" y="371"/>
                    </a:lnTo>
                    <a:lnTo>
                      <a:pt x="429" y="368"/>
                    </a:lnTo>
                    <a:lnTo>
                      <a:pt x="423" y="365"/>
                    </a:lnTo>
                    <a:lnTo>
                      <a:pt x="415" y="363"/>
                    </a:lnTo>
                    <a:lnTo>
                      <a:pt x="411" y="362"/>
                    </a:lnTo>
                    <a:lnTo>
                      <a:pt x="406" y="359"/>
                    </a:lnTo>
                    <a:lnTo>
                      <a:pt x="398" y="359"/>
                    </a:lnTo>
                    <a:lnTo>
                      <a:pt x="395" y="354"/>
                    </a:lnTo>
                    <a:lnTo>
                      <a:pt x="389" y="353"/>
                    </a:lnTo>
                    <a:lnTo>
                      <a:pt x="385" y="349"/>
                    </a:lnTo>
                    <a:lnTo>
                      <a:pt x="380" y="349"/>
                    </a:lnTo>
                    <a:lnTo>
                      <a:pt x="374" y="346"/>
                    </a:lnTo>
                    <a:lnTo>
                      <a:pt x="369" y="346"/>
                    </a:lnTo>
                    <a:lnTo>
                      <a:pt x="363" y="346"/>
                    </a:lnTo>
                    <a:lnTo>
                      <a:pt x="358" y="349"/>
                    </a:lnTo>
                    <a:lnTo>
                      <a:pt x="352" y="351"/>
                    </a:lnTo>
                    <a:lnTo>
                      <a:pt x="346" y="351"/>
                    </a:lnTo>
                    <a:lnTo>
                      <a:pt x="342" y="353"/>
                    </a:lnTo>
                    <a:lnTo>
                      <a:pt x="335" y="354"/>
                    </a:lnTo>
                    <a:lnTo>
                      <a:pt x="323" y="357"/>
                    </a:lnTo>
                    <a:lnTo>
                      <a:pt x="317" y="359"/>
                    </a:lnTo>
                    <a:lnTo>
                      <a:pt x="300" y="365"/>
                    </a:lnTo>
                    <a:lnTo>
                      <a:pt x="295" y="366"/>
                    </a:lnTo>
                    <a:lnTo>
                      <a:pt x="291" y="369"/>
                    </a:lnTo>
                    <a:lnTo>
                      <a:pt x="286" y="373"/>
                    </a:lnTo>
                    <a:lnTo>
                      <a:pt x="280" y="376"/>
                    </a:lnTo>
                    <a:lnTo>
                      <a:pt x="277" y="379"/>
                    </a:lnTo>
                    <a:lnTo>
                      <a:pt x="274" y="379"/>
                    </a:lnTo>
                    <a:lnTo>
                      <a:pt x="268" y="382"/>
                    </a:lnTo>
                    <a:lnTo>
                      <a:pt x="263" y="383"/>
                    </a:lnTo>
                    <a:lnTo>
                      <a:pt x="263" y="382"/>
                    </a:lnTo>
                    <a:lnTo>
                      <a:pt x="263" y="380"/>
                    </a:lnTo>
                    <a:lnTo>
                      <a:pt x="262" y="380"/>
                    </a:lnTo>
                    <a:lnTo>
                      <a:pt x="262" y="379"/>
                    </a:lnTo>
                    <a:lnTo>
                      <a:pt x="260" y="373"/>
                    </a:lnTo>
                    <a:lnTo>
                      <a:pt x="260" y="368"/>
                    </a:lnTo>
                    <a:lnTo>
                      <a:pt x="259" y="365"/>
                    </a:lnTo>
                    <a:lnTo>
                      <a:pt x="257" y="363"/>
                    </a:lnTo>
                    <a:lnTo>
                      <a:pt x="255" y="359"/>
                    </a:lnTo>
                    <a:lnTo>
                      <a:pt x="252" y="356"/>
                    </a:lnTo>
                    <a:lnTo>
                      <a:pt x="252" y="354"/>
                    </a:lnTo>
                    <a:lnTo>
                      <a:pt x="251" y="354"/>
                    </a:lnTo>
                    <a:lnTo>
                      <a:pt x="251" y="353"/>
                    </a:lnTo>
                    <a:lnTo>
                      <a:pt x="249" y="351"/>
                    </a:lnTo>
                    <a:lnTo>
                      <a:pt x="249" y="349"/>
                    </a:lnTo>
                    <a:lnTo>
                      <a:pt x="248" y="349"/>
                    </a:lnTo>
                    <a:lnTo>
                      <a:pt x="248" y="348"/>
                    </a:lnTo>
                    <a:lnTo>
                      <a:pt x="246" y="348"/>
                    </a:lnTo>
                    <a:lnTo>
                      <a:pt x="246" y="346"/>
                    </a:lnTo>
                    <a:lnTo>
                      <a:pt x="245" y="346"/>
                    </a:lnTo>
                    <a:lnTo>
                      <a:pt x="245" y="345"/>
                    </a:lnTo>
                    <a:lnTo>
                      <a:pt x="245" y="343"/>
                    </a:lnTo>
                    <a:lnTo>
                      <a:pt x="243" y="343"/>
                    </a:lnTo>
                    <a:lnTo>
                      <a:pt x="243" y="342"/>
                    </a:lnTo>
                    <a:lnTo>
                      <a:pt x="242" y="342"/>
                    </a:lnTo>
                    <a:lnTo>
                      <a:pt x="242" y="340"/>
                    </a:lnTo>
                    <a:lnTo>
                      <a:pt x="240" y="340"/>
                    </a:lnTo>
                    <a:lnTo>
                      <a:pt x="240" y="339"/>
                    </a:lnTo>
                    <a:lnTo>
                      <a:pt x="240" y="337"/>
                    </a:lnTo>
                    <a:lnTo>
                      <a:pt x="239" y="337"/>
                    </a:lnTo>
                    <a:lnTo>
                      <a:pt x="239" y="336"/>
                    </a:lnTo>
                    <a:lnTo>
                      <a:pt x="237" y="336"/>
                    </a:lnTo>
                    <a:lnTo>
                      <a:pt x="237" y="334"/>
                    </a:lnTo>
                    <a:lnTo>
                      <a:pt x="237" y="333"/>
                    </a:lnTo>
                    <a:lnTo>
                      <a:pt x="235" y="333"/>
                    </a:lnTo>
                    <a:lnTo>
                      <a:pt x="235" y="331"/>
                    </a:lnTo>
                    <a:lnTo>
                      <a:pt x="143" y="216"/>
                    </a:lnTo>
                    <a:lnTo>
                      <a:pt x="85" y="153"/>
                    </a:lnTo>
                    <a:lnTo>
                      <a:pt x="0" y="71"/>
                    </a:lnTo>
                    <a:lnTo>
                      <a:pt x="13" y="57"/>
                    </a:lnTo>
                    <a:lnTo>
                      <a:pt x="20" y="54"/>
                    </a:lnTo>
                    <a:lnTo>
                      <a:pt x="28" y="50"/>
                    </a:lnTo>
                    <a:lnTo>
                      <a:pt x="34" y="43"/>
                    </a:lnTo>
                    <a:lnTo>
                      <a:pt x="43" y="34"/>
                    </a:lnTo>
                    <a:lnTo>
                      <a:pt x="53" y="28"/>
                    </a:lnTo>
                    <a:lnTo>
                      <a:pt x="66" y="22"/>
                    </a:lnTo>
                    <a:lnTo>
                      <a:pt x="74" y="19"/>
                    </a:lnTo>
                    <a:lnTo>
                      <a:pt x="79" y="17"/>
                    </a:lnTo>
                    <a:lnTo>
                      <a:pt x="85" y="16"/>
                    </a:lnTo>
                    <a:lnTo>
                      <a:pt x="96" y="11"/>
                    </a:lnTo>
                    <a:lnTo>
                      <a:pt x="99" y="11"/>
                    </a:lnTo>
                    <a:lnTo>
                      <a:pt x="105" y="10"/>
                    </a:lnTo>
                    <a:lnTo>
                      <a:pt x="111" y="10"/>
                    </a:lnTo>
                    <a:lnTo>
                      <a:pt x="112" y="8"/>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12" name="Freeform 27">
                <a:extLst>
                  <a:ext uri="{FF2B5EF4-FFF2-40B4-BE49-F238E27FC236}">
                    <a16:creationId xmlns:a16="http://schemas.microsoft.com/office/drawing/2014/main" id="{32826B21-B5B2-0727-C24F-B6818C519B41}"/>
                  </a:ext>
                </a:extLst>
              </p:cNvPr>
              <p:cNvSpPr>
                <a:spLocks/>
              </p:cNvSpPr>
              <p:nvPr/>
            </p:nvSpPr>
            <p:spPr bwMode="auto">
              <a:xfrm>
                <a:off x="3891" y="1644"/>
                <a:ext cx="3157" cy="2490"/>
              </a:xfrm>
              <a:custGeom>
                <a:avLst/>
                <a:gdLst>
                  <a:gd name="T0" fmla="*/ 329 w 3157"/>
                  <a:gd name="T1" fmla="*/ 423 h 2490"/>
                  <a:gd name="T2" fmla="*/ 379 w 3157"/>
                  <a:gd name="T3" fmla="*/ 403 h 2490"/>
                  <a:gd name="T4" fmla="*/ 339 w 3157"/>
                  <a:gd name="T5" fmla="*/ 318 h 2490"/>
                  <a:gd name="T6" fmla="*/ 307 w 3157"/>
                  <a:gd name="T7" fmla="*/ 251 h 2490"/>
                  <a:gd name="T8" fmla="*/ 256 w 3157"/>
                  <a:gd name="T9" fmla="*/ 240 h 2490"/>
                  <a:gd name="T10" fmla="*/ 261 w 3157"/>
                  <a:gd name="T11" fmla="*/ 208 h 2490"/>
                  <a:gd name="T12" fmla="*/ 309 w 3157"/>
                  <a:gd name="T13" fmla="*/ 239 h 2490"/>
                  <a:gd name="T14" fmla="*/ 310 w 3157"/>
                  <a:gd name="T15" fmla="*/ 182 h 2490"/>
                  <a:gd name="T16" fmla="*/ 310 w 3157"/>
                  <a:gd name="T17" fmla="*/ 119 h 2490"/>
                  <a:gd name="T18" fmla="*/ 369 w 3157"/>
                  <a:gd name="T19" fmla="*/ 137 h 2490"/>
                  <a:gd name="T20" fmla="*/ 426 w 3157"/>
                  <a:gd name="T21" fmla="*/ 169 h 2490"/>
                  <a:gd name="T22" fmla="*/ 493 w 3157"/>
                  <a:gd name="T23" fmla="*/ 163 h 2490"/>
                  <a:gd name="T24" fmla="*/ 536 w 3157"/>
                  <a:gd name="T25" fmla="*/ 148 h 2490"/>
                  <a:gd name="T26" fmla="*/ 547 w 3157"/>
                  <a:gd name="T27" fmla="*/ 94 h 2490"/>
                  <a:gd name="T28" fmla="*/ 558 w 3157"/>
                  <a:gd name="T29" fmla="*/ 40 h 2490"/>
                  <a:gd name="T30" fmla="*/ 725 w 3157"/>
                  <a:gd name="T31" fmla="*/ 68 h 2490"/>
                  <a:gd name="T32" fmla="*/ 987 w 3157"/>
                  <a:gd name="T33" fmla="*/ 315 h 2490"/>
                  <a:gd name="T34" fmla="*/ 1114 w 3157"/>
                  <a:gd name="T35" fmla="*/ 525 h 2490"/>
                  <a:gd name="T36" fmla="*/ 1260 w 3157"/>
                  <a:gd name="T37" fmla="*/ 772 h 2490"/>
                  <a:gd name="T38" fmla="*/ 1643 w 3157"/>
                  <a:gd name="T39" fmla="*/ 911 h 2490"/>
                  <a:gd name="T40" fmla="*/ 1967 w 3157"/>
                  <a:gd name="T41" fmla="*/ 926 h 2490"/>
                  <a:gd name="T42" fmla="*/ 2375 w 3157"/>
                  <a:gd name="T43" fmla="*/ 831 h 2490"/>
                  <a:gd name="T44" fmla="*/ 2745 w 3157"/>
                  <a:gd name="T45" fmla="*/ 1083 h 2490"/>
                  <a:gd name="T46" fmla="*/ 2959 w 3157"/>
                  <a:gd name="T47" fmla="*/ 1552 h 2490"/>
                  <a:gd name="T48" fmla="*/ 2938 w 3157"/>
                  <a:gd name="T49" fmla="*/ 2153 h 2490"/>
                  <a:gd name="T50" fmla="*/ 3084 w 3157"/>
                  <a:gd name="T51" fmla="*/ 2445 h 2490"/>
                  <a:gd name="T52" fmla="*/ 2748 w 3157"/>
                  <a:gd name="T53" fmla="*/ 2367 h 2490"/>
                  <a:gd name="T54" fmla="*/ 2315 w 3157"/>
                  <a:gd name="T55" fmla="*/ 2342 h 2490"/>
                  <a:gd name="T56" fmla="*/ 1924 w 3157"/>
                  <a:gd name="T57" fmla="*/ 2233 h 2490"/>
                  <a:gd name="T58" fmla="*/ 1754 w 3157"/>
                  <a:gd name="T59" fmla="*/ 2021 h 2490"/>
                  <a:gd name="T60" fmla="*/ 1760 w 3157"/>
                  <a:gd name="T61" fmla="*/ 1946 h 2490"/>
                  <a:gd name="T62" fmla="*/ 1791 w 3157"/>
                  <a:gd name="T63" fmla="*/ 1881 h 2490"/>
                  <a:gd name="T64" fmla="*/ 1814 w 3157"/>
                  <a:gd name="T65" fmla="*/ 1816 h 2490"/>
                  <a:gd name="T66" fmla="*/ 1801 w 3157"/>
                  <a:gd name="T67" fmla="*/ 1557 h 2490"/>
                  <a:gd name="T68" fmla="*/ 1789 w 3157"/>
                  <a:gd name="T69" fmla="*/ 1287 h 2490"/>
                  <a:gd name="T70" fmla="*/ 1717 w 3157"/>
                  <a:gd name="T71" fmla="*/ 1295 h 2490"/>
                  <a:gd name="T72" fmla="*/ 1646 w 3157"/>
                  <a:gd name="T73" fmla="*/ 1292 h 2490"/>
                  <a:gd name="T74" fmla="*/ 1586 w 3157"/>
                  <a:gd name="T75" fmla="*/ 1280 h 2490"/>
                  <a:gd name="T76" fmla="*/ 1519 w 3157"/>
                  <a:gd name="T77" fmla="*/ 1278 h 2490"/>
                  <a:gd name="T78" fmla="*/ 1460 w 3157"/>
                  <a:gd name="T79" fmla="*/ 1258 h 2490"/>
                  <a:gd name="T80" fmla="*/ 1396 w 3157"/>
                  <a:gd name="T81" fmla="*/ 1249 h 2490"/>
                  <a:gd name="T82" fmla="*/ 1326 w 3157"/>
                  <a:gd name="T83" fmla="*/ 1229 h 2490"/>
                  <a:gd name="T84" fmla="*/ 1268 w 3157"/>
                  <a:gd name="T85" fmla="*/ 1217 h 2490"/>
                  <a:gd name="T86" fmla="*/ 1196 w 3157"/>
                  <a:gd name="T87" fmla="*/ 1207 h 2490"/>
                  <a:gd name="T88" fmla="*/ 1123 w 3157"/>
                  <a:gd name="T89" fmla="*/ 1198 h 2490"/>
                  <a:gd name="T90" fmla="*/ 1073 w 3157"/>
                  <a:gd name="T91" fmla="*/ 1160 h 2490"/>
                  <a:gd name="T92" fmla="*/ 1022 w 3157"/>
                  <a:gd name="T93" fmla="*/ 1123 h 2490"/>
                  <a:gd name="T94" fmla="*/ 961 w 3157"/>
                  <a:gd name="T95" fmla="*/ 1091 h 2490"/>
                  <a:gd name="T96" fmla="*/ 913 w 3157"/>
                  <a:gd name="T97" fmla="*/ 1064 h 2490"/>
                  <a:gd name="T98" fmla="*/ 871 w 3157"/>
                  <a:gd name="T99" fmla="*/ 1018 h 2490"/>
                  <a:gd name="T100" fmla="*/ 821 w 3157"/>
                  <a:gd name="T101" fmla="*/ 972 h 2490"/>
                  <a:gd name="T102" fmla="*/ 810 w 3157"/>
                  <a:gd name="T103" fmla="*/ 926 h 2490"/>
                  <a:gd name="T104" fmla="*/ 770 w 3157"/>
                  <a:gd name="T105" fmla="*/ 877 h 2490"/>
                  <a:gd name="T106" fmla="*/ 719 w 3157"/>
                  <a:gd name="T107" fmla="*/ 841 h 2490"/>
                  <a:gd name="T108" fmla="*/ 661 w 3157"/>
                  <a:gd name="T109" fmla="*/ 821 h 2490"/>
                  <a:gd name="T110" fmla="*/ 632 w 3157"/>
                  <a:gd name="T111" fmla="*/ 828 h 2490"/>
                  <a:gd name="T112" fmla="*/ 567 w 3157"/>
                  <a:gd name="T113" fmla="*/ 829 h 2490"/>
                  <a:gd name="T114" fmla="*/ 524 w 3157"/>
                  <a:gd name="T115" fmla="*/ 872 h 2490"/>
                  <a:gd name="T116" fmla="*/ 467 w 3157"/>
                  <a:gd name="T117" fmla="*/ 866 h 2490"/>
                  <a:gd name="T118" fmla="*/ 118 w 3157"/>
                  <a:gd name="T119" fmla="*/ 769 h 2490"/>
                  <a:gd name="T120" fmla="*/ 58 w 3157"/>
                  <a:gd name="T121" fmla="*/ 672 h 2490"/>
                  <a:gd name="T122" fmla="*/ 83 w 3157"/>
                  <a:gd name="T123" fmla="*/ 597 h 2490"/>
                  <a:gd name="T124" fmla="*/ 40 w 3157"/>
                  <a:gd name="T125" fmla="*/ 501 h 2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57" h="2490">
                    <a:moveTo>
                      <a:pt x="41" y="472"/>
                    </a:moveTo>
                    <a:lnTo>
                      <a:pt x="47" y="468"/>
                    </a:lnTo>
                    <a:lnTo>
                      <a:pt x="50" y="462"/>
                    </a:lnTo>
                    <a:lnTo>
                      <a:pt x="55" y="460"/>
                    </a:lnTo>
                    <a:lnTo>
                      <a:pt x="60" y="455"/>
                    </a:lnTo>
                    <a:lnTo>
                      <a:pt x="70" y="452"/>
                    </a:lnTo>
                    <a:lnTo>
                      <a:pt x="73" y="449"/>
                    </a:lnTo>
                    <a:lnTo>
                      <a:pt x="80" y="445"/>
                    </a:lnTo>
                    <a:lnTo>
                      <a:pt x="81" y="445"/>
                    </a:lnTo>
                    <a:lnTo>
                      <a:pt x="92" y="443"/>
                    </a:lnTo>
                    <a:lnTo>
                      <a:pt x="101" y="438"/>
                    </a:lnTo>
                    <a:lnTo>
                      <a:pt x="106" y="443"/>
                    </a:lnTo>
                    <a:lnTo>
                      <a:pt x="109" y="448"/>
                    </a:lnTo>
                    <a:lnTo>
                      <a:pt x="112" y="452"/>
                    </a:lnTo>
                    <a:lnTo>
                      <a:pt x="120" y="451"/>
                    </a:lnTo>
                    <a:lnTo>
                      <a:pt x="126" y="448"/>
                    </a:lnTo>
                    <a:lnTo>
                      <a:pt x="133" y="443"/>
                    </a:lnTo>
                    <a:lnTo>
                      <a:pt x="126" y="440"/>
                    </a:lnTo>
                    <a:lnTo>
                      <a:pt x="124" y="438"/>
                    </a:lnTo>
                    <a:lnTo>
                      <a:pt x="121" y="431"/>
                    </a:lnTo>
                    <a:lnTo>
                      <a:pt x="132" y="431"/>
                    </a:lnTo>
                    <a:lnTo>
                      <a:pt x="137" y="426"/>
                    </a:lnTo>
                    <a:lnTo>
                      <a:pt x="143" y="422"/>
                    </a:lnTo>
                    <a:lnTo>
                      <a:pt x="147" y="420"/>
                    </a:lnTo>
                    <a:lnTo>
                      <a:pt x="156" y="420"/>
                    </a:lnTo>
                    <a:lnTo>
                      <a:pt x="160" y="423"/>
                    </a:lnTo>
                    <a:lnTo>
                      <a:pt x="161" y="423"/>
                    </a:lnTo>
                    <a:lnTo>
                      <a:pt x="166" y="423"/>
                    </a:lnTo>
                    <a:lnTo>
                      <a:pt x="176" y="420"/>
                    </a:lnTo>
                    <a:lnTo>
                      <a:pt x="181" y="420"/>
                    </a:lnTo>
                    <a:lnTo>
                      <a:pt x="189" y="422"/>
                    </a:lnTo>
                    <a:lnTo>
                      <a:pt x="193" y="422"/>
                    </a:lnTo>
                    <a:lnTo>
                      <a:pt x="196" y="422"/>
                    </a:lnTo>
                    <a:lnTo>
                      <a:pt x="200" y="423"/>
                    </a:lnTo>
                    <a:lnTo>
                      <a:pt x="209" y="426"/>
                    </a:lnTo>
                    <a:lnTo>
                      <a:pt x="216" y="425"/>
                    </a:lnTo>
                    <a:lnTo>
                      <a:pt x="223" y="425"/>
                    </a:lnTo>
                    <a:lnTo>
                      <a:pt x="229" y="425"/>
                    </a:lnTo>
                    <a:lnTo>
                      <a:pt x="236" y="425"/>
                    </a:lnTo>
                    <a:lnTo>
                      <a:pt x="247" y="423"/>
                    </a:lnTo>
                    <a:lnTo>
                      <a:pt x="259" y="423"/>
                    </a:lnTo>
                    <a:lnTo>
                      <a:pt x="264" y="423"/>
                    </a:lnTo>
                    <a:lnTo>
                      <a:pt x="270" y="425"/>
                    </a:lnTo>
                    <a:lnTo>
                      <a:pt x="272" y="428"/>
                    </a:lnTo>
                    <a:lnTo>
                      <a:pt x="279" y="428"/>
                    </a:lnTo>
                    <a:lnTo>
                      <a:pt x="286" y="428"/>
                    </a:lnTo>
                    <a:lnTo>
                      <a:pt x="296" y="429"/>
                    </a:lnTo>
                    <a:lnTo>
                      <a:pt x="303" y="431"/>
                    </a:lnTo>
                    <a:lnTo>
                      <a:pt x="313" y="429"/>
                    </a:lnTo>
                    <a:lnTo>
                      <a:pt x="315" y="425"/>
                    </a:lnTo>
                    <a:lnTo>
                      <a:pt x="318" y="423"/>
                    </a:lnTo>
                    <a:lnTo>
                      <a:pt x="324" y="423"/>
                    </a:lnTo>
                    <a:lnTo>
                      <a:pt x="329" y="423"/>
                    </a:lnTo>
                    <a:lnTo>
                      <a:pt x="333" y="426"/>
                    </a:lnTo>
                    <a:lnTo>
                      <a:pt x="338" y="429"/>
                    </a:lnTo>
                    <a:lnTo>
                      <a:pt x="343" y="429"/>
                    </a:lnTo>
                    <a:lnTo>
                      <a:pt x="347" y="431"/>
                    </a:lnTo>
                    <a:lnTo>
                      <a:pt x="353" y="432"/>
                    </a:lnTo>
                    <a:lnTo>
                      <a:pt x="358" y="434"/>
                    </a:lnTo>
                    <a:lnTo>
                      <a:pt x="364" y="435"/>
                    </a:lnTo>
                    <a:lnTo>
                      <a:pt x="369" y="437"/>
                    </a:lnTo>
                    <a:lnTo>
                      <a:pt x="375" y="435"/>
                    </a:lnTo>
                    <a:lnTo>
                      <a:pt x="379" y="438"/>
                    </a:lnTo>
                    <a:lnTo>
                      <a:pt x="386" y="440"/>
                    </a:lnTo>
                    <a:lnTo>
                      <a:pt x="392" y="442"/>
                    </a:lnTo>
                    <a:lnTo>
                      <a:pt x="396" y="443"/>
                    </a:lnTo>
                    <a:lnTo>
                      <a:pt x="396" y="446"/>
                    </a:lnTo>
                    <a:lnTo>
                      <a:pt x="398" y="452"/>
                    </a:lnTo>
                    <a:lnTo>
                      <a:pt x="399" y="454"/>
                    </a:lnTo>
                    <a:lnTo>
                      <a:pt x="401" y="446"/>
                    </a:lnTo>
                    <a:lnTo>
                      <a:pt x="402" y="448"/>
                    </a:lnTo>
                    <a:lnTo>
                      <a:pt x="404" y="449"/>
                    </a:lnTo>
                    <a:lnTo>
                      <a:pt x="406" y="448"/>
                    </a:lnTo>
                    <a:lnTo>
                      <a:pt x="406" y="445"/>
                    </a:lnTo>
                    <a:lnTo>
                      <a:pt x="406" y="442"/>
                    </a:lnTo>
                    <a:lnTo>
                      <a:pt x="406" y="440"/>
                    </a:lnTo>
                    <a:lnTo>
                      <a:pt x="407" y="438"/>
                    </a:lnTo>
                    <a:lnTo>
                      <a:pt x="407" y="437"/>
                    </a:lnTo>
                    <a:lnTo>
                      <a:pt x="407" y="435"/>
                    </a:lnTo>
                    <a:lnTo>
                      <a:pt x="407" y="434"/>
                    </a:lnTo>
                    <a:lnTo>
                      <a:pt x="407" y="429"/>
                    </a:lnTo>
                    <a:lnTo>
                      <a:pt x="409" y="426"/>
                    </a:lnTo>
                    <a:lnTo>
                      <a:pt x="409" y="423"/>
                    </a:lnTo>
                    <a:lnTo>
                      <a:pt x="409" y="422"/>
                    </a:lnTo>
                    <a:lnTo>
                      <a:pt x="409" y="420"/>
                    </a:lnTo>
                    <a:lnTo>
                      <a:pt x="410" y="418"/>
                    </a:lnTo>
                    <a:lnTo>
                      <a:pt x="410" y="417"/>
                    </a:lnTo>
                    <a:lnTo>
                      <a:pt x="410" y="415"/>
                    </a:lnTo>
                    <a:lnTo>
                      <a:pt x="410" y="414"/>
                    </a:lnTo>
                    <a:lnTo>
                      <a:pt x="410" y="411"/>
                    </a:lnTo>
                    <a:lnTo>
                      <a:pt x="410" y="409"/>
                    </a:lnTo>
                    <a:lnTo>
                      <a:pt x="412" y="408"/>
                    </a:lnTo>
                    <a:lnTo>
                      <a:pt x="412" y="406"/>
                    </a:lnTo>
                    <a:lnTo>
                      <a:pt x="412" y="405"/>
                    </a:lnTo>
                    <a:lnTo>
                      <a:pt x="412" y="403"/>
                    </a:lnTo>
                    <a:lnTo>
                      <a:pt x="413" y="400"/>
                    </a:lnTo>
                    <a:lnTo>
                      <a:pt x="413" y="398"/>
                    </a:lnTo>
                    <a:lnTo>
                      <a:pt x="412" y="394"/>
                    </a:lnTo>
                    <a:lnTo>
                      <a:pt x="413" y="392"/>
                    </a:lnTo>
                    <a:lnTo>
                      <a:pt x="413" y="389"/>
                    </a:lnTo>
                    <a:lnTo>
                      <a:pt x="407" y="395"/>
                    </a:lnTo>
                    <a:lnTo>
                      <a:pt x="402" y="397"/>
                    </a:lnTo>
                    <a:lnTo>
                      <a:pt x="398" y="398"/>
                    </a:lnTo>
                    <a:lnTo>
                      <a:pt x="392" y="402"/>
                    </a:lnTo>
                    <a:lnTo>
                      <a:pt x="382" y="402"/>
                    </a:lnTo>
                    <a:lnTo>
                      <a:pt x="379" y="403"/>
                    </a:lnTo>
                    <a:lnTo>
                      <a:pt x="387" y="382"/>
                    </a:lnTo>
                    <a:lnTo>
                      <a:pt x="396" y="357"/>
                    </a:lnTo>
                    <a:lnTo>
                      <a:pt x="407" y="332"/>
                    </a:lnTo>
                    <a:lnTo>
                      <a:pt x="421" y="295"/>
                    </a:lnTo>
                    <a:lnTo>
                      <a:pt x="416" y="292"/>
                    </a:lnTo>
                    <a:lnTo>
                      <a:pt x="410" y="306"/>
                    </a:lnTo>
                    <a:lnTo>
                      <a:pt x="409" y="305"/>
                    </a:lnTo>
                    <a:lnTo>
                      <a:pt x="398" y="325"/>
                    </a:lnTo>
                    <a:lnTo>
                      <a:pt x="384" y="352"/>
                    </a:lnTo>
                    <a:lnTo>
                      <a:pt x="382" y="351"/>
                    </a:lnTo>
                    <a:lnTo>
                      <a:pt x="381" y="352"/>
                    </a:lnTo>
                    <a:lnTo>
                      <a:pt x="379" y="354"/>
                    </a:lnTo>
                    <a:lnTo>
                      <a:pt x="378" y="355"/>
                    </a:lnTo>
                    <a:lnTo>
                      <a:pt x="376" y="358"/>
                    </a:lnTo>
                    <a:lnTo>
                      <a:pt x="376" y="360"/>
                    </a:lnTo>
                    <a:lnTo>
                      <a:pt x="375" y="362"/>
                    </a:lnTo>
                    <a:lnTo>
                      <a:pt x="373" y="360"/>
                    </a:lnTo>
                    <a:lnTo>
                      <a:pt x="373" y="358"/>
                    </a:lnTo>
                    <a:lnTo>
                      <a:pt x="373" y="355"/>
                    </a:lnTo>
                    <a:lnTo>
                      <a:pt x="372" y="354"/>
                    </a:lnTo>
                    <a:lnTo>
                      <a:pt x="370" y="354"/>
                    </a:lnTo>
                    <a:lnTo>
                      <a:pt x="369" y="352"/>
                    </a:lnTo>
                    <a:lnTo>
                      <a:pt x="367" y="351"/>
                    </a:lnTo>
                    <a:lnTo>
                      <a:pt x="366" y="351"/>
                    </a:lnTo>
                    <a:lnTo>
                      <a:pt x="364" y="351"/>
                    </a:lnTo>
                    <a:lnTo>
                      <a:pt x="361" y="351"/>
                    </a:lnTo>
                    <a:lnTo>
                      <a:pt x="359" y="351"/>
                    </a:lnTo>
                    <a:lnTo>
                      <a:pt x="358" y="351"/>
                    </a:lnTo>
                    <a:lnTo>
                      <a:pt x="356" y="349"/>
                    </a:lnTo>
                    <a:lnTo>
                      <a:pt x="355" y="346"/>
                    </a:lnTo>
                    <a:lnTo>
                      <a:pt x="355" y="345"/>
                    </a:lnTo>
                    <a:lnTo>
                      <a:pt x="353" y="343"/>
                    </a:lnTo>
                    <a:lnTo>
                      <a:pt x="353" y="342"/>
                    </a:lnTo>
                    <a:lnTo>
                      <a:pt x="353" y="340"/>
                    </a:lnTo>
                    <a:lnTo>
                      <a:pt x="352" y="340"/>
                    </a:lnTo>
                    <a:lnTo>
                      <a:pt x="352" y="338"/>
                    </a:lnTo>
                    <a:lnTo>
                      <a:pt x="350" y="337"/>
                    </a:lnTo>
                    <a:lnTo>
                      <a:pt x="349" y="335"/>
                    </a:lnTo>
                    <a:lnTo>
                      <a:pt x="349" y="334"/>
                    </a:lnTo>
                    <a:lnTo>
                      <a:pt x="349" y="331"/>
                    </a:lnTo>
                    <a:lnTo>
                      <a:pt x="349" y="329"/>
                    </a:lnTo>
                    <a:lnTo>
                      <a:pt x="352" y="328"/>
                    </a:lnTo>
                    <a:lnTo>
                      <a:pt x="352" y="326"/>
                    </a:lnTo>
                    <a:lnTo>
                      <a:pt x="349" y="326"/>
                    </a:lnTo>
                    <a:lnTo>
                      <a:pt x="347" y="326"/>
                    </a:lnTo>
                    <a:lnTo>
                      <a:pt x="346" y="326"/>
                    </a:lnTo>
                    <a:lnTo>
                      <a:pt x="343" y="325"/>
                    </a:lnTo>
                    <a:lnTo>
                      <a:pt x="341" y="325"/>
                    </a:lnTo>
                    <a:lnTo>
                      <a:pt x="341" y="323"/>
                    </a:lnTo>
                    <a:lnTo>
                      <a:pt x="341" y="322"/>
                    </a:lnTo>
                    <a:lnTo>
                      <a:pt x="341" y="320"/>
                    </a:lnTo>
                    <a:lnTo>
                      <a:pt x="339" y="320"/>
                    </a:lnTo>
                    <a:lnTo>
                      <a:pt x="339" y="318"/>
                    </a:lnTo>
                    <a:lnTo>
                      <a:pt x="338" y="317"/>
                    </a:lnTo>
                    <a:lnTo>
                      <a:pt x="338" y="315"/>
                    </a:lnTo>
                    <a:lnTo>
                      <a:pt x="336" y="314"/>
                    </a:lnTo>
                    <a:lnTo>
                      <a:pt x="335" y="312"/>
                    </a:lnTo>
                    <a:lnTo>
                      <a:pt x="335" y="311"/>
                    </a:lnTo>
                    <a:lnTo>
                      <a:pt x="336" y="309"/>
                    </a:lnTo>
                    <a:lnTo>
                      <a:pt x="335" y="311"/>
                    </a:lnTo>
                    <a:lnTo>
                      <a:pt x="333" y="311"/>
                    </a:lnTo>
                    <a:lnTo>
                      <a:pt x="330" y="311"/>
                    </a:lnTo>
                    <a:lnTo>
                      <a:pt x="329" y="311"/>
                    </a:lnTo>
                    <a:lnTo>
                      <a:pt x="326" y="311"/>
                    </a:lnTo>
                    <a:lnTo>
                      <a:pt x="326" y="309"/>
                    </a:lnTo>
                    <a:lnTo>
                      <a:pt x="324" y="308"/>
                    </a:lnTo>
                    <a:lnTo>
                      <a:pt x="323" y="306"/>
                    </a:lnTo>
                    <a:lnTo>
                      <a:pt x="324" y="306"/>
                    </a:lnTo>
                    <a:lnTo>
                      <a:pt x="324" y="305"/>
                    </a:lnTo>
                    <a:lnTo>
                      <a:pt x="323" y="303"/>
                    </a:lnTo>
                    <a:lnTo>
                      <a:pt x="321" y="303"/>
                    </a:lnTo>
                    <a:lnTo>
                      <a:pt x="319" y="302"/>
                    </a:lnTo>
                    <a:lnTo>
                      <a:pt x="318" y="302"/>
                    </a:lnTo>
                    <a:lnTo>
                      <a:pt x="318" y="300"/>
                    </a:lnTo>
                    <a:lnTo>
                      <a:pt x="316" y="300"/>
                    </a:lnTo>
                    <a:lnTo>
                      <a:pt x="316" y="298"/>
                    </a:lnTo>
                    <a:lnTo>
                      <a:pt x="316" y="297"/>
                    </a:lnTo>
                    <a:lnTo>
                      <a:pt x="316" y="295"/>
                    </a:lnTo>
                    <a:lnTo>
                      <a:pt x="315" y="295"/>
                    </a:lnTo>
                    <a:lnTo>
                      <a:pt x="313" y="295"/>
                    </a:lnTo>
                    <a:lnTo>
                      <a:pt x="313" y="294"/>
                    </a:lnTo>
                    <a:lnTo>
                      <a:pt x="312" y="295"/>
                    </a:lnTo>
                    <a:lnTo>
                      <a:pt x="310" y="294"/>
                    </a:lnTo>
                    <a:lnTo>
                      <a:pt x="309" y="294"/>
                    </a:lnTo>
                    <a:lnTo>
                      <a:pt x="307" y="292"/>
                    </a:lnTo>
                    <a:lnTo>
                      <a:pt x="306" y="291"/>
                    </a:lnTo>
                    <a:lnTo>
                      <a:pt x="306" y="289"/>
                    </a:lnTo>
                    <a:lnTo>
                      <a:pt x="304" y="289"/>
                    </a:lnTo>
                    <a:lnTo>
                      <a:pt x="303" y="288"/>
                    </a:lnTo>
                    <a:lnTo>
                      <a:pt x="301" y="286"/>
                    </a:lnTo>
                    <a:lnTo>
                      <a:pt x="299" y="285"/>
                    </a:lnTo>
                    <a:lnTo>
                      <a:pt x="299" y="283"/>
                    </a:lnTo>
                    <a:lnTo>
                      <a:pt x="303" y="278"/>
                    </a:lnTo>
                    <a:lnTo>
                      <a:pt x="304" y="277"/>
                    </a:lnTo>
                    <a:lnTo>
                      <a:pt x="306" y="277"/>
                    </a:lnTo>
                    <a:lnTo>
                      <a:pt x="306" y="275"/>
                    </a:lnTo>
                    <a:lnTo>
                      <a:pt x="312" y="266"/>
                    </a:lnTo>
                    <a:lnTo>
                      <a:pt x="316" y="258"/>
                    </a:lnTo>
                    <a:lnTo>
                      <a:pt x="319" y="255"/>
                    </a:lnTo>
                    <a:lnTo>
                      <a:pt x="315" y="252"/>
                    </a:lnTo>
                    <a:lnTo>
                      <a:pt x="313" y="252"/>
                    </a:lnTo>
                    <a:lnTo>
                      <a:pt x="313" y="251"/>
                    </a:lnTo>
                    <a:lnTo>
                      <a:pt x="312" y="249"/>
                    </a:lnTo>
                    <a:lnTo>
                      <a:pt x="310" y="249"/>
                    </a:lnTo>
                    <a:lnTo>
                      <a:pt x="309" y="251"/>
                    </a:lnTo>
                    <a:lnTo>
                      <a:pt x="307" y="251"/>
                    </a:lnTo>
                    <a:lnTo>
                      <a:pt x="306" y="251"/>
                    </a:lnTo>
                    <a:lnTo>
                      <a:pt x="299" y="254"/>
                    </a:lnTo>
                    <a:lnTo>
                      <a:pt x="296" y="257"/>
                    </a:lnTo>
                    <a:lnTo>
                      <a:pt x="293" y="258"/>
                    </a:lnTo>
                    <a:lnTo>
                      <a:pt x="290" y="260"/>
                    </a:lnTo>
                    <a:lnTo>
                      <a:pt x="290" y="262"/>
                    </a:lnTo>
                    <a:lnTo>
                      <a:pt x="289" y="263"/>
                    </a:lnTo>
                    <a:lnTo>
                      <a:pt x="287" y="265"/>
                    </a:lnTo>
                    <a:lnTo>
                      <a:pt x="286" y="266"/>
                    </a:lnTo>
                    <a:lnTo>
                      <a:pt x="284" y="266"/>
                    </a:lnTo>
                    <a:lnTo>
                      <a:pt x="283" y="268"/>
                    </a:lnTo>
                    <a:lnTo>
                      <a:pt x="281" y="269"/>
                    </a:lnTo>
                    <a:lnTo>
                      <a:pt x="278" y="269"/>
                    </a:lnTo>
                    <a:lnTo>
                      <a:pt x="275" y="268"/>
                    </a:lnTo>
                    <a:lnTo>
                      <a:pt x="273" y="268"/>
                    </a:lnTo>
                    <a:lnTo>
                      <a:pt x="272" y="268"/>
                    </a:lnTo>
                    <a:lnTo>
                      <a:pt x="272" y="266"/>
                    </a:lnTo>
                    <a:lnTo>
                      <a:pt x="270" y="265"/>
                    </a:lnTo>
                    <a:lnTo>
                      <a:pt x="272" y="263"/>
                    </a:lnTo>
                    <a:lnTo>
                      <a:pt x="270" y="263"/>
                    </a:lnTo>
                    <a:lnTo>
                      <a:pt x="270" y="262"/>
                    </a:lnTo>
                    <a:lnTo>
                      <a:pt x="270" y="260"/>
                    </a:lnTo>
                    <a:lnTo>
                      <a:pt x="272" y="260"/>
                    </a:lnTo>
                    <a:lnTo>
                      <a:pt x="270" y="258"/>
                    </a:lnTo>
                    <a:lnTo>
                      <a:pt x="270" y="257"/>
                    </a:lnTo>
                    <a:lnTo>
                      <a:pt x="272" y="255"/>
                    </a:lnTo>
                    <a:lnTo>
                      <a:pt x="273" y="255"/>
                    </a:lnTo>
                    <a:lnTo>
                      <a:pt x="273" y="254"/>
                    </a:lnTo>
                    <a:lnTo>
                      <a:pt x="272" y="254"/>
                    </a:lnTo>
                    <a:lnTo>
                      <a:pt x="272" y="252"/>
                    </a:lnTo>
                    <a:lnTo>
                      <a:pt x="273" y="252"/>
                    </a:lnTo>
                    <a:lnTo>
                      <a:pt x="269" y="251"/>
                    </a:lnTo>
                    <a:lnTo>
                      <a:pt x="267" y="251"/>
                    </a:lnTo>
                    <a:lnTo>
                      <a:pt x="267" y="249"/>
                    </a:lnTo>
                    <a:lnTo>
                      <a:pt x="266" y="249"/>
                    </a:lnTo>
                    <a:lnTo>
                      <a:pt x="266" y="248"/>
                    </a:lnTo>
                    <a:lnTo>
                      <a:pt x="266" y="246"/>
                    </a:lnTo>
                    <a:lnTo>
                      <a:pt x="267" y="246"/>
                    </a:lnTo>
                    <a:lnTo>
                      <a:pt x="267" y="245"/>
                    </a:lnTo>
                    <a:lnTo>
                      <a:pt x="267" y="243"/>
                    </a:lnTo>
                    <a:lnTo>
                      <a:pt x="266" y="243"/>
                    </a:lnTo>
                    <a:lnTo>
                      <a:pt x="264" y="242"/>
                    </a:lnTo>
                    <a:lnTo>
                      <a:pt x="263" y="242"/>
                    </a:lnTo>
                    <a:lnTo>
                      <a:pt x="259" y="243"/>
                    </a:lnTo>
                    <a:lnTo>
                      <a:pt x="259" y="242"/>
                    </a:lnTo>
                    <a:lnTo>
                      <a:pt x="258" y="242"/>
                    </a:lnTo>
                    <a:lnTo>
                      <a:pt x="258" y="240"/>
                    </a:lnTo>
                    <a:lnTo>
                      <a:pt x="256" y="240"/>
                    </a:lnTo>
                    <a:lnTo>
                      <a:pt x="255" y="239"/>
                    </a:lnTo>
                    <a:lnTo>
                      <a:pt x="253" y="239"/>
                    </a:lnTo>
                    <a:lnTo>
                      <a:pt x="255" y="239"/>
                    </a:lnTo>
                    <a:lnTo>
                      <a:pt x="256" y="239"/>
                    </a:lnTo>
                    <a:lnTo>
                      <a:pt x="256" y="240"/>
                    </a:lnTo>
                    <a:lnTo>
                      <a:pt x="258" y="240"/>
                    </a:lnTo>
                    <a:lnTo>
                      <a:pt x="259" y="240"/>
                    </a:lnTo>
                    <a:lnTo>
                      <a:pt x="261" y="240"/>
                    </a:lnTo>
                    <a:lnTo>
                      <a:pt x="261" y="239"/>
                    </a:lnTo>
                    <a:lnTo>
                      <a:pt x="263" y="239"/>
                    </a:lnTo>
                    <a:lnTo>
                      <a:pt x="264" y="239"/>
                    </a:lnTo>
                    <a:lnTo>
                      <a:pt x="266" y="237"/>
                    </a:lnTo>
                    <a:lnTo>
                      <a:pt x="267" y="237"/>
                    </a:lnTo>
                    <a:lnTo>
                      <a:pt x="269" y="237"/>
                    </a:lnTo>
                    <a:lnTo>
                      <a:pt x="270" y="237"/>
                    </a:lnTo>
                    <a:lnTo>
                      <a:pt x="272" y="237"/>
                    </a:lnTo>
                    <a:lnTo>
                      <a:pt x="273" y="239"/>
                    </a:lnTo>
                    <a:lnTo>
                      <a:pt x="275" y="239"/>
                    </a:lnTo>
                    <a:lnTo>
                      <a:pt x="276" y="240"/>
                    </a:lnTo>
                    <a:lnTo>
                      <a:pt x="278" y="240"/>
                    </a:lnTo>
                    <a:lnTo>
                      <a:pt x="278" y="239"/>
                    </a:lnTo>
                    <a:lnTo>
                      <a:pt x="279" y="239"/>
                    </a:lnTo>
                    <a:lnTo>
                      <a:pt x="278" y="237"/>
                    </a:lnTo>
                    <a:lnTo>
                      <a:pt x="278" y="235"/>
                    </a:lnTo>
                    <a:lnTo>
                      <a:pt x="276" y="234"/>
                    </a:lnTo>
                    <a:lnTo>
                      <a:pt x="275" y="232"/>
                    </a:lnTo>
                    <a:lnTo>
                      <a:pt x="273" y="232"/>
                    </a:lnTo>
                    <a:lnTo>
                      <a:pt x="273" y="231"/>
                    </a:lnTo>
                    <a:lnTo>
                      <a:pt x="272" y="231"/>
                    </a:lnTo>
                    <a:lnTo>
                      <a:pt x="270" y="229"/>
                    </a:lnTo>
                    <a:lnTo>
                      <a:pt x="269" y="229"/>
                    </a:lnTo>
                    <a:lnTo>
                      <a:pt x="269" y="228"/>
                    </a:lnTo>
                    <a:lnTo>
                      <a:pt x="267" y="228"/>
                    </a:lnTo>
                    <a:lnTo>
                      <a:pt x="267" y="226"/>
                    </a:lnTo>
                    <a:lnTo>
                      <a:pt x="266" y="226"/>
                    </a:lnTo>
                    <a:lnTo>
                      <a:pt x="264" y="225"/>
                    </a:lnTo>
                    <a:lnTo>
                      <a:pt x="263" y="225"/>
                    </a:lnTo>
                    <a:lnTo>
                      <a:pt x="261" y="225"/>
                    </a:lnTo>
                    <a:lnTo>
                      <a:pt x="259" y="225"/>
                    </a:lnTo>
                    <a:lnTo>
                      <a:pt x="258" y="225"/>
                    </a:lnTo>
                    <a:lnTo>
                      <a:pt x="258" y="223"/>
                    </a:lnTo>
                    <a:lnTo>
                      <a:pt x="256" y="223"/>
                    </a:lnTo>
                    <a:lnTo>
                      <a:pt x="255" y="223"/>
                    </a:lnTo>
                    <a:lnTo>
                      <a:pt x="253" y="222"/>
                    </a:lnTo>
                    <a:lnTo>
                      <a:pt x="253" y="220"/>
                    </a:lnTo>
                    <a:lnTo>
                      <a:pt x="253" y="219"/>
                    </a:lnTo>
                    <a:lnTo>
                      <a:pt x="253" y="217"/>
                    </a:lnTo>
                    <a:lnTo>
                      <a:pt x="253" y="215"/>
                    </a:lnTo>
                    <a:lnTo>
                      <a:pt x="253" y="214"/>
                    </a:lnTo>
                    <a:lnTo>
                      <a:pt x="253" y="212"/>
                    </a:lnTo>
                    <a:lnTo>
                      <a:pt x="255" y="212"/>
                    </a:lnTo>
                    <a:lnTo>
                      <a:pt x="255" y="211"/>
                    </a:lnTo>
                    <a:lnTo>
                      <a:pt x="256" y="211"/>
                    </a:lnTo>
                    <a:lnTo>
                      <a:pt x="258" y="211"/>
                    </a:lnTo>
                    <a:lnTo>
                      <a:pt x="258" y="209"/>
                    </a:lnTo>
                    <a:lnTo>
                      <a:pt x="259" y="209"/>
                    </a:lnTo>
                    <a:lnTo>
                      <a:pt x="261" y="209"/>
                    </a:lnTo>
                    <a:lnTo>
                      <a:pt x="261" y="208"/>
                    </a:lnTo>
                    <a:lnTo>
                      <a:pt x="261" y="206"/>
                    </a:lnTo>
                    <a:lnTo>
                      <a:pt x="261" y="205"/>
                    </a:lnTo>
                    <a:lnTo>
                      <a:pt x="261" y="203"/>
                    </a:lnTo>
                    <a:lnTo>
                      <a:pt x="261" y="202"/>
                    </a:lnTo>
                    <a:lnTo>
                      <a:pt x="261" y="200"/>
                    </a:lnTo>
                    <a:lnTo>
                      <a:pt x="263" y="200"/>
                    </a:lnTo>
                    <a:lnTo>
                      <a:pt x="264" y="200"/>
                    </a:lnTo>
                    <a:lnTo>
                      <a:pt x="266" y="202"/>
                    </a:lnTo>
                    <a:lnTo>
                      <a:pt x="267" y="203"/>
                    </a:lnTo>
                    <a:lnTo>
                      <a:pt x="269" y="203"/>
                    </a:lnTo>
                    <a:lnTo>
                      <a:pt x="269" y="205"/>
                    </a:lnTo>
                    <a:lnTo>
                      <a:pt x="270" y="205"/>
                    </a:lnTo>
                    <a:lnTo>
                      <a:pt x="272" y="206"/>
                    </a:lnTo>
                    <a:lnTo>
                      <a:pt x="273" y="206"/>
                    </a:lnTo>
                    <a:lnTo>
                      <a:pt x="273" y="208"/>
                    </a:lnTo>
                    <a:lnTo>
                      <a:pt x="275" y="208"/>
                    </a:lnTo>
                    <a:lnTo>
                      <a:pt x="275" y="209"/>
                    </a:lnTo>
                    <a:lnTo>
                      <a:pt x="276" y="209"/>
                    </a:lnTo>
                    <a:lnTo>
                      <a:pt x="276" y="211"/>
                    </a:lnTo>
                    <a:lnTo>
                      <a:pt x="276" y="212"/>
                    </a:lnTo>
                    <a:lnTo>
                      <a:pt x="278" y="212"/>
                    </a:lnTo>
                    <a:lnTo>
                      <a:pt x="278" y="214"/>
                    </a:lnTo>
                    <a:lnTo>
                      <a:pt x="279" y="215"/>
                    </a:lnTo>
                    <a:lnTo>
                      <a:pt x="281" y="215"/>
                    </a:lnTo>
                    <a:lnTo>
                      <a:pt x="283" y="215"/>
                    </a:lnTo>
                    <a:lnTo>
                      <a:pt x="284" y="215"/>
                    </a:lnTo>
                    <a:lnTo>
                      <a:pt x="284" y="217"/>
                    </a:lnTo>
                    <a:lnTo>
                      <a:pt x="286" y="217"/>
                    </a:lnTo>
                    <a:lnTo>
                      <a:pt x="287" y="219"/>
                    </a:lnTo>
                    <a:lnTo>
                      <a:pt x="289" y="220"/>
                    </a:lnTo>
                    <a:lnTo>
                      <a:pt x="289" y="222"/>
                    </a:lnTo>
                    <a:lnTo>
                      <a:pt x="290" y="222"/>
                    </a:lnTo>
                    <a:lnTo>
                      <a:pt x="290" y="223"/>
                    </a:lnTo>
                    <a:lnTo>
                      <a:pt x="292" y="225"/>
                    </a:lnTo>
                    <a:lnTo>
                      <a:pt x="293" y="225"/>
                    </a:lnTo>
                    <a:lnTo>
                      <a:pt x="293" y="226"/>
                    </a:lnTo>
                    <a:lnTo>
                      <a:pt x="295" y="226"/>
                    </a:lnTo>
                    <a:lnTo>
                      <a:pt x="296" y="226"/>
                    </a:lnTo>
                    <a:lnTo>
                      <a:pt x="298" y="226"/>
                    </a:lnTo>
                    <a:lnTo>
                      <a:pt x="299" y="226"/>
                    </a:lnTo>
                    <a:lnTo>
                      <a:pt x="301" y="226"/>
                    </a:lnTo>
                    <a:lnTo>
                      <a:pt x="301" y="228"/>
                    </a:lnTo>
                    <a:lnTo>
                      <a:pt x="303" y="228"/>
                    </a:lnTo>
                    <a:lnTo>
                      <a:pt x="303" y="229"/>
                    </a:lnTo>
                    <a:lnTo>
                      <a:pt x="303" y="231"/>
                    </a:lnTo>
                    <a:lnTo>
                      <a:pt x="303" y="232"/>
                    </a:lnTo>
                    <a:lnTo>
                      <a:pt x="304" y="234"/>
                    </a:lnTo>
                    <a:lnTo>
                      <a:pt x="304" y="235"/>
                    </a:lnTo>
                    <a:lnTo>
                      <a:pt x="306" y="235"/>
                    </a:lnTo>
                    <a:lnTo>
                      <a:pt x="306" y="237"/>
                    </a:lnTo>
                    <a:lnTo>
                      <a:pt x="307" y="237"/>
                    </a:lnTo>
                    <a:lnTo>
                      <a:pt x="307" y="239"/>
                    </a:lnTo>
                    <a:lnTo>
                      <a:pt x="309" y="239"/>
                    </a:lnTo>
                    <a:lnTo>
                      <a:pt x="310" y="239"/>
                    </a:lnTo>
                    <a:lnTo>
                      <a:pt x="312" y="239"/>
                    </a:lnTo>
                    <a:lnTo>
                      <a:pt x="312" y="237"/>
                    </a:lnTo>
                    <a:lnTo>
                      <a:pt x="313" y="239"/>
                    </a:lnTo>
                    <a:lnTo>
                      <a:pt x="315" y="239"/>
                    </a:lnTo>
                    <a:lnTo>
                      <a:pt x="315" y="237"/>
                    </a:lnTo>
                    <a:lnTo>
                      <a:pt x="316" y="237"/>
                    </a:lnTo>
                    <a:lnTo>
                      <a:pt x="316" y="235"/>
                    </a:lnTo>
                    <a:lnTo>
                      <a:pt x="316" y="234"/>
                    </a:lnTo>
                    <a:lnTo>
                      <a:pt x="315" y="234"/>
                    </a:lnTo>
                    <a:lnTo>
                      <a:pt x="313" y="234"/>
                    </a:lnTo>
                    <a:lnTo>
                      <a:pt x="312" y="234"/>
                    </a:lnTo>
                    <a:lnTo>
                      <a:pt x="312" y="232"/>
                    </a:lnTo>
                    <a:lnTo>
                      <a:pt x="312" y="231"/>
                    </a:lnTo>
                    <a:lnTo>
                      <a:pt x="312" y="229"/>
                    </a:lnTo>
                    <a:lnTo>
                      <a:pt x="313" y="229"/>
                    </a:lnTo>
                    <a:lnTo>
                      <a:pt x="313" y="228"/>
                    </a:lnTo>
                    <a:lnTo>
                      <a:pt x="313" y="226"/>
                    </a:lnTo>
                    <a:lnTo>
                      <a:pt x="312" y="226"/>
                    </a:lnTo>
                    <a:lnTo>
                      <a:pt x="312" y="225"/>
                    </a:lnTo>
                    <a:lnTo>
                      <a:pt x="312" y="223"/>
                    </a:lnTo>
                    <a:lnTo>
                      <a:pt x="312" y="222"/>
                    </a:lnTo>
                    <a:lnTo>
                      <a:pt x="313" y="222"/>
                    </a:lnTo>
                    <a:lnTo>
                      <a:pt x="313" y="220"/>
                    </a:lnTo>
                    <a:lnTo>
                      <a:pt x="313" y="219"/>
                    </a:lnTo>
                    <a:lnTo>
                      <a:pt x="312" y="217"/>
                    </a:lnTo>
                    <a:lnTo>
                      <a:pt x="312" y="215"/>
                    </a:lnTo>
                    <a:lnTo>
                      <a:pt x="312" y="214"/>
                    </a:lnTo>
                    <a:lnTo>
                      <a:pt x="312" y="212"/>
                    </a:lnTo>
                    <a:lnTo>
                      <a:pt x="310" y="211"/>
                    </a:lnTo>
                    <a:lnTo>
                      <a:pt x="310" y="209"/>
                    </a:lnTo>
                    <a:lnTo>
                      <a:pt x="310" y="208"/>
                    </a:lnTo>
                    <a:lnTo>
                      <a:pt x="310" y="206"/>
                    </a:lnTo>
                    <a:lnTo>
                      <a:pt x="312" y="206"/>
                    </a:lnTo>
                    <a:lnTo>
                      <a:pt x="312" y="205"/>
                    </a:lnTo>
                    <a:lnTo>
                      <a:pt x="312" y="203"/>
                    </a:lnTo>
                    <a:lnTo>
                      <a:pt x="312" y="202"/>
                    </a:lnTo>
                    <a:lnTo>
                      <a:pt x="310" y="202"/>
                    </a:lnTo>
                    <a:lnTo>
                      <a:pt x="310" y="200"/>
                    </a:lnTo>
                    <a:lnTo>
                      <a:pt x="310" y="199"/>
                    </a:lnTo>
                    <a:lnTo>
                      <a:pt x="310" y="197"/>
                    </a:lnTo>
                    <a:lnTo>
                      <a:pt x="310" y="195"/>
                    </a:lnTo>
                    <a:lnTo>
                      <a:pt x="310" y="194"/>
                    </a:lnTo>
                    <a:lnTo>
                      <a:pt x="310" y="192"/>
                    </a:lnTo>
                    <a:lnTo>
                      <a:pt x="310" y="191"/>
                    </a:lnTo>
                    <a:lnTo>
                      <a:pt x="312" y="191"/>
                    </a:lnTo>
                    <a:lnTo>
                      <a:pt x="310" y="189"/>
                    </a:lnTo>
                    <a:lnTo>
                      <a:pt x="312" y="189"/>
                    </a:lnTo>
                    <a:lnTo>
                      <a:pt x="312" y="188"/>
                    </a:lnTo>
                    <a:lnTo>
                      <a:pt x="312" y="186"/>
                    </a:lnTo>
                    <a:lnTo>
                      <a:pt x="310" y="185"/>
                    </a:lnTo>
                    <a:lnTo>
                      <a:pt x="310" y="183"/>
                    </a:lnTo>
                    <a:lnTo>
                      <a:pt x="310" y="182"/>
                    </a:lnTo>
                    <a:lnTo>
                      <a:pt x="310" y="180"/>
                    </a:lnTo>
                    <a:lnTo>
                      <a:pt x="310" y="179"/>
                    </a:lnTo>
                    <a:lnTo>
                      <a:pt x="309" y="179"/>
                    </a:lnTo>
                    <a:lnTo>
                      <a:pt x="307" y="179"/>
                    </a:lnTo>
                    <a:lnTo>
                      <a:pt x="306" y="179"/>
                    </a:lnTo>
                    <a:lnTo>
                      <a:pt x="306" y="177"/>
                    </a:lnTo>
                    <a:lnTo>
                      <a:pt x="304" y="177"/>
                    </a:lnTo>
                    <a:lnTo>
                      <a:pt x="303" y="177"/>
                    </a:lnTo>
                    <a:lnTo>
                      <a:pt x="301" y="175"/>
                    </a:lnTo>
                    <a:lnTo>
                      <a:pt x="301" y="174"/>
                    </a:lnTo>
                    <a:lnTo>
                      <a:pt x="299" y="174"/>
                    </a:lnTo>
                    <a:lnTo>
                      <a:pt x="299" y="172"/>
                    </a:lnTo>
                    <a:lnTo>
                      <a:pt x="299" y="171"/>
                    </a:lnTo>
                    <a:lnTo>
                      <a:pt x="301" y="171"/>
                    </a:lnTo>
                    <a:lnTo>
                      <a:pt x="303" y="169"/>
                    </a:lnTo>
                    <a:lnTo>
                      <a:pt x="304" y="169"/>
                    </a:lnTo>
                    <a:lnTo>
                      <a:pt x="304" y="168"/>
                    </a:lnTo>
                    <a:lnTo>
                      <a:pt x="306" y="168"/>
                    </a:lnTo>
                    <a:lnTo>
                      <a:pt x="306" y="166"/>
                    </a:lnTo>
                    <a:lnTo>
                      <a:pt x="306" y="165"/>
                    </a:lnTo>
                    <a:lnTo>
                      <a:pt x="307" y="163"/>
                    </a:lnTo>
                    <a:lnTo>
                      <a:pt x="307" y="162"/>
                    </a:lnTo>
                    <a:lnTo>
                      <a:pt x="307" y="157"/>
                    </a:lnTo>
                    <a:lnTo>
                      <a:pt x="307" y="155"/>
                    </a:lnTo>
                    <a:lnTo>
                      <a:pt x="309" y="154"/>
                    </a:lnTo>
                    <a:lnTo>
                      <a:pt x="307" y="154"/>
                    </a:lnTo>
                    <a:lnTo>
                      <a:pt x="307" y="152"/>
                    </a:lnTo>
                    <a:lnTo>
                      <a:pt x="307" y="151"/>
                    </a:lnTo>
                    <a:lnTo>
                      <a:pt x="307" y="149"/>
                    </a:lnTo>
                    <a:lnTo>
                      <a:pt x="307" y="148"/>
                    </a:lnTo>
                    <a:lnTo>
                      <a:pt x="307" y="146"/>
                    </a:lnTo>
                    <a:lnTo>
                      <a:pt x="307" y="145"/>
                    </a:lnTo>
                    <a:lnTo>
                      <a:pt x="307" y="143"/>
                    </a:lnTo>
                    <a:lnTo>
                      <a:pt x="307" y="142"/>
                    </a:lnTo>
                    <a:lnTo>
                      <a:pt x="307" y="140"/>
                    </a:lnTo>
                    <a:lnTo>
                      <a:pt x="307" y="139"/>
                    </a:lnTo>
                    <a:lnTo>
                      <a:pt x="306" y="137"/>
                    </a:lnTo>
                    <a:lnTo>
                      <a:pt x="306" y="135"/>
                    </a:lnTo>
                    <a:lnTo>
                      <a:pt x="306" y="134"/>
                    </a:lnTo>
                    <a:lnTo>
                      <a:pt x="304" y="134"/>
                    </a:lnTo>
                    <a:lnTo>
                      <a:pt x="304" y="132"/>
                    </a:lnTo>
                    <a:lnTo>
                      <a:pt x="304" y="131"/>
                    </a:lnTo>
                    <a:lnTo>
                      <a:pt x="304" y="129"/>
                    </a:lnTo>
                    <a:lnTo>
                      <a:pt x="304" y="128"/>
                    </a:lnTo>
                    <a:lnTo>
                      <a:pt x="304" y="126"/>
                    </a:lnTo>
                    <a:lnTo>
                      <a:pt x="306" y="125"/>
                    </a:lnTo>
                    <a:lnTo>
                      <a:pt x="306" y="123"/>
                    </a:lnTo>
                    <a:lnTo>
                      <a:pt x="307" y="123"/>
                    </a:lnTo>
                    <a:lnTo>
                      <a:pt x="307" y="122"/>
                    </a:lnTo>
                    <a:lnTo>
                      <a:pt x="309" y="122"/>
                    </a:lnTo>
                    <a:lnTo>
                      <a:pt x="309" y="120"/>
                    </a:lnTo>
                    <a:lnTo>
                      <a:pt x="310" y="120"/>
                    </a:lnTo>
                    <a:lnTo>
                      <a:pt x="310" y="119"/>
                    </a:lnTo>
                    <a:lnTo>
                      <a:pt x="312" y="119"/>
                    </a:lnTo>
                    <a:lnTo>
                      <a:pt x="313" y="119"/>
                    </a:lnTo>
                    <a:lnTo>
                      <a:pt x="313" y="117"/>
                    </a:lnTo>
                    <a:lnTo>
                      <a:pt x="313" y="115"/>
                    </a:lnTo>
                    <a:lnTo>
                      <a:pt x="315" y="114"/>
                    </a:lnTo>
                    <a:lnTo>
                      <a:pt x="316" y="112"/>
                    </a:lnTo>
                    <a:lnTo>
                      <a:pt x="316" y="111"/>
                    </a:lnTo>
                    <a:lnTo>
                      <a:pt x="318" y="111"/>
                    </a:lnTo>
                    <a:lnTo>
                      <a:pt x="319" y="111"/>
                    </a:lnTo>
                    <a:lnTo>
                      <a:pt x="319" y="109"/>
                    </a:lnTo>
                    <a:lnTo>
                      <a:pt x="321" y="111"/>
                    </a:lnTo>
                    <a:lnTo>
                      <a:pt x="323" y="111"/>
                    </a:lnTo>
                    <a:lnTo>
                      <a:pt x="324" y="111"/>
                    </a:lnTo>
                    <a:lnTo>
                      <a:pt x="326" y="111"/>
                    </a:lnTo>
                    <a:lnTo>
                      <a:pt x="327" y="111"/>
                    </a:lnTo>
                    <a:lnTo>
                      <a:pt x="327" y="112"/>
                    </a:lnTo>
                    <a:lnTo>
                      <a:pt x="329" y="112"/>
                    </a:lnTo>
                    <a:lnTo>
                      <a:pt x="330" y="112"/>
                    </a:lnTo>
                    <a:lnTo>
                      <a:pt x="330" y="114"/>
                    </a:lnTo>
                    <a:lnTo>
                      <a:pt x="332" y="114"/>
                    </a:lnTo>
                    <a:lnTo>
                      <a:pt x="333" y="114"/>
                    </a:lnTo>
                    <a:lnTo>
                      <a:pt x="333" y="115"/>
                    </a:lnTo>
                    <a:lnTo>
                      <a:pt x="335" y="115"/>
                    </a:lnTo>
                    <a:lnTo>
                      <a:pt x="336" y="117"/>
                    </a:lnTo>
                    <a:lnTo>
                      <a:pt x="338" y="117"/>
                    </a:lnTo>
                    <a:lnTo>
                      <a:pt x="339" y="117"/>
                    </a:lnTo>
                    <a:lnTo>
                      <a:pt x="339" y="119"/>
                    </a:lnTo>
                    <a:lnTo>
                      <a:pt x="341" y="119"/>
                    </a:lnTo>
                    <a:lnTo>
                      <a:pt x="343" y="119"/>
                    </a:lnTo>
                    <a:lnTo>
                      <a:pt x="343" y="120"/>
                    </a:lnTo>
                    <a:lnTo>
                      <a:pt x="344" y="120"/>
                    </a:lnTo>
                    <a:lnTo>
                      <a:pt x="344" y="122"/>
                    </a:lnTo>
                    <a:lnTo>
                      <a:pt x="346" y="122"/>
                    </a:lnTo>
                    <a:lnTo>
                      <a:pt x="347" y="122"/>
                    </a:lnTo>
                    <a:lnTo>
                      <a:pt x="347" y="123"/>
                    </a:lnTo>
                    <a:lnTo>
                      <a:pt x="349" y="125"/>
                    </a:lnTo>
                    <a:lnTo>
                      <a:pt x="349" y="126"/>
                    </a:lnTo>
                    <a:lnTo>
                      <a:pt x="350" y="126"/>
                    </a:lnTo>
                    <a:lnTo>
                      <a:pt x="352" y="126"/>
                    </a:lnTo>
                    <a:lnTo>
                      <a:pt x="353" y="128"/>
                    </a:lnTo>
                    <a:lnTo>
                      <a:pt x="355" y="129"/>
                    </a:lnTo>
                    <a:lnTo>
                      <a:pt x="355" y="131"/>
                    </a:lnTo>
                    <a:lnTo>
                      <a:pt x="356" y="131"/>
                    </a:lnTo>
                    <a:lnTo>
                      <a:pt x="356" y="132"/>
                    </a:lnTo>
                    <a:lnTo>
                      <a:pt x="358" y="132"/>
                    </a:lnTo>
                    <a:lnTo>
                      <a:pt x="358" y="134"/>
                    </a:lnTo>
                    <a:lnTo>
                      <a:pt x="359" y="134"/>
                    </a:lnTo>
                    <a:lnTo>
                      <a:pt x="361" y="134"/>
                    </a:lnTo>
                    <a:lnTo>
                      <a:pt x="362" y="135"/>
                    </a:lnTo>
                    <a:lnTo>
                      <a:pt x="364" y="135"/>
                    </a:lnTo>
                    <a:lnTo>
                      <a:pt x="366" y="137"/>
                    </a:lnTo>
                    <a:lnTo>
                      <a:pt x="367" y="137"/>
                    </a:lnTo>
                    <a:lnTo>
                      <a:pt x="369" y="137"/>
                    </a:lnTo>
                    <a:lnTo>
                      <a:pt x="369" y="135"/>
                    </a:lnTo>
                    <a:lnTo>
                      <a:pt x="370" y="135"/>
                    </a:lnTo>
                    <a:lnTo>
                      <a:pt x="370" y="134"/>
                    </a:lnTo>
                    <a:lnTo>
                      <a:pt x="372" y="132"/>
                    </a:lnTo>
                    <a:lnTo>
                      <a:pt x="373" y="132"/>
                    </a:lnTo>
                    <a:lnTo>
                      <a:pt x="375" y="132"/>
                    </a:lnTo>
                    <a:lnTo>
                      <a:pt x="376" y="132"/>
                    </a:lnTo>
                    <a:lnTo>
                      <a:pt x="378" y="132"/>
                    </a:lnTo>
                    <a:lnTo>
                      <a:pt x="378" y="134"/>
                    </a:lnTo>
                    <a:lnTo>
                      <a:pt x="379" y="134"/>
                    </a:lnTo>
                    <a:lnTo>
                      <a:pt x="379" y="135"/>
                    </a:lnTo>
                    <a:lnTo>
                      <a:pt x="379" y="137"/>
                    </a:lnTo>
                    <a:lnTo>
                      <a:pt x="381" y="139"/>
                    </a:lnTo>
                    <a:lnTo>
                      <a:pt x="381" y="140"/>
                    </a:lnTo>
                    <a:lnTo>
                      <a:pt x="381" y="142"/>
                    </a:lnTo>
                    <a:lnTo>
                      <a:pt x="381" y="143"/>
                    </a:lnTo>
                    <a:lnTo>
                      <a:pt x="381" y="145"/>
                    </a:lnTo>
                    <a:lnTo>
                      <a:pt x="382" y="146"/>
                    </a:lnTo>
                    <a:lnTo>
                      <a:pt x="382" y="148"/>
                    </a:lnTo>
                    <a:lnTo>
                      <a:pt x="384" y="148"/>
                    </a:lnTo>
                    <a:lnTo>
                      <a:pt x="386" y="149"/>
                    </a:lnTo>
                    <a:lnTo>
                      <a:pt x="387" y="149"/>
                    </a:lnTo>
                    <a:lnTo>
                      <a:pt x="390" y="149"/>
                    </a:lnTo>
                    <a:lnTo>
                      <a:pt x="392" y="149"/>
                    </a:lnTo>
                    <a:lnTo>
                      <a:pt x="393" y="149"/>
                    </a:lnTo>
                    <a:lnTo>
                      <a:pt x="393" y="151"/>
                    </a:lnTo>
                    <a:lnTo>
                      <a:pt x="395" y="151"/>
                    </a:lnTo>
                    <a:lnTo>
                      <a:pt x="396" y="151"/>
                    </a:lnTo>
                    <a:lnTo>
                      <a:pt x="396" y="152"/>
                    </a:lnTo>
                    <a:lnTo>
                      <a:pt x="398" y="152"/>
                    </a:lnTo>
                    <a:lnTo>
                      <a:pt x="399" y="154"/>
                    </a:lnTo>
                    <a:lnTo>
                      <a:pt x="401" y="154"/>
                    </a:lnTo>
                    <a:lnTo>
                      <a:pt x="402" y="154"/>
                    </a:lnTo>
                    <a:lnTo>
                      <a:pt x="402" y="155"/>
                    </a:lnTo>
                    <a:lnTo>
                      <a:pt x="404" y="155"/>
                    </a:lnTo>
                    <a:lnTo>
                      <a:pt x="406" y="155"/>
                    </a:lnTo>
                    <a:lnTo>
                      <a:pt x="406" y="157"/>
                    </a:lnTo>
                    <a:lnTo>
                      <a:pt x="407" y="157"/>
                    </a:lnTo>
                    <a:lnTo>
                      <a:pt x="409" y="157"/>
                    </a:lnTo>
                    <a:lnTo>
                      <a:pt x="410" y="159"/>
                    </a:lnTo>
                    <a:lnTo>
                      <a:pt x="412" y="159"/>
                    </a:lnTo>
                    <a:lnTo>
                      <a:pt x="413" y="160"/>
                    </a:lnTo>
                    <a:lnTo>
                      <a:pt x="415" y="160"/>
                    </a:lnTo>
                    <a:lnTo>
                      <a:pt x="416" y="162"/>
                    </a:lnTo>
                    <a:lnTo>
                      <a:pt x="418" y="162"/>
                    </a:lnTo>
                    <a:lnTo>
                      <a:pt x="418" y="163"/>
                    </a:lnTo>
                    <a:lnTo>
                      <a:pt x="419" y="165"/>
                    </a:lnTo>
                    <a:lnTo>
                      <a:pt x="419" y="166"/>
                    </a:lnTo>
                    <a:lnTo>
                      <a:pt x="419" y="168"/>
                    </a:lnTo>
                    <a:lnTo>
                      <a:pt x="421" y="168"/>
                    </a:lnTo>
                    <a:lnTo>
                      <a:pt x="422" y="169"/>
                    </a:lnTo>
                    <a:lnTo>
                      <a:pt x="424" y="169"/>
                    </a:lnTo>
                    <a:lnTo>
                      <a:pt x="426" y="169"/>
                    </a:lnTo>
                    <a:lnTo>
                      <a:pt x="427" y="169"/>
                    </a:lnTo>
                    <a:lnTo>
                      <a:pt x="427" y="171"/>
                    </a:lnTo>
                    <a:lnTo>
                      <a:pt x="429" y="171"/>
                    </a:lnTo>
                    <a:lnTo>
                      <a:pt x="430" y="171"/>
                    </a:lnTo>
                    <a:lnTo>
                      <a:pt x="432" y="171"/>
                    </a:lnTo>
                    <a:lnTo>
                      <a:pt x="432" y="172"/>
                    </a:lnTo>
                    <a:lnTo>
                      <a:pt x="433" y="172"/>
                    </a:lnTo>
                    <a:lnTo>
                      <a:pt x="435" y="172"/>
                    </a:lnTo>
                    <a:lnTo>
                      <a:pt x="436" y="172"/>
                    </a:lnTo>
                    <a:lnTo>
                      <a:pt x="438" y="172"/>
                    </a:lnTo>
                    <a:lnTo>
                      <a:pt x="439" y="172"/>
                    </a:lnTo>
                    <a:lnTo>
                      <a:pt x="441" y="174"/>
                    </a:lnTo>
                    <a:lnTo>
                      <a:pt x="442" y="174"/>
                    </a:lnTo>
                    <a:lnTo>
                      <a:pt x="444" y="174"/>
                    </a:lnTo>
                    <a:lnTo>
                      <a:pt x="446" y="174"/>
                    </a:lnTo>
                    <a:lnTo>
                      <a:pt x="447" y="174"/>
                    </a:lnTo>
                    <a:lnTo>
                      <a:pt x="449" y="174"/>
                    </a:lnTo>
                    <a:lnTo>
                      <a:pt x="450" y="174"/>
                    </a:lnTo>
                    <a:lnTo>
                      <a:pt x="450" y="175"/>
                    </a:lnTo>
                    <a:lnTo>
                      <a:pt x="452" y="175"/>
                    </a:lnTo>
                    <a:lnTo>
                      <a:pt x="453" y="175"/>
                    </a:lnTo>
                    <a:lnTo>
                      <a:pt x="455" y="175"/>
                    </a:lnTo>
                    <a:lnTo>
                      <a:pt x="456" y="175"/>
                    </a:lnTo>
                    <a:lnTo>
                      <a:pt x="458" y="177"/>
                    </a:lnTo>
                    <a:lnTo>
                      <a:pt x="461" y="177"/>
                    </a:lnTo>
                    <a:lnTo>
                      <a:pt x="462" y="177"/>
                    </a:lnTo>
                    <a:lnTo>
                      <a:pt x="464" y="177"/>
                    </a:lnTo>
                    <a:lnTo>
                      <a:pt x="465" y="179"/>
                    </a:lnTo>
                    <a:lnTo>
                      <a:pt x="469" y="179"/>
                    </a:lnTo>
                    <a:lnTo>
                      <a:pt x="470" y="179"/>
                    </a:lnTo>
                    <a:lnTo>
                      <a:pt x="472" y="179"/>
                    </a:lnTo>
                    <a:lnTo>
                      <a:pt x="473" y="179"/>
                    </a:lnTo>
                    <a:lnTo>
                      <a:pt x="475" y="180"/>
                    </a:lnTo>
                    <a:lnTo>
                      <a:pt x="475" y="179"/>
                    </a:lnTo>
                    <a:lnTo>
                      <a:pt x="476" y="179"/>
                    </a:lnTo>
                    <a:lnTo>
                      <a:pt x="478" y="179"/>
                    </a:lnTo>
                    <a:lnTo>
                      <a:pt x="479" y="179"/>
                    </a:lnTo>
                    <a:lnTo>
                      <a:pt x="481" y="177"/>
                    </a:lnTo>
                    <a:lnTo>
                      <a:pt x="481" y="175"/>
                    </a:lnTo>
                    <a:lnTo>
                      <a:pt x="482" y="175"/>
                    </a:lnTo>
                    <a:lnTo>
                      <a:pt x="482" y="174"/>
                    </a:lnTo>
                    <a:lnTo>
                      <a:pt x="482" y="172"/>
                    </a:lnTo>
                    <a:lnTo>
                      <a:pt x="482" y="171"/>
                    </a:lnTo>
                    <a:lnTo>
                      <a:pt x="484" y="171"/>
                    </a:lnTo>
                    <a:lnTo>
                      <a:pt x="484" y="169"/>
                    </a:lnTo>
                    <a:lnTo>
                      <a:pt x="485" y="168"/>
                    </a:lnTo>
                    <a:lnTo>
                      <a:pt x="487" y="168"/>
                    </a:lnTo>
                    <a:lnTo>
                      <a:pt x="487" y="166"/>
                    </a:lnTo>
                    <a:lnTo>
                      <a:pt x="489" y="166"/>
                    </a:lnTo>
                    <a:lnTo>
                      <a:pt x="490" y="166"/>
                    </a:lnTo>
                    <a:lnTo>
                      <a:pt x="490" y="165"/>
                    </a:lnTo>
                    <a:lnTo>
                      <a:pt x="492" y="165"/>
                    </a:lnTo>
                    <a:lnTo>
                      <a:pt x="493" y="163"/>
                    </a:lnTo>
                    <a:lnTo>
                      <a:pt x="495" y="163"/>
                    </a:lnTo>
                    <a:lnTo>
                      <a:pt x="496" y="163"/>
                    </a:lnTo>
                    <a:lnTo>
                      <a:pt x="498" y="163"/>
                    </a:lnTo>
                    <a:lnTo>
                      <a:pt x="499" y="163"/>
                    </a:lnTo>
                    <a:lnTo>
                      <a:pt x="501" y="163"/>
                    </a:lnTo>
                    <a:lnTo>
                      <a:pt x="502" y="163"/>
                    </a:lnTo>
                    <a:lnTo>
                      <a:pt x="504" y="163"/>
                    </a:lnTo>
                    <a:lnTo>
                      <a:pt x="505" y="163"/>
                    </a:lnTo>
                    <a:lnTo>
                      <a:pt x="507" y="165"/>
                    </a:lnTo>
                    <a:lnTo>
                      <a:pt x="509" y="165"/>
                    </a:lnTo>
                    <a:lnTo>
                      <a:pt x="510" y="165"/>
                    </a:lnTo>
                    <a:lnTo>
                      <a:pt x="510" y="166"/>
                    </a:lnTo>
                    <a:lnTo>
                      <a:pt x="512" y="166"/>
                    </a:lnTo>
                    <a:lnTo>
                      <a:pt x="513" y="166"/>
                    </a:lnTo>
                    <a:lnTo>
                      <a:pt x="513" y="168"/>
                    </a:lnTo>
                    <a:lnTo>
                      <a:pt x="515" y="168"/>
                    </a:lnTo>
                    <a:lnTo>
                      <a:pt x="516" y="169"/>
                    </a:lnTo>
                    <a:lnTo>
                      <a:pt x="518" y="169"/>
                    </a:lnTo>
                    <a:lnTo>
                      <a:pt x="519" y="169"/>
                    </a:lnTo>
                    <a:lnTo>
                      <a:pt x="519" y="171"/>
                    </a:lnTo>
                    <a:lnTo>
                      <a:pt x="519" y="169"/>
                    </a:lnTo>
                    <a:lnTo>
                      <a:pt x="521" y="169"/>
                    </a:lnTo>
                    <a:lnTo>
                      <a:pt x="522" y="169"/>
                    </a:lnTo>
                    <a:lnTo>
                      <a:pt x="522" y="168"/>
                    </a:lnTo>
                    <a:lnTo>
                      <a:pt x="524" y="168"/>
                    </a:lnTo>
                    <a:lnTo>
                      <a:pt x="524" y="166"/>
                    </a:lnTo>
                    <a:lnTo>
                      <a:pt x="525" y="166"/>
                    </a:lnTo>
                    <a:lnTo>
                      <a:pt x="525" y="165"/>
                    </a:lnTo>
                    <a:lnTo>
                      <a:pt x="525" y="163"/>
                    </a:lnTo>
                    <a:lnTo>
                      <a:pt x="527" y="163"/>
                    </a:lnTo>
                    <a:lnTo>
                      <a:pt x="527" y="162"/>
                    </a:lnTo>
                    <a:lnTo>
                      <a:pt x="525" y="162"/>
                    </a:lnTo>
                    <a:lnTo>
                      <a:pt x="525" y="160"/>
                    </a:lnTo>
                    <a:lnTo>
                      <a:pt x="525" y="159"/>
                    </a:lnTo>
                    <a:lnTo>
                      <a:pt x="524" y="157"/>
                    </a:lnTo>
                    <a:lnTo>
                      <a:pt x="522" y="155"/>
                    </a:lnTo>
                    <a:lnTo>
                      <a:pt x="522" y="154"/>
                    </a:lnTo>
                    <a:lnTo>
                      <a:pt x="521" y="154"/>
                    </a:lnTo>
                    <a:lnTo>
                      <a:pt x="521" y="152"/>
                    </a:lnTo>
                    <a:lnTo>
                      <a:pt x="521" y="151"/>
                    </a:lnTo>
                    <a:lnTo>
                      <a:pt x="519" y="151"/>
                    </a:lnTo>
                    <a:lnTo>
                      <a:pt x="521" y="151"/>
                    </a:lnTo>
                    <a:lnTo>
                      <a:pt x="522" y="151"/>
                    </a:lnTo>
                    <a:lnTo>
                      <a:pt x="524" y="151"/>
                    </a:lnTo>
                    <a:lnTo>
                      <a:pt x="524" y="149"/>
                    </a:lnTo>
                    <a:lnTo>
                      <a:pt x="525" y="149"/>
                    </a:lnTo>
                    <a:lnTo>
                      <a:pt x="527" y="149"/>
                    </a:lnTo>
                    <a:lnTo>
                      <a:pt x="529" y="149"/>
                    </a:lnTo>
                    <a:lnTo>
                      <a:pt x="530" y="148"/>
                    </a:lnTo>
                    <a:lnTo>
                      <a:pt x="532" y="148"/>
                    </a:lnTo>
                    <a:lnTo>
                      <a:pt x="533" y="148"/>
                    </a:lnTo>
                    <a:lnTo>
                      <a:pt x="535" y="148"/>
                    </a:lnTo>
                    <a:lnTo>
                      <a:pt x="536" y="148"/>
                    </a:lnTo>
                    <a:lnTo>
                      <a:pt x="538" y="148"/>
                    </a:lnTo>
                    <a:lnTo>
                      <a:pt x="539" y="148"/>
                    </a:lnTo>
                    <a:lnTo>
                      <a:pt x="539" y="149"/>
                    </a:lnTo>
                    <a:lnTo>
                      <a:pt x="541" y="149"/>
                    </a:lnTo>
                    <a:lnTo>
                      <a:pt x="542" y="149"/>
                    </a:lnTo>
                    <a:lnTo>
                      <a:pt x="544" y="149"/>
                    </a:lnTo>
                    <a:lnTo>
                      <a:pt x="545" y="148"/>
                    </a:lnTo>
                    <a:lnTo>
                      <a:pt x="545" y="146"/>
                    </a:lnTo>
                    <a:lnTo>
                      <a:pt x="544" y="146"/>
                    </a:lnTo>
                    <a:lnTo>
                      <a:pt x="544" y="145"/>
                    </a:lnTo>
                    <a:lnTo>
                      <a:pt x="544" y="143"/>
                    </a:lnTo>
                    <a:lnTo>
                      <a:pt x="542" y="142"/>
                    </a:lnTo>
                    <a:lnTo>
                      <a:pt x="542" y="140"/>
                    </a:lnTo>
                    <a:lnTo>
                      <a:pt x="542" y="139"/>
                    </a:lnTo>
                    <a:lnTo>
                      <a:pt x="542" y="137"/>
                    </a:lnTo>
                    <a:lnTo>
                      <a:pt x="544" y="137"/>
                    </a:lnTo>
                    <a:lnTo>
                      <a:pt x="545" y="135"/>
                    </a:lnTo>
                    <a:lnTo>
                      <a:pt x="547" y="135"/>
                    </a:lnTo>
                    <a:lnTo>
                      <a:pt x="547" y="134"/>
                    </a:lnTo>
                    <a:lnTo>
                      <a:pt x="547" y="132"/>
                    </a:lnTo>
                    <a:lnTo>
                      <a:pt x="545" y="132"/>
                    </a:lnTo>
                    <a:lnTo>
                      <a:pt x="545" y="131"/>
                    </a:lnTo>
                    <a:lnTo>
                      <a:pt x="545" y="129"/>
                    </a:lnTo>
                    <a:lnTo>
                      <a:pt x="544" y="129"/>
                    </a:lnTo>
                    <a:lnTo>
                      <a:pt x="544" y="128"/>
                    </a:lnTo>
                    <a:lnTo>
                      <a:pt x="544" y="126"/>
                    </a:lnTo>
                    <a:lnTo>
                      <a:pt x="542" y="125"/>
                    </a:lnTo>
                    <a:lnTo>
                      <a:pt x="542" y="123"/>
                    </a:lnTo>
                    <a:lnTo>
                      <a:pt x="542" y="122"/>
                    </a:lnTo>
                    <a:lnTo>
                      <a:pt x="541" y="122"/>
                    </a:lnTo>
                    <a:lnTo>
                      <a:pt x="541" y="120"/>
                    </a:lnTo>
                    <a:lnTo>
                      <a:pt x="541" y="119"/>
                    </a:lnTo>
                    <a:lnTo>
                      <a:pt x="542" y="115"/>
                    </a:lnTo>
                    <a:lnTo>
                      <a:pt x="542" y="112"/>
                    </a:lnTo>
                    <a:lnTo>
                      <a:pt x="542" y="111"/>
                    </a:lnTo>
                    <a:lnTo>
                      <a:pt x="542" y="109"/>
                    </a:lnTo>
                    <a:lnTo>
                      <a:pt x="542" y="108"/>
                    </a:lnTo>
                    <a:lnTo>
                      <a:pt x="541" y="106"/>
                    </a:lnTo>
                    <a:lnTo>
                      <a:pt x="541" y="105"/>
                    </a:lnTo>
                    <a:lnTo>
                      <a:pt x="541" y="103"/>
                    </a:lnTo>
                    <a:lnTo>
                      <a:pt x="539" y="103"/>
                    </a:lnTo>
                    <a:lnTo>
                      <a:pt x="539" y="102"/>
                    </a:lnTo>
                    <a:lnTo>
                      <a:pt x="539" y="100"/>
                    </a:lnTo>
                    <a:lnTo>
                      <a:pt x="539" y="99"/>
                    </a:lnTo>
                    <a:lnTo>
                      <a:pt x="541" y="99"/>
                    </a:lnTo>
                    <a:lnTo>
                      <a:pt x="542" y="97"/>
                    </a:lnTo>
                    <a:lnTo>
                      <a:pt x="544" y="97"/>
                    </a:lnTo>
                    <a:lnTo>
                      <a:pt x="545" y="97"/>
                    </a:lnTo>
                    <a:lnTo>
                      <a:pt x="547" y="97"/>
                    </a:lnTo>
                    <a:lnTo>
                      <a:pt x="547" y="95"/>
                    </a:lnTo>
                    <a:lnTo>
                      <a:pt x="549" y="95"/>
                    </a:lnTo>
                    <a:lnTo>
                      <a:pt x="549" y="94"/>
                    </a:lnTo>
                    <a:lnTo>
                      <a:pt x="547" y="94"/>
                    </a:lnTo>
                    <a:lnTo>
                      <a:pt x="545" y="94"/>
                    </a:lnTo>
                    <a:lnTo>
                      <a:pt x="545" y="92"/>
                    </a:lnTo>
                    <a:lnTo>
                      <a:pt x="544" y="91"/>
                    </a:lnTo>
                    <a:lnTo>
                      <a:pt x="544" y="89"/>
                    </a:lnTo>
                    <a:lnTo>
                      <a:pt x="542" y="89"/>
                    </a:lnTo>
                    <a:lnTo>
                      <a:pt x="542" y="88"/>
                    </a:lnTo>
                    <a:lnTo>
                      <a:pt x="542" y="86"/>
                    </a:lnTo>
                    <a:lnTo>
                      <a:pt x="542" y="85"/>
                    </a:lnTo>
                    <a:lnTo>
                      <a:pt x="544" y="85"/>
                    </a:lnTo>
                    <a:lnTo>
                      <a:pt x="545" y="83"/>
                    </a:lnTo>
                    <a:lnTo>
                      <a:pt x="545" y="82"/>
                    </a:lnTo>
                    <a:lnTo>
                      <a:pt x="545" y="80"/>
                    </a:lnTo>
                    <a:lnTo>
                      <a:pt x="544" y="80"/>
                    </a:lnTo>
                    <a:lnTo>
                      <a:pt x="542" y="79"/>
                    </a:lnTo>
                    <a:lnTo>
                      <a:pt x="541" y="79"/>
                    </a:lnTo>
                    <a:lnTo>
                      <a:pt x="541" y="77"/>
                    </a:lnTo>
                    <a:lnTo>
                      <a:pt x="541" y="75"/>
                    </a:lnTo>
                    <a:lnTo>
                      <a:pt x="542" y="75"/>
                    </a:lnTo>
                    <a:lnTo>
                      <a:pt x="542" y="74"/>
                    </a:lnTo>
                    <a:lnTo>
                      <a:pt x="544" y="72"/>
                    </a:lnTo>
                    <a:lnTo>
                      <a:pt x="544" y="71"/>
                    </a:lnTo>
                    <a:lnTo>
                      <a:pt x="544" y="69"/>
                    </a:lnTo>
                    <a:lnTo>
                      <a:pt x="544" y="68"/>
                    </a:lnTo>
                    <a:lnTo>
                      <a:pt x="542" y="68"/>
                    </a:lnTo>
                    <a:lnTo>
                      <a:pt x="542" y="66"/>
                    </a:lnTo>
                    <a:lnTo>
                      <a:pt x="541" y="66"/>
                    </a:lnTo>
                    <a:lnTo>
                      <a:pt x="541" y="65"/>
                    </a:lnTo>
                    <a:lnTo>
                      <a:pt x="539" y="65"/>
                    </a:lnTo>
                    <a:lnTo>
                      <a:pt x="539" y="63"/>
                    </a:lnTo>
                    <a:lnTo>
                      <a:pt x="538" y="62"/>
                    </a:lnTo>
                    <a:lnTo>
                      <a:pt x="538" y="60"/>
                    </a:lnTo>
                    <a:lnTo>
                      <a:pt x="538" y="59"/>
                    </a:lnTo>
                    <a:lnTo>
                      <a:pt x="539" y="59"/>
                    </a:lnTo>
                    <a:lnTo>
                      <a:pt x="539" y="57"/>
                    </a:lnTo>
                    <a:lnTo>
                      <a:pt x="541" y="57"/>
                    </a:lnTo>
                    <a:lnTo>
                      <a:pt x="542" y="57"/>
                    </a:lnTo>
                    <a:lnTo>
                      <a:pt x="544" y="55"/>
                    </a:lnTo>
                    <a:lnTo>
                      <a:pt x="545" y="54"/>
                    </a:lnTo>
                    <a:lnTo>
                      <a:pt x="545" y="52"/>
                    </a:lnTo>
                    <a:lnTo>
                      <a:pt x="545" y="51"/>
                    </a:lnTo>
                    <a:lnTo>
                      <a:pt x="547" y="51"/>
                    </a:lnTo>
                    <a:lnTo>
                      <a:pt x="547" y="49"/>
                    </a:lnTo>
                    <a:lnTo>
                      <a:pt x="547" y="48"/>
                    </a:lnTo>
                    <a:lnTo>
                      <a:pt x="549" y="48"/>
                    </a:lnTo>
                    <a:lnTo>
                      <a:pt x="549" y="46"/>
                    </a:lnTo>
                    <a:lnTo>
                      <a:pt x="550" y="46"/>
                    </a:lnTo>
                    <a:lnTo>
                      <a:pt x="552" y="46"/>
                    </a:lnTo>
                    <a:lnTo>
                      <a:pt x="553" y="45"/>
                    </a:lnTo>
                    <a:lnTo>
                      <a:pt x="555" y="45"/>
                    </a:lnTo>
                    <a:lnTo>
                      <a:pt x="556" y="43"/>
                    </a:lnTo>
                    <a:lnTo>
                      <a:pt x="556" y="42"/>
                    </a:lnTo>
                    <a:lnTo>
                      <a:pt x="558" y="42"/>
                    </a:lnTo>
                    <a:lnTo>
                      <a:pt x="558" y="40"/>
                    </a:lnTo>
                    <a:lnTo>
                      <a:pt x="559" y="39"/>
                    </a:lnTo>
                    <a:lnTo>
                      <a:pt x="561" y="39"/>
                    </a:lnTo>
                    <a:lnTo>
                      <a:pt x="561" y="37"/>
                    </a:lnTo>
                    <a:lnTo>
                      <a:pt x="562" y="35"/>
                    </a:lnTo>
                    <a:lnTo>
                      <a:pt x="564" y="34"/>
                    </a:lnTo>
                    <a:lnTo>
                      <a:pt x="565" y="32"/>
                    </a:lnTo>
                    <a:lnTo>
                      <a:pt x="567" y="31"/>
                    </a:lnTo>
                    <a:lnTo>
                      <a:pt x="567" y="29"/>
                    </a:lnTo>
                    <a:lnTo>
                      <a:pt x="568" y="29"/>
                    </a:lnTo>
                    <a:lnTo>
                      <a:pt x="568" y="28"/>
                    </a:lnTo>
                    <a:lnTo>
                      <a:pt x="570" y="28"/>
                    </a:lnTo>
                    <a:lnTo>
                      <a:pt x="570" y="26"/>
                    </a:lnTo>
                    <a:lnTo>
                      <a:pt x="572" y="26"/>
                    </a:lnTo>
                    <a:lnTo>
                      <a:pt x="572" y="25"/>
                    </a:lnTo>
                    <a:lnTo>
                      <a:pt x="573" y="25"/>
                    </a:lnTo>
                    <a:lnTo>
                      <a:pt x="575" y="23"/>
                    </a:lnTo>
                    <a:lnTo>
                      <a:pt x="575" y="22"/>
                    </a:lnTo>
                    <a:lnTo>
                      <a:pt x="576" y="22"/>
                    </a:lnTo>
                    <a:lnTo>
                      <a:pt x="576" y="20"/>
                    </a:lnTo>
                    <a:lnTo>
                      <a:pt x="578" y="20"/>
                    </a:lnTo>
                    <a:lnTo>
                      <a:pt x="578" y="19"/>
                    </a:lnTo>
                    <a:lnTo>
                      <a:pt x="579" y="19"/>
                    </a:lnTo>
                    <a:lnTo>
                      <a:pt x="579" y="17"/>
                    </a:lnTo>
                    <a:lnTo>
                      <a:pt x="581" y="16"/>
                    </a:lnTo>
                    <a:lnTo>
                      <a:pt x="582" y="14"/>
                    </a:lnTo>
                    <a:lnTo>
                      <a:pt x="584" y="12"/>
                    </a:lnTo>
                    <a:lnTo>
                      <a:pt x="585" y="9"/>
                    </a:lnTo>
                    <a:lnTo>
                      <a:pt x="585" y="8"/>
                    </a:lnTo>
                    <a:lnTo>
                      <a:pt x="587" y="6"/>
                    </a:lnTo>
                    <a:lnTo>
                      <a:pt x="587" y="3"/>
                    </a:lnTo>
                    <a:lnTo>
                      <a:pt x="588" y="2"/>
                    </a:lnTo>
                    <a:lnTo>
                      <a:pt x="590" y="2"/>
                    </a:lnTo>
                    <a:lnTo>
                      <a:pt x="590" y="0"/>
                    </a:lnTo>
                    <a:lnTo>
                      <a:pt x="592" y="0"/>
                    </a:lnTo>
                    <a:lnTo>
                      <a:pt x="593" y="2"/>
                    </a:lnTo>
                    <a:lnTo>
                      <a:pt x="595" y="8"/>
                    </a:lnTo>
                    <a:lnTo>
                      <a:pt x="604" y="12"/>
                    </a:lnTo>
                    <a:lnTo>
                      <a:pt x="616" y="16"/>
                    </a:lnTo>
                    <a:lnTo>
                      <a:pt x="624" y="20"/>
                    </a:lnTo>
                    <a:lnTo>
                      <a:pt x="632" y="23"/>
                    </a:lnTo>
                    <a:lnTo>
                      <a:pt x="636" y="25"/>
                    </a:lnTo>
                    <a:lnTo>
                      <a:pt x="642" y="26"/>
                    </a:lnTo>
                    <a:lnTo>
                      <a:pt x="652" y="28"/>
                    </a:lnTo>
                    <a:lnTo>
                      <a:pt x="658" y="31"/>
                    </a:lnTo>
                    <a:lnTo>
                      <a:pt x="664" y="39"/>
                    </a:lnTo>
                    <a:lnTo>
                      <a:pt x="670" y="46"/>
                    </a:lnTo>
                    <a:lnTo>
                      <a:pt x="681" y="52"/>
                    </a:lnTo>
                    <a:lnTo>
                      <a:pt x="690" y="55"/>
                    </a:lnTo>
                    <a:lnTo>
                      <a:pt x="701" y="65"/>
                    </a:lnTo>
                    <a:lnTo>
                      <a:pt x="710" y="65"/>
                    </a:lnTo>
                    <a:lnTo>
                      <a:pt x="716" y="63"/>
                    </a:lnTo>
                    <a:lnTo>
                      <a:pt x="721" y="63"/>
                    </a:lnTo>
                    <a:lnTo>
                      <a:pt x="725" y="68"/>
                    </a:lnTo>
                    <a:lnTo>
                      <a:pt x="730" y="75"/>
                    </a:lnTo>
                    <a:lnTo>
                      <a:pt x="735" y="82"/>
                    </a:lnTo>
                    <a:lnTo>
                      <a:pt x="741" y="86"/>
                    </a:lnTo>
                    <a:lnTo>
                      <a:pt x="744" y="89"/>
                    </a:lnTo>
                    <a:lnTo>
                      <a:pt x="748" y="94"/>
                    </a:lnTo>
                    <a:lnTo>
                      <a:pt x="751" y="95"/>
                    </a:lnTo>
                    <a:lnTo>
                      <a:pt x="755" y="100"/>
                    </a:lnTo>
                    <a:lnTo>
                      <a:pt x="759" y="100"/>
                    </a:lnTo>
                    <a:lnTo>
                      <a:pt x="767" y="100"/>
                    </a:lnTo>
                    <a:lnTo>
                      <a:pt x="773" y="99"/>
                    </a:lnTo>
                    <a:lnTo>
                      <a:pt x="781" y="103"/>
                    </a:lnTo>
                    <a:lnTo>
                      <a:pt x="785" y="109"/>
                    </a:lnTo>
                    <a:lnTo>
                      <a:pt x="790" y="115"/>
                    </a:lnTo>
                    <a:lnTo>
                      <a:pt x="796" y="120"/>
                    </a:lnTo>
                    <a:lnTo>
                      <a:pt x="801" y="129"/>
                    </a:lnTo>
                    <a:lnTo>
                      <a:pt x="805" y="135"/>
                    </a:lnTo>
                    <a:lnTo>
                      <a:pt x="810" y="140"/>
                    </a:lnTo>
                    <a:lnTo>
                      <a:pt x="816" y="145"/>
                    </a:lnTo>
                    <a:lnTo>
                      <a:pt x="824" y="151"/>
                    </a:lnTo>
                    <a:lnTo>
                      <a:pt x="830" y="152"/>
                    </a:lnTo>
                    <a:lnTo>
                      <a:pt x="836" y="159"/>
                    </a:lnTo>
                    <a:lnTo>
                      <a:pt x="836" y="160"/>
                    </a:lnTo>
                    <a:lnTo>
                      <a:pt x="836" y="166"/>
                    </a:lnTo>
                    <a:lnTo>
                      <a:pt x="836" y="172"/>
                    </a:lnTo>
                    <a:lnTo>
                      <a:pt x="834" y="180"/>
                    </a:lnTo>
                    <a:lnTo>
                      <a:pt x="831" y="186"/>
                    </a:lnTo>
                    <a:lnTo>
                      <a:pt x="825" y="195"/>
                    </a:lnTo>
                    <a:lnTo>
                      <a:pt x="824" y="203"/>
                    </a:lnTo>
                    <a:lnTo>
                      <a:pt x="825" y="223"/>
                    </a:lnTo>
                    <a:lnTo>
                      <a:pt x="827" y="240"/>
                    </a:lnTo>
                    <a:lnTo>
                      <a:pt x="830" y="251"/>
                    </a:lnTo>
                    <a:lnTo>
                      <a:pt x="831" y="263"/>
                    </a:lnTo>
                    <a:lnTo>
                      <a:pt x="833" y="272"/>
                    </a:lnTo>
                    <a:lnTo>
                      <a:pt x="836" y="280"/>
                    </a:lnTo>
                    <a:lnTo>
                      <a:pt x="838" y="286"/>
                    </a:lnTo>
                    <a:lnTo>
                      <a:pt x="841" y="286"/>
                    </a:lnTo>
                    <a:lnTo>
                      <a:pt x="847" y="288"/>
                    </a:lnTo>
                    <a:lnTo>
                      <a:pt x="861" y="288"/>
                    </a:lnTo>
                    <a:lnTo>
                      <a:pt x="870" y="289"/>
                    </a:lnTo>
                    <a:lnTo>
                      <a:pt x="881" y="291"/>
                    </a:lnTo>
                    <a:lnTo>
                      <a:pt x="894" y="294"/>
                    </a:lnTo>
                    <a:lnTo>
                      <a:pt x="910" y="297"/>
                    </a:lnTo>
                    <a:lnTo>
                      <a:pt x="922" y="302"/>
                    </a:lnTo>
                    <a:lnTo>
                      <a:pt x="933" y="306"/>
                    </a:lnTo>
                    <a:lnTo>
                      <a:pt x="937" y="308"/>
                    </a:lnTo>
                    <a:lnTo>
                      <a:pt x="944" y="309"/>
                    </a:lnTo>
                    <a:lnTo>
                      <a:pt x="950" y="311"/>
                    </a:lnTo>
                    <a:lnTo>
                      <a:pt x="957" y="314"/>
                    </a:lnTo>
                    <a:lnTo>
                      <a:pt x="964" y="317"/>
                    </a:lnTo>
                    <a:lnTo>
                      <a:pt x="968" y="320"/>
                    </a:lnTo>
                    <a:lnTo>
                      <a:pt x="974" y="320"/>
                    </a:lnTo>
                    <a:lnTo>
                      <a:pt x="981" y="318"/>
                    </a:lnTo>
                    <a:lnTo>
                      <a:pt x="987" y="315"/>
                    </a:lnTo>
                    <a:lnTo>
                      <a:pt x="994" y="312"/>
                    </a:lnTo>
                    <a:lnTo>
                      <a:pt x="999" y="312"/>
                    </a:lnTo>
                    <a:lnTo>
                      <a:pt x="1005" y="312"/>
                    </a:lnTo>
                    <a:lnTo>
                      <a:pt x="1014" y="314"/>
                    </a:lnTo>
                    <a:lnTo>
                      <a:pt x="1022" y="315"/>
                    </a:lnTo>
                    <a:lnTo>
                      <a:pt x="1028" y="318"/>
                    </a:lnTo>
                    <a:lnTo>
                      <a:pt x="1036" y="326"/>
                    </a:lnTo>
                    <a:lnTo>
                      <a:pt x="1044" y="331"/>
                    </a:lnTo>
                    <a:lnTo>
                      <a:pt x="1051" y="340"/>
                    </a:lnTo>
                    <a:lnTo>
                      <a:pt x="1059" y="346"/>
                    </a:lnTo>
                    <a:lnTo>
                      <a:pt x="1068" y="349"/>
                    </a:lnTo>
                    <a:lnTo>
                      <a:pt x="1079" y="348"/>
                    </a:lnTo>
                    <a:lnTo>
                      <a:pt x="1090" y="346"/>
                    </a:lnTo>
                    <a:lnTo>
                      <a:pt x="1099" y="349"/>
                    </a:lnTo>
                    <a:lnTo>
                      <a:pt x="1100" y="349"/>
                    </a:lnTo>
                    <a:lnTo>
                      <a:pt x="1105" y="351"/>
                    </a:lnTo>
                    <a:lnTo>
                      <a:pt x="1110" y="354"/>
                    </a:lnTo>
                    <a:lnTo>
                      <a:pt x="1113" y="358"/>
                    </a:lnTo>
                    <a:lnTo>
                      <a:pt x="1116" y="365"/>
                    </a:lnTo>
                    <a:lnTo>
                      <a:pt x="1117" y="372"/>
                    </a:lnTo>
                    <a:lnTo>
                      <a:pt x="1105" y="368"/>
                    </a:lnTo>
                    <a:lnTo>
                      <a:pt x="1103" y="377"/>
                    </a:lnTo>
                    <a:lnTo>
                      <a:pt x="1105" y="388"/>
                    </a:lnTo>
                    <a:lnTo>
                      <a:pt x="1108" y="394"/>
                    </a:lnTo>
                    <a:lnTo>
                      <a:pt x="1114" y="398"/>
                    </a:lnTo>
                    <a:lnTo>
                      <a:pt x="1123" y="405"/>
                    </a:lnTo>
                    <a:lnTo>
                      <a:pt x="1131" y="408"/>
                    </a:lnTo>
                    <a:lnTo>
                      <a:pt x="1139" y="412"/>
                    </a:lnTo>
                    <a:lnTo>
                      <a:pt x="1143" y="417"/>
                    </a:lnTo>
                    <a:lnTo>
                      <a:pt x="1147" y="423"/>
                    </a:lnTo>
                    <a:lnTo>
                      <a:pt x="1145" y="432"/>
                    </a:lnTo>
                    <a:lnTo>
                      <a:pt x="1145" y="438"/>
                    </a:lnTo>
                    <a:lnTo>
                      <a:pt x="1147" y="443"/>
                    </a:lnTo>
                    <a:lnTo>
                      <a:pt x="1147" y="448"/>
                    </a:lnTo>
                    <a:lnTo>
                      <a:pt x="1150" y="451"/>
                    </a:lnTo>
                    <a:lnTo>
                      <a:pt x="1153" y="455"/>
                    </a:lnTo>
                    <a:lnTo>
                      <a:pt x="1154" y="458"/>
                    </a:lnTo>
                    <a:lnTo>
                      <a:pt x="1154" y="462"/>
                    </a:lnTo>
                    <a:lnTo>
                      <a:pt x="1154" y="465"/>
                    </a:lnTo>
                    <a:lnTo>
                      <a:pt x="1151" y="468"/>
                    </a:lnTo>
                    <a:lnTo>
                      <a:pt x="1148" y="472"/>
                    </a:lnTo>
                    <a:lnTo>
                      <a:pt x="1145" y="475"/>
                    </a:lnTo>
                    <a:lnTo>
                      <a:pt x="1142" y="480"/>
                    </a:lnTo>
                    <a:lnTo>
                      <a:pt x="1139" y="485"/>
                    </a:lnTo>
                    <a:lnTo>
                      <a:pt x="1134" y="488"/>
                    </a:lnTo>
                    <a:lnTo>
                      <a:pt x="1130" y="491"/>
                    </a:lnTo>
                    <a:lnTo>
                      <a:pt x="1125" y="494"/>
                    </a:lnTo>
                    <a:lnTo>
                      <a:pt x="1119" y="498"/>
                    </a:lnTo>
                    <a:lnTo>
                      <a:pt x="1117" y="503"/>
                    </a:lnTo>
                    <a:lnTo>
                      <a:pt x="1114" y="511"/>
                    </a:lnTo>
                    <a:lnTo>
                      <a:pt x="1114" y="514"/>
                    </a:lnTo>
                    <a:lnTo>
                      <a:pt x="1114" y="520"/>
                    </a:lnTo>
                    <a:lnTo>
                      <a:pt x="1114" y="525"/>
                    </a:lnTo>
                    <a:lnTo>
                      <a:pt x="1116" y="529"/>
                    </a:lnTo>
                    <a:lnTo>
                      <a:pt x="1117" y="534"/>
                    </a:lnTo>
                    <a:lnTo>
                      <a:pt x="1120" y="537"/>
                    </a:lnTo>
                    <a:lnTo>
                      <a:pt x="1122" y="540"/>
                    </a:lnTo>
                    <a:lnTo>
                      <a:pt x="1125" y="543"/>
                    </a:lnTo>
                    <a:lnTo>
                      <a:pt x="1130" y="548"/>
                    </a:lnTo>
                    <a:lnTo>
                      <a:pt x="1133" y="549"/>
                    </a:lnTo>
                    <a:lnTo>
                      <a:pt x="1137" y="555"/>
                    </a:lnTo>
                    <a:lnTo>
                      <a:pt x="1139" y="557"/>
                    </a:lnTo>
                    <a:lnTo>
                      <a:pt x="1142" y="561"/>
                    </a:lnTo>
                    <a:lnTo>
                      <a:pt x="1145" y="565"/>
                    </a:lnTo>
                    <a:lnTo>
                      <a:pt x="1145" y="569"/>
                    </a:lnTo>
                    <a:lnTo>
                      <a:pt x="1145" y="572"/>
                    </a:lnTo>
                    <a:lnTo>
                      <a:pt x="1145" y="580"/>
                    </a:lnTo>
                    <a:lnTo>
                      <a:pt x="1143" y="585"/>
                    </a:lnTo>
                    <a:lnTo>
                      <a:pt x="1143" y="591"/>
                    </a:lnTo>
                    <a:lnTo>
                      <a:pt x="1143" y="594"/>
                    </a:lnTo>
                    <a:lnTo>
                      <a:pt x="1145" y="600"/>
                    </a:lnTo>
                    <a:lnTo>
                      <a:pt x="1147" y="608"/>
                    </a:lnTo>
                    <a:lnTo>
                      <a:pt x="1147" y="614"/>
                    </a:lnTo>
                    <a:lnTo>
                      <a:pt x="1148" y="620"/>
                    </a:lnTo>
                    <a:lnTo>
                      <a:pt x="1150" y="625"/>
                    </a:lnTo>
                    <a:lnTo>
                      <a:pt x="1151" y="631"/>
                    </a:lnTo>
                    <a:lnTo>
                      <a:pt x="1153" y="638"/>
                    </a:lnTo>
                    <a:lnTo>
                      <a:pt x="1156" y="643"/>
                    </a:lnTo>
                    <a:lnTo>
                      <a:pt x="1159" y="649"/>
                    </a:lnTo>
                    <a:lnTo>
                      <a:pt x="1160" y="654"/>
                    </a:lnTo>
                    <a:lnTo>
                      <a:pt x="1163" y="661"/>
                    </a:lnTo>
                    <a:lnTo>
                      <a:pt x="1165" y="666"/>
                    </a:lnTo>
                    <a:lnTo>
                      <a:pt x="1167" y="669"/>
                    </a:lnTo>
                    <a:lnTo>
                      <a:pt x="1168" y="672"/>
                    </a:lnTo>
                    <a:lnTo>
                      <a:pt x="1168" y="678"/>
                    </a:lnTo>
                    <a:lnTo>
                      <a:pt x="1167" y="685"/>
                    </a:lnTo>
                    <a:lnTo>
                      <a:pt x="1167" y="689"/>
                    </a:lnTo>
                    <a:lnTo>
                      <a:pt x="1168" y="694"/>
                    </a:lnTo>
                    <a:lnTo>
                      <a:pt x="1171" y="700"/>
                    </a:lnTo>
                    <a:lnTo>
                      <a:pt x="1173" y="705"/>
                    </a:lnTo>
                    <a:lnTo>
                      <a:pt x="1177" y="709"/>
                    </a:lnTo>
                    <a:lnTo>
                      <a:pt x="1182" y="714"/>
                    </a:lnTo>
                    <a:lnTo>
                      <a:pt x="1188" y="718"/>
                    </a:lnTo>
                    <a:lnTo>
                      <a:pt x="1194" y="721"/>
                    </a:lnTo>
                    <a:lnTo>
                      <a:pt x="1200" y="725"/>
                    </a:lnTo>
                    <a:lnTo>
                      <a:pt x="1206" y="725"/>
                    </a:lnTo>
                    <a:lnTo>
                      <a:pt x="1214" y="726"/>
                    </a:lnTo>
                    <a:lnTo>
                      <a:pt x="1220" y="728"/>
                    </a:lnTo>
                    <a:lnTo>
                      <a:pt x="1228" y="732"/>
                    </a:lnTo>
                    <a:lnTo>
                      <a:pt x="1234" y="738"/>
                    </a:lnTo>
                    <a:lnTo>
                      <a:pt x="1237" y="741"/>
                    </a:lnTo>
                    <a:lnTo>
                      <a:pt x="1243" y="746"/>
                    </a:lnTo>
                    <a:lnTo>
                      <a:pt x="1248" y="752"/>
                    </a:lnTo>
                    <a:lnTo>
                      <a:pt x="1253" y="760"/>
                    </a:lnTo>
                    <a:lnTo>
                      <a:pt x="1256" y="766"/>
                    </a:lnTo>
                    <a:lnTo>
                      <a:pt x="1260" y="772"/>
                    </a:lnTo>
                    <a:lnTo>
                      <a:pt x="1262" y="778"/>
                    </a:lnTo>
                    <a:lnTo>
                      <a:pt x="1265" y="784"/>
                    </a:lnTo>
                    <a:lnTo>
                      <a:pt x="1273" y="791"/>
                    </a:lnTo>
                    <a:lnTo>
                      <a:pt x="1283" y="795"/>
                    </a:lnTo>
                    <a:lnTo>
                      <a:pt x="1293" y="800"/>
                    </a:lnTo>
                    <a:lnTo>
                      <a:pt x="1299" y="803"/>
                    </a:lnTo>
                    <a:lnTo>
                      <a:pt x="1305" y="806"/>
                    </a:lnTo>
                    <a:lnTo>
                      <a:pt x="1314" y="806"/>
                    </a:lnTo>
                    <a:lnTo>
                      <a:pt x="1322" y="808"/>
                    </a:lnTo>
                    <a:lnTo>
                      <a:pt x="1328" y="812"/>
                    </a:lnTo>
                    <a:lnTo>
                      <a:pt x="1334" y="817"/>
                    </a:lnTo>
                    <a:lnTo>
                      <a:pt x="1340" y="823"/>
                    </a:lnTo>
                    <a:lnTo>
                      <a:pt x="1348" y="831"/>
                    </a:lnTo>
                    <a:lnTo>
                      <a:pt x="1354" y="837"/>
                    </a:lnTo>
                    <a:lnTo>
                      <a:pt x="1357" y="838"/>
                    </a:lnTo>
                    <a:lnTo>
                      <a:pt x="1362" y="840"/>
                    </a:lnTo>
                    <a:lnTo>
                      <a:pt x="1379" y="848"/>
                    </a:lnTo>
                    <a:lnTo>
                      <a:pt x="1389" y="851"/>
                    </a:lnTo>
                    <a:lnTo>
                      <a:pt x="1399" y="855"/>
                    </a:lnTo>
                    <a:lnTo>
                      <a:pt x="1408" y="860"/>
                    </a:lnTo>
                    <a:lnTo>
                      <a:pt x="1419" y="861"/>
                    </a:lnTo>
                    <a:lnTo>
                      <a:pt x="1428" y="863"/>
                    </a:lnTo>
                    <a:lnTo>
                      <a:pt x="1446" y="866"/>
                    </a:lnTo>
                    <a:lnTo>
                      <a:pt x="1456" y="869"/>
                    </a:lnTo>
                    <a:lnTo>
                      <a:pt x="1463" y="872"/>
                    </a:lnTo>
                    <a:lnTo>
                      <a:pt x="1472" y="874"/>
                    </a:lnTo>
                    <a:lnTo>
                      <a:pt x="1480" y="874"/>
                    </a:lnTo>
                    <a:lnTo>
                      <a:pt x="1486" y="874"/>
                    </a:lnTo>
                    <a:lnTo>
                      <a:pt x="1492" y="877"/>
                    </a:lnTo>
                    <a:lnTo>
                      <a:pt x="1497" y="878"/>
                    </a:lnTo>
                    <a:lnTo>
                      <a:pt x="1505" y="878"/>
                    </a:lnTo>
                    <a:lnTo>
                      <a:pt x="1509" y="878"/>
                    </a:lnTo>
                    <a:lnTo>
                      <a:pt x="1512" y="880"/>
                    </a:lnTo>
                    <a:lnTo>
                      <a:pt x="1522" y="881"/>
                    </a:lnTo>
                    <a:lnTo>
                      <a:pt x="1529" y="881"/>
                    </a:lnTo>
                    <a:lnTo>
                      <a:pt x="1535" y="883"/>
                    </a:lnTo>
                    <a:lnTo>
                      <a:pt x="1540" y="883"/>
                    </a:lnTo>
                    <a:lnTo>
                      <a:pt x="1546" y="884"/>
                    </a:lnTo>
                    <a:lnTo>
                      <a:pt x="1554" y="883"/>
                    </a:lnTo>
                    <a:lnTo>
                      <a:pt x="1563" y="884"/>
                    </a:lnTo>
                    <a:lnTo>
                      <a:pt x="1571" y="888"/>
                    </a:lnTo>
                    <a:lnTo>
                      <a:pt x="1577" y="889"/>
                    </a:lnTo>
                    <a:lnTo>
                      <a:pt x="1585" y="891"/>
                    </a:lnTo>
                    <a:lnTo>
                      <a:pt x="1591" y="894"/>
                    </a:lnTo>
                    <a:lnTo>
                      <a:pt x="1594" y="898"/>
                    </a:lnTo>
                    <a:lnTo>
                      <a:pt x="1597" y="901"/>
                    </a:lnTo>
                    <a:lnTo>
                      <a:pt x="1603" y="904"/>
                    </a:lnTo>
                    <a:lnTo>
                      <a:pt x="1609" y="908"/>
                    </a:lnTo>
                    <a:lnTo>
                      <a:pt x="1612" y="911"/>
                    </a:lnTo>
                    <a:lnTo>
                      <a:pt x="1617" y="914"/>
                    </a:lnTo>
                    <a:lnTo>
                      <a:pt x="1623" y="912"/>
                    </a:lnTo>
                    <a:lnTo>
                      <a:pt x="1631" y="914"/>
                    </a:lnTo>
                    <a:lnTo>
                      <a:pt x="1643" y="911"/>
                    </a:lnTo>
                    <a:lnTo>
                      <a:pt x="1651" y="908"/>
                    </a:lnTo>
                    <a:lnTo>
                      <a:pt x="1652" y="906"/>
                    </a:lnTo>
                    <a:lnTo>
                      <a:pt x="1658" y="904"/>
                    </a:lnTo>
                    <a:lnTo>
                      <a:pt x="1663" y="906"/>
                    </a:lnTo>
                    <a:lnTo>
                      <a:pt x="1675" y="912"/>
                    </a:lnTo>
                    <a:lnTo>
                      <a:pt x="1682" y="918"/>
                    </a:lnTo>
                    <a:lnTo>
                      <a:pt x="1691" y="926"/>
                    </a:lnTo>
                    <a:lnTo>
                      <a:pt x="1697" y="929"/>
                    </a:lnTo>
                    <a:lnTo>
                      <a:pt x="1702" y="932"/>
                    </a:lnTo>
                    <a:lnTo>
                      <a:pt x="1711" y="934"/>
                    </a:lnTo>
                    <a:lnTo>
                      <a:pt x="1723" y="935"/>
                    </a:lnTo>
                    <a:lnTo>
                      <a:pt x="1731" y="937"/>
                    </a:lnTo>
                    <a:lnTo>
                      <a:pt x="1745" y="938"/>
                    </a:lnTo>
                    <a:lnTo>
                      <a:pt x="1754" y="940"/>
                    </a:lnTo>
                    <a:lnTo>
                      <a:pt x="1765" y="940"/>
                    </a:lnTo>
                    <a:lnTo>
                      <a:pt x="1772" y="941"/>
                    </a:lnTo>
                    <a:lnTo>
                      <a:pt x="1781" y="943"/>
                    </a:lnTo>
                    <a:lnTo>
                      <a:pt x="1789" y="944"/>
                    </a:lnTo>
                    <a:lnTo>
                      <a:pt x="1795" y="946"/>
                    </a:lnTo>
                    <a:lnTo>
                      <a:pt x="1800" y="948"/>
                    </a:lnTo>
                    <a:lnTo>
                      <a:pt x="1805" y="949"/>
                    </a:lnTo>
                    <a:lnTo>
                      <a:pt x="1809" y="949"/>
                    </a:lnTo>
                    <a:lnTo>
                      <a:pt x="1815" y="949"/>
                    </a:lnTo>
                    <a:lnTo>
                      <a:pt x="1818" y="948"/>
                    </a:lnTo>
                    <a:lnTo>
                      <a:pt x="1825" y="948"/>
                    </a:lnTo>
                    <a:lnTo>
                      <a:pt x="1829" y="948"/>
                    </a:lnTo>
                    <a:lnTo>
                      <a:pt x="1832" y="948"/>
                    </a:lnTo>
                    <a:lnTo>
                      <a:pt x="1838" y="944"/>
                    </a:lnTo>
                    <a:lnTo>
                      <a:pt x="1843" y="941"/>
                    </a:lnTo>
                    <a:lnTo>
                      <a:pt x="1848" y="937"/>
                    </a:lnTo>
                    <a:lnTo>
                      <a:pt x="1855" y="940"/>
                    </a:lnTo>
                    <a:lnTo>
                      <a:pt x="1861" y="941"/>
                    </a:lnTo>
                    <a:lnTo>
                      <a:pt x="1868" y="944"/>
                    </a:lnTo>
                    <a:lnTo>
                      <a:pt x="1872" y="946"/>
                    </a:lnTo>
                    <a:lnTo>
                      <a:pt x="1880" y="949"/>
                    </a:lnTo>
                    <a:lnTo>
                      <a:pt x="1888" y="951"/>
                    </a:lnTo>
                    <a:lnTo>
                      <a:pt x="1894" y="952"/>
                    </a:lnTo>
                    <a:lnTo>
                      <a:pt x="1900" y="954"/>
                    </a:lnTo>
                    <a:lnTo>
                      <a:pt x="1908" y="957"/>
                    </a:lnTo>
                    <a:lnTo>
                      <a:pt x="1917" y="958"/>
                    </a:lnTo>
                    <a:lnTo>
                      <a:pt x="1923" y="960"/>
                    </a:lnTo>
                    <a:lnTo>
                      <a:pt x="1931" y="961"/>
                    </a:lnTo>
                    <a:lnTo>
                      <a:pt x="1938" y="961"/>
                    </a:lnTo>
                    <a:lnTo>
                      <a:pt x="1941" y="963"/>
                    </a:lnTo>
                    <a:lnTo>
                      <a:pt x="1944" y="963"/>
                    </a:lnTo>
                    <a:lnTo>
                      <a:pt x="1946" y="960"/>
                    </a:lnTo>
                    <a:lnTo>
                      <a:pt x="1947" y="955"/>
                    </a:lnTo>
                    <a:lnTo>
                      <a:pt x="1949" y="944"/>
                    </a:lnTo>
                    <a:lnTo>
                      <a:pt x="1951" y="938"/>
                    </a:lnTo>
                    <a:lnTo>
                      <a:pt x="1954" y="935"/>
                    </a:lnTo>
                    <a:lnTo>
                      <a:pt x="1954" y="932"/>
                    </a:lnTo>
                    <a:lnTo>
                      <a:pt x="1957" y="932"/>
                    </a:lnTo>
                    <a:lnTo>
                      <a:pt x="1967" y="926"/>
                    </a:lnTo>
                    <a:lnTo>
                      <a:pt x="1984" y="917"/>
                    </a:lnTo>
                    <a:lnTo>
                      <a:pt x="2003" y="906"/>
                    </a:lnTo>
                    <a:lnTo>
                      <a:pt x="2012" y="900"/>
                    </a:lnTo>
                    <a:lnTo>
                      <a:pt x="2017" y="898"/>
                    </a:lnTo>
                    <a:lnTo>
                      <a:pt x="2018" y="895"/>
                    </a:lnTo>
                    <a:lnTo>
                      <a:pt x="2021" y="892"/>
                    </a:lnTo>
                    <a:lnTo>
                      <a:pt x="2023" y="889"/>
                    </a:lnTo>
                    <a:lnTo>
                      <a:pt x="2027" y="886"/>
                    </a:lnTo>
                    <a:lnTo>
                      <a:pt x="2032" y="886"/>
                    </a:lnTo>
                    <a:lnTo>
                      <a:pt x="2043" y="883"/>
                    </a:lnTo>
                    <a:lnTo>
                      <a:pt x="2057" y="874"/>
                    </a:lnTo>
                    <a:lnTo>
                      <a:pt x="2058" y="871"/>
                    </a:lnTo>
                    <a:lnTo>
                      <a:pt x="2060" y="868"/>
                    </a:lnTo>
                    <a:lnTo>
                      <a:pt x="2067" y="854"/>
                    </a:lnTo>
                    <a:lnTo>
                      <a:pt x="2070" y="849"/>
                    </a:lnTo>
                    <a:lnTo>
                      <a:pt x="2070" y="838"/>
                    </a:lnTo>
                    <a:lnTo>
                      <a:pt x="2069" y="829"/>
                    </a:lnTo>
                    <a:lnTo>
                      <a:pt x="2067" y="820"/>
                    </a:lnTo>
                    <a:lnTo>
                      <a:pt x="2066" y="812"/>
                    </a:lnTo>
                    <a:lnTo>
                      <a:pt x="2066" y="806"/>
                    </a:lnTo>
                    <a:lnTo>
                      <a:pt x="2066" y="801"/>
                    </a:lnTo>
                    <a:lnTo>
                      <a:pt x="2069" y="798"/>
                    </a:lnTo>
                    <a:lnTo>
                      <a:pt x="2075" y="795"/>
                    </a:lnTo>
                    <a:lnTo>
                      <a:pt x="2081" y="795"/>
                    </a:lnTo>
                    <a:lnTo>
                      <a:pt x="2089" y="795"/>
                    </a:lnTo>
                    <a:lnTo>
                      <a:pt x="2109" y="801"/>
                    </a:lnTo>
                    <a:lnTo>
                      <a:pt x="2115" y="803"/>
                    </a:lnTo>
                    <a:lnTo>
                      <a:pt x="2123" y="806"/>
                    </a:lnTo>
                    <a:lnTo>
                      <a:pt x="2130" y="803"/>
                    </a:lnTo>
                    <a:lnTo>
                      <a:pt x="2141" y="800"/>
                    </a:lnTo>
                    <a:lnTo>
                      <a:pt x="2149" y="795"/>
                    </a:lnTo>
                    <a:lnTo>
                      <a:pt x="2166" y="781"/>
                    </a:lnTo>
                    <a:lnTo>
                      <a:pt x="2181" y="774"/>
                    </a:lnTo>
                    <a:lnTo>
                      <a:pt x="2192" y="771"/>
                    </a:lnTo>
                    <a:lnTo>
                      <a:pt x="2203" y="771"/>
                    </a:lnTo>
                    <a:lnTo>
                      <a:pt x="2212" y="771"/>
                    </a:lnTo>
                    <a:lnTo>
                      <a:pt x="2221" y="771"/>
                    </a:lnTo>
                    <a:lnTo>
                      <a:pt x="2232" y="772"/>
                    </a:lnTo>
                    <a:lnTo>
                      <a:pt x="2243" y="774"/>
                    </a:lnTo>
                    <a:lnTo>
                      <a:pt x="2252" y="775"/>
                    </a:lnTo>
                    <a:lnTo>
                      <a:pt x="2270" y="781"/>
                    </a:lnTo>
                    <a:lnTo>
                      <a:pt x="2278" y="784"/>
                    </a:lnTo>
                    <a:lnTo>
                      <a:pt x="2289" y="791"/>
                    </a:lnTo>
                    <a:lnTo>
                      <a:pt x="2296" y="797"/>
                    </a:lnTo>
                    <a:lnTo>
                      <a:pt x="2304" y="806"/>
                    </a:lnTo>
                    <a:lnTo>
                      <a:pt x="2312" y="815"/>
                    </a:lnTo>
                    <a:lnTo>
                      <a:pt x="2321" y="824"/>
                    </a:lnTo>
                    <a:lnTo>
                      <a:pt x="2327" y="831"/>
                    </a:lnTo>
                    <a:lnTo>
                      <a:pt x="2335" y="831"/>
                    </a:lnTo>
                    <a:lnTo>
                      <a:pt x="2343" y="831"/>
                    </a:lnTo>
                    <a:lnTo>
                      <a:pt x="2350" y="829"/>
                    </a:lnTo>
                    <a:lnTo>
                      <a:pt x="2366" y="829"/>
                    </a:lnTo>
                    <a:lnTo>
                      <a:pt x="2375" y="831"/>
                    </a:lnTo>
                    <a:lnTo>
                      <a:pt x="2381" y="834"/>
                    </a:lnTo>
                    <a:lnTo>
                      <a:pt x="2390" y="840"/>
                    </a:lnTo>
                    <a:lnTo>
                      <a:pt x="2398" y="846"/>
                    </a:lnTo>
                    <a:lnTo>
                      <a:pt x="2407" y="852"/>
                    </a:lnTo>
                    <a:lnTo>
                      <a:pt x="2415" y="857"/>
                    </a:lnTo>
                    <a:lnTo>
                      <a:pt x="2426" y="855"/>
                    </a:lnTo>
                    <a:lnTo>
                      <a:pt x="2432" y="855"/>
                    </a:lnTo>
                    <a:lnTo>
                      <a:pt x="2439" y="855"/>
                    </a:lnTo>
                    <a:lnTo>
                      <a:pt x="2452" y="858"/>
                    </a:lnTo>
                    <a:lnTo>
                      <a:pt x="2458" y="861"/>
                    </a:lnTo>
                    <a:lnTo>
                      <a:pt x="2464" y="864"/>
                    </a:lnTo>
                    <a:lnTo>
                      <a:pt x="2476" y="871"/>
                    </a:lnTo>
                    <a:lnTo>
                      <a:pt x="2481" y="875"/>
                    </a:lnTo>
                    <a:lnTo>
                      <a:pt x="2492" y="881"/>
                    </a:lnTo>
                    <a:lnTo>
                      <a:pt x="2498" y="888"/>
                    </a:lnTo>
                    <a:lnTo>
                      <a:pt x="2504" y="894"/>
                    </a:lnTo>
                    <a:lnTo>
                      <a:pt x="2512" y="901"/>
                    </a:lnTo>
                    <a:lnTo>
                      <a:pt x="2518" y="908"/>
                    </a:lnTo>
                    <a:lnTo>
                      <a:pt x="2526" y="912"/>
                    </a:lnTo>
                    <a:lnTo>
                      <a:pt x="2541" y="926"/>
                    </a:lnTo>
                    <a:lnTo>
                      <a:pt x="2546" y="937"/>
                    </a:lnTo>
                    <a:lnTo>
                      <a:pt x="2558" y="960"/>
                    </a:lnTo>
                    <a:lnTo>
                      <a:pt x="2561" y="966"/>
                    </a:lnTo>
                    <a:lnTo>
                      <a:pt x="2565" y="966"/>
                    </a:lnTo>
                    <a:lnTo>
                      <a:pt x="2573" y="968"/>
                    </a:lnTo>
                    <a:lnTo>
                      <a:pt x="2581" y="964"/>
                    </a:lnTo>
                    <a:lnTo>
                      <a:pt x="2590" y="963"/>
                    </a:lnTo>
                    <a:lnTo>
                      <a:pt x="2599" y="961"/>
                    </a:lnTo>
                    <a:lnTo>
                      <a:pt x="2612" y="961"/>
                    </a:lnTo>
                    <a:lnTo>
                      <a:pt x="2619" y="968"/>
                    </a:lnTo>
                    <a:lnTo>
                      <a:pt x="2625" y="972"/>
                    </a:lnTo>
                    <a:lnTo>
                      <a:pt x="2636" y="978"/>
                    </a:lnTo>
                    <a:lnTo>
                      <a:pt x="2647" y="983"/>
                    </a:lnTo>
                    <a:lnTo>
                      <a:pt x="2655" y="986"/>
                    </a:lnTo>
                    <a:lnTo>
                      <a:pt x="2662" y="991"/>
                    </a:lnTo>
                    <a:lnTo>
                      <a:pt x="2672" y="994"/>
                    </a:lnTo>
                    <a:lnTo>
                      <a:pt x="2678" y="1000"/>
                    </a:lnTo>
                    <a:lnTo>
                      <a:pt x="2687" y="1004"/>
                    </a:lnTo>
                    <a:lnTo>
                      <a:pt x="2693" y="1009"/>
                    </a:lnTo>
                    <a:lnTo>
                      <a:pt x="2699" y="1011"/>
                    </a:lnTo>
                    <a:lnTo>
                      <a:pt x="2699" y="1012"/>
                    </a:lnTo>
                    <a:lnTo>
                      <a:pt x="2701" y="1023"/>
                    </a:lnTo>
                    <a:lnTo>
                      <a:pt x="2704" y="1032"/>
                    </a:lnTo>
                    <a:lnTo>
                      <a:pt x="2707" y="1040"/>
                    </a:lnTo>
                    <a:lnTo>
                      <a:pt x="2707" y="1049"/>
                    </a:lnTo>
                    <a:lnTo>
                      <a:pt x="2705" y="1055"/>
                    </a:lnTo>
                    <a:lnTo>
                      <a:pt x="2704" y="1058"/>
                    </a:lnTo>
                    <a:lnTo>
                      <a:pt x="2705" y="1063"/>
                    </a:lnTo>
                    <a:lnTo>
                      <a:pt x="2715" y="1066"/>
                    </a:lnTo>
                    <a:lnTo>
                      <a:pt x="2724" y="1069"/>
                    </a:lnTo>
                    <a:lnTo>
                      <a:pt x="2733" y="1072"/>
                    </a:lnTo>
                    <a:lnTo>
                      <a:pt x="2739" y="1078"/>
                    </a:lnTo>
                    <a:lnTo>
                      <a:pt x="2745" y="1083"/>
                    </a:lnTo>
                    <a:lnTo>
                      <a:pt x="2752" y="1089"/>
                    </a:lnTo>
                    <a:lnTo>
                      <a:pt x="2756" y="1097"/>
                    </a:lnTo>
                    <a:lnTo>
                      <a:pt x="2761" y="1106"/>
                    </a:lnTo>
                    <a:lnTo>
                      <a:pt x="2764" y="1111"/>
                    </a:lnTo>
                    <a:lnTo>
                      <a:pt x="2767" y="1115"/>
                    </a:lnTo>
                    <a:lnTo>
                      <a:pt x="2772" y="1115"/>
                    </a:lnTo>
                    <a:lnTo>
                      <a:pt x="2779" y="1115"/>
                    </a:lnTo>
                    <a:lnTo>
                      <a:pt x="2785" y="1115"/>
                    </a:lnTo>
                    <a:lnTo>
                      <a:pt x="2793" y="1117"/>
                    </a:lnTo>
                    <a:lnTo>
                      <a:pt x="2802" y="1118"/>
                    </a:lnTo>
                    <a:lnTo>
                      <a:pt x="2808" y="1121"/>
                    </a:lnTo>
                    <a:lnTo>
                      <a:pt x="2818" y="1126"/>
                    </a:lnTo>
                    <a:lnTo>
                      <a:pt x="2822" y="1127"/>
                    </a:lnTo>
                    <a:lnTo>
                      <a:pt x="2824" y="1131"/>
                    </a:lnTo>
                    <a:lnTo>
                      <a:pt x="2825" y="1135"/>
                    </a:lnTo>
                    <a:lnTo>
                      <a:pt x="2825" y="1141"/>
                    </a:lnTo>
                    <a:lnTo>
                      <a:pt x="2825" y="1151"/>
                    </a:lnTo>
                    <a:lnTo>
                      <a:pt x="2827" y="1158"/>
                    </a:lnTo>
                    <a:lnTo>
                      <a:pt x="2828" y="1166"/>
                    </a:lnTo>
                    <a:lnTo>
                      <a:pt x="2830" y="1166"/>
                    </a:lnTo>
                    <a:lnTo>
                      <a:pt x="2831" y="1172"/>
                    </a:lnTo>
                    <a:lnTo>
                      <a:pt x="2836" y="1178"/>
                    </a:lnTo>
                    <a:lnTo>
                      <a:pt x="2839" y="1187"/>
                    </a:lnTo>
                    <a:lnTo>
                      <a:pt x="2842" y="1194"/>
                    </a:lnTo>
                    <a:lnTo>
                      <a:pt x="2847" y="1198"/>
                    </a:lnTo>
                    <a:lnTo>
                      <a:pt x="2851" y="1204"/>
                    </a:lnTo>
                    <a:lnTo>
                      <a:pt x="2856" y="1209"/>
                    </a:lnTo>
                    <a:lnTo>
                      <a:pt x="2859" y="1211"/>
                    </a:lnTo>
                    <a:lnTo>
                      <a:pt x="2862" y="1217"/>
                    </a:lnTo>
                    <a:lnTo>
                      <a:pt x="2865" y="1224"/>
                    </a:lnTo>
                    <a:lnTo>
                      <a:pt x="2867" y="1230"/>
                    </a:lnTo>
                    <a:lnTo>
                      <a:pt x="2868" y="1232"/>
                    </a:lnTo>
                    <a:lnTo>
                      <a:pt x="2875" y="1243"/>
                    </a:lnTo>
                    <a:lnTo>
                      <a:pt x="2881" y="1252"/>
                    </a:lnTo>
                    <a:lnTo>
                      <a:pt x="2884" y="1261"/>
                    </a:lnTo>
                    <a:lnTo>
                      <a:pt x="2879" y="1298"/>
                    </a:lnTo>
                    <a:lnTo>
                      <a:pt x="2885" y="1314"/>
                    </a:lnTo>
                    <a:lnTo>
                      <a:pt x="2884" y="1332"/>
                    </a:lnTo>
                    <a:lnTo>
                      <a:pt x="2878" y="1346"/>
                    </a:lnTo>
                    <a:lnTo>
                      <a:pt x="2873" y="1360"/>
                    </a:lnTo>
                    <a:lnTo>
                      <a:pt x="2875" y="1380"/>
                    </a:lnTo>
                    <a:lnTo>
                      <a:pt x="2878" y="1392"/>
                    </a:lnTo>
                    <a:lnTo>
                      <a:pt x="2882" y="1412"/>
                    </a:lnTo>
                    <a:lnTo>
                      <a:pt x="2885" y="1426"/>
                    </a:lnTo>
                    <a:lnTo>
                      <a:pt x="2894" y="1441"/>
                    </a:lnTo>
                    <a:lnTo>
                      <a:pt x="2899" y="1454"/>
                    </a:lnTo>
                    <a:lnTo>
                      <a:pt x="2905" y="1469"/>
                    </a:lnTo>
                    <a:lnTo>
                      <a:pt x="2922" y="1497"/>
                    </a:lnTo>
                    <a:lnTo>
                      <a:pt x="2924" y="1503"/>
                    </a:lnTo>
                    <a:lnTo>
                      <a:pt x="2927" y="1507"/>
                    </a:lnTo>
                    <a:lnTo>
                      <a:pt x="2936" y="1523"/>
                    </a:lnTo>
                    <a:lnTo>
                      <a:pt x="2947" y="1538"/>
                    </a:lnTo>
                    <a:lnTo>
                      <a:pt x="2959" y="1552"/>
                    </a:lnTo>
                    <a:lnTo>
                      <a:pt x="2967" y="1564"/>
                    </a:lnTo>
                    <a:lnTo>
                      <a:pt x="2974" y="1575"/>
                    </a:lnTo>
                    <a:lnTo>
                      <a:pt x="2982" y="1586"/>
                    </a:lnTo>
                    <a:lnTo>
                      <a:pt x="2988" y="1595"/>
                    </a:lnTo>
                    <a:lnTo>
                      <a:pt x="2993" y="1604"/>
                    </a:lnTo>
                    <a:lnTo>
                      <a:pt x="3001" y="1615"/>
                    </a:lnTo>
                    <a:lnTo>
                      <a:pt x="3008" y="1627"/>
                    </a:lnTo>
                    <a:lnTo>
                      <a:pt x="3021" y="1643"/>
                    </a:lnTo>
                    <a:lnTo>
                      <a:pt x="3028" y="1652"/>
                    </a:lnTo>
                    <a:lnTo>
                      <a:pt x="3036" y="1663"/>
                    </a:lnTo>
                    <a:lnTo>
                      <a:pt x="3041" y="1673"/>
                    </a:lnTo>
                    <a:lnTo>
                      <a:pt x="3045" y="1681"/>
                    </a:lnTo>
                    <a:lnTo>
                      <a:pt x="3053" y="1690"/>
                    </a:lnTo>
                    <a:lnTo>
                      <a:pt x="3061" y="1706"/>
                    </a:lnTo>
                    <a:lnTo>
                      <a:pt x="3070" y="1715"/>
                    </a:lnTo>
                    <a:lnTo>
                      <a:pt x="3074" y="1723"/>
                    </a:lnTo>
                    <a:lnTo>
                      <a:pt x="3079" y="1735"/>
                    </a:lnTo>
                    <a:lnTo>
                      <a:pt x="3085" y="1749"/>
                    </a:lnTo>
                    <a:lnTo>
                      <a:pt x="3085" y="1764"/>
                    </a:lnTo>
                    <a:lnTo>
                      <a:pt x="3087" y="1778"/>
                    </a:lnTo>
                    <a:lnTo>
                      <a:pt x="3084" y="1792"/>
                    </a:lnTo>
                    <a:lnTo>
                      <a:pt x="3082" y="1807"/>
                    </a:lnTo>
                    <a:lnTo>
                      <a:pt x="3082" y="1821"/>
                    </a:lnTo>
                    <a:lnTo>
                      <a:pt x="3082" y="1833"/>
                    </a:lnTo>
                    <a:lnTo>
                      <a:pt x="3079" y="1849"/>
                    </a:lnTo>
                    <a:lnTo>
                      <a:pt x="3081" y="1867"/>
                    </a:lnTo>
                    <a:lnTo>
                      <a:pt x="3076" y="1883"/>
                    </a:lnTo>
                    <a:lnTo>
                      <a:pt x="3071" y="1896"/>
                    </a:lnTo>
                    <a:lnTo>
                      <a:pt x="3071" y="1915"/>
                    </a:lnTo>
                    <a:lnTo>
                      <a:pt x="3071" y="1927"/>
                    </a:lnTo>
                    <a:lnTo>
                      <a:pt x="3073" y="1943"/>
                    </a:lnTo>
                    <a:lnTo>
                      <a:pt x="3071" y="1953"/>
                    </a:lnTo>
                    <a:lnTo>
                      <a:pt x="3070" y="1967"/>
                    </a:lnTo>
                    <a:lnTo>
                      <a:pt x="3067" y="1983"/>
                    </a:lnTo>
                    <a:lnTo>
                      <a:pt x="3065" y="1998"/>
                    </a:lnTo>
                    <a:lnTo>
                      <a:pt x="3062" y="2013"/>
                    </a:lnTo>
                    <a:lnTo>
                      <a:pt x="3061" y="2026"/>
                    </a:lnTo>
                    <a:lnTo>
                      <a:pt x="3059" y="2033"/>
                    </a:lnTo>
                    <a:lnTo>
                      <a:pt x="3057" y="2043"/>
                    </a:lnTo>
                    <a:lnTo>
                      <a:pt x="3053" y="2056"/>
                    </a:lnTo>
                    <a:lnTo>
                      <a:pt x="3047" y="2067"/>
                    </a:lnTo>
                    <a:lnTo>
                      <a:pt x="3036" y="2083"/>
                    </a:lnTo>
                    <a:lnTo>
                      <a:pt x="3034" y="2089"/>
                    </a:lnTo>
                    <a:lnTo>
                      <a:pt x="3021" y="2090"/>
                    </a:lnTo>
                    <a:lnTo>
                      <a:pt x="3011" y="2095"/>
                    </a:lnTo>
                    <a:lnTo>
                      <a:pt x="2999" y="2103"/>
                    </a:lnTo>
                    <a:lnTo>
                      <a:pt x="2985" y="2110"/>
                    </a:lnTo>
                    <a:lnTo>
                      <a:pt x="2979" y="2116"/>
                    </a:lnTo>
                    <a:lnTo>
                      <a:pt x="2973" y="2124"/>
                    </a:lnTo>
                    <a:lnTo>
                      <a:pt x="2964" y="2132"/>
                    </a:lnTo>
                    <a:lnTo>
                      <a:pt x="2956" y="2138"/>
                    </a:lnTo>
                    <a:lnTo>
                      <a:pt x="2945" y="2147"/>
                    </a:lnTo>
                    <a:lnTo>
                      <a:pt x="2938" y="2153"/>
                    </a:lnTo>
                    <a:lnTo>
                      <a:pt x="2933" y="2155"/>
                    </a:lnTo>
                    <a:lnTo>
                      <a:pt x="2934" y="2158"/>
                    </a:lnTo>
                    <a:lnTo>
                      <a:pt x="2938" y="2161"/>
                    </a:lnTo>
                    <a:lnTo>
                      <a:pt x="2942" y="2170"/>
                    </a:lnTo>
                    <a:lnTo>
                      <a:pt x="2945" y="2176"/>
                    </a:lnTo>
                    <a:lnTo>
                      <a:pt x="2950" y="2184"/>
                    </a:lnTo>
                    <a:lnTo>
                      <a:pt x="2956" y="2192"/>
                    </a:lnTo>
                    <a:lnTo>
                      <a:pt x="2959" y="2196"/>
                    </a:lnTo>
                    <a:lnTo>
                      <a:pt x="2965" y="2206"/>
                    </a:lnTo>
                    <a:lnTo>
                      <a:pt x="2970" y="2215"/>
                    </a:lnTo>
                    <a:lnTo>
                      <a:pt x="2976" y="2222"/>
                    </a:lnTo>
                    <a:lnTo>
                      <a:pt x="2979" y="2229"/>
                    </a:lnTo>
                    <a:lnTo>
                      <a:pt x="2984" y="2235"/>
                    </a:lnTo>
                    <a:lnTo>
                      <a:pt x="2993" y="2242"/>
                    </a:lnTo>
                    <a:lnTo>
                      <a:pt x="3001" y="2250"/>
                    </a:lnTo>
                    <a:lnTo>
                      <a:pt x="3007" y="2255"/>
                    </a:lnTo>
                    <a:lnTo>
                      <a:pt x="3013" y="2259"/>
                    </a:lnTo>
                    <a:lnTo>
                      <a:pt x="3019" y="2262"/>
                    </a:lnTo>
                    <a:lnTo>
                      <a:pt x="3025" y="2267"/>
                    </a:lnTo>
                    <a:lnTo>
                      <a:pt x="3034" y="2272"/>
                    </a:lnTo>
                    <a:lnTo>
                      <a:pt x="3039" y="2276"/>
                    </a:lnTo>
                    <a:lnTo>
                      <a:pt x="3042" y="2281"/>
                    </a:lnTo>
                    <a:lnTo>
                      <a:pt x="3048" y="2286"/>
                    </a:lnTo>
                    <a:lnTo>
                      <a:pt x="3057" y="2292"/>
                    </a:lnTo>
                    <a:lnTo>
                      <a:pt x="3067" y="2296"/>
                    </a:lnTo>
                    <a:lnTo>
                      <a:pt x="3076" y="2302"/>
                    </a:lnTo>
                    <a:lnTo>
                      <a:pt x="3082" y="2306"/>
                    </a:lnTo>
                    <a:lnTo>
                      <a:pt x="3091" y="2310"/>
                    </a:lnTo>
                    <a:lnTo>
                      <a:pt x="3099" y="2313"/>
                    </a:lnTo>
                    <a:lnTo>
                      <a:pt x="3111" y="2316"/>
                    </a:lnTo>
                    <a:lnTo>
                      <a:pt x="3119" y="2319"/>
                    </a:lnTo>
                    <a:lnTo>
                      <a:pt x="3127" y="2319"/>
                    </a:lnTo>
                    <a:lnTo>
                      <a:pt x="3134" y="2321"/>
                    </a:lnTo>
                    <a:lnTo>
                      <a:pt x="3140" y="2322"/>
                    </a:lnTo>
                    <a:lnTo>
                      <a:pt x="3148" y="2327"/>
                    </a:lnTo>
                    <a:lnTo>
                      <a:pt x="3157" y="2330"/>
                    </a:lnTo>
                    <a:lnTo>
                      <a:pt x="3150" y="2336"/>
                    </a:lnTo>
                    <a:lnTo>
                      <a:pt x="3144" y="2346"/>
                    </a:lnTo>
                    <a:lnTo>
                      <a:pt x="3136" y="2355"/>
                    </a:lnTo>
                    <a:lnTo>
                      <a:pt x="3128" y="2362"/>
                    </a:lnTo>
                    <a:lnTo>
                      <a:pt x="3119" y="2370"/>
                    </a:lnTo>
                    <a:lnTo>
                      <a:pt x="3111" y="2379"/>
                    </a:lnTo>
                    <a:lnTo>
                      <a:pt x="3104" y="2390"/>
                    </a:lnTo>
                    <a:lnTo>
                      <a:pt x="3097" y="2399"/>
                    </a:lnTo>
                    <a:lnTo>
                      <a:pt x="3097" y="2407"/>
                    </a:lnTo>
                    <a:lnTo>
                      <a:pt x="3099" y="2412"/>
                    </a:lnTo>
                    <a:lnTo>
                      <a:pt x="3097" y="2422"/>
                    </a:lnTo>
                    <a:lnTo>
                      <a:pt x="3097" y="2435"/>
                    </a:lnTo>
                    <a:lnTo>
                      <a:pt x="3094" y="2447"/>
                    </a:lnTo>
                    <a:lnTo>
                      <a:pt x="3094" y="2449"/>
                    </a:lnTo>
                    <a:lnTo>
                      <a:pt x="3090" y="2449"/>
                    </a:lnTo>
                    <a:lnTo>
                      <a:pt x="3087" y="2447"/>
                    </a:lnTo>
                    <a:lnTo>
                      <a:pt x="3084" y="2445"/>
                    </a:lnTo>
                    <a:lnTo>
                      <a:pt x="3077" y="2444"/>
                    </a:lnTo>
                    <a:lnTo>
                      <a:pt x="3073" y="2444"/>
                    </a:lnTo>
                    <a:lnTo>
                      <a:pt x="3065" y="2444"/>
                    </a:lnTo>
                    <a:lnTo>
                      <a:pt x="3056" y="2445"/>
                    </a:lnTo>
                    <a:lnTo>
                      <a:pt x="3048" y="2447"/>
                    </a:lnTo>
                    <a:lnTo>
                      <a:pt x="3044" y="2450"/>
                    </a:lnTo>
                    <a:lnTo>
                      <a:pt x="3036" y="2453"/>
                    </a:lnTo>
                    <a:lnTo>
                      <a:pt x="3021" y="2462"/>
                    </a:lnTo>
                    <a:lnTo>
                      <a:pt x="3011" y="2465"/>
                    </a:lnTo>
                    <a:lnTo>
                      <a:pt x="3008" y="2470"/>
                    </a:lnTo>
                    <a:lnTo>
                      <a:pt x="3001" y="2475"/>
                    </a:lnTo>
                    <a:lnTo>
                      <a:pt x="2987" y="2482"/>
                    </a:lnTo>
                    <a:lnTo>
                      <a:pt x="2981" y="2487"/>
                    </a:lnTo>
                    <a:lnTo>
                      <a:pt x="2973" y="2490"/>
                    </a:lnTo>
                    <a:lnTo>
                      <a:pt x="2968" y="2487"/>
                    </a:lnTo>
                    <a:lnTo>
                      <a:pt x="2964" y="2478"/>
                    </a:lnTo>
                    <a:lnTo>
                      <a:pt x="2961" y="2473"/>
                    </a:lnTo>
                    <a:lnTo>
                      <a:pt x="2959" y="2467"/>
                    </a:lnTo>
                    <a:lnTo>
                      <a:pt x="2958" y="2462"/>
                    </a:lnTo>
                    <a:lnTo>
                      <a:pt x="2954" y="2456"/>
                    </a:lnTo>
                    <a:lnTo>
                      <a:pt x="2951" y="2450"/>
                    </a:lnTo>
                    <a:lnTo>
                      <a:pt x="2950" y="2445"/>
                    </a:lnTo>
                    <a:lnTo>
                      <a:pt x="2948" y="2442"/>
                    </a:lnTo>
                    <a:lnTo>
                      <a:pt x="2945" y="2439"/>
                    </a:lnTo>
                    <a:lnTo>
                      <a:pt x="2942" y="2432"/>
                    </a:lnTo>
                    <a:lnTo>
                      <a:pt x="2938" y="2427"/>
                    </a:lnTo>
                    <a:lnTo>
                      <a:pt x="2933" y="2422"/>
                    </a:lnTo>
                    <a:lnTo>
                      <a:pt x="2927" y="2418"/>
                    </a:lnTo>
                    <a:lnTo>
                      <a:pt x="2916" y="2413"/>
                    </a:lnTo>
                    <a:lnTo>
                      <a:pt x="2910" y="2413"/>
                    </a:lnTo>
                    <a:lnTo>
                      <a:pt x="2902" y="2412"/>
                    </a:lnTo>
                    <a:lnTo>
                      <a:pt x="2898" y="2410"/>
                    </a:lnTo>
                    <a:lnTo>
                      <a:pt x="2894" y="2409"/>
                    </a:lnTo>
                    <a:lnTo>
                      <a:pt x="2890" y="2406"/>
                    </a:lnTo>
                    <a:lnTo>
                      <a:pt x="2887" y="2402"/>
                    </a:lnTo>
                    <a:lnTo>
                      <a:pt x="2884" y="2399"/>
                    </a:lnTo>
                    <a:lnTo>
                      <a:pt x="2876" y="2396"/>
                    </a:lnTo>
                    <a:lnTo>
                      <a:pt x="2868" y="2395"/>
                    </a:lnTo>
                    <a:lnTo>
                      <a:pt x="2861" y="2392"/>
                    </a:lnTo>
                    <a:lnTo>
                      <a:pt x="2848" y="2390"/>
                    </a:lnTo>
                    <a:lnTo>
                      <a:pt x="2838" y="2390"/>
                    </a:lnTo>
                    <a:lnTo>
                      <a:pt x="2825" y="2387"/>
                    </a:lnTo>
                    <a:lnTo>
                      <a:pt x="2819" y="2386"/>
                    </a:lnTo>
                    <a:lnTo>
                      <a:pt x="2813" y="2386"/>
                    </a:lnTo>
                    <a:lnTo>
                      <a:pt x="2801" y="2386"/>
                    </a:lnTo>
                    <a:lnTo>
                      <a:pt x="2795" y="2387"/>
                    </a:lnTo>
                    <a:lnTo>
                      <a:pt x="2787" y="2384"/>
                    </a:lnTo>
                    <a:lnTo>
                      <a:pt x="2778" y="2381"/>
                    </a:lnTo>
                    <a:lnTo>
                      <a:pt x="2770" y="2379"/>
                    </a:lnTo>
                    <a:lnTo>
                      <a:pt x="2765" y="2378"/>
                    </a:lnTo>
                    <a:lnTo>
                      <a:pt x="2759" y="2375"/>
                    </a:lnTo>
                    <a:lnTo>
                      <a:pt x="2755" y="2372"/>
                    </a:lnTo>
                    <a:lnTo>
                      <a:pt x="2748" y="2367"/>
                    </a:lnTo>
                    <a:lnTo>
                      <a:pt x="2738" y="2364"/>
                    </a:lnTo>
                    <a:lnTo>
                      <a:pt x="2732" y="2362"/>
                    </a:lnTo>
                    <a:lnTo>
                      <a:pt x="2724" y="2359"/>
                    </a:lnTo>
                    <a:lnTo>
                      <a:pt x="2715" y="2359"/>
                    </a:lnTo>
                    <a:lnTo>
                      <a:pt x="2707" y="2359"/>
                    </a:lnTo>
                    <a:lnTo>
                      <a:pt x="2696" y="2361"/>
                    </a:lnTo>
                    <a:lnTo>
                      <a:pt x="2690" y="2362"/>
                    </a:lnTo>
                    <a:lnTo>
                      <a:pt x="2685" y="2361"/>
                    </a:lnTo>
                    <a:lnTo>
                      <a:pt x="2676" y="2359"/>
                    </a:lnTo>
                    <a:lnTo>
                      <a:pt x="2667" y="2358"/>
                    </a:lnTo>
                    <a:lnTo>
                      <a:pt x="2656" y="2358"/>
                    </a:lnTo>
                    <a:lnTo>
                      <a:pt x="2647" y="2358"/>
                    </a:lnTo>
                    <a:lnTo>
                      <a:pt x="2638" y="2358"/>
                    </a:lnTo>
                    <a:lnTo>
                      <a:pt x="2629" y="2356"/>
                    </a:lnTo>
                    <a:lnTo>
                      <a:pt x="2621" y="2358"/>
                    </a:lnTo>
                    <a:lnTo>
                      <a:pt x="2615" y="2358"/>
                    </a:lnTo>
                    <a:lnTo>
                      <a:pt x="2605" y="2358"/>
                    </a:lnTo>
                    <a:lnTo>
                      <a:pt x="2596" y="2358"/>
                    </a:lnTo>
                    <a:lnTo>
                      <a:pt x="2590" y="2356"/>
                    </a:lnTo>
                    <a:lnTo>
                      <a:pt x="2585" y="2355"/>
                    </a:lnTo>
                    <a:lnTo>
                      <a:pt x="2579" y="2353"/>
                    </a:lnTo>
                    <a:lnTo>
                      <a:pt x="2576" y="2353"/>
                    </a:lnTo>
                    <a:lnTo>
                      <a:pt x="2569" y="2353"/>
                    </a:lnTo>
                    <a:lnTo>
                      <a:pt x="2559" y="2352"/>
                    </a:lnTo>
                    <a:lnTo>
                      <a:pt x="2550" y="2352"/>
                    </a:lnTo>
                    <a:lnTo>
                      <a:pt x="2544" y="2352"/>
                    </a:lnTo>
                    <a:lnTo>
                      <a:pt x="2538" y="2353"/>
                    </a:lnTo>
                    <a:lnTo>
                      <a:pt x="2530" y="2353"/>
                    </a:lnTo>
                    <a:lnTo>
                      <a:pt x="2526" y="2353"/>
                    </a:lnTo>
                    <a:lnTo>
                      <a:pt x="2522" y="2355"/>
                    </a:lnTo>
                    <a:lnTo>
                      <a:pt x="2515" y="2353"/>
                    </a:lnTo>
                    <a:lnTo>
                      <a:pt x="2507" y="2355"/>
                    </a:lnTo>
                    <a:lnTo>
                      <a:pt x="2501" y="2355"/>
                    </a:lnTo>
                    <a:lnTo>
                      <a:pt x="2496" y="2355"/>
                    </a:lnTo>
                    <a:lnTo>
                      <a:pt x="2493" y="2356"/>
                    </a:lnTo>
                    <a:lnTo>
                      <a:pt x="2489" y="2358"/>
                    </a:lnTo>
                    <a:lnTo>
                      <a:pt x="2482" y="2358"/>
                    </a:lnTo>
                    <a:lnTo>
                      <a:pt x="2479" y="2358"/>
                    </a:lnTo>
                    <a:lnTo>
                      <a:pt x="2475" y="2358"/>
                    </a:lnTo>
                    <a:lnTo>
                      <a:pt x="2473" y="2358"/>
                    </a:lnTo>
                    <a:lnTo>
                      <a:pt x="2470" y="2358"/>
                    </a:lnTo>
                    <a:lnTo>
                      <a:pt x="2469" y="2358"/>
                    </a:lnTo>
                    <a:lnTo>
                      <a:pt x="2467" y="2358"/>
                    </a:lnTo>
                    <a:lnTo>
                      <a:pt x="2450" y="2359"/>
                    </a:lnTo>
                    <a:lnTo>
                      <a:pt x="2433" y="2361"/>
                    </a:lnTo>
                    <a:lnTo>
                      <a:pt x="2412" y="2358"/>
                    </a:lnTo>
                    <a:lnTo>
                      <a:pt x="2395" y="2353"/>
                    </a:lnTo>
                    <a:lnTo>
                      <a:pt x="2373" y="2349"/>
                    </a:lnTo>
                    <a:lnTo>
                      <a:pt x="2350" y="2341"/>
                    </a:lnTo>
                    <a:lnTo>
                      <a:pt x="2338" y="2338"/>
                    </a:lnTo>
                    <a:lnTo>
                      <a:pt x="2329" y="2336"/>
                    </a:lnTo>
                    <a:lnTo>
                      <a:pt x="2321" y="2338"/>
                    </a:lnTo>
                    <a:lnTo>
                      <a:pt x="2315" y="2342"/>
                    </a:lnTo>
                    <a:lnTo>
                      <a:pt x="2309" y="2346"/>
                    </a:lnTo>
                    <a:lnTo>
                      <a:pt x="2300" y="2346"/>
                    </a:lnTo>
                    <a:lnTo>
                      <a:pt x="2287" y="2349"/>
                    </a:lnTo>
                    <a:lnTo>
                      <a:pt x="2273" y="2349"/>
                    </a:lnTo>
                    <a:lnTo>
                      <a:pt x="2269" y="2349"/>
                    </a:lnTo>
                    <a:lnTo>
                      <a:pt x="2264" y="2346"/>
                    </a:lnTo>
                    <a:lnTo>
                      <a:pt x="2258" y="2342"/>
                    </a:lnTo>
                    <a:lnTo>
                      <a:pt x="2249" y="2341"/>
                    </a:lnTo>
                    <a:lnTo>
                      <a:pt x="2241" y="2339"/>
                    </a:lnTo>
                    <a:lnTo>
                      <a:pt x="2232" y="2339"/>
                    </a:lnTo>
                    <a:lnTo>
                      <a:pt x="2221" y="2341"/>
                    </a:lnTo>
                    <a:lnTo>
                      <a:pt x="2215" y="2341"/>
                    </a:lnTo>
                    <a:lnTo>
                      <a:pt x="2209" y="2342"/>
                    </a:lnTo>
                    <a:lnTo>
                      <a:pt x="2206" y="2342"/>
                    </a:lnTo>
                    <a:lnTo>
                      <a:pt x="2197" y="2338"/>
                    </a:lnTo>
                    <a:lnTo>
                      <a:pt x="2190" y="2338"/>
                    </a:lnTo>
                    <a:lnTo>
                      <a:pt x="2186" y="2338"/>
                    </a:lnTo>
                    <a:lnTo>
                      <a:pt x="2181" y="2338"/>
                    </a:lnTo>
                    <a:lnTo>
                      <a:pt x="2177" y="2339"/>
                    </a:lnTo>
                    <a:lnTo>
                      <a:pt x="2167" y="2341"/>
                    </a:lnTo>
                    <a:lnTo>
                      <a:pt x="2161" y="2339"/>
                    </a:lnTo>
                    <a:lnTo>
                      <a:pt x="2155" y="2336"/>
                    </a:lnTo>
                    <a:lnTo>
                      <a:pt x="2149" y="2336"/>
                    </a:lnTo>
                    <a:lnTo>
                      <a:pt x="2141" y="2336"/>
                    </a:lnTo>
                    <a:lnTo>
                      <a:pt x="2137" y="2336"/>
                    </a:lnTo>
                    <a:lnTo>
                      <a:pt x="2117" y="2332"/>
                    </a:lnTo>
                    <a:lnTo>
                      <a:pt x="2110" y="2332"/>
                    </a:lnTo>
                    <a:lnTo>
                      <a:pt x="2104" y="2330"/>
                    </a:lnTo>
                    <a:lnTo>
                      <a:pt x="2097" y="2327"/>
                    </a:lnTo>
                    <a:lnTo>
                      <a:pt x="2083" y="2322"/>
                    </a:lnTo>
                    <a:lnTo>
                      <a:pt x="2077" y="2319"/>
                    </a:lnTo>
                    <a:lnTo>
                      <a:pt x="2069" y="2318"/>
                    </a:lnTo>
                    <a:lnTo>
                      <a:pt x="2060" y="2316"/>
                    </a:lnTo>
                    <a:lnTo>
                      <a:pt x="2047" y="2315"/>
                    </a:lnTo>
                    <a:lnTo>
                      <a:pt x="2038" y="2315"/>
                    </a:lnTo>
                    <a:lnTo>
                      <a:pt x="2029" y="2315"/>
                    </a:lnTo>
                    <a:lnTo>
                      <a:pt x="2018" y="2313"/>
                    </a:lnTo>
                    <a:lnTo>
                      <a:pt x="2009" y="2313"/>
                    </a:lnTo>
                    <a:lnTo>
                      <a:pt x="1998" y="2315"/>
                    </a:lnTo>
                    <a:lnTo>
                      <a:pt x="1991" y="2315"/>
                    </a:lnTo>
                    <a:lnTo>
                      <a:pt x="1983" y="2315"/>
                    </a:lnTo>
                    <a:lnTo>
                      <a:pt x="1977" y="2313"/>
                    </a:lnTo>
                    <a:lnTo>
                      <a:pt x="1974" y="2309"/>
                    </a:lnTo>
                    <a:lnTo>
                      <a:pt x="1971" y="2304"/>
                    </a:lnTo>
                    <a:lnTo>
                      <a:pt x="1969" y="2296"/>
                    </a:lnTo>
                    <a:lnTo>
                      <a:pt x="1967" y="2290"/>
                    </a:lnTo>
                    <a:lnTo>
                      <a:pt x="1966" y="2284"/>
                    </a:lnTo>
                    <a:lnTo>
                      <a:pt x="1963" y="2276"/>
                    </a:lnTo>
                    <a:lnTo>
                      <a:pt x="1960" y="2269"/>
                    </a:lnTo>
                    <a:lnTo>
                      <a:pt x="1955" y="2261"/>
                    </a:lnTo>
                    <a:lnTo>
                      <a:pt x="1947" y="2253"/>
                    </a:lnTo>
                    <a:lnTo>
                      <a:pt x="1940" y="2244"/>
                    </a:lnTo>
                    <a:lnTo>
                      <a:pt x="1924" y="2233"/>
                    </a:lnTo>
                    <a:lnTo>
                      <a:pt x="1918" y="2227"/>
                    </a:lnTo>
                    <a:lnTo>
                      <a:pt x="1909" y="2219"/>
                    </a:lnTo>
                    <a:lnTo>
                      <a:pt x="1903" y="2213"/>
                    </a:lnTo>
                    <a:lnTo>
                      <a:pt x="1895" y="2204"/>
                    </a:lnTo>
                    <a:lnTo>
                      <a:pt x="1891" y="2196"/>
                    </a:lnTo>
                    <a:lnTo>
                      <a:pt x="1886" y="2192"/>
                    </a:lnTo>
                    <a:lnTo>
                      <a:pt x="1883" y="2187"/>
                    </a:lnTo>
                    <a:lnTo>
                      <a:pt x="1878" y="2184"/>
                    </a:lnTo>
                    <a:lnTo>
                      <a:pt x="1874" y="2184"/>
                    </a:lnTo>
                    <a:lnTo>
                      <a:pt x="1874" y="2189"/>
                    </a:lnTo>
                    <a:lnTo>
                      <a:pt x="1860" y="2199"/>
                    </a:lnTo>
                    <a:lnTo>
                      <a:pt x="1849" y="2204"/>
                    </a:lnTo>
                    <a:lnTo>
                      <a:pt x="1841" y="2201"/>
                    </a:lnTo>
                    <a:lnTo>
                      <a:pt x="1835" y="2195"/>
                    </a:lnTo>
                    <a:lnTo>
                      <a:pt x="1828" y="2186"/>
                    </a:lnTo>
                    <a:lnTo>
                      <a:pt x="1823" y="2179"/>
                    </a:lnTo>
                    <a:lnTo>
                      <a:pt x="1817" y="2175"/>
                    </a:lnTo>
                    <a:lnTo>
                      <a:pt x="1805" y="2167"/>
                    </a:lnTo>
                    <a:lnTo>
                      <a:pt x="1797" y="2159"/>
                    </a:lnTo>
                    <a:lnTo>
                      <a:pt x="1788" y="2150"/>
                    </a:lnTo>
                    <a:lnTo>
                      <a:pt x="1771" y="2146"/>
                    </a:lnTo>
                    <a:lnTo>
                      <a:pt x="1758" y="2143"/>
                    </a:lnTo>
                    <a:lnTo>
                      <a:pt x="1748" y="2139"/>
                    </a:lnTo>
                    <a:lnTo>
                      <a:pt x="1734" y="2141"/>
                    </a:lnTo>
                    <a:lnTo>
                      <a:pt x="1728" y="2141"/>
                    </a:lnTo>
                    <a:lnTo>
                      <a:pt x="1749" y="2059"/>
                    </a:lnTo>
                    <a:lnTo>
                      <a:pt x="1751" y="2059"/>
                    </a:lnTo>
                    <a:lnTo>
                      <a:pt x="1751" y="2058"/>
                    </a:lnTo>
                    <a:lnTo>
                      <a:pt x="1751" y="2056"/>
                    </a:lnTo>
                    <a:lnTo>
                      <a:pt x="1751" y="2055"/>
                    </a:lnTo>
                    <a:lnTo>
                      <a:pt x="1752" y="2053"/>
                    </a:lnTo>
                    <a:lnTo>
                      <a:pt x="1752" y="2052"/>
                    </a:lnTo>
                    <a:lnTo>
                      <a:pt x="1754" y="2050"/>
                    </a:lnTo>
                    <a:lnTo>
                      <a:pt x="1754" y="2049"/>
                    </a:lnTo>
                    <a:lnTo>
                      <a:pt x="1755" y="2047"/>
                    </a:lnTo>
                    <a:lnTo>
                      <a:pt x="1755" y="2046"/>
                    </a:lnTo>
                    <a:lnTo>
                      <a:pt x="1755" y="2044"/>
                    </a:lnTo>
                    <a:lnTo>
                      <a:pt x="1755" y="2043"/>
                    </a:lnTo>
                    <a:lnTo>
                      <a:pt x="1755" y="2041"/>
                    </a:lnTo>
                    <a:lnTo>
                      <a:pt x="1755" y="2039"/>
                    </a:lnTo>
                    <a:lnTo>
                      <a:pt x="1755" y="2038"/>
                    </a:lnTo>
                    <a:lnTo>
                      <a:pt x="1754" y="2038"/>
                    </a:lnTo>
                    <a:lnTo>
                      <a:pt x="1754" y="2036"/>
                    </a:lnTo>
                    <a:lnTo>
                      <a:pt x="1754" y="2035"/>
                    </a:lnTo>
                    <a:lnTo>
                      <a:pt x="1754" y="2033"/>
                    </a:lnTo>
                    <a:lnTo>
                      <a:pt x="1754" y="2032"/>
                    </a:lnTo>
                    <a:lnTo>
                      <a:pt x="1754" y="2030"/>
                    </a:lnTo>
                    <a:lnTo>
                      <a:pt x="1754" y="2029"/>
                    </a:lnTo>
                    <a:lnTo>
                      <a:pt x="1754" y="2027"/>
                    </a:lnTo>
                    <a:lnTo>
                      <a:pt x="1754" y="2026"/>
                    </a:lnTo>
                    <a:lnTo>
                      <a:pt x="1754" y="2024"/>
                    </a:lnTo>
                    <a:lnTo>
                      <a:pt x="1754" y="2023"/>
                    </a:lnTo>
                    <a:lnTo>
                      <a:pt x="1754" y="2021"/>
                    </a:lnTo>
                    <a:lnTo>
                      <a:pt x="1754" y="2019"/>
                    </a:lnTo>
                    <a:lnTo>
                      <a:pt x="1754" y="2018"/>
                    </a:lnTo>
                    <a:lnTo>
                      <a:pt x="1752" y="2016"/>
                    </a:lnTo>
                    <a:lnTo>
                      <a:pt x="1752" y="2015"/>
                    </a:lnTo>
                    <a:lnTo>
                      <a:pt x="1752" y="2013"/>
                    </a:lnTo>
                    <a:lnTo>
                      <a:pt x="1752" y="2012"/>
                    </a:lnTo>
                    <a:lnTo>
                      <a:pt x="1751" y="2010"/>
                    </a:lnTo>
                    <a:lnTo>
                      <a:pt x="1751" y="2009"/>
                    </a:lnTo>
                    <a:lnTo>
                      <a:pt x="1751" y="2007"/>
                    </a:lnTo>
                    <a:lnTo>
                      <a:pt x="1751" y="2006"/>
                    </a:lnTo>
                    <a:lnTo>
                      <a:pt x="1749" y="2006"/>
                    </a:lnTo>
                    <a:lnTo>
                      <a:pt x="1749" y="2004"/>
                    </a:lnTo>
                    <a:lnTo>
                      <a:pt x="1749" y="2003"/>
                    </a:lnTo>
                    <a:lnTo>
                      <a:pt x="1751" y="2003"/>
                    </a:lnTo>
                    <a:lnTo>
                      <a:pt x="1751" y="2001"/>
                    </a:lnTo>
                    <a:lnTo>
                      <a:pt x="1751" y="1999"/>
                    </a:lnTo>
                    <a:lnTo>
                      <a:pt x="1751" y="1998"/>
                    </a:lnTo>
                    <a:lnTo>
                      <a:pt x="1751" y="1996"/>
                    </a:lnTo>
                    <a:lnTo>
                      <a:pt x="1751" y="1995"/>
                    </a:lnTo>
                    <a:lnTo>
                      <a:pt x="1751" y="1993"/>
                    </a:lnTo>
                    <a:lnTo>
                      <a:pt x="1751" y="1992"/>
                    </a:lnTo>
                    <a:lnTo>
                      <a:pt x="1752" y="1990"/>
                    </a:lnTo>
                    <a:lnTo>
                      <a:pt x="1752" y="1989"/>
                    </a:lnTo>
                    <a:lnTo>
                      <a:pt x="1752" y="1987"/>
                    </a:lnTo>
                    <a:lnTo>
                      <a:pt x="1752" y="1986"/>
                    </a:lnTo>
                    <a:lnTo>
                      <a:pt x="1752" y="1984"/>
                    </a:lnTo>
                    <a:lnTo>
                      <a:pt x="1752" y="1983"/>
                    </a:lnTo>
                    <a:lnTo>
                      <a:pt x="1752" y="1981"/>
                    </a:lnTo>
                    <a:lnTo>
                      <a:pt x="1752" y="1979"/>
                    </a:lnTo>
                    <a:lnTo>
                      <a:pt x="1752" y="1978"/>
                    </a:lnTo>
                    <a:lnTo>
                      <a:pt x="1754" y="1976"/>
                    </a:lnTo>
                    <a:lnTo>
                      <a:pt x="1754" y="1975"/>
                    </a:lnTo>
                    <a:lnTo>
                      <a:pt x="1754" y="1973"/>
                    </a:lnTo>
                    <a:lnTo>
                      <a:pt x="1755" y="1973"/>
                    </a:lnTo>
                    <a:lnTo>
                      <a:pt x="1755" y="1972"/>
                    </a:lnTo>
                    <a:lnTo>
                      <a:pt x="1755" y="1970"/>
                    </a:lnTo>
                    <a:lnTo>
                      <a:pt x="1757" y="1969"/>
                    </a:lnTo>
                    <a:lnTo>
                      <a:pt x="1757" y="1967"/>
                    </a:lnTo>
                    <a:lnTo>
                      <a:pt x="1758" y="1966"/>
                    </a:lnTo>
                    <a:lnTo>
                      <a:pt x="1758" y="1964"/>
                    </a:lnTo>
                    <a:lnTo>
                      <a:pt x="1758" y="1963"/>
                    </a:lnTo>
                    <a:lnTo>
                      <a:pt x="1758" y="1961"/>
                    </a:lnTo>
                    <a:lnTo>
                      <a:pt x="1758" y="1959"/>
                    </a:lnTo>
                    <a:lnTo>
                      <a:pt x="1758" y="1958"/>
                    </a:lnTo>
                    <a:lnTo>
                      <a:pt x="1758" y="1956"/>
                    </a:lnTo>
                    <a:lnTo>
                      <a:pt x="1758" y="1955"/>
                    </a:lnTo>
                    <a:lnTo>
                      <a:pt x="1758" y="1953"/>
                    </a:lnTo>
                    <a:lnTo>
                      <a:pt x="1758" y="1952"/>
                    </a:lnTo>
                    <a:lnTo>
                      <a:pt x="1758" y="1950"/>
                    </a:lnTo>
                    <a:lnTo>
                      <a:pt x="1760" y="1950"/>
                    </a:lnTo>
                    <a:lnTo>
                      <a:pt x="1760" y="1949"/>
                    </a:lnTo>
                    <a:lnTo>
                      <a:pt x="1760" y="1947"/>
                    </a:lnTo>
                    <a:lnTo>
                      <a:pt x="1760" y="1946"/>
                    </a:lnTo>
                    <a:lnTo>
                      <a:pt x="1761" y="1944"/>
                    </a:lnTo>
                    <a:lnTo>
                      <a:pt x="1761" y="1943"/>
                    </a:lnTo>
                    <a:lnTo>
                      <a:pt x="1763" y="1941"/>
                    </a:lnTo>
                    <a:lnTo>
                      <a:pt x="1763" y="1940"/>
                    </a:lnTo>
                    <a:lnTo>
                      <a:pt x="1763" y="1938"/>
                    </a:lnTo>
                    <a:lnTo>
                      <a:pt x="1763" y="1936"/>
                    </a:lnTo>
                    <a:lnTo>
                      <a:pt x="1765" y="1936"/>
                    </a:lnTo>
                    <a:lnTo>
                      <a:pt x="1765" y="1935"/>
                    </a:lnTo>
                    <a:lnTo>
                      <a:pt x="1765" y="1933"/>
                    </a:lnTo>
                    <a:lnTo>
                      <a:pt x="1766" y="1933"/>
                    </a:lnTo>
                    <a:lnTo>
                      <a:pt x="1766" y="1932"/>
                    </a:lnTo>
                    <a:lnTo>
                      <a:pt x="1766" y="1930"/>
                    </a:lnTo>
                    <a:lnTo>
                      <a:pt x="1768" y="1929"/>
                    </a:lnTo>
                    <a:lnTo>
                      <a:pt x="1768" y="1927"/>
                    </a:lnTo>
                    <a:lnTo>
                      <a:pt x="1769" y="1927"/>
                    </a:lnTo>
                    <a:lnTo>
                      <a:pt x="1769" y="1926"/>
                    </a:lnTo>
                    <a:lnTo>
                      <a:pt x="1769" y="1924"/>
                    </a:lnTo>
                    <a:lnTo>
                      <a:pt x="1771" y="1924"/>
                    </a:lnTo>
                    <a:lnTo>
                      <a:pt x="1771" y="1923"/>
                    </a:lnTo>
                    <a:lnTo>
                      <a:pt x="1772" y="1921"/>
                    </a:lnTo>
                    <a:lnTo>
                      <a:pt x="1774" y="1921"/>
                    </a:lnTo>
                    <a:lnTo>
                      <a:pt x="1774" y="1920"/>
                    </a:lnTo>
                    <a:lnTo>
                      <a:pt x="1775" y="1920"/>
                    </a:lnTo>
                    <a:lnTo>
                      <a:pt x="1775" y="1918"/>
                    </a:lnTo>
                    <a:lnTo>
                      <a:pt x="1777" y="1918"/>
                    </a:lnTo>
                    <a:lnTo>
                      <a:pt x="1777" y="1916"/>
                    </a:lnTo>
                    <a:lnTo>
                      <a:pt x="1778" y="1916"/>
                    </a:lnTo>
                    <a:lnTo>
                      <a:pt x="1778" y="1915"/>
                    </a:lnTo>
                    <a:lnTo>
                      <a:pt x="1780" y="1913"/>
                    </a:lnTo>
                    <a:lnTo>
                      <a:pt x="1780" y="1912"/>
                    </a:lnTo>
                    <a:lnTo>
                      <a:pt x="1780" y="1910"/>
                    </a:lnTo>
                    <a:lnTo>
                      <a:pt x="1781" y="1910"/>
                    </a:lnTo>
                    <a:lnTo>
                      <a:pt x="1781" y="1909"/>
                    </a:lnTo>
                    <a:lnTo>
                      <a:pt x="1781" y="1907"/>
                    </a:lnTo>
                    <a:lnTo>
                      <a:pt x="1781" y="1906"/>
                    </a:lnTo>
                    <a:lnTo>
                      <a:pt x="1781" y="1904"/>
                    </a:lnTo>
                    <a:lnTo>
                      <a:pt x="1781" y="1903"/>
                    </a:lnTo>
                    <a:lnTo>
                      <a:pt x="1783" y="1901"/>
                    </a:lnTo>
                    <a:lnTo>
                      <a:pt x="1783" y="1900"/>
                    </a:lnTo>
                    <a:lnTo>
                      <a:pt x="1783" y="1898"/>
                    </a:lnTo>
                    <a:lnTo>
                      <a:pt x="1783" y="1896"/>
                    </a:lnTo>
                    <a:lnTo>
                      <a:pt x="1785" y="1895"/>
                    </a:lnTo>
                    <a:lnTo>
                      <a:pt x="1785" y="1893"/>
                    </a:lnTo>
                    <a:lnTo>
                      <a:pt x="1785" y="1892"/>
                    </a:lnTo>
                    <a:lnTo>
                      <a:pt x="1786" y="1890"/>
                    </a:lnTo>
                    <a:lnTo>
                      <a:pt x="1786" y="1889"/>
                    </a:lnTo>
                    <a:lnTo>
                      <a:pt x="1788" y="1887"/>
                    </a:lnTo>
                    <a:lnTo>
                      <a:pt x="1788" y="1886"/>
                    </a:lnTo>
                    <a:lnTo>
                      <a:pt x="1789" y="1886"/>
                    </a:lnTo>
                    <a:lnTo>
                      <a:pt x="1789" y="1884"/>
                    </a:lnTo>
                    <a:lnTo>
                      <a:pt x="1789" y="1883"/>
                    </a:lnTo>
                    <a:lnTo>
                      <a:pt x="1791" y="1883"/>
                    </a:lnTo>
                    <a:lnTo>
                      <a:pt x="1791" y="1881"/>
                    </a:lnTo>
                    <a:lnTo>
                      <a:pt x="1792" y="1880"/>
                    </a:lnTo>
                    <a:lnTo>
                      <a:pt x="1792" y="1878"/>
                    </a:lnTo>
                    <a:lnTo>
                      <a:pt x="1792" y="1876"/>
                    </a:lnTo>
                    <a:lnTo>
                      <a:pt x="1794" y="1876"/>
                    </a:lnTo>
                    <a:lnTo>
                      <a:pt x="1794" y="1875"/>
                    </a:lnTo>
                    <a:lnTo>
                      <a:pt x="1795" y="1873"/>
                    </a:lnTo>
                    <a:lnTo>
                      <a:pt x="1795" y="1872"/>
                    </a:lnTo>
                    <a:lnTo>
                      <a:pt x="1795" y="1870"/>
                    </a:lnTo>
                    <a:lnTo>
                      <a:pt x="1797" y="1870"/>
                    </a:lnTo>
                    <a:lnTo>
                      <a:pt x="1797" y="1869"/>
                    </a:lnTo>
                    <a:lnTo>
                      <a:pt x="1797" y="1867"/>
                    </a:lnTo>
                    <a:lnTo>
                      <a:pt x="1798" y="1866"/>
                    </a:lnTo>
                    <a:lnTo>
                      <a:pt x="1798" y="1864"/>
                    </a:lnTo>
                    <a:lnTo>
                      <a:pt x="1798" y="1863"/>
                    </a:lnTo>
                    <a:lnTo>
                      <a:pt x="1800" y="1861"/>
                    </a:lnTo>
                    <a:lnTo>
                      <a:pt x="1800" y="1860"/>
                    </a:lnTo>
                    <a:lnTo>
                      <a:pt x="1800" y="1858"/>
                    </a:lnTo>
                    <a:lnTo>
                      <a:pt x="1801" y="1856"/>
                    </a:lnTo>
                    <a:lnTo>
                      <a:pt x="1801" y="1855"/>
                    </a:lnTo>
                    <a:lnTo>
                      <a:pt x="1801" y="1853"/>
                    </a:lnTo>
                    <a:lnTo>
                      <a:pt x="1803" y="1853"/>
                    </a:lnTo>
                    <a:lnTo>
                      <a:pt x="1803" y="1852"/>
                    </a:lnTo>
                    <a:lnTo>
                      <a:pt x="1803" y="1850"/>
                    </a:lnTo>
                    <a:lnTo>
                      <a:pt x="1803" y="1849"/>
                    </a:lnTo>
                    <a:lnTo>
                      <a:pt x="1803" y="1847"/>
                    </a:lnTo>
                    <a:lnTo>
                      <a:pt x="1803" y="1846"/>
                    </a:lnTo>
                    <a:lnTo>
                      <a:pt x="1805" y="1844"/>
                    </a:lnTo>
                    <a:lnTo>
                      <a:pt x="1805" y="1843"/>
                    </a:lnTo>
                    <a:lnTo>
                      <a:pt x="1805" y="1841"/>
                    </a:lnTo>
                    <a:lnTo>
                      <a:pt x="1806" y="1841"/>
                    </a:lnTo>
                    <a:lnTo>
                      <a:pt x="1806" y="1840"/>
                    </a:lnTo>
                    <a:lnTo>
                      <a:pt x="1806" y="1838"/>
                    </a:lnTo>
                    <a:lnTo>
                      <a:pt x="1806" y="1836"/>
                    </a:lnTo>
                    <a:lnTo>
                      <a:pt x="1808" y="1836"/>
                    </a:lnTo>
                    <a:lnTo>
                      <a:pt x="1808" y="1835"/>
                    </a:lnTo>
                    <a:lnTo>
                      <a:pt x="1808" y="1833"/>
                    </a:lnTo>
                    <a:lnTo>
                      <a:pt x="1806" y="1833"/>
                    </a:lnTo>
                    <a:lnTo>
                      <a:pt x="1806" y="1832"/>
                    </a:lnTo>
                    <a:lnTo>
                      <a:pt x="1806" y="1830"/>
                    </a:lnTo>
                    <a:lnTo>
                      <a:pt x="1806" y="1829"/>
                    </a:lnTo>
                    <a:lnTo>
                      <a:pt x="1806" y="1827"/>
                    </a:lnTo>
                    <a:lnTo>
                      <a:pt x="1808" y="1827"/>
                    </a:lnTo>
                    <a:lnTo>
                      <a:pt x="1808" y="1826"/>
                    </a:lnTo>
                    <a:lnTo>
                      <a:pt x="1808" y="1824"/>
                    </a:lnTo>
                    <a:lnTo>
                      <a:pt x="1808" y="1823"/>
                    </a:lnTo>
                    <a:lnTo>
                      <a:pt x="1808" y="1821"/>
                    </a:lnTo>
                    <a:lnTo>
                      <a:pt x="1809" y="1821"/>
                    </a:lnTo>
                    <a:lnTo>
                      <a:pt x="1809" y="1820"/>
                    </a:lnTo>
                    <a:lnTo>
                      <a:pt x="1811" y="1820"/>
                    </a:lnTo>
                    <a:lnTo>
                      <a:pt x="1811" y="1818"/>
                    </a:lnTo>
                    <a:lnTo>
                      <a:pt x="1812" y="1818"/>
                    </a:lnTo>
                    <a:lnTo>
                      <a:pt x="1812" y="1816"/>
                    </a:lnTo>
                    <a:lnTo>
                      <a:pt x="1814" y="1816"/>
                    </a:lnTo>
                    <a:lnTo>
                      <a:pt x="1814" y="1815"/>
                    </a:lnTo>
                    <a:lnTo>
                      <a:pt x="1815" y="1815"/>
                    </a:lnTo>
                    <a:lnTo>
                      <a:pt x="1815" y="1813"/>
                    </a:lnTo>
                    <a:lnTo>
                      <a:pt x="1817" y="1813"/>
                    </a:lnTo>
                    <a:lnTo>
                      <a:pt x="1817" y="1812"/>
                    </a:lnTo>
                    <a:lnTo>
                      <a:pt x="1818" y="1810"/>
                    </a:lnTo>
                    <a:lnTo>
                      <a:pt x="1818" y="1809"/>
                    </a:lnTo>
                    <a:lnTo>
                      <a:pt x="1820" y="1807"/>
                    </a:lnTo>
                    <a:lnTo>
                      <a:pt x="1821" y="1806"/>
                    </a:lnTo>
                    <a:lnTo>
                      <a:pt x="1821" y="1804"/>
                    </a:lnTo>
                    <a:lnTo>
                      <a:pt x="1823" y="1803"/>
                    </a:lnTo>
                    <a:lnTo>
                      <a:pt x="1823" y="1801"/>
                    </a:lnTo>
                    <a:lnTo>
                      <a:pt x="1825" y="1800"/>
                    </a:lnTo>
                    <a:lnTo>
                      <a:pt x="1825" y="1798"/>
                    </a:lnTo>
                    <a:lnTo>
                      <a:pt x="1826" y="1798"/>
                    </a:lnTo>
                    <a:lnTo>
                      <a:pt x="1826" y="1796"/>
                    </a:lnTo>
                    <a:lnTo>
                      <a:pt x="1828" y="1796"/>
                    </a:lnTo>
                    <a:lnTo>
                      <a:pt x="1828" y="1795"/>
                    </a:lnTo>
                    <a:lnTo>
                      <a:pt x="1829" y="1793"/>
                    </a:lnTo>
                    <a:lnTo>
                      <a:pt x="1831" y="1792"/>
                    </a:lnTo>
                    <a:lnTo>
                      <a:pt x="1831" y="1780"/>
                    </a:lnTo>
                    <a:lnTo>
                      <a:pt x="1831" y="1775"/>
                    </a:lnTo>
                    <a:lnTo>
                      <a:pt x="1823" y="1772"/>
                    </a:lnTo>
                    <a:lnTo>
                      <a:pt x="1815" y="1769"/>
                    </a:lnTo>
                    <a:lnTo>
                      <a:pt x="1809" y="1766"/>
                    </a:lnTo>
                    <a:lnTo>
                      <a:pt x="1803" y="1755"/>
                    </a:lnTo>
                    <a:lnTo>
                      <a:pt x="1797" y="1747"/>
                    </a:lnTo>
                    <a:lnTo>
                      <a:pt x="1794" y="1744"/>
                    </a:lnTo>
                    <a:lnTo>
                      <a:pt x="1789" y="1741"/>
                    </a:lnTo>
                    <a:lnTo>
                      <a:pt x="1780" y="1729"/>
                    </a:lnTo>
                    <a:lnTo>
                      <a:pt x="1781" y="1721"/>
                    </a:lnTo>
                    <a:lnTo>
                      <a:pt x="1786" y="1710"/>
                    </a:lnTo>
                    <a:lnTo>
                      <a:pt x="1794" y="1703"/>
                    </a:lnTo>
                    <a:lnTo>
                      <a:pt x="1800" y="1695"/>
                    </a:lnTo>
                    <a:lnTo>
                      <a:pt x="1805" y="1690"/>
                    </a:lnTo>
                    <a:lnTo>
                      <a:pt x="1809" y="1681"/>
                    </a:lnTo>
                    <a:lnTo>
                      <a:pt x="1814" y="1675"/>
                    </a:lnTo>
                    <a:lnTo>
                      <a:pt x="1818" y="1666"/>
                    </a:lnTo>
                    <a:lnTo>
                      <a:pt x="1825" y="1660"/>
                    </a:lnTo>
                    <a:lnTo>
                      <a:pt x="1826" y="1650"/>
                    </a:lnTo>
                    <a:lnTo>
                      <a:pt x="1829" y="1643"/>
                    </a:lnTo>
                    <a:lnTo>
                      <a:pt x="1834" y="1635"/>
                    </a:lnTo>
                    <a:lnTo>
                      <a:pt x="1838" y="1627"/>
                    </a:lnTo>
                    <a:lnTo>
                      <a:pt x="1841" y="1621"/>
                    </a:lnTo>
                    <a:lnTo>
                      <a:pt x="1841" y="1613"/>
                    </a:lnTo>
                    <a:lnTo>
                      <a:pt x="1840" y="1606"/>
                    </a:lnTo>
                    <a:lnTo>
                      <a:pt x="1834" y="1600"/>
                    </a:lnTo>
                    <a:lnTo>
                      <a:pt x="1825" y="1589"/>
                    </a:lnTo>
                    <a:lnTo>
                      <a:pt x="1821" y="1580"/>
                    </a:lnTo>
                    <a:lnTo>
                      <a:pt x="1818" y="1570"/>
                    </a:lnTo>
                    <a:lnTo>
                      <a:pt x="1814" y="1563"/>
                    </a:lnTo>
                    <a:lnTo>
                      <a:pt x="1811" y="1560"/>
                    </a:lnTo>
                    <a:lnTo>
                      <a:pt x="1801" y="1557"/>
                    </a:lnTo>
                    <a:lnTo>
                      <a:pt x="1798" y="1550"/>
                    </a:lnTo>
                    <a:lnTo>
                      <a:pt x="1803" y="1543"/>
                    </a:lnTo>
                    <a:lnTo>
                      <a:pt x="1808" y="1533"/>
                    </a:lnTo>
                    <a:lnTo>
                      <a:pt x="1808" y="1527"/>
                    </a:lnTo>
                    <a:lnTo>
                      <a:pt x="1805" y="1521"/>
                    </a:lnTo>
                    <a:lnTo>
                      <a:pt x="1801" y="1513"/>
                    </a:lnTo>
                    <a:lnTo>
                      <a:pt x="1801" y="1500"/>
                    </a:lnTo>
                    <a:lnTo>
                      <a:pt x="1805" y="1490"/>
                    </a:lnTo>
                    <a:lnTo>
                      <a:pt x="1812" y="1484"/>
                    </a:lnTo>
                    <a:lnTo>
                      <a:pt x="1815" y="1480"/>
                    </a:lnTo>
                    <a:lnTo>
                      <a:pt x="1815" y="1470"/>
                    </a:lnTo>
                    <a:lnTo>
                      <a:pt x="1818" y="1463"/>
                    </a:lnTo>
                    <a:lnTo>
                      <a:pt x="1821" y="1455"/>
                    </a:lnTo>
                    <a:lnTo>
                      <a:pt x="1828" y="1449"/>
                    </a:lnTo>
                    <a:lnTo>
                      <a:pt x="1828" y="1443"/>
                    </a:lnTo>
                    <a:lnTo>
                      <a:pt x="1834" y="1434"/>
                    </a:lnTo>
                    <a:lnTo>
                      <a:pt x="1843" y="1424"/>
                    </a:lnTo>
                    <a:lnTo>
                      <a:pt x="1852" y="1415"/>
                    </a:lnTo>
                    <a:lnTo>
                      <a:pt x="1855" y="1407"/>
                    </a:lnTo>
                    <a:lnTo>
                      <a:pt x="1852" y="1401"/>
                    </a:lnTo>
                    <a:lnTo>
                      <a:pt x="1851" y="1392"/>
                    </a:lnTo>
                    <a:lnTo>
                      <a:pt x="1857" y="1384"/>
                    </a:lnTo>
                    <a:lnTo>
                      <a:pt x="1863" y="1378"/>
                    </a:lnTo>
                    <a:lnTo>
                      <a:pt x="1864" y="1372"/>
                    </a:lnTo>
                    <a:lnTo>
                      <a:pt x="1863" y="1369"/>
                    </a:lnTo>
                    <a:lnTo>
                      <a:pt x="1861" y="1363"/>
                    </a:lnTo>
                    <a:lnTo>
                      <a:pt x="1855" y="1357"/>
                    </a:lnTo>
                    <a:lnTo>
                      <a:pt x="1854" y="1352"/>
                    </a:lnTo>
                    <a:lnTo>
                      <a:pt x="1857" y="1344"/>
                    </a:lnTo>
                    <a:lnTo>
                      <a:pt x="1855" y="1332"/>
                    </a:lnTo>
                    <a:lnTo>
                      <a:pt x="1863" y="1321"/>
                    </a:lnTo>
                    <a:lnTo>
                      <a:pt x="1864" y="1312"/>
                    </a:lnTo>
                    <a:lnTo>
                      <a:pt x="1855" y="1306"/>
                    </a:lnTo>
                    <a:lnTo>
                      <a:pt x="1843" y="1304"/>
                    </a:lnTo>
                    <a:lnTo>
                      <a:pt x="1831" y="1301"/>
                    </a:lnTo>
                    <a:lnTo>
                      <a:pt x="1825" y="1294"/>
                    </a:lnTo>
                    <a:lnTo>
                      <a:pt x="1821" y="1286"/>
                    </a:lnTo>
                    <a:lnTo>
                      <a:pt x="1818" y="1284"/>
                    </a:lnTo>
                    <a:lnTo>
                      <a:pt x="1815" y="1283"/>
                    </a:lnTo>
                    <a:lnTo>
                      <a:pt x="1806" y="1283"/>
                    </a:lnTo>
                    <a:lnTo>
                      <a:pt x="1803" y="1283"/>
                    </a:lnTo>
                    <a:lnTo>
                      <a:pt x="1801" y="1283"/>
                    </a:lnTo>
                    <a:lnTo>
                      <a:pt x="1800" y="1283"/>
                    </a:lnTo>
                    <a:lnTo>
                      <a:pt x="1798" y="1283"/>
                    </a:lnTo>
                    <a:lnTo>
                      <a:pt x="1797" y="1283"/>
                    </a:lnTo>
                    <a:lnTo>
                      <a:pt x="1797" y="1284"/>
                    </a:lnTo>
                    <a:lnTo>
                      <a:pt x="1795" y="1284"/>
                    </a:lnTo>
                    <a:lnTo>
                      <a:pt x="1794" y="1284"/>
                    </a:lnTo>
                    <a:lnTo>
                      <a:pt x="1794" y="1286"/>
                    </a:lnTo>
                    <a:lnTo>
                      <a:pt x="1792" y="1286"/>
                    </a:lnTo>
                    <a:lnTo>
                      <a:pt x="1791" y="1286"/>
                    </a:lnTo>
                    <a:lnTo>
                      <a:pt x="1791" y="1287"/>
                    </a:lnTo>
                    <a:lnTo>
                      <a:pt x="1789" y="1287"/>
                    </a:lnTo>
                    <a:lnTo>
                      <a:pt x="1788" y="1287"/>
                    </a:lnTo>
                    <a:lnTo>
                      <a:pt x="1788" y="1289"/>
                    </a:lnTo>
                    <a:lnTo>
                      <a:pt x="1786" y="1289"/>
                    </a:lnTo>
                    <a:lnTo>
                      <a:pt x="1785" y="1289"/>
                    </a:lnTo>
                    <a:lnTo>
                      <a:pt x="1785" y="1290"/>
                    </a:lnTo>
                    <a:lnTo>
                      <a:pt x="1783" y="1290"/>
                    </a:lnTo>
                    <a:lnTo>
                      <a:pt x="1781" y="1290"/>
                    </a:lnTo>
                    <a:lnTo>
                      <a:pt x="1780" y="1292"/>
                    </a:lnTo>
                    <a:lnTo>
                      <a:pt x="1778" y="1292"/>
                    </a:lnTo>
                    <a:lnTo>
                      <a:pt x="1777" y="1292"/>
                    </a:lnTo>
                    <a:lnTo>
                      <a:pt x="1777" y="1294"/>
                    </a:lnTo>
                    <a:lnTo>
                      <a:pt x="1775" y="1295"/>
                    </a:lnTo>
                    <a:lnTo>
                      <a:pt x="1775" y="1297"/>
                    </a:lnTo>
                    <a:lnTo>
                      <a:pt x="1774" y="1297"/>
                    </a:lnTo>
                    <a:lnTo>
                      <a:pt x="1774" y="1298"/>
                    </a:lnTo>
                    <a:lnTo>
                      <a:pt x="1772" y="1298"/>
                    </a:lnTo>
                    <a:lnTo>
                      <a:pt x="1771" y="1297"/>
                    </a:lnTo>
                    <a:lnTo>
                      <a:pt x="1769" y="1297"/>
                    </a:lnTo>
                    <a:lnTo>
                      <a:pt x="1768" y="1297"/>
                    </a:lnTo>
                    <a:lnTo>
                      <a:pt x="1766" y="1297"/>
                    </a:lnTo>
                    <a:lnTo>
                      <a:pt x="1765" y="1297"/>
                    </a:lnTo>
                    <a:lnTo>
                      <a:pt x="1763" y="1297"/>
                    </a:lnTo>
                    <a:lnTo>
                      <a:pt x="1761" y="1297"/>
                    </a:lnTo>
                    <a:lnTo>
                      <a:pt x="1760" y="1297"/>
                    </a:lnTo>
                    <a:lnTo>
                      <a:pt x="1758" y="1297"/>
                    </a:lnTo>
                    <a:lnTo>
                      <a:pt x="1757" y="1297"/>
                    </a:lnTo>
                    <a:lnTo>
                      <a:pt x="1755" y="1297"/>
                    </a:lnTo>
                    <a:lnTo>
                      <a:pt x="1754" y="1297"/>
                    </a:lnTo>
                    <a:lnTo>
                      <a:pt x="1752" y="1297"/>
                    </a:lnTo>
                    <a:lnTo>
                      <a:pt x="1751" y="1297"/>
                    </a:lnTo>
                    <a:lnTo>
                      <a:pt x="1749" y="1297"/>
                    </a:lnTo>
                    <a:lnTo>
                      <a:pt x="1748" y="1297"/>
                    </a:lnTo>
                    <a:lnTo>
                      <a:pt x="1746" y="1297"/>
                    </a:lnTo>
                    <a:lnTo>
                      <a:pt x="1745" y="1297"/>
                    </a:lnTo>
                    <a:lnTo>
                      <a:pt x="1743" y="1297"/>
                    </a:lnTo>
                    <a:lnTo>
                      <a:pt x="1741" y="1297"/>
                    </a:lnTo>
                    <a:lnTo>
                      <a:pt x="1740" y="1297"/>
                    </a:lnTo>
                    <a:lnTo>
                      <a:pt x="1738" y="1297"/>
                    </a:lnTo>
                    <a:lnTo>
                      <a:pt x="1737" y="1297"/>
                    </a:lnTo>
                    <a:lnTo>
                      <a:pt x="1735" y="1297"/>
                    </a:lnTo>
                    <a:lnTo>
                      <a:pt x="1735" y="1295"/>
                    </a:lnTo>
                    <a:lnTo>
                      <a:pt x="1734" y="1295"/>
                    </a:lnTo>
                    <a:lnTo>
                      <a:pt x="1732" y="1295"/>
                    </a:lnTo>
                    <a:lnTo>
                      <a:pt x="1731" y="1295"/>
                    </a:lnTo>
                    <a:lnTo>
                      <a:pt x="1725" y="1292"/>
                    </a:lnTo>
                    <a:lnTo>
                      <a:pt x="1723" y="1292"/>
                    </a:lnTo>
                    <a:lnTo>
                      <a:pt x="1722" y="1292"/>
                    </a:lnTo>
                    <a:lnTo>
                      <a:pt x="1722" y="1294"/>
                    </a:lnTo>
                    <a:lnTo>
                      <a:pt x="1722" y="1295"/>
                    </a:lnTo>
                    <a:lnTo>
                      <a:pt x="1720" y="1295"/>
                    </a:lnTo>
                    <a:lnTo>
                      <a:pt x="1720" y="1297"/>
                    </a:lnTo>
                    <a:lnTo>
                      <a:pt x="1718" y="1295"/>
                    </a:lnTo>
                    <a:lnTo>
                      <a:pt x="1717" y="1295"/>
                    </a:lnTo>
                    <a:lnTo>
                      <a:pt x="1715" y="1294"/>
                    </a:lnTo>
                    <a:lnTo>
                      <a:pt x="1714" y="1294"/>
                    </a:lnTo>
                    <a:lnTo>
                      <a:pt x="1712" y="1294"/>
                    </a:lnTo>
                    <a:lnTo>
                      <a:pt x="1712" y="1295"/>
                    </a:lnTo>
                    <a:lnTo>
                      <a:pt x="1712" y="1297"/>
                    </a:lnTo>
                    <a:lnTo>
                      <a:pt x="1711" y="1297"/>
                    </a:lnTo>
                    <a:lnTo>
                      <a:pt x="1711" y="1298"/>
                    </a:lnTo>
                    <a:lnTo>
                      <a:pt x="1709" y="1298"/>
                    </a:lnTo>
                    <a:lnTo>
                      <a:pt x="1708" y="1298"/>
                    </a:lnTo>
                    <a:lnTo>
                      <a:pt x="1706" y="1298"/>
                    </a:lnTo>
                    <a:lnTo>
                      <a:pt x="1705" y="1297"/>
                    </a:lnTo>
                    <a:lnTo>
                      <a:pt x="1703" y="1297"/>
                    </a:lnTo>
                    <a:lnTo>
                      <a:pt x="1702" y="1297"/>
                    </a:lnTo>
                    <a:lnTo>
                      <a:pt x="1700" y="1295"/>
                    </a:lnTo>
                    <a:lnTo>
                      <a:pt x="1698" y="1295"/>
                    </a:lnTo>
                    <a:lnTo>
                      <a:pt x="1697" y="1295"/>
                    </a:lnTo>
                    <a:lnTo>
                      <a:pt x="1695" y="1295"/>
                    </a:lnTo>
                    <a:lnTo>
                      <a:pt x="1694" y="1297"/>
                    </a:lnTo>
                    <a:lnTo>
                      <a:pt x="1692" y="1297"/>
                    </a:lnTo>
                    <a:lnTo>
                      <a:pt x="1691" y="1297"/>
                    </a:lnTo>
                    <a:lnTo>
                      <a:pt x="1689" y="1297"/>
                    </a:lnTo>
                    <a:lnTo>
                      <a:pt x="1689" y="1298"/>
                    </a:lnTo>
                    <a:lnTo>
                      <a:pt x="1688" y="1298"/>
                    </a:lnTo>
                    <a:lnTo>
                      <a:pt x="1686" y="1298"/>
                    </a:lnTo>
                    <a:lnTo>
                      <a:pt x="1685" y="1298"/>
                    </a:lnTo>
                    <a:lnTo>
                      <a:pt x="1683" y="1298"/>
                    </a:lnTo>
                    <a:lnTo>
                      <a:pt x="1682" y="1298"/>
                    </a:lnTo>
                    <a:lnTo>
                      <a:pt x="1680" y="1298"/>
                    </a:lnTo>
                    <a:lnTo>
                      <a:pt x="1678" y="1298"/>
                    </a:lnTo>
                    <a:lnTo>
                      <a:pt x="1677" y="1298"/>
                    </a:lnTo>
                    <a:lnTo>
                      <a:pt x="1675" y="1298"/>
                    </a:lnTo>
                    <a:lnTo>
                      <a:pt x="1674" y="1298"/>
                    </a:lnTo>
                    <a:lnTo>
                      <a:pt x="1672" y="1298"/>
                    </a:lnTo>
                    <a:lnTo>
                      <a:pt x="1671" y="1298"/>
                    </a:lnTo>
                    <a:lnTo>
                      <a:pt x="1671" y="1297"/>
                    </a:lnTo>
                    <a:lnTo>
                      <a:pt x="1669" y="1297"/>
                    </a:lnTo>
                    <a:lnTo>
                      <a:pt x="1669" y="1295"/>
                    </a:lnTo>
                    <a:lnTo>
                      <a:pt x="1668" y="1295"/>
                    </a:lnTo>
                    <a:lnTo>
                      <a:pt x="1666" y="1294"/>
                    </a:lnTo>
                    <a:lnTo>
                      <a:pt x="1665" y="1294"/>
                    </a:lnTo>
                    <a:lnTo>
                      <a:pt x="1663" y="1292"/>
                    </a:lnTo>
                    <a:lnTo>
                      <a:pt x="1662" y="1292"/>
                    </a:lnTo>
                    <a:lnTo>
                      <a:pt x="1660" y="1292"/>
                    </a:lnTo>
                    <a:lnTo>
                      <a:pt x="1660" y="1294"/>
                    </a:lnTo>
                    <a:lnTo>
                      <a:pt x="1658" y="1294"/>
                    </a:lnTo>
                    <a:lnTo>
                      <a:pt x="1657" y="1294"/>
                    </a:lnTo>
                    <a:lnTo>
                      <a:pt x="1655" y="1294"/>
                    </a:lnTo>
                    <a:lnTo>
                      <a:pt x="1654" y="1294"/>
                    </a:lnTo>
                    <a:lnTo>
                      <a:pt x="1652" y="1294"/>
                    </a:lnTo>
                    <a:lnTo>
                      <a:pt x="1651" y="1294"/>
                    </a:lnTo>
                    <a:lnTo>
                      <a:pt x="1649" y="1294"/>
                    </a:lnTo>
                    <a:lnTo>
                      <a:pt x="1648" y="1292"/>
                    </a:lnTo>
                    <a:lnTo>
                      <a:pt x="1646" y="1292"/>
                    </a:lnTo>
                    <a:lnTo>
                      <a:pt x="1645" y="1292"/>
                    </a:lnTo>
                    <a:lnTo>
                      <a:pt x="1643" y="1292"/>
                    </a:lnTo>
                    <a:lnTo>
                      <a:pt x="1643" y="1290"/>
                    </a:lnTo>
                    <a:lnTo>
                      <a:pt x="1642" y="1290"/>
                    </a:lnTo>
                    <a:lnTo>
                      <a:pt x="1640" y="1290"/>
                    </a:lnTo>
                    <a:lnTo>
                      <a:pt x="1640" y="1289"/>
                    </a:lnTo>
                    <a:lnTo>
                      <a:pt x="1638" y="1289"/>
                    </a:lnTo>
                    <a:lnTo>
                      <a:pt x="1638" y="1287"/>
                    </a:lnTo>
                    <a:lnTo>
                      <a:pt x="1637" y="1287"/>
                    </a:lnTo>
                    <a:lnTo>
                      <a:pt x="1637" y="1286"/>
                    </a:lnTo>
                    <a:lnTo>
                      <a:pt x="1635" y="1286"/>
                    </a:lnTo>
                    <a:lnTo>
                      <a:pt x="1635" y="1284"/>
                    </a:lnTo>
                    <a:lnTo>
                      <a:pt x="1634" y="1284"/>
                    </a:lnTo>
                    <a:lnTo>
                      <a:pt x="1634" y="1283"/>
                    </a:lnTo>
                    <a:lnTo>
                      <a:pt x="1632" y="1283"/>
                    </a:lnTo>
                    <a:lnTo>
                      <a:pt x="1632" y="1281"/>
                    </a:lnTo>
                    <a:lnTo>
                      <a:pt x="1631" y="1281"/>
                    </a:lnTo>
                    <a:lnTo>
                      <a:pt x="1631" y="1280"/>
                    </a:lnTo>
                    <a:lnTo>
                      <a:pt x="1629" y="1280"/>
                    </a:lnTo>
                    <a:lnTo>
                      <a:pt x="1628" y="1280"/>
                    </a:lnTo>
                    <a:lnTo>
                      <a:pt x="1628" y="1278"/>
                    </a:lnTo>
                    <a:lnTo>
                      <a:pt x="1626" y="1278"/>
                    </a:lnTo>
                    <a:lnTo>
                      <a:pt x="1625" y="1278"/>
                    </a:lnTo>
                    <a:lnTo>
                      <a:pt x="1623" y="1278"/>
                    </a:lnTo>
                    <a:lnTo>
                      <a:pt x="1623" y="1277"/>
                    </a:lnTo>
                    <a:lnTo>
                      <a:pt x="1622" y="1277"/>
                    </a:lnTo>
                    <a:lnTo>
                      <a:pt x="1620" y="1277"/>
                    </a:lnTo>
                    <a:lnTo>
                      <a:pt x="1618" y="1277"/>
                    </a:lnTo>
                    <a:lnTo>
                      <a:pt x="1618" y="1275"/>
                    </a:lnTo>
                    <a:lnTo>
                      <a:pt x="1617" y="1275"/>
                    </a:lnTo>
                    <a:lnTo>
                      <a:pt x="1615" y="1275"/>
                    </a:lnTo>
                    <a:lnTo>
                      <a:pt x="1614" y="1275"/>
                    </a:lnTo>
                    <a:lnTo>
                      <a:pt x="1612" y="1275"/>
                    </a:lnTo>
                    <a:lnTo>
                      <a:pt x="1611" y="1275"/>
                    </a:lnTo>
                    <a:lnTo>
                      <a:pt x="1609" y="1275"/>
                    </a:lnTo>
                    <a:lnTo>
                      <a:pt x="1608" y="1275"/>
                    </a:lnTo>
                    <a:lnTo>
                      <a:pt x="1606" y="1275"/>
                    </a:lnTo>
                    <a:lnTo>
                      <a:pt x="1605" y="1275"/>
                    </a:lnTo>
                    <a:lnTo>
                      <a:pt x="1603" y="1275"/>
                    </a:lnTo>
                    <a:lnTo>
                      <a:pt x="1603" y="1277"/>
                    </a:lnTo>
                    <a:lnTo>
                      <a:pt x="1602" y="1277"/>
                    </a:lnTo>
                    <a:lnTo>
                      <a:pt x="1600" y="1277"/>
                    </a:lnTo>
                    <a:lnTo>
                      <a:pt x="1599" y="1277"/>
                    </a:lnTo>
                    <a:lnTo>
                      <a:pt x="1597" y="1277"/>
                    </a:lnTo>
                    <a:lnTo>
                      <a:pt x="1597" y="1278"/>
                    </a:lnTo>
                    <a:lnTo>
                      <a:pt x="1595" y="1278"/>
                    </a:lnTo>
                    <a:lnTo>
                      <a:pt x="1594" y="1278"/>
                    </a:lnTo>
                    <a:lnTo>
                      <a:pt x="1592" y="1278"/>
                    </a:lnTo>
                    <a:lnTo>
                      <a:pt x="1591" y="1278"/>
                    </a:lnTo>
                    <a:lnTo>
                      <a:pt x="1589" y="1278"/>
                    </a:lnTo>
                    <a:lnTo>
                      <a:pt x="1588" y="1278"/>
                    </a:lnTo>
                    <a:lnTo>
                      <a:pt x="1586" y="1278"/>
                    </a:lnTo>
                    <a:lnTo>
                      <a:pt x="1586" y="1280"/>
                    </a:lnTo>
                    <a:lnTo>
                      <a:pt x="1585" y="1280"/>
                    </a:lnTo>
                    <a:lnTo>
                      <a:pt x="1583" y="1280"/>
                    </a:lnTo>
                    <a:lnTo>
                      <a:pt x="1582" y="1280"/>
                    </a:lnTo>
                    <a:lnTo>
                      <a:pt x="1580" y="1280"/>
                    </a:lnTo>
                    <a:lnTo>
                      <a:pt x="1579" y="1280"/>
                    </a:lnTo>
                    <a:lnTo>
                      <a:pt x="1577" y="1280"/>
                    </a:lnTo>
                    <a:lnTo>
                      <a:pt x="1575" y="1280"/>
                    </a:lnTo>
                    <a:lnTo>
                      <a:pt x="1574" y="1280"/>
                    </a:lnTo>
                    <a:lnTo>
                      <a:pt x="1574" y="1278"/>
                    </a:lnTo>
                    <a:lnTo>
                      <a:pt x="1572" y="1278"/>
                    </a:lnTo>
                    <a:lnTo>
                      <a:pt x="1571" y="1278"/>
                    </a:lnTo>
                    <a:lnTo>
                      <a:pt x="1569" y="1278"/>
                    </a:lnTo>
                    <a:lnTo>
                      <a:pt x="1569" y="1277"/>
                    </a:lnTo>
                    <a:lnTo>
                      <a:pt x="1568" y="1277"/>
                    </a:lnTo>
                    <a:lnTo>
                      <a:pt x="1566" y="1277"/>
                    </a:lnTo>
                    <a:lnTo>
                      <a:pt x="1565" y="1277"/>
                    </a:lnTo>
                    <a:lnTo>
                      <a:pt x="1565" y="1275"/>
                    </a:lnTo>
                    <a:lnTo>
                      <a:pt x="1563" y="1275"/>
                    </a:lnTo>
                    <a:lnTo>
                      <a:pt x="1562" y="1275"/>
                    </a:lnTo>
                    <a:lnTo>
                      <a:pt x="1560" y="1274"/>
                    </a:lnTo>
                    <a:lnTo>
                      <a:pt x="1559" y="1274"/>
                    </a:lnTo>
                    <a:lnTo>
                      <a:pt x="1557" y="1274"/>
                    </a:lnTo>
                    <a:lnTo>
                      <a:pt x="1557" y="1272"/>
                    </a:lnTo>
                    <a:lnTo>
                      <a:pt x="1555" y="1272"/>
                    </a:lnTo>
                    <a:lnTo>
                      <a:pt x="1554" y="1274"/>
                    </a:lnTo>
                    <a:lnTo>
                      <a:pt x="1552" y="1274"/>
                    </a:lnTo>
                    <a:lnTo>
                      <a:pt x="1551" y="1275"/>
                    </a:lnTo>
                    <a:lnTo>
                      <a:pt x="1549" y="1275"/>
                    </a:lnTo>
                    <a:lnTo>
                      <a:pt x="1549" y="1277"/>
                    </a:lnTo>
                    <a:lnTo>
                      <a:pt x="1548" y="1277"/>
                    </a:lnTo>
                    <a:lnTo>
                      <a:pt x="1546" y="1278"/>
                    </a:lnTo>
                    <a:lnTo>
                      <a:pt x="1545" y="1278"/>
                    </a:lnTo>
                    <a:lnTo>
                      <a:pt x="1543" y="1278"/>
                    </a:lnTo>
                    <a:lnTo>
                      <a:pt x="1543" y="1280"/>
                    </a:lnTo>
                    <a:lnTo>
                      <a:pt x="1542" y="1280"/>
                    </a:lnTo>
                    <a:lnTo>
                      <a:pt x="1540" y="1280"/>
                    </a:lnTo>
                    <a:lnTo>
                      <a:pt x="1539" y="1280"/>
                    </a:lnTo>
                    <a:lnTo>
                      <a:pt x="1537" y="1280"/>
                    </a:lnTo>
                    <a:lnTo>
                      <a:pt x="1535" y="1280"/>
                    </a:lnTo>
                    <a:lnTo>
                      <a:pt x="1534" y="1280"/>
                    </a:lnTo>
                    <a:lnTo>
                      <a:pt x="1532" y="1280"/>
                    </a:lnTo>
                    <a:lnTo>
                      <a:pt x="1531" y="1280"/>
                    </a:lnTo>
                    <a:lnTo>
                      <a:pt x="1529" y="1280"/>
                    </a:lnTo>
                    <a:lnTo>
                      <a:pt x="1529" y="1281"/>
                    </a:lnTo>
                    <a:lnTo>
                      <a:pt x="1528" y="1281"/>
                    </a:lnTo>
                    <a:lnTo>
                      <a:pt x="1526" y="1280"/>
                    </a:lnTo>
                    <a:lnTo>
                      <a:pt x="1526" y="1278"/>
                    </a:lnTo>
                    <a:lnTo>
                      <a:pt x="1525" y="1278"/>
                    </a:lnTo>
                    <a:lnTo>
                      <a:pt x="1523" y="1280"/>
                    </a:lnTo>
                    <a:lnTo>
                      <a:pt x="1522" y="1280"/>
                    </a:lnTo>
                    <a:lnTo>
                      <a:pt x="1520" y="1280"/>
                    </a:lnTo>
                    <a:lnTo>
                      <a:pt x="1519" y="1280"/>
                    </a:lnTo>
                    <a:lnTo>
                      <a:pt x="1519" y="1278"/>
                    </a:lnTo>
                    <a:lnTo>
                      <a:pt x="1517" y="1278"/>
                    </a:lnTo>
                    <a:lnTo>
                      <a:pt x="1515" y="1278"/>
                    </a:lnTo>
                    <a:lnTo>
                      <a:pt x="1514" y="1278"/>
                    </a:lnTo>
                    <a:lnTo>
                      <a:pt x="1512" y="1278"/>
                    </a:lnTo>
                    <a:lnTo>
                      <a:pt x="1511" y="1278"/>
                    </a:lnTo>
                    <a:lnTo>
                      <a:pt x="1509" y="1278"/>
                    </a:lnTo>
                    <a:lnTo>
                      <a:pt x="1508" y="1277"/>
                    </a:lnTo>
                    <a:lnTo>
                      <a:pt x="1506" y="1277"/>
                    </a:lnTo>
                    <a:lnTo>
                      <a:pt x="1505" y="1277"/>
                    </a:lnTo>
                    <a:lnTo>
                      <a:pt x="1503" y="1277"/>
                    </a:lnTo>
                    <a:lnTo>
                      <a:pt x="1503" y="1275"/>
                    </a:lnTo>
                    <a:lnTo>
                      <a:pt x="1502" y="1275"/>
                    </a:lnTo>
                    <a:lnTo>
                      <a:pt x="1500" y="1275"/>
                    </a:lnTo>
                    <a:lnTo>
                      <a:pt x="1500" y="1274"/>
                    </a:lnTo>
                    <a:lnTo>
                      <a:pt x="1499" y="1274"/>
                    </a:lnTo>
                    <a:lnTo>
                      <a:pt x="1497" y="1274"/>
                    </a:lnTo>
                    <a:lnTo>
                      <a:pt x="1496" y="1274"/>
                    </a:lnTo>
                    <a:lnTo>
                      <a:pt x="1496" y="1272"/>
                    </a:lnTo>
                    <a:lnTo>
                      <a:pt x="1494" y="1272"/>
                    </a:lnTo>
                    <a:lnTo>
                      <a:pt x="1492" y="1272"/>
                    </a:lnTo>
                    <a:lnTo>
                      <a:pt x="1491" y="1272"/>
                    </a:lnTo>
                    <a:lnTo>
                      <a:pt x="1491" y="1270"/>
                    </a:lnTo>
                    <a:lnTo>
                      <a:pt x="1489" y="1270"/>
                    </a:lnTo>
                    <a:lnTo>
                      <a:pt x="1488" y="1270"/>
                    </a:lnTo>
                    <a:lnTo>
                      <a:pt x="1486" y="1270"/>
                    </a:lnTo>
                    <a:lnTo>
                      <a:pt x="1485" y="1270"/>
                    </a:lnTo>
                    <a:lnTo>
                      <a:pt x="1485" y="1269"/>
                    </a:lnTo>
                    <a:lnTo>
                      <a:pt x="1483" y="1269"/>
                    </a:lnTo>
                    <a:lnTo>
                      <a:pt x="1482" y="1269"/>
                    </a:lnTo>
                    <a:lnTo>
                      <a:pt x="1482" y="1267"/>
                    </a:lnTo>
                    <a:lnTo>
                      <a:pt x="1480" y="1267"/>
                    </a:lnTo>
                    <a:lnTo>
                      <a:pt x="1480" y="1266"/>
                    </a:lnTo>
                    <a:lnTo>
                      <a:pt x="1479" y="1266"/>
                    </a:lnTo>
                    <a:lnTo>
                      <a:pt x="1479" y="1264"/>
                    </a:lnTo>
                    <a:lnTo>
                      <a:pt x="1477" y="1264"/>
                    </a:lnTo>
                    <a:lnTo>
                      <a:pt x="1477" y="1263"/>
                    </a:lnTo>
                    <a:lnTo>
                      <a:pt x="1477" y="1261"/>
                    </a:lnTo>
                    <a:lnTo>
                      <a:pt x="1476" y="1261"/>
                    </a:lnTo>
                    <a:lnTo>
                      <a:pt x="1476" y="1260"/>
                    </a:lnTo>
                    <a:lnTo>
                      <a:pt x="1476" y="1258"/>
                    </a:lnTo>
                    <a:lnTo>
                      <a:pt x="1474" y="1258"/>
                    </a:lnTo>
                    <a:lnTo>
                      <a:pt x="1474" y="1257"/>
                    </a:lnTo>
                    <a:lnTo>
                      <a:pt x="1472" y="1257"/>
                    </a:lnTo>
                    <a:lnTo>
                      <a:pt x="1472" y="1255"/>
                    </a:lnTo>
                    <a:lnTo>
                      <a:pt x="1471" y="1255"/>
                    </a:lnTo>
                    <a:lnTo>
                      <a:pt x="1469" y="1255"/>
                    </a:lnTo>
                    <a:lnTo>
                      <a:pt x="1468" y="1255"/>
                    </a:lnTo>
                    <a:lnTo>
                      <a:pt x="1468" y="1257"/>
                    </a:lnTo>
                    <a:lnTo>
                      <a:pt x="1466" y="1257"/>
                    </a:lnTo>
                    <a:lnTo>
                      <a:pt x="1465" y="1257"/>
                    </a:lnTo>
                    <a:lnTo>
                      <a:pt x="1463" y="1257"/>
                    </a:lnTo>
                    <a:lnTo>
                      <a:pt x="1462" y="1258"/>
                    </a:lnTo>
                    <a:lnTo>
                      <a:pt x="1460" y="1258"/>
                    </a:lnTo>
                    <a:lnTo>
                      <a:pt x="1460" y="1260"/>
                    </a:lnTo>
                    <a:lnTo>
                      <a:pt x="1459" y="1260"/>
                    </a:lnTo>
                    <a:lnTo>
                      <a:pt x="1459" y="1261"/>
                    </a:lnTo>
                    <a:lnTo>
                      <a:pt x="1457" y="1261"/>
                    </a:lnTo>
                    <a:lnTo>
                      <a:pt x="1456" y="1261"/>
                    </a:lnTo>
                    <a:lnTo>
                      <a:pt x="1454" y="1263"/>
                    </a:lnTo>
                    <a:lnTo>
                      <a:pt x="1452" y="1263"/>
                    </a:lnTo>
                    <a:lnTo>
                      <a:pt x="1452" y="1264"/>
                    </a:lnTo>
                    <a:lnTo>
                      <a:pt x="1451" y="1264"/>
                    </a:lnTo>
                    <a:lnTo>
                      <a:pt x="1449" y="1264"/>
                    </a:lnTo>
                    <a:lnTo>
                      <a:pt x="1448" y="1264"/>
                    </a:lnTo>
                    <a:lnTo>
                      <a:pt x="1446" y="1263"/>
                    </a:lnTo>
                    <a:lnTo>
                      <a:pt x="1445" y="1263"/>
                    </a:lnTo>
                    <a:lnTo>
                      <a:pt x="1443" y="1263"/>
                    </a:lnTo>
                    <a:lnTo>
                      <a:pt x="1443" y="1261"/>
                    </a:lnTo>
                    <a:lnTo>
                      <a:pt x="1442" y="1261"/>
                    </a:lnTo>
                    <a:lnTo>
                      <a:pt x="1440" y="1261"/>
                    </a:lnTo>
                    <a:lnTo>
                      <a:pt x="1439" y="1260"/>
                    </a:lnTo>
                    <a:lnTo>
                      <a:pt x="1437" y="1260"/>
                    </a:lnTo>
                    <a:lnTo>
                      <a:pt x="1436" y="1260"/>
                    </a:lnTo>
                    <a:lnTo>
                      <a:pt x="1436" y="1258"/>
                    </a:lnTo>
                    <a:lnTo>
                      <a:pt x="1434" y="1258"/>
                    </a:lnTo>
                    <a:lnTo>
                      <a:pt x="1432" y="1258"/>
                    </a:lnTo>
                    <a:lnTo>
                      <a:pt x="1431" y="1258"/>
                    </a:lnTo>
                    <a:lnTo>
                      <a:pt x="1429" y="1258"/>
                    </a:lnTo>
                    <a:lnTo>
                      <a:pt x="1428" y="1258"/>
                    </a:lnTo>
                    <a:lnTo>
                      <a:pt x="1426" y="1258"/>
                    </a:lnTo>
                    <a:lnTo>
                      <a:pt x="1425" y="1258"/>
                    </a:lnTo>
                    <a:lnTo>
                      <a:pt x="1423" y="1258"/>
                    </a:lnTo>
                    <a:lnTo>
                      <a:pt x="1422" y="1258"/>
                    </a:lnTo>
                    <a:lnTo>
                      <a:pt x="1420" y="1258"/>
                    </a:lnTo>
                    <a:lnTo>
                      <a:pt x="1419" y="1258"/>
                    </a:lnTo>
                    <a:lnTo>
                      <a:pt x="1417" y="1258"/>
                    </a:lnTo>
                    <a:lnTo>
                      <a:pt x="1416" y="1258"/>
                    </a:lnTo>
                    <a:lnTo>
                      <a:pt x="1416" y="1257"/>
                    </a:lnTo>
                    <a:lnTo>
                      <a:pt x="1414" y="1257"/>
                    </a:lnTo>
                    <a:lnTo>
                      <a:pt x="1412" y="1257"/>
                    </a:lnTo>
                    <a:lnTo>
                      <a:pt x="1411" y="1257"/>
                    </a:lnTo>
                    <a:lnTo>
                      <a:pt x="1409" y="1257"/>
                    </a:lnTo>
                    <a:lnTo>
                      <a:pt x="1408" y="1257"/>
                    </a:lnTo>
                    <a:lnTo>
                      <a:pt x="1406" y="1257"/>
                    </a:lnTo>
                    <a:lnTo>
                      <a:pt x="1405" y="1257"/>
                    </a:lnTo>
                    <a:lnTo>
                      <a:pt x="1405" y="1255"/>
                    </a:lnTo>
                    <a:lnTo>
                      <a:pt x="1403" y="1255"/>
                    </a:lnTo>
                    <a:lnTo>
                      <a:pt x="1402" y="1255"/>
                    </a:lnTo>
                    <a:lnTo>
                      <a:pt x="1400" y="1255"/>
                    </a:lnTo>
                    <a:lnTo>
                      <a:pt x="1399" y="1255"/>
                    </a:lnTo>
                    <a:lnTo>
                      <a:pt x="1399" y="1254"/>
                    </a:lnTo>
                    <a:lnTo>
                      <a:pt x="1397" y="1254"/>
                    </a:lnTo>
                    <a:lnTo>
                      <a:pt x="1397" y="1252"/>
                    </a:lnTo>
                    <a:lnTo>
                      <a:pt x="1396" y="1252"/>
                    </a:lnTo>
                    <a:lnTo>
                      <a:pt x="1396" y="1250"/>
                    </a:lnTo>
                    <a:lnTo>
                      <a:pt x="1396" y="1249"/>
                    </a:lnTo>
                    <a:lnTo>
                      <a:pt x="1396" y="1247"/>
                    </a:lnTo>
                    <a:lnTo>
                      <a:pt x="1396" y="1246"/>
                    </a:lnTo>
                    <a:lnTo>
                      <a:pt x="1394" y="1246"/>
                    </a:lnTo>
                    <a:lnTo>
                      <a:pt x="1394" y="1244"/>
                    </a:lnTo>
                    <a:lnTo>
                      <a:pt x="1393" y="1244"/>
                    </a:lnTo>
                    <a:lnTo>
                      <a:pt x="1393" y="1243"/>
                    </a:lnTo>
                    <a:lnTo>
                      <a:pt x="1391" y="1243"/>
                    </a:lnTo>
                    <a:lnTo>
                      <a:pt x="1389" y="1243"/>
                    </a:lnTo>
                    <a:lnTo>
                      <a:pt x="1388" y="1241"/>
                    </a:lnTo>
                    <a:lnTo>
                      <a:pt x="1386" y="1241"/>
                    </a:lnTo>
                    <a:lnTo>
                      <a:pt x="1385" y="1241"/>
                    </a:lnTo>
                    <a:lnTo>
                      <a:pt x="1383" y="1241"/>
                    </a:lnTo>
                    <a:lnTo>
                      <a:pt x="1382" y="1240"/>
                    </a:lnTo>
                    <a:lnTo>
                      <a:pt x="1380" y="1240"/>
                    </a:lnTo>
                    <a:lnTo>
                      <a:pt x="1379" y="1240"/>
                    </a:lnTo>
                    <a:lnTo>
                      <a:pt x="1377" y="1240"/>
                    </a:lnTo>
                    <a:lnTo>
                      <a:pt x="1376" y="1238"/>
                    </a:lnTo>
                    <a:lnTo>
                      <a:pt x="1374" y="1238"/>
                    </a:lnTo>
                    <a:lnTo>
                      <a:pt x="1373" y="1238"/>
                    </a:lnTo>
                    <a:lnTo>
                      <a:pt x="1371" y="1238"/>
                    </a:lnTo>
                    <a:lnTo>
                      <a:pt x="1369" y="1237"/>
                    </a:lnTo>
                    <a:lnTo>
                      <a:pt x="1368" y="1237"/>
                    </a:lnTo>
                    <a:lnTo>
                      <a:pt x="1366" y="1237"/>
                    </a:lnTo>
                    <a:lnTo>
                      <a:pt x="1365" y="1237"/>
                    </a:lnTo>
                    <a:lnTo>
                      <a:pt x="1365" y="1235"/>
                    </a:lnTo>
                    <a:lnTo>
                      <a:pt x="1363" y="1235"/>
                    </a:lnTo>
                    <a:lnTo>
                      <a:pt x="1362" y="1235"/>
                    </a:lnTo>
                    <a:lnTo>
                      <a:pt x="1360" y="1234"/>
                    </a:lnTo>
                    <a:lnTo>
                      <a:pt x="1359" y="1234"/>
                    </a:lnTo>
                    <a:lnTo>
                      <a:pt x="1357" y="1234"/>
                    </a:lnTo>
                    <a:lnTo>
                      <a:pt x="1356" y="1232"/>
                    </a:lnTo>
                    <a:lnTo>
                      <a:pt x="1354" y="1232"/>
                    </a:lnTo>
                    <a:lnTo>
                      <a:pt x="1353" y="1232"/>
                    </a:lnTo>
                    <a:lnTo>
                      <a:pt x="1353" y="1230"/>
                    </a:lnTo>
                    <a:lnTo>
                      <a:pt x="1351" y="1230"/>
                    </a:lnTo>
                    <a:lnTo>
                      <a:pt x="1349" y="1230"/>
                    </a:lnTo>
                    <a:lnTo>
                      <a:pt x="1348" y="1229"/>
                    </a:lnTo>
                    <a:lnTo>
                      <a:pt x="1346" y="1229"/>
                    </a:lnTo>
                    <a:lnTo>
                      <a:pt x="1345" y="1229"/>
                    </a:lnTo>
                    <a:lnTo>
                      <a:pt x="1345" y="1227"/>
                    </a:lnTo>
                    <a:lnTo>
                      <a:pt x="1343" y="1227"/>
                    </a:lnTo>
                    <a:lnTo>
                      <a:pt x="1342" y="1227"/>
                    </a:lnTo>
                    <a:lnTo>
                      <a:pt x="1340" y="1227"/>
                    </a:lnTo>
                    <a:lnTo>
                      <a:pt x="1339" y="1227"/>
                    </a:lnTo>
                    <a:lnTo>
                      <a:pt x="1337" y="1227"/>
                    </a:lnTo>
                    <a:lnTo>
                      <a:pt x="1336" y="1227"/>
                    </a:lnTo>
                    <a:lnTo>
                      <a:pt x="1334" y="1227"/>
                    </a:lnTo>
                    <a:lnTo>
                      <a:pt x="1333" y="1227"/>
                    </a:lnTo>
                    <a:lnTo>
                      <a:pt x="1331" y="1227"/>
                    </a:lnTo>
                    <a:lnTo>
                      <a:pt x="1329" y="1227"/>
                    </a:lnTo>
                    <a:lnTo>
                      <a:pt x="1329" y="1229"/>
                    </a:lnTo>
                    <a:lnTo>
                      <a:pt x="1328" y="1229"/>
                    </a:lnTo>
                    <a:lnTo>
                      <a:pt x="1326" y="1229"/>
                    </a:lnTo>
                    <a:lnTo>
                      <a:pt x="1325" y="1229"/>
                    </a:lnTo>
                    <a:lnTo>
                      <a:pt x="1323" y="1229"/>
                    </a:lnTo>
                    <a:lnTo>
                      <a:pt x="1322" y="1229"/>
                    </a:lnTo>
                    <a:lnTo>
                      <a:pt x="1320" y="1229"/>
                    </a:lnTo>
                    <a:lnTo>
                      <a:pt x="1319" y="1229"/>
                    </a:lnTo>
                    <a:lnTo>
                      <a:pt x="1317" y="1229"/>
                    </a:lnTo>
                    <a:lnTo>
                      <a:pt x="1316" y="1229"/>
                    </a:lnTo>
                    <a:lnTo>
                      <a:pt x="1314" y="1229"/>
                    </a:lnTo>
                    <a:lnTo>
                      <a:pt x="1314" y="1227"/>
                    </a:lnTo>
                    <a:lnTo>
                      <a:pt x="1313" y="1227"/>
                    </a:lnTo>
                    <a:lnTo>
                      <a:pt x="1311" y="1226"/>
                    </a:lnTo>
                    <a:lnTo>
                      <a:pt x="1311" y="1224"/>
                    </a:lnTo>
                    <a:lnTo>
                      <a:pt x="1309" y="1224"/>
                    </a:lnTo>
                    <a:lnTo>
                      <a:pt x="1309" y="1223"/>
                    </a:lnTo>
                    <a:lnTo>
                      <a:pt x="1309" y="1221"/>
                    </a:lnTo>
                    <a:lnTo>
                      <a:pt x="1308" y="1221"/>
                    </a:lnTo>
                    <a:lnTo>
                      <a:pt x="1308" y="1220"/>
                    </a:lnTo>
                    <a:lnTo>
                      <a:pt x="1308" y="1218"/>
                    </a:lnTo>
                    <a:lnTo>
                      <a:pt x="1308" y="1217"/>
                    </a:lnTo>
                    <a:lnTo>
                      <a:pt x="1308" y="1215"/>
                    </a:lnTo>
                    <a:lnTo>
                      <a:pt x="1306" y="1214"/>
                    </a:lnTo>
                    <a:lnTo>
                      <a:pt x="1306" y="1212"/>
                    </a:lnTo>
                    <a:lnTo>
                      <a:pt x="1305" y="1212"/>
                    </a:lnTo>
                    <a:lnTo>
                      <a:pt x="1305" y="1211"/>
                    </a:lnTo>
                    <a:lnTo>
                      <a:pt x="1303" y="1211"/>
                    </a:lnTo>
                    <a:lnTo>
                      <a:pt x="1303" y="1212"/>
                    </a:lnTo>
                    <a:lnTo>
                      <a:pt x="1302" y="1212"/>
                    </a:lnTo>
                    <a:lnTo>
                      <a:pt x="1300" y="1212"/>
                    </a:lnTo>
                    <a:lnTo>
                      <a:pt x="1299" y="1212"/>
                    </a:lnTo>
                    <a:lnTo>
                      <a:pt x="1299" y="1214"/>
                    </a:lnTo>
                    <a:lnTo>
                      <a:pt x="1297" y="1214"/>
                    </a:lnTo>
                    <a:lnTo>
                      <a:pt x="1296" y="1214"/>
                    </a:lnTo>
                    <a:lnTo>
                      <a:pt x="1296" y="1215"/>
                    </a:lnTo>
                    <a:lnTo>
                      <a:pt x="1294" y="1215"/>
                    </a:lnTo>
                    <a:lnTo>
                      <a:pt x="1293" y="1215"/>
                    </a:lnTo>
                    <a:lnTo>
                      <a:pt x="1291" y="1217"/>
                    </a:lnTo>
                    <a:lnTo>
                      <a:pt x="1290" y="1217"/>
                    </a:lnTo>
                    <a:lnTo>
                      <a:pt x="1288" y="1217"/>
                    </a:lnTo>
                    <a:lnTo>
                      <a:pt x="1286" y="1217"/>
                    </a:lnTo>
                    <a:lnTo>
                      <a:pt x="1286" y="1218"/>
                    </a:lnTo>
                    <a:lnTo>
                      <a:pt x="1285" y="1218"/>
                    </a:lnTo>
                    <a:lnTo>
                      <a:pt x="1283" y="1218"/>
                    </a:lnTo>
                    <a:lnTo>
                      <a:pt x="1282" y="1218"/>
                    </a:lnTo>
                    <a:lnTo>
                      <a:pt x="1280" y="1218"/>
                    </a:lnTo>
                    <a:lnTo>
                      <a:pt x="1279" y="1218"/>
                    </a:lnTo>
                    <a:lnTo>
                      <a:pt x="1279" y="1217"/>
                    </a:lnTo>
                    <a:lnTo>
                      <a:pt x="1277" y="1217"/>
                    </a:lnTo>
                    <a:lnTo>
                      <a:pt x="1276" y="1217"/>
                    </a:lnTo>
                    <a:lnTo>
                      <a:pt x="1274" y="1217"/>
                    </a:lnTo>
                    <a:lnTo>
                      <a:pt x="1273" y="1217"/>
                    </a:lnTo>
                    <a:lnTo>
                      <a:pt x="1271" y="1217"/>
                    </a:lnTo>
                    <a:lnTo>
                      <a:pt x="1270" y="1217"/>
                    </a:lnTo>
                    <a:lnTo>
                      <a:pt x="1268" y="1217"/>
                    </a:lnTo>
                    <a:lnTo>
                      <a:pt x="1266" y="1215"/>
                    </a:lnTo>
                    <a:lnTo>
                      <a:pt x="1265" y="1215"/>
                    </a:lnTo>
                    <a:lnTo>
                      <a:pt x="1263" y="1217"/>
                    </a:lnTo>
                    <a:lnTo>
                      <a:pt x="1262" y="1217"/>
                    </a:lnTo>
                    <a:lnTo>
                      <a:pt x="1260" y="1217"/>
                    </a:lnTo>
                    <a:lnTo>
                      <a:pt x="1260" y="1215"/>
                    </a:lnTo>
                    <a:lnTo>
                      <a:pt x="1259" y="1215"/>
                    </a:lnTo>
                    <a:lnTo>
                      <a:pt x="1257" y="1215"/>
                    </a:lnTo>
                    <a:lnTo>
                      <a:pt x="1256" y="1215"/>
                    </a:lnTo>
                    <a:lnTo>
                      <a:pt x="1256" y="1214"/>
                    </a:lnTo>
                    <a:lnTo>
                      <a:pt x="1254" y="1214"/>
                    </a:lnTo>
                    <a:lnTo>
                      <a:pt x="1253" y="1212"/>
                    </a:lnTo>
                    <a:lnTo>
                      <a:pt x="1251" y="1212"/>
                    </a:lnTo>
                    <a:lnTo>
                      <a:pt x="1250" y="1211"/>
                    </a:lnTo>
                    <a:lnTo>
                      <a:pt x="1248" y="1211"/>
                    </a:lnTo>
                    <a:lnTo>
                      <a:pt x="1246" y="1211"/>
                    </a:lnTo>
                    <a:lnTo>
                      <a:pt x="1245" y="1211"/>
                    </a:lnTo>
                    <a:lnTo>
                      <a:pt x="1245" y="1209"/>
                    </a:lnTo>
                    <a:lnTo>
                      <a:pt x="1243" y="1209"/>
                    </a:lnTo>
                    <a:lnTo>
                      <a:pt x="1242" y="1209"/>
                    </a:lnTo>
                    <a:lnTo>
                      <a:pt x="1240" y="1207"/>
                    </a:lnTo>
                    <a:lnTo>
                      <a:pt x="1239" y="1207"/>
                    </a:lnTo>
                    <a:lnTo>
                      <a:pt x="1237" y="1207"/>
                    </a:lnTo>
                    <a:lnTo>
                      <a:pt x="1236" y="1207"/>
                    </a:lnTo>
                    <a:lnTo>
                      <a:pt x="1236" y="1206"/>
                    </a:lnTo>
                    <a:lnTo>
                      <a:pt x="1234" y="1206"/>
                    </a:lnTo>
                    <a:lnTo>
                      <a:pt x="1233" y="1206"/>
                    </a:lnTo>
                    <a:lnTo>
                      <a:pt x="1231" y="1206"/>
                    </a:lnTo>
                    <a:lnTo>
                      <a:pt x="1230" y="1206"/>
                    </a:lnTo>
                    <a:lnTo>
                      <a:pt x="1228" y="1206"/>
                    </a:lnTo>
                    <a:lnTo>
                      <a:pt x="1226" y="1206"/>
                    </a:lnTo>
                    <a:lnTo>
                      <a:pt x="1225" y="1206"/>
                    </a:lnTo>
                    <a:lnTo>
                      <a:pt x="1223" y="1206"/>
                    </a:lnTo>
                    <a:lnTo>
                      <a:pt x="1222" y="1206"/>
                    </a:lnTo>
                    <a:lnTo>
                      <a:pt x="1220" y="1206"/>
                    </a:lnTo>
                    <a:lnTo>
                      <a:pt x="1219" y="1207"/>
                    </a:lnTo>
                    <a:lnTo>
                      <a:pt x="1217" y="1207"/>
                    </a:lnTo>
                    <a:lnTo>
                      <a:pt x="1216" y="1207"/>
                    </a:lnTo>
                    <a:lnTo>
                      <a:pt x="1214" y="1207"/>
                    </a:lnTo>
                    <a:lnTo>
                      <a:pt x="1214" y="1206"/>
                    </a:lnTo>
                    <a:lnTo>
                      <a:pt x="1213" y="1206"/>
                    </a:lnTo>
                    <a:lnTo>
                      <a:pt x="1211" y="1206"/>
                    </a:lnTo>
                    <a:lnTo>
                      <a:pt x="1210" y="1206"/>
                    </a:lnTo>
                    <a:lnTo>
                      <a:pt x="1208" y="1206"/>
                    </a:lnTo>
                    <a:lnTo>
                      <a:pt x="1206" y="1206"/>
                    </a:lnTo>
                    <a:lnTo>
                      <a:pt x="1205" y="1206"/>
                    </a:lnTo>
                    <a:lnTo>
                      <a:pt x="1203" y="1206"/>
                    </a:lnTo>
                    <a:lnTo>
                      <a:pt x="1202" y="1206"/>
                    </a:lnTo>
                    <a:lnTo>
                      <a:pt x="1200" y="1206"/>
                    </a:lnTo>
                    <a:lnTo>
                      <a:pt x="1199" y="1206"/>
                    </a:lnTo>
                    <a:lnTo>
                      <a:pt x="1199" y="1207"/>
                    </a:lnTo>
                    <a:lnTo>
                      <a:pt x="1197" y="1207"/>
                    </a:lnTo>
                    <a:lnTo>
                      <a:pt x="1196" y="1207"/>
                    </a:lnTo>
                    <a:lnTo>
                      <a:pt x="1194" y="1207"/>
                    </a:lnTo>
                    <a:lnTo>
                      <a:pt x="1194" y="1209"/>
                    </a:lnTo>
                    <a:lnTo>
                      <a:pt x="1193" y="1209"/>
                    </a:lnTo>
                    <a:lnTo>
                      <a:pt x="1191" y="1209"/>
                    </a:lnTo>
                    <a:lnTo>
                      <a:pt x="1191" y="1211"/>
                    </a:lnTo>
                    <a:lnTo>
                      <a:pt x="1190" y="1211"/>
                    </a:lnTo>
                    <a:lnTo>
                      <a:pt x="1188" y="1212"/>
                    </a:lnTo>
                    <a:lnTo>
                      <a:pt x="1187" y="1212"/>
                    </a:lnTo>
                    <a:lnTo>
                      <a:pt x="1185" y="1212"/>
                    </a:lnTo>
                    <a:lnTo>
                      <a:pt x="1183" y="1212"/>
                    </a:lnTo>
                    <a:lnTo>
                      <a:pt x="1183" y="1214"/>
                    </a:lnTo>
                    <a:lnTo>
                      <a:pt x="1182" y="1214"/>
                    </a:lnTo>
                    <a:lnTo>
                      <a:pt x="1180" y="1214"/>
                    </a:lnTo>
                    <a:lnTo>
                      <a:pt x="1179" y="1214"/>
                    </a:lnTo>
                    <a:lnTo>
                      <a:pt x="1177" y="1212"/>
                    </a:lnTo>
                    <a:lnTo>
                      <a:pt x="1176" y="1212"/>
                    </a:lnTo>
                    <a:lnTo>
                      <a:pt x="1174" y="1212"/>
                    </a:lnTo>
                    <a:lnTo>
                      <a:pt x="1173" y="1212"/>
                    </a:lnTo>
                    <a:lnTo>
                      <a:pt x="1171" y="1212"/>
                    </a:lnTo>
                    <a:lnTo>
                      <a:pt x="1170" y="1212"/>
                    </a:lnTo>
                    <a:lnTo>
                      <a:pt x="1168" y="1212"/>
                    </a:lnTo>
                    <a:lnTo>
                      <a:pt x="1167" y="1212"/>
                    </a:lnTo>
                    <a:lnTo>
                      <a:pt x="1165" y="1211"/>
                    </a:lnTo>
                    <a:lnTo>
                      <a:pt x="1163" y="1211"/>
                    </a:lnTo>
                    <a:lnTo>
                      <a:pt x="1162" y="1211"/>
                    </a:lnTo>
                    <a:lnTo>
                      <a:pt x="1160" y="1211"/>
                    </a:lnTo>
                    <a:lnTo>
                      <a:pt x="1159" y="1209"/>
                    </a:lnTo>
                    <a:lnTo>
                      <a:pt x="1157" y="1209"/>
                    </a:lnTo>
                    <a:lnTo>
                      <a:pt x="1156" y="1209"/>
                    </a:lnTo>
                    <a:lnTo>
                      <a:pt x="1154" y="1207"/>
                    </a:lnTo>
                    <a:lnTo>
                      <a:pt x="1153" y="1207"/>
                    </a:lnTo>
                    <a:lnTo>
                      <a:pt x="1151" y="1206"/>
                    </a:lnTo>
                    <a:lnTo>
                      <a:pt x="1150" y="1206"/>
                    </a:lnTo>
                    <a:lnTo>
                      <a:pt x="1148" y="1206"/>
                    </a:lnTo>
                    <a:lnTo>
                      <a:pt x="1147" y="1204"/>
                    </a:lnTo>
                    <a:lnTo>
                      <a:pt x="1145" y="1204"/>
                    </a:lnTo>
                    <a:lnTo>
                      <a:pt x="1143" y="1204"/>
                    </a:lnTo>
                    <a:lnTo>
                      <a:pt x="1142" y="1204"/>
                    </a:lnTo>
                    <a:lnTo>
                      <a:pt x="1140" y="1204"/>
                    </a:lnTo>
                    <a:lnTo>
                      <a:pt x="1139" y="1203"/>
                    </a:lnTo>
                    <a:lnTo>
                      <a:pt x="1137" y="1203"/>
                    </a:lnTo>
                    <a:lnTo>
                      <a:pt x="1136" y="1203"/>
                    </a:lnTo>
                    <a:lnTo>
                      <a:pt x="1134" y="1203"/>
                    </a:lnTo>
                    <a:lnTo>
                      <a:pt x="1133" y="1203"/>
                    </a:lnTo>
                    <a:lnTo>
                      <a:pt x="1133" y="1201"/>
                    </a:lnTo>
                    <a:lnTo>
                      <a:pt x="1131" y="1201"/>
                    </a:lnTo>
                    <a:lnTo>
                      <a:pt x="1130" y="1201"/>
                    </a:lnTo>
                    <a:lnTo>
                      <a:pt x="1128" y="1201"/>
                    </a:lnTo>
                    <a:lnTo>
                      <a:pt x="1128" y="1200"/>
                    </a:lnTo>
                    <a:lnTo>
                      <a:pt x="1127" y="1200"/>
                    </a:lnTo>
                    <a:lnTo>
                      <a:pt x="1125" y="1200"/>
                    </a:lnTo>
                    <a:lnTo>
                      <a:pt x="1125" y="1198"/>
                    </a:lnTo>
                    <a:lnTo>
                      <a:pt x="1123" y="1198"/>
                    </a:lnTo>
                    <a:lnTo>
                      <a:pt x="1122" y="1197"/>
                    </a:lnTo>
                    <a:lnTo>
                      <a:pt x="1120" y="1197"/>
                    </a:lnTo>
                    <a:lnTo>
                      <a:pt x="1120" y="1195"/>
                    </a:lnTo>
                    <a:lnTo>
                      <a:pt x="1119" y="1195"/>
                    </a:lnTo>
                    <a:lnTo>
                      <a:pt x="1119" y="1194"/>
                    </a:lnTo>
                    <a:lnTo>
                      <a:pt x="1117" y="1194"/>
                    </a:lnTo>
                    <a:lnTo>
                      <a:pt x="1117" y="1192"/>
                    </a:lnTo>
                    <a:lnTo>
                      <a:pt x="1116" y="1192"/>
                    </a:lnTo>
                    <a:lnTo>
                      <a:pt x="1116" y="1191"/>
                    </a:lnTo>
                    <a:lnTo>
                      <a:pt x="1114" y="1191"/>
                    </a:lnTo>
                    <a:lnTo>
                      <a:pt x="1114" y="1189"/>
                    </a:lnTo>
                    <a:lnTo>
                      <a:pt x="1113" y="1189"/>
                    </a:lnTo>
                    <a:lnTo>
                      <a:pt x="1113" y="1187"/>
                    </a:lnTo>
                    <a:lnTo>
                      <a:pt x="1111" y="1187"/>
                    </a:lnTo>
                    <a:lnTo>
                      <a:pt x="1111" y="1186"/>
                    </a:lnTo>
                    <a:lnTo>
                      <a:pt x="1110" y="1186"/>
                    </a:lnTo>
                    <a:lnTo>
                      <a:pt x="1110" y="1184"/>
                    </a:lnTo>
                    <a:lnTo>
                      <a:pt x="1108" y="1184"/>
                    </a:lnTo>
                    <a:lnTo>
                      <a:pt x="1108" y="1183"/>
                    </a:lnTo>
                    <a:lnTo>
                      <a:pt x="1107" y="1183"/>
                    </a:lnTo>
                    <a:lnTo>
                      <a:pt x="1107" y="1181"/>
                    </a:lnTo>
                    <a:lnTo>
                      <a:pt x="1105" y="1181"/>
                    </a:lnTo>
                    <a:lnTo>
                      <a:pt x="1103" y="1180"/>
                    </a:lnTo>
                    <a:lnTo>
                      <a:pt x="1102" y="1180"/>
                    </a:lnTo>
                    <a:lnTo>
                      <a:pt x="1102" y="1178"/>
                    </a:lnTo>
                    <a:lnTo>
                      <a:pt x="1100" y="1178"/>
                    </a:lnTo>
                    <a:lnTo>
                      <a:pt x="1100" y="1177"/>
                    </a:lnTo>
                    <a:lnTo>
                      <a:pt x="1099" y="1177"/>
                    </a:lnTo>
                    <a:lnTo>
                      <a:pt x="1097" y="1175"/>
                    </a:lnTo>
                    <a:lnTo>
                      <a:pt x="1096" y="1175"/>
                    </a:lnTo>
                    <a:lnTo>
                      <a:pt x="1096" y="1174"/>
                    </a:lnTo>
                    <a:lnTo>
                      <a:pt x="1094" y="1174"/>
                    </a:lnTo>
                    <a:lnTo>
                      <a:pt x="1094" y="1172"/>
                    </a:lnTo>
                    <a:lnTo>
                      <a:pt x="1093" y="1172"/>
                    </a:lnTo>
                    <a:lnTo>
                      <a:pt x="1093" y="1171"/>
                    </a:lnTo>
                    <a:lnTo>
                      <a:pt x="1091" y="1171"/>
                    </a:lnTo>
                    <a:lnTo>
                      <a:pt x="1091" y="1169"/>
                    </a:lnTo>
                    <a:lnTo>
                      <a:pt x="1090" y="1169"/>
                    </a:lnTo>
                    <a:lnTo>
                      <a:pt x="1090" y="1167"/>
                    </a:lnTo>
                    <a:lnTo>
                      <a:pt x="1088" y="1167"/>
                    </a:lnTo>
                    <a:lnTo>
                      <a:pt x="1088" y="1166"/>
                    </a:lnTo>
                    <a:lnTo>
                      <a:pt x="1087" y="1166"/>
                    </a:lnTo>
                    <a:lnTo>
                      <a:pt x="1085" y="1166"/>
                    </a:lnTo>
                    <a:lnTo>
                      <a:pt x="1084" y="1166"/>
                    </a:lnTo>
                    <a:lnTo>
                      <a:pt x="1084" y="1164"/>
                    </a:lnTo>
                    <a:lnTo>
                      <a:pt x="1082" y="1164"/>
                    </a:lnTo>
                    <a:lnTo>
                      <a:pt x="1080" y="1164"/>
                    </a:lnTo>
                    <a:lnTo>
                      <a:pt x="1079" y="1163"/>
                    </a:lnTo>
                    <a:lnTo>
                      <a:pt x="1077" y="1163"/>
                    </a:lnTo>
                    <a:lnTo>
                      <a:pt x="1076" y="1161"/>
                    </a:lnTo>
                    <a:lnTo>
                      <a:pt x="1074" y="1161"/>
                    </a:lnTo>
                    <a:lnTo>
                      <a:pt x="1073" y="1161"/>
                    </a:lnTo>
                    <a:lnTo>
                      <a:pt x="1073" y="1160"/>
                    </a:lnTo>
                    <a:lnTo>
                      <a:pt x="1071" y="1160"/>
                    </a:lnTo>
                    <a:lnTo>
                      <a:pt x="1070" y="1160"/>
                    </a:lnTo>
                    <a:lnTo>
                      <a:pt x="1068" y="1160"/>
                    </a:lnTo>
                    <a:lnTo>
                      <a:pt x="1068" y="1158"/>
                    </a:lnTo>
                    <a:lnTo>
                      <a:pt x="1067" y="1158"/>
                    </a:lnTo>
                    <a:lnTo>
                      <a:pt x="1065" y="1158"/>
                    </a:lnTo>
                    <a:lnTo>
                      <a:pt x="1064" y="1158"/>
                    </a:lnTo>
                    <a:lnTo>
                      <a:pt x="1062" y="1158"/>
                    </a:lnTo>
                    <a:lnTo>
                      <a:pt x="1062" y="1157"/>
                    </a:lnTo>
                    <a:lnTo>
                      <a:pt x="1060" y="1157"/>
                    </a:lnTo>
                    <a:lnTo>
                      <a:pt x="1059" y="1157"/>
                    </a:lnTo>
                    <a:lnTo>
                      <a:pt x="1057" y="1157"/>
                    </a:lnTo>
                    <a:lnTo>
                      <a:pt x="1056" y="1155"/>
                    </a:lnTo>
                    <a:lnTo>
                      <a:pt x="1054" y="1155"/>
                    </a:lnTo>
                    <a:lnTo>
                      <a:pt x="1054" y="1154"/>
                    </a:lnTo>
                    <a:lnTo>
                      <a:pt x="1054" y="1152"/>
                    </a:lnTo>
                    <a:lnTo>
                      <a:pt x="1053" y="1152"/>
                    </a:lnTo>
                    <a:lnTo>
                      <a:pt x="1053" y="1151"/>
                    </a:lnTo>
                    <a:lnTo>
                      <a:pt x="1051" y="1151"/>
                    </a:lnTo>
                    <a:lnTo>
                      <a:pt x="1051" y="1149"/>
                    </a:lnTo>
                    <a:lnTo>
                      <a:pt x="1050" y="1149"/>
                    </a:lnTo>
                    <a:lnTo>
                      <a:pt x="1050" y="1147"/>
                    </a:lnTo>
                    <a:lnTo>
                      <a:pt x="1048" y="1147"/>
                    </a:lnTo>
                    <a:lnTo>
                      <a:pt x="1048" y="1146"/>
                    </a:lnTo>
                    <a:lnTo>
                      <a:pt x="1047" y="1146"/>
                    </a:lnTo>
                    <a:lnTo>
                      <a:pt x="1045" y="1144"/>
                    </a:lnTo>
                    <a:lnTo>
                      <a:pt x="1044" y="1144"/>
                    </a:lnTo>
                    <a:lnTo>
                      <a:pt x="1044" y="1143"/>
                    </a:lnTo>
                    <a:lnTo>
                      <a:pt x="1042" y="1143"/>
                    </a:lnTo>
                    <a:lnTo>
                      <a:pt x="1040" y="1141"/>
                    </a:lnTo>
                    <a:lnTo>
                      <a:pt x="1039" y="1141"/>
                    </a:lnTo>
                    <a:lnTo>
                      <a:pt x="1039" y="1140"/>
                    </a:lnTo>
                    <a:lnTo>
                      <a:pt x="1037" y="1140"/>
                    </a:lnTo>
                    <a:lnTo>
                      <a:pt x="1036" y="1140"/>
                    </a:lnTo>
                    <a:lnTo>
                      <a:pt x="1036" y="1138"/>
                    </a:lnTo>
                    <a:lnTo>
                      <a:pt x="1034" y="1138"/>
                    </a:lnTo>
                    <a:lnTo>
                      <a:pt x="1033" y="1138"/>
                    </a:lnTo>
                    <a:lnTo>
                      <a:pt x="1031" y="1137"/>
                    </a:lnTo>
                    <a:lnTo>
                      <a:pt x="1030" y="1137"/>
                    </a:lnTo>
                    <a:lnTo>
                      <a:pt x="1028" y="1137"/>
                    </a:lnTo>
                    <a:lnTo>
                      <a:pt x="1028" y="1135"/>
                    </a:lnTo>
                    <a:lnTo>
                      <a:pt x="1027" y="1135"/>
                    </a:lnTo>
                    <a:lnTo>
                      <a:pt x="1027" y="1134"/>
                    </a:lnTo>
                    <a:lnTo>
                      <a:pt x="1027" y="1132"/>
                    </a:lnTo>
                    <a:lnTo>
                      <a:pt x="1025" y="1132"/>
                    </a:lnTo>
                    <a:lnTo>
                      <a:pt x="1025" y="1131"/>
                    </a:lnTo>
                    <a:lnTo>
                      <a:pt x="1025" y="1129"/>
                    </a:lnTo>
                    <a:lnTo>
                      <a:pt x="1025" y="1127"/>
                    </a:lnTo>
                    <a:lnTo>
                      <a:pt x="1025" y="1126"/>
                    </a:lnTo>
                    <a:lnTo>
                      <a:pt x="1025" y="1124"/>
                    </a:lnTo>
                    <a:lnTo>
                      <a:pt x="1024" y="1124"/>
                    </a:lnTo>
                    <a:lnTo>
                      <a:pt x="1024" y="1123"/>
                    </a:lnTo>
                    <a:lnTo>
                      <a:pt x="1022" y="1123"/>
                    </a:lnTo>
                    <a:lnTo>
                      <a:pt x="1020" y="1123"/>
                    </a:lnTo>
                    <a:lnTo>
                      <a:pt x="1020" y="1121"/>
                    </a:lnTo>
                    <a:lnTo>
                      <a:pt x="1019" y="1121"/>
                    </a:lnTo>
                    <a:lnTo>
                      <a:pt x="1017" y="1121"/>
                    </a:lnTo>
                    <a:lnTo>
                      <a:pt x="1017" y="1120"/>
                    </a:lnTo>
                    <a:lnTo>
                      <a:pt x="1016" y="1120"/>
                    </a:lnTo>
                    <a:lnTo>
                      <a:pt x="1014" y="1120"/>
                    </a:lnTo>
                    <a:lnTo>
                      <a:pt x="1013" y="1118"/>
                    </a:lnTo>
                    <a:lnTo>
                      <a:pt x="1011" y="1118"/>
                    </a:lnTo>
                    <a:lnTo>
                      <a:pt x="1010" y="1117"/>
                    </a:lnTo>
                    <a:lnTo>
                      <a:pt x="1008" y="1117"/>
                    </a:lnTo>
                    <a:lnTo>
                      <a:pt x="1007" y="1115"/>
                    </a:lnTo>
                    <a:lnTo>
                      <a:pt x="1005" y="1115"/>
                    </a:lnTo>
                    <a:lnTo>
                      <a:pt x="1004" y="1114"/>
                    </a:lnTo>
                    <a:lnTo>
                      <a:pt x="1002" y="1114"/>
                    </a:lnTo>
                    <a:lnTo>
                      <a:pt x="1000" y="1114"/>
                    </a:lnTo>
                    <a:lnTo>
                      <a:pt x="999" y="1114"/>
                    </a:lnTo>
                    <a:lnTo>
                      <a:pt x="999" y="1112"/>
                    </a:lnTo>
                    <a:lnTo>
                      <a:pt x="997" y="1112"/>
                    </a:lnTo>
                    <a:lnTo>
                      <a:pt x="996" y="1112"/>
                    </a:lnTo>
                    <a:lnTo>
                      <a:pt x="994" y="1111"/>
                    </a:lnTo>
                    <a:lnTo>
                      <a:pt x="993" y="1111"/>
                    </a:lnTo>
                    <a:lnTo>
                      <a:pt x="991" y="1111"/>
                    </a:lnTo>
                    <a:lnTo>
                      <a:pt x="990" y="1111"/>
                    </a:lnTo>
                    <a:lnTo>
                      <a:pt x="990" y="1109"/>
                    </a:lnTo>
                    <a:lnTo>
                      <a:pt x="988" y="1109"/>
                    </a:lnTo>
                    <a:lnTo>
                      <a:pt x="987" y="1109"/>
                    </a:lnTo>
                    <a:lnTo>
                      <a:pt x="987" y="1107"/>
                    </a:lnTo>
                    <a:lnTo>
                      <a:pt x="985" y="1107"/>
                    </a:lnTo>
                    <a:lnTo>
                      <a:pt x="984" y="1107"/>
                    </a:lnTo>
                    <a:lnTo>
                      <a:pt x="984" y="1106"/>
                    </a:lnTo>
                    <a:lnTo>
                      <a:pt x="982" y="1106"/>
                    </a:lnTo>
                    <a:lnTo>
                      <a:pt x="981" y="1106"/>
                    </a:lnTo>
                    <a:lnTo>
                      <a:pt x="981" y="1104"/>
                    </a:lnTo>
                    <a:lnTo>
                      <a:pt x="979" y="1104"/>
                    </a:lnTo>
                    <a:lnTo>
                      <a:pt x="977" y="1104"/>
                    </a:lnTo>
                    <a:lnTo>
                      <a:pt x="977" y="1103"/>
                    </a:lnTo>
                    <a:lnTo>
                      <a:pt x="976" y="1103"/>
                    </a:lnTo>
                    <a:lnTo>
                      <a:pt x="974" y="1103"/>
                    </a:lnTo>
                    <a:lnTo>
                      <a:pt x="973" y="1101"/>
                    </a:lnTo>
                    <a:lnTo>
                      <a:pt x="971" y="1101"/>
                    </a:lnTo>
                    <a:lnTo>
                      <a:pt x="970" y="1101"/>
                    </a:lnTo>
                    <a:lnTo>
                      <a:pt x="970" y="1100"/>
                    </a:lnTo>
                    <a:lnTo>
                      <a:pt x="968" y="1100"/>
                    </a:lnTo>
                    <a:lnTo>
                      <a:pt x="967" y="1100"/>
                    </a:lnTo>
                    <a:lnTo>
                      <a:pt x="967" y="1098"/>
                    </a:lnTo>
                    <a:lnTo>
                      <a:pt x="965" y="1098"/>
                    </a:lnTo>
                    <a:lnTo>
                      <a:pt x="965" y="1097"/>
                    </a:lnTo>
                    <a:lnTo>
                      <a:pt x="964" y="1097"/>
                    </a:lnTo>
                    <a:lnTo>
                      <a:pt x="962" y="1095"/>
                    </a:lnTo>
                    <a:lnTo>
                      <a:pt x="961" y="1094"/>
                    </a:lnTo>
                    <a:lnTo>
                      <a:pt x="961" y="1092"/>
                    </a:lnTo>
                    <a:lnTo>
                      <a:pt x="961" y="1091"/>
                    </a:lnTo>
                    <a:lnTo>
                      <a:pt x="959" y="1091"/>
                    </a:lnTo>
                    <a:lnTo>
                      <a:pt x="959" y="1089"/>
                    </a:lnTo>
                    <a:lnTo>
                      <a:pt x="957" y="1089"/>
                    </a:lnTo>
                    <a:lnTo>
                      <a:pt x="957" y="1087"/>
                    </a:lnTo>
                    <a:lnTo>
                      <a:pt x="956" y="1087"/>
                    </a:lnTo>
                    <a:lnTo>
                      <a:pt x="954" y="1087"/>
                    </a:lnTo>
                    <a:lnTo>
                      <a:pt x="953" y="1087"/>
                    </a:lnTo>
                    <a:lnTo>
                      <a:pt x="951" y="1087"/>
                    </a:lnTo>
                    <a:lnTo>
                      <a:pt x="950" y="1087"/>
                    </a:lnTo>
                    <a:lnTo>
                      <a:pt x="948" y="1087"/>
                    </a:lnTo>
                    <a:lnTo>
                      <a:pt x="947" y="1087"/>
                    </a:lnTo>
                    <a:lnTo>
                      <a:pt x="945" y="1089"/>
                    </a:lnTo>
                    <a:lnTo>
                      <a:pt x="944" y="1089"/>
                    </a:lnTo>
                    <a:lnTo>
                      <a:pt x="944" y="1091"/>
                    </a:lnTo>
                    <a:lnTo>
                      <a:pt x="942" y="1091"/>
                    </a:lnTo>
                    <a:lnTo>
                      <a:pt x="941" y="1091"/>
                    </a:lnTo>
                    <a:lnTo>
                      <a:pt x="941" y="1092"/>
                    </a:lnTo>
                    <a:lnTo>
                      <a:pt x="939" y="1092"/>
                    </a:lnTo>
                    <a:lnTo>
                      <a:pt x="939" y="1094"/>
                    </a:lnTo>
                    <a:lnTo>
                      <a:pt x="937" y="1094"/>
                    </a:lnTo>
                    <a:lnTo>
                      <a:pt x="936" y="1094"/>
                    </a:lnTo>
                    <a:lnTo>
                      <a:pt x="934" y="1094"/>
                    </a:lnTo>
                    <a:lnTo>
                      <a:pt x="933" y="1094"/>
                    </a:lnTo>
                    <a:lnTo>
                      <a:pt x="933" y="1092"/>
                    </a:lnTo>
                    <a:lnTo>
                      <a:pt x="931" y="1092"/>
                    </a:lnTo>
                    <a:lnTo>
                      <a:pt x="930" y="1091"/>
                    </a:lnTo>
                    <a:lnTo>
                      <a:pt x="928" y="1091"/>
                    </a:lnTo>
                    <a:lnTo>
                      <a:pt x="928" y="1089"/>
                    </a:lnTo>
                    <a:lnTo>
                      <a:pt x="927" y="1089"/>
                    </a:lnTo>
                    <a:lnTo>
                      <a:pt x="927" y="1087"/>
                    </a:lnTo>
                    <a:lnTo>
                      <a:pt x="927" y="1086"/>
                    </a:lnTo>
                    <a:lnTo>
                      <a:pt x="925" y="1084"/>
                    </a:lnTo>
                    <a:lnTo>
                      <a:pt x="925" y="1083"/>
                    </a:lnTo>
                    <a:lnTo>
                      <a:pt x="925" y="1081"/>
                    </a:lnTo>
                    <a:lnTo>
                      <a:pt x="927" y="1081"/>
                    </a:lnTo>
                    <a:lnTo>
                      <a:pt x="927" y="1080"/>
                    </a:lnTo>
                    <a:lnTo>
                      <a:pt x="927" y="1078"/>
                    </a:lnTo>
                    <a:lnTo>
                      <a:pt x="927" y="1077"/>
                    </a:lnTo>
                    <a:lnTo>
                      <a:pt x="927" y="1075"/>
                    </a:lnTo>
                    <a:lnTo>
                      <a:pt x="927" y="1074"/>
                    </a:lnTo>
                    <a:lnTo>
                      <a:pt x="928" y="1074"/>
                    </a:lnTo>
                    <a:lnTo>
                      <a:pt x="928" y="1072"/>
                    </a:lnTo>
                    <a:lnTo>
                      <a:pt x="927" y="1072"/>
                    </a:lnTo>
                    <a:lnTo>
                      <a:pt x="927" y="1071"/>
                    </a:lnTo>
                    <a:lnTo>
                      <a:pt x="925" y="1071"/>
                    </a:lnTo>
                    <a:lnTo>
                      <a:pt x="924" y="1069"/>
                    </a:lnTo>
                    <a:lnTo>
                      <a:pt x="922" y="1067"/>
                    </a:lnTo>
                    <a:lnTo>
                      <a:pt x="921" y="1067"/>
                    </a:lnTo>
                    <a:lnTo>
                      <a:pt x="919" y="1066"/>
                    </a:lnTo>
                    <a:lnTo>
                      <a:pt x="917" y="1066"/>
                    </a:lnTo>
                    <a:lnTo>
                      <a:pt x="916" y="1066"/>
                    </a:lnTo>
                    <a:lnTo>
                      <a:pt x="914" y="1064"/>
                    </a:lnTo>
                    <a:lnTo>
                      <a:pt x="913" y="1064"/>
                    </a:lnTo>
                    <a:lnTo>
                      <a:pt x="911" y="1064"/>
                    </a:lnTo>
                    <a:lnTo>
                      <a:pt x="910" y="1064"/>
                    </a:lnTo>
                    <a:lnTo>
                      <a:pt x="910" y="1063"/>
                    </a:lnTo>
                    <a:lnTo>
                      <a:pt x="908" y="1063"/>
                    </a:lnTo>
                    <a:lnTo>
                      <a:pt x="907" y="1063"/>
                    </a:lnTo>
                    <a:lnTo>
                      <a:pt x="907" y="1061"/>
                    </a:lnTo>
                    <a:lnTo>
                      <a:pt x="905" y="1061"/>
                    </a:lnTo>
                    <a:lnTo>
                      <a:pt x="905" y="1060"/>
                    </a:lnTo>
                    <a:lnTo>
                      <a:pt x="905" y="1058"/>
                    </a:lnTo>
                    <a:lnTo>
                      <a:pt x="905" y="1057"/>
                    </a:lnTo>
                    <a:lnTo>
                      <a:pt x="904" y="1057"/>
                    </a:lnTo>
                    <a:lnTo>
                      <a:pt x="904" y="1055"/>
                    </a:lnTo>
                    <a:lnTo>
                      <a:pt x="904" y="1054"/>
                    </a:lnTo>
                    <a:lnTo>
                      <a:pt x="904" y="1052"/>
                    </a:lnTo>
                    <a:lnTo>
                      <a:pt x="904" y="1051"/>
                    </a:lnTo>
                    <a:lnTo>
                      <a:pt x="904" y="1049"/>
                    </a:lnTo>
                    <a:lnTo>
                      <a:pt x="902" y="1049"/>
                    </a:lnTo>
                    <a:lnTo>
                      <a:pt x="902" y="1047"/>
                    </a:lnTo>
                    <a:lnTo>
                      <a:pt x="901" y="1046"/>
                    </a:lnTo>
                    <a:lnTo>
                      <a:pt x="899" y="1044"/>
                    </a:lnTo>
                    <a:lnTo>
                      <a:pt x="897" y="1044"/>
                    </a:lnTo>
                    <a:lnTo>
                      <a:pt x="897" y="1043"/>
                    </a:lnTo>
                    <a:lnTo>
                      <a:pt x="896" y="1043"/>
                    </a:lnTo>
                    <a:lnTo>
                      <a:pt x="896" y="1041"/>
                    </a:lnTo>
                    <a:lnTo>
                      <a:pt x="894" y="1041"/>
                    </a:lnTo>
                    <a:lnTo>
                      <a:pt x="894" y="1040"/>
                    </a:lnTo>
                    <a:lnTo>
                      <a:pt x="893" y="1040"/>
                    </a:lnTo>
                    <a:lnTo>
                      <a:pt x="891" y="1038"/>
                    </a:lnTo>
                    <a:lnTo>
                      <a:pt x="890" y="1038"/>
                    </a:lnTo>
                    <a:lnTo>
                      <a:pt x="890" y="1037"/>
                    </a:lnTo>
                    <a:lnTo>
                      <a:pt x="888" y="1037"/>
                    </a:lnTo>
                    <a:lnTo>
                      <a:pt x="888" y="1035"/>
                    </a:lnTo>
                    <a:lnTo>
                      <a:pt x="887" y="1035"/>
                    </a:lnTo>
                    <a:lnTo>
                      <a:pt x="887" y="1034"/>
                    </a:lnTo>
                    <a:lnTo>
                      <a:pt x="885" y="1034"/>
                    </a:lnTo>
                    <a:lnTo>
                      <a:pt x="885" y="1032"/>
                    </a:lnTo>
                    <a:lnTo>
                      <a:pt x="884" y="1032"/>
                    </a:lnTo>
                    <a:lnTo>
                      <a:pt x="884" y="1031"/>
                    </a:lnTo>
                    <a:lnTo>
                      <a:pt x="882" y="1031"/>
                    </a:lnTo>
                    <a:lnTo>
                      <a:pt x="882" y="1029"/>
                    </a:lnTo>
                    <a:lnTo>
                      <a:pt x="881" y="1027"/>
                    </a:lnTo>
                    <a:lnTo>
                      <a:pt x="881" y="1026"/>
                    </a:lnTo>
                    <a:lnTo>
                      <a:pt x="879" y="1026"/>
                    </a:lnTo>
                    <a:lnTo>
                      <a:pt x="879" y="1024"/>
                    </a:lnTo>
                    <a:lnTo>
                      <a:pt x="878" y="1024"/>
                    </a:lnTo>
                    <a:lnTo>
                      <a:pt x="878" y="1023"/>
                    </a:lnTo>
                    <a:lnTo>
                      <a:pt x="876" y="1023"/>
                    </a:lnTo>
                    <a:lnTo>
                      <a:pt x="876" y="1021"/>
                    </a:lnTo>
                    <a:lnTo>
                      <a:pt x="874" y="1021"/>
                    </a:lnTo>
                    <a:lnTo>
                      <a:pt x="874" y="1020"/>
                    </a:lnTo>
                    <a:lnTo>
                      <a:pt x="873" y="1020"/>
                    </a:lnTo>
                    <a:lnTo>
                      <a:pt x="873" y="1018"/>
                    </a:lnTo>
                    <a:lnTo>
                      <a:pt x="871" y="1018"/>
                    </a:lnTo>
                    <a:lnTo>
                      <a:pt x="871" y="1017"/>
                    </a:lnTo>
                    <a:lnTo>
                      <a:pt x="870" y="1017"/>
                    </a:lnTo>
                    <a:lnTo>
                      <a:pt x="868" y="1015"/>
                    </a:lnTo>
                    <a:lnTo>
                      <a:pt x="867" y="1015"/>
                    </a:lnTo>
                    <a:lnTo>
                      <a:pt x="867" y="1014"/>
                    </a:lnTo>
                    <a:lnTo>
                      <a:pt x="865" y="1014"/>
                    </a:lnTo>
                    <a:lnTo>
                      <a:pt x="865" y="1012"/>
                    </a:lnTo>
                    <a:lnTo>
                      <a:pt x="864" y="1012"/>
                    </a:lnTo>
                    <a:lnTo>
                      <a:pt x="862" y="1011"/>
                    </a:lnTo>
                    <a:lnTo>
                      <a:pt x="861" y="1011"/>
                    </a:lnTo>
                    <a:lnTo>
                      <a:pt x="859" y="1009"/>
                    </a:lnTo>
                    <a:lnTo>
                      <a:pt x="858" y="1009"/>
                    </a:lnTo>
                    <a:lnTo>
                      <a:pt x="858" y="1007"/>
                    </a:lnTo>
                    <a:lnTo>
                      <a:pt x="856" y="1007"/>
                    </a:lnTo>
                    <a:lnTo>
                      <a:pt x="856" y="1006"/>
                    </a:lnTo>
                    <a:lnTo>
                      <a:pt x="854" y="1006"/>
                    </a:lnTo>
                    <a:lnTo>
                      <a:pt x="853" y="1006"/>
                    </a:lnTo>
                    <a:lnTo>
                      <a:pt x="853" y="1004"/>
                    </a:lnTo>
                    <a:lnTo>
                      <a:pt x="851" y="1004"/>
                    </a:lnTo>
                    <a:lnTo>
                      <a:pt x="851" y="1003"/>
                    </a:lnTo>
                    <a:lnTo>
                      <a:pt x="850" y="1001"/>
                    </a:lnTo>
                    <a:lnTo>
                      <a:pt x="850" y="1000"/>
                    </a:lnTo>
                    <a:lnTo>
                      <a:pt x="848" y="1000"/>
                    </a:lnTo>
                    <a:lnTo>
                      <a:pt x="848" y="998"/>
                    </a:lnTo>
                    <a:lnTo>
                      <a:pt x="847" y="998"/>
                    </a:lnTo>
                    <a:lnTo>
                      <a:pt x="847" y="997"/>
                    </a:lnTo>
                    <a:lnTo>
                      <a:pt x="847" y="995"/>
                    </a:lnTo>
                    <a:lnTo>
                      <a:pt x="845" y="995"/>
                    </a:lnTo>
                    <a:lnTo>
                      <a:pt x="845" y="994"/>
                    </a:lnTo>
                    <a:lnTo>
                      <a:pt x="844" y="992"/>
                    </a:lnTo>
                    <a:lnTo>
                      <a:pt x="844" y="991"/>
                    </a:lnTo>
                    <a:lnTo>
                      <a:pt x="842" y="991"/>
                    </a:lnTo>
                    <a:lnTo>
                      <a:pt x="842" y="989"/>
                    </a:lnTo>
                    <a:lnTo>
                      <a:pt x="841" y="987"/>
                    </a:lnTo>
                    <a:lnTo>
                      <a:pt x="839" y="986"/>
                    </a:lnTo>
                    <a:lnTo>
                      <a:pt x="838" y="984"/>
                    </a:lnTo>
                    <a:lnTo>
                      <a:pt x="836" y="984"/>
                    </a:lnTo>
                    <a:lnTo>
                      <a:pt x="836" y="983"/>
                    </a:lnTo>
                    <a:lnTo>
                      <a:pt x="834" y="983"/>
                    </a:lnTo>
                    <a:lnTo>
                      <a:pt x="834" y="981"/>
                    </a:lnTo>
                    <a:lnTo>
                      <a:pt x="833" y="981"/>
                    </a:lnTo>
                    <a:lnTo>
                      <a:pt x="833" y="980"/>
                    </a:lnTo>
                    <a:lnTo>
                      <a:pt x="831" y="978"/>
                    </a:lnTo>
                    <a:lnTo>
                      <a:pt x="830" y="977"/>
                    </a:lnTo>
                    <a:lnTo>
                      <a:pt x="828" y="977"/>
                    </a:lnTo>
                    <a:lnTo>
                      <a:pt x="828" y="975"/>
                    </a:lnTo>
                    <a:lnTo>
                      <a:pt x="827" y="975"/>
                    </a:lnTo>
                    <a:lnTo>
                      <a:pt x="825" y="975"/>
                    </a:lnTo>
                    <a:lnTo>
                      <a:pt x="824" y="975"/>
                    </a:lnTo>
                    <a:lnTo>
                      <a:pt x="824" y="974"/>
                    </a:lnTo>
                    <a:lnTo>
                      <a:pt x="822" y="974"/>
                    </a:lnTo>
                    <a:lnTo>
                      <a:pt x="821" y="974"/>
                    </a:lnTo>
                    <a:lnTo>
                      <a:pt x="821" y="972"/>
                    </a:lnTo>
                    <a:lnTo>
                      <a:pt x="819" y="972"/>
                    </a:lnTo>
                    <a:lnTo>
                      <a:pt x="819" y="971"/>
                    </a:lnTo>
                    <a:lnTo>
                      <a:pt x="819" y="969"/>
                    </a:lnTo>
                    <a:lnTo>
                      <a:pt x="819" y="968"/>
                    </a:lnTo>
                    <a:lnTo>
                      <a:pt x="819" y="966"/>
                    </a:lnTo>
                    <a:lnTo>
                      <a:pt x="819" y="964"/>
                    </a:lnTo>
                    <a:lnTo>
                      <a:pt x="821" y="964"/>
                    </a:lnTo>
                    <a:lnTo>
                      <a:pt x="821" y="963"/>
                    </a:lnTo>
                    <a:lnTo>
                      <a:pt x="822" y="963"/>
                    </a:lnTo>
                    <a:lnTo>
                      <a:pt x="822" y="961"/>
                    </a:lnTo>
                    <a:lnTo>
                      <a:pt x="824" y="961"/>
                    </a:lnTo>
                    <a:lnTo>
                      <a:pt x="824" y="960"/>
                    </a:lnTo>
                    <a:lnTo>
                      <a:pt x="825" y="960"/>
                    </a:lnTo>
                    <a:lnTo>
                      <a:pt x="827" y="958"/>
                    </a:lnTo>
                    <a:lnTo>
                      <a:pt x="828" y="958"/>
                    </a:lnTo>
                    <a:lnTo>
                      <a:pt x="828" y="957"/>
                    </a:lnTo>
                    <a:lnTo>
                      <a:pt x="830" y="957"/>
                    </a:lnTo>
                    <a:lnTo>
                      <a:pt x="831" y="957"/>
                    </a:lnTo>
                    <a:lnTo>
                      <a:pt x="833" y="957"/>
                    </a:lnTo>
                    <a:lnTo>
                      <a:pt x="833" y="955"/>
                    </a:lnTo>
                    <a:lnTo>
                      <a:pt x="834" y="955"/>
                    </a:lnTo>
                    <a:lnTo>
                      <a:pt x="834" y="954"/>
                    </a:lnTo>
                    <a:lnTo>
                      <a:pt x="836" y="954"/>
                    </a:lnTo>
                    <a:lnTo>
                      <a:pt x="836" y="952"/>
                    </a:lnTo>
                    <a:lnTo>
                      <a:pt x="836" y="951"/>
                    </a:lnTo>
                    <a:lnTo>
                      <a:pt x="836" y="949"/>
                    </a:lnTo>
                    <a:lnTo>
                      <a:pt x="834" y="949"/>
                    </a:lnTo>
                    <a:lnTo>
                      <a:pt x="833" y="949"/>
                    </a:lnTo>
                    <a:lnTo>
                      <a:pt x="833" y="948"/>
                    </a:lnTo>
                    <a:lnTo>
                      <a:pt x="831" y="948"/>
                    </a:lnTo>
                    <a:lnTo>
                      <a:pt x="830" y="946"/>
                    </a:lnTo>
                    <a:lnTo>
                      <a:pt x="828" y="946"/>
                    </a:lnTo>
                    <a:lnTo>
                      <a:pt x="828" y="944"/>
                    </a:lnTo>
                    <a:lnTo>
                      <a:pt x="827" y="944"/>
                    </a:lnTo>
                    <a:lnTo>
                      <a:pt x="827" y="943"/>
                    </a:lnTo>
                    <a:lnTo>
                      <a:pt x="825" y="941"/>
                    </a:lnTo>
                    <a:lnTo>
                      <a:pt x="824" y="940"/>
                    </a:lnTo>
                    <a:lnTo>
                      <a:pt x="822" y="940"/>
                    </a:lnTo>
                    <a:lnTo>
                      <a:pt x="822" y="938"/>
                    </a:lnTo>
                    <a:lnTo>
                      <a:pt x="821" y="938"/>
                    </a:lnTo>
                    <a:lnTo>
                      <a:pt x="821" y="937"/>
                    </a:lnTo>
                    <a:lnTo>
                      <a:pt x="819" y="937"/>
                    </a:lnTo>
                    <a:lnTo>
                      <a:pt x="819" y="935"/>
                    </a:lnTo>
                    <a:lnTo>
                      <a:pt x="818" y="935"/>
                    </a:lnTo>
                    <a:lnTo>
                      <a:pt x="818" y="934"/>
                    </a:lnTo>
                    <a:lnTo>
                      <a:pt x="816" y="934"/>
                    </a:lnTo>
                    <a:lnTo>
                      <a:pt x="814" y="932"/>
                    </a:lnTo>
                    <a:lnTo>
                      <a:pt x="813" y="931"/>
                    </a:lnTo>
                    <a:lnTo>
                      <a:pt x="813" y="929"/>
                    </a:lnTo>
                    <a:lnTo>
                      <a:pt x="811" y="929"/>
                    </a:lnTo>
                    <a:lnTo>
                      <a:pt x="811" y="928"/>
                    </a:lnTo>
                    <a:lnTo>
                      <a:pt x="810" y="928"/>
                    </a:lnTo>
                    <a:lnTo>
                      <a:pt x="810" y="926"/>
                    </a:lnTo>
                    <a:lnTo>
                      <a:pt x="810" y="924"/>
                    </a:lnTo>
                    <a:lnTo>
                      <a:pt x="810" y="923"/>
                    </a:lnTo>
                    <a:lnTo>
                      <a:pt x="808" y="921"/>
                    </a:lnTo>
                    <a:lnTo>
                      <a:pt x="808" y="920"/>
                    </a:lnTo>
                    <a:lnTo>
                      <a:pt x="807" y="918"/>
                    </a:lnTo>
                    <a:lnTo>
                      <a:pt x="807" y="917"/>
                    </a:lnTo>
                    <a:lnTo>
                      <a:pt x="805" y="917"/>
                    </a:lnTo>
                    <a:lnTo>
                      <a:pt x="805" y="915"/>
                    </a:lnTo>
                    <a:lnTo>
                      <a:pt x="805" y="914"/>
                    </a:lnTo>
                    <a:lnTo>
                      <a:pt x="804" y="914"/>
                    </a:lnTo>
                    <a:lnTo>
                      <a:pt x="804" y="912"/>
                    </a:lnTo>
                    <a:lnTo>
                      <a:pt x="804" y="911"/>
                    </a:lnTo>
                    <a:lnTo>
                      <a:pt x="802" y="911"/>
                    </a:lnTo>
                    <a:lnTo>
                      <a:pt x="802" y="909"/>
                    </a:lnTo>
                    <a:lnTo>
                      <a:pt x="801" y="909"/>
                    </a:lnTo>
                    <a:lnTo>
                      <a:pt x="801" y="908"/>
                    </a:lnTo>
                    <a:lnTo>
                      <a:pt x="801" y="906"/>
                    </a:lnTo>
                    <a:lnTo>
                      <a:pt x="799" y="906"/>
                    </a:lnTo>
                    <a:lnTo>
                      <a:pt x="799" y="904"/>
                    </a:lnTo>
                    <a:lnTo>
                      <a:pt x="799" y="903"/>
                    </a:lnTo>
                    <a:lnTo>
                      <a:pt x="799" y="901"/>
                    </a:lnTo>
                    <a:lnTo>
                      <a:pt x="801" y="900"/>
                    </a:lnTo>
                    <a:lnTo>
                      <a:pt x="801" y="898"/>
                    </a:lnTo>
                    <a:lnTo>
                      <a:pt x="799" y="898"/>
                    </a:lnTo>
                    <a:lnTo>
                      <a:pt x="799" y="897"/>
                    </a:lnTo>
                    <a:lnTo>
                      <a:pt x="798" y="895"/>
                    </a:lnTo>
                    <a:lnTo>
                      <a:pt x="796" y="894"/>
                    </a:lnTo>
                    <a:lnTo>
                      <a:pt x="794" y="894"/>
                    </a:lnTo>
                    <a:lnTo>
                      <a:pt x="793" y="894"/>
                    </a:lnTo>
                    <a:lnTo>
                      <a:pt x="793" y="892"/>
                    </a:lnTo>
                    <a:lnTo>
                      <a:pt x="791" y="892"/>
                    </a:lnTo>
                    <a:lnTo>
                      <a:pt x="790" y="892"/>
                    </a:lnTo>
                    <a:lnTo>
                      <a:pt x="788" y="891"/>
                    </a:lnTo>
                    <a:lnTo>
                      <a:pt x="787" y="891"/>
                    </a:lnTo>
                    <a:lnTo>
                      <a:pt x="785" y="889"/>
                    </a:lnTo>
                    <a:lnTo>
                      <a:pt x="785" y="888"/>
                    </a:lnTo>
                    <a:lnTo>
                      <a:pt x="784" y="888"/>
                    </a:lnTo>
                    <a:lnTo>
                      <a:pt x="784" y="886"/>
                    </a:lnTo>
                    <a:lnTo>
                      <a:pt x="782" y="886"/>
                    </a:lnTo>
                    <a:lnTo>
                      <a:pt x="782" y="884"/>
                    </a:lnTo>
                    <a:lnTo>
                      <a:pt x="781" y="884"/>
                    </a:lnTo>
                    <a:lnTo>
                      <a:pt x="781" y="883"/>
                    </a:lnTo>
                    <a:lnTo>
                      <a:pt x="779" y="883"/>
                    </a:lnTo>
                    <a:lnTo>
                      <a:pt x="779" y="881"/>
                    </a:lnTo>
                    <a:lnTo>
                      <a:pt x="778" y="881"/>
                    </a:lnTo>
                    <a:lnTo>
                      <a:pt x="776" y="881"/>
                    </a:lnTo>
                    <a:lnTo>
                      <a:pt x="776" y="880"/>
                    </a:lnTo>
                    <a:lnTo>
                      <a:pt x="775" y="880"/>
                    </a:lnTo>
                    <a:lnTo>
                      <a:pt x="773" y="880"/>
                    </a:lnTo>
                    <a:lnTo>
                      <a:pt x="773" y="878"/>
                    </a:lnTo>
                    <a:lnTo>
                      <a:pt x="771" y="878"/>
                    </a:lnTo>
                    <a:lnTo>
                      <a:pt x="770" y="878"/>
                    </a:lnTo>
                    <a:lnTo>
                      <a:pt x="770" y="877"/>
                    </a:lnTo>
                    <a:lnTo>
                      <a:pt x="768" y="877"/>
                    </a:lnTo>
                    <a:lnTo>
                      <a:pt x="768" y="875"/>
                    </a:lnTo>
                    <a:lnTo>
                      <a:pt x="767" y="875"/>
                    </a:lnTo>
                    <a:lnTo>
                      <a:pt x="767" y="874"/>
                    </a:lnTo>
                    <a:lnTo>
                      <a:pt x="767" y="872"/>
                    </a:lnTo>
                    <a:lnTo>
                      <a:pt x="765" y="872"/>
                    </a:lnTo>
                    <a:lnTo>
                      <a:pt x="765" y="871"/>
                    </a:lnTo>
                    <a:lnTo>
                      <a:pt x="765" y="869"/>
                    </a:lnTo>
                    <a:lnTo>
                      <a:pt x="765" y="868"/>
                    </a:lnTo>
                    <a:lnTo>
                      <a:pt x="764" y="868"/>
                    </a:lnTo>
                    <a:lnTo>
                      <a:pt x="764" y="866"/>
                    </a:lnTo>
                    <a:lnTo>
                      <a:pt x="762" y="864"/>
                    </a:lnTo>
                    <a:lnTo>
                      <a:pt x="761" y="864"/>
                    </a:lnTo>
                    <a:lnTo>
                      <a:pt x="761" y="863"/>
                    </a:lnTo>
                    <a:lnTo>
                      <a:pt x="759" y="863"/>
                    </a:lnTo>
                    <a:lnTo>
                      <a:pt x="758" y="863"/>
                    </a:lnTo>
                    <a:lnTo>
                      <a:pt x="758" y="861"/>
                    </a:lnTo>
                    <a:lnTo>
                      <a:pt x="756" y="861"/>
                    </a:lnTo>
                    <a:lnTo>
                      <a:pt x="756" y="860"/>
                    </a:lnTo>
                    <a:lnTo>
                      <a:pt x="755" y="860"/>
                    </a:lnTo>
                    <a:lnTo>
                      <a:pt x="755" y="858"/>
                    </a:lnTo>
                    <a:lnTo>
                      <a:pt x="753" y="858"/>
                    </a:lnTo>
                    <a:lnTo>
                      <a:pt x="751" y="858"/>
                    </a:lnTo>
                    <a:lnTo>
                      <a:pt x="751" y="857"/>
                    </a:lnTo>
                    <a:lnTo>
                      <a:pt x="750" y="857"/>
                    </a:lnTo>
                    <a:lnTo>
                      <a:pt x="750" y="855"/>
                    </a:lnTo>
                    <a:lnTo>
                      <a:pt x="748" y="855"/>
                    </a:lnTo>
                    <a:lnTo>
                      <a:pt x="747" y="854"/>
                    </a:lnTo>
                    <a:lnTo>
                      <a:pt x="745" y="854"/>
                    </a:lnTo>
                    <a:lnTo>
                      <a:pt x="745" y="852"/>
                    </a:lnTo>
                    <a:lnTo>
                      <a:pt x="744" y="852"/>
                    </a:lnTo>
                    <a:lnTo>
                      <a:pt x="742" y="852"/>
                    </a:lnTo>
                    <a:lnTo>
                      <a:pt x="742" y="851"/>
                    </a:lnTo>
                    <a:lnTo>
                      <a:pt x="741" y="851"/>
                    </a:lnTo>
                    <a:lnTo>
                      <a:pt x="739" y="851"/>
                    </a:lnTo>
                    <a:lnTo>
                      <a:pt x="739" y="849"/>
                    </a:lnTo>
                    <a:lnTo>
                      <a:pt x="738" y="849"/>
                    </a:lnTo>
                    <a:lnTo>
                      <a:pt x="736" y="849"/>
                    </a:lnTo>
                    <a:lnTo>
                      <a:pt x="736" y="848"/>
                    </a:lnTo>
                    <a:lnTo>
                      <a:pt x="735" y="848"/>
                    </a:lnTo>
                    <a:lnTo>
                      <a:pt x="733" y="848"/>
                    </a:lnTo>
                    <a:lnTo>
                      <a:pt x="733" y="846"/>
                    </a:lnTo>
                    <a:lnTo>
                      <a:pt x="731" y="846"/>
                    </a:lnTo>
                    <a:lnTo>
                      <a:pt x="730" y="844"/>
                    </a:lnTo>
                    <a:lnTo>
                      <a:pt x="728" y="844"/>
                    </a:lnTo>
                    <a:lnTo>
                      <a:pt x="728" y="843"/>
                    </a:lnTo>
                    <a:lnTo>
                      <a:pt x="727" y="843"/>
                    </a:lnTo>
                    <a:lnTo>
                      <a:pt x="725" y="843"/>
                    </a:lnTo>
                    <a:lnTo>
                      <a:pt x="725" y="841"/>
                    </a:lnTo>
                    <a:lnTo>
                      <a:pt x="724" y="841"/>
                    </a:lnTo>
                    <a:lnTo>
                      <a:pt x="722" y="841"/>
                    </a:lnTo>
                    <a:lnTo>
                      <a:pt x="721" y="841"/>
                    </a:lnTo>
                    <a:lnTo>
                      <a:pt x="719" y="841"/>
                    </a:lnTo>
                    <a:lnTo>
                      <a:pt x="718" y="841"/>
                    </a:lnTo>
                    <a:lnTo>
                      <a:pt x="716" y="841"/>
                    </a:lnTo>
                    <a:lnTo>
                      <a:pt x="715" y="841"/>
                    </a:lnTo>
                    <a:lnTo>
                      <a:pt x="713" y="841"/>
                    </a:lnTo>
                    <a:lnTo>
                      <a:pt x="711" y="841"/>
                    </a:lnTo>
                    <a:lnTo>
                      <a:pt x="710" y="841"/>
                    </a:lnTo>
                    <a:lnTo>
                      <a:pt x="710" y="843"/>
                    </a:lnTo>
                    <a:lnTo>
                      <a:pt x="708" y="843"/>
                    </a:lnTo>
                    <a:lnTo>
                      <a:pt x="707" y="843"/>
                    </a:lnTo>
                    <a:lnTo>
                      <a:pt x="705" y="843"/>
                    </a:lnTo>
                    <a:lnTo>
                      <a:pt x="704" y="843"/>
                    </a:lnTo>
                    <a:lnTo>
                      <a:pt x="702" y="843"/>
                    </a:lnTo>
                    <a:lnTo>
                      <a:pt x="701" y="843"/>
                    </a:lnTo>
                    <a:lnTo>
                      <a:pt x="699" y="843"/>
                    </a:lnTo>
                    <a:lnTo>
                      <a:pt x="699" y="841"/>
                    </a:lnTo>
                    <a:lnTo>
                      <a:pt x="698" y="841"/>
                    </a:lnTo>
                    <a:lnTo>
                      <a:pt x="696" y="841"/>
                    </a:lnTo>
                    <a:lnTo>
                      <a:pt x="695" y="841"/>
                    </a:lnTo>
                    <a:lnTo>
                      <a:pt x="693" y="841"/>
                    </a:lnTo>
                    <a:lnTo>
                      <a:pt x="693" y="840"/>
                    </a:lnTo>
                    <a:lnTo>
                      <a:pt x="691" y="840"/>
                    </a:lnTo>
                    <a:lnTo>
                      <a:pt x="691" y="838"/>
                    </a:lnTo>
                    <a:lnTo>
                      <a:pt x="690" y="838"/>
                    </a:lnTo>
                    <a:lnTo>
                      <a:pt x="688" y="838"/>
                    </a:lnTo>
                    <a:lnTo>
                      <a:pt x="688" y="837"/>
                    </a:lnTo>
                    <a:lnTo>
                      <a:pt x="687" y="837"/>
                    </a:lnTo>
                    <a:lnTo>
                      <a:pt x="685" y="835"/>
                    </a:lnTo>
                    <a:lnTo>
                      <a:pt x="684" y="835"/>
                    </a:lnTo>
                    <a:lnTo>
                      <a:pt x="684" y="834"/>
                    </a:lnTo>
                    <a:lnTo>
                      <a:pt x="682" y="834"/>
                    </a:lnTo>
                    <a:lnTo>
                      <a:pt x="682" y="832"/>
                    </a:lnTo>
                    <a:lnTo>
                      <a:pt x="681" y="832"/>
                    </a:lnTo>
                    <a:lnTo>
                      <a:pt x="681" y="831"/>
                    </a:lnTo>
                    <a:lnTo>
                      <a:pt x="679" y="831"/>
                    </a:lnTo>
                    <a:lnTo>
                      <a:pt x="679" y="829"/>
                    </a:lnTo>
                    <a:lnTo>
                      <a:pt x="678" y="829"/>
                    </a:lnTo>
                    <a:lnTo>
                      <a:pt x="678" y="828"/>
                    </a:lnTo>
                    <a:lnTo>
                      <a:pt x="676" y="828"/>
                    </a:lnTo>
                    <a:lnTo>
                      <a:pt x="675" y="828"/>
                    </a:lnTo>
                    <a:lnTo>
                      <a:pt x="675" y="826"/>
                    </a:lnTo>
                    <a:lnTo>
                      <a:pt x="673" y="826"/>
                    </a:lnTo>
                    <a:lnTo>
                      <a:pt x="671" y="824"/>
                    </a:lnTo>
                    <a:lnTo>
                      <a:pt x="670" y="824"/>
                    </a:lnTo>
                    <a:lnTo>
                      <a:pt x="670" y="823"/>
                    </a:lnTo>
                    <a:lnTo>
                      <a:pt x="668" y="823"/>
                    </a:lnTo>
                    <a:lnTo>
                      <a:pt x="668" y="821"/>
                    </a:lnTo>
                    <a:lnTo>
                      <a:pt x="667" y="821"/>
                    </a:lnTo>
                    <a:lnTo>
                      <a:pt x="665" y="821"/>
                    </a:lnTo>
                    <a:lnTo>
                      <a:pt x="665" y="820"/>
                    </a:lnTo>
                    <a:lnTo>
                      <a:pt x="664" y="820"/>
                    </a:lnTo>
                    <a:lnTo>
                      <a:pt x="662" y="820"/>
                    </a:lnTo>
                    <a:lnTo>
                      <a:pt x="662" y="821"/>
                    </a:lnTo>
                    <a:lnTo>
                      <a:pt x="661" y="821"/>
                    </a:lnTo>
                    <a:lnTo>
                      <a:pt x="659" y="823"/>
                    </a:lnTo>
                    <a:lnTo>
                      <a:pt x="659" y="824"/>
                    </a:lnTo>
                    <a:lnTo>
                      <a:pt x="659" y="826"/>
                    </a:lnTo>
                    <a:lnTo>
                      <a:pt x="659" y="828"/>
                    </a:lnTo>
                    <a:lnTo>
                      <a:pt x="659" y="829"/>
                    </a:lnTo>
                    <a:lnTo>
                      <a:pt x="659" y="831"/>
                    </a:lnTo>
                    <a:lnTo>
                      <a:pt x="659" y="832"/>
                    </a:lnTo>
                    <a:lnTo>
                      <a:pt x="659" y="834"/>
                    </a:lnTo>
                    <a:lnTo>
                      <a:pt x="658" y="834"/>
                    </a:lnTo>
                    <a:lnTo>
                      <a:pt x="658" y="835"/>
                    </a:lnTo>
                    <a:lnTo>
                      <a:pt x="658" y="837"/>
                    </a:lnTo>
                    <a:lnTo>
                      <a:pt x="658" y="838"/>
                    </a:lnTo>
                    <a:lnTo>
                      <a:pt x="658" y="840"/>
                    </a:lnTo>
                    <a:lnTo>
                      <a:pt x="658" y="841"/>
                    </a:lnTo>
                    <a:lnTo>
                      <a:pt x="658" y="843"/>
                    </a:lnTo>
                    <a:lnTo>
                      <a:pt x="658" y="844"/>
                    </a:lnTo>
                    <a:lnTo>
                      <a:pt x="658" y="846"/>
                    </a:lnTo>
                    <a:lnTo>
                      <a:pt x="656" y="846"/>
                    </a:lnTo>
                    <a:lnTo>
                      <a:pt x="656" y="848"/>
                    </a:lnTo>
                    <a:lnTo>
                      <a:pt x="655" y="849"/>
                    </a:lnTo>
                    <a:lnTo>
                      <a:pt x="655" y="851"/>
                    </a:lnTo>
                    <a:lnTo>
                      <a:pt x="653" y="851"/>
                    </a:lnTo>
                    <a:lnTo>
                      <a:pt x="653" y="852"/>
                    </a:lnTo>
                    <a:lnTo>
                      <a:pt x="652" y="852"/>
                    </a:lnTo>
                    <a:lnTo>
                      <a:pt x="650" y="852"/>
                    </a:lnTo>
                    <a:lnTo>
                      <a:pt x="648" y="852"/>
                    </a:lnTo>
                    <a:lnTo>
                      <a:pt x="648" y="851"/>
                    </a:lnTo>
                    <a:lnTo>
                      <a:pt x="647" y="851"/>
                    </a:lnTo>
                    <a:lnTo>
                      <a:pt x="647" y="849"/>
                    </a:lnTo>
                    <a:lnTo>
                      <a:pt x="647" y="848"/>
                    </a:lnTo>
                    <a:lnTo>
                      <a:pt x="647" y="846"/>
                    </a:lnTo>
                    <a:lnTo>
                      <a:pt x="647" y="844"/>
                    </a:lnTo>
                    <a:lnTo>
                      <a:pt x="647" y="843"/>
                    </a:lnTo>
                    <a:lnTo>
                      <a:pt x="647" y="841"/>
                    </a:lnTo>
                    <a:lnTo>
                      <a:pt x="645" y="841"/>
                    </a:lnTo>
                    <a:lnTo>
                      <a:pt x="645" y="840"/>
                    </a:lnTo>
                    <a:lnTo>
                      <a:pt x="645" y="838"/>
                    </a:lnTo>
                    <a:lnTo>
                      <a:pt x="645" y="837"/>
                    </a:lnTo>
                    <a:lnTo>
                      <a:pt x="645" y="835"/>
                    </a:lnTo>
                    <a:lnTo>
                      <a:pt x="644" y="835"/>
                    </a:lnTo>
                    <a:lnTo>
                      <a:pt x="644" y="834"/>
                    </a:lnTo>
                    <a:lnTo>
                      <a:pt x="642" y="834"/>
                    </a:lnTo>
                    <a:lnTo>
                      <a:pt x="642" y="832"/>
                    </a:lnTo>
                    <a:lnTo>
                      <a:pt x="642" y="831"/>
                    </a:lnTo>
                    <a:lnTo>
                      <a:pt x="641" y="831"/>
                    </a:lnTo>
                    <a:lnTo>
                      <a:pt x="641" y="829"/>
                    </a:lnTo>
                    <a:lnTo>
                      <a:pt x="639" y="829"/>
                    </a:lnTo>
                    <a:lnTo>
                      <a:pt x="639" y="828"/>
                    </a:lnTo>
                    <a:lnTo>
                      <a:pt x="638" y="828"/>
                    </a:lnTo>
                    <a:lnTo>
                      <a:pt x="636" y="828"/>
                    </a:lnTo>
                    <a:lnTo>
                      <a:pt x="635" y="828"/>
                    </a:lnTo>
                    <a:lnTo>
                      <a:pt x="633" y="828"/>
                    </a:lnTo>
                    <a:lnTo>
                      <a:pt x="632" y="828"/>
                    </a:lnTo>
                    <a:lnTo>
                      <a:pt x="632" y="829"/>
                    </a:lnTo>
                    <a:lnTo>
                      <a:pt x="630" y="829"/>
                    </a:lnTo>
                    <a:lnTo>
                      <a:pt x="628" y="829"/>
                    </a:lnTo>
                    <a:lnTo>
                      <a:pt x="627" y="829"/>
                    </a:lnTo>
                    <a:lnTo>
                      <a:pt x="625" y="831"/>
                    </a:lnTo>
                    <a:lnTo>
                      <a:pt x="624" y="831"/>
                    </a:lnTo>
                    <a:lnTo>
                      <a:pt x="622" y="831"/>
                    </a:lnTo>
                    <a:lnTo>
                      <a:pt x="621" y="831"/>
                    </a:lnTo>
                    <a:lnTo>
                      <a:pt x="619" y="831"/>
                    </a:lnTo>
                    <a:lnTo>
                      <a:pt x="619" y="832"/>
                    </a:lnTo>
                    <a:lnTo>
                      <a:pt x="618" y="832"/>
                    </a:lnTo>
                    <a:lnTo>
                      <a:pt x="616" y="832"/>
                    </a:lnTo>
                    <a:lnTo>
                      <a:pt x="615" y="832"/>
                    </a:lnTo>
                    <a:lnTo>
                      <a:pt x="613" y="832"/>
                    </a:lnTo>
                    <a:lnTo>
                      <a:pt x="612" y="832"/>
                    </a:lnTo>
                    <a:lnTo>
                      <a:pt x="610" y="832"/>
                    </a:lnTo>
                    <a:lnTo>
                      <a:pt x="608" y="832"/>
                    </a:lnTo>
                    <a:lnTo>
                      <a:pt x="608" y="831"/>
                    </a:lnTo>
                    <a:lnTo>
                      <a:pt x="607" y="831"/>
                    </a:lnTo>
                    <a:lnTo>
                      <a:pt x="605" y="831"/>
                    </a:lnTo>
                    <a:lnTo>
                      <a:pt x="605" y="829"/>
                    </a:lnTo>
                    <a:lnTo>
                      <a:pt x="604" y="829"/>
                    </a:lnTo>
                    <a:lnTo>
                      <a:pt x="604" y="828"/>
                    </a:lnTo>
                    <a:lnTo>
                      <a:pt x="602" y="828"/>
                    </a:lnTo>
                    <a:lnTo>
                      <a:pt x="601" y="826"/>
                    </a:lnTo>
                    <a:lnTo>
                      <a:pt x="599" y="826"/>
                    </a:lnTo>
                    <a:lnTo>
                      <a:pt x="599" y="824"/>
                    </a:lnTo>
                    <a:lnTo>
                      <a:pt x="598" y="824"/>
                    </a:lnTo>
                    <a:lnTo>
                      <a:pt x="596" y="824"/>
                    </a:lnTo>
                    <a:lnTo>
                      <a:pt x="596" y="823"/>
                    </a:lnTo>
                    <a:lnTo>
                      <a:pt x="595" y="823"/>
                    </a:lnTo>
                    <a:lnTo>
                      <a:pt x="593" y="823"/>
                    </a:lnTo>
                    <a:lnTo>
                      <a:pt x="592" y="823"/>
                    </a:lnTo>
                    <a:lnTo>
                      <a:pt x="590" y="823"/>
                    </a:lnTo>
                    <a:lnTo>
                      <a:pt x="588" y="823"/>
                    </a:lnTo>
                    <a:lnTo>
                      <a:pt x="587" y="823"/>
                    </a:lnTo>
                    <a:lnTo>
                      <a:pt x="585" y="823"/>
                    </a:lnTo>
                    <a:lnTo>
                      <a:pt x="584" y="823"/>
                    </a:lnTo>
                    <a:lnTo>
                      <a:pt x="582" y="823"/>
                    </a:lnTo>
                    <a:lnTo>
                      <a:pt x="581" y="823"/>
                    </a:lnTo>
                    <a:lnTo>
                      <a:pt x="581" y="824"/>
                    </a:lnTo>
                    <a:lnTo>
                      <a:pt x="579" y="824"/>
                    </a:lnTo>
                    <a:lnTo>
                      <a:pt x="578" y="824"/>
                    </a:lnTo>
                    <a:lnTo>
                      <a:pt x="578" y="826"/>
                    </a:lnTo>
                    <a:lnTo>
                      <a:pt x="576" y="826"/>
                    </a:lnTo>
                    <a:lnTo>
                      <a:pt x="576" y="828"/>
                    </a:lnTo>
                    <a:lnTo>
                      <a:pt x="575" y="828"/>
                    </a:lnTo>
                    <a:lnTo>
                      <a:pt x="573" y="828"/>
                    </a:lnTo>
                    <a:lnTo>
                      <a:pt x="572" y="828"/>
                    </a:lnTo>
                    <a:lnTo>
                      <a:pt x="570" y="828"/>
                    </a:lnTo>
                    <a:lnTo>
                      <a:pt x="570" y="829"/>
                    </a:lnTo>
                    <a:lnTo>
                      <a:pt x="568" y="829"/>
                    </a:lnTo>
                    <a:lnTo>
                      <a:pt x="567" y="829"/>
                    </a:lnTo>
                    <a:lnTo>
                      <a:pt x="565" y="829"/>
                    </a:lnTo>
                    <a:lnTo>
                      <a:pt x="564" y="829"/>
                    </a:lnTo>
                    <a:lnTo>
                      <a:pt x="562" y="829"/>
                    </a:lnTo>
                    <a:lnTo>
                      <a:pt x="561" y="829"/>
                    </a:lnTo>
                    <a:lnTo>
                      <a:pt x="559" y="829"/>
                    </a:lnTo>
                    <a:lnTo>
                      <a:pt x="558" y="829"/>
                    </a:lnTo>
                    <a:lnTo>
                      <a:pt x="556" y="829"/>
                    </a:lnTo>
                    <a:lnTo>
                      <a:pt x="555" y="829"/>
                    </a:lnTo>
                    <a:lnTo>
                      <a:pt x="553" y="829"/>
                    </a:lnTo>
                    <a:lnTo>
                      <a:pt x="553" y="831"/>
                    </a:lnTo>
                    <a:lnTo>
                      <a:pt x="552" y="831"/>
                    </a:lnTo>
                    <a:lnTo>
                      <a:pt x="550" y="831"/>
                    </a:lnTo>
                    <a:lnTo>
                      <a:pt x="550" y="832"/>
                    </a:lnTo>
                    <a:lnTo>
                      <a:pt x="549" y="832"/>
                    </a:lnTo>
                    <a:lnTo>
                      <a:pt x="549" y="834"/>
                    </a:lnTo>
                    <a:lnTo>
                      <a:pt x="549" y="835"/>
                    </a:lnTo>
                    <a:lnTo>
                      <a:pt x="547" y="835"/>
                    </a:lnTo>
                    <a:lnTo>
                      <a:pt x="547" y="837"/>
                    </a:lnTo>
                    <a:lnTo>
                      <a:pt x="545" y="838"/>
                    </a:lnTo>
                    <a:lnTo>
                      <a:pt x="545" y="840"/>
                    </a:lnTo>
                    <a:lnTo>
                      <a:pt x="545" y="841"/>
                    </a:lnTo>
                    <a:lnTo>
                      <a:pt x="544" y="841"/>
                    </a:lnTo>
                    <a:lnTo>
                      <a:pt x="544" y="843"/>
                    </a:lnTo>
                    <a:lnTo>
                      <a:pt x="542" y="844"/>
                    </a:lnTo>
                    <a:lnTo>
                      <a:pt x="541" y="846"/>
                    </a:lnTo>
                    <a:lnTo>
                      <a:pt x="539" y="848"/>
                    </a:lnTo>
                    <a:lnTo>
                      <a:pt x="538" y="849"/>
                    </a:lnTo>
                    <a:lnTo>
                      <a:pt x="536" y="849"/>
                    </a:lnTo>
                    <a:lnTo>
                      <a:pt x="536" y="851"/>
                    </a:lnTo>
                    <a:lnTo>
                      <a:pt x="535" y="851"/>
                    </a:lnTo>
                    <a:lnTo>
                      <a:pt x="535" y="852"/>
                    </a:lnTo>
                    <a:lnTo>
                      <a:pt x="533" y="852"/>
                    </a:lnTo>
                    <a:lnTo>
                      <a:pt x="532" y="852"/>
                    </a:lnTo>
                    <a:lnTo>
                      <a:pt x="532" y="854"/>
                    </a:lnTo>
                    <a:lnTo>
                      <a:pt x="530" y="854"/>
                    </a:lnTo>
                    <a:lnTo>
                      <a:pt x="529" y="854"/>
                    </a:lnTo>
                    <a:lnTo>
                      <a:pt x="529" y="855"/>
                    </a:lnTo>
                    <a:lnTo>
                      <a:pt x="527" y="855"/>
                    </a:lnTo>
                    <a:lnTo>
                      <a:pt x="525" y="857"/>
                    </a:lnTo>
                    <a:lnTo>
                      <a:pt x="524" y="857"/>
                    </a:lnTo>
                    <a:lnTo>
                      <a:pt x="524" y="858"/>
                    </a:lnTo>
                    <a:lnTo>
                      <a:pt x="522" y="858"/>
                    </a:lnTo>
                    <a:lnTo>
                      <a:pt x="522" y="860"/>
                    </a:lnTo>
                    <a:lnTo>
                      <a:pt x="521" y="860"/>
                    </a:lnTo>
                    <a:lnTo>
                      <a:pt x="521" y="861"/>
                    </a:lnTo>
                    <a:lnTo>
                      <a:pt x="521" y="863"/>
                    </a:lnTo>
                    <a:lnTo>
                      <a:pt x="522" y="864"/>
                    </a:lnTo>
                    <a:lnTo>
                      <a:pt x="522" y="866"/>
                    </a:lnTo>
                    <a:lnTo>
                      <a:pt x="524" y="866"/>
                    </a:lnTo>
                    <a:lnTo>
                      <a:pt x="524" y="868"/>
                    </a:lnTo>
                    <a:lnTo>
                      <a:pt x="524" y="869"/>
                    </a:lnTo>
                    <a:lnTo>
                      <a:pt x="524" y="871"/>
                    </a:lnTo>
                    <a:lnTo>
                      <a:pt x="524" y="872"/>
                    </a:lnTo>
                    <a:lnTo>
                      <a:pt x="524" y="874"/>
                    </a:lnTo>
                    <a:lnTo>
                      <a:pt x="525" y="874"/>
                    </a:lnTo>
                    <a:lnTo>
                      <a:pt x="525" y="875"/>
                    </a:lnTo>
                    <a:lnTo>
                      <a:pt x="524" y="875"/>
                    </a:lnTo>
                    <a:lnTo>
                      <a:pt x="524" y="877"/>
                    </a:lnTo>
                    <a:lnTo>
                      <a:pt x="522" y="877"/>
                    </a:lnTo>
                    <a:lnTo>
                      <a:pt x="521" y="877"/>
                    </a:lnTo>
                    <a:lnTo>
                      <a:pt x="519" y="877"/>
                    </a:lnTo>
                    <a:lnTo>
                      <a:pt x="518" y="877"/>
                    </a:lnTo>
                    <a:lnTo>
                      <a:pt x="518" y="878"/>
                    </a:lnTo>
                    <a:lnTo>
                      <a:pt x="516" y="878"/>
                    </a:lnTo>
                    <a:lnTo>
                      <a:pt x="515" y="878"/>
                    </a:lnTo>
                    <a:lnTo>
                      <a:pt x="513" y="878"/>
                    </a:lnTo>
                    <a:lnTo>
                      <a:pt x="512" y="878"/>
                    </a:lnTo>
                    <a:lnTo>
                      <a:pt x="512" y="880"/>
                    </a:lnTo>
                    <a:lnTo>
                      <a:pt x="510" y="880"/>
                    </a:lnTo>
                    <a:lnTo>
                      <a:pt x="509" y="880"/>
                    </a:lnTo>
                    <a:lnTo>
                      <a:pt x="507" y="880"/>
                    </a:lnTo>
                    <a:lnTo>
                      <a:pt x="507" y="881"/>
                    </a:lnTo>
                    <a:lnTo>
                      <a:pt x="505" y="881"/>
                    </a:lnTo>
                    <a:lnTo>
                      <a:pt x="504" y="881"/>
                    </a:lnTo>
                    <a:lnTo>
                      <a:pt x="502" y="881"/>
                    </a:lnTo>
                    <a:lnTo>
                      <a:pt x="501" y="881"/>
                    </a:lnTo>
                    <a:lnTo>
                      <a:pt x="499" y="881"/>
                    </a:lnTo>
                    <a:lnTo>
                      <a:pt x="498" y="881"/>
                    </a:lnTo>
                    <a:lnTo>
                      <a:pt x="496" y="883"/>
                    </a:lnTo>
                    <a:lnTo>
                      <a:pt x="495" y="883"/>
                    </a:lnTo>
                    <a:lnTo>
                      <a:pt x="493" y="883"/>
                    </a:lnTo>
                    <a:lnTo>
                      <a:pt x="493" y="884"/>
                    </a:lnTo>
                    <a:lnTo>
                      <a:pt x="492" y="884"/>
                    </a:lnTo>
                    <a:lnTo>
                      <a:pt x="490" y="884"/>
                    </a:lnTo>
                    <a:lnTo>
                      <a:pt x="490" y="886"/>
                    </a:lnTo>
                    <a:lnTo>
                      <a:pt x="489" y="886"/>
                    </a:lnTo>
                    <a:lnTo>
                      <a:pt x="489" y="888"/>
                    </a:lnTo>
                    <a:lnTo>
                      <a:pt x="487" y="888"/>
                    </a:lnTo>
                    <a:lnTo>
                      <a:pt x="485" y="888"/>
                    </a:lnTo>
                    <a:lnTo>
                      <a:pt x="485" y="889"/>
                    </a:lnTo>
                    <a:lnTo>
                      <a:pt x="484" y="889"/>
                    </a:lnTo>
                    <a:lnTo>
                      <a:pt x="482" y="889"/>
                    </a:lnTo>
                    <a:lnTo>
                      <a:pt x="481" y="889"/>
                    </a:lnTo>
                    <a:lnTo>
                      <a:pt x="479" y="889"/>
                    </a:lnTo>
                    <a:lnTo>
                      <a:pt x="479" y="888"/>
                    </a:lnTo>
                    <a:lnTo>
                      <a:pt x="478" y="888"/>
                    </a:lnTo>
                    <a:lnTo>
                      <a:pt x="476" y="888"/>
                    </a:lnTo>
                    <a:lnTo>
                      <a:pt x="476" y="886"/>
                    </a:lnTo>
                    <a:lnTo>
                      <a:pt x="475" y="886"/>
                    </a:lnTo>
                    <a:lnTo>
                      <a:pt x="473" y="886"/>
                    </a:lnTo>
                    <a:lnTo>
                      <a:pt x="473" y="884"/>
                    </a:lnTo>
                    <a:lnTo>
                      <a:pt x="472" y="884"/>
                    </a:lnTo>
                    <a:lnTo>
                      <a:pt x="472" y="883"/>
                    </a:lnTo>
                    <a:lnTo>
                      <a:pt x="470" y="881"/>
                    </a:lnTo>
                    <a:lnTo>
                      <a:pt x="469" y="878"/>
                    </a:lnTo>
                    <a:lnTo>
                      <a:pt x="467" y="866"/>
                    </a:lnTo>
                    <a:lnTo>
                      <a:pt x="465" y="864"/>
                    </a:lnTo>
                    <a:lnTo>
                      <a:pt x="461" y="864"/>
                    </a:lnTo>
                    <a:lnTo>
                      <a:pt x="455" y="861"/>
                    </a:lnTo>
                    <a:lnTo>
                      <a:pt x="438" y="863"/>
                    </a:lnTo>
                    <a:lnTo>
                      <a:pt x="427" y="861"/>
                    </a:lnTo>
                    <a:lnTo>
                      <a:pt x="418" y="863"/>
                    </a:lnTo>
                    <a:lnTo>
                      <a:pt x="410" y="861"/>
                    </a:lnTo>
                    <a:lnTo>
                      <a:pt x="402" y="858"/>
                    </a:lnTo>
                    <a:lnTo>
                      <a:pt x="393" y="854"/>
                    </a:lnTo>
                    <a:lnTo>
                      <a:pt x="381" y="849"/>
                    </a:lnTo>
                    <a:lnTo>
                      <a:pt x="375" y="844"/>
                    </a:lnTo>
                    <a:lnTo>
                      <a:pt x="366" y="837"/>
                    </a:lnTo>
                    <a:lnTo>
                      <a:pt x="355" y="832"/>
                    </a:lnTo>
                    <a:lnTo>
                      <a:pt x="330" y="831"/>
                    </a:lnTo>
                    <a:lnTo>
                      <a:pt x="324" y="829"/>
                    </a:lnTo>
                    <a:lnTo>
                      <a:pt x="299" y="821"/>
                    </a:lnTo>
                    <a:lnTo>
                      <a:pt x="295" y="823"/>
                    </a:lnTo>
                    <a:lnTo>
                      <a:pt x="289" y="826"/>
                    </a:lnTo>
                    <a:lnTo>
                      <a:pt x="279" y="835"/>
                    </a:lnTo>
                    <a:lnTo>
                      <a:pt x="275" y="838"/>
                    </a:lnTo>
                    <a:lnTo>
                      <a:pt x="272" y="841"/>
                    </a:lnTo>
                    <a:lnTo>
                      <a:pt x="261" y="844"/>
                    </a:lnTo>
                    <a:lnTo>
                      <a:pt x="249" y="851"/>
                    </a:lnTo>
                    <a:lnTo>
                      <a:pt x="244" y="852"/>
                    </a:lnTo>
                    <a:lnTo>
                      <a:pt x="241" y="854"/>
                    </a:lnTo>
                    <a:lnTo>
                      <a:pt x="236" y="851"/>
                    </a:lnTo>
                    <a:lnTo>
                      <a:pt x="236" y="849"/>
                    </a:lnTo>
                    <a:lnTo>
                      <a:pt x="236" y="834"/>
                    </a:lnTo>
                    <a:lnTo>
                      <a:pt x="232" y="824"/>
                    </a:lnTo>
                    <a:lnTo>
                      <a:pt x="232" y="823"/>
                    </a:lnTo>
                    <a:lnTo>
                      <a:pt x="230" y="814"/>
                    </a:lnTo>
                    <a:lnTo>
                      <a:pt x="229" y="808"/>
                    </a:lnTo>
                    <a:lnTo>
                      <a:pt x="221" y="803"/>
                    </a:lnTo>
                    <a:lnTo>
                      <a:pt x="216" y="798"/>
                    </a:lnTo>
                    <a:lnTo>
                      <a:pt x="212" y="795"/>
                    </a:lnTo>
                    <a:lnTo>
                      <a:pt x="213" y="788"/>
                    </a:lnTo>
                    <a:lnTo>
                      <a:pt x="216" y="777"/>
                    </a:lnTo>
                    <a:lnTo>
                      <a:pt x="195" y="771"/>
                    </a:lnTo>
                    <a:lnTo>
                      <a:pt x="176" y="768"/>
                    </a:lnTo>
                    <a:lnTo>
                      <a:pt x="158" y="764"/>
                    </a:lnTo>
                    <a:lnTo>
                      <a:pt x="155" y="764"/>
                    </a:lnTo>
                    <a:lnTo>
                      <a:pt x="149" y="764"/>
                    </a:lnTo>
                    <a:lnTo>
                      <a:pt x="144" y="764"/>
                    </a:lnTo>
                    <a:lnTo>
                      <a:pt x="143" y="766"/>
                    </a:lnTo>
                    <a:lnTo>
                      <a:pt x="141" y="766"/>
                    </a:lnTo>
                    <a:lnTo>
                      <a:pt x="140" y="768"/>
                    </a:lnTo>
                    <a:lnTo>
                      <a:pt x="137" y="768"/>
                    </a:lnTo>
                    <a:lnTo>
                      <a:pt x="135" y="769"/>
                    </a:lnTo>
                    <a:lnTo>
                      <a:pt x="129" y="771"/>
                    </a:lnTo>
                    <a:lnTo>
                      <a:pt x="129" y="772"/>
                    </a:lnTo>
                    <a:lnTo>
                      <a:pt x="126" y="772"/>
                    </a:lnTo>
                    <a:lnTo>
                      <a:pt x="123" y="771"/>
                    </a:lnTo>
                    <a:lnTo>
                      <a:pt x="118" y="769"/>
                    </a:lnTo>
                    <a:lnTo>
                      <a:pt x="117" y="769"/>
                    </a:lnTo>
                    <a:lnTo>
                      <a:pt x="115" y="768"/>
                    </a:lnTo>
                    <a:lnTo>
                      <a:pt x="112" y="766"/>
                    </a:lnTo>
                    <a:lnTo>
                      <a:pt x="109" y="766"/>
                    </a:lnTo>
                    <a:lnTo>
                      <a:pt x="107" y="766"/>
                    </a:lnTo>
                    <a:lnTo>
                      <a:pt x="106" y="768"/>
                    </a:lnTo>
                    <a:lnTo>
                      <a:pt x="103" y="769"/>
                    </a:lnTo>
                    <a:lnTo>
                      <a:pt x="100" y="771"/>
                    </a:lnTo>
                    <a:lnTo>
                      <a:pt x="97" y="772"/>
                    </a:lnTo>
                    <a:lnTo>
                      <a:pt x="93" y="772"/>
                    </a:lnTo>
                    <a:lnTo>
                      <a:pt x="92" y="772"/>
                    </a:lnTo>
                    <a:lnTo>
                      <a:pt x="84" y="772"/>
                    </a:lnTo>
                    <a:lnTo>
                      <a:pt x="78" y="772"/>
                    </a:lnTo>
                    <a:lnTo>
                      <a:pt x="73" y="772"/>
                    </a:lnTo>
                    <a:lnTo>
                      <a:pt x="69" y="772"/>
                    </a:lnTo>
                    <a:lnTo>
                      <a:pt x="64" y="772"/>
                    </a:lnTo>
                    <a:lnTo>
                      <a:pt x="55" y="771"/>
                    </a:lnTo>
                    <a:lnTo>
                      <a:pt x="43" y="768"/>
                    </a:lnTo>
                    <a:lnTo>
                      <a:pt x="41" y="768"/>
                    </a:lnTo>
                    <a:lnTo>
                      <a:pt x="38" y="768"/>
                    </a:lnTo>
                    <a:lnTo>
                      <a:pt x="35" y="769"/>
                    </a:lnTo>
                    <a:lnTo>
                      <a:pt x="32" y="769"/>
                    </a:lnTo>
                    <a:lnTo>
                      <a:pt x="30" y="769"/>
                    </a:lnTo>
                    <a:lnTo>
                      <a:pt x="27" y="769"/>
                    </a:lnTo>
                    <a:lnTo>
                      <a:pt x="26" y="769"/>
                    </a:lnTo>
                    <a:lnTo>
                      <a:pt x="24" y="768"/>
                    </a:lnTo>
                    <a:lnTo>
                      <a:pt x="21" y="766"/>
                    </a:lnTo>
                    <a:lnTo>
                      <a:pt x="18" y="764"/>
                    </a:lnTo>
                    <a:lnTo>
                      <a:pt x="15" y="761"/>
                    </a:lnTo>
                    <a:lnTo>
                      <a:pt x="12" y="761"/>
                    </a:lnTo>
                    <a:lnTo>
                      <a:pt x="10" y="761"/>
                    </a:lnTo>
                    <a:lnTo>
                      <a:pt x="7" y="761"/>
                    </a:lnTo>
                    <a:lnTo>
                      <a:pt x="6" y="764"/>
                    </a:lnTo>
                    <a:lnTo>
                      <a:pt x="4" y="769"/>
                    </a:lnTo>
                    <a:lnTo>
                      <a:pt x="3" y="772"/>
                    </a:lnTo>
                    <a:lnTo>
                      <a:pt x="1" y="774"/>
                    </a:lnTo>
                    <a:lnTo>
                      <a:pt x="0" y="774"/>
                    </a:lnTo>
                    <a:lnTo>
                      <a:pt x="9" y="748"/>
                    </a:lnTo>
                    <a:lnTo>
                      <a:pt x="3" y="712"/>
                    </a:lnTo>
                    <a:lnTo>
                      <a:pt x="18" y="703"/>
                    </a:lnTo>
                    <a:lnTo>
                      <a:pt x="40" y="692"/>
                    </a:lnTo>
                    <a:lnTo>
                      <a:pt x="41" y="691"/>
                    </a:lnTo>
                    <a:lnTo>
                      <a:pt x="46" y="686"/>
                    </a:lnTo>
                    <a:lnTo>
                      <a:pt x="49" y="685"/>
                    </a:lnTo>
                    <a:lnTo>
                      <a:pt x="49" y="681"/>
                    </a:lnTo>
                    <a:lnTo>
                      <a:pt x="49" y="678"/>
                    </a:lnTo>
                    <a:lnTo>
                      <a:pt x="49" y="677"/>
                    </a:lnTo>
                    <a:lnTo>
                      <a:pt x="50" y="677"/>
                    </a:lnTo>
                    <a:lnTo>
                      <a:pt x="52" y="675"/>
                    </a:lnTo>
                    <a:lnTo>
                      <a:pt x="53" y="674"/>
                    </a:lnTo>
                    <a:lnTo>
                      <a:pt x="55" y="672"/>
                    </a:lnTo>
                    <a:lnTo>
                      <a:pt x="57" y="672"/>
                    </a:lnTo>
                    <a:lnTo>
                      <a:pt x="58" y="672"/>
                    </a:lnTo>
                    <a:lnTo>
                      <a:pt x="60" y="671"/>
                    </a:lnTo>
                    <a:lnTo>
                      <a:pt x="61" y="669"/>
                    </a:lnTo>
                    <a:lnTo>
                      <a:pt x="63" y="669"/>
                    </a:lnTo>
                    <a:lnTo>
                      <a:pt x="64" y="668"/>
                    </a:lnTo>
                    <a:lnTo>
                      <a:pt x="66" y="668"/>
                    </a:lnTo>
                    <a:lnTo>
                      <a:pt x="72" y="665"/>
                    </a:lnTo>
                    <a:lnTo>
                      <a:pt x="72" y="663"/>
                    </a:lnTo>
                    <a:lnTo>
                      <a:pt x="72" y="661"/>
                    </a:lnTo>
                    <a:lnTo>
                      <a:pt x="72" y="660"/>
                    </a:lnTo>
                    <a:lnTo>
                      <a:pt x="73" y="658"/>
                    </a:lnTo>
                    <a:lnTo>
                      <a:pt x="75" y="658"/>
                    </a:lnTo>
                    <a:lnTo>
                      <a:pt x="75" y="657"/>
                    </a:lnTo>
                    <a:lnTo>
                      <a:pt x="77" y="657"/>
                    </a:lnTo>
                    <a:lnTo>
                      <a:pt x="77" y="655"/>
                    </a:lnTo>
                    <a:lnTo>
                      <a:pt x="75" y="655"/>
                    </a:lnTo>
                    <a:lnTo>
                      <a:pt x="77" y="654"/>
                    </a:lnTo>
                    <a:lnTo>
                      <a:pt x="77" y="652"/>
                    </a:lnTo>
                    <a:lnTo>
                      <a:pt x="77" y="651"/>
                    </a:lnTo>
                    <a:lnTo>
                      <a:pt x="77" y="649"/>
                    </a:lnTo>
                    <a:lnTo>
                      <a:pt x="78" y="648"/>
                    </a:lnTo>
                    <a:lnTo>
                      <a:pt x="77" y="648"/>
                    </a:lnTo>
                    <a:lnTo>
                      <a:pt x="78" y="648"/>
                    </a:lnTo>
                    <a:lnTo>
                      <a:pt x="78" y="646"/>
                    </a:lnTo>
                    <a:lnTo>
                      <a:pt x="77" y="646"/>
                    </a:lnTo>
                    <a:lnTo>
                      <a:pt x="77" y="645"/>
                    </a:lnTo>
                    <a:lnTo>
                      <a:pt x="77" y="643"/>
                    </a:lnTo>
                    <a:lnTo>
                      <a:pt x="77" y="641"/>
                    </a:lnTo>
                    <a:lnTo>
                      <a:pt x="77" y="640"/>
                    </a:lnTo>
                    <a:lnTo>
                      <a:pt x="78" y="640"/>
                    </a:lnTo>
                    <a:lnTo>
                      <a:pt x="78" y="638"/>
                    </a:lnTo>
                    <a:lnTo>
                      <a:pt x="78" y="637"/>
                    </a:lnTo>
                    <a:lnTo>
                      <a:pt x="80" y="635"/>
                    </a:lnTo>
                    <a:lnTo>
                      <a:pt x="80" y="631"/>
                    </a:lnTo>
                    <a:lnTo>
                      <a:pt x="80" y="628"/>
                    </a:lnTo>
                    <a:lnTo>
                      <a:pt x="81" y="626"/>
                    </a:lnTo>
                    <a:lnTo>
                      <a:pt x="83" y="623"/>
                    </a:lnTo>
                    <a:lnTo>
                      <a:pt x="83" y="620"/>
                    </a:lnTo>
                    <a:lnTo>
                      <a:pt x="81" y="620"/>
                    </a:lnTo>
                    <a:lnTo>
                      <a:pt x="78" y="618"/>
                    </a:lnTo>
                    <a:lnTo>
                      <a:pt x="77" y="618"/>
                    </a:lnTo>
                    <a:lnTo>
                      <a:pt x="73" y="618"/>
                    </a:lnTo>
                    <a:lnTo>
                      <a:pt x="70" y="618"/>
                    </a:lnTo>
                    <a:lnTo>
                      <a:pt x="69" y="618"/>
                    </a:lnTo>
                    <a:lnTo>
                      <a:pt x="69" y="617"/>
                    </a:lnTo>
                    <a:lnTo>
                      <a:pt x="67" y="617"/>
                    </a:lnTo>
                    <a:lnTo>
                      <a:pt x="67" y="615"/>
                    </a:lnTo>
                    <a:lnTo>
                      <a:pt x="67" y="614"/>
                    </a:lnTo>
                    <a:lnTo>
                      <a:pt x="72" y="609"/>
                    </a:lnTo>
                    <a:lnTo>
                      <a:pt x="73" y="608"/>
                    </a:lnTo>
                    <a:lnTo>
                      <a:pt x="77" y="605"/>
                    </a:lnTo>
                    <a:lnTo>
                      <a:pt x="78" y="601"/>
                    </a:lnTo>
                    <a:lnTo>
                      <a:pt x="81" y="600"/>
                    </a:lnTo>
                    <a:lnTo>
                      <a:pt x="83" y="597"/>
                    </a:lnTo>
                    <a:lnTo>
                      <a:pt x="84" y="597"/>
                    </a:lnTo>
                    <a:lnTo>
                      <a:pt x="92" y="591"/>
                    </a:lnTo>
                    <a:lnTo>
                      <a:pt x="93" y="589"/>
                    </a:lnTo>
                    <a:lnTo>
                      <a:pt x="95" y="586"/>
                    </a:lnTo>
                    <a:lnTo>
                      <a:pt x="97" y="585"/>
                    </a:lnTo>
                    <a:lnTo>
                      <a:pt x="100" y="580"/>
                    </a:lnTo>
                    <a:lnTo>
                      <a:pt x="103" y="575"/>
                    </a:lnTo>
                    <a:lnTo>
                      <a:pt x="104" y="571"/>
                    </a:lnTo>
                    <a:lnTo>
                      <a:pt x="104" y="565"/>
                    </a:lnTo>
                    <a:lnTo>
                      <a:pt x="104" y="558"/>
                    </a:lnTo>
                    <a:lnTo>
                      <a:pt x="106" y="554"/>
                    </a:lnTo>
                    <a:lnTo>
                      <a:pt x="106" y="549"/>
                    </a:lnTo>
                    <a:lnTo>
                      <a:pt x="112" y="548"/>
                    </a:lnTo>
                    <a:lnTo>
                      <a:pt x="117" y="545"/>
                    </a:lnTo>
                    <a:lnTo>
                      <a:pt x="121" y="541"/>
                    </a:lnTo>
                    <a:lnTo>
                      <a:pt x="127" y="538"/>
                    </a:lnTo>
                    <a:lnTo>
                      <a:pt x="132" y="535"/>
                    </a:lnTo>
                    <a:lnTo>
                      <a:pt x="144" y="515"/>
                    </a:lnTo>
                    <a:lnTo>
                      <a:pt x="150" y="511"/>
                    </a:lnTo>
                    <a:lnTo>
                      <a:pt x="147" y="498"/>
                    </a:lnTo>
                    <a:lnTo>
                      <a:pt x="146" y="492"/>
                    </a:lnTo>
                    <a:lnTo>
                      <a:pt x="149" y="491"/>
                    </a:lnTo>
                    <a:lnTo>
                      <a:pt x="155" y="488"/>
                    </a:lnTo>
                    <a:lnTo>
                      <a:pt x="150" y="483"/>
                    </a:lnTo>
                    <a:lnTo>
                      <a:pt x="152" y="475"/>
                    </a:lnTo>
                    <a:lnTo>
                      <a:pt x="158" y="474"/>
                    </a:lnTo>
                    <a:lnTo>
                      <a:pt x="163" y="471"/>
                    </a:lnTo>
                    <a:lnTo>
                      <a:pt x="169" y="468"/>
                    </a:lnTo>
                    <a:lnTo>
                      <a:pt x="173" y="465"/>
                    </a:lnTo>
                    <a:lnTo>
                      <a:pt x="178" y="462"/>
                    </a:lnTo>
                    <a:lnTo>
                      <a:pt x="180" y="455"/>
                    </a:lnTo>
                    <a:lnTo>
                      <a:pt x="172" y="457"/>
                    </a:lnTo>
                    <a:lnTo>
                      <a:pt x="163" y="458"/>
                    </a:lnTo>
                    <a:lnTo>
                      <a:pt x="156" y="458"/>
                    </a:lnTo>
                    <a:lnTo>
                      <a:pt x="150" y="460"/>
                    </a:lnTo>
                    <a:lnTo>
                      <a:pt x="147" y="466"/>
                    </a:lnTo>
                    <a:lnTo>
                      <a:pt x="141" y="468"/>
                    </a:lnTo>
                    <a:lnTo>
                      <a:pt x="140" y="471"/>
                    </a:lnTo>
                    <a:lnTo>
                      <a:pt x="133" y="471"/>
                    </a:lnTo>
                    <a:lnTo>
                      <a:pt x="129" y="472"/>
                    </a:lnTo>
                    <a:lnTo>
                      <a:pt x="124" y="474"/>
                    </a:lnTo>
                    <a:lnTo>
                      <a:pt x="118" y="475"/>
                    </a:lnTo>
                    <a:lnTo>
                      <a:pt x="115" y="475"/>
                    </a:lnTo>
                    <a:lnTo>
                      <a:pt x="107" y="477"/>
                    </a:lnTo>
                    <a:lnTo>
                      <a:pt x="103" y="483"/>
                    </a:lnTo>
                    <a:lnTo>
                      <a:pt x="100" y="480"/>
                    </a:lnTo>
                    <a:lnTo>
                      <a:pt x="86" y="488"/>
                    </a:lnTo>
                    <a:lnTo>
                      <a:pt x="81" y="489"/>
                    </a:lnTo>
                    <a:lnTo>
                      <a:pt x="77" y="491"/>
                    </a:lnTo>
                    <a:lnTo>
                      <a:pt x="66" y="495"/>
                    </a:lnTo>
                    <a:lnTo>
                      <a:pt x="60" y="497"/>
                    </a:lnTo>
                    <a:lnTo>
                      <a:pt x="49" y="500"/>
                    </a:lnTo>
                    <a:lnTo>
                      <a:pt x="40" y="501"/>
                    </a:lnTo>
                    <a:lnTo>
                      <a:pt x="40" y="495"/>
                    </a:lnTo>
                    <a:lnTo>
                      <a:pt x="40" y="489"/>
                    </a:lnTo>
                    <a:lnTo>
                      <a:pt x="38" y="485"/>
                    </a:lnTo>
                    <a:lnTo>
                      <a:pt x="37" y="483"/>
                    </a:lnTo>
                    <a:lnTo>
                      <a:pt x="37" y="482"/>
                    </a:lnTo>
                    <a:lnTo>
                      <a:pt x="41" y="472"/>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13" name="Freeform 28">
                <a:extLst>
                  <a:ext uri="{FF2B5EF4-FFF2-40B4-BE49-F238E27FC236}">
                    <a16:creationId xmlns:a16="http://schemas.microsoft.com/office/drawing/2014/main" id="{8493DF71-3071-A083-BA9D-6B41D34E9BF4}"/>
                  </a:ext>
                </a:extLst>
              </p:cNvPr>
              <p:cNvSpPr>
                <a:spLocks/>
              </p:cNvSpPr>
              <p:nvPr/>
            </p:nvSpPr>
            <p:spPr bwMode="auto">
              <a:xfrm>
                <a:off x="3932" y="1644"/>
                <a:ext cx="1338" cy="848"/>
              </a:xfrm>
              <a:custGeom>
                <a:avLst/>
                <a:gdLst>
                  <a:gd name="T0" fmla="*/ 92 w 1338"/>
                  <a:gd name="T1" fmla="*/ 443 h 848"/>
                  <a:gd name="T2" fmla="*/ 159 w 1338"/>
                  <a:gd name="T3" fmla="*/ 423 h 848"/>
                  <a:gd name="T4" fmla="*/ 277 w 1338"/>
                  <a:gd name="T5" fmla="*/ 423 h 848"/>
                  <a:gd name="T6" fmla="*/ 357 w 1338"/>
                  <a:gd name="T7" fmla="*/ 452 h 848"/>
                  <a:gd name="T8" fmla="*/ 368 w 1338"/>
                  <a:gd name="T9" fmla="*/ 420 h 848"/>
                  <a:gd name="T10" fmla="*/ 361 w 1338"/>
                  <a:gd name="T11" fmla="*/ 397 h 848"/>
                  <a:gd name="T12" fmla="*/ 337 w 1338"/>
                  <a:gd name="T13" fmla="*/ 355 h 848"/>
                  <a:gd name="T14" fmla="*/ 314 w 1338"/>
                  <a:gd name="T15" fmla="*/ 346 h 848"/>
                  <a:gd name="T16" fmla="*/ 302 w 1338"/>
                  <a:gd name="T17" fmla="*/ 325 h 848"/>
                  <a:gd name="T18" fmla="*/ 285 w 1338"/>
                  <a:gd name="T19" fmla="*/ 311 h 848"/>
                  <a:gd name="T20" fmla="*/ 272 w 1338"/>
                  <a:gd name="T21" fmla="*/ 294 h 848"/>
                  <a:gd name="T22" fmla="*/ 275 w 1338"/>
                  <a:gd name="T23" fmla="*/ 258 h 848"/>
                  <a:gd name="T24" fmla="*/ 245 w 1338"/>
                  <a:gd name="T25" fmla="*/ 266 h 848"/>
                  <a:gd name="T26" fmla="*/ 231 w 1338"/>
                  <a:gd name="T27" fmla="*/ 255 h 848"/>
                  <a:gd name="T28" fmla="*/ 222 w 1338"/>
                  <a:gd name="T29" fmla="*/ 242 h 848"/>
                  <a:gd name="T30" fmla="*/ 225 w 1338"/>
                  <a:gd name="T31" fmla="*/ 237 h 848"/>
                  <a:gd name="T32" fmla="*/ 231 w 1338"/>
                  <a:gd name="T33" fmla="*/ 231 h 848"/>
                  <a:gd name="T34" fmla="*/ 212 w 1338"/>
                  <a:gd name="T35" fmla="*/ 219 h 848"/>
                  <a:gd name="T36" fmla="*/ 220 w 1338"/>
                  <a:gd name="T37" fmla="*/ 200 h 848"/>
                  <a:gd name="T38" fmla="*/ 237 w 1338"/>
                  <a:gd name="T39" fmla="*/ 214 h 848"/>
                  <a:gd name="T40" fmla="*/ 257 w 1338"/>
                  <a:gd name="T41" fmla="*/ 226 h 848"/>
                  <a:gd name="T42" fmla="*/ 271 w 1338"/>
                  <a:gd name="T43" fmla="*/ 237 h 848"/>
                  <a:gd name="T44" fmla="*/ 271 w 1338"/>
                  <a:gd name="T45" fmla="*/ 225 h 848"/>
                  <a:gd name="T46" fmla="*/ 271 w 1338"/>
                  <a:gd name="T47" fmla="*/ 202 h 848"/>
                  <a:gd name="T48" fmla="*/ 269 w 1338"/>
                  <a:gd name="T49" fmla="*/ 180 h 848"/>
                  <a:gd name="T50" fmla="*/ 265 w 1338"/>
                  <a:gd name="T51" fmla="*/ 168 h 848"/>
                  <a:gd name="T52" fmla="*/ 266 w 1338"/>
                  <a:gd name="T53" fmla="*/ 140 h 848"/>
                  <a:gd name="T54" fmla="*/ 269 w 1338"/>
                  <a:gd name="T55" fmla="*/ 120 h 848"/>
                  <a:gd name="T56" fmla="*/ 286 w 1338"/>
                  <a:gd name="T57" fmla="*/ 112 h 848"/>
                  <a:gd name="T58" fmla="*/ 305 w 1338"/>
                  <a:gd name="T59" fmla="*/ 122 h 848"/>
                  <a:gd name="T60" fmla="*/ 323 w 1338"/>
                  <a:gd name="T61" fmla="*/ 135 h 848"/>
                  <a:gd name="T62" fmla="*/ 340 w 1338"/>
                  <a:gd name="T63" fmla="*/ 140 h 848"/>
                  <a:gd name="T64" fmla="*/ 358 w 1338"/>
                  <a:gd name="T65" fmla="*/ 154 h 848"/>
                  <a:gd name="T66" fmla="*/ 378 w 1338"/>
                  <a:gd name="T67" fmla="*/ 166 h 848"/>
                  <a:gd name="T68" fmla="*/ 400 w 1338"/>
                  <a:gd name="T69" fmla="*/ 174 h 848"/>
                  <a:gd name="T70" fmla="*/ 428 w 1338"/>
                  <a:gd name="T71" fmla="*/ 179 h 848"/>
                  <a:gd name="T72" fmla="*/ 444 w 1338"/>
                  <a:gd name="T73" fmla="*/ 168 h 848"/>
                  <a:gd name="T74" fmla="*/ 468 w 1338"/>
                  <a:gd name="T75" fmla="*/ 165 h 848"/>
                  <a:gd name="T76" fmla="*/ 484 w 1338"/>
                  <a:gd name="T77" fmla="*/ 166 h 848"/>
                  <a:gd name="T78" fmla="*/ 483 w 1338"/>
                  <a:gd name="T79" fmla="*/ 151 h 848"/>
                  <a:gd name="T80" fmla="*/ 504 w 1338"/>
                  <a:gd name="T81" fmla="*/ 146 h 848"/>
                  <a:gd name="T82" fmla="*/ 503 w 1338"/>
                  <a:gd name="T83" fmla="*/ 128 h 848"/>
                  <a:gd name="T84" fmla="*/ 498 w 1338"/>
                  <a:gd name="T85" fmla="*/ 102 h 848"/>
                  <a:gd name="T86" fmla="*/ 501 w 1338"/>
                  <a:gd name="T87" fmla="*/ 88 h 848"/>
                  <a:gd name="T88" fmla="*/ 503 w 1338"/>
                  <a:gd name="T89" fmla="*/ 68 h 848"/>
                  <a:gd name="T90" fmla="*/ 504 w 1338"/>
                  <a:gd name="T91" fmla="*/ 51 h 848"/>
                  <a:gd name="T92" fmla="*/ 521 w 1338"/>
                  <a:gd name="T93" fmla="*/ 35 h 848"/>
                  <a:gd name="T94" fmla="*/ 537 w 1338"/>
                  <a:gd name="T95" fmla="*/ 19 h 848"/>
                  <a:gd name="T96" fmla="*/ 575 w 1338"/>
                  <a:gd name="T97" fmla="*/ 16 h 848"/>
                  <a:gd name="T98" fmla="*/ 694 w 1338"/>
                  <a:gd name="T99" fmla="*/ 82 h 848"/>
                  <a:gd name="T100" fmla="*/ 783 w 1338"/>
                  <a:gd name="T101" fmla="*/ 151 h 848"/>
                  <a:gd name="T102" fmla="*/ 800 w 1338"/>
                  <a:gd name="T103" fmla="*/ 286 h 848"/>
                  <a:gd name="T104" fmla="*/ 946 w 1338"/>
                  <a:gd name="T105" fmla="*/ 315 h 848"/>
                  <a:gd name="T106" fmla="*/ 1069 w 1338"/>
                  <a:gd name="T107" fmla="*/ 354 h 848"/>
                  <a:gd name="T108" fmla="*/ 1106 w 1338"/>
                  <a:gd name="T109" fmla="*/ 448 h 848"/>
                  <a:gd name="T110" fmla="*/ 1073 w 1338"/>
                  <a:gd name="T111" fmla="*/ 514 h 848"/>
                  <a:gd name="T112" fmla="*/ 1102 w 1338"/>
                  <a:gd name="T113" fmla="*/ 585 h 848"/>
                  <a:gd name="T114" fmla="*/ 1127 w 1338"/>
                  <a:gd name="T115" fmla="*/ 678 h 848"/>
                  <a:gd name="T116" fmla="*/ 1202 w 1338"/>
                  <a:gd name="T117" fmla="*/ 746 h 848"/>
                  <a:gd name="T118" fmla="*/ 1307 w 1338"/>
                  <a:gd name="T119" fmla="*/ 83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38" h="848">
                    <a:moveTo>
                      <a:pt x="0" y="472"/>
                    </a:moveTo>
                    <a:lnTo>
                      <a:pt x="6" y="468"/>
                    </a:lnTo>
                    <a:lnTo>
                      <a:pt x="9" y="462"/>
                    </a:lnTo>
                    <a:lnTo>
                      <a:pt x="14" y="460"/>
                    </a:lnTo>
                    <a:lnTo>
                      <a:pt x="19" y="455"/>
                    </a:lnTo>
                    <a:lnTo>
                      <a:pt x="29" y="452"/>
                    </a:lnTo>
                    <a:lnTo>
                      <a:pt x="32" y="449"/>
                    </a:lnTo>
                    <a:lnTo>
                      <a:pt x="39" y="445"/>
                    </a:lnTo>
                    <a:lnTo>
                      <a:pt x="40" y="445"/>
                    </a:lnTo>
                    <a:lnTo>
                      <a:pt x="51" y="443"/>
                    </a:lnTo>
                    <a:lnTo>
                      <a:pt x="60" y="438"/>
                    </a:lnTo>
                    <a:lnTo>
                      <a:pt x="65" y="443"/>
                    </a:lnTo>
                    <a:lnTo>
                      <a:pt x="68" y="448"/>
                    </a:lnTo>
                    <a:lnTo>
                      <a:pt x="71" y="452"/>
                    </a:lnTo>
                    <a:lnTo>
                      <a:pt x="79" y="451"/>
                    </a:lnTo>
                    <a:lnTo>
                      <a:pt x="85" y="448"/>
                    </a:lnTo>
                    <a:lnTo>
                      <a:pt x="92" y="443"/>
                    </a:lnTo>
                    <a:lnTo>
                      <a:pt x="85" y="440"/>
                    </a:lnTo>
                    <a:lnTo>
                      <a:pt x="83" y="438"/>
                    </a:lnTo>
                    <a:lnTo>
                      <a:pt x="80" y="431"/>
                    </a:lnTo>
                    <a:lnTo>
                      <a:pt x="91" y="431"/>
                    </a:lnTo>
                    <a:lnTo>
                      <a:pt x="96" y="426"/>
                    </a:lnTo>
                    <a:lnTo>
                      <a:pt x="102" y="422"/>
                    </a:lnTo>
                    <a:lnTo>
                      <a:pt x="106" y="420"/>
                    </a:lnTo>
                    <a:lnTo>
                      <a:pt x="115" y="420"/>
                    </a:lnTo>
                    <a:lnTo>
                      <a:pt x="119" y="423"/>
                    </a:lnTo>
                    <a:lnTo>
                      <a:pt x="120" y="423"/>
                    </a:lnTo>
                    <a:lnTo>
                      <a:pt x="125" y="423"/>
                    </a:lnTo>
                    <a:lnTo>
                      <a:pt x="135" y="420"/>
                    </a:lnTo>
                    <a:lnTo>
                      <a:pt x="140" y="420"/>
                    </a:lnTo>
                    <a:lnTo>
                      <a:pt x="148" y="422"/>
                    </a:lnTo>
                    <a:lnTo>
                      <a:pt x="152" y="422"/>
                    </a:lnTo>
                    <a:lnTo>
                      <a:pt x="155" y="422"/>
                    </a:lnTo>
                    <a:lnTo>
                      <a:pt x="159" y="423"/>
                    </a:lnTo>
                    <a:lnTo>
                      <a:pt x="168" y="426"/>
                    </a:lnTo>
                    <a:lnTo>
                      <a:pt x="175" y="425"/>
                    </a:lnTo>
                    <a:lnTo>
                      <a:pt x="182" y="425"/>
                    </a:lnTo>
                    <a:lnTo>
                      <a:pt x="188" y="425"/>
                    </a:lnTo>
                    <a:lnTo>
                      <a:pt x="195" y="425"/>
                    </a:lnTo>
                    <a:lnTo>
                      <a:pt x="206" y="423"/>
                    </a:lnTo>
                    <a:lnTo>
                      <a:pt x="218" y="423"/>
                    </a:lnTo>
                    <a:lnTo>
                      <a:pt x="223" y="423"/>
                    </a:lnTo>
                    <a:lnTo>
                      <a:pt x="229" y="425"/>
                    </a:lnTo>
                    <a:lnTo>
                      <a:pt x="231" y="428"/>
                    </a:lnTo>
                    <a:lnTo>
                      <a:pt x="238" y="428"/>
                    </a:lnTo>
                    <a:lnTo>
                      <a:pt x="245" y="428"/>
                    </a:lnTo>
                    <a:lnTo>
                      <a:pt x="255" y="429"/>
                    </a:lnTo>
                    <a:lnTo>
                      <a:pt x="262" y="431"/>
                    </a:lnTo>
                    <a:lnTo>
                      <a:pt x="272" y="429"/>
                    </a:lnTo>
                    <a:lnTo>
                      <a:pt x="274" y="425"/>
                    </a:lnTo>
                    <a:lnTo>
                      <a:pt x="277" y="423"/>
                    </a:lnTo>
                    <a:lnTo>
                      <a:pt x="283" y="423"/>
                    </a:lnTo>
                    <a:lnTo>
                      <a:pt x="288" y="423"/>
                    </a:lnTo>
                    <a:lnTo>
                      <a:pt x="292" y="426"/>
                    </a:lnTo>
                    <a:lnTo>
                      <a:pt x="297" y="429"/>
                    </a:lnTo>
                    <a:lnTo>
                      <a:pt x="302" y="429"/>
                    </a:lnTo>
                    <a:lnTo>
                      <a:pt x="306" y="431"/>
                    </a:lnTo>
                    <a:lnTo>
                      <a:pt x="312" y="432"/>
                    </a:lnTo>
                    <a:lnTo>
                      <a:pt x="317" y="434"/>
                    </a:lnTo>
                    <a:lnTo>
                      <a:pt x="323" y="435"/>
                    </a:lnTo>
                    <a:lnTo>
                      <a:pt x="328" y="437"/>
                    </a:lnTo>
                    <a:lnTo>
                      <a:pt x="334" y="435"/>
                    </a:lnTo>
                    <a:lnTo>
                      <a:pt x="338" y="438"/>
                    </a:lnTo>
                    <a:lnTo>
                      <a:pt x="345" y="440"/>
                    </a:lnTo>
                    <a:lnTo>
                      <a:pt x="351" y="442"/>
                    </a:lnTo>
                    <a:lnTo>
                      <a:pt x="355" y="443"/>
                    </a:lnTo>
                    <a:lnTo>
                      <a:pt x="355" y="446"/>
                    </a:lnTo>
                    <a:lnTo>
                      <a:pt x="357" y="452"/>
                    </a:lnTo>
                    <a:lnTo>
                      <a:pt x="358" y="454"/>
                    </a:lnTo>
                    <a:lnTo>
                      <a:pt x="360" y="446"/>
                    </a:lnTo>
                    <a:lnTo>
                      <a:pt x="361" y="448"/>
                    </a:lnTo>
                    <a:lnTo>
                      <a:pt x="363" y="449"/>
                    </a:lnTo>
                    <a:lnTo>
                      <a:pt x="365" y="448"/>
                    </a:lnTo>
                    <a:lnTo>
                      <a:pt x="365" y="445"/>
                    </a:lnTo>
                    <a:lnTo>
                      <a:pt x="365" y="442"/>
                    </a:lnTo>
                    <a:lnTo>
                      <a:pt x="365" y="440"/>
                    </a:lnTo>
                    <a:lnTo>
                      <a:pt x="366" y="438"/>
                    </a:lnTo>
                    <a:lnTo>
                      <a:pt x="366" y="437"/>
                    </a:lnTo>
                    <a:lnTo>
                      <a:pt x="366" y="435"/>
                    </a:lnTo>
                    <a:lnTo>
                      <a:pt x="366" y="434"/>
                    </a:lnTo>
                    <a:lnTo>
                      <a:pt x="366" y="429"/>
                    </a:lnTo>
                    <a:lnTo>
                      <a:pt x="368" y="426"/>
                    </a:lnTo>
                    <a:lnTo>
                      <a:pt x="368" y="423"/>
                    </a:lnTo>
                    <a:lnTo>
                      <a:pt x="368" y="422"/>
                    </a:lnTo>
                    <a:lnTo>
                      <a:pt x="368" y="420"/>
                    </a:lnTo>
                    <a:lnTo>
                      <a:pt x="369" y="418"/>
                    </a:lnTo>
                    <a:lnTo>
                      <a:pt x="369" y="417"/>
                    </a:lnTo>
                    <a:lnTo>
                      <a:pt x="369" y="415"/>
                    </a:lnTo>
                    <a:lnTo>
                      <a:pt x="369" y="414"/>
                    </a:lnTo>
                    <a:lnTo>
                      <a:pt x="369" y="411"/>
                    </a:lnTo>
                    <a:lnTo>
                      <a:pt x="369" y="409"/>
                    </a:lnTo>
                    <a:lnTo>
                      <a:pt x="371" y="408"/>
                    </a:lnTo>
                    <a:lnTo>
                      <a:pt x="371" y="406"/>
                    </a:lnTo>
                    <a:lnTo>
                      <a:pt x="371" y="405"/>
                    </a:lnTo>
                    <a:lnTo>
                      <a:pt x="371" y="403"/>
                    </a:lnTo>
                    <a:lnTo>
                      <a:pt x="372" y="400"/>
                    </a:lnTo>
                    <a:lnTo>
                      <a:pt x="372" y="398"/>
                    </a:lnTo>
                    <a:lnTo>
                      <a:pt x="371" y="394"/>
                    </a:lnTo>
                    <a:lnTo>
                      <a:pt x="372" y="392"/>
                    </a:lnTo>
                    <a:lnTo>
                      <a:pt x="372" y="389"/>
                    </a:lnTo>
                    <a:lnTo>
                      <a:pt x="366" y="395"/>
                    </a:lnTo>
                    <a:lnTo>
                      <a:pt x="361" y="397"/>
                    </a:lnTo>
                    <a:lnTo>
                      <a:pt x="357" y="398"/>
                    </a:lnTo>
                    <a:lnTo>
                      <a:pt x="351" y="402"/>
                    </a:lnTo>
                    <a:lnTo>
                      <a:pt x="341" y="402"/>
                    </a:lnTo>
                    <a:lnTo>
                      <a:pt x="338" y="403"/>
                    </a:lnTo>
                    <a:lnTo>
                      <a:pt x="346" y="382"/>
                    </a:lnTo>
                    <a:lnTo>
                      <a:pt x="355" y="357"/>
                    </a:lnTo>
                    <a:lnTo>
                      <a:pt x="366" y="332"/>
                    </a:lnTo>
                    <a:lnTo>
                      <a:pt x="380" y="295"/>
                    </a:lnTo>
                    <a:lnTo>
                      <a:pt x="375" y="292"/>
                    </a:lnTo>
                    <a:lnTo>
                      <a:pt x="369" y="306"/>
                    </a:lnTo>
                    <a:lnTo>
                      <a:pt x="368" y="305"/>
                    </a:lnTo>
                    <a:lnTo>
                      <a:pt x="357" y="325"/>
                    </a:lnTo>
                    <a:lnTo>
                      <a:pt x="343" y="352"/>
                    </a:lnTo>
                    <a:lnTo>
                      <a:pt x="341" y="351"/>
                    </a:lnTo>
                    <a:lnTo>
                      <a:pt x="340" y="352"/>
                    </a:lnTo>
                    <a:lnTo>
                      <a:pt x="338" y="354"/>
                    </a:lnTo>
                    <a:lnTo>
                      <a:pt x="337" y="355"/>
                    </a:lnTo>
                    <a:lnTo>
                      <a:pt x="335" y="358"/>
                    </a:lnTo>
                    <a:lnTo>
                      <a:pt x="335" y="360"/>
                    </a:lnTo>
                    <a:lnTo>
                      <a:pt x="334" y="362"/>
                    </a:lnTo>
                    <a:lnTo>
                      <a:pt x="332" y="360"/>
                    </a:lnTo>
                    <a:lnTo>
                      <a:pt x="332" y="358"/>
                    </a:lnTo>
                    <a:lnTo>
                      <a:pt x="332" y="355"/>
                    </a:lnTo>
                    <a:lnTo>
                      <a:pt x="331" y="354"/>
                    </a:lnTo>
                    <a:lnTo>
                      <a:pt x="329" y="354"/>
                    </a:lnTo>
                    <a:lnTo>
                      <a:pt x="328" y="352"/>
                    </a:lnTo>
                    <a:lnTo>
                      <a:pt x="326" y="351"/>
                    </a:lnTo>
                    <a:lnTo>
                      <a:pt x="325" y="351"/>
                    </a:lnTo>
                    <a:lnTo>
                      <a:pt x="323" y="351"/>
                    </a:lnTo>
                    <a:lnTo>
                      <a:pt x="320" y="351"/>
                    </a:lnTo>
                    <a:lnTo>
                      <a:pt x="318" y="351"/>
                    </a:lnTo>
                    <a:lnTo>
                      <a:pt x="317" y="351"/>
                    </a:lnTo>
                    <a:lnTo>
                      <a:pt x="315" y="349"/>
                    </a:lnTo>
                    <a:lnTo>
                      <a:pt x="314" y="346"/>
                    </a:lnTo>
                    <a:lnTo>
                      <a:pt x="314" y="345"/>
                    </a:lnTo>
                    <a:lnTo>
                      <a:pt x="312" y="343"/>
                    </a:lnTo>
                    <a:lnTo>
                      <a:pt x="312" y="342"/>
                    </a:lnTo>
                    <a:lnTo>
                      <a:pt x="312" y="340"/>
                    </a:lnTo>
                    <a:lnTo>
                      <a:pt x="311" y="340"/>
                    </a:lnTo>
                    <a:lnTo>
                      <a:pt x="311" y="338"/>
                    </a:lnTo>
                    <a:lnTo>
                      <a:pt x="309" y="337"/>
                    </a:lnTo>
                    <a:lnTo>
                      <a:pt x="308" y="335"/>
                    </a:lnTo>
                    <a:lnTo>
                      <a:pt x="308" y="334"/>
                    </a:lnTo>
                    <a:lnTo>
                      <a:pt x="308" y="331"/>
                    </a:lnTo>
                    <a:lnTo>
                      <a:pt x="308" y="329"/>
                    </a:lnTo>
                    <a:lnTo>
                      <a:pt x="311" y="328"/>
                    </a:lnTo>
                    <a:lnTo>
                      <a:pt x="311" y="326"/>
                    </a:lnTo>
                    <a:lnTo>
                      <a:pt x="308" y="326"/>
                    </a:lnTo>
                    <a:lnTo>
                      <a:pt x="306" y="326"/>
                    </a:lnTo>
                    <a:lnTo>
                      <a:pt x="305" y="326"/>
                    </a:lnTo>
                    <a:lnTo>
                      <a:pt x="302" y="325"/>
                    </a:lnTo>
                    <a:lnTo>
                      <a:pt x="300" y="325"/>
                    </a:lnTo>
                    <a:lnTo>
                      <a:pt x="300" y="323"/>
                    </a:lnTo>
                    <a:lnTo>
                      <a:pt x="300" y="322"/>
                    </a:lnTo>
                    <a:lnTo>
                      <a:pt x="300" y="320"/>
                    </a:lnTo>
                    <a:lnTo>
                      <a:pt x="298" y="320"/>
                    </a:lnTo>
                    <a:lnTo>
                      <a:pt x="298" y="318"/>
                    </a:lnTo>
                    <a:lnTo>
                      <a:pt x="297" y="317"/>
                    </a:lnTo>
                    <a:lnTo>
                      <a:pt x="297" y="315"/>
                    </a:lnTo>
                    <a:lnTo>
                      <a:pt x="295" y="314"/>
                    </a:lnTo>
                    <a:lnTo>
                      <a:pt x="294" y="312"/>
                    </a:lnTo>
                    <a:lnTo>
                      <a:pt x="294" y="311"/>
                    </a:lnTo>
                    <a:lnTo>
                      <a:pt x="295" y="309"/>
                    </a:lnTo>
                    <a:lnTo>
                      <a:pt x="294" y="311"/>
                    </a:lnTo>
                    <a:lnTo>
                      <a:pt x="292" y="311"/>
                    </a:lnTo>
                    <a:lnTo>
                      <a:pt x="289" y="311"/>
                    </a:lnTo>
                    <a:lnTo>
                      <a:pt x="288" y="311"/>
                    </a:lnTo>
                    <a:lnTo>
                      <a:pt x="285" y="311"/>
                    </a:lnTo>
                    <a:lnTo>
                      <a:pt x="285" y="309"/>
                    </a:lnTo>
                    <a:lnTo>
                      <a:pt x="283" y="308"/>
                    </a:lnTo>
                    <a:lnTo>
                      <a:pt x="282" y="306"/>
                    </a:lnTo>
                    <a:lnTo>
                      <a:pt x="283" y="306"/>
                    </a:lnTo>
                    <a:lnTo>
                      <a:pt x="283" y="305"/>
                    </a:lnTo>
                    <a:lnTo>
                      <a:pt x="282" y="303"/>
                    </a:lnTo>
                    <a:lnTo>
                      <a:pt x="280" y="303"/>
                    </a:lnTo>
                    <a:lnTo>
                      <a:pt x="278" y="302"/>
                    </a:lnTo>
                    <a:lnTo>
                      <a:pt x="277" y="302"/>
                    </a:lnTo>
                    <a:lnTo>
                      <a:pt x="277" y="300"/>
                    </a:lnTo>
                    <a:lnTo>
                      <a:pt x="275" y="300"/>
                    </a:lnTo>
                    <a:lnTo>
                      <a:pt x="275" y="298"/>
                    </a:lnTo>
                    <a:lnTo>
                      <a:pt x="275" y="297"/>
                    </a:lnTo>
                    <a:lnTo>
                      <a:pt x="275" y="295"/>
                    </a:lnTo>
                    <a:lnTo>
                      <a:pt x="274" y="295"/>
                    </a:lnTo>
                    <a:lnTo>
                      <a:pt x="272" y="295"/>
                    </a:lnTo>
                    <a:lnTo>
                      <a:pt x="272" y="294"/>
                    </a:lnTo>
                    <a:lnTo>
                      <a:pt x="271" y="295"/>
                    </a:lnTo>
                    <a:lnTo>
                      <a:pt x="269" y="294"/>
                    </a:lnTo>
                    <a:lnTo>
                      <a:pt x="268" y="294"/>
                    </a:lnTo>
                    <a:lnTo>
                      <a:pt x="266" y="292"/>
                    </a:lnTo>
                    <a:lnTo>
                      <a:pt x="265" y="291"/>
                    </a:lnTo>
                    <a:lnTo>
                      <a:pt x="265" y="289"/>
                    </a:lnTo>
                    <a:lnTo>
                      <a:pt x="263" y="289"/>
                    </a:lnTo>
                    <a:lnTo>
                      <a:pt x="262" y="288"/>
                    </a:lnTo>
                    <a:lnTo>
                      <a:pt x="260" y="286"/>
                    </a:lnTo>
                    <a:lnTo>
                      <a:pt x="258" y="285"/>
                    </a:lnTo>
                    <a:lnTo>
                      <a:pt x="258" y="283"/>
                    </a:lnTo>
                    <a:lnTo>
                      <a:pt x="262" y="278"/>
                    </a:lnTo>
                    <a:lnTo>
                      <a:pt x="263" y="277"/>
                    </a:lnTo>
                    <a:lnTo>
                      <a:pt x="265" y="277"/>
                    </a:lnTo>
                    <a:lnTo>
                      <a:pt x="265" y="275"/>
                    </a:lnTo>
                    <a:lnTo>
                      <a:pt x="271" y="266"/>
                    </a:lnTo>
                    <a:lnTo>
                      <a:pt x="275" y="258"/>
                    </a:lnTo>
                    <a:lnTo>
                      <a:pt x="278" y="255"/>
                    </a:lnTo>
                    <a:lnTo>
                      <a:pt x="274" y="252"/>
                    </a:lnTo>
                    <a:lnTo>
                      <a:pt x="272" y="252"/>
                    </a:lnTo>
                    <a:lnTo>
                      <a:pt x="272" y="251"/>
                    </a:lnTo>
                    <a:lnTo>
                      <a:pt x="271" y="249"/>
                    </a:lnTo>
                    <a:lnTo>
                      <a:pt x="269" y="249"/>
                    </a:lnTo>
                    <a:lnTo>
                      <a:pt x="268" y="251"/>
                    </a:lnTo>
                    <a:lnTo>
                      <a:pt x="266" y="251"/>
                    </a:lnTo>
                    <a:lnTo>
                      <a:pt x="265" y="251"/>
                    </a:lnTo>
                    <a:lnTo>
                      <a:pt x="258" y="254"/>
                    </a:lnTo>
                    <a:lnTo>
                      <a:pt x="255" y="257"/>
                    </a:lnTo>
                    <a:lnTo>
                      <a:pt x="252" y="258"/>
                    </a:lnTo>
                    <a:lnTo>
                      <a:pt x="249" y="260"/>
                    </a:lnTo>
                    <a:lnTo>
                      <a:pt x="249" y="262"/>
                    </a:lnTo>
                    <a:lnTo>
                      <a:pt x="248" y="263"/>
                    </a:lnTo>
                    <a:lnTo>
                      <a:pt x="246" y="265"/>
                    </a:lnTo>
                    <a:lnTo>
                      <a:pt x="245" y="266"/>
                    </a:lnTo>
                    <a:lnTo>
                      <a:pt x="243" y="266"/>
                    </a:lnTo>
                    <a:lnTo>
                      <a:pt x="242" y="268"/>
                    </a:lnTo>
                    <a:lnTo>
                      <a:pt x="240" y="269"/>
                    </a:lnTo>
                    <a:lnTo>
                      <a:pt x="237" y="269"/>
                    </a:lnTo>
                    <a:lnTo>
                      <a:pt x="234" y="268"/>
                    </a:lnTo>
                    <a:lnTo>
                      <a:pt x="232" y="268"/>
                    </a:lnTo>
                    <a:lnTo>
                      <a:pt x="231" y="268"/>
                    </a:lnTo>
                    <a:lnTo>
                      <a:pt x="231" y="266"/>
                    </a:lnTo>
                    <a:lnTo>
                      <a:pt x="229" y="265"/>
                    </a:lnTo>
                    <a:lnTo>
                      <a:pt x="231" y="263"/>
                    </a:lnTo>
                    <a:lnTo>
                      <a:pt x="229" y="263"/>
                    </a:lnTo>
                    <a:lnTo>
                      <a:pt x="229" y="262"/>
                    </a:lnTo>
                    <a:lnTo>
                      <a:pt x="229" y="260"/>
                    </a:lnTo>
                    <a:lnTo>
                      <a:pt x="231" y="260"/>
                    </a:lnTo>
                    <a:lnTo>
                      <a:pt x="229" y="258"/>
                    </a:lnTo>
                    <a:lnTo>
                      <a:pt x="229" y="257"/>
                    </a:lnTo>
                    <a:lnTo>
                      <a:pt x="231" y="255"/>
                    </a:lnTo>
                    <a:lnTo>
                      <a:pt x="232" y="255"/>
                    </a:lnTo>
                    <a:lnTo>
                      <a:pt x="232" y="254"/>
                    </a:lnTo>
                    <a:lnTo>
                      <a:pt x="231" y="254"/>
                    </a:lnTo>
                    <a:lnTo>
                      <a:pt x="231" y="252"/>
                    </a:lnTo>
                    <a:lnTo>
                      <a:pt x="232" y="252"/>
                    </a:lnTo>
                    <a:lnTo>
                      <a:pt x="228" y="251"/>
                    </a:lnTo>
                    <a:lnTo>
                      <a:pt x="226" y="251"/>
                    </a:lnTo>
                    <a:lnTo>
                      <a:pt x="226" y="249"/>
                    </a:lnTo>
                    <a:lnTo>
                      <a:pt x="225" y="249"/>
                    </a:lnTo>
                    <a:lnTo>
                      <a:pt x="225" y="248"/>
                    </a:lnTo>
                    <a:lnTo>
                      <a:pt x="225" y="246"/>
                    </a:lnTo>
                    <a:lnTo>
                      <a:pt x="226" y="246"/>
                    </a:lnTo>
                    <a:lnTo>
                      <a:pt x="226" y="245"/>
                    </a:lnTo>
                    <a:lnTo>
                      <a:pt x="226" y="243"/>
                    </a:lnTo>
                    <a:lnTo>
                      <a:pt x="225" y="243"/>
                    </a:lnTo>
                    <a:lnTo>
                      <a:pt x="223" y="242"/>
                    </a:lnTo>
                    <a:lnTo>
                      <a:pt x="222" y="242"/>
                    </a:lnTo>
                    <a:lnTo>
                      <a:pt x="218" y="243"/>
                    </a:lnTo>
                    <a:lnTo>
                      <a:pt x="218" y="242"/>
                    </a:lnTo>
                    <a:lnTo>
                      <a:pt x="217" y="242"/>
                    </a:lnTo>
                    <a:lnTo>
                      <a:pt x="217" y="240"/>
                    </a:lnTo>
                    <a:lnTo>
                      <a:pt x="215" y="240"/>
                    </a:lnTo>
                    <a:lnTo>
                      <a:pt x="214" y="239"/>
                    </a:lnTo>
                    <a:lnTo>
                      <a:pt x="212" y="239"/>
                    </a:lnTo>
                    <a:lnTo>
                      <a:pt x="214" y="239"/>
                    </a:lnTo>
                    <a:lnTo>
                      <a:pt x="215" y="239"/>
                    </a:lnTo>
                    <a:lnTo>
                      <a:pt x="215" y="240"/>
                    </a:lnTo>
                    <a:lnTo>
                      <a:pt x="217" y="240"/>
                    </a:lnTo>
                    <a:lnTo>
                      <a:pt x="218" y="240"/>
                    </a:lnTo>
                    <a:lnTo>
                      <a:pt x="220" y="240"/>
                    </a:lnTo>
                    <a:lnTo>
                      <a:pt x="220" y="239"/>
                    </a:lnTo>
                    <a:lnTo>
                      <a:pt x="222" y="239"/>
                    </a:lnTo>
                    <a:lnTo>
                      <a:pt x="223" y="239"/>
                    </a:lnTo>
                    <a:lnTo>
                      <a:pt x="225" y="237"/>
                    </a:lnTo>
                    <a:lnTo>
                      <a:pt x="226" y="237"/>
                    </a:lnTo>
                    <a:lnTo>
                      <a:pt x="228" y="237"/>
                    </a:lnTo>
                    <a:lnTo>
                      <a:pt x="229" y="237"/>
                    </a:lnTo>
                    <a:lnTo>
                      <a:pt x="231" y="237"/>
                    </a:lnTo>
                    <a:lnTo>
                      <a:pt x="232" y="239"/>
                    </a:lnTo>
                    <a:lnTo>
                      <a:pt x="234" y="239"/>
                    </a:lnTo>
                    <a:lnTo>
                      <a:pt x="235" y="240"/>
                    </a:lnTo>
                    <a:lnTo>
                      <a:pt x="237" y="240"/>
                    </a:lnTo>
                    <a:lnTo>
                      <a:pt x="237" y="239"/>
                    </a:lnTo>
                    <a:lnTo>
                      <a:pt x="238" y="239"/>
                    </a:lnTo>
                    <a:lnTo>
                      <a:pt x="237" y="237"/>
                    </a:lnTo>
                    <a:lnTo>
                      <a:pt x="237" y="235"/>
                    </a:lnTo>
                    <a:lnTo>
                      <a:pt x="235" y="234"/>
                    </a:lnTo>
                    <a:lnTo>
                      <a:pt x="234" y="232"/>
                    </a:lnTo>
                    <a:lnTo>
                      <a:pt x="232" y="232"/>
                    </a:lnTo>
                    <a:lnTo>
                      <a:pt x="232" y="231"/>
                    </a:lnTo>
                    <a:lnTo>
                      <a:pt x="231" y="231"/>
                    </a:lnTo>
                    <a:lnTo>
                      <a:pt x="229" y="229"/>
                    </a:lnTo>
                    <a:lnTo>
                      <a:pt x="228" y="229"/>
                    </a:lnTo>
                    <a:lnTo>
                      <a:pt x="228" y="228"/>
                    </a:lnTo>
                    <a:lnTo>
                      <a:pt x="226" y="228"/>
                    </a:lnTo>
                    <a:lnTo>
                      <a:pt x="226" y="226"/>
                    </a:lnTo>
                    <a:lnTo>
                      <a:pt x="225" y="226"/>
                    </a:lnTo>
                    <a:lnTo>
                      <a:pt x="223" y="225"/>
                    </a:lnTo>
                    <a:lnTo>
                      <a:pt x="222" y="225"/>
                    </a:lnTo>
                    <a:lnTo>
                      <a:pt x="220" y="225"/>
                    </a:lnTo>
                    <a:lnTo>
                      <a:pt x="218" y="225"/>
                    </a:lnTo>
                    <a:lnTo>
                      <a:pt x="217" y="225"/>
                    </a:lnTo>
                    <a:lnTo>
                      <a:pt x="217" y="223"/>
                    </a:lnTo>
                    <a:lnTo>
                      <a:pt x="215" y="223"/>
                    </a:lnTo>
                    <a:lnTo>
                      <a:pt x="214" y="223"/>
                    </a:lnTo>
                    <a:lnTo>
                      <a:pt x="212" y="222"/>
                    </a:lnTo>
                    <a:lnTo>
                      <a:pt x="212" y="220"/>
                    </a:lnTo>
                    <a:lnTo>
                      <a:pt x="212" y="219"/>
                    </a:lnTo>
                    <a:lnTo>
                      <a:pt x="212" y="217"/>
                    </a:lnTo>
                    <a:lnTo>
                      <a:pt x="212" y="215"/>
                    </a:lnTo>
                    <a:lnTo>
                      <a:pt x="212" y="214"/>
                    </a:lnTo>
                    <a:lnTo>
                      <a:pt x="212" y="212"/>
                    </a:lnTo>
                    <a:lnTo>
                      <a:pt x="214" y="212"/>
                    </a:lnTo>
                    <a:lnTo>
                      <a:pt x="214" y="211"/>
                    </a:lnTo>
                    <a:lnTo>
                      <a:pt x="215" y="211"/>
                    </a:lnTo>
                    <a:lnTo>
                      <a:pt x="217" y="211"/>
                    </a:lnTo>
                    <a:lnTo>
                      <a:pt x="217" y="209"/>
                    </a:lnTo>
                    <a:lnTo>
                      <a:pt x="218" y="209"/>
                    </a:lnTo>
                    <a:lnTo>
                      <a:pt x="220" y="209"/>
                    </a:lnTo>
                    <a:lnTo>
                      <a:pt x="220" y="208"/>
                    </a:lnTo>
                    <a:lnTo>
                      <a:pt x="220" y="206"/>
                    </a:lnTo>
                    <a:lnTo>
                      <a:pt x="220" y="205"/>
                    </a:lnTo>
                    <a:lnTo>
                      <a:pt x="220" y="203"/>
                    </a:lnTo>
                    <a:lnTo>
                      <a:pt x="220" y="202"/>
                    </a:lnTo>
                    <a:lnTo>
                      <a:pt x="220" y="200"/>
                    </a:lnTo>
                    <a:lnTo>
                      <a:pt x="222" y="200"/>
                    </a:lnTo>
                    <a:lnTo>
                      <a:pt x="223" y="200"/>
                    </a:lnTo>
                    <a:lnTo>
                      <a:pt x="225" y="202"/>
                    </a:lnTo>
                    <a:lnTo>
                      <a:pt x="226" y="203"/>
                    </a:lnTo>
                    <a:lnTo>
                      <a:pt x="228" y="203"/>
                    </a:lnTo>
                    <a:lnTo>
                      <a:pt x="228" y="205"/>
                    </a:lnTo>
                    <a:lnTo>
                      <a:pt x="229" y="205"/>
                    </a:lnTo>
                    <a:lnTo>
                      <a:pt x="231" y="206"/>
                    </a:lnTo>
                    <a:lnTo>
                      <a:pt x="232" y="206"/>
                    </a:lnTo>
                    <a:lnTo>
                      <a:pt x="232" y="208"/>
                    </a:lnTo>
                    <a:lnTo>
                      <a:pt x="234" y="208"/>
                    </a:lnTo>
                    <a:lnTo>
                      <a:pt x="234" y="209"/>
                    </a:lnTo>
                    <a:lnTo>
                      <a:pt x="235" y="209"/>
                    </a:lnTo>
                    <a:lnTo>
                      <a:pt x="235" y="211"/>
                    </a:lnTo>
                    <a:lnTo>
                      <a:pt x="235" y="212"/>
                    </a:lnTo>
                    <a:lnTo>
                      <a:pt x="237" y="212"/>
                    </a:lnTo>
                    <a:lnTo>
                      <a:pt x="237" y="214"/>
                    </a:lnTo>
                    <a:lnTo>
                      <a:pt x="238" y="215"/>
                    </a:lnTo>
                    <a:lnTo>
                      <a:pt x="240" y="215"/>
                    </a:lnTo>
                    <a:lnTo>
                      <a:pt x="242" y="215"/>
                    </a:lnTo>
                    <a:lnTo>
                      <a:pt x="243" y="215"/>
                    </a:lnTo>
                    <a:lnTo>
                      <a:pt x="243" y="217"/>
                    </a:lnTo>
                    <a:lnTo>
                      <a:pt x="245" y="217"/>
                    </a:lnTo>
                    <a:lnTo>
                      <a:pt x="246" y="219"/>
                    </a:lnTo>
                    <a:lnTo>
                      <a:pt x="248" y="220"/>
                    </a:lnTo>
                    <a:lnTo>
                      <a:pt x="248" y="222"/>
                    </a:lnTo>
                    <a:lnTo>
                      <a:pt x="249" y="222"/>
                    </a:lnTo>
                    <a:lnTo>
                      <a:pt x="249" y="223"/>
                    </a:lnTo>
                    <a:lnTo>
                      <a:pt x="251" y="225"/>
                    </a:lnTo>
                    <a:lnTo>
                      <a:pt x="252" y="225"/>
                    </a:lnTo>
                    <a:lnTo>
                      <a:pt x="252" y="226"/>
                    </a:lnTo>
                    <a:lnTo>
                      <a:pt x="254" y="226"/>
                    </a:lnTo>
                    <a:lnTo>
                      <a:pt x="255" y="226"/>
                    </a:lnTo>
                    <a:lnTo>
                      <a:pt x="257" y="226"/>
                    </a:lnTo>
                    <a:lnTo>
                      <a:pt x="258" y="226"/>
                    </a:lnTo>
                    <a:lnTo>
                      <a:pt x="260" y="226"/>
                    </a:lnTo>
                    <a:lnTo>
                      <a:pt x="260" y="228"/>
                    </a:lnTo>
                    <a:lnTo>
                      <a:pt x="262" y="228"/>
                    </a:lnTo>
                    <a:lnTo>
                      <a:pt x="262" y="229"/>
                    </a:lnTo>
                    <a:lnTo>
                      <a:pt x="262" y="231"/>
                    </a:lnTo>
                    <a:lnTo>
                      <a:pt x="262" y="232"/>
                    </a:lnTo>
                    <a:lnTo>
                      <a:pt x="263" y="234"/>
                    </a:lnTo>
                    <a:lnTo>
                      <a:pt x="263" y="235"/>
                    </a:lnTo>
                    <a:lnTo>
                      <a:pt x="265" y="235"/>
                    </a:lnTo>
                    <a:lnTo>
                      <a:pt x="265" y="237"/>
                    </a:lnTo>
                    <a:lnTo>
                      <a:pt x="266" y="237"/>
                    </a:lnTo>
                    <a:lnTo>
                      <a:pt x="266" y="239"/>
                    </a:lnTo>
                    <a:lnTo>
                      <a:pt x="268" y="239"/>
                    </a:lnTo>
                    <a:lnTo>
                      <a:pt x="269" y="239"/>
                    </a:lnTo>
                    <a:lnTo>
                      <a:pt x="271" y="239"/>
                    </a:lnTo>
                    <a:lnTo>
                      <a:pt x="271" y="237"/>
                    </a:lnTo>
                    <a:lnTo>
                      <a:pt x="272" y="239"/>
                    </a:lnTo>
                    <a:lnTo>
                      <a:pt x="274" y="239"/>
                    </a:lnTo>
                    <a:lnTo>
                      <a:pt x="274" y="237"/>
                    </a:lnTo>
                    <a:lnTo>
                      <a:pt x="275" y="237"/>
                    </a:lnTo>
                    <a:lnTo>
                      <a:pt x="275" y="235"/>
                    </a:lnTo>
                    <a:lnTo>
                      <a:pt x="275" y="234"/>
                    </a:lnTo>
                    <a:lnTo>
                      <a:pt x="274" y="234"/>
                    </a:lnTo>
                    <a:lnTo>
                      <a:pt x="272" y="234"/>
                    </a:lnTo>
                    <a:lnTo>
                      <a:pt x="271" y="234"/>
                    </a:lnTo>
                    <a:lnTo>
                      <a:pt x="271" y="232"/>
                    </a:lnTo>
                    <a:lnTo>
                      <a:pt x="271" y="231"/>
                    </a:lnTo>
                    <a:lnTo>
                      <a:pt x="271" y="229"/>
                    </a:lnTo>
                    <a:lnTo>
                      <a:pt x="272" y="229"/>
                    </a:lnTo>
                    <a:lnTo>
                      <a:pt x="272" y="228"/>
                    </a:lnTo>
                    <a:lnTo>
                      <a:pt x="272" y="226"/>
                    </a:lnTo>
                    <a:lnTo>
                      <a:pt x="271" y="226"/>
                    </a:lnTo>
                    <a:lnTo>
                      <a:pt x="271" y="225"/>
                    </a:lnTo>
                    <a:lnTo>
                      <a:pt x="271" y="223"/>
                    </a:lnTo>
                    <a:lnTo>
                      <a:pt x="271" y="222"/>
                    </a:lnTo>
                    <a:lnTo>
                      <a:pt x="272" y="222"/>
                    </a:lnTo>
                    <a:lnTo>
                      <a:pt x="272" y="220"/>
                    </a:lnTo>
                    <a:lnTo>
                      <a:pt x="272" y="219"/>
                    </a:lnTo>
                    <a:lnTo>
                      <a:pt x="271" y="217"/>
                    </a:lnTo>
                    <a:lnTo>
                      <a:pt x="271" y="215"/>
                    </a:lnTo>
                    <a:lnTo>
                      <a:pt x="271" y="214"/>
                    </a:lnTo>
                    <a:lnTo>
                      <a:pt x="271" y="212"/>
                    </a:lnTo>
                    <a:lnTo>
                      <a:pt x="269" y="211"/>
                    </a:lnTo>
                    <a:lnTo>
                      <a:pt x="269" y="209"/>
                    </a:lnTo>
                    <a:lnTo>
                      <a:pt x="269" y="208"/>
                    </a:lnTo>
                    <a:lnTo>
                      <a:pt x="269" y="206"/>
                    </a:lnTo>
                    <a:lnTo>
                      <a:pt x="271" y="206"/>
                    </a:lnTo>
                    <a:lnTo>
                      <a:pt x="271" y="205"/>
                    </a:lnTo>
                    <a:lnTo>
                      <a:pt x="271" y="203"/>
                    </a:lnTo>
                    <a:lnTo>
                      <a:pt x="271" y="202"/>
                    </a:lnTo>
                    <a:lnTo>
                      <a:pt x="269" y="202"/>
                    </a:lnTo>
                    <a:lnTo>
                      <a:pt x="269" y="200"/>
                    </a:lnTo>
                    <a:lnTo>
                      <a:pt x="269" y="199"/>
                    </a:lnTo>
                    <a:lnTo>
                      <a:pt x="269" y="197"/>
                    </a:lnTo>
                    <a:lnTo>
                      <a:pt x="269" y="195"/>
                    </a:lnTo>
                    <a:lnTo>
                      <a:pt x="269" y="194"/>
                    </a:lnTo>
                    <a:lnTo>
                      <a:pt x="269" y="192"/>
                    </a:lnTo>
                    <a:lnTo>
                      <a:pt x="269" y="191"/>
                    </a:lnTo>
                    <a:lnTo>
                      <a:pt x="271" y="191"/>
                    </a:lnTo>
                    <a:lnTo>
                      <a:pt x="269" y="189"/>
                    </a:lnTo>
                    <a:lnTo>
                      <a:pt x="271" y="189"/>
                    </a:lnTo>
                    <a:lnTo>
                      <a:pt x="271" y="188"/>
                    </a:lnTo>
                    <a:lnTo>
                      <a:pt x="271" y="186"/>
                    </a:lnTo>
                    <a:lnTo>
                      <a:pt x="269" y="185"/>
                    </a:lnTo>
                    <a:lnTo>
                      <a:pt x="269" y="183"/>
                    </a:lnTo>
                    <a:lnTo>
                      <a:pt x="269" y="182"/>
                    </a:lnTo>
                    <a:lnTo>
                      <a:pt x="269" y="180"/>
                    </a:lnTo>
                    <a:lnTo>
                      <a:pt x="269" y="179"/>
                    </a:lnTo>
                    <a:lnTo>
                      <a:pt x="268" y="179"/>
                    </a:lnTo>
                    <a:lnTo>
                      <a:pt x="266" y="179"/>
                    </a:lnTo>
                    <a:lnTo>
                      <a:pt x="265" y="179"/>
                    </a:lnTo>
                    <a:lnTo>
                      <a:pt x="265" y="177"/>
                    </a:lnTo>
                    <a:lnTo>
                      <a:pt x="263" y="177"/>
                    </a:lnTo>
                    <a:lnTo>
                      <a:pt x="262" y="177"/>
                    </a:lnTo>
                    <a:lnTo>
                      <a:pt x="260" y="175"/>
                    </a:lnTo>
                    <a:lnTo>
                      <a:pt x="260" y="174"/>
                    </a:lnTo>
                    <a:lnTo>
                      <a:pt x="258" y="174"/>
                    </a:lnTo>
                    <a:lnTo>
                      <a:pt x="258" y="172"/>
                    </a:lnTo>
                    <a:lnTo>
                      <a:pt x="258" y="171"/>
                    </a:lnTo>
                    <a:lnTo>
                      <a:pt x="260" y="171"/>
                    </a:lnTo>
                    <a:lnTo>
                      <a:pt x="262" y="169"/>
                    </a:lnTo>
                    <a:lnTo>
                      <a:pt x="263" y="169"/>
                    </a:lnTo>
                    <a:lnTo>
                      <a:pt x="263" y="168"/>
                    </a:lnTo>
                    <a:lnTo>
                      <a:pt x="265" y="168"/>
                    </a:lnTo>
                    <a:lnTo>
                      <a:pt x="265" y="166"/>
                    </a:lnTo>
                    <a:lnTo>
                      <a:pt x="265" y="165"/>
                    </a:lnTo>
                    <a:lnTo>
                      <a:pt x="266" y="163"/>
                    </a:lnTo>
                    <a:lnTo>
                      <a:pt x="266" y="162"/>
                    </a:lnTo>
                    <a:lnTo>
                      <a:pt x="266" y="157"/>
                    </a:lnTo>
                    <a:lnTo>
                      <a:pt x="266" y="155"/>
                    </a:lnTo>
                    <a:lnTo>
                      <a:pt x="268" y="154"/>
                    </a:lnTo>
                    <a:lnTo>
                      <a:pt x="266" y="154"/>
                    </a:lnTo>
                    <a:lnTo>
                      <a:pt x="266" y="152"/>
                    </a:lnTo>
                    <a:lnTo>
                      <a:pt x="266" y="151"/>
                    </a:lnTo>
                    <a:lnTo>
                      <a:pt x="266" y="149"/>
                    </a:lnTo>
                    <a:lnTo>
                      <a:pt x="266" y="148"/>
                    </a:lnTo>
                    <a:lnTo>
                      <a:pt x="266" y="146"/>
                    </a:lnTo>
                    <a:lnTo>
                      <a:pt x="266" y="145"/>
                    </a:lnTo>
                    <a:lnTo>
                      <a:pt x="266" y="143"/>
                    </a:lnTo>
                    <a:lnTo>
                      <a:pt x="266" y="142"/>
                    </a:lnTo>
                    <a:lnTo>
                      <a:pt x="266" y="140"/>
                    </a:lnTo>
                    <a:lnTo>
                      <a:pt x="266" y="139"/>
                    </a:lnTo>
                    <a:lnTo>
                      <a:pt x="265" y="137"/>
                    </a:lnTo>
                    <a:lnTo>
                      <a:pt x="265" y="135"/>
                    </a:lnTo>
                    <a:lnTo>
                      <a:pt x="265" y="134"/>
                    </a:lnTo>
                    <a:lnTo>
                      <a:pt x="263" y="134"/>
                    </a:lnTo>
                    <a:lnTo>
                      <a:pt x="263" y="132"/>
                    </a:lnTo>
                    <a:lnTo>
                      <a:pt x="263" y="131"/>
                    </a:lnTo>
                    <a:lnTo>
                      <a:pt x="263" y="129"/>
                    </a:lnTo>
                    <a:lnTo>
                      <a:pt x="263" y="128"/>
                    </a:lnTo>
                    <a:lnTo>
                      <a:pt x="263" y="126"/>
                    </a:lnTo>
                    <a:lnTo>
                      <a:pt x="265" y="125"/>
                    </a:lnTo>
                    <a:lnTo>
                      <a:pt x="265" y="123"/>
                    </a:lnTo>
                    <a:lnTo>
                      <a:pt x="266" y="123"/>
                    </a:lnTo>
                    <a:lnTo>
                      <a:pt x="266" y="122"/>
                    </a:lnTo>
                    <a:lnTo>
                      <a:pt x="268" y="122"/>
                    </a:lnTo>
                    <a:lnTo>
                      <a:pt x="268" y="120"/>
                    </a:lnTo>
                    <a:lnTo>
                      <a:pt x="269" y="120"/>
                    </a:lnTo>
                    <a:lnTo>
                      <a:pt x="269" y="119"/>
                    </a:lnTo>
                    <a:lnTo>
                      <a:pt x="271" y="119"/>
                    </a:lnTo>
                    <a:lnTo>
                      <a:pt x="272" y="119"/>
                    </a:lnTo>
                    <a:lnTo>
                      <a:pt x="272" y="117"/>
                    </a:lnTo>
                    <a:lnTo>
                      <a:pt x="272" y="115"/>
                    </a:lnTo>
                    <a:lnTo>
                      <a:pt x="274" y="114"/>
                    </a:lnTo>
                    <a:lnTo>
                      <a:pt x="275" y="112"/>
                    </a:lnTo>
                    <a:lnTo>
                      <a:pt x="275" y="111"/>
                    </a:lnTo>
                    <a:lnTo>
                      <a:pt x="277" y="111"/>
                    </a:lnTo>
                    <a:lnTo>
                      <a:pt x="278" y="111"/>
                    </a:lnTo>
                    <a:lnTo>
                      <a:pt x="278" y="109"/>
                    </a:lnTo>
                    <a:lnTo>
                      <a:pt x="280" y="111"/>
                    </a:lnTo>
                    <a:lnTo>
                      <a:pt x="282" y="111"/>
                    </a:lnTo>
                    <a:lnTo>
                      <a:pt x="283" y="111"/>
                    </a:lnTo>
                    <a:lnTo>
                      <a:pt x="285" y="111"/>
                    </a:lnTo>
                    <a:lnTo>
                      <a:pt x="286" y="111"/>
                    </a:lnTo>
                    <a:lnTo>
                      <a:pt x="286" y="112"/>
                    </a:lnTo>
                    <a:lnTo>
                      <a:pt x="288" y="112"/>
                    </a:lnTo>
                    <a:lnTo>
                      <a:pt x="289" y="112"/>
                    </a:lnTo>
                    <a:lnTo>
                      <a:pt x="289" y="114"/>
                    </a:lnTo>
                    <a:lnTo>
                      <a:pt x="291" y="114"/>
                    </a:lnTo>
                    <a:lnTo>
                      <a:pt x="292" y="114"/>
                    </a:lnTo>
                    <a:lnTo>
                      <a:pt x="292" y="115"/>
                    </a:lnTo>
                    <a:lnTo>
                      <a:pt x="294" y="115"/>
                    </a:lnTo>
                    <a:lnTo>
                      <a:pt x="295" y="117"/>
                    </a:lnTo>
                    <a:lnTo>
                      <a:pt x="297" y="117"/>
                    </a:lnTo>
                    <a:lnTo>
                      <a:pt x="298" y="117"/>
                    </a:lnTo>
                    <a:lnTo>
                      <a:pt x="298" y="119"/>
                    </a:lnTo>
                    <a:lnTo>
                      <a:pt x="300" y="119"/>
                    </a:lnTo>
                    <a:lnTo>
                      <a:pt x="302" y="119"/>
                    </a:lnTo>
                    <a:lnTo>
                      <a:pt x="302" y="120"/>
                    </a:lnTo>
                    <a:lnTo>
                      <a:pt x="303" y="120"/>
                    </a:lnTo>
                    <a:lnTo>
                      <a:pt x="303" y="122"/>
                    </a:lnTo>
                    <a:lnTo>
                      <a:pt x="305" y="122"/>
                    </a:lnTo>
                    <a:lnTo>
                      <a:pt x="306" y="122"/>
                    </a:lnTo>
                    <a:lnTo>
                      <a:pt x="306" y="123"/>
                    </a:lnTo>
                    <a:lnTo>
                      <a:pt x="308" y="125"/>
                    </a:lnTo>
                    <a:lnTo>
                      <a:pt x="308" y="126"/>
                    </a:lnTo>
                    <a:lnTo>
                      <a:pt x="309" y="126"/>
                    </a:lnTo>
                    <a:lnTo>
                      <a:pt x="311" y="126"/>
                    </a:lnTo>
                    <a:lnTo>
                      <a:pt x="312" y="128"/>
                    </a:lnTo>
                    <a:lnTo>
                      <a:pt x="314" y="129"/>
                    </a:lnTo>
                    <a:lnTo>
                      <a:pt x="314" y="131"/>
                    </a:lnTo>
                    <a:lnTo>
                      <a:pt x="315" y="131"/>
                    </a:lnTo>
                    <a:lnTo>
                      <a:pt x="315" y="132"/>
                    </a:lnTo>
                    <a:lnTo>
                      <a:pt x="317" y="132"/>
                    </a:lnTo>
                    <a:lnTo>
                      <a:pt x="317" y="134"/>
                    </a:lnTo>
                    <a:lnTo>
                      <a:pt x="318" y="134"/>
                    </a:lnTo>
                    <a:lnTo>
                      <a:pt x="320" y="134"/>
                    </a:lnTo>
                    <a:lnTo>
                      <a:pt x="321" y="135"/>
                    </a:lnTo>
                    <a:lnTo>
                      <a:pt x="323" y="135"/>
                    </a:lnTo>
                    <a:lnTo>
                      <a:pt x="325" y="137"/>
                    </a:lnTo>
                    <a:lnTo>
                      <a:pt x="326" y="137"/>
                    </a:lnTo>
                    <a:lnTo>
                      <a:pt x="328" y="137"/>
                    </a:lnTo>
                    <a:lnTo>
                      <a:pt x="328" y="135"/>
                    </a:lnTo>
                    <a:lnTo>
                      <a:pt x="329" y="135"/>
                    </a:lnTo>
                    <a:lnTo>
                      <a:pt x="329" y="134"/>
                    </a:lnTo>
                    <a:lnTo>
                      <a:pt x="331" y="132"/>
                    </a:lnTo>
                    <a:lnTo>
                      <a:pt x="332" y="132"/>
                    </a:lnTo>
                    <a:lnTo>
                      <a:pt x="334" y="132"/>
                    </a:lnTo>
                    <a:lnTo>
                      <a:pt x="335" y="132"/>
                    </a:lnTo>
                    <a:lnTo>
                      <a:pt x="337" y="132"/>
                    </a:lnTo>
                    <a:lnTo>
                      <a:pt x="337" y="134"/>
                    </a:lnTo>
                    <a:lnTo>
                      <a:pt x="338" y="134"/>
                    </a:lnTo>
                    <a:lnTo>
                      <a:pt x="338" y="135"/>
                    </a:lnTo>
                    <a:lnTo>
                      <a:pt x="338" y="137"/>
                    </a:lnTo>
                    <a:lnTo>
                      <a:pt x="340" y="139"/>
                    </a:lnTo>
                    <a:lnTo>
                      <a:pt x="340" y="140"/>
                    </a:lnTo>
                    <a:lnTo>
                      <a:pt x="340" y="142"/>
                    </a:lnTo>
                    <a:lnTo>
                      <a:pt x="340" y="143"/>
                    </a:lnTo>
                    <a:lnTo>
                      <a:pt x="340" y="145"/>
                    </a:lnTo>
                    <a:lnTo>
                      <a:pt x="341" y="146"/>
                    </a:lnTo>
                    <a:lnTo>
                      <a:pt x="341" y="148"/>
                    </a:lnTo>
                    <a:lnTo>
                      <a:pt x="343" y="148"/>
                    </a:lnTo>
                    <a:lnTo>
                      <a:pt x="345" y="149"/>
                    </a:lnTo>
                    <a:lnTo>
                      <a:pt x="346" y="149"/>
                    </a:lnTo>
                    <a:lnTo>
                      <a:pt x="349" y="149"/>
                    </a:lnTo>
                    <a:lnTo>
                      <a:pt x="351" y="149"/>
                    </a:lnTo>
                    <a:lnTo>
                      <a:pt x="352" y="149"/>
                    </a:lnTo>
                    <a:lnTo>
                      <a:pt x="352" y="151"/>
                    </a:lnTo>
                    <a:lnTo>
                      <a:pt x="354" y="151"/>
                    </a:lnTo>
                    <a:lnTo>
                      <a:pt x="355" y="151"/>
                    </a:lnTo>
                    <a:lnTo>
                      <a:pt x="355" y="152"/>
                    </a:lnTo>
                    <a:lnTo>
                      <a:pt x="357" y="152"/>
                    </a:lnTo>
                    <a:lnTo>
                      <a:pt x="358" y="154"/>
                    </a:lnTo>
                    <a:lnTo>
                      <a:pt x="360" y="154"/>
                    </a:lnTo>
                    <a:lnTo>
                      <a:pt x="361" y="154"/>
                    </a:lnTo>
                    <a:lnTo>
                      <a:pt x="361" y="155"/>
                    </a:lnTo>
                    <a:lnTo>
                      <a:pt x="363" y="155"/>
                    </a:lnTo>
                    <a:lnTo>
                      <a:pt x="365" y="155"/>
                    </a:lnTo>
                    <a:lnTo>
                      <a:pt x="365" y="157"/>
                    </a:lnTo>
                    <a:lnTo>
                      <a:pt x="366" y="157"/>
                    </a:lnTo>
                    <a:lnTo>
                      <a:pt x="368" y="157"/>
                    </a:lnTo>
                    <a:lnTo>
                      <a:pt x="369" y="159"/>
                    </a:lnTo>
                    <a:lnTo>
                      <a:pt x="371" y="159"/>
                    </a:lnTo>
                    <a:lnTo>
                      <a:pt x="372" y="160"/>
                    </a:lnTo>
                    <a:lnTo>
                      <a:pt x="374" y="160"/>
                    </a:lnTo>
                    <a:lnTo>
                      <a:pt x="375" y="162"/>
                    </a:lnTo>
                    <a:lnTo>
                      <a:pt x="377" y="162"/>
                    </a:lnTo>
                    <a:lnTo>
                      <a:pt x="377" y="163"/>
                    </a:lnTo>
                    <a:lnTo>
                      <a:pt x="378" y="165"/>
                    </a:lnTo>
                    <a:lnTo>
                      <a:pt x="378" y="166"/>
                    </a:lnTo>
                    <a:lnTo>
                      <a:pt x="378" y="168"/>
                    </a:lnTo>
                    <a:lnTo>
                      <a:pt x="380" y="168"/>
                    </a:lnTo>
                    <a:lnTo>
                      <a:pt x="381" y="169"/>
                    </a:lnTo>
                    <a:lnTo>
                      <a:pt x="383" y="169"/>
                    </a:lnTo>
                    <a:lnTo>
                      <a:pt x="385" y="169"/>
                    </a:lnTo>
                    <a:lnTo>
                      <a:pt x="386" y="169"/>
                    </a:lnTo>
                    <a:lnTo>
                      <a:pt x="386" y="171"/>
                    </a:lnTo>
                    <a:lnTo>
                      <a:pt x="388" y="171"/>
                    </a:lnTo>
                    <a:lnTo>
                      <a:pt x="389" y="171"/>
                    </a:lnTo>
                    <a:lnTo>
                      <a:pt x="391" y="171"/>
                    </a:lnTo>
                    <a:lnTo>
                      <a:pt x="391" y="172"/>
                    </a:lnTo>
                    <a:lnTo>
                      <a:pt x="392" y="172"/>
                    </a:lnTo>
                    <a:lnTo>
                      <a:pt x="394" y="172"/>
                    </a:lnTo>
                    <a:lnTo>
                      <a:pt x="395" y="172"/>
                    </a:lnTo>
                    <a:lnTo>
                      <a:pt x="397" y="172"/>
                    </a:lnTo>
                    <a:lnTo>
                      <a:pt x="398" y="172"/>
                    </a:lnTo>
                    <a:lnTo>
                      <a:pt x="400" y="174"/>
                    </a:lnTo>
                    <a:lnTo>
                      <a:pt x="401" y="174"/>
                    </a:lnTo>
                    <a:lnTo>
                      <a:pt x="403" y="174"/>
                    </a:lnTo>
                    <a:lnTo>
                      <a:pt x="405" y="174"/>
                    </a:lnTo>
                    <a:lnTo>
                      <a:pt x="406" y="174"/>
                    </a:lnTo>
                    <a:lnTo>
                      <a:pt x="408" y="174"/>
                    </a:lnTo>
                    <a:lnTo>
                      <a:pt x="409" y="174"/>
                    </a:lnTo>
                    <a:lnTo>
                      <a:pt x="409" y="175"/>
                    </a:lnTo>
                    <a:lnTo>
                      <a:pt x="411" y="175"/>
                    </a:lnTo>
                    <a:lnTo>
                      <a:pt x="412" y="175"/>
                    </a:lnTo>
                    <a:lnTo>
                      <a:pt x="414" y="175"/>
                    </a:lnTo>
                    <a:lnTo>
                      <a:pt x="415" y="175"/>
                    </a:lnTo>
                    <a:lnTo>
                      <a:pt x="417" y="177"/>
                    </a:lnTo>
                    <a:lnTo>
                      <a:pt x="420" y="177"/>
                    </a:lnTo>
                    <a:lnTo>
                      <a:pt x="421" y="177"/>
                    </a:lnTo>
                    <a:lnTo>
                      <a:pt x="423" y="177"/>
                    </a:lnTo>
                    <a:lnTo>
                      <a:pt x="424" y="179"/>
                    </a:lnTo>
                    <a:lnTo>
                      <a:pt x="428" y="179"/>
                    </a:lnTo>
                    <a:lnTo>
                      <a:pt x="429" y="179"/>
                    </a:lnTo>
                    <a:lnTo>
                      <a:pt x="431" y="179"/>
                    </a:lnTo>
                    <a:lnTo>
                      <a:pt x="432" y="179"/>
                    </a:lnTo>
                    <a:lnTo>
                      <a:pt x="434" y="180"/>
                    </a:lnTo>
                    <a:lnTo>
                      <a:pt x="434" y="179"/>
                    </a:lnTo>
                    <a:lnTo>
                      <a:pt x="435" y="179"/>
                    </a:lnTo>
                    <a:lnTo>
                      <a:pt x="437" y="179"/>
                    </a:lnTo>
                    <a:lnTo>
                      <a:pt x="438" y="179"/>
                    </a:lnTo>
                    <a:lnTo>
                      <a:pt x="440" y="177"/>
                    </a:lnTo>
                    <a:lnTo>
                      <a:pt x="440" y="175"/>
                    </a:lnTo>
                    <a:lnTo>
                      <a:pt x="441" y="175"/>
                    </a:lnTo>
                    <a:lnTo>
                      <a:pt x="441" y="174"/>
                    </a:lnTo>
                    <a:lnTo>
                      <a:pt x="441" y="172"/>
                    </a:lnTo>
                    <a:lnTo>
                      <a:pt x="441" y="171"/>
                    </a:lnTo>
                    <a:lnTo>
                      <a:pt x="443" y="171"/>
                    </a:lnTo>
                    <a:lnTo>
                      <a:pt x="443" y="169"/>
                    </a:lnTo>
                    <a:lnTo>
                      <a:pt x="444" y="168"/>
                    </a:lnTo>
                    <a:lnTo>
                      <a:pt x="446" y="168"/>
                    </a:lnTo>
                    <a:lnTo>
                      <a:pt x="446" y="166"/>
                    </a:lnTo>
                    <a:lnTo>
                      <a:pt x="448" y="166"/>
                    </a:lnTo>
                    <a:lnTo>
                      <a:pt x="449" y="166"/>
                    </a:lnTo>
                    <a:lnTo>
                      <a:pt x="449" y="165"/>
                    </a:lnTo>
                    <a:lnTo>
                      <a:pt x="451" y="165"/>
                    </a:lnTo>
                    <a:lnTo>
                      <a:pt x="452" y="163"/>
                    </a:lnTo>
                    <a:lnTo>
                      <a:pt x="454" y="163"/>
                    </a:lnTo>
                    <a:lnTo>
                      <a:pt x="455" y="163"/>
                    </a:lnTo>
                    <a:lnTo>
                      <a:pt x="457" y="163"/>
                    </a:lnTo>
                    <a:lnTo>
                      <a:pt x="458" y="163"/>
                    </a:lnTo>
                    <a:lnTo>
                      <a:pt x="460" y="163"/>
                    </a:lnTo>
                    <a:lnTo>
                      <a:pt x="461" y="163"/>
                    </a:lnTo>
                    <a:lnTo>
                      <a:pt x="463" y="163"/>
                    </a:lnTo>
                    <a:lnTo>
                      <a:pt x="464" y="163"/>
                    </a:lnTo>
                    <a:lnTo>
                      <a:pt x="466" y="165"/>
                    </a:lnTo>
                    <a:lnTo>
                      <a:pt x="468" y="165"/>
                    </a:lnTo>
                    <a:lnTo>
                      <a:pt x="469" y="165"/>
                    </a:lnTo>
                    <a:lnTo>
                      <a:pt x="469" y="166"/>
                    </a:lnTo>
                    <a:lnTo>
                      <a:pt x="471" y="166"/>
                    </a:lnTo>
                    <a:lnTo>
                      <a:pt x="472" y="166"/>
                    </a:lnTo>
                    <a:lnTo>
                      <a:pt x="472" y="168"/>
                    </a:lnTo>
                    <a:lnTo>
                      <a:pt x="474" y="168"/>
                    </a:lnTo>
                    <a:lnTo>
                      <a:pt x="475" y="169"/>
                    </a:lnTo>
                    <a:lnTo>
                      <a:pt x="477" y="169"/>
                    </a:lnTo>
                    <a:lnTo>
                      <a:pt x="478" y="169"/>
                    </a:lnTo>
                    <a:lnTo>
                      <a:pt x="478" y="171"/>
                    </a:lnTo>
                    <a:lnTo>
                      <a:pt x="478" y="169"/>
                    </a:lnTo>
                    <a:lnTo>
                      <a:pt x="480" y="169"/>
                    </a:lnTo>
                    <a:lnTo>
                      <a:pt x="481" y="169"/>
                    </a:lnTo>
                    <a:lnTo>
                      <a:pt x="481" y="168"/>
                    </a:lnTo>
                    <a:lnTo>
                      <a:pt x="483" y="168"/>
                    </a:lnTo>
                    <a:lnTo>
                      <a:pt x="483" y="166"/>
                    </a:lnTo>
                    <a:lnTo>
                      <a:pt x="484" y="166"/>
                    </a:lnTo>
                    <a:lnTo>
                      <a:pt x="484" y="165"/>
                    </a:lnTo>
                    <a:lnTo>
                      <a:pt x="484" y="163"/>
                    </a:lnTo>
                    <a:lnTo>
                      <a:pt x="486" y="163"/>
                    </a:lnTo>
                    <a:lnTo>
                      <a:pt x="486" y="162"/>
                    </a:lnTo>
                    <a:lnTo>
                      <a:pt x="484" y="162"/>
                    </a:lnTo>
                    <a:lnTo>
                      <a:pt x="484" y="160"/>
                    </a:lnTo>
                    <a:lnTo>
                      <a:pt x="484" y="159"/>
                    </a:lnTo>
                    <a:lnTo>
                      <a:pt x="483" y="157"/>
                    </a:lnTo>
                    <a:lnTo>
                      <a:pt x="481" y="155"/>
                    </a:lnTo>
                    <a:lnTo>
                      <a:pt x="481" y="154"/>
                    </a:lnTo>
                    <a:lnTo>
                      <a:pt x="480" y="154"/>
                    </a:lnTo>
                    <a:lnTo>
                      <a:pt x="480" y="152"/>
                    </a:lnTo>
                    <a:lnTo>
                      <a:pt x="480" y="151"/>
                    </a:lnTo>
                    <a:lnTo>
                      <a:pt x="478" y="151"/>
                    </a:lnTo>
                    <a:lnTo>
                      <a:pt x="480" y="151"/>
                    </a:lnTo>
                    <a:lnTo>
                      <a:pt x="481" y="151"/>
                    </a:lnTo>
                    <a:lnTo>
                      <a:pt x="483" y="151"/>
                    </a:lnTo>
                    <a:lnTo>
                      <a:pt x="483" y="149"/>
                    </a:lnTo>
                    <a:lnTo>
                      <a:pt x="484" y="149"/>
                    </a:lnTo>
                    <a:lnTo>
                      <a:pt x="486" y="149"/>
                    </a:lnTo>
                    <a:lnTo>
                      <a:pt x="488" y="149"/>
                    </a:lnTo>
                    <a:lnTo>
                      <a:pt x="489" y="148"/>
                    </a:lnTo>
                    <a:lnTo>
                      <a:pt x="491" y="148"/>
                    </a:lnTo>
                    <a:lnTo>
                      <a:pt x="492" y="148"/>
                    </a:lnTo>
                    <a:lnTo>
                      <a:pt x="494" y="148"/>
                    </a:lnTo>
                    <a:lnTo>
                      <a:pt x="495" y="148"/>
                    </a:lnTo>
                    <a:lnTo>
                      <a:pt x="497" y="148"/>
                    </a:lnTo>
                    <a:lnTo>
                      <a:pt x="498" y="148"/>
                    </a:lnTo>
                    <a:lnTo>
                      <a:pt x="498" y="149"/>
                    </a:lnTo>
                    <a:lnTo>
                      <a:pt x="500" y="149"/>
                    </a:lnTo>
                    <a:lnTo>
                      <a:pt x="501" y="149"/>
                    </a:lnTo>
                    <a:lnTo>
                      <a:pt x="503" y="149"/>
                    </a:lnTo>
                    <a:lnTo>
                      <a:pt x="504" y="148"/>
                    </a:lnTo>
                    <a:lnTo>
                      <a:pt x="504" y="146"/>
                    </a:lnTo>
                    <a:lnTo>
                      <a:pt x="503" y="146"/>
                    </a:lnTo>
                    <a:lnTo>
                      <a:pt x="503" y="145"/>
                    </a:lnTo>
                    <a:lnTo>
                      <a:pt x="503" y="143"/>
                    </a:lnTo>
                    <a:lnTo>
                      <a:pt x="501" y="142"/>
                    </a:lnTo>
                    <a:lnTo>
                      <a:pt x="501" y="140"/>
                    </a:lnTo>
                    <a:lnTo>
                      <a:pt x="501" y="139"/>
                    </a:lnTo>
                    <a:lnTo>
                      <a:pt x="501" y="137"/>
                    </a:lnTo>
                    <a:lnTo>
                      <a:pt x="503" y="137"/>
                    </a:lnTo>
                    <a:lnTo>
                      <a:pt x="504" y="135"/>
                    </a:lnTo>
                    <a:lnTo>
                      <a:pt x="506" y="135"/>
                    </a:lnTo>
                    <a:lnTo>
                      <a:pt x="506" y="134"/>
                    </a:lnTo>
                    <a:lnTo>
                      <a:pt x="506" y="132"/>
                    </a:lnTo>
                    <a:lnTo>
                      <a:pt x="504" y="132"/>
                    </a:lnTo>
                    <a:lnTo>
                      <a:pt x="504" y="131"/>
                    </a:lnTo>
                    <a:lnTo>
                      <a:pt x="504" y="129"/>
                    </a:lnTo>
                    <a:lnTo>
                      <a:pt x="503" y="129"/>
                    </a:lnTo>
                    <a:lnTo>
                      <a:pt x="503" y="128"/>
                    </a:lnTo>
                    <a:lnTo>
                      <a:pt x="503" y="126"/>
                    </a:lnTo>
                    <a:lnTo>
                      <a:pt x="501" y="125"/>
                    </a:lnTo>
                    <a:lnTo>
                      <a:pt x="501" y="123"/>
                    </a:lnTo>
                    <a:lnTo>
                      <a:pt x="501" y="122"/>
                    </a:lnTo>
                    <a:lnTo>
                      <a:pt x="500" y="122"/>
                    </a:lnTo>
                    <a:lnTo>
                      <a:pt x="500" y="120"/>
                    </a:lnTo>
                    <a:lnTo>
                      <a:pt x="500" y="119"/>
                    </a:lnTo>
                    <a:lnTo>
                      <a:pt x="501" y="115"/>
                    </a:lnTo>
                    <a:lnTo>
                      <a:pt x="501" y="112"/>
                    </a:lnTo>
                    <a:lnTo>
                      <a:pt x="501" y="111"/>
                    </a:lnTo>
                    <a:lnTo>
                      <a:pt x="501" y="109"/>
                    </a:lnTo>
                    <a:lnTo>
                      <a:pt x="501" y="108"/>
                    </a:lnTo>
                    <a:lnTo>
                      <a:pt x="500" y="106"/>
                    </a:lnTo>
                    <a:lnTo>
                      <a:pt x="500" y="105"/>
                    </a:lnTo>
                    <a:lnTo>
                      <a:pt x="500" y="103"/>
                    </a:lnTo>
                    <a:lnTo>
                      <a:pt x="498" y="103"/>
                    </a:lnTo>
                    <a:lnTo>
                      <a:pt x="498" y="102"/>
                    </a:lnTo>
                    <a:lnTo>
                      <a:pt x="498" y="100"/>
                    </a:lnTo>
                    <a:lnTo>
                      <a:pt x="498" y="99"/>
                    </a:lnTo>
                    <a:lnTo>
                      <a:pt x="500" y="99"/>
                    </a:lnTo>
                    <a:lnTo>
                      <a:pt x="501" y="97"/>
                    </a:lnTo>
                    <a:lnTo>
                      <a:pt x="503" y="97"/>
                    </a:lnTo>
                    <a:lnTo>
                      <a:pt x="504" y="97"/>
                    </a:lnTo>
                    <a:lnTo>
                      <a:pt x="506" y="97"/>
                    </a:lnTo>
                    <a:lnTo>
                      <a:pt x="506" y="95"/>
                    </a:lnTo>
                    <a:lnTo>
                      <a:pt x="508" y="95"/>
                    </a:lnTo>
                    <a:lnTo>
                      <a:pt x="508" y="94"/>
                    </a:lnTo>
                    <a:lnTo>
                      <a:pt x="506" y="94"/>
                    </a:lnTo>
                    <a:lnTo>
                      <a:pt x="504" y="94"/>
                    </a:lnTo>
                    <a:lnTo>
                      <a:pt x="504" y="92"/>
                    </a:lnTo>
                    <a:lnTo>
                      <a:pt x="503" y="91"/>
                    </a:lnTo>
                    <a:lnTo>
                      <a:pt x="503" y="89"/>
                    </a:lnTo>
                    <a:lnTo>
                      <a:pt x="501" y="89"/>
                    </a:lnTo>
                    <a:lnTo>
                      <a:pt x="501" y="88"/>
                    </a:lnTo>
                    <a:lnTo>
                      <a:pt x="501" y="86"/>
                    </a:lnTo>
                    <a:lnTo>
                      <a:pt x="501" y="85"/>
                    </a:lnTo>
                    <a:lnTo>
                      <a:pt x="503" y="85"/>
                    </a:lnTo>
                    <a:lnTo>
                      <a:pt x="504" y="83"/>
                    </a:lnTo>
                    <a:lnTo>
                      <a:pt x="504" y="82"/>
                    </a:lnTo>
                    <a:lnTo>
                      <a:pt x="504" y="80"/>
                    </a:lnTo>
                    <a:lnTo>
                      <a:pt x="503" y="80"/>
                    </a:lnTo>
                    <a:lnTo>
                      <a:pt x="501" y="79"/>
                    </a:lnTo>
                    <a:lnTo>
                      <a:pt x="500" y="79"/>
                    </a:lnTo>
                    <a:lnTo>
                      <a:pt x="500" y="77"/>
                    </a:lnTo>
                    <a:lnTo>
                      <a:pt x="500" y="75"/>
                    </a:lnTo>
                    <a:lnTo>
                      <a:pt x="501" y="75"/>
                    </a:lnTo>
                    <a:lnTo>
                      <a:pt x="501" y="74"/>
                    </a:lnTo>
                    <a:lnTo>
                      <a:pt x="503" y="72"/>
                    </a:lnTo>
                    <a:lnTo>
                      <a:pt x="503" y="71"/>
                    </a:lnTo>
                    <a:lnTo>
                      <a:pt x="503" y="69"/>
                    </a:lnTo>
                    <a:lnTo>
                      <a:pt x="503" y="68"/>
                    </a:lnTo>
                    <a:lnTo>
                      <a:pt x="501" y="68"/>
                    </a:lnTo>
                    <a:lnTo>
                      <a:pt x="501" y="66"/>
                    </a:lnTo>
                    <a:lnTo>
                      <a:pt x="500" y="66"/>
                    </a:lnTo>
                    <a:lnTo>
                      <a:pt x="500" y="65"/>
                    </a:lnTo>
                    <a:lnTo>
                      <a:pt x="498" y="65"/>
                    </a:lnTo>
                    <a:lnTo>
                      <a:pt x="498" y="63"/>
                    </a:lnTo>
                    <a:lnTo>
                      <a:pt x="497" y="62"/>
                    </a:lnTo>
                    <a:lnTo>
                      <a:pt x="497" y="60"/>
                    </a:lnTo>
                    <a:lnTo>
                      <a:pt x="497" y="59"/>
                    </a:lnTo>
                    <a:lnTo>
                      <a:pt x="498" y="59"/>
                    </a:lnTo>
                    <a:lnTo>
                      <a:pt x="498" y="57"/>
                    </a:lnTo>
                    <a:lnTo>
                      <a:pt x="500" y="57"/>
                    </a:lnTo>
                    <a:lnTo>
                      <a:pt x="501" y="57"/>
                    </a:lnTo>
                    <a:lnTo>
                      <a:pt x="503" y="55"/>
                    </a:lnTo>
                    <a:lnTo>
                      <a:pt x="504" y="54"/>
                    </a:lnTo>
                    <a:lnTo>
                      <a:pt x="504" y="52"/>
                    </a:lnTo>
                    <a:lnTo>
                      <a:pt x="504" y="51"/>
                    </a:lnTo>
                    <a:lnTo>
                      <a:pt x="506" y="51"/>
                    </a:lnTo>
                    <a:lnTo>
                      <a:pt x="506" y="49"/>
                    </a:lnTo>
                    <a:lnTo>
                      <a:pt x="506" y="48"/>
                    </a:lnTo>
                    <a:lnTo>
                      <a:pt x="508" y="48"/>
                    </a:lnTo>
                    <a:lnTo>
                      <a:pt x="508" y="46"/>
                    </a:lnTo>
                    <a:lnTo>
                      <a:pt x="509" y="46"/>
                    </a:lnTo>
                    <a:lnTo>
                      <a:pt x="511" y="46"/>
                    </a:lnTo>
                    <a:lnTo>
                      <a:pt x="512" y="45"/>
                    </a:lnTo>
                    <a:lnTo>
                      <a:pt x="514" y="45"/>
                    </a:lnTo>
                    <a:lnTo>
                      <a:pt x="515" y="43"/>
                    </a:lnTo>
                    <a:lnTo>
                      <a:pt x="515" y="42"/>
                    </a:lnTo>
                    <a:lnTo>
                      <a:pt x="517" y="42"/>
                    </a:lnTo>
                    <a:lnTo>
                      <a:pt x="517" y="40"/>
                    </a:lnTo>
                    <a:lnTo>
                      <a:pt x="518" y="39"/>
                    </a:lnTo>
                    <a:lnTo>
                      <a:pt x="520" y="39"/>
                    </a:lnTo>
                    <a:lnTo>
                      <a:pt x="520" y="37"/>
                    </a:lnTo>
                    <a:lnTo>
                      <a:pt x="521" y="35"/>
                    </a:lnTo>
                    <a:lnTo>
                      <a:pt x="523" y="34"/>
                    </a:lnTo>
                    <a:lnTo>
                      <a:pt x="524" y="32"/>
                    </a:lnTo>
                    <a:lnTo>
                      <a:pt x="526" y="31"/>
                    </a:lnTo>
                    <a:lnTo>
                      <a:pt x="526" y="29"/>
                    </a:lnTo>
                    <a:lnTo>
                      <a:pt x="527" y="29"/>
                    </a:lnTo>
                    <a:lnTo>
                      <a:pt x="527" y="28"/>
                    </a:lnTo>
                    <a:lnTo>
                      <a:pt x="529" y="28"/>
                    </a:lnTo>
                    <a:lnTo>
                      <a:pt x="529" y="26"/>
                    </a:lnTo>
                    <a:lnTo>
                      <a:pt x="531" y="26"/>
                    </a:lnTo>
                    <a:lnTo>
                      <a:pt x="531" y="25"/>
                    </a:lnTo>
                    <a:lnTo>
                      <a:pt x="532" y="25"/>
                    </a:lnTo>
                    <a:lnTo>
                      <a:pt x="534" y="23"/>
                    </a:lnTo>
                    <a:lnTo>
                      <a:pt x="534" y="22"/>
                    </a:lnTo>
                    <a:lnTo>
                      <a:pt x="535" y="22"/>
                    </a:lnTo>
                    <a:lnTo>
                      <a:pt x="535" y="20"/>
                    </a:lnTo>
                    <a:lnTo>
                      <a:pt x="537" y="20"/>
                    </a:lnTo>
                    <a:lnTo>
                      <a:pt x="537" y="19"/>
                    </a:lnTo>
                    <a:lnTo>
                      <a:pt x="538" y="19"/>
                    </a:lnTo>
                    <a:lnTo>
                      <a:pt x="538" y="17"/>
                    </a:lnTo>
                    <a:lnTo>
                      <a:pt x="540" y="16"/>
                    </a:lnTo>
                    <a:lnTo>
                      <a:pt x="541" y="14"/>
                    </a:lnTo>
                    <a:lnTo>
                      <a:pt x="543" y="12"/>
                    </a:lnTo>
                    <a:lnTo>
                      <a:pt x="544" y="9"/>
                    </a:lnTo>
                    <a:lnTo>
                      <a:pt x="544" y="8"/>
                    </a:lnTo>
                    <a:lnTo>
                      <a:pt x="546" y="6"/>
                    </a:lnTo>
                    <a:lnTo>
                      <a:pt x="546" y="3"/>
                    </a:lnTo>
                    <a:lnTo>
                      <a:pt x="547" y="2"/>
                    </a:lnTo>
                    <a:lnTo>
                      <a:pt x="549" y="2"/>
                    </a:lnTo>
                    <a:lnTo>
                      <a:pt x="549" y="0"/>
                    </a:lnTo>
                    <a:lnTo>
                      <a:pt x="551" y="0"/>
                    </a:lnTo>
                    <a:lnTo>
                      <a:pt x="552" y="2"/>
                    </a:lnTo>
                    <a:lnTo>
                      <a:pt x="554" y="8"/>
                    </a:lnTo>
                    <a:lnTo>
                      <a:pt x="563" y="12"/>
                    </a:lnTo>
                    <a:lnTo>
                      <a:pt x="575" y="16"/>
                    </a:lnTo>
                    <a:lnTo>
                      <a:pt x="583" y="20"/>
                    </a:lnTo>
                    <a:lnTo>
                      <a:pt x="591" y="23"/>
                    </a:lnTo>
                    <a:lnTo>
                      <a:pt x="595" y="25"/>
                    </a:lnTo>
                    <a:lnTo>
                      <a:pt x="601" y="26"/>
                    </a:lnTo>
                    <a:lnTo>
                      <a:pt x="611" y="28"/>
                    </a:lnTo>
                    <a:lnTo>
                      <a:pt x="617" y="31"/>
                    </a:lnTo>
                    <a:lnTo>
                      <a:pt x="623" y="39"/>
                    </a:lnTo>
                    <a:lnTo>
                      <a:pt x="629" y="46"/>
                    </a:lnTo>
                    <a:lnTo>
                      <a:pt x="640" y="52"/>
                    </a:lnTo>
                    <a:lnTo>
                      <a:pt x="649" y="55"/>
                    </a:lnTo>
                    <a:lnTo>
                      <a:pt x="660" y="65"/>
                    </a:lnTo>
                    <a:lnTo>
                      <a:pt x="669" y="65"/>
                    </a:lnTo>
                    <a:lnTo>
                      <a:pt x="675" y="63"/>
                    </a:lnTo>
                    <a:lnTo>
                      <a:pt x="680" y="63"/>
                    </a:lnTo>
                    <a:lnTo>
                      <a:pt x="684" y="68"/>
                    </a:lnTo>
                    <a:lnTo>
                      <a:pt x="689" y="75"/>
                    </a:lnTo>
                    <a:lnTo>
                      <a:pt x="694" y="82"/>
                    </a:lnTo>
                    <a:lnTo>
                      <a:pt x="700" y="86"/>
                    </a:lnTo>
                    <a:lnTo>
                      <a:pt x="703" y="89"/>
                    </a:lnTo>
                    <a:lnTo>
                      <a:pt x="707" y="94"/>
                    </a:lnTo>
                    <a:lnTo>
                      <a:pt x="710" y="95"/>
                    </a:lnTo>
                    <a:lnTo>
                      <a:pt x="714" y="100"/>
                    </a:lnTo>
                    <a:lnTo>
                      <a:pt x="718" y="100"/>
                    </a:lnTo>
                    <a:lnTo>
                      <a:pt x="726" y="100"/>
                    </a:lnTo>
                    <a:lnTo>
                      <a:pt x="732" y="99"/>
                    </a:lnTo>
                    <a:lnTo>
                      <a:pt x="740" y="103"/>
                    </a:lnTo>
                    <a:lnTo>
                      <a:pt x="744" y="109"/>
                    </a:lnTo>
                    <a:lnTo>
                      <a:pt x="749" y="115"/>
                    </a:lnTo>
                    <a:lnTo>
                      <a:pt x="755" y="120"/>
                    </a:lnTo>
                    <a:lnTo>
                      <a:pt x="760" y="129"/>
                    </a:lnTo>
                    <a:lnTo>
                      <a:pt x="764" y="135"/>
                    </a:lnTo>
                    <a:lnTo>
                      <a:pt x="769" y="140"/>
                    </a:lnTo>
                    <a:lnTo>
                      <a:pt x="775" y="145"/>
                    </a:lnTo>
                    <a:lnTo>
                      <a:pt x="783" y="151"/>
                    </a:lnTo>
                    <a:lnTo>
                      <a:pt x="789" y="152"/>
                    </a:lnTo>
                    <a:lnTo>
                      <a:pt x="795" y="159"/>
                    </a:lnTo>
                    <a:lnTo>
                      <a:pt x="795" y="160"/>
                    </a:lnTo>
                    <a:lnTo>
                      <a:pt x="795" y="166"/>
                    </a:lnTo>
                    <a:lnTo>
                      <a:pt x="795" y="172"/>
                    </a:lnTo>
                    <a:lnTo>
                      <a:pt x="793" y="180"/>
                    </a:lnTo>
                    <a:lnTo>
                      <a:pt x="790" y="186"/>
                    </a:lnTo>
                    <a:lnTo>
                      <a:pt x="784" y="195"/>
                    </a:lnTo>
                    <a:lnTo>
                      <a:pt x="783" y="203"/>
                    </a:lnTo>
                    <a:lnTo>
                      <a:pt x="784" y="223"/>
                    </a:lnTo>
                    <a:lnTo>
                      <a:pt x="786" y="240"/>
                    </a:lnTo>
                    <a:lnTo>
                      <a:pt x="789" y="251"/>
                    </a:lnTo>
                    <a:lnTo>
                      <a:pt x="790" y="263"/>
                    </a:lnTo>
                    <a:lnTo>
                      <a:pt x="792" y="272"/>
                    </a:lnTo>
                    <a:lnTo>
                      <a:pt x="795" y="280"/>
                    </a:lnTo>
                    <a:lnTo>
                      <a:pt x="797" y="286"/>
                    </a:lnTo>
                    <a:lnTo>
                      <a:pt x="800" y="286"/>
                    </a:lnTo>
                    <a:lnTo>
                      <a:pt x="806" y="288"/>
                    </a:lnTo>
                    <a:lnTo>
                      <a:pt x="820" y="288"/>
                    </a:lnTo>
                    <a:lnTo>
                      <a:pt x="829" y="289"/>
                    </a:lnTo>
                    <a:lnTo>
                      <a:pt x="840" y="291"/>
                    </a:lnTo>
                    <a:lnTo>
                      <a:pt x="853" y="294"/>
                    </a:lnTo>
                    <a:lnTo>
                      <a:pt x="869" y="297"/>
                    </a:lnTo>
                    <a:lnTo>
                      <a:pt x="881" y="302"/>
                    </a:lnTo>
                    <a:lnTo>
                      <a:pt x="892" y="306"/>
                    </a:lnTo>
                    <a:lnTo>
                      <a:pt x="896" y="308"/>
                    </a:lnTo>
                    <a:lnTo>
                      <a:pt x="903" y="309"/>
                    </a:lnTo>
                    <a:lnTo>
                      <a:pt x="909" y="311"/>
                    </a:lnTo>
                    <a:lnTo>
                      <a:pt x="916" y="314"/>
                    </a:lnTo>
                    <a:lnTo>
                      <a:pt x="923" y="317"/>
                    </a:lnTo>
                    <a:lnTo>
                      <a:pt x="927" y="320"/>
                    </a:lnTo>
                    <a:lnTo>
                      <a:pt x="933" y="320"/>
                    </a:lnTo>
                    <a:lnTo>
                      <a:pt x="940" y="318"/>
                    </a:lnTo>
                    <a:lnTo>
                      <a:pt x="946" y="315"/>
                    </a:lnTo>
                    <a:lnTo>
                      <a:pt x="953" y="312"/>
                    </a:lnTo>
                    <a:lnTo>
                      <a:pt x="958" y="312"/>
                    </a:lnTo>
                    <a:lnTo>
                      <a:pt x="964" y="312"/>
                    </a:lnTo>
                    <a:lnTo>
                      <a:pt x="973" y="314"/>
                    </a:lnTo>
                    <a:lnTo>
                      <a:pt x="981" y="315"/>
                    </a:lnTo>
                    <a:lnTo>
                      <a:pt x="987" y="318"/>
                    </a:lnTo>
                    <a:lnTo>
                      <a:pt x="995" y="326"/>
                    </a:lnTo>
                    <a:lnTo>
                      <a:pt x="1003" y="331"/>
                    </a:lnTo>
                    <a:lnTo>
                      <a:pt x="1010" y="340"/>
                    </a:lnTo>
                    <a:lnTo>
                      <a:pt x="1018" y="346"/>
                    </a:lnTo>
                    <a:lnTo>
                      <a:pt x="1027" y="349"/>
                    </a:lnTo>
                    <a:lnTo>
                      <a:pt x="1038" y="348"/>
                    </a:lnTo>
                    <a:lnTo>
                      <a:pt x="1049" y="346"/>
                    </a:lnTo>
                    <a:lnTo>
                      <a:pt x="1058" y="349"/>
                    </a:lnTo>
                    <a:lnTo>
                      <a:pt x="1059" y="349"/>
                    </a:lnTo>
                    <a:lnTo>
                      <a:pt x="1064" y="351"/>
                    </a:lnTo>
                    <a:lnTo>
                      <a:pt x="1069" y="354"/>
                    </a:lnTo>
                    <a:lnTo>
                      <a:pt x="1072" y="358"/>
                    </a:lnTo>
                    <a:lnTo>
                      <a:pt x="1075" y="365"/>
                    </a:lnTo>
                    <a:lnTo>
                      <a:pt x="1076" y="372"/>
                    </a:lnTo>
                    <a:lnTo>
                      <a:pt x="1064" y="368"/>
                    </a:lnTo>
                    <a:lnTo>
                      <a:pt x="1062" y="377"/>
                    </a:lnTo>
                    <a:lnTo>
                      <a:pt x="1064" y="388"/>
                    </a:lnTo>
                    <a:lnTo>
                      <a:pt x="1067" y="394"/>
                    </a:lnTo>
                    <a:lnTo>
                      <a:pt x="1073" y="398"/>
                    </a:lnTo>
                    <a:lnTo>
                      <a:pt x="1082" y="405"/>
                    </a:lnTo>
                    <a:lnTo>
                      <a:pt x="1090" y="408"/>
                    </a:lnTo>
                    <a:lnTo>
                      <a:pt x="1098" y="412"/>
                    </a:lnTo>
                    <a:lnTo>
                      <a:pt x="1102" y="417"/>
                    </a:lnTo>
                    <a:lnTo>
                      <a:pt x="1106" y="423"/>
                    </a:lnTo>
                    <a:lnTo>
                      <a:pt x="1104" y="432"/>
                    </a:lnTo>
                    <a:lnTo>
                      <a:pt x="1104" y="438"/>
                    </a:lnTo>
                    <a:lnTo>
                      <a:pt x="1106" y="443"/>
                    </a:lnTo>
                    <a:lnTo>
                      <a:pt x="1106" y="448"/>
                    </a:lnTo>
                    <a:lnTo>
                      <a:pt x="1109" y="451"/>
                    </a:lnTo>
                    <a:lnTo>
                      <a:pt x="1112" y="455"/>
                    </a:lnTo>
                    <a:lnTo>
                      <a:pt x="1113" y="458"/>
                    </a:lnTo>
                    <a:lnTo>
                      <a:pt x="1113" y="462"/>
                    </a:lnTo>
                    <a:lnTo>
                      <a:pt x="1113" y="465"/>
                    </a:lnTo>
                    <a:lnTo>
                      <a:pt x="1110" y="468"/>
                    </a:lnTo>
                    <a:lnTo>
                      <a:pt x="1107" y="472"/>
                    </a:lnTo>
                    <a:lnTo>
                      <a:pt x="1104" y="475"/>
                    </a:lnTo>
                    <a:lnTo>
                      <a:pt x="1101" y="480"/>
                    </a:lnTo>
                    <a:lnTo>
                      <a:pt x="1098" y="485"/>
                    </a:lnTo>
                    <a:lnTo>
                      <a:pt x="1093" y="488"/>
                    </a:lnTo>
                    <a:lnTo>
                      <a:pt x="1089" y="491"/>
                    </a:lnTo>
                    <a:lnTo>
                      <a:pt x="1084" y="494"/>
                    </a:lnTo>
                    <a:lnTo>
                      <a:pt x="1078" y="498"/>
                    </a:lnTo>
                    <a:lnTo>
                      <a:pt x="1076" y="503"/>
                    </a:lnTo>
                    <a:lnTo>
                      <a:pt x="1073" y="511"/>
                    </a:lnTo>
                    <a:lnTo>
                      <a:pt x="1073" y="514"/>
                    </a:lnTo>
                    <a:lnTo>
                      <a:pt x="1073" y="520"/>
                    </a:lnTo>
                    <a:lnTo>
                      <a:pt x="1073" y="525"/>
                    </a:lnTo>
                    <a:lnTo>
                      <a:pt x="1075" y="529"/>
                    </a:lnTo>
                    <a:lnTo>
                      <a:pt x="1076" y="534"/>
                    </a:lnTo>
                    <a:lnTo>
                      <a:pt x="1079" y="537"/>
                    </a:lnTo>
                    <a:lnTo>
                      <a:pt x="1081" y="540"/>
                    </a:lnTo>
                    <a:lnTo>
                      <a:pt x="1084" y="543"/>
                    </a:lnTo>
                    <a:lnTo>
                      <a:pt x="1089" y="548"/>
                    </a:lnTo>
                    <a:lnTo>
                      <a:pt x="1092" y="549"/>
                    </a:lnTo>
                    <a:lnTo>
                      <a:pt x="1096" y="555"/>
                    </a:lnTo>
                    <a:lnTo>
                      <a:pt x="1098" y="557"/>
                    </a:lnTo>
                    <a:lnTo>
                      <a:pt x="1101" y="561"/>
                    </a:lnTo>
                    <a:lnTo>
                      <a:pt x="1104" y="565"/>
                    </a:lnTo>
                    <a:lnTo>
                      <a:pt x="1104" y="569"/>
                    </a:lnTo>
                    <a:lnTo>
                      <a:pt x="1104" y="572"/>
                    </a:lnTo>
                    <a:lnTo>
                      <a:pt x="1104" y="580"/>
                    </a:lnTo>
                    <a:lnTo>
                      <a:pt x="1102" y="585"/>
                    </a:lnTo>
                    <a:lnTo>
                      <a:pt x="1102" y="591"/>
                    </a:lnTo>
                    <a:lnTo>
                      <a:pt x="1102" y="594"/>
                    </a:lnTo>
                    <a:lnTo>
                      <a:pt x="1104" y="600"/>
                    </a:lnTo>
                    <a:lnTo>
                      <a:pt x="1106" y="608"/>
                    </a:lnTo>
                    <a:lnTo>
                      <a:pt x="1106" y="614"/>
                    </a:lnTo>
                    <a:lnTo>
                      <a:pt x="1107" y="620"/>
                    </a:lnTo>
                    <a:lnTo>
                      <a:pt x="1109" y="625"/>
                    </a:lnTo>
                    <a:lnTo>
                      <a:pt x="1110" y="631"/>
                    </a:lnTo>
                    <a:lnTo>
                      <a:pt x="1112" y="638"/>
                    </a:lnTo>
                    <a:lnTo>
                      <a:pt x="1115" y="643"/>
                    </a:lnTo>
                    <a:lnTo>
                      <a:pt x="1118" y="649"/>
                    </a:lnTo>
                    <a:lnTo>
                      <a:pt x="1119" y="654"/>
                    </a:lnTo>
                    <a:lnTo>
                      <a:pt x="1122" y="661"/>
                    </a:lnTo>
                    <a:lnTo>
                      <a:pt x="1124" y="666"/>
                    </a:lnTo>
                    <a:lnTo>
                      <a:pt x="1126" y="669"/>
                    </a:lnTo>
                    <a:lnTo>
                      <a:pt x="1127" y="672"/>
                    </a:lnTo>
                    <a:lnTo>
                      <a:pt x="1127" y="678"/>
                    </a:lnTo>
                    <a:lnTo>
                      <a:pt x="1126" y="685"/>
                    </a:lnTo>
                    <a:lnTo>
                      <a:pt x="1126" y="689"/>
                    </a:lnTo>
                    <a:lnTo>
                      <a:pt x="1127" y="694"/>
                    </a:lnTo>
                    <a:lnTo>
                      <a:pt x="1130" y="700"/>
                    </a:lnTo>
                    <a:lnTo>
                      <a:pt x="1132" y="705"/>
                    </a:lnTo>
                    <a:lnTo>
                      <a:pt x="1136" y="709"/>
                    </a:lnTo>
                    <a:lnTo>
                      <a:pt x="1141" y="714"/>
                    </a:lnTo>
                    <a:lnTo>
                      <a:pt x="1147" y="718"/>
                    </a:lnTo>
                    <a:lnTo>
                      <a:pt x="1153" y="721"/>
                    </a:lnTo>
                    <a:lnTo>
                      <a:pt x="1159" y="725"/>
                    </a:lnTo>
                    <a:lnTo>
                      <a:pt x="1165" y="725"/>
                    </a:lnTo>
                    <a:lnTo>
                      <a:pt x="1173" y="726"/>
                    </a:lnTo>
                    <a:lnTo>
                      <a:pt x="1179" y="728"/>
                    </a:lnTo>
                    <a:lnTo>
                      <a:pt x="1187" y="732"/>
                    </a:lnTo>
                    <a:lnTo>
                      <a:pt x="1193" y="738"/>
                    </a:lnTo>
                    <a:lnTo>
                      <a:pt x="1196" y="741"/>
                    </a:lnTo>
                    <a:lnTo>
                      <a:pt x="1202" y="746"/>
                    </a:lnTo>
                    <a:lnTo>
                      <a:pt x="1207" y="752"/>
                    </a:lnTo>
                    <a:lnTo>
                      <a:pt x="1212" y="760"/>
                    </a:lnTo>
                    <a:lnTo>
                      <a:pt x="1215" y="766"/>
                    </a:lnTo>
                    <a:lnTo>
                      <a:pt x="1219" y="772"/>
                    </a:lnTo>
                    <a:lnTo>
                      <a:pt x="1221" y="778"/>
                    </a:lnTo>
                    <a:lnTo>
                      <a:pt x="1224" y="784"/>
                    </a:lnTo>
                    <a:lnTo>
                      <a:pt x="1232" y="791"/>
                    </a:lnTo>
                    <a:lnTo>
                      <a:pt x="1242" y="795"/>
                    </a:lnTo>
                    <a:lnTo>
                      <a:pt x="1252" y="800"/>
                    </a:lnTo>
                    <a:lnTo>
                      <a:pt x="1258" y="803"/>
                    </a:lnTo>
                    <a:lnTo>
                      <a:pt x="1264" y="806"/>
                    </a:lnTo>
                    <a:lnTo>
                      <a:pt x="1273" y="806"/>
                    </a:lnTo>
                    <a:lnTo>
                      <a:pt x="1281" y="808"/>
                    </a:lnTo>
                    <a:lnTo>
                      <a:pt x="1287" y="812"/>
                    </a:lnTo>
                    <a:lnTo>
                      <a:pt x="1293" y="817"/>
                    </a:lnTo>
                    <a:lnTo>
                      <a:pt x="1299" y="823"/>
                    </a:lnTo>
                    <a:lnTo>
                      <a:pt x="1307" y="831"/>
                    </a:lnTo>
                    <a:lnTo>
                      <a:pt x="1313" y="837"/>
                    </a:lnTo>
                    <a:lnTo>
                      <a:pt x="1316" y="838"/>
                    </a:lnTo>
                    <a:lnTo>
                      <a:pt x="1321" y="840"/>
                    </a:lnTo>
                    <a:lnTo>
                      <a:pt x="1338" y="848"/>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14" name="Freeform 29">
                <a:extLst>
                  <a:ext uri="{FF2B5EF4-FFF2-40B4-BE49-F238E27FC236}">
                    <a16:creationId xmlns:a16="http://schemas.microsoft.com/office/drawing/2014/main" id="{B972ED3E-A2E5-ED83-E6FA-EB351FEE48F4}"/>
                  </a:ext>
                </a:extLst>
              </p:cNvPr>
              <p:cNvSpPr>
                <a:spLocks/>
              </p:cNvSpPr>
              <p:nvPr/>
            </p:nvSpPr>
            <p:spPr bwMode="auto">
              <a:xfrm>
                <a:off x="5270" y="2415"/>
                <a:ext cx="1778" cy="1719"/>
              </a:xfrm>
              <a:custGeom>
                <a:avLst/>
                <a:gdLst>
                  <a:gd name="T0" fmla="*/ 133 w 1778"/>
                  <a:gd name="T1" fmla="*/ 109 h 1719"/>
                  <a:gd name="T2" fmla="*/ 238 w 1778"/>
                  <a:gd name="T3" fmla="*/ 143 h 1719"/>
                  <a:gd name="T4" fmla="*/ 375 w 1778"/>
                  <a:gd name="T5" fmla="*/ 169 h 1719"/>
                  <a:gd name="T6" fmla="*/ 476 w 1778"/>
                  <a:gd name="T7" fmla="*/ 169 h 1719"/>
                  <a:gd name="T8" fmla="*/ 570 w 1778"/>
                  <a:gd name="T9" fmla="*/ 173 h 1719"/>
                  <a:gd name="T10" fmla="*/ 679 w 1778"/>
                  <a:gd name="T11" fmla="*/ 100 h 1719"/>
                  <a:gd name="T12" fmla="*/ 751 w 1778"/>
                  <a:gd name="T13" fmla="*/ 32 h 1719"/>
                  <a:gd name="T14" fmla="*/ 933 w 1778"/>
                  <a:gd name="T15" fmla="*/ 44 h 1719"/>
                  <a:gd name="T16" fmla="*/ 1079 w 1778"/>
                  <a:gd name="T17" fmla="*/ 90 h 1719"/>
                  <a:gd name="T18" fmla="*/ 1211 w 1778"/>
                  <a:gd name="T19" fmla="*/ 192 h 1719"/>
                  <a:gd name="T20" fmla="*/ 1328 w 1778"/>
                  <a:gd name="T21" fmla="*/ 269 h 1719"/>
                  <a:gd name="T22" fmla="*/ 1406 w 1778"/>
                  <a:gd name="T23" fmla="*/ 344 h 1719"/>
                  <a:gd name="T24" fmla="*/ 1468 w 1778"/>
                  <a:gd name="T25" fmla="*/ 427 h 1719"/>
                  <a:gd name="T26" fmla="*/ 1499 w 1778"/>
                  <a:gd name="T27" fmla="*/ 621 h 1719"/>
                  <a:gd name="T28" fmla="*/ 1622 w 1778"/>
                  <a:gd name="T29" fmla="*/ 844 h 1719"/>
                  <a:gd name="T30" fmla="*/ 1703 w 1778"/>
                  <a:gd name="T31" fmla="*/ 1050 h 1719"/>
                  <a:gd name="T32" fmla="*/ 1674 w 1778"/>
                  <a:gd name="T33" fmla="*/ 1285 h 1719"/>
                  <a:gd name="T34" fmla="*/ 1563 w 1778"/>
                  <a:gd name="T35" fmla="*/ 1399 h 1719"/>
                  <a:gd name="T36" fmla="*/ 1660 w 1778"/>
                  <a:gd name="T37" fmla="*/ 1505 h 1719"/>
                  <a:gd name="T38" fmla="*/ 1765 w 1778"/>
                  <a:gd name="T39" fmla="*/ 1575 h 1719"/>
                  <a:gd name="T40" fmla="*/ 1694 w 1778"/>
                  <a:gd name="T41" fmla="*/ 1673 h 1719"/>
                  <a:gd name="T42" fmla="*/ 1579 w 1778"/>
                  <a:gd name="T43" fmla="*/ 1691 h 1719"/>
                  <a:gd name="T44" fmla="*/ 1505 w 1778"/>
                  <a:gd name="T45" fmla="*/ 1628 h 1719"/>
                  <a:gd name="T46" fmla="*/ 1369 w 1778"/>
                  <a:gd name="T47" fmla="*/ 1596 h 1719"/>
                  <a:gd name="T48" fmla="*/ 1226 w 1778"/>
                  <a:gd name="T49" fmla="*/ 1587 h 1719"/>
                  <a:gd name="T50" fmla="*/ 1117 w 1778"/>
                  <a:gd name="T51" fmla="*/ 1584 h 1719"/>
                  <a:gd name="T52" fmla="*/ 950 w 1778"/>
                  <a:gd name="T53" fmla="*/ 1565 h 1719"/>
                  <a:gd name="T54" fmla="*/ 818 w 1778"/>
                  <a:gd name="T55" fmla="*/ 1567 h 1719"/>
                  <a:gd name="T56" fmla="*/ 690 w 1778"/>
                  <a:gd name="T57" fmla="*/ 1547 h 1719"/>
                  <a:gd name="T58" fmla="*/ 581 w 1778"/>
                  <a:gd name="T59" fmla="*/ 1498 h 1719"/>
                  <a:gd name="T60" fmla="*/ 462 w 1778"/>
                  <a:gd name="T61" fmla="*/ 1430 h 1719"/>
                  <a:gd name="T62" fmla="*/ 372 w 1778"/>
                  <a:gd name="T63" fmla="*/ 1284 h 1719"/>
                  <a:gd name="T64" fmla="*/ 375 w 1778"/>
                  <a:gd name="T65" fmla="*/ 1259 h 1719"/>
                  <a:gd name="T66" fmla="*/ 370 w 1778"/>
                  <a:gd name="T67" fmla="*/ 1235 h 1719"/>
                  <a:gd name="T68" fmla="*/ 373 w 1778"/>
                  <a:gd name="T69" fmla="*/ 1210 h 1719"/>
                  <a:gd name="T70" fmla="*/ 379 w 1778"/>
                  <a:gd name="T71" fmla="*/ 1185 h 1719"/>
                  <a:gd name="T72" fmla="*/ 386 w 1778"/>
                  <a:gd name="T73" fmla="*/ 1162 h 1719"/>
                  <a:gd name="T74" fmla="*/ 398 w 1778"/>
                  <a:gd name="T75" fmla="*/ 1145 h 1719"/>
                  <a:gd name="T76" fmla="*/ 406 w 1778"/>
                  <a:gd name="T77" fmla="*/ 1122 h 1719"/>
                  <a:gd name="T78" fmla="*/ 416 w 1778"/>
                  <a:gd name="T79" fmla="*/ 1101 h 1719"/>
                  <a:gd name="T80" fmla="*/ 424 w 1778"/>
                  <a:gd name="T81" fmla="*/ 1078 h 1719"/>
                  <a:gd name="T82" fmla="*/ 427 w 1778"/>
                  <a:gd name="T83" fmla="*/ 1056 h 1719"/>
                  <a:gd name="T84" fmla="*/ 438 w 1778"/>
                  <a:gd name="T85" fmla="*/ 1041 h 1719"/>
                  <a:gd name="T86" fmla="*/ 452 w 1778"/>
                  <a:gd name="T87" fmla="*/ 1004 h 1719"/>
                  <a:gd name="T88" fmla="*/ 446 w 1778"/>
                  <a:gd name="T89" fmla="*/ 889 h 1719"/>
                  <a:gd name="T90" fmla="*/ 429 w 1778"/>
                  <a:gd name="T91" fmla="*/ 762 h 1719"/>
                  <a:gd name="T92" fmla="*/ 473 w 1778"/>
                  <a:gd name="T93" fmla="*/ 630 h 1719"/>
                  <a:gd name="T94" fmla="*/ 442 w 1778"/>
                  <a:gd name="T95" fmla="*/ 515 h 1719"/>
                  <a:gd name="T96" fmla="*/ 409 w 1778"/>
                  <a:gd name="T97" fmla="*/ 516 h 1719"/>
                  <a:gd name="T98" fmla="*/ 390 w 1778"/>
                  <a:gd name="T99" fmla="*/ 526 h 1719"/>
                  <a:gd name="T100" fmla="*/ 364 w 1778"/>
                  <a:gd name="T101" fmla="*/ 526 h 1719"/>
                  <a:gd name="T102" fmla="*/ 339 w 1778"/>
                  <a:gd name="T103" fmla="*/ 524 h 1719"/>
                  <a:gd name="T104" fmla="*/ 318 w 1778"/>
                  <a:gd name="T105" fmla="*/ 524 h 1719"/>
                  <a:gd name="T106" fmla="*/ 293 w 1778"/>
                  <a:gd name="T107" fmla="*/ 527 h 1719"/>
                  <a:gd name="T108" fmla="*/ 272 w 1778"/>
                  <a:gd name="T109" fmla="*/ 523 h 1719"/>
                  <a:gd name="T110" fmla="*/ 255 w 1778"/>
                  <a:gd name="T111" fmla="*/ 512 h 1719"/>
                  <a:gd name="T112" fmla="*/ 236 w 1778"/>
                  <a:gd name="T113" fmla="*/ 504 h 1719"/>
                  <a:gd name="T114" fmla="*/ 213 w 1778"/>
                  <a:gd name="T115" fmla="*/ 507 h 1719"/>
                  <a:gd name="T116" fmla="*/ 190 w 1778"/>
                  <a:gd name="T117" fmla="*/ 507 h 1719"/>
                  <a:gd name="T118" fmla="*/ 170 w 1778"/>
                  <a:gd name="T119" fmla="*/ 506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8" h="1719">
                    <a:moveTo>
                      <a:pt x="0" y="77"/>
                    </a:moveTo>
                    <a:lnTo>
                      <a:pt x="10" y="80"/>
                    </a:lnTo>
                    <a:lnTo>
                      <a:pt x="20" y="84"/>
                    </a:lnTo>
                    <a:lnTo>
                      <a:pt x="29" y="89"/>
                    </a:lnTo>
                    <a:lnTo>
                      <a:pt x="40" y="90"/>
                    </a:lnTo>
                    <a:lnTo>
                      <a:pt x="49" y="92"/>
                    </a:lnTo>
                    <a:lnTo>
                      <a:pt x="67" y="95"/>
                    </a:lnTo>
                    <a:lnTo>
                      <a:pt x="77" y="98"/>
                    </a:lnTo>
                    <a:lnTo>
                      <a:pt x="84" y="101"/>
                    </a:lnTo>
                    <a:lnTo>
                      <a:pt x="93" y="103"/>
                    </a:lnTo>
                    <a:lnTo>
                      <a:pt x="101" y="103"/>
                    </a:lnTo>
                    <a:lnTo>
                      <a:pt x="107" y="103"/>
                    </a:lnTo>
                    <a:lnTo>
                      <a:pt x="113" y="106"/>
                    </a:lnTo>
                    <a:lnTo>
                      <a:pt x="118" y="107"/>
                    </a:lnTo>
                    <a:lnTo>
                      <a:pt x="126" y="107"/>
                    </a:lnTo>
                    <a:lnTo>
                      <a:pt x="130" y="107"/>
                    </a:lnTo>
                    <a:lnTo>
                      <a:pt x="133" y="109"/>
                    </a:lnTo>
                    <a:lnTo>
                      <a:pt x="143" y="110"/>
                    </a:lnTo>
                    <a:lnTo>
                      <a:pt x="150" y="110"/>
                    </a:lnTo>
                    <a:lnTo>
                      <a:pt x="156" y="112"/>
                    </a:lnTo>
                    <a:lnTo>
                      <a:pt x="161" y="112"/>
                    </a:lnTo>
                    <a:lnTo>
                      <a:pt x="167" y="113"/>
                    </a:lnTo>
                    <a:lnTo>
                      <a:pt x="175" y="112"/>
                    </a:lnTo>
                    <a:lnTo>
                      <a:pt x="184" y="113"/>
                    </a:lnTo>
                    <a:lnTo>
                      <a:pt x="192" y="117"/>
                    </a:lnTo>
                    <a:lnTo>
                      <a:pt x="198" y="118"/>
                    </a:lnTo>
                    <a:lnTo>
                      <a:pt x="206" y="120"/>
                    </a:lnTo>
                    <a:lnTo>
                      <a:pt x="212" y="123"/>
                    </a:lnTo>
                    <a:lnTo>
                      <a:pt x="215" y="127"/>
                    </a:lnTo>
                    <a:lnTo>
                      <a:pt x="218" y="130"/>
                    </a:lnTo>
                    <a:lnTo>
                      <a:pt x="224" y="133"/>
                    </a:lnTo>
                    <a:lnTo>
                      <a:pt x="230" y="137"/>
                    </a:lnTo>
                    <a:lnTo>
                      <a:pt x="233" y="140"/>
                    </a:lnTo>
                    <a:lnTo>
                      <a:pt x="238" y="143"/>
                    </a:lnTo>
                    <a:lnTo>
                      <a:pt x="244" y="141"/>
                    </a:lnTo>
                    <a:lnTo>
                      <a:pt x="252" y="143"/>
                    </a:lnTo>
                    <a:lnTo>
                      <a:pt x="264" y="140"/>
                    </a:lnTo>
                    <a:lnTo>
                      <a:pt x="272" y="137"/>
                    </a:lnTo>
                    <a:lnTo>
                      <a:pt x="273" y="135"/>
                    </a:lnTo>
                    <a:lnTo>
                      <a:pt x="279" y="133"/>
                    </a:lnTo>
                    <a:lnTo>
                      <a:pt x="284" y="135"/>
                    </a:lnTo>
                    <a:lnTo>
                      <a:pt x="296" y="141"/>
                    </a:lnTo>
                    <a:lnTo>
                      <a:pt x="303" y="147"/>
                    </a:lnTo>
                    <a:lnTo>
                      <a:pt x="312" y="155"/>
                    </a:lnTo>
                    <a:lnTo>
                      <a:pt x="318" y="158"/>
                    </a:lnTo>
                    <a:lnTo>
                      <a:pt x="323" y="161"/>
                    </a:lnTo>
                    <a:lnTo>
                      <a:pt x="332" y="163"/>
                    </a:lnTo>
                    <a:lnTo>
                      <a:pt x="344" y="164"/>
                    </a:lnTo>
                    <a:lnTo>
                      <a:pt x="352" y="166"/>
                    </a:lnTo>
                    <a:lnTo>
                      <a:pt x="366" y="167"/>
                    </a:lnTo>
                    <a:lnTo>
                      <a:pt x="375" y="169"/>
                    </a:lnTo>
                    <a:lnTo>
                      <a:pt x="386" y="169"/>
                    </a:lnTo>
                    <a:lnTo>
                      <a:pt x="393" y="170"/>
                    </a:lnTo>
                    <a:lnTo>
                      <a:pt x="402" y="172"/>
                    </a:lnTo>
                    <a:lnTo>
                      <a:pt x="410" y="173"/>
                    </a:lnTo>
                    <a:lnTo>
                      <a:pt x="416" y="175"/>
                    </a:lnTo>
                    <a:lnTo>
                      <a:pt x="421" y="177"/>
                    </a:lnTo>
                    <a:lnTo>
                      <a:pt x="426" y="178"/>
                    </a:lnTo>
                    <a:lnTo>
                      <a:pt x="430" y="178"/>
                    </a:lnTo>
                    <a:lnTo>
                      <a:pt x="436" y="178"/>
                    </a:lnTo>
                    <a:lnTo>
                      <a:pt x="439" y="177"/>
                    </a:lnTo>
                    <a:lnTo>
                      <a:pt x="446" y="177"/>
                    </a:lnTo>
                    <a:lnTo>
                      <a:pt x="450" y="177"/>
                    </a:lnTo>
                    <a:lnTo>
                      <a:pt x="453" y="177"/>
                    </a:lnTo>
                    <a:lnTo>
                      <a:pt x="459" y="173"/>
                    </a:lnTo>
                    <a:lnTo>
                      <a:pt x="464" y="170"/>
                    </a:lnTo>
                    <a:lnTo>
                      <a:pt x="469" y="166"/>
                    </a:lnTo>
                    <a:lnTo>
                      <a:pt x="476" y="169"/>
                    </a:lnTo>
                    <a:lnTo>
                      <a:pt x="482" y="170"/>
                    </a:lnTo>
                    <a:lnTo>
                      <a:pt x="489" y="173"/>
                    </a:lnTo>
                    <a:lnTo>
                      <a:pt x="493" y="175"/>
                    </a:lnTo>
                    <a:lnTo>
                      <a:pt x="501" y="178"/>
                    </a:lnTo>
                    <a:lnTo>
                      <a:pt x="509" y="180"/>
                    </a:lnTo>
                    <a:lnTo>
                      <a:pt x="515" y="181"/>
                    </a:lnTo>
                    <a:lnTo>
                      <a:pt x="521" y="183"/>
                    </a:lnTo>
                    <a:lnTo>
                      <a:pt x="529" y="186"/>
                    </a:lnTo>
                    <a:lnTo>
                      <a:pt x="538" y="187"/>
                    </a:lnTo>
                    <a:lnTo>
                      <a:pt x="544" y="189"/>
                    </a:lnTo>
                    <a:lnTo>
                      <a:pt x="552" y="190"/>
                    </a:lnTo>
                    <a:lnTo>
                      <a:pt x="559" y="190"/>
                    </a:lnTo>
                    <a:lnTo>
                      <a:pt x="562" y="192"/>
                    </a:lnTo>
                    <a:lnTo>
                      <a:pt x="565" y="192"/>
                    </a:lnTo>
                    <a:lnTo>
                      <a:pt x="567" y="189"/>
                    </a:lnTo>
                    <a:lnTo>
                      <a:pt x="568" y="184"/>
                    </a:lnTo>
                    <a:lnTo>
                      <a:pt x="570" y="173"/>
                    </a:lnTo>
                    <a:lnTo>
                      <a:pt x="572" y="167"/>
                    </a:lnTo>
                    <a:lnTo>
                      <a:pt x="575" y="164"/>
                    </a:lnTo>
                    <a:lnTo>
                      <a:pt x="575" y="161"/>
                    </a:lnTo>
                    <a:lnTo>
                      <a:pt x="578" y="161"/>
                    </a:lnTo>
                    <a:lnTo>
                      <a:pt x="588" y="155"/>
                    </a:lnTo>
                    <a:lnTo>
                      <a:pt x="605" y="146"/>
                    </a:lnTo>
                    <a:lnTo>
                      <a:pt x="624" y="135"/>
                    </a:lnTo>
                    <a:lnTo>
                      <a:pt x="633" y="129"/>
                    </a:lnTo>
                    <a:lnTo>
                      <a:pt x="638" y="127"/>
                    </a:lnTo>
                    <a:lnTo>
                      <a:pt x="639" y="124"/>
                    </a:lnTo>
                    <a:lnTo>
                      <a:pt x="642" y="121"/>
                    </a:lnTo>
                    <a:lnTo>
                      <a:pt x="644" y="118"/>
                    </a:lnTo>
                    <a:lnTo>
                      <a:pt x="648" y="115"/>
                    </a:lnTo>
                    <a:lnTo>
                      <a:pt x="653" y="115"/>
                    </a:lnTo>
                    <a:lnTo>
                      <a:pt x="664" y="112"/>
                    </a:lnTo>
                    <a:lnTo>
                      <a:pt x="678" y="103"/>
                    </a:lnTo>
                    <a:lnTo>
                      <a:pt x="679" y="100"/>
                    </a:lnTo>
                    <a:lnTo>
                      <a:pt x="681" y="97"/>
                    </a:lnTo>
                    <a:lnTo>
                      <a:pt x="688" y="83"/>
                    </a:lnTo>
                    <a:lnTo>
                      <a:pt x="691" y="78"/>
                    </a:lnTo>
                    <a:lnTo>
                      <a:pt x="691" y="67"/>
                    </a:lnTo>
                    <a:lnTo>
                      <a:pt x="690" y="58"/>
                    </a:lnTo>
                    <a:lnTo>
                      <a:pt x="688" y="49"/>
                    </a:lnTo>
                    <a:lnTo>
                      <a:pt x="687" y="41"/>
                    </a:lnTo>
                    <a:lnTo>
                      <a:pt x="687" y="35"/>
                    </a:lnTo>
                    <a:lnTo>
                      <a:pt x="687" y="30"/>
                    </a:lnTo>
                    <a:lnTo>
                      <a:pt x="690" y="27"/>
                    </a:lnTo>
                    <a:lnTo>
                      <a:pt x="696" y="24"/>
                    </a:lnTo>
                    <a:lnTo>
                      <a:pt x="702" y="24"/>
                    </a:lnTo>
                    <a:lnTo>
                      <a:pt x="710" y="24"/>
                    </a:lnTo>
                    <a:lnTo>
                      <a:pt x="730" y="30"/>
                    </a:lnTo>
                    <a:lnTo>
                      <a:pt x="736" y="32"/>
                    </a:lnTo>
                    <a:lnTo>
                      <a:pt x="744" y="35"/>
                    </a:lnTo>
                    <a:lnTo>
                      <a:pt x="751" y="32"/>
                    </a:lnTo>
                    <a:lnTo>
                      <a:pt x="762" y="29"/>
                    </a:lnTo>
                    <a:lnTo>
                      <a:pt x="770" y="24"/>
                    </a:lnTo>
                    <a:lnTo>
                      <a:pt x="787" y="10"/>
                    </a:lnTo>
                    <a:lnTo>
                      <a:pt x="802" y="3"/>
                    </a:lnTo>
                    <a:lnTo>
                      <a:pt x="813" y="0"/>
                    </a:lnTo>
                    <a:lnTo>
                      <a:pt x="824" y="0"/>
                    </a:lnTo>
                    <a:lnTo>
                      <a:pt x="833" y="0"/>
                    </a:lnTo>
                    <a:lnTo>
                      <a:pt x="842" y="0"/>
                    </a:lnTo>
                    <a:lnTo>
                      <a:pt x="853" y="1"/>
                    </a:lnTo>
                    <a:lnTo>
                      <a:pt x="864" y="3"/>
                    </a:lnTo>
                    <a:lnTo>
                      <a:pt x="873" y="4"/>
                    </a:lnTo>
                    <a:lnTo>
                      <a:pt x="891" y="10"/>
                    </a:lnTo>
                    <a:lnTo>
                      <a:pt x="899" y="13"/>
                    </a:lnTo>
                    <a:lnTo>
                      <a:pt x="910" y="20"/>
                    </a:lnTo>
                    <a:lnTo>
                      <a:pt x="917" y="26"/>
                    </a:lnTo>
                    <a:lnTo>
                      <a:pt x="925" y="35"/>
                    </a:lnTo>
                    <a:lnTo>
                      <a:pt x="933" y="44"/>
                    </a:lnTo>
                    <a:lnTo>
                      <a:pt x="942" y="53"/>
                    </a:lnTo>
                    <a:lnTo>
                      <a:pt x="948" y="60"/>
                    </a:lnTo>
                    <a:lnTo>
                      <a:pt x="956" y="60"/>
                    </a:lnTo>
                    <a:lnTo>
                      <a:pt x="964" y="60"/>
                    </a:lnTo>
                    <a:lnTo>
                      <a:pt x="971" y="58"/>
                    </a:lnTo>
                    <a:lnTo>
                      <a:pt x="987" y="58"/>
                    </a:lnTo>
                    <a:lnTo>
                      <a:pt x="996" y="60"/>
                    </a:lnTo>
                    <a:lnTo>
                      <a:pt x="1002" y="63"/>
                    </a:lnTo>
                    <a:lnTo>
                      <a:pt x="1011" y="69"/>
                    </a:lnTo>
                    <a:lnTo>
                      <a:pt x="1019" y="75"/>
                    </a:lnTo>
                    <a:lnTo>
                      <a:pt x="1028" y="81"/>
                    </a:lnTo>
                    <a:lnTo>
                      <a:pt x="1036" y="86"/>
                    </a:lnTo>
                    <a:lnTo>
                      <a:pt x="1047" y="84"/>
                    </a:lnTo>
                    <a:lnTo>
                      <a:pt x="1053" y="84"/>
                    </a:lnTo>
                    <a:lnTo>
                      <a:pt x="1060" y="84"/>
                    </a:lnTo>
                    <a:lnTo>
                      <a:pt x="1073" y="87"/>
                    </a:lnTo>
                    <a:lnTo>
                      <a:pt x="1079" y="90"/>
                    </a:lnTo>
                    <a:lnTo>
                      <a:pt x="1085" y="93"/>
                    </a:lnTo>
                    <a:lnTo>
                      <a:pt x="1097" y="100"/>
                    </a:lnTo>
                    <a:lnTo>
                      <a:pt x="1102" y="104"/>
                    </a:lnTo>
                    <a:lnTo>
                      <a:pt x="1113" y="110"/>
                    </a:lnTo>
                    <a:lnTo>
                      <a:pt x="1119" y="117"/>
                    </a:lnTo>
                    <a:lnTo>
                      <a:pt x="1125" y="123"/>
                    </a:lnTo>
                    <a:lnTo>
                      <a:pt x="1133" y="130"/>
                    </a:lnTo>
                    <a:lnTo>
                      <a:pt x="1139" y="137"/>
                    </a:lnTo>
                    <a:lnTo>
                      <a:pt x="1147" y="141"/>
                    </a:lnTo>
                    <a:lnTo>
                      <a:pt x="1162" y="155"/>
                    </a:lnTo>
                    <a:lnTo>
                      <a:pt x="1167" y="166"/>
                    </a:lnTo>
                    <a:lnTo>
                      <a:pt x="1179" y="189"/>
                    </a:lnTo>
                    <a:lnTo>
                      <a:pt x="1182" y="195"/>
                    </a:lnTo>
                    <a:lnTo>
                      <a:pt x="1186" y="195"/>
                    </a:lnTo>
                    <a:lnTo>
                      <a:pt x="1194" y="197"/>
                    </a:lnTo>
                    <a:lnTo>
                      <a:pt x="1202" y="193"/>
                    </a:lnTo>
                    <a:lnTo>
                      <a:pt x="1211" y="192"/>
                    </a:lnTo>
                    <a:lnTo>
                      <a:pt x="1220" y="190"/>
                    </a:lnTo>
                    <a:lnTo>
                      <a:pt x="1233" y="190"/>
                    </a:lnTo>
                    <a:lnTo>
                      <a:pt x="1240" y="197"/>
                    </a:lnTo>
                    <a:lnTo>
                      <a:pt x="1246" y="201"/>
                    </a:lnTo>
                    <a:lnTo>
                      <a:pt x="1257" y="207"/>
                    </a:lnTo>
                    <a:lnTo>
                      <a:pt x="1268" y="212"/>
                    </a:lnTo>
                    <a:lnTo>
                      <a:pt x="1276" y="215"/>
                    </a:lnTo>
                    <a:lnTo>
                      <a:pt x="1283" y="220"/>
                    </a:lnTo>
                    <a:lnTo>
                      <a:pt x="1293" y="223"/>
                    </a:lnTo>
                    <a:lnTo>
                      <a:pt x="1299" y="229"/>
                    </a:lnTo>
                    <a:lnTo>
                      <a:pt x="1308" y="233"/>
                    </a:lnTo>
                    <a:lnTo>
                      <a:pt x="1314" y="238"/>
                    </a:lnTo>
                    <a:lnTo>
                      <a:pt x="1320" y="240"/>
                    </a:lnTo>
                    <a:lnTo>
                      <a:pt x="1320" y="241"/>
                    </a:lnTo>
                    <a:lnTo>
                      <a:pt x="1322" y="252"/>
                    </a:lnTo>
                    <a:lnTo>
                      <a:pt x="1325" y="261"/>
                    </a:lnTo>
                    <a:lnTo>
                      <a:pt x="1328" y="269"/>
                    </a:lnTo>
                    <a:lnTo>
                      <a:pt x="1328" y="278"/>
                    </a:lnTo>
                    <a:lnTo>
                      <a:pt x="1326" y="284"/>
                    </a:lnTo>
                    <a:lnTo>
                      <a:pt x="1325" y="287"/>
                    </a:lnTo>
                    <a:lnTo>
                      <a:pt x="1326" y="292"/>
                    </a:lnTo>
                    <a:lnTo>
                      <a:pt x="1336" y="295"/>
                    </a:lnTo>
                    <a:lnTo>
                      <a:pt x="1345" y="298"/>
                    </a:lnTo>
                    <a:lnTo>
                      <a:pt x="1354" y="301"/>
                    </a:lnTo>
                    <a:lnTo>
                      <a:pt x="1360" y="307"/>
                    </a:lnTo>
                    <a:lnTo>
                      <a:pt x="1366" y="312"/>
                    </a:lnTo>
                    <a:lnTo>
                      <a:pt x="1373" y="318"/>
                    </a:lnTo>
                    <a:lnTo>
                      <a:pt x="1377" y="326"/>
                    </a:lnTo>
                    <a:lnTo>
                      <a:pt x="1382" y="335"/>
                    </a:lnTo>
                    <a:lnTo>
                      <a:pt x="1385" y="340"/>
                    </a:lnTo>
                    <a:lnTo>
                      <a:pt x="1388" y="344"/>
                    </a:lnTo>
                    <a:lnTo>
                      <a:pt x="1393" y="344"/>
                    </a:lnTo>
                    <a:lnTo>
                      <a:pt x="1400" y="344"/>
                    </a:lnTo>
                    <a:lnTo>
                      <a:pt x="1406" y="344"/>
                    </a:lnTo>
                    <a:lnTo>
                      <a:pt x="1414" y="346"/>
                    </a:lnTo>
                    <a:lnTo>
                      <a:pt x="1423" y="347"/>
                    </a:lnTo>
                    <a:lnTo>
                      <a:pt x="1429" y="350"/>
                    </a:lnTo>
                    <a:lnTo>
                      <a:pt x="1439" y="355"/>
                    </a:lnTo>
                    <a:lnTo>
                      <a:pt x="1443" y="356"/>
                    </a:lnTo>
                    <a:lnTo>
                      <a:pt x="1445" y="360"/>
                    </a:lnTo>
                    <a:lnTo>
                      <a:pt x="1446" y="364"/>
                    </a:lnTo>
                    <a:lnTo>
                      <a:pt x="1446" y="370"/>
                    </a:lnTo>
                    <a:lnTo>
                      <a:pt x="1446" y="380"/>
                    </a:lnTo>
                    <a:lnTo>
                      <a:pt x="1448" y="387"/>
                    </a:lnTo>
                    <a:lnTo>
                      <a:pt x="1449" y="395"/>
                    </a:lnTo>
                    <a:lnTo>
                      <a:pt x="1451" y="395"/>
                    </a:lnTo>
                    <a:lnTo>
                      <a:pt x="1452" y="401"/>
                    </a:lnTo>
                    <a:lnTo>
                      <a:pt x="1457" y="407"/>
                    </a:lnTo>
                    <a:lnTo>
                      <a:pt x="1460" y="416"/>
                    </a:lnTo>
                    <a:lnTo>
                      <a:pt x="1463" y="423"/>
                    </a:lnTo>
                    <a:lnTo>
                      <a:pt x="1468" y="427"/>
                    </a:lnTo>
                    <a:lnTo>
                      <a:pt x="1472" y="433"/>
                    </a:lnTo>
                    <a:lnTo>
                      <a:pt x="1477" y="438"/>
                    </a:lnTo>
                    <a:lnTo>
                      <a:pt x="1480" y="440"/>
                    </a:lnTo>
                    <a:lnTo>
                      <a:pt x="1483" y="446"/>
                    </a:lnTo>
                    <a:lnTo>
                      <a:pt x="1486" y="453"/>
                    </a:lnTo>
                    <a:lnTo>
                      <a:pt x="1488" y="459"/>
                    </a:lnTo>
                    <a:lnTo>
                      <a:pt x="1489" y="461"/>
                    </a:lnTo>
                    <a:lnTo>
                      <a:pt x="1496" y="472"/>
                    </a:lnTo>
                    <a:lnTo>
                      <a:pt x="1502" y="481"/>
                    </a:lnTo>
                    <a:lnTo>
                      <a:pt x="1505" y="490"/>
                    </a:lnTo>
                    <a:lnTo>
                      <a:pt x="1500" y="527"/>
                    </a:lnTo>
                    <a:lnTo>
                      <a:pt x="1506" y="543"/>
                    </a:lnTo>
                    <a:lnTo>
                      <a:pt x="1505" y="561"/>
                    </a:lnTo>
                    <a:lnTo>
                      <a:pt x="1499" y="575"/>
                    </a:lnTo>
                    <a:lnTo>
                      <a:pt x="1494" y="589"/>
                    </a:lnTo>
                    <a:lnTo>
                      <a:pt x="1496" y="609"/>
                    </a:lnTo>
                    <a:lnTo>
                      <a:pt x="1499" y="621"/>
                    </a:lnTo>
                    <a:lnTo>
                      <a:pt x="1503" y="641"/>
                    </a:lnTo>
                    <a:lnTo>
                      <a:pt x="1506" y="655"/>
                    </a:lnTo>
                    <a:lnTo>
                      <a:pt x="1515" y="670"/>
                    </a:lnTo>
                    <a:lnTo>
                      <a:pt x="1520" y="683"/>
                    </a:lnTo>
                    <a:lnTo>
                      <a:pt x="1526" y="698"/>
                    </a:lnTo>
                    <a:lnTo>
                      <a:pt x="1543" y="726"/>
                    </a:lnTo>
                    <a:lnTo>
                      <a:pt x="1545" y="732"/>
                    </a:lnTo>
                    <a:lnTo>
                      <a:pt x="1548" y="736"/>
                    </a:lnTo>
                    <a:lnTo>
                      <a:pt x="1557" y="752"/>
                    </a:lnTo>
                    <a:lnTo>
                      <a:pt x="1568" y="767"/>
                    </a:lnTo>
                    <a:lnTo>
                      <a:pt x="1580" y="781"/>
                    </a:lnTo>
                    <a:lnTo>
                      <a:pt x="1588" y="793"/>
                    </a:lnTo>
                    <a:lnTo>
                      <a:pt x="1595" y="804"/>
                    </a:lnTo>
                    <a:lnTo>
                      <a:pt x="1603" y="815"/>
                    </a:lnTo>
                    <a:lnTo>
                      <a:pt x="1609" y="824"/>
                    </a:lnTo>
                    <a:lnTo>
                      <a:pt x="1614" y="833"/>
                    </a:lnTo>
                    <a:lnTo>
                      <a:pt x="1622" y="844"/>
                    </a:lnTo>
                    <a:lnTo>
                      <a:pt x="1629" y="856"/>
                    </a:lnTo>
                    <a:lnTo>
                      <a:pt x="1642" y="872"/>
                    </a:lnTo>
                    <a:lnTo>
                      <a:pt x="1649" y="881"/>
                    </a:lnTo>
                    <a:lnTo>
                      <a:pt x="1657" y="892"/>
                    </a:lnTo>
                    <a:lnTo>
                      <a:pt x="1662" y="902"/>
                    </a:lnTo>
                    <a:lnTo>
                      <a:pt x="1666" y="910"/>
                    </a:lnTo>
                    <a:lnTo>
                      <a:pt x="1674" y="919"/>
                    </a:lnTo>
                    <a:lnTo>
                      <a:pt x="1682" y="935"/>
                    </a:lnTo>
                    <a:lnTo>
                      <a:pt x="1691" y="944"/>
                    </a:lnTo>
                    <a:lnTo>
                      <a:pt x="1695" y="952"/>
                    </a:lnTo>
                    <a:lnTo>
                      <a:pt x="1700" y="964"/>
                    </a:lnTo>
                    <a:lnTo>
                      <a:pt x="1706" y="978"/>
                    </a:lnTo>
                    <a:lnTo>
                      <a:pt x="1706" y="993"/>
                    </a:lnTo>
                    <a:lnTo>
                      <a:pt x="1708" y="1007"/>
                    </a:lnTo>
                    <a:lnTo>
                      <a:pt x="1705" y="1021"/>
                    </a:lnTo>
                    <a:lnTo>
                      <a:pt x="1703" y="1036"/>
                    </a:lnTo>
                    <a:lnTo>
                      <a:pt x="1703" y="1050"/>
                    </a:lnTo>
                    <a:lnTo>
                      <a:pt x="1703" y="1062"/>
                    </a:lnTo>
                    <a:lnTo>
                      <a:pt x="1700" y="1078"/>
                    </a:lnTo>
                    <a:lnTo>
                      <a:pt x="1702" y="1096"/>
                    </a:lnTo>
                    <a:lnTo>
                      <a:pt x="1697" y="1112"/>
                    </a:lnTo>
                    <a:lnTo>
                      <a:pt x="1692" y="1125"/>
                    </a:lnTo>
                    <a:lnTo>
                      <a:pt x="1692" y="1144"/>
                    </a:lnTo>
                    <a:lnTo>
                      <a:pt x="1692" y="1156"/>
                    </a:lnTo>
                    <a:lnTo>
                      <a:pt x="1694" y="1172"/>
                    </a:lnTo>
                    <a:lnTo>
                      <a:pt x="1692" y="1182"/>
                    </a:lnTo>
                    <a:lnTo>
                      <a:pt x="1691" y="1196"/>
                    </a:lnTo>
                    <a:lnTo>
                      <a:pt x="1688" y="1212"/>
                    </a:lnTo>
                    <a:lnTo>
                      <a:pt x="1686" y="1227"/>
                    </a:lnTo>
                    <a:lnTo>
                      <a:pt x="1683" y="1242"/>
                    </a:lnTo>
                    <a:lnTo>
                      <a:pt x="1682" y="1255"/>
                    </a:lnTo>
                    <a:lnTo>
                      <a:pt x="1680" y="1262"/>
                    </a:lnTo>
                    <a:lnTo>
                      <a:pt x="1678" y="1272"/>
                    </a:lnTo>
                    <a:lnTo>
                      <a:pt x="1674" y="1285"/>
                    </a:lnTo>
                    <a:lnTo>
                      <a:pt x="1668" y="1296"/>
                    </a:lnTo>
                    <a:lnTo>
                      <a:pt x="1657" y="1312"/>
                    </a:lnTo>
                    <a:lnTo>
                      <a:pt x="1655" y="1318"/>
                    </a:lnTo>
                    <a:lnTo>
                      <a:pt x="1642" y="1319"/>
                    </a:lnTo>
                    <a:lnTo>
                      <a:pt x="1632" y="1324"/>
                    </a:lnTo>
                    <a:lnTo>
                      <a:pt x="1620" y="1332"/>
                    </a:lnTo>
                    <a:lnTo>
                      <a:pt x="1606" y="1339"/>
                    </a:lnTo>
                    <a:lnTo>
                      <a:pt x="1600" y="1345"/>
                    </a:lnTo>
                    <a:lnTo>
                      <a:pt x="1594" y="1353"/>
                    </a:lnTo>
                    <a:lnTo>
                      <a:pt x="1585" y="1361"/>
                    </a:lnTo>
                    <a:lnTo>
                      <a:pt x="1577" y="1367"/>
                    </a:lnTo>
                    <a:lnTo>
                      <a:pt x="1566" y="1376"/>
                    </a:lnTo>
                    <a:lnTo>
                      <a:pt x="1559" y="1382"/>
                    </a:lnTo>
                    <a:lnTo>
                      <a:pt x="1554" y="1384"/>
                    </a:lnTo>
                    <a:lnTo>
                      <a:pt x="1555" y="1387"/>
                    </a:lnTo>
                    <a:lnTo>
                      <a:pt x="1559" y="1390"/>
                    </a:lnTo>
                    <a:lnTo>
                      <a:pt x="1563" y="1399"/>
                    </a:lnTo>
                    <a:lnTo>
                      <a:pt x="1566" y="1405"/>
                    </a:lnTo>
                    <a:lnTo>
                      <a:pt x="1571" y="1413"/>
                    </a:lnTo>
                    <a:lnTo>
                      <a:pt x="1577" y="1421"/>
                    </a:lnTo>
                    <a:lnTo>
                      <a:pt x="1580" y="1425"/>
                    </a:lnTo>
                    <a:lnTo>
                      <a:pt x="1586" y="1435"/>
                    </a:lnTo>
                    <a:lnTo>
                      <a:pt x="1591" y="1444"/>
                    </a:lnTo>
                    <a:lnTo>
                      <a:pt x="1597" y="1451"/>
                    </a:lnTo>
                    <a:lnTo>
                      <a:pt x="1600" y="1458"/>
                    </a:lnTo>
                    <a:lnTo>
                      <a:pt x="1605" y="1464"/>
                    </a:lnTo>
                    <a:lnTo>
                      <a:pt x="1614" y="1471"/>
                    </a:lnTo>
                    <a:lnTo>
                      <a:pt x="1622" y="1479"/>
                    </a:lnTo>
                    <a:lnTo>
                      <a:pt x="1628" y="1484"/>
                    </a:lnTo>
                    <a:lnTo>
                      <a:pt x="1634" y="1488"/>
                    </a:lnTo>
                    <a:lnTo>
                      <a:pt x="1640" y="1491"/>
                    </a:lnTo>
                    <a:lnTo>
                      <a:pt x="1646" y="1496"/>
                    </a:lnTo>
                    <a:lnTo>
                      <a:pt x="1655" y="1501"/>
                    </a:lnTo>
                    <a:lnTo>
                      <a:pt x="1660" y="1505"/>
                    </a:lnTo>
                    <a:lnTo>
                      <a:pt x="1663" y="1510"/>
                    </a:lnTo>
                    <a:lnTo>
                      <a:pt x="1669" y="1515"/>
                    </a:lnTo>
                    <a:lnTo>
                      <a:pt x="1678" y="1521"/>
                    </a:lnTo>
                    <a:lnTo>
                      <a:pt x="1688" y="1525"/>
                    </a:lnTo>
                    <a:lnTo>
                      <a:pt x="1697" y="1531"/>
                    </a:lnTo>
                    <a:lnTo>
                      <a:pt x="1703" y="1535"/>
                    </a:lnTo>
                    <a:lnTo>
                      <a:pt x="1712" y="1539"/>
                    </a:lnTo>
                    <a:lnTo>
                      <a:pt x="1720" y="1542"/>
                    </a:lnTo>
                    <a:lnTo>
                      <a:pt x="1732" y="1545"/>
                    </a:lnTo>
                    <a:lnTo>
                      <a:pt x="1740" y="1548"/>
                    </a:lnTo>
                    <a:lnTo>
                      <a:pt x="1748" y="1548"/>
                    </a:lnTo>
                    <a:lnTo>
                      <a:pt x="1755" y="1550"/>
                    </a:lnTo>
                    <a:lnTo>
                      <a:pt x="1761" y="1551"/>
                    </a:lnTo>
                    <a:lnTo>
                      <a:pt x="1769" y="1556"/>
                    </a:lnTo>
                    <a:lnTo>
                      <a:pt x="1778" y="1559"/>
                    </a:lnTo>
                    <a:lnTo>
                      <a:pt x="1771" y="1565"/>
                    </a:lnTo>
                    <a:lnTo>
                      <a:pt x="1765" y="1575"/>
                    </a:lnTo>
                    <a:lnTo>
                      <a:pt x="1757" y="1584"/>
                    </a:lnTo>
                    <a:lnTo>
                      <a:pt x="1749" y="1591"/>
                    </a:lnTo>
                    <a:lnTo>
                      <a:pt x="1740" y="1599"/>
                    </a:lnTo>
                    <a:lnTo>
                      <a:pt x="1732" y="1608"/>
                    </a:lnTo>
                    <a:lnTo>
                      <a:pt x="1725" y="1619"/>
                    </a:lnTo>
                    <a:lnTo>
                      <a:pt x="1718" y="1628"/>
                    </a:lnTo>
                    <a:lnTo>
                      <a:pt x="1718" y="1636"/>
                    </a:lnTo>
                    <a:lnTo>
                      <a:pt x="1720" y="1641"/>
                    </a:lnTo>
                    <a:lnTo>
                      <a:pt x="1718" y="1651"/>
                    </a:lnTo>
                    <a:lnTo>
                      <a:pt x="1718" y="1664"/>
                    </a:lnTo>
                    <a:lnTo>
                      <a:pt x="1715" y="1676"/>
                    </a:lnTo>
                    <a:lnTo>
                      <a:pt x="1715" y="1678"/>
                    </a:lnTo>
                    <a:lnTo>
                      <a:pt x="1711" y="1678"/>
                    </a:lnTo>
                    <a:lnTo>
                      <a:pt x="1708" y="1676"/>
                    </a:lnTo>
                    <a:lnTo>
                      <a:pt x="1705" y="1674"/>
                    </a:lnTo>
                    <a:lnTo>
                      <a:pt x="1698" y="1673"/>
                    </a:lnTo>
                    <a:lnTo>
                      <a:pt x="1694" y="1673"/>
                    </a:lnTo>
                    <a:lnTo>
                      <a:pt x="1686" y="1673"/>
                    </a:lnTo>
                    <a:lnTo>
                      <a:pt x="1677" y="1674"/>
                    </a:lnTo>
                    <a:lnTo>
                      <a:pt x="1669" y="1676"/>
                    </a:lnTo>
                    <a:lnTo>
                      <a:pt x="1665" y="1679"/>
                    </a:lnTo>
                    <a:lnTo>
                      <a:pt x="1657" y="1682"/>
                    </a:lnTo>
                    <a:lnTo>
                      <a:pt x="1642" y="1691"/>
                    </a:lnTo>
                    <a:lnTo>
                      <a:pt x="1632" y="1694"/>
                    </a:lnTo>
                    <a:lnTo>
                      <a:pt x="1629" y="1699"/>
                    </a:lnTo>
                    <a:lnTo>
                      <a:pt x="1622" y="1704"/>
                    </a:lnTo>
                    <a:lnTo>
                      <a:pt x="1608" y="1711"/>
                    </a:lnTo>
                    <a:lnTo>
                      <a:pt x="1602" y="1716"/>
                    </a:lnTo>
                    <a:lnTo>
                      <a:pt x="1594" y="1719"/>
                    </a:lnTo>
                    <a:lnTo>
                      <a:pt x="1589" y="1716"/>
                    </a:lnTo>
                    <a:lnTo>
                      <a:pt x="1585" y="1707"/>
                    </a:lnTo>
                    <a:lnTo>
                      <a:pt x="1582" y="1702"/>
                    </a:lnTo>
                    <a:lnTo>
                      <a:pt x="1580" y="1696"/>
                    </a:lnTo>
                    <a:lnTo>
                      <a:pt x="1579" y="1691"/>
                    </a:lnTo>
                    <a:lnTo>
                      <a:pt x="1575" y="1685"/>
                    </a:lnTo>
                    <a:lnTo>
                      <a:pt x="1572" y="1679"/>
                    </a:lnTo>
                    <a:lnTo>
                      <a:pt x="1571" y="1674"/>
                    </a:lnTo>
                    <a:lnTo>
                      <a:pt x="1569" y="1671"/>
                    </a:lnTo>
                    <a:lnTo>
                      <a:pt x="1566" y="1668"/>
                    </a:lnTo>
                    <a:lnTo>
                      <a:pt x="1563" y="1661"/>
                    </a:lnTo>
                    <a:lnTo>
                      <a:pt x="1559" y="1656"/>
                    </a:lnTo>
                    <a:lnTo>
                      <a:pt x="1554" y="1651"/>
                    </a:lnTo>
                    <a:lnTo>
                      <a:pt x="1548" y="1647"/>
                    </a:lnTo>
                    <a:lnTo>
                      <a:pt x="1537" y="1642"/>
                    </a:lnTo>
                    <a:lnTo>
                      <a:pt x="1531" y="1642"/>
                    </a:lnTo>
                    <a:lnTo>
                      <a:pt x="1523" y="1641"/>
                    </a:lnTo>
                    <a:lnTo>
                      <a:pt x="1519" y="1639"/>
                    </a:lnTo>
                    <a:lnTo>
                      <a:pt x="1515" y="1638"/>
                    </a:lnTo>
                    <a:lnTo>
                      <a:pt x="1511" y="1635"/>
                    </a:lnTo>
                    <a:lnTo>
                      <a:pt x="1508" y="1631"/>
                    </a:lnTo>
                    <a:lnTo>
                      <a:pt x="1505" y="1628"/>
                    </a:lnTo>
                    <a:lnTo>
                      <a:pt x="1497" y="1625"/>
                    </a:lnTo>
                    <a:lnTo>
                      <a:pt x="1489" y="1624"/>
                    </a:lnTo>
                    <a:lnTo>
                      <a:pt x="1482" y="1621"/>
                    </a:lnTo>
                    <a:lnTo>
                      <a:pt x="1469" y="1619"/>
                    </a:lnTo>
                    <a:lnTo>
                      <a:pt x="1459" y="1619"/>
                    </a:lnTo>
                    <a:lnTo>
                      <a:pt x="1446" y="1616"/>
                    </a:lnTo>
                    <a:lnTo>
                      <a:pt x="1440" y="1615"/>
                    </a:lnTo>
                    <a:lnTo>
                      <a:pt x="1434" y="1615"/>
                    </a:lnTo>
                    <a:lnTo>
                      <a:pt x="1422" y="1615"/>
                    </a:lnTo>
                    <a:lnTo>
                      <a:pt x="1416" y="1616"/>
                    </a:lnTo>
                    <a:lnTo>
                      <a:pt x="1408" y="1613"/>
                    </a:lnTo>
                    <a:lnTo>
                      <a:pt x="1399" y="1610"/>
                    </a:lnTo>
                    <a:lnTo>
                      <a:pt x="1391" y="1608"/>
                    </a:lnTo>
                    <a:lnTo>
                      <a:pt x="1386" y="1607"/>
                    </a:lnTo>
                    <a:lnTo>
                      <a:pt x="1380" y="1604"/>
                    </a:lnTo>
                    <a:lnTo>
                      <a:pt x="1376" y="1601"/>
                    </a:lnTo>
                    <a:lnTo>
                      <a:pt x="1369" y="1596"/>
                    </a:lnTo>
                    <a:lnTo>
                      <a:pt x="1359" y="1593"/>
                    </a:lnTo>
                    <a:lnTo>
                      <a:pt x="1353" y="1591"/>
                    </a:lnTo>
                    <a:lnTo>
                      <a:pt x="1345" y="1588"/>
                    </a:lnTo>
                    <a:lnTo>
                      <a:pt x="1336" y="1588"/>
                    </a:lnTo>
                    <a:lnTo>
                      <a:pt x="1328" y="1588"/>
                    </a:lnTo>
                    <a:lnTo>
                      <a:pt x="1317" y="1590"/>
                    </a:lnTo>
                    <a:lnTo>
                      <a:pt x="1311" y="1591"/>
                    </a:lnTo>
                    <a:lnTo>
                      <a:pt x="1306" y="1590"/>
                    </a:lnTo>
                    <a:lnTo>
                      <a:pt x="1297" y="1588"/>
                    </a:lnTo>
                    <a:lnTo>
                      <a:pt x="1288" y="1587"/>
                    </a:lnTo>
                    <a:lnTo>
                      <a:pt x="1277" y="1587"/>
                    </a:lnTo>
                    <a:lnTo>
                      <a:pt x="1268" y="1587"/>
                    </a:lnTo>
                    <a:lnTo>
                      <a:pt x="1259" y="1587"/>
                    </a:lnTo>
                    <a:lnTo>
                      <a:pt x="1250" y="1585"/>
                    </a:lnTo>
                    <a:lnTo>
                      <a:pt x="1242" y="1587"/>
                    </a:lnTo>
                    <a:lnTo>
                      <a:pt x="1236" y="1587"/>
                    </a:lnTo>
                    <a:lnTo>
                      <a:pt x="1226" y="1587"/>
                    </a:lnTo>
                    <a:lnTo>
                      <a:pt x="1217" y="1587"/>
                    </a:lnTo>
                    <a:lnTo>
                      <a:pt x="1211" y="1585"/>
                    </a:lnTo>
                    <a:lnTo>
                      <a:pt x="1206" y="1584"/>
                    </a:lnTo>
                    <a:lnTo>
                      <a:pt x="1200" y="1582"/>
                    </a:lnTo>
                    <a:lnTo>
                      <a:pt x="1197" y="1582"/>
                    </a:lnTo>
                    <a:lnTo>
                      <a:pt x="1190" y="1582"/>
                    </a:lnTo>
                    <a:lnTo>
                      <a:pt x="1180" y="1581"/>
                    </a:lnTo>
                    <a:lnTo>
                      <a:pt x="1171" y="1581"/>
                    </a:lnTo>
                    <a:lnTo>
                      <a:pt x="1165" y="1581"/>
                    </a:lnTo>
                    <a:lnTo>
                      <a:pt x="1159" y="1582"/>
                    </a:lnTo>
                    <a:lnTo>
                      <a:pt x="1151" y="1582"/>
                    </a:lnTo>
                    <a:lnTo>
                      <a:pt x="1147" y="1582"/>
                    </a:lnTo>
                    <a:lnTo>
                      <a:pt x="1143" y="1584"/>
                    </a:lnTo>
                    <a:lnTo>
                      <a:pt x="1136" y="1582"/>
                    </a:lnTo>
                    <a:lnTo>
                      <a:pt x="1128" y="1584"/>
                    </a:lnTo>
                    <a:lnTo>
                      <a:pt x="1122" y="1584"/>
                    </a:lnTo>
                    <a:lnTo>
                      <a:pt x="1117" y="1584"/>
                    </a:lnTo>
                    <a:lnTo>
                      <a:pt x="1114" y="1585"/>
                    </a:lnTo>
                    <a:lnTo>
                      <a:pt x="1110" y="1587"/>
                    </a:lnTo>
                    <a:lnTo>
                      <a:pt x="1103" y="1587"/>
                    </a:lnTo>
                    <a:lnTo>
                      <a:pt x="1100" y="1587"/>
                    </a:lnTo>
                    <a:lnTo>
                      <a:pt x="1096" y="1587"/>
                    </a:lnTo>
                    <a:lnTo>
                      <a:pt x="1094" y="1587"/>
                    </a:lnTo>
                    <a:lnTo>
                      <a:pt x="1091" y="1587"/>
                    </a:lnTo>
                    <a:lnTo>
                      <a:pt x="1090" y="1587"/>
                    </a:lnTo>
                    <a:lnTo>
                      <a:pt x="1088" y="1587"/>
                    </a:lnTo>
                    <a:lnTo>
                      <a:pt x="1071" y="1588"/>
                    </a:lnTo>
                    <a:lnTo>
                      <a:pt x="1054" y="1590"/>
                    </a:lnTo>
                    <a:lnTo>
                      <a:pt x="1033" y="1587"/>
                    </a:lnTo>
                    <a:lnTo>
                      <a:pt x="1016" y="1582"/>
                    </a:lnTo>
                    <a:lnTo>
                      <a:pt x="994" y="1578"/>
                    </a:lnTo>
                    <a:lnTo>
                      <a:pt x="971" y="1570"/>
                    </a:lnTo>
                    <a:lnTo>
                      <a:pt x="959" y="1567"/>
                    </a:lnTo>
                    <a:lnTo>
                      <a:pt x="950" y="1565"/>
                    </a:lnTo>
                    <a:lnTo>
                      <a:pt x="942" y="1567"/>
                    </a:lnTo>
                    <a:lnTo>
                      <a:pt x="936" y="1571"/>
                    </a:lnTo>
                    <a:lnTo>
                      <a:pt x="930" y="1575"/>
                    </a:lnTo>
                    <a:lnTo>
                      <a:pt x="921" y="1575"/>
                    </a:lnTo>
                    <a:lnTo>
                      <a:pt x="908" y="1578"/>
                    </a:lnTo>
                    <a:lnTo>
                      <a:pt x="894" y="1578"/>
                    </a:lnTo>
                    <a:lnTo>
                      <a:pt x="890" y="1578"/>
                    </a:lnTo>
                    <a:lnTo>
                      <a:pt x="885" y="1575"/>
                    </a:lnTo>
                    <a:lnTo>
                      <a:pt x="879" y="1571"/>
                    </a:lnTo>
                    <a:lnTo>
                      <a:pt x="870" y="1570"/>
                    </a:lnTo>
                    <a:lnTo>
                      <a:pt x="862" y="1568"/>
                    </a:lnTo>
                    <a:lnTo>
                      <a:pt x="853" y="1568"/>
                    </a:lnTo>
                    <a:lnTo>
                      <a:pt x="842" y="1570"/>
                    </a:lnTo>
                    <a:lnTo>
                      <a:pt x="836" y="1570"/>
                    </a:lnTo>
                    <a:lnTo>
                      <a:pt x="830" y="1571"/>
                    </a:lnTo>
                    <a:lnTo>
                      <a:pt x="827" y="1571"/>
                    </a:lnTo>
                    <a:lnTo>
                      <a:pt x="818" y="1567"/>
                    </a:lnTo>
                    <a:lnTo>
                      <a:pt x="811" y="1567"/>
                    </a:lnTo>
                    <a:lnTo>
                      <a:pt x="807" y="1567"/>
                    </a:lnTo>
                    <a:lnTo>
                      <a:pt x="802" y="1567"/>
                    </a:lnTo>
                    <a:lnTo>
                      <a:pt x="798" y="1568"/>
                    </a:lnTo>
                    <a:lnTo>
                      <a:pt x="788" y="1570"/>
                    </a:lnTo>
                    <a:lnTo>
                      <a:pt x="782" y="1568"/>
                    </a:lnTo>
                    <a:lnTo>
                      <a:pt x="776" y="1565"/>
                    </a:lnTo>
                    <a:lnTo>
                      <a:pt x="770" y="1565"/>
                    </a:lnTo>
                    <a:lnTo>
                      <a:pt x="762" y="1565"/>
                    </a:lnTo>
                    <a:lnTo>
                      <a:pt x="758" y="1565"/>
                    </a:lnTo>
                    <a:lnTo>
                      <a:pt x="738" y="1561"/>
                    </a:lnTo>
                    <a:lnTo>
                      <a:pt x="731" y="1561"/>
                    </a:lnTo>
                    <a:lnTo>
                      <a:pt x="725" y="1559"/>
                    </a:lnTo>
                    <a:lnTo>
                      <a:pt x="718" y="1556"/>
                    </a:lnTo>
                    <a:lnTo>
                      <a:pt x="704" y="1551"/>
                    </a:lnTo>
                    <a:lnTo>
                      <a:pt x="698" y="1548"/>
                    </a:lnTo>
                    <a:lnTo>
                      <a:pt x="690" y="1547"/>
                    </a:lnTo>
                    <a:lnTo>
                      <a:pt x="681" y="1545"/>
                    </a:lnTo>
                    <a:lnTo>
                      <a:pt x="668" y="1544"/>
                    </a:lnTo>
                    <a:lnTo>
                      <a:pt x="659" y="1544"/>
                    </a:lnTo>
                    <a:lnTo>
                      <a:pt x="650" y="1544"/>
                    </a:lnTo>
                    <a:lnTo>
                      <a:pt x="639" y="1542"/>
                    </a:lnTo>
                    <a:lnTo>
                      <a:pt x="630" y="1542"/>
                    </a:lnTo>
                    <a:lnTo>
                      <a:pt x="619" y="1544"/>
                    </a:lnTo>
                    <a:lnTo>
                      <a:pt x="612" y="1544"/>
                    </a:lnTo>
                    <a:lnTo>
                      <a:pt x="604" y="1544"/>
                    </a:lnTo>
                    <a:lnTo>
                      <a:pt x="598" y="1542"/>
                    </a:lnTo>
                    <a:lnTo>
                      <a:pt x="595" y="1538"/>
                    </a:lnTo>
                    <a:lnTo>
                      <a:pt x="592" y="1533"/>
                    </a:lnTo>
                    <a:lnTo>
                      <a:pt x="590" y="1525"/>
                    </a:lnTo>
                    <a:lnTo>
                      <a:pt x="588" y="1519"/>
                    </a:lnTo>
                    <a:lnTo>
                      <a:pt x="587" y="1513"/>
                    </a:lnTo>
                    <a:lnTo>
                      <a:pt x="584" y="1505"/>
                    </a:lnTo>
                    <a:lnTo>
                      <a:pt x="581" y="1498"/>
                    </a:lnTo>
                    <a:lnTo>
                      <a:pt x="576" y="1490"/>
                    </a:lnTo>
                    <a:lnTo>
                      <a:pt x="568" y="1482"/>
                    </a:lnTo>
                    <a:lnTo>
                      <a:pt x="561" y="1473"/>
                    </a:lnTo>
                    <a:lnTo>
                      <a:pt x="545" y="1462"/>
                    </a:lnTo>
                    <a:lnTo>
                      <a:pt x="539" y="1456"/>
                    </a:lnTo>
                    <a:lnTo>
                      <a:pt x="530" y="1448"/>
                    </a:lnTo>
                    <a:lnTo>
                      <a:pt x="524" y="1442"/>
                    </a:lnTo>
                    <a:lnTo>
                      <a:pt x="516" y="1433"/>
                    </a:lnTo>
                    <a:lnTo>
                      <a:pt x="512" y="1425"/>
                    </a:lnTo>
                    <a:lnTo>
                      <a:pt x="507" y="1421"/>
                    </a:lnTo>
                    <a:lnTo>
                      <a:pt x="504" y="1416"/>
                    </a:lnTo>
                    <a:lnTo>
                      <a:pt x="499" y="1413"/>
                    </a:lnTo>
                    <a:lnTo>
                      <a:pt x="495" y="1413"/>
                    </a:lnTo>
                    <a:lnTo>
                      <a:pt x="495" y="1418"/>
                    </a:lnTo>
                    <a:lnTo>
                      <a:pt x="481" y="1428"/>
                    </a:lnTo>
                    <a:lnTo>
                      <a:pt x="470" y="1433"/>
                    </a:lnTo>
                    <a:lnTo>
                      <a:pt x="462" y="1430"/>
                    </a:lnTo>
                    <a:lnTo>
                      <a:pt x="456" y="1424"/>
                    </a:lnTo>
                    <a:lnTo>
                      <a:pt x="449" y="1415"/>
                    </a:lnTo>
                    <a:lnTo>
                      <a:pt x="444" y="1408"/>
                    </a:lnTo>
                    <a:lnTo>
                      <a:pt x="438" y="1404"/>
                    </a:lnTo>
                    <a:lnTo>
                      <a:pt x="426" y="1396"/>
                    </a:lnTo>
                    <a:lnTo>
                      <a:pt x="418" y="1388"/>
                    </a:lnTo>
                    <a:lnTo>
                      <a:pt x="409" y="1379"/>
                    </a:lnTo>
                    <a:lnTo>
                      <a:pt x="392" y="1375"/>
                    </a:lnTo>
                    <a:lnTo>
                      <a:pt x="379" y="1372"/>
                    </a:lnTo>
                    <a:lnTo>
                      <a:pt x="369" y="1368"/>
                    </a:lnTo>
                    <a:lnTo>
                      <a:pt x="355" y="1370"/>
                    </a:lnTo>
                    <a:lnTo>
                      <a:pt x="349" y="1370"/>
                    </a:lnTo>
                    <a:lnTo>
                      <a:pt x="370" y="1288"/>
                    </a:lnTo>
                    <a:lnTo>
                      <a:pt x="372" y="1288"/>
                    </a:lnTo>
                    <a:lnTo>
                      <a:pt x="372" y="1287"/>
                    </a:lnTo>
                    <a:lnTo>
                      <a:pt x="372" y="1285"/>
                    </a:lnTo>
                    <a:lnTo>
                      <a:pt x="372" y="1284"/>
                    </a:lnTo>
                    <a:lnTo>
                      <a:pt x="373" y="1282"/>
                    </a:lnTo>
                    <a:lnTo>
                      <a:pt x="373" y="1281"/>
                    </a:lnTo>
                    <a:lnTo>
                      <a:pt x="375" y="1279"/>
                    </a:lnTo>
                    <a:lnTo>
                      <a:pt x="375" y="1278"/>
                    </a:lnTo>
                    <a:lnTo>
                      <a:pt x="376" y="1276"/>
                    </a:lnTo>
                    <a:lnTo>
                      <a:pt x="376" y="1275"/>
                    </a:lnTo>
                    <a:lnTo>
                      <a:pt x="376" y="1273"/>
                    </a:lnTo>
                    <a:lnTo>
                      <a:pt x="376" y="1272"/>
                    </a:lnTo>
                    <a:lnTo>
                      <a:pt x="376" y="1270"/>
                    </a:lnTo>
                    <a:lnTo>
                      <a:pt x="376" y="1268"/>
                    </a:lnTo>
                    <a:lnTo>
                      <a:pt x="376" y="1267"/>
                    </a:lnTo>
                    <a:lnTo>
                      <a:pt x="375" y="1267"/>
                    </a:lnTo>
                    <a:lnTo>
                      <a:pt x="375" y="1265"/>
                    </a:lnTo>
                    <a:lnTo>
                      <a:pt x="375" y="1264"/>
                    </a:lnTo>
                    <a:lnTo>
                      <a:pt x="375" y="1262"/>
                    </a:lnTo>
                    <a:lnTo>
                      <a:pt x="375" y="1261"/>
                    </a:lnTo>
                    <a:lnTo>
                      <a:pt x="375" y="1259"/>
                    </a:lnTo>
                    <a:lnTo>
                      <a:pt x="375" y="1258"/>
                    </a:lnTo>
                    <a:lnTo>
                      <a:pt x="375" y="1256"/>
                    </a:lnTo>
                    <a:lnTo>
                      <a:pt x="375" y="1255"/>
                    </a:lnTo>
                    <a:lnTo>
                      <a:pt x="375" y="1253"/>
                    </a:lnTo>
                    <a:lnTo>
                      <a:pt x="375" y="1252"/>
                    </a:lnTo>
                    <a:lnTo>
                      <a:pt x="375" y="1250"/>
                    </a:lnTo>
                    <a:lnTo>
                      <a:pt x="375" y="1248"/>
                    </a:lnTo>
                    <a:lnTo>
                      <a:pt x="375" y="1247"/>
                    </a:lnTo>
                    <a:lnTo>
                      <a:pt x="373" y="1245"/>
                    </a:lnTo>
                    <a:lnTo>
                      <a:pt x="373" y="1244"/>
                    </a:lnTo>
                    <a:lnTo>
                      <a:pt x="373" y="1242"/>
                    </a:lnTo>
                    <a:lnTo>
                      <a:pt x="373" y="1241"/>
                    </a:lnTo>
                    <a:lnTo>
                      <a:pt x="372" y="1239"/>
                    </a:lnTo>
                    <a:lnTo>
                      <a:pt x="372" y="1238"/>
                    </a:lnTo>
                    <a:lnTo>
                      <a:pt x="372" y="1236"/>
                    </a:lnTo>
                    <a:lnTo>
                      <a:pt x="372" y="1235"/>
                    </a:lnTo>
                    <a:lnTo>
                      <a:pt x="370" y="1235"/>
                    </a:lnTo>
                    <a:lnTo>
                      <a:pt x="370" y="1233"/>
                    </a:lnTo>
                    <a:lnTo>
                      <a:pt x="370" y="1232"/>
                    </a:lnTo>
                    <a:lnTo>
                      <a:pt x="372" y="1232"/>
                    </a:lnTo>
                    <a:lnTo>
                      <a:pt x="372" y="1230"/>
                    </a:lnTo>
                    <a:lnTo>
                      <a:pt x="372" y="1228"/>
                    </a:lnTo>
                    <a:lnTo>
                      <a:pt x="372" y="1227"/>
                    </a:lnTo>
                    <a:lnTo>
                      <a:pt x="372" y="1225"/>
                    </a:lnTo>
                    <a:lnTo>
                      <a:pt x="372" y="1224"/>
                    </a:lnTo>
                    <a:lnTo>
                      <a:pt x="372" y="1222"/>
                    </a:lnTo>
                    <a:lnTo>
                      <a:pt x="372" y="1221"/>
                    </a:lnTo>
                    <a:lnTo>
                      <a:pt x="373" y="1219"/>
                    </a:lnTo>
                    <a:lnTo>
                      <a:pt x="373" y="1218"/>
                    </a:lnTo>
                    <a:lnTo>
                      <a:pt x="373" y="1216"/>
                    </a:lnTo>
                    <a:lnTo>
                      <a:pt x="373" y="1215"/>
                    </a:lnTo>
                    <a:lnTo>
                      <a:pt x="373" y="1213"/>
                    </a:lnTo>
                    <a:lnTo>
                      <a:pt x="373" y="1212"/>
                    </a:lnTo>
                    <a:lnTo>
                      <a:pt x="373" y="1210"/>
                    </a:lnTo>
                    <a:lnTo>
                      <a:pt x="373" y="1208"/>
                    </a:lnTo>
                    <a:lnTo>
                      <a:pt x="373" y="1207"/>
                    </a:lnTo>
                    <a:lnTo>
                      <a:pt x="375" y="1205"/>
                    </a:lnTo>
                    <a:lnTo>
                      <a:pt x="375" y="1204"/>
                    </a:lnTo>
                    <a:lnTo>
                      <a:pt x="375" y="1202"/>
                    </a:lnTo>
                    <a:lnTo>
                      <a:pt x="376" y="1202"/>
                    </a:lnTo>
                    <a:lnTo>
                      <a:pt x="376" y="1201"/>
                    </a:lnTo>
                    <a:lnTo>
                      <a:pt x="376" y="1199"/>
                    </a:lnTo>
                    <a:lnTo>
                      <a:pt x="378" y="1198"/>
                    </a:lnTo>
                    <a:lnTo>
                      <a:pt x="378" y="1196"/>
                    </a:lnTo>
                    <a:lnTo>
                      <a:pt x="379" y="1195"/>
                    </a:lnTo>
                    <a:lnTo>
                      <a:pt x="379" y="1193"/>
                    </a:lnTo>
                    <a:lnTo>
                      <a:pt x="379" y="1192"/>
                    </a:lnTo>
                    <a:lnTo>
                      <a:pt x="379" y="1190"/>
                    </a:lnTo>
                    <a:lnTo>
                      <a:pt x="379" y="1188"/>
                    </a:lnTo>
                    <a:lnTo>
                      <a:pt x="379" y="1187"/>
                    </a:lnTo>
                    <a:lnTo>
                      <a:pt x="379" y="1185"/>
                    </a:lnTo>
                    <a:lnTo>
                      <a:pt x="379" y="1184"/>
                    </a:lnTo>
                    <a:lnTo>
                      <a:pt x="379" y="1182"/>
                    </a:lnTo>
                    <a:lnTo>
                      <a:pt x="379" y="1181"/>
                    </a:lnTo>
                    <a:lnTo>
                      <a:pt x="379" y="1179"/>
                    </a:lnTo>
                    <a:lnTo>
                      <a:pt x="381" y="1179"/>
                    </a:lnTo>
                    <a:lnTo>
                      <a:pt x="381" y="1178"/>
                    </a:lnTo>
                    <a:lnTo>
                      <a:pt x="381" y="1176"/>
                    </a:lnTo>
                    <a:lnTo>
                      <a:pt x="381" y="1175"/>
                    </a:lnTo>
                    <a:lnTo>
                      <a:pt x="382" y="1173"/>
                    </a:lnTo>
                    <a:lnTo>
                      <a:pt x="382" y="1172"/>
                    </a:lnTo>
                    <a:lnTo>
                      <a:pt x="384" y="1170"/>
                    </a:lnTo>
                    <a:lnTo>
                      <a:pt x="384" y="1169"/>
                    </a:lnTo>
                    <a:lnTo>
                      <a:pt x="384" y="1167"/>
                    </a:lnTo>
                    <a:lnTo>
                      <a:pt x="384" y="1165"/>
                    </a:lnTo>
                    <a:lnTo>
                      <a:pt x="386" y="1165"/>
                    </a:lnTo>
                    <a:lnTo>
                      <a:pt x="386" y="1164"/>
                    </a:lnTo>
                    <a:lnTo>
                      <a:pt x="386" y="1162"/>
                    </a:lnTo>
                    <a:lnTo>
                      <a:pt x="387" y="1162"/>
                    </a:lnTo>
                    <a:lnTo>
                      <a:pt x="387" y="1161"/>
                    </a:lnTo>
                    <a:lnTo>
                      <a:pt x="387" y="1159"/>
                    </a:lnTo>
                    <a:lnTo>
                      <a:pt x="389" y="1158"/>
                    </a:lnTo>
                    <a:lnTo>
                      <a:pt x="389" y="1156"/>
                    </a:lnTo>
                    <a:lnTo>
                      <a:pt x="390" y="1156"/>
                    </a:lnTo>
                    <a:lnTo>
                      <a:pt x="390" y="1155"/>
                    </a:lnTo>
                    <a:lnTo>
                      <a:pt x="390" y="1153"/>
                    </a:lnTo>
                    <a:lnTo>
                      <a:pt x="392" y="1153"/>
                    </a:lnTo>
                    <a:lnTo>
                      <a:pt x="392" y="1152"/>
                    </a:lnTo>
                    <a:lnTo>
                      <a:pt x="393" y="1150"/>
                    </a:lnTo>
                    <a:lnTo>
                      <a:pt x="395" y="1150"/>
                    </a:lnTo>
                    <a:lnTo>
                      <a:pt x="395" y="1149"/>
                    </a:lnTo>
                    <a:lnTo>
                      <a:pt x="396" y="1149"/>
                    </a:lnTo>
                    <a:lnTo>
                      <a:pt x="396" y="1147"/>
                    </a:lnTo>
                    <a:lnTo>
                      <a:pt x="398" y="1147"/>
                    </a:lnTo>
                    <a:lnTo>
                      <a:pt x="398" y="1145"/>
                    </a:lnTo>
                    <a:lnTo>
                      <a:pt x="399" y="1145"/>
                    </a:lnTo>
                    <a:lnTo>
                      <a:pt x="399" y="1144"/>
                    </a:lnTo>
                    <a:lnTo>
                      <a:pt x="401" y="1142"/>
                    </a:lnTo>
                    <a:lnTo>
                      <a:pt x="401" y="1141"/>
                    </a:lnTo>
                    <a:lnTo>
                      <a:pt x="401" y="1139"/>
                    </a:lnTo>
                    <a:lnTo>
                      <a:pt x="402" y="1139"/>
                    </a:lnTo>
                    <a:lnTo>
                      <a:pt x="402" y="1138"/>
                    </a:lnTo>
                    <a:lnTo>
                      <a:pt x="402" y="1136"/>
                    </a:lnTo>
                    <a:lnTo>
                      <a:pt x="402" y="1135"/>
                    </a:lnTo>
                    <a:lnTo>
                      <a:pt x="402" y="1133"/>
                    </a:lnTo>
                    <a:lnTo>
                      <a:pt x="402" y="1132"/>
                    </a:lnTo>
                    <a:lnTo>
                      <a:pt x="404" y="1130"/>
                    </a:lnTo>
                    <a:lnTo>
                      <a:pt x="404" y="1129"/>
                    </a:lnTo>
                    <a:lnTo>
                      <a:pt x="404" y="1127"/>
                    </a:lnTo>
                    <a:lnTo>
                      <a:pt x="404" y="1125"/>
                    </a:lnTo>
                    <a:lnTo>
                      <a:pt x="406" y="1124"/>
                    </a:lnTo>
                    <a:lnTo>
                      <a:pt x="406" y="1122"/>
                    </a:lnTo>
                    <a:lnTo>
                      <a:pt x="406" y="1121"/>
                    </a:lnTo>
                    <a:lnTo>
                      <a:pt x="407" y="1119"/>
                    </a:lnTo>
                    <a:lnTo>
                      <a:pt x="407" y="1118"/>
                    </a:lnTo>
                    <a:lnTo>
                      <a:pt x="409" y="1116"/>
                    </a:lnTo>
                    <a:lnTo>
                      <a:pt x="409" y="1115"/>
                    </a:lnTo>
                    <a:lnTo>
                      <a:pt x="410" y="1115"/>
                    </a:lnTo>
                    <a:lnTo>
                      <a:pt x="410" y="1113"/>
                    </a:lnTo>
                    <a:lnTo>
                      <a:pt x="410" y="1112"/>
                    </a:lnTo>
                    <a:lnTo>
                      <a:pt x="412" y="1112"/>
                    </a:lnTo>
                    <a:lnTo>
                      <a:pt x="412" y="1110"/>
                    </a:lnTo>
                    <a:lnTo>
                      <a:pt x="413" y="1109"/>
                    </a:lnTo>
                    <a:lnTo>
                      <a:pt x="413" y="1107"/>
                    </a:lnTo>
                    <a:lnTo>
                      <a:pt x="413" y="1105"/>
                    </a:lnTo>
                    <a:lnTo>
                      <a:pt x="415" y="1105"/>
                    </a:lnTo>
                    <a:lnTo>
                      <a:pt x="415" y="1104"/>
                    </a:lnTo>
                    <a:lnTo>
                      <a:pt x="416" y="1102"/>
                    </a:lnTo>
                    <a:lnTo>
                      <a:pt x="416" y="1101"/>
                    </a:lnTo>
                    <a:lnTo>
                      <a:pt x="416" y="1099"/>
                    </a:lnTo>
                    <a:lnTo>
                      <a:pt x="418" y="1099"/>
                    </a:lnTo>
                    <a:lnTo>
                      <a:pt x="418" y="1098"/>
                    </a:lnTo>
                    <a:lnTo>
                      <a:pt x="418" y="1096"/>
                    </a:lnTo>
                    <a:lnTo>
                      <a:pt x="419" y="1095"/>
                    </a:lnTo>
                    <a:lnTo>
                      <a:pt x="419" y="1093"/>
                    </a:lnTo>
                    <a:lnTo>
                      <a:pt x="419" y="1092"/>
                    </a:lnTo>
                    <a:lnTo>
                      <a:pt x="421" y="1090"/>
                    </a:lnTo>
                    <a:lnTo>
                      <a:pt x="421" y="1089"/>
                    </a:lnTo>
                    <a:lnTo>
                      <a:pt x="421" y="1087"/>
                    </a:lnTo>
                    <a:lnTo>
                      <a:pt x="422" y="1085"/>
                    </a:lnTo>
                    <a:lnTo>
                      <a:pt x="422" y="1084"/>
                    </a:lnTo>
                    <a:lnTo>
                      <a:pt x="422" y="1082"/>
                    </a:lnTo>
                    <a:lnTo>
                      <a:pt x="424" y="1082"/>
                    </a:lnTo>
                    <a:lnTo>
                      <a:pt x="424" y="1081"/>
                    </a:lnTo>
                    <a:lnTo>
                      <a:pt x="424" y="1079"/>
                    </a:lnTo>
                    <a:lnTo>
                      <a:pt x="424" y="1078"/>
                    </a:lnTo>
                    <a:lnTo>
                      <a:pt x="424" y="1076"/>
                    </a:lnTo>
                    <a:lnTo>
                      <a:pt x="424" y="1075"/>
                    </a:lnTo>
                    <a:lnTo>
                      <a:pt x="426" y="1073"/>
                    </a:lnTo>
                    <a:lnTo>
                      <a:pt x="426" y="1072"/>
                    </a:lnTo>
                    <a:lnTo>
                      <a:pt x="426" y="1070"/>
                    </a:lnTo>
                    <a:lnTo>
                      <a:pt x="427" y="1070"/>
                    </a:lnTo>
                    <a:lnTo>
                      <a:pt x="427" y="1069"/>
                    </a:lnTo>
                    <a:lnTo>
                      <a:pt x="427" y="1067"/>
                    </a:lnTo>
                    <a:lnTo>
                      <a:pt x="427" y="1065"/>
                    </a:lnTo>
                    <a:lnTo>
                      <a:pt x="429" y="1065"/>
                    </a:lnTo>
                    <a:lnTo>
                      <a:pt x="429" y="1064"/>
                    </a:lnTo>
                    <a:lnTo>
                      <a:pt x="429" y="1062"/>
                    </a:lnTo>
                    <a:lnTo>
                      <a:pt x="427" y="1062"/>
                    </a:lnTo>
                    <a:lnTo>
                      <a:pt x="427" y="1061"/>
                    </a:lnTo>
                    <a:lnTo>
                      <a:pt x="427" y="1059"/>
                    </a:lnTo>
                    <a:lnTo>
                      <a:pt x="427" y="1058"/>
                    </a:lnTo>
                    <a:lnTo>
                      <a:pt x="427" y="1056"/>
                    </a:lnTo>
                    <a:lnTo>
                      <a:pt x="429" y="1056"/>
                    </a:lnTo>
                    <a:lnTo>
                      <a:pt x="429" y="1055"/>
                    </a:lnTo>
                    <a:lnTo>
                      <a:pt x="429" y="1053"/>
                    </a:lnTo>
                    <a:lnTo>
                      <a:pt x="429" y="1052"/>
                    </a:lnTo>
                    <a:lnTo>
                      <a:pt x="429" y="1050"/>
                    </a:lnTo>
                    <a:lnTo>
                      <a:pt x="430" y="1050"/>
                    </a:lnTo>
                    <a:lnTo>
                      <a:pt x="430" y="1049"/>
                    </a:lnTo>
                    <a:lnTo>
                      <a:pt x="432" y="1049"/>
                    </a:lnTo>
                    <a:lnTo>
                      <a:pt x="432" y="1047"/>
                    </a:lnTo>
                    <a:lnTo>
                      <a:pt x="433" y="1047"/>
                    </a:lnTo>
                    <a:lnTo>
                      <a:pt x="433" y="1045"/>
                    </a:lnTo>
                    <a:lnTo>
                      <a:pt x="435" y="1045"/>
                    </a:lnTo>
                    <a:lnTo>
                      <a:pt x="435" y="1044"/>
                    </a:lnTo>
                    <a:lnTo>
                      <a:pt x="436" y="1044"/>
                    </a:lnTo>
                    <a:lnTo>
                      <a:pt x="436" y="1042"/>
                    </a:lnTo>
                    <a:lnTo>
                      <a:pt x="438" y="1042"/>
                    </a:lnTo>
                    <a:lnTo>
                      <a:pt x="438" y="1041"/>
                    </a:lnTo>
                    <a:lnTo>
                      <a:pt x="439" y="1039"/>
                    </a:lnTo>
                    <a:lnTo>
                      <a:pt x="439" y="1038"/>
                    </a:lnTo>
                    <a:lnTo>
                      <a:pt x="441" y="1036"/>
                    </a:lnTo>
                    <a:lnTo>
                      <a:pt x="442" y="1035"/>
                    </a:lnTo>
                    <a:lnTo>
                      <a:pt x="442" y="1033"/>
                    </a:lnTo>
                    <a:lnTo>
                      <a:pt x="444" y="1032"/>
                    </a:lnTo>
                    <a:lnTo>
                      <a:pt x="444" y="1030"/>
                    </a:lnTo>
                    <a:lnTo>
                      <a:pt x="446" y="1029"/>
                    </a:lnTo>
                    <a:lnTo>
                      <a:pt x="446" y="1027"/>
                    </a:lnTo>
                    <a:lnTo>
                      <a:pt x="447" y="1027"/>
                    </a:lnTo>
                    <a:lnTo>
                      <a:pt x="447" y="1025"/>
                    </a:lnTo>
                    <a:lnTo>
                      <a:pt x="449" y="1025"/>
                    </a:lnTo>
                    <a:lnTo>
                      <a:pt x="449" y="1024"/>
                    </a:lnTo>
                    <a:lnTo>
                      <a:pt x="450" y="1022"/>
                    </a:lnTo>
                    <a:lnTo>
                      <a:pt x="452" y="1021"/>
                    </a:lnTo>
                    <a:lnTo>
                      <a:pt x="452" y="1009"/>
                    </a:lnTo>
                    <a:lnTo>
                      <a:pt x="452" y="1004"/>
                    </a:lnTo>
                    <a:lnTo>
                      <a:pt x="444" y="1001"/>
                    </a:lnTo>
                    <a:lnTo>
                      <a:pt x="436" y="998"/>
                    </a:lnTo>
                    <a:lnTo>
                      <a:pt x="430" y="995"/>
                    </a:lnTo>
                    <a:lnTo>
                      <a:pt x="424" y="984"/>
                    </a:lnTo>
                    <a:lnTo>
                      <a:pt x="418" y="976"/>
                    </a:lnTo>
                    <a:lnTo>
                      <a:pt x="415" y="973"/>
                    </a:lnTo>
                    <a:lnTo>
                      <a:pt x="410" y="970"/>
                    </a:lnTo>
                    <a:lnTo>
                      <a:pt x="401" y="958"/>
                    </a:lnTo>
                    <a:lnTo>
                      <a:pt x="402" y="950"/>
                    </a:lnTo>
                    <a:lnTo>
                      <a:pt x="407" y="939"/>
                    </a:lnTo>
                    <a:lnTo>
                      <a:pt x="415" y="932"/>
                    </a:lnTo>
                    <a:lnTo>
                      <a:pt x="421" y="924"/>
                    </a:lnTo>
                    <a:lnTo>
                      <a:pt x="426" y="919"/>
                    </a:lnTo>
                    <a:lnTo>
                      <a:pt x="430" y="910"/>
                    </a:lnTo>
                    <a:lnTo>
                      <a:pt x="435" y="904"/>
                    </a:lnTo>
                    <a:lnTo>
                      <a:pt x="439" y="895"/>
                    </a:lnTo>
                    <a:lnTo>
                      <a:pt x="446" y="889"/>
                    </a:lnTo>
                    <a:lnTo>
                      <a:pt x="447" y="879"/>
                    </a:lnTo>
                    <a:lnTo>
                      <a:pt x="450" y="872"/>
                    </a:lnTo>
                    <a:lnTo>
                      <a:pt x="455" y="864"/>
                    </a:lnTo>
                    <a:lnTo>
                      <a:pt x="459" y="856"/>
                    </a:lnTo>
                    <a:lnTo>
                      <a:pt x="462" y="850"/>
                    </a:lnTo>
                    <a:lnTo>
                      <a:pt x="462" y="842"/>
                    </a:lnTo>
                    <a:lnTo>
                      <a:pt x="461" y="835"/>
                    </a:lnTo>
                    <a:lnTo>
                      <a:pt x="455" y="829"/>
                    </a:lnTo>
                    <a:lnTo>
                      <a:pt x="446" y="818"/>
                    </a:lnTo>
                    <a:lnTo>
                      <a:pt x="442" y="809"/>
                    </a:lnTo>
                    <a:lnTo>
                      <a:pt x="439" y="799"/>
                    </a:lnTo>
                    <a:lnTo>
                      <a:pt x="435" y="792"/>
                    </a:lnTo>
                    <a:lnTo>
                      <a:pt x="432" y="789"/>
                    </a:lnTo>
                    <a:lnTo>
                      <a:pt x="422" y="786"/>
                    </a:lnTo>
                    <a:lnTo>
                      <a:pt x="419" y="779"/>
                    </a:lnTo>
                    <a:lnTo>
                      <a:pt x="424" y="772"/>
                    </a:lnTo>
                    <a:lnTo>
                      <a:pt x="429" y="762"/>
                    </a:lnTo>
                    <a:lnTo>
                      <a:pt x="429" y="756"/>
                    </a:lnTo>
                    <a:lnTo>
                      <a:pt x="426" y="750"/>
                    </a:lnTo>
                    <a:lnTo>
                      <a:pt x="422" y="742"/>
                    </a:lnTo>
                    <a:lnTo>
                      <a:pt x="422" y="729"/>
                    </a:lnTo>
                    <a:lnTo>
                      <a:pt x="426" y="719"/>
                    </a:lnTo>
                    <a:lnTo>
                      <a:pt x="433" y="713"/>
                    </a:lnTo>
                    <a:lnTo>
                      <a:pt x="436" y="709"/>
                    </a:lnTo>
                    <a:lnTo>
                      <a:pt x="436" y="699"/>
                    </a:lnTo>
                    <a:lnTo>
                      <a:pt x="439" y="692"/>
                    </a:lnTo>
                    <a:lnTo>
                      <a:pt x="442" y="684"/>
                    </a:lnTo>
                    <a:lnTo>
                      <a:pt x="449" y="678"/>
                    </a:lnTo>
                    <a:lnTo>
                      <a:pt x="449" y="672"/>
                    </a:lnTo>
                    <a:lnTo>
                      <a:pt x="455" y="663"/>
                    </a:lnTo>
                    <a:lnTo>
                      <a:pt x="464" y="653"/>
                    </a:lnTo>
                    <a:lnTo>
                      <a:pt x="473" y="644"/>
                    </a:lnTo>
                    <a:lnTo>
                      <a:pt x="476" y="636"/>
                    </a:lnTo>
                    <a:lnTo>
                      <a:pt x="473" y="630"/>
                    </a:lnTo>
                    <a:lnTo>
                      <a:pt x="472" y="621"/>
                    </a:lnTo>
                    <a:lnTo>
                      <a:pt x="478" y="613"/>
                    </a:lnTo>
                    <a:lnTo>
                      <a:pt x="484" y="607"/>
                    </a:lnTo>
                    <a:lnTo>
                      <a:pt x="485" y="601"/>
                    </a:lnTo>
                    <a:lnTo>
                      <a:pt x="484" y="598"/>
                    </a:lnTo>
                    <a:lnTo>
                      <a:pt x="482" y="592"/>
                    </a:lnTo>
                    <a:lnTo>
                      <a:pt x="476" y="586"/>
                    </a:lnTo>
                    <a:lnTo>
                      <a:pt x="475" y="581"/>
                    </a:lnTo>
                    <a:lnTo>
                      <a:pt x="478" y="573"/>
                    </a:lnTo>
                    <a:lnTo>
                      <a:pt x="476" y="561"/>
                    </a:lnTo>
                    <a:lnTo>
                      <a:pt x="484" y="550"/>
                    </a:lnTo>
                    <a:lnTo>
                      <a:pt x="485" y="541"/>
                    </a:lnTo>
                    <a:lnTo>
                      <a:pt x="476" y="535"/>
                    </a:lnTo>
                    <a:lnTo>
                      <a:pt x="464" y="533"/>
                    </a:lnTo>
                    <a:lnTo>
                      <a:pt x="452" y="530"/>
                    </a:lnTo>
                    <a:lnTo>
                      <a:pt x="446" y="523"/>
                    </a:lnTo>
                    <a:lnTo>
                      <a:pt x="442" y="515"/>
                    </a:lnTo>
                    <a:lnTo>
                      <a:pt x="439" y="513"/>
                    </a:lnTo>
                    <a:lnTo>
                      <a:pt x="436" y="512"/>
                    </a:lnTo>
                    <a:lnTo>
                      <a:pt x="427" y="512"/>
                    </a:lnTo>
                    <a:lnTo>
                      <a:pt x="424" y="512"/>
                    </a:lnTo>
                    <a:lnTo>
                      <a:pt x="422" y="512"/>
                    </a:lnTo>
                    <a:lnTo>
                      <a:pt x="421" y="512"/>
                    </a:lnTo>
                    <a:lnTo>
                      <a:pt x="419" y="512"/>
                    </a:lnTo>
                    <a:lnTo>
                      <a:pt x="418" y="512"/>
                    </a:lnTo>
                    <a:lnTo>
                      <a:pt x="418" y="513"/>
                    </a:lnTo>
                    <a:lnTo>
                      <a:pt x="416" y="513"/>
                    </a:lnTo>
                    <a:lnTo>
                      <a:pt x="415" y="513"/>
                    </a:lnTo>
                    <a:lnTo>
                      <a:pt x="415" y="515"/>
                    </a:lnTo>
                    <a:lnTo>
                      <a:pt x="413" y="515"/>
                    </a:lnTo>
                    <a:lnTo>
                      <a:pt x="412" y="515"/>
                    </a:lnTo>
                    <a:lnTo>
                      <a:pt x="412" y="516"/>
                    </a:lnTo>
                    <a:lnTo>
                      <a:pt x="410" y="516"/>
                    </a:lnTo>
                    <a:lnTo>
                      <a:pt x="409" y="516"/>
                    </a:lnTo>
                    <a:lnTo>
                      <a:pt x="409" y="518"/>
                    </a:lnTo>
                    <a:lnTo>
                      <a:pt x="407" y="518"/>
                    </a:lnTo>
                    <a:lnTo>
                      <a:pt x="406" y="518"/>
                    </a:lnTo>
                    <a:lnTo>
                      <a:pt x="406" y="519"/>
                    </a:lnTo>
                    <a:lnTo>
                      <a:pt x="404" y="519"/>
                    </a:lnTo>
                    <a:lnTo>
                      <a:pt x="402" y="519"/>
                    </a:lnTo>
                    <a:lnTo>
                      <a:pt x="401" y="521"/>
                    </a:lnTo>
                    <a:lnTo>
                      <a:pt x="399" y="521"/>
                    </a:lnTo>
                    <a:lnTo>
                      <a:pt x="398" y="521"/>
                    </a:lnTo>
                    <a:lnTo>
                      <a:pt x="398" y="523"/>
                    </a:lnTo>
                    <a:lnTo>
                      <a:pt x="396" y="524"/>
                    </a:lnTo>
                    <a:lnTo>
                      <a:pt x="396" y="526"/>
                    </a:lnTo>
                    <a:lnTo>
                      <a:pt x="395" y="526"/>
                    </a:lnTo>
                    <a:lnTo>
                      <a:pt x="395" y="527"/>
                    </a:lnTo>
                    <a:lnTo>
                      <a:pt x="393" y="527"/>
                    </a:lnTo>
                    <a:lnTo>
                      <a:pt x="392" y="526"/>
                    </a:lnTo>
                    <a:lnTo>
                      <a:pt x="390" y="526"/>
                    </a:lnTo>
                    <a:lnTo>
                      <a:pt x="389" y="526"/>
                    </a:lnTo>
                    <a:lnTo>
                      <a:pt x="387" y="526"/>
                    </a:lnTo>
                    <a:lnTo>
                      <a:pt x="386" y="526"/>
                    </a:lnTo>
                    <a:lnTo>
                      <a:pt x="384" y="526"/>
                    </a:lnTo>
                    <a:lnTo>
                      <a:pt x="382" y="526"/>
                    </a:lnTo>
                    <a:lnTo>
                      <a:pt x="381" y="526"/>
                    </a:lnTo>
                    <a:lnTo>
                      <a:pt x="379" y="526"/>
                    </a:lnTo>
                    <a:lnTo>
                      <a:pt x="378" y="526"/>
                    </a:lnTo>
                    <a:lnTo>
                      <a:pt x="376" y="526"/>
                    </a:lnTo>
                    <a:lnTo>
                      <a:pt x="375" y="526"/>
                    </a:lnTo>
                    <a:lnTo>
                      <a:pt x="373" y="526"/>
                    </a:lnTo>
                    <a:lnTo>
                      <a:pt x="372" y="526"/>
                    </a:lnTo>
                    <a:lnTo>
                      <a:pt x="370" y="526"/>
                    </a:lnTo>
                    <a:lnTo>
                      <a:pt x="369" y="526"/>
                    </a:lnTo>
                    <a:lnTo>
                      <a:pt x="367" y="526"/>
                    </a:lnTo>
                    <a:lnTo>
                      <a:pt x="366" y="526"/>
                    </a:lnTo>
                    <a:lnTo>
                      <a:pt x="364" y="526"/>
                    </a:lnTo>
                    <a:lnTo>
                      <a:pt x="362" y="526"/>
                    </a:lnTo>
                    <a:lnTo>
                      <a:pt x="361" y="526"/>
                    </a:lnTo>
                    <a:lnTo>
                      <a:pt x="359" y="526"/>
                    </a:lnTo>
                    <a:lnTo>
                      <a:pt x="358" y="526"/>
                    </a:lnTo>
                    <a:lnTo>
                      <a:pt x="356" y="526"/>
                    </a:lnTo>
                    <a:lnTo>
                      <a:pt x="356" y="524"/>
                    </a:lnTo>
                    <a:lnTo>
                      <a:pt x="355" y="524"/>
                    </a:lnTo>
                    <a:lnTo>
                      <a:pt x="353" y="524"/>
                    </a:lnTo>
                    <a:lnTo>
                      <a:pt x="352" y="524"/>
                    </a:lnTo>
                    <a:lnTo>
                      <a:pt x="346" y="521"/>
                    </a:lnTo>
                    <a:lnTo>
                      <a:pt x="344" y="521"/>
                    </a:lnTo>
                    <a:lnTo>
                      <a:pt x="343" y="521"/>
                    </a:lnTo>
                    <a:lnTo>
                      <a:pt x="343" y="523"/>
                    </a:lnTo>
                    <a:lnTo>
                      <a:pt x="343" y="524"/>
                    </a:lnTo>
                    <a:lnTo>
                      <a:pt x="341" y="524"/>
                    </a:lnTo>
                    <a:lnTo>
                      <a:pt x="341" y="526"/>
                    </a:lnTo>
                    <a:lnTo>
                      <a:pt x="339" y="524"/>
                    </a:lnTo>
                    <a:lnTo>
                      <a:pt x="338" y="524"/>
                    </a:lnTo>
                    <a:lnTo>
                      <a:pt x="336" y="523"/>
                    </a:lnTo>
                    <a:lnTo>
                      <a:pt x="335" y="523"/>
                    </a:lnTo>
                    <a:lnTo>
                      <a:pt x="333" y="523"/>
                    </a:lnTo>
                    <a:lnTo>
                      <a:pt x="333" y="524"/>
                    </a:lnTo>
                    <a:lnTo>
                      <a:pt x="333" y="526"/>
                    </a:lnTo>
                    <a:lnTo>
                      <a:pt x="332" y="526"/>
                    </a:lnTo>
                    <a:lnTo>
                      <a:pt x="332" y="527"/>
                    </a:lnTo>
                    <a:lnTo>
                      <a:pt x="330" y="527"/>
                    </a:lnTo>
                    <a:lnTo>
                      <a:pt x="329" y="527"/>
                    </a:lnTo>
                    <a:lnTo>
                      <a:pt x="327" y="527"/>
                    </a:lnTo>
                    <a:lnTo>
                      <a:pt x="326" y="526"/>
                    </a:lnTo>
                    <a:lnTo>
                      <a:pt x="324" y="526"/>
                    </a:lnTo>
                    <a:lnTo>
                      <a:pt x="323" y="526"/>
                    </a:lnTo>
                    <a:lnTo>
                      <a:pt x="321" y="524"/>
                    </a:lnTo>
                    <a:lnTo>
                      <a:pt x="319" y="524"/>
                    </a:lnTo>
                    <a:lnTo>
                      <a:pt x="318" y="524"/>
                    </a:lnTo>
                    <a:lnTo>
                      <a:pt x="316" y="524"/>
                    </a:lnTo>
                    <a:lnTo>
                      <a:pt x="315" y="526"/>
                    </a:lnTo>
                    <a:lnTo>
                      <a:pt x="313" y="526"/>
                    </a:lnTo>
                    <a:lnTo>
                      <a:pt x="312" y="526"/>
                    </a:lnTo>
                    <a:lnTo>
                      <a:pt x="310" y="526"/>
                    </a:lnTo>
                    <a:lnTo>
                      <a:pt x="310" y="527"/>
                    </a:lnTo>
                    <a:lnTo>
                      <a:pt x="309" y="527"/>
                    </a:lnTo>
                    <a:lnTo>
                      <a:pt x="307" y="527"/>
                    </a:lnTo>
                    <a:lnTo>
                      <a:pt x="306" y="527"/>
                    </a:lnTo>
                    <a:lnTo>
                      <a:pt x="304" y="527"/>
                    </a:lnTo>
                    <a:lnTo>
                      <a:pt x="303" y="527"/>
                    </a:lnTo>
                    <a:lnTo>
                      <a:pt x="301" y="527"/>
                    </a:lnTo>
                    <a:lnTo>
                      <a:pt x="299" y="527"/>
                    </a:lnTo>
                    <a:lnTo>
                      <a:pt x="298" y="527"/>
                    </a:lnTo>
                    <a:lnTo>
                      <a:pt x="296" y="527"/>
                    </a:lnTo>
                    <a:lnTo>
                      <a:pt x="295" y="527"/>
                    </a:lnTo>
                    <a:lnTo>
                      <a:pt x="293" y="527"/>
                    </a:lnTo>
                    <a:lnTo>
                      <a:pt x="292" y="527"/>
                    </a:lnTo>
                    <a:lnTo>
                      <a:pt x="292" y="526"/>
                    </a:lnTo>
                    <a:lnTo>
                      <a:pt x="290" y="526"/>
                    </a:lnTo>
                    <a:lnTo>
                      <a:pt x="290" y="524"/>
                    </a:lnTo>
                    <a:lnTo>
                      <a:pt x="289" y="524"/>
                    </a:lnTo>
                    <a:lnTo>
                      <a:pt x="287" y="523"/>
                    </a:lnTo>
                    <a:lnTo>
                      <a:pt x="286" y="523"/>
                    </a:lnTo>
                    <a:lnTo>
                      <a:pt x="284" y="521"/>
                    </a:lnTo>
                    <a:lnTo>
                      <a:pt x="283" y="521"/>
                    </a:lnTo>
                    <a:lnTo>
                      <a:pt x="281" y="521"/>
                    </a:lnTo>
                    <a:lnTo>
                      <a:pt x="281" y="523"/>
                    </a:lnTo>
                    <a:lnTo>
                      <a:pt x="279" y="523"/>
                    </a:lnTo>
                    <a:lnTo>
                      <a:pt x="278" y="523"/>
                    </a:lnTo>
                    <a:lnTo>
                      <a:pt x="276" y="523"/>
                    </a:lnTo>
                    <a:lnTo>
                      <a:pt x="275" y="523"/>
                    </a:lnTo>
                    <a:lnTo>
                      <a:pt x="273" y="523"/>
                    </a:lnTo>
                    <a:lnTo>
                      <a:pt x="272" y="523"/>
                    </a:lnTo>
                    <a:lnTo>
                      <a:pt x="270" y="523"/>
                    </a:lnTo>
                    <a:lnTo>
                      <a:pt x="269" y="521"/>
                    </a:lnTo>
                    <a:lnTo>
                      <a:pt x="267" y="521"/>
                    </a:lnTo>
                    <a:lnTo>
                      <a:pt x="266" y="521"/>
                    </a:lnTo>
                    <a:lnTo>
                      <a:pt x="264" y="521"/>
                    </a:lnTo>
                    <a:lnTo>
                      <a:pt x="264" y="519"/>
                    </a:lnTo>
                    <a:lnTo>
                      <a:pt x="263" y="519"/>
                    </a:lnTo>
                    <a:lnTo>
                      <a:pt x="261" y="519"/>
                    </a:lnTo>
                    <a:lnTo>
                      <a:pt x="261" y="518"/>
                    </a:lnTo>
                    <a:lnTo>
                      <a:pt x="259" y="518"/>
                    </a:lnTo>
                    <a:lnTo>
                      <a:pt x="259" y="516"/>
                    </a:lnTo>
                    <a:lnTo>
                      <a:pt x="258" y="516"/>
                    </a:lnTo>
                    <a:lnTo>
                      <a:pt x="258" y="515"/>
                    </a:lnTo>
                    <a:lnTo>
                      <a:pt x="256" y="515"/>
                    </a:lnTo>
                    <a:lnTo>
                      <a:pt x="256" y="513"/>
                    </a:lnTo>
                    <a:lnTo>
                      <a:pt x="255" y="513"/>
                    </a:lnTo>
                    <a:lnTo>
                      <a:pt x="255" y="512"/>
                    </a:lnTo>
                    <a:lnTo>
                      <a:pt x="253" y="512"/>
                    </a:lnTo>
                    <a:lnTo>
                      <a:pt x="253" y="510"/>
                    </a:lnTo>
                    <a:lnTo>
                      <a:pt x="252" y="510"/>
                    </a:lnTo>
                    <a:lnTo>
                      <a:pt x="252" y="509"/>
                    </a:lnTo>
                    <a:lnTo>
                      <a:pt x="250" y="509"/>
                    </a:lnTo>
                    <a:lnTo>
                      <a:pt x="249" y="509"/>
                    </a:lnTo>
                    <a:lnTo>
                      <a:pt x="249" y="507"/>
                    </a:lnTo>
                    <a:lnTo>
                      <a:pt x="247" y="507"/>
                    </a:lnTo>
                    <a:lnTo>
                      <a:pt x="246" y="507"/>
                    </a:lnTo>
                    <a:lnTo>
                      <a:pt x="244" y="507"/>
                    </a:lnTo>
                    <a:lnTo>
                      <a:pt x="244" y="506"/>
                    </a:lnTo>
                    <a:lnTo>
                      <a:pt x="243" y="506"/>
                    </a:lnTo>
                    <a:lnTo>
                      <a:pt x="241" y="506"/>
                    </a:lnTo>
                    <a:lnTo>
                      <a:pt x="239" y="506"/>
                    </a:lnTo>
                    <a:lnTo>
                      <a:pt x="239" y="504"/>
                    </a:lnTo>
                    <a:lnTo>
                      <a:pt x="238" y="504"/>
                    </a:lnTo>
                    <a:lnTo>
                      <a:pt x="236" y="504"/>
                    </a:lnTo>
                    <a:lnTo>
                      <a:pt x="235" y="504"/>
                    </a:lnTo>
                    <a:lnTo>
                      <a:pt x="233" y="504"/>
                    </a:lnTo>
                    <a:lnTo>
                      <a:pt x="232" y="504"/>
                    </a:lnTo>
                    <a:lnTo>
                      <a:pt x="230" y="504"/>
                    </a:lnTo>
                    <a:lnTo>
                      <a:pt x="229" y="504"/>
                    </a:lnTo>
                    <a:lnTo>
                      <a:pt x="227" y="504"/>
                    </a:lnTo>
                    <a:lnTo>
                      <a:pt x="226" y="504"/>
                    </a:lnTo>
                    <a:lnTo>
                      <a:pt x="224" y="504"/>
                    </a:lnTo>
                    <a:lnTo>
                      <a:pt x="224" y="506"/>
                    </a:lnTo>
                    <a:lnTo>
                      <a:pt x="223" y="506"/>
                    </a:lnTo>
                    <a:lnTo>
                      <a:pt x="221" y="506"/>
                    </a:lnTo>
                    <a:lnTo>
                      <a:pt x="220" y="506"/>
                    </a:lnTo>
                    <a:lnTo>
                      <a:pt x="218" y="506"/>
                    </a:lnTo>
                    <a:lnTo>
                      <a:pt x="218" y="507"/>
                    </a:lnTo>
                    <a:lnTo>
                      <a:pt x="216" y="507"/>
                    </a:lnTo>
                    <a:lnTo>
                      <a:pt x="215" y="507"/>
                    </a:lnTo>
                    <a:lnTo>
                      <a:pt x="213" y="507"/>
                    </a:lnTo>
                    <a:lnTo>
                      <a:pt x="212" y="507"/>
                    </a:lnTo>
                    <a:lnTo>
                      <a:pt x="210" y="507"/>
                    </a:lnTo>
                    <a:lnTo>
                      <a:pt x="209" y="507"/>
                    </a:lnTo>
                    <a:lnTo>
                      <a:pt x="207" y="507"/>
                    </a:lnTo>
                    <a:lnTo>
                      <a:pt x="207" y="509"/>
                    </a:lnTo>
                    <a:lnTo>
                      <a:pt x="206" y="509"/>
                    </a:lnTo>
                    <a:lnTo>
                      <a:pt x="204" y="509"/>
                    </a:lnTo>
                    <a:lnTo>
                      <a:pt x="203" y="509"/>
                    </a:lnTo>
                    <a:lnTo>
                      <a:pt x="201" y="509"/>
                    </a:lnTo>
                    <a:lnTo>
                      <a:pt x="200" y="509"/>
                    </a:lnTo>
                    <a:lnTo>
                      <a:pt x="198" y="509"/>
                    </a:lnTo>
                    <a:lnTo>
                      <a:pt x="196" y="509"/>
                    </a:lnTo>
                    <a:lnTo>
                      <a:pt x="195" y="509"/>
                    </a:lnTo>
                    <a:lnTo>
                      <a:pt x="195" y="507"/>
                    </a:lnTo>
                    <a:lnTo>
                      <a:pt x="193" y="507"/>
                    </a:lnTo>
                    <a:lnTo>
                      <a:pt x="192" y="507"/>
                    </a:lnTo>
                    <a:lnTo>
                      <a:pt x="190" y="507"/>
                    </a:lnTo>
                    <a:lnTo>
                      <a:pt x="190" y="506"/>
                    </a:lnTo>
                    <a:lnTo>
                      <a:pt x="189" y="506"/>
                    </a:lnTo>
                    <a:lnTo>
                      <a:pt x="187" y="506"/>
                    </a:lnTo>
                    <a:lnTo>
                      <a:pt x="186" y="506"/>
                    </a:lnTo>
                    <a:lnTo>
                      <a:pt x="186" y="504"/>
                    </a:lnTo>
                    <a:lnTo>
                      <a:pt x="184" y="504"/>
                    </a:lnTo>
                    <a:lnTo>
                      <a:pt x="183" y="504"/>
                    </a:lnTo>
                    <a:lnTo>
                      <a:pt x="181" y="503"/>
                    </a:lnTo>
                    <a:lnTo>
                      <a:pt x="180" y="503"/>
                    </a:lnTo>
                    <a:lnTo>
                      <a:pt x="178" y="503"/>
                    </a:lnTo>
                    <a:lnTo>
                      <a:pt x="178" y="501"/>
                    </a:lnTo>
                    <a:lnTo>
                      <a:pt x="176" y="501"/>
                    </a:lnTo>
                    <a:lnTo>
                      <a:pt x="175" y="503"/>
                    </a:lnTo>
                    <a:lnTo>
                      <a:pt x="173" y="503"/>
                    </a:lnTo>
                    <a:lnTo>
                      <a:pt x="172" y="504"/>
                    </a:lnTo>
                    <a:lnTo>
                      <a:pt x="170" y="504"/>
                    </a:lnTo>
                    <a:lnTo>
                      <a:pt x="170" y="506"/>
                    </a:lnTo>
                    <a:lnTo>
                      <a:pt x="169" y="506"/>
                    </a:lnTo>
                    <a:lnTo>
                      <a:pt x="167" y="507"/>
                    </a:lnTo>
                    <a:lnTo>
                      <a:pt x="166" y="507"/>
                    </a:lnTo>
                    <a:lnTo>
                      <a:pt x="164" y="507"/>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15" name="Freeform 30">
                <a:extLst>
                  <a:ext uri="{FF2B5EF4-FFF2-40B4-BE49-F238E27FC236}">
                    <a16:creationId xmlns:a16="http://schemas.microsoft.com/office/drawing/2014/main" id="{0C339D27-037A-D81A-2629-8821072F433B}"/>
                  </a:ext>
                </a:extLst>
              </p:cNvPr>
              <p:cNvSpPr>
                <a:spLocks/>
              </p:cNvSpPr>
              <p:nvPr/>
            </p:nvSpPr>
            <p:spPr bwMode="auto">
              <a:xfrm>
                <a:off x="4412" y="2464"/>
                <a:ext cx="1022" cy="461"/>
              </a:xfrm>
              <a:custGeom>
                <a:avLst/>
                <a:gdLst>
                  <a:gd name="T0" fmla="*/ 1002 w 1022"/>
                  <a:gd name="T1" fmla="*/ 460 h 461"/>
                  <a:gd name="T2" fmla="*/ 979 w 1022"/>
                  <a:gd name="T3" fmla="*/ 455 h 461"/>
                  <a:gd name="T4" fmla="*/ 961 w 1022"/>
                  <a:gd name="T5" fmla="*/ 447 h 461"/>
                  <a:gd name="T6" fmla="*/ 947 w 1022"/>
                  <a:gd name="T7" fmla="*/ 435 h 461"/>
                  <a:gd name="T8" fmla="*/ 927 w 1022"/>
                  <a:gd name="T9" fmla="*/ 444 h 461"/>
                  <a:gd name="T10" fmla="*/ 904 w 1022"/>
                  <a:gd name="T11" fmla="*/ 438 h 461"/>
                  <a:gd name="T12" fmla="*/ 881 w 1022"/>
                  <a:gd name="T13" fmla="*/ 435 h 461"/>
                  <a:gd name="T14" fmla="*/ 867 w 1022"/>
                  <a:gd name="T15" fmla="*/ 421 h 461"/>
                  <a:gd name="T16" fmla="*/ 842 w 1022"/>
                  <a:gd name="T17" fmla="*/ 415 h 461"/>
                  <a:gd name="T18" fmla="*/ 819 w 1022"/>
                  <a:gd name="T19" fmla="*/ 407 h 461"/>
                  <a:gd name="T20" fmla="*/ 795 w 1022"/>
                  <a:gd name="T21" fmla="*/ 409 h 461"/>
                  <a:gd name="T22" fmla="*/ 784 w 1022"/>
                  <a:gd name="T23" fmla="*/ 391 h 461"/>
                  <a:gd name="T24" fmla="*/ 764 w 1022"/>
                  <a:gd name="T25" fmla="*/ 398 h 461"/>
                  <a:gd name="T26" fmla="*/ 739 w 1022"/>
                  <a:gd name="T27" fmla="*/ 397 h 461"/>
                  <a:gd name="T28" fmla="*/ 718 w 1022"/>
                  <a:gd name="T29" fmla="*/ 387 h 461"/>
                  <a:gd name="T30" fmla="*/ 693 w 1022"/>
                  <a:gd name="T31" fmla="*/ 387 h 461"/>
                  <a:gd name="T32" fmla="*/ 672 w 1022"/>
                  <a:gd name="T33" fmla="*/ 389 h 461"/>
                  <a:gd name="T34" fmla="*/ 649 w 1022"/>
                  <a:gd name="T35" fmla="*/ 392 h 461"/>
                  <a:gd name="T36" fmla="*/ 622 w 1022"/>
                  <a:gd name="T37" fmla="*/ 384 h 461"/>
                  <a:gd name="T38" fmla="*/ 601 w 1022"/>
                  <a:gd name="T39" fmla="*/ 377 h 461"/>
                  <a:gd name="T40" fmla="*/ 587 w 1022"/>
                  <a:gd name="T41" fmla="*/ 364 h 461"/>
                  <a:gd name="T42" fmla="*/ 572 w 1022"/>
                  <a:gd name="T43" fmla="*/ 351 h 461"/>
                  <a:gd name="T44" fmla="*/ 552 w 1022"/>
                  <a:gd name="T45" fmla="*/ 341 h 461"/>
                  <a:gd name="T46" fmla="*/ 533 w 1022"/>
                  <a:gd name="T47" fmla="*/ 332 h 461"/>
                  <a:gd name="T48" fmla="*/ 516 w 1022"/>
                  <a:gd name="T49" fmla="*/ 320 h 461"/>
                  <a:gd name="T50" fmla="*/ 504 w 1022"/>
                  <a:gd name="T51" fmla="*/ 304 h 461"/>
                  <a:gd name="T52" fmla="*/ 483 w 1022"/>
                  <a:gd name="T53" fmla="*/ 294 h 461"/>
                  <a:gd name="T54" fmla="*/ 463 w 1022"/>
                  <a:gd name="T55" fmla="*/ 286 h 461"/>
                  <a:gd name="T56" fmla="*/ 444 w 1022"/>
                  <a:gd name="T57" fmla="*/ 277 h 461"/>
                  <a:gd name="T58" fmla="*/ 424 w 1022"/>
                  <a:gd name="T59" fmla="*/ 269 h 461"/>
                  <a:gd name="T60" fmla="*/ 406 w 1022"/>
                  <a:gd name="T61" fmla="*/ 269 h 461"/>
                  <a:gd name="T62" fmla="*/ 403 w 1022"/>
                  <a:gd name="T63" fmla="*/ 249 h 461"/>
                  <a:gd name="T64" fmla="*/ 384 w 1022"/>
                  <a:gd name="T65" fmla="*/ 237 h 461"/>
                  <a:gd name="T66" fmla="*/ 372 w 1022"/>
                  <a:gd name="T67" fmla="*/ 220 h 461"/>
                  <a:gd name="T68" fmla="*/ 358 w 1022"/>
                  <a:gd name="T69" fmla="*/ 204 h 461"/>
                  <a:gd name="T70" fmla="*/ 343 w 1022"/>
                  <a:gd name="T71" fmla="*/ 192 h 461"/>
                  <a:gd name="T72" fmla="*/ 326 w 1022"/>
                  <a:gd name="T73" fmla="*/ 178 h 461"/>
                  <a:gd name="T74" fmla="*/ 312 w 1022"/>
                  <a:gd name="T75" fmla="*/ 160 h 461"/>
                  <a:gd name="T76" fmla="*/ 298 w 1022"/>
                  <a:gd name="T77" fmla="*/ 144 h 461"/>
                  <a:gd name="T78" fmla="*/ 315 w 1022"/>
                  <a:gd name="T79" fmla="*/ 134 h 461"/>
                  <a:gd name="T80" fmla="*/ 300 w 1022"/>
                  <a:gd name="T81" fmla="*/ 118 h 461"/>
                  <a:gd name="T82" fmla="*/ 287 w 1022"/>
                  <a:gd name="T83" fmla="*/ 100 h 461"/>
                  <a:gd name="T84" fmla="*/ 278 w 1022"/>
                  <a:gd name="T85" fmla="*/ 81 h 461"/>
                  <a:gd name="T86" fmla="*/ 263 w 1022"/>
                  <a:gd name="T87" fmla="*/ 66 h 461"/>
                  <a:gd name="T88" fmla="*/ 247 w 1022"/>
                  <a:gd name="T89" fmla="*/ 55 h 461"/>
                  <a:gd name="T90" fmla="*/ 235 w 1022"/>
                  <a:gd name="T91" fmla="*/ 40 h 461"/>
                  <a:gd name="T92" fmla="*/ 218 w 1022"/>
                  <a:gd name="T93" fmla="*/ 29 h 461"/>
                  <a:gd name="T94" fmla="*/ 198 w 1022"/>
                  <a:gd name="T95" fmla="*/ 21 h 461"/>
                  <a:gd name="T96" fmla="*/ 175 w 1022"/>
                  <a:gd name="T97" fmla="*/ 21 h 461"/>
                  <a:gd name="T98" fmla="*/ 158 w 1022"/>
                  <a:gd name="T99" fmla="*/ 11 h 461"/>
                  <a:gd name="T100" fmla="*/ 141 w 1022"/>
                  <a:gd name="T101" fmla="*/ 0 h 461"/>
                  <a:gd name="T102" fmla="*/ 137 w 1022"/>
                  <a:gd name="T103" fmla="*/ 23 h 461"/>
                  <a:gd name="T104" fmla="*/ 126 w 1022"/>
                  <a:gd name="T105" fmla="*/ 24 h 461"/>
                  <a:gd name="T106" fmla="*/ 117 w 1022"/>
                  <a:gd name="T107" fmla="*/ 8 h 461"/>
                  <a:gd name="T108" fmla="*/ 94 w 1022"/>
                  <a:gd name="T109" fmla="*/ 12 h 461"/>
                  <a:gd name="T110" fmla="*/ 75 w 1022"/>
                  <a:gd name="T111" fmla="*/ 3 h 461"/>
                  <a:gd name="T112" fmla="*/ 54 w 1022"/>
                  <a:gd name="T113" fmla="*/ 8 h 461"/>
                  <a:gd name="T114" fmla="*/ 31 w 1022"/>
                  <a:gd name="T115" fmla="*/ 11 h 461"/>
                  <a:gd name="T116" fmla="*/ 15 w 1022"/>
                  <a:gd name="T117" fmla="*/ 29 h 461"/>
                  <a:gd name="T118" fmla="*/ 0 w 1022"/>
                  <a:gd name="T119" fmla="*/ 4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2" h="461">
                    <a:moveTo>
                      <a:pt x="1022" y="458"/>
                    </a:moveTo>
                    <a:lnTo>
                      <a:pt x="1022" y="460"/>
                    </a:lnTo>
                    <a:lnTo>
                      <a:pt x="1021" y="460"/>
                    </a:lnTo>
                    <a:lnTo>
                      <a:pt x="1019" y="460"/>
                    </a:lnTo>
                    <a:lnTo>
                      <a:pt x="1018" y="460"/>
                    </a:lnTo>
                    <a:lnTo>
                      <a:pt x="1016" y="460"/>
                    </a:lnTo>
                    <a:lnTo>
                      <a:pt x="1014" y="460"/>
                    </a:lnTo>
                    <a:lnTo>
                      <a:pt x="1013" y="460"/>
                    </a:lnTo>
                    <a:lnTo>
                      <a:pt x="1011" y="460"/>
                    </a:lnTo>
                    <a:lnTo>
                      <a:pt x="1010" y="460"/>
                    </a:lnTo>
                    <a:lnTo>
                      <a:pt x="1008" y="460"/>
                    </a:lnTo>
                    <a:lnTo>
                      <a:pt x="1008" y="461"/>
                    </a:lnTo>
                    <a:lnTo>
                      <a:pt x="1007" y="461"/>
                    </a:lnTo>
                    <a:lnTo>
                      <a:pt x="1005" y="460"/>
                    </a:lnTo>
                    <a:lnTo>
                      <a:pt x="1005" y="458"/>
                    </a:lnTo>
                    <a:lnTo>
                      <a:pt x="1004" y="458"/>
                    </a:lnTo>
                    <a:lnTo>
                      <a:pt x="1002" y="460"/>
                    </a:lnTo>
                    <a:lnTo>
                      <a:pt x="1001" y="460"/>
                    </a:lnTo>
                    <a:lnTo>
                      <a:pt x="999" y="460"/>
                    </a:lnTo>
                    <a:lnTo>
                      <a:pt x="998" y="460"/>
                    </a:lnTo>
                    <a:lnTo>
                      <a:pt x="998" y="458"/>
                    </a:lnTo>
                    <a:lnTo>
                      <a:pt x="996" y="458"/>
                    </a:lnTo>
                    <a:lnTo>
                      <a:pt x="994" y="458"/>
                    </a:lnTo>
                    <a:lnTo>
                      <a:pt x="993" y="458"/>
                    </a:lnTo>
                    <a:lnTo>
                      <a:pt x="991" y="458"/>
                    </a:lnTo>
                    <a:lnTo>
                      <a:pt x="990" y="458"/>
                    </a:lnTo>
                    <a:lnTo>
                      <a:pt x="988" y="458"/>
                    </a:lnTo>
                    <a:lnTo>
                      <a:pt x="987" y="457"/>
                    </a:lnTo>
                    <a:lnTo>
                      <a:pt x="985" y="457"/>
                    </a:lnTo>
                    <a:lnTo>
                      <a:pt x="984" y="457"/>
                    </a:lnTo>
                    <a:lnTo>
                      <a:pt x="982" y="457"/>
                    </a:lnTo>
                    <a:lnTo>
                      <a:pt x="982" y="455"/>
                    </a:lnTo>
                    <a:lnTo>
                      <a:pt x="981" y="455"/>
                    </a:lnTo>
                    <a:lnTo>
                      <a:pt x="979" y="455"/>
                    </a:lnTo>
                    <a:lnTo>
                      <a:pt x="979" y="454"/>
                    </a:lnTo>
                    <a:lnTo>
                      <a:pt x="978" y="454"/>
                    </a:lnTo>
                    <a:lnTo>
                      <a:pt x="976" y="454"/>
                    </a:lnTo>
                    <a:lnTo>
                      <a:pt x="975" y="454"/>
                    </a:lnTo>
                    <a:lnTo>
                      <a:pt x="975" y="452"/>
                    </a:lnTo>
                    <a:lnTo>
                      <a:pt x="973" y="452"/>
                    </a:lnTo>
                    <a:lnTo>
                      <a:pt x="971" y="452"/>
                    </a:lnTo>
                    <a:lnTo>
                      <a:pt x="970" y="452"/>
                    </a:lnTo>
                    <a:lnTo>
                      <a:pt x="970" y="450"/>
                    </a:lnTo>
                    <a:lnTo>
                      <a:pt x="968" y="450"/>
                    </a:lnTo>
                    <a:lnTo>
                      <a:pt x="967" y="450"/>
                    </a:lnTo>
                    <a:lnTo>
                      <a:pt x="965" y="450"/>
                    </a:lnTo>
                    <a:lnTo>
                      <a:pt x="964" y="450"/>
                    </a:lnTo>
                    <a:lnTo>
                      <a:pt x="964" y="449"/>
                    </a:lnTo>
                    <a:lnTo>
                      <a:pt x="962" y="449"/>
                    </a:lnTo>
                    <a:lnTo>
                      <a:pt x="961" y="449"/>
                    </a:lnTo>
                    <a:lnTo>
                      <a:pt x="961" y="447"/>
                    </a:lnTo>
                    <a:lnTo>
                      <a:pt x="959" y="447"/>
                    </a:lnTo>
                    <a:lnTo>
                      <a:pt x="959" y="446"/>
                    </a:lnTo>
                    <a:lnTo>
                      <a:pt x="958" y="446"/>
                    </a:lnTo>
                    <a:lnTo>
                      <a:pt x="958" y="444"/>
                    </a:lnTo>
                    <a:lnTo>
                      <a:pt x="956" y="444"/>
                    </a:lnTo>
                    <a:lnTo>
                      <a:pt x="956" y="443"/>
                    </a:lnTo>
                    <a:lnTo>
                      <a:pt x="956" y="441"/>
                    </a:lnTo>
                    <a:lnTo>
                      <a:pt x="955" y="441"/>
                    </a:lnTo>
                    <a:lnTo>
                      <a:pt x="955" y="440"/>
                    </a:lnTo>
                    <a:lnTo>
                      <a:pt x="955" y="438"/>
                    </a:lnTo>
                    <a:lnTo>
                      <a:pt x="953" y="438"/>
                    </a:lnTo>
                    <a:lnTo>
                      <a:pt x="953" y="437"/>
                    </a:lnTo>
                    <a:lnTo>
                      <a:pt x="951" y="437"/>
                    </a:lnTo>
                    <a:lnTo>
                      <a:pt x="951" y="435"/>
                    </a:lnTo>
                    <a:lnTo>
                      <a:pt x="950" y="435"/>
                    </a:lnTo>
                    <a:lnTo>
                      <a:pt x="948" y="435"/>
                    </a:lnTo>
                    <a:lnTo>
                      <a:pt x="947" y="435"/>
                    </a:lnTo>
                    <a:lnTo>
                      <a:pt x="947" y="437"/>
                    </a:lnTo>
                    <a:lnTo>
                      <a:pt x="945" y="437"/>
                    </a:lnTo>
                    <a:lnTo>
                      <a:pt x="944" y="437"/>
                    </a:lnTo>
                    <a:lnTo>
                      <a:pt x="942" y="437"/>
                    </a:lnTo>
                    <a:lnTo>
                      <a:pt x="941" y="438"/>
                    </a:lnTo>
                    <a:lnTo>
                      <a:pt x="939" y="438"/>
                    </a:lnTo>
                    <a:lnTo>
                      <a:pt x="939" y="440"/>
                    </a:lnTo>
                    <a:lnTo>
                      <a:pt x="938" y="440"/>
                    </a:lnTo>
                    <a:lnTo>
                      <a:pt x="938" y="441"/>
                    </a:lnTo>
                    <a:lnTo>
                      <a:pt x="936" y="441"/>
                    </a:lnTo>
                    <a:lnTo>
                      <a:pt x="935" y="441"/>
                    </a:lnTo>
                    <a:lnTo>
                      <a:pt x="933" y="443"/>
                    </a:lnTo>
                    <a:lnTo>
                      <a:pt x="931" y="443"/>
                    </a:lnTo>
                    <a:lnTo>
                      <a:pt x="931" y="444"/>
                    </a:lnTo>
                    <a:lnTo>
                      <a:pt x="930" y="444"/>
                    </a:lnTo>
                    <a:lnTo>
                      <a:pt x="928" y="444"/>
                    </a:lnTo>
                    <a:lnTo>
                      <a:pt x="927" y="444"/>
                    </a:lnTo>
                    <a:lnTo>
                      <a:pt x="925" y="443"/>
                    </a:lnTo>
                    <a:lnTo>
                      <a:pt x="924" y="443"/>
                    </a:lnTo>
                    <a:lnTo>
                      <a:pt x="922" y="443"/>
                    </a:lnTo>
                    <a:lnTo>
                      <a:pt x="922" y="441"/>
                    </a:lnTo>
                    <a:lnTo>
                      <a:pt x="921" y="441"/>
                    </a:lnTo>
                    <a:lnTo>
                      <a:pt x="919" y="441"/>
                    </a:lnTo>
                    <a:lnTo>
                      <a:pt x="918" y="440"/>
                    </a:lnTo>
                    <a:lnTo>
                      <a:pt x="916" y="440"/>
                    </a:lnTo>
                    <a:lnTo>
                      <a:pt x="915" y="440"/>
                    </a:lnTo>
                    <a:lnTo>
                      <a:pt x="915" y="438"/>
                    </a:lnTo>
                    <a:lnTo>
                      <a:pt x="913" y="438"/>
                    </a:lnTo>
                    <a:lnTo>
                      <a:pt x="911" y="438"/>
                    </a:lnTo>
                    <a:lnTo>
                      <a:pt x="910" y="438"/>
                    </a:lnTo>
                    <a:lnTo>
                      <a:pt x="908" y="438"/>
                    </a:lnTo>
                    <a:lnTo>
                      <a:pt x="907" y="438"/>
                    </a:lnTo>
                    <a:lnTo>
                      <a:pt x="905" y="438"/>
                    </a:lnTo>
                    <a:lnTo>
                      <a:pt x="904" y="438"/>
                    </a:lnTo>
                    <a:lnTo>
                      <a:pt x="902" y="438"/>
                    </a:lnTo>
                    <a:lnTo>
                      <a:pt x="901" y="438"/>
                    </a:lnTo>
                    <a:lnTo>
                      <a:pt x="899" y="438"/>
                    </a:lnTo>
                    <a:lnTo>
                      <a:pt x="898" y="438"/>
                    </a:lnTo>
                    <a:lnTo>
                      <a:pt x="896" y="438"/>
                    </a:lnTo>
                    <a:lnTo>
                      <a:pt x="895" y="438"/>
                    </a:lnTo>
                    <a:lnTo>
                      <a:pt x="895" y="437"/>
                    </a:lnTo>
                    <a:lnTo>
                      <a:pt x="893" y="437"/>
                    </a:lnTo>
                    <a:lnTo>
                      <a:pt x="891" y="437"/>
                    </a:lnTo>
                    <a:lnTo>
                      <a:pt x="890" y="437"/>
                    </a:lnTo>
                    <a:lnTo>
                      <a:pt x="888" y="437"/>
                    </a:lnTo>
                    <a:lnTo>
                      <a:pt x="887" y="437"/>
                    </a:lnTo>
                    <a:lnTo>
                      <a:pt x="885" y="437"/>
                    </a:lnTo>
                    <a:lnTo>
                      <a:pt x="884" y="437"/>
                    </a:lnTo>
                    <a:lnTo>
                      <a:pt x="884" y="435"/>
                    </a:lnTo>
                    <a:lnTo>
                      <a:pt x="882" y="435"/>
                    </a:lnTo>
                    <a:lnTo>
                      <a:pt x="881" y="435"/>
                    </a:lnTo>
                    <a:lnTo>
                      <a:pt x="879" y="435"/>
                    </a:lnTo>
                    <a:lnTo>
                      <a:pt x="878" y="435"/>
                    </a:lnTo>
                    <a:lnTo>
                      <a:pt x="878" y="434"/>
                    </a:lnTo>
                    <a:lnTo>
                      <a:pt x="876" y="434"/>
                    </a:lnTo>
                    <a:lnTo>
                      <a:pt x="876" y="432"/>
                    </a:lnTo>
                    <a:lnTo>
                      <a:pt x="875" y="432"/>
                    </a:lnTo>
                    <a:lnTo>
                      <a:pt x="875" y="430"/>
                    </a:lnTo>
                    <a:lnTo>
                      <a:pt x="875" y="429"/>
                    </a:lnTo>
                    <a:lnTo>
                      <a:pt x="875" y="427"/>
                    </a:lnTo>
                    <a:lnTo>
                      <a:pt x="875" y="426"/>
                    </a:lnTo>
                    <a:lnTo>
                      <a:pt x="873" y="426"/>
                    </a:lnTo>
                    <a:lnTo>
                      <a:pt x="873" y="424"/>
                    </a:lnTo>
                    <a:lnTo>
                      <a:pt x="872" y="424"/>
                    </a:lnTo>
                    <a:lnTo>
                      <a:pt x="872" y="423"/>
                    </a:lnTo>
                    <a:lnTo>
                      <a:pt x="870" y="423"/>
                    </a:lnTo>
                    <a:lnTo>
                      <a:pt x="868" y="423"/>
                    </a:lnTo>
                    <a:lnTo>
                      <a:pt x="867" y="421"/>
                    </a:lnTo>
                    <a:lnTo>
                      <a:pt x="865" y="421"/>
                    </a:lnTo>
                    <a:lnTo>
                      <a:pt x="864" y="421"/>
                    </a:lnTo>
                    <a:lnTo>
                      <a:pt x="862" y="421"/>
                    </a:lnTo>
                    <a:lnTo>
                      <a:pt x="861" y="420"/>
                    </a:lnTo>
                    <a:lnTo>
                      <a:pt x="859" y="420"/>
                    </a:lnTo>
                    <a:lnTo>
                      <a:pt x="858" y="420"/>
                    </a:lnTo>
                    <a:lnTo>
                      <a:pt x="856" y="420"/>
                    </a:lnTo>
                    <a:lnTo>
                      <a:pt x="855" y="418"/>
                    </a:lnTo>
                    <a:lnTo>
                      <a:pt x="853" y="418"/>
                    </a:lnTo>
                    <a:lnTo>
                      <a:pt x="852" y="418"/>
                    </a:lnTo>
                    <a:lnTo>
                      <a:pt x="850" y="418"/>
                    </a:lnTo>
                    <a:lnTo>
                      <a:pt x="848" y="417"/>
                    </a:lnTo>
                    <a:lnTo>
                      <a:pt x="847" y="417"/>
                    </a:lnTo>
                    <a:lnTo>
                      <a:pt x="845" y="417"/>
                    </a:lnTo>
                    <a:lnTo>
                      <a:pt x="844" y="417"/>
                    </a:lnTo>
                    <a:lnTo>
                      <a:pt x="844" y="415"/>
                    </a:lnTo>
                    <a:lnTo>
                      <a:pt x="842" y="415"/>
                    </a:lnTo>
                    <a:lnTo>
                      <a:pt x="841" y="415"/>
                    </a:lnTo>
                    <a:lnTo>
                      <a:pt x="839" y="414"/>
                    </a:lnTo>
                    <a:lnTo>
                      <a:pt x="838" y="414"/>
                    </a:lnTo>
                    <a:lnTo>
                      <a:pt x="836" y="414"/>
                    </a:lnTo>
                    <a:lnTo>
                      <a:pt x="835" y="412"/>
                    </a:lnTo>
                    <a:lnTo>
                      <a:pt x="833" y="412"/>
                    </a:lnTo>
                    <a:lnTo>
                      <a:pt x="832" y="412"/>
                    </a:lnTo>
                    <a:lnTo>
                      <a:pt x="832" y="410"/>
                    </a:lnTo>
                    <a:lnTo>
                      <a:pt x="830" y="410"/>
                    </a:lnTo>
                    <a:lnTo>
                      <a:pt x="828" y="410"/>
                    </a:lnTo>
                    <a:lnTo>
                      <a:pt x="827" y="409"/>
                    </a:lnTo>
                    <a:lnTo>
                      <a:pt x="825" y="409"/>
                    </a:lnTo>
                    <a:lnTo>
                      <a:pt x="824" y="409"/>
                    </a:lnTo>
                    <a:lnTo>
                      <a:pt x="824" y="407"/>
                    </a:lnTo>
                    <a:lnTo>
                      <a:pt x="822" y="407"/>
                    </a:lnTo>
                    <a:lnTo>
                      <a:pt x="821" y="407"/>
                    </a:lnTo>
                    <a:lnTo>
                      <a:pt x="819" y="407"/>
                    </a:lnTo>
                    <a:lnTo>
                      <a:pt x="818" y="407"/>
                    </a:lnTo>
                    <a:lnTo>
                      <a:pt x="816" y="407"/>
                    </a:lnTo>
                    <a:lnTo>
                      <a:pt x="815" y="407"/>
                    </a:lnTo>
                    <a:lnTo>
                      <a:pt x="813" y="407"/>
                    </a:lnTo>
                    <a:lnTo>
                      <a:pt x="812" y="407"/>
                    </a:lnTo>
                    <a:lnTo>
                      <a:pt x="810" y="407"/>
                    </a:lnTo>
                    <a:lnTo>
                      <a:pt x="808" y="407"/>
                    </a:lnTo>
                    <a:lnTo>
                      <a:pt x="808" y="409"/>
                    </a:lnTo>
                    <a:lnTo>
                      <a:pt x="807" y="409"/>
                    </a:lnTo>
                    <a:lnTo>
                      <a:pt x="805" y="409"/>
                    </a:lnTo>
                    <a:lnTo>
                      <a:pt x="804" y="409"/>
                    </a:lnTo>
                    <a:lnTo>
                      <a:pt x="802" y="409"/>
                    </a:lnTo>
                    <a:lnTo>
                      <a:pt x="801" y="409"/>
                    </a:lnTo>
                    <a:lnTo>
                      <a:pt x="799" y="409"/>
                    </a:lnTo>
                    <a:lnTo>
                      <a:pt x="798" y="409"/>
                    </a:lnTo>
                    <a:lnTo>
                      <a:pt x="796" y="409"/>
                    </a:lnTo>
                    <a:lnTo>
                      <a:pt x="795" y="409"/>
                    </a:lnTo>
                    <a:lnTo>
                      <a:pt x="793" y="409"/>
                    </a:lnTo>
                    <a:lnTo>
                      <a:pt x="793" y="407"/>
                    </a:lnTo>
                    <a:lnTo>
                      <a:pt x="792" y="407"/>
                    </a:lnTo>
                    <a:lnTo>
                      <a:pt x="790" y="406"/>
                    </a:lnTo>
                    <a:lnTo>
                      <a:pt x="790" y="404"/>
                    </a:lnTo>
                    <a:lnTo>
                      <a:pt x="788" y="404"/>
                    </a:lnTo>
                    <a:lnTo>
                      <a:pt x="788" y="403"/>
                    </a:lnTo>
                    <a:lnTo>
                      <a:pt x="788" y="401"/>
                    </a:lnTo>
                    <a:lnTo>
                      <a:pt x="787" y="401"/>
                    </a:lnTo>
                    <a:lnTo>
                      <a:pt x="787" y="400"/>
                    </a:lnTo>
                    <a:lnTo>
                      <a:pt x="787" y="398"/>
                    </a:lnTo>
                    <a:lnTo>
                      <a:pt x="787" y="397"/>
                    </a:lnTo>
                    <a:lnTo>
                      <a:pt x="787" y="395"/>
                    </a:lnTo>
                    <a:lnTo>
                      <a:pt x="785" y="394"/>
                    </a:lnTo>
                    <a:lnTo>
                      <a:pt x="785" y="392"/>
                    </a:lnTo>
                    <a:lnTo>
                      <a:pt x="784" y="392"/>
                    </a:lnTo>
                    <a:lnTo>
                      <a:pt x="784" y="391"/>
                    </a:lnTo>
                    <a:lnTo>
                      <a:pt x="782" y="391"/>
                    </a:lnTo>
                    <a:lnTo>
                      <a:pt x="782" y="392"/>
                    </a:lnTo>
                    <a:lnTo>
                      <a:pt x="781" y="392"/>
                    </a:lnTo>
                    <a:lnTo>
                      <a:pt x="779" y="392"/>
                    </a:lnTo>
                    <a:lnTo>
                      <a:pt x="778" y="392"/>
                    </a:lnTo>
                    <a:lnTo>
                      <a:pt x="778" y="394"/>
                    </a:lnTo>
                    <a:lnTo>
                      <a:pt x="776" y="394"/>
                    </a:lnTo>
                    <a:lnTo>
                      <a:pt x="775" y="394"/>
                    </a:lnTo>
                    <a:lnTo>
                      <a:pt x="775" y="395"/>
                    </a:lnTo>
                    <a:lnTo>
                      <a:pt x="773" y="395"/>
                    </a:lnTo>
                    <a:lnTo>
                      <a:pt x="772" y="395"/>
                    </a:lnTo>
                    <a:lnTo>
                      <a:pt x="770" y="397"/>
                    </a:lnTo>
                    <a:lnTo>
                      <a:pt x="769" y="397"/>
                    </a:lnTo>
                    <a:lnTo>
                      <a:pt x="767" y="397"/>
                    </a:lnTo>
                    <a:lnTo>
                      <a:pt x="765" y="397"/>
                    </a:lnTo>
                    <a:lnTo>
                      <a:pt x="765" y="398"/>
                    </a:lnTo>
                    <a:lnTo>
                      <a:pt x="764" y="398"/>
                    </a:lnTo>
                    <a:lnTo>
                      <a:pt x="762" y="398"/>
                    </a:lnTo>
                    <a:lnTo>
                      <a:pt x="761" y="398"/>
                    </a:lnTo>
                    <a:lnTo>
                      <a:pt x="759" y="398"/>
                    </a:lnTo>
                    <a:lnTo>
                      <a:pt x="758" y="398"/>
                    </a:lnTo>
                    <a:lnTo>
                      <a:pt x="758" y="397"/>
                    </a:lnTo>
                    <a:lnTo>
                      <a:pt x="756" y="397"/>
                    </a:lnTo>
                    <a:lnTo>
                      <a:pt x="755" y="397"/>
                    </a:lnTo>
                    <a:lnTo>
                      <a:pt x="753" y="397"/>
                    </a:lnTo>
                    <a:lnTo>
                      <a:pt x="752" y="397"/>
                    </a:lnTo>
                    <a:lnTo>
                      <a:pt x="750" y="397"/>
                    </a:lnTo>
                    <a:lnTo>
                      <a:pt x="749" y="397"/>
                    </a:lnTo>
                    <a:lnTo>
                      <a:pt x="747" y="397"/>
                    </a:lnTo>
                    <a:lnTo>
                      <a:pt x="745" y="395"/>
                    </a:lnTo>
                    <a:lnTo>
                      <a:pt x="744" y="395"/>
                    </a:lnTo>
                    <a:lnTo>
                      <a:pt x="742" y="397"/>
                    </a:lnTo>
                    <a:lnTo>
                      <a:pt x="741" y="397"/>
                    </a:lnTo>
                    <a:lnTo>
                      <a:pt x="739" y="397"/>
                    </a:lnTo>
                    <a:lnTo>
                      <a:pt x="739" y="395"/>
                    </a:lnTo>
                    <a:lnTo>
                      <a:pt x="738" y="395"/>
                    </a:lnTo>
                    <a:lnTo>
                      <a:pt x="736" y="395"/>
                    </a:lnTo>
                    <a:lnTo>
                      <a:pt x="735" y="395"/>
                    </a:lnTo>
                    <a:lnTo>
                      <a:pt x="735" y="394"/>
                    </a:lnTo>
                    <a:lnTo>
                      <a:pt x="733" y="394"/>
                    </a:lnTo>
                    <a:lnTo>
                      <a:pt x="732" y="392"/>
                    </a:lnTo>
                    <a:lnTo>
                      <a:pt x="730" y="392"/>
                    </a:lnTo>
                    <a:lnTo>
                      <a:pt x="729" y="391"/>
                    </a:lnTo>
                    <a:lnTo>
                      <a:pt x="727" y="391"/>
                    </a:lnTo>
                    <a:lnTo>
                      <a:pt x="725" y="391"/>
                    </a:lnTo>
                    <a:lnTo>
                      <a:pt x="724" y="391"/>
                    </a:lnTo>
                    <a:lnTo>
                      <a:pt x="724" y="389"/>
                    </a:lnTo>
                    <a:lnTo>
                      <a:pt x="722" y="389"/>
                    </a:lnTo>
                    <a:lnTo>
                      <a:pt x="721" y="389"/>
                    </a:lnTo>
                    <a:lnTo>
                      <a:pt x="719" y="387"/>
                    </a:lnTo>
                    <a:lnTo>
                      <a:pt x="718" y="387"/>
                    </a:lnTo>
                    <a:lnTo>
                      <a:pt x="716" y="387"/>
                    </a:lnTo>
                    <a:lnTo>
                      <a:pt x="715" y="387"/>
                    </a:lnTo>
                    <a:lnTo>
                      <a:pt x="715" y="386"/>
                    </a:lnTo>
                    <a:lnTo>
                      <a:pt x="713" y="386"/>
                    </a:lnTo>
                    <a:lnTo>
                      <a:pt x="712" y="386"/>
                    </a:lnTo>
                    <a:lnTo>
                      <a:pt x="710" y="386"/>
                    </a:lnTo>
                    <a:lnTo>
                      <a:pt x="709" y="386"/>
                    </a:lnTo>
                    <a:lnTo>
                      <a:pt x="707" y="386"/>
                    </a:lnTo>
                    <a:lnTo>
                      <a:pt x="705" y="386"/>
                    </a:lnTo>
                    <a:lnTo>
                      <a:pt x="704" y="386"/>
                    </a:lnTo>
                    <a:lnTo>
                      <a:pt x="702" y="386"/>
                    </a:lnTo>
                    <a:lnTo>
                      <a:pt x="701" y="386"/>
                    </a:lnTo>
                    <a:lnTo>
                      <a:pt x="699" y="386"/>
                    </a:lnTo>
                    <a:lnTo>
                      <a:pt x="698" y="387"/>
                    </a:lnTo>
                    <a:lnTo>
                      <a:pt x="696" y="387"/>
                    </a:lnTo>
                    <a:lnTo>
                      <a:pt x="695" y="387"/>
                    </a:lnTo>
                    <a:lnTo>
                      <a:pt x="693" y="387"/>
                    </a:lnTo>
                    <a:lnTo>
                      <a:pt x="693" y="386"/>
                    </a:lnTo>
                    <a:lnTo>
                      <a:pt x="692" y="386"/>
                    </a:lnTo>
                    <a:lnTo>
                      <a:pt x="690" y="386"/>
                    </a:lnTo>
                    <a:lnTo>
                      <a:pt x="689" y="386"/>
                    </a:lnTo>
                    <a:lnTo>
                      <a:pt x="687" y="386"/>
                    </a:lnTo>
                    <a:lnTo>
                      <a:pt x="685" y="386"/>
                    </a:lnTo>
                    <a:lnTo>
                      <a:pt x="684" y="386"/>
                    </a:lnTo>
                    <a:lnTo>
                      <a:pt x="682" y="386"/>
                    </a:lnTo>
                    <a:lnTo>
                      <a:pt x="681" y="386"/>
                    </a:lnTo>
                    <a:lnTo>
                      <a:pt x="679" y="386"/>
                    </a:lnTo>
                    <a:lnTo>
                      <a:pt x="678" y="386"/>
                    </a:lnTo>
                    <a:lnTo>
                      <a:pt x="678" y="387"/>
                    </a:lnTo>
                    <a:lnTo>
                      <a:pt x="676" y="387"/>
                    </a:lnTo>
                    <a:lnTo>
                      <a:pt x="675" y="387"/>
                    </a:lnTo>
                    <a:lnTo>
                      <a:pt x="673" y="387"/>
                    </a:lnTo>
                    <a:lnTo>
                      <a:pt x="673" y="389"/>
                    </a:lnTo>
                    <a:lnTo>
                      <a:pt x="672" y="389"/>
                    </a:lnTo>
                    <a:lnTo>
                      <a:pt x="670" y="389"/>
                    </a:lnTo>
                    <a:lnTo>
                      <a:pt x="670" y="391"/>
                    </a:lnTo>
                    <a:lnTo>
                      <a:pt x="669" y="391"/>
                    </a:lnTo>
                    <a:lnTo>
                      <a:pt x="667" y="392"/>
                    </a:lnTo>
                    <a:lnTo>
                      <a:pt x="666" y="392"/>
                    </a:lnTo>
                    <a:lnTo>
                      <a:pt x="664" y="392"/>
                    </a:lnTo>
                    <a:lnTo>
                      <a:pt x="662" y="392"/>
                    </a:lnTo>
                    <a:lnTo>
                      <a:pt x="662" y="394"/>
                    </a:lnTo>
                    <a:lnTo>
                      <a:pt x="661" y="394"/>
                    </a:lnTo>
                    <a:lnTo>
                      <a:pt x="659" y="394"/>
                    </a:lnTo>
                    <a:lnTo>
                      <a:pt x="658" y="394"/>
                    </a:lnTo>
                    <a:lnTo>
                      <a:pt x="656" y="392"/>
                    </a:lnTo>
                    <a:lnTo>
                      <a:pt x="655" y="392"/>
                    </a:lnTo>
                    <a:lnTo>
                      <a:pt x="653" y="392"/>
                    </a:lnTo>
                    <a:lnTo>
                      <a:pt x="652" y="392"/>
                    </a:lnTo>
                    <a:lnTo>
                      <a:pt x="650" y="392"/>
                    </a:lnTo>
                    <a:lnTo>
                      <a:pt x="649" y="392"/>
                    </a:lnTo>
                    <a:lnTo>
                      <a:pt x="647" y="392"/>
                    </a:lnTo>
                    <a:lnTo>
                      <a:pt x="646" y="392"/>
                    </a:lnTo>
                    <a:lnTo>
                      <a:pt x="644" y="391"/>
                    </a:lnTo>
                    <a:lnTo>
                      <a:pt x="642" y="391"/>
                    </a:lnTo>
                    <a:lnTo>
                      <a:pt x="641" y="391"/>
                    </a:lnTo>
                    <a:lnTo>
                      <a:pt x="639" y="391"/>
                    </a:lnTo>
                    <a:lnTo>
                      <a:pt x="638" y="389"/>
                    </a:lnTo>
                    <a:lnTo>
                      <a:pt x="636" y="389"/>
                    </a:lnTo>
                    <a:lnTo>
                      <a:pt x="635" y="389"/>
                    </a:lnTo>
                    <a:lnTo>
                      <a:pt x="633" y="387"/>
                    </a:lnTo>
                    <a:lnTo>
                      <a:pt x="632" y="387"/>
                    </a:lnTo>
                    <a:lnTo>
                      <a:pt x="630" y="386"/>
                    </a:lnTo>
                    <a:lnTo>
                      <a:pt x="629" y="386"/>
                    </a:lnTo>
                    <a:lnTo>
                      <a:pt x="627" y="386"/>
                    </a:lnTo>
                    <a:lnTo>
                      <a:pt x="626" y="384"/>
                    </a:lnTo>
                    <a:lnTo>
                      <a:pt x="624" y="384"/>
                    </a:lnTo>
                    <a:lnTo>
                      <a:pt x="622" y="384"/>
                    </a:lnTo>
                    <a:lnTo>
                      <a:pt x="621" y="384"/>
                    </a:lnTo>
                    <a:lnTo>
                      <a:pt x="619" y="384"/>
                    </a:lnTo>
                    <a:lnTo>
                      <a:pt x="618" y="383"/>
                    </a:lnTo>
                    <a:lnTo>
                      <a:pt x="616" y="383"/>
                    </a:lnTo>
                    <a:lnTo>
                      <a:pt x="615" y="383"/>
                    </a:lnTo>
                    <a:lnTo>
                      <a:pt x="613" y="383"/>
                    </a:lnTo>
                    <a:lnTo>
                      <a:pt x="612" y="383"/>
                    </a:lnTo>
                    <a:lnTo>
                      <a:pt x="612" y="381"/>
                    </a:lnTo>
                    <a:lnTo>
                      <a:pt x="610" y="381"/>
                    </a:lnTo>
                    <a:lnTo>
                      <a:pt x="609" y="381"/>
                    </a:lnTo>
                    <a:lnTo>
                      <a:pt x="607" y="381"/>
                    </a:lnTo>
                    <a:lnTo>
                      <a:pt x="607" y="380"/>
                    </a:lnTo>
                    <a:lnTo>
                      <a:pt x="606" y="380"/>
                    </a:lnTo>
                    <a:lnTo>
                      <a:pt x="604" y="380"/>
                    </a:lnTo>
                    <a:lnTo>
                      <a:pt x="604" y="378"/>
                    </a:lnTo>
                    <a:lnTo>
                      <a:pt x="602" y="378"/>
                    </a:lnTo>
                    <a:lnTo>
                      <a:pt x="601" y="377"/>
                    </a:lnTo>
                    <a:lnTo>
                      <a:pt x="599" y="377"/>
                    </a:lnTo>
                    <a:lnTo>
                      <a:pt x="599" y="375"/>
                    </a:lnTo>
                    <a:lnTo>
                      <a:pt x="598" y="375"/>
                    </a:lnTo>
                    <a:lnTo>
                      <a:pt x="598" y="374"/>
                    </a:lnTo>
                    <a:lnTo>
                      <a:pt x="596" y="374"/>
                    </a:lnTo>
                    <a:lnTo>
                      <a:pt x="596" y="372"/>
                    </a:lnTo>
                    <a:lnTo>
                      <a:pt x="595" y="372"/>
                    </a:lnTo>
                    <a:lnTo>
                      <a:pt x="595" y="371"/>
                    </a:lnTo>
                    <a:lnTo>
                      <a:pt x="593" y="371"/>
                    </a:lnTo>
                    <a:lnTo>
                      <a:pt x="593" y="369"/>
                    </a:lnTo>
                    <a:lnTo>
                      <a:pt x="592" y="369"/>
                    </a:lnTo>
                    <a:lnTo>
                      <a:pt x="592" y="367"/>
                    </a:lnTo>
                    <a:lnTo>
                      <a:pt x="590" y="367"/>
                    </a:lnTo>
                    <a:lnTo>
                      <a:pt x="590" y="366"/>
                    </a:lnTo>
                    <a:lnTo>
                      <a:pt x="589" y="366"/>
                    </a:lnTo>
                    <a:lnTo>
                      <a:pt x="589" y="364"/>
                    </a:lnTo>
                    <a:lnTo>
                      <a:pt x="587" y="364"/>
                    </a:lnTo>
                    <a:lnTo>
                      <a:pt x="587" y="363"/>
                    </a:lnTo>
                    <a:lnTo>
                      <a:pt x="586" y="363"/>
                    </a:lnTo>
                    <a:lnTo>
                      <a:pt x="586" y="361"/>
                    </a:lnTo>
                    <a:lnTo>
                      <a:pt x="584" y="361"/>
                    </a:lnTo>
                    <a:lnTo>
                      <a:pt x="582" y="360"/>
                    </a:lnTo>
                    <a:lnTo>
                      <a:pt x="581" y="360"/>
                    </a:lnTo>
                    <a:lnTo>
                      <a:pt x="581" y="358"/>
                    </a:lnTo>
                    <a:lnTo>
                      <a:pt x="579" y="358"/>
                    </a:lnTo>
                    <a:lnTo>
                      <a:pt x="579" y="357"/>
                    </a:lnTo>
                    <a:lnTo>
                      <a:pt x="578" y="357"/>
                    </a:lnTo>
                    <a:lnTo>
                      <a:pt x="576" y="355"/>
                    </a:lnTo>
                    <a:lnTo>
                      <a:pt x="575" y="355"/>
                    </a:lnTo>
                    <a:lnTo>
                      <a:pt x="575" y="354"/>
                    </a:lnTo>
                    <a:lnTo>
                      <a:pt x="573" y="354"/>
                    </a:lnTo>
                    <a:lnTo>
                      <a:pt x="573" y="352"/>
                    </a:lnTo>
                    <a:lnTo>
                      <a:pt x="572" y="352"/>
                    </a:lnTo>
                    <a:lnTo>
                      <a:pt x="572" y="351"/>
                    </a:lnTo>
                    <a:lnTo>
                      <a:pt x="570" y="351"/>
                    </a:lnTo>
                    <a:lnTo>
                      <a:pt x="570" y="349"/>
                    </a:lnTo>
                    <a:lnTo>
                      <a:pt x="569" y="349"/>
                    </a:lnTo>
                    <a:lnTo>
                      <a:pt x="569" y="347"/>
                    </a:lnTo>
                    <a:lnTo>
                      <a:pt x="567" y="347"/>
                    </a:lnTo>
                    <a:lnTo>
                      <a:pt x="567" y="346"/>
                    </a:lnTo>
                    <a:lnTo>
                      <a:pt x="566" y="346"/>
                    </a:lnTo>
                    <a:lnTo>
                      <a:pt x="564" y="346"/>
                    </a:lnTo>
                    <a:lnTo>
                      <a:pt x="563" y="346"/>
                    </a:lnTo>
                    <a:lnTo>
                      <a:pt x="563" y="344"/>
                    </a:lnTo>
                    <a:lnTo>
                      <a:pt x="561" y="344"/>
                    </a:lnTo>
                    <a:lnTo>
                      <a:pt x="559" y="344"/>
                    </a:lnTo>
                    <a:lnTo>
                      <a:pt x="558" y="343"/>
                    </a:lnTo>
                    <a:lnTo>
                      <a:pt x="556" y="343"/>
                    </a:lnTo>
                    <a:lnTo>
                      <a:pt x="555" y="341"/>
                    </a:lnTo>
                    <a:lnTo>
                      <a:pt x="553" y="341"/>
                    </a:lnTo>
                    <a:lnTo>
                      <a:pt x="552" y="341"/>
                    </a:lnTo>
                    <a:lnTo>
                      <a:pt x="552" y="340"/>
                    </a:lnTo>
                    <a:lnTo>
                      <a:pt x="550" y="340"/>
                    </a:lnTo>
                    <a:lnTo>
                      <a:pt x="549" y="340"/>
                    </a:lnTo>
                    <a:lnTo>
                      <a:pt x="547" y="340"/>
                    </a:lnTo>
                    <a:lnTo>
                      <a:pt x="547" y="338"/>
                    </a:lnTo>
                    <a:lnTo>
                      <a:pt x="546" y="338"/>
                    </a:lnTo>
                    <a:lnTo>
                      <a:pt x="544" y="338"/>
                    </a:lnTo>
                    <a:lnTo>
                      <a:pt x="543" y="338"/>
                    </a:lnTo>
                    <a:lnTo>
                      <a:pt x="541" y="338"/>
                    </a:lnTo>
                    <a:lnTo>
                      <a:pt x="541" y="337"/>
                    </a:lnTo>
                    <a:lnTo>
                      <a:pt x="539" y="337"/>
                    </a:lnTo>
                    <a:lnTo>
                      <a:pt x="538" y="337"/>
                    </a:lnTo>
                    <a:lnTo>
                      <a:pt x="536" y="337"/>
                    </a:lnTo>
                    <a:lnTo>
                      <a:pt x="535" y="335"/>
                    </a:lnTo>
                    <a:lnTo>
                      <a:pt x="533" y="335"/>
                    </a:lnTo>
                    <a:lnTo>
                      <a:pt x="533" y="334"/>
                    </a:lnTo>
                    <a:lnTo>
                      <a:pt x="533" y="332"/>
                    </a:lnTo>
                    <a:lnTo>
                      <a:pt x="532" y="332"/>
                    </a:lnTo>
                    <a:lnTo>
                      <a:pt x="532" y="331"/>
                    </a:lnTo>
                    <a:lnTo>
                      <a:pt x="530" y="331"/>
                    </a:lnTo>
                    <a:lnTo>
                      <a:pt x="530" y="329"/>
                    </a:lnTo>
                    <a:lnTo>
                      <a:pt x="529" y="329"/>
                    </a:lnTo>
                    <a:lnTo>
                      <a:pt x="529" y="327"/>
                    </a:lnTo>
                    <a:lnTo>
                      <a:pt x="527" y="327"/>
                    </a:lnTo>
                    <a:lnTo>
                      <a:pt x="527" y="326"/>
                    </a:lnTo>
                    <a:lnTo>
                      <a:pt x="526" y="326"/>
                    </a:lnTo>
                    <a:lnTo>
                      <a:pt x="524" y="324"/>
                    </a:lnTo>
                    <a:lnTo>
                      <a:pt x="523" y="324"/>
                    </a:lnTo>
                    <a:lnTo>
                      <a:pt x="523" y="323"/>
                    </a:lnTo>
                    <a:lnTo>
                      <a:pt x="521" y="323"/>
                    </a:lnTo>
                    <a:lnTo>
                      <a:pt x="519" y="321"/>
                    </a:lnTo>
                    <a:lnTo>
                      <a:pt x="518" y="321"/>
                    </a:lnTo>
                    <a:lnTo>
                      <a:pt x="518" y="320"/>
                    </a:lnTo>
                    <a:lnTo>
                      <a:pt x="516" y="320"/>
                    </a:lnTo>
                    <a:lnTo>
                      <a:pt x="515" y="320"/>
                    </a:lnTo>
                    <a:lnTo>
                      <a:pt x="515" y="318"/>
                    </a:lnTo>
                    <a:lnTo>
                      <a:pt x="513" y="318"/>
                    </a:lnTo>
                    <a:lnTo>
                      <a:pt x="512" y="318"/>
                    </a:lnTo>
                    <a:lnTo>
                      <a:pt x="510" y="317"/>
                    </a:lnTo>
                    <a:lnTo>
                      <a:pt x="509" y="317"/>
                    </a:lnTo>
                    <a:lnTo>
                      <a:pt x="507" y="317"/>
                    </a:lnTo>
                    <a:lnTo>
                      <a:pt x="507" y="315"/>
                    </a:lnTo>
                    <a:lnTo>
                      <a:pt x="506" y="315"/>
                    </a:lnTo>
                    <a:lnTo>
                      <a:pt x="506" y="314"/>
                    </a:lnTo>
                    <a:lnTo>
                      <a:pt x="506" y="312"/>
                    </a:lnTo>
                    <a:lnTo>
                      <a:pt x="504" y="312"/>
                    </a:lnTo>
                    <a:lnTo>
                      <a:pt x="504" y="311"/>
                    </a:lnTo>
                    <a:lnTo>
                      <a:pt x="504" y="309"/>
                    </a:lnTo>
                    <a:lnTo>
                      <a:pt x="504" y="307"/>
                    </a:lnTo>
                    <a:lnTo>
                      <a:pt x="504" y="306"/>
                    </a:lnTo>
                    <a:lnTo>
                      <a:pt x="504" y="304"/>
                    </a:lnTo>
                    <a:lnTo>
                      <a:pt x="503" y="304"/>
                    </a:lnTo>
                    <a:lnTo>
                      <a:pt x="503" y="303"/>
                    </a:lnTo>
                    <a:lnTo>
                      <a:pt x="501" y="303"/>
                    </a:lnTo>
                    <a:lnTo>
                      <a:pt x="499" y="303"/>
                    </a:lnTo>
                    <a:lnTo>
                      <a:pt x="499" y="301"/>
                    </a:lnTo>
                    <a:lnTo>
                      <a:pt x="498" y="301"/>
                    </a:lnTo>
                    <a:lnTo>
                      <a:pt x="496" y="301"/>
                    </a:lnTo>
                    <a:lnTo>
                      <a:pt x="496" y="300"/>
                    </a:lnTo>
                    <a:lnTo>
                      <a:pt x="495" y="300"/>
                    </a:lnTo>
                    <a:lnTo>
                      <a:pt x="493" y="300"/>
                    </a:lnTo>
                    <a:lnTo>
                      <a:pt x="492" y="298"/>
                    </a:lnTo>
                    <a:lnTo>
                      <a:pt x="490" y="298"/>
                    </a:lnTo>
                    <a:lnTo>
                      <a:pt x="489" y="297"/>
                    </a:lnTo>
                    <a:lnTo>
                      <a:pt x="487" y="297"/>
                    </a:lnTo>
                    <a:lnTo>
                      <a:pt x="486" y="295"/>
                    </a:lnTo>
                    <a:lnTo>
                      <a:pt x="484" y="295"/>
                    </a:lnTo>
                    <a:lnTo>
                      <a:pt x="483" y="294"/>
                    </a:lnTo>
                    <a:lnTo>
                      <a:pt x="481" y="294"/>
                    </a:lnTo>
                    <a:lnTo>
                      <a:pt x="479" y="294"/>
                    </a:lnTo>
                    <a:lnTo>
                      <a:pt x="478" y="294"/>
                    </a:lnTo>
                    <a:lnTo>
                      <a:pt x="478" y="292"/>
                    </a:lnTo>
                    <a:lnTo>
                      <a:pt x="476" y="292"/>
                    </a:lnTo>
                    <a:lnTo>
                      <a:pt x="475" y="292"/>
                    </a:lnTo>
                    <a:lnTo>
                      <a:pt x="473" y="291"/>
                    </a:lnTo>
                    <a:lnTo>
                      <a:pt x="472" y="291"/>
                    </a:lnTo>
                    <a:lnTo>
                      <a:pt x="470" y="291"/>
                    </a:lnTo>
                    <a:lnTo>
                      <a:pt x="469" y="291"/>
                    </a:lnTo>
                    <a:lnTo>
                      <a:pt x="469" y="289"/>
                    </a:lnTo>
                    <a:lnTo>
                      <a:pt x="467" y="289"/>
                    </a:lnTo>
                    <a:lnTo>
                      <a:pt x="466" y="289"/>
                    </a:lnTo>
                    <a:lnTo>
                      <a:pt x="466" y="287"/>
                    </a:lnTo>
                    <a:lnTo>
                      <a:pt x="464" y="287"/>
                    </a:lnTo>
                    <a:lnTo>
                      <a:pt x="463" y="287"/>
                    </a:lnTo>
                    <a:lnTo>
                      <a:pt x="463" y="286"/>
                    </a:lnTo>
                    <a:lnTo>
                      <a:pt x="461" y="286"/>
                    </a:lnTo>
                    <a:lnTo>
                      <a:pt x="460" y="286"/>
                    </a:lnTo>
                    <a:lnTo>
                      <a:pt x="460" y="284"/>
                    </a:lnTo>
                    <a:lnTo>
                      <a:pt x="458" y="284"/>
                    </a:lnTo>
                    <a:lnTo>
                      <a:pt x="456" y="284"/>
                    </a:lnTo>
                    <a:lnTo>
                      <a:pt x="456" y="283"/>
                    </a:lnTo>
                    <a:lnTo>
                      <a:pt x="455" y="283"/>
                    </a:lnTo>
                    <a:lnTo>
                      <a:pt x="453" y="283"/>
                    </a:lnTo>
                    <a:lnTo>
                      <a:pt x="452" y="281"/>
                    </a:lnTo>
                    <a:lnTo>
                      <a:pt x="450" y="281"/>
                    </a:lnTo>
                    <a:lnTo>
                      <a:pt x="449" y="281"/>
                    </a:lnTo>
                    <a:lnTo>
                      <a:pt x="449" y="280"/>
                    </a:lnTo>
                    <a:lnTo>
                      <a:pt x="447" y="280"/>
                    </a:lnTo>
                    <a:lnTo>
                      <a:pt x="446" y="280"/>
                    </a:lnTo>
                    <a:lnTo>
                      <a:pt x="446" y="278"/>
                    </a:lnTo>
                    <a:lnTo>
                      <a:pt x="444" y="278"/>
                    </a:lnTo>
                    <a:lnTo>
                      <a:pt x="444" y="277"/>
                    </a:lnTo>
                    <a:lnTo>
                      <a:pt x="443" y="277"/>
                    </a:lnTo>
                    <a:lnTo>
                      <a:pt x="441" y="275"/>
                    </a:lnTo>
                    <a:lnTo>
                      <a:pt x="440" y="274"/>
                    </a:lnTo>
                    <a:lnTo>
                      <a:pt x="440" y="272"/>
                    </a:lnTo>
                    <a:lnTo>
                      <a:pt x="440" y="271"/>
                    </a:lnTo>
                    <a:lnTo>
                      <a:pt x="438" y="271"/>
                    </a:lnTo>
                    <a:lnTo>
                      <a:pt x="438" y="269"/>
                    </a:lnTo>
                    <a:lnTo>
                      <a:pt x="436" y="269"/>
                    </a:lnTo>
                    <a:lnTo>
                      <a:pt x="436" y="267"/>
                    </a:lnTo>
                    <a:lnTo>
                      <a:pt x="435" y="267"/>
                    </a:lnTo>
                    <a:lnTo>
                      <a:pt x="433" y="267"/>
                    </a:lnTo>
                    <a:lnTo>
                      <a:pt x="432" y="267"/>
                    </a:lnTo>
                    <a:lnTo>
                      <a:pt x="430" y="267"/>
                    </a:lnTo>
                    <a:lnTo>
                      <a:pt x="429" y="267"/>
                    </a:lnTo>
                    <a:lnTo>
                      <a:pt x="427" y="267"/>
                    </a:lnTo>
                    <a:lnTo>
                      <a:pt x="426" y="267"/>
                    </a:lnTo>
                    <a:lnTo>
                      <a:pt x="424" y="269"/>
                    </a:lnTo>
                    <a:lnTo>
                      <a:pt x="423" y="269"/>
                    </a:lnTo>
                    <a:lnTo>
                      <a:pt x="423" y="271"/>
                    </a:lnTo>
                    <a:lnTo>
                      <a:pt x="421" y="271"/>
                    </a:lnTo>
                    <a:lnTo>
                      <a:pt x="420" y="271"/>
                    </a:lnTo>
                    <a:lnTo>
                      <a:pt x="420" y="272"/>
                    </a:lnTo>
                    <a:lnTo>
                      <a:pt x="418" y="272"/>
                    </a:lnTo>
                    <a:lnTo>
                      <a:pt x="418" y="274"/>
                    </a:lnTo>
                    <a:lnTo>
                      <a:pt x="416" y="274"/>
                    </a:lnTo>
                    <a:lnTo>
                      <a:pt x="415" y="274"/>
                    </a:lnTo>
                    <a:lnTo>
                      <a:pt x="413" y="274"/>
                    </a:lnTo>
                    <a:lnTo>
                      <a:pt x="412" y="274"/>
                    </a:lnTo>
                    <a:lnTo>
                      <a:pt x="412" y="272"/>
                    </a:lnTo>
                    <a:lnTo>
                      <a:pt x="410" y="272"/>
                    </a:lnTo>
                    <a:lnTo>
                      <a:pt x="409" y="271"/>
                    </a:lnTo>
                    <a:lnTo>
                      <a:pt x="407" y="271"/>
                    </a:lnTo>
                    <a:lnTo>
                      <a:pt x="407" y="269"/>
                    </a:lnTo>
                    <a:lnTo>
                      <a:pt x="406" y="269"/>
                    </a:lnTo>
                    <a:lnTo>
                      <a:pt x="406" y="267"/>
                    </a:lnTo>
                    <a:lnTo>
                      <a:pt x="406" y="266"/>
                    </a:lnTo>
                    <a:lnTo>
                      <a:pt x="404" y="264"/>
                    </a:lnTo>
                    <a:lnTo>
                      <a:pt x="404" y="263"/>
                    </a:lnTo>
                    <a:lnTo>
                      <a:pt x="404" y="261"/>
                    </a:lnTo>
                    <a:lnTo>
                      <a:pt x="406" y="261"/>
                    </a:lnTo>
                    <a:lnTo>
                      <a:pt x="406" y="260"/>
                    </a:lnTo>
                    <a:lnTo>
                      <a:pt x="406" y="258"/>
                    </a:lnTo>
                    <a:lnTo>
                      <a:pt x="406" y="257"/>
                    </a:lnTo>
                    <a:lnTo>
                      <a:pt x="406" y="255"/>
                    </a:lnTo>
                    <a:lnTo>
                      <a:pt x="406" y="254"/>
                    </a:lnTo>
                    <a:lnTo>
                      <a:pt x="407" y="254"/>
                    </a:lnTo>
                    <a:lnTo>
                      <a:pt x="407" y="252"/>
                    </a:lnTo>
                    <a:lnTo>
                      <a:pt x="406" y="252"/>
                    </a:lnTo>
                    <a:lnTo>
                      <a:pt x="406" y="251"/>
                    </a:lnTo>
                    <a:lnTo>
                      <a:pt x="404" y="251"/>
                    </a:lnTo>
                    <a:lnTo>
                      <a:pt x="403" y="249"/>
                    </a:lnTo>
                    <a:lnTo>
                      <a:pt x="401" y="247"/>
                    </a:lnTo>
                    <a:lnTo>
                      <a:pt x="400" y="247"/>
                    </a:lnTo>
                    <a:lnTo>
                      <a:pt x="398" y="246"/>
                    </a:lnTo>
                    <a:lnTo>
                      <a:pt x="396" y="246"/>
                    </a:lnTo>
                    <a:lnTo>
                      <a:pt x="395" y="246"/>
                    </a:lnTo>
                    <a:lnTo>
                      <a:pt x="393" y="244"/>
                    </a:lnTo>
                    <a:lnTo>
                      <a:pt x="392" y="244"/>
                    </a:lnTo>
                    <a:lnTo>
                      <a:pt x="390" y="244"/>
                    </a:lnTo>
                    <a:lnTo>
                      <a:pt x="389" y="244"/>
                    </a:lnTo>
                    <a:lnTo>
                      <a:pt x="389" y="243"/>
                    </a:lnTo>
                    <a:lnTo>
                      <a:pt x="387" y="243"/>
                    </a:lnTo>
                    <a:lnTo>
                      <a:pt x="386" y="243"/>
                    </a:lnTo>
                    <a:lnTo>
                      <a:pt x="386" y="241"/>
                    </a:lnTo>
                    <a:lnTo>
                      <a:pt x="384" y="241"/>
                    </a:lnTo>
                    <a:lnTo>
                      <a:pt x="384" y="240"/>
                    </a:lnTo>
                    <a:lnTo>
                      <a:pt x="384" y="238"/>
                    </a:lnTo>
                    <a:lnTo>
                      <a:pt x="384" y="237"/>
                    </a:lnTo>
                    <a:lnTo>
                      <a:pt x="383" y="237"/>
                    </a:lnTo>
                    <a:lnTo>
                      <a:pt x="383" y="235"/>
                    </a:lnTo>
                    <a:lnTo>
                      <a:pt x="383" y="234"/>
                    </a:lnTo>
                    <a:lnTo>
                      <a:pt x="383" y="232"/>
                    </a:lnTo>
                    <a:lnTo>
                      <a:pt x="383" y="231"/>
                    </a:lnTo>
                    <a:lnTo>
                      <a:pt x="383" y="229"/>
                    </a:lnTo>
                    <a:lnTo>
                      <a:pt x="381" y="229"/>
                    </a:lnTo>
                    <a:lnTo>
                      <a:pt x="381" y="227"/>
                    </a:lnTo>
                    <a:lnTo>
                      <a:pt x="380" y="226"/>
                    </a:lnTo>
                    <a:lnTo>
                      <a:pt x="378" y="224"/>
                    </a:lnTo>
                    <a:lnTo>
                      <a:pt x="376" y="224"/>
                    </a:lnTo>
                    <a:lnTo>
                      <a:pt x="376" y="223"/>
                    </a:lnTo>
                    <a:lnTo>
                      <a:pt x="375" y="223"/>
                    </a:lnTo>
                    <a:lnTo>
                      <a:pt x="375" y="221"/>
                    </a:lnTo>
                    <a:lnTo>
                      <a:pt x="373" y="221"/>
                    </a:lnTo>
                    <a:lnTo>
                      <a:pt x="373" y="220"/>
                    </a:lnTo>
                    <a:lnTo>
                      <a:pt x="372" y="220"/>
                    </a:lnTo>
                    <a:lnTo>
                      <a:pt x="370" y="218"/>
                    </a:lnTo>
                    <a:lnTo>
                      <a:pt x="369" y="218"/>
                    </a:lnTo>
                    <a:lnTo>
                      <a:pt x="369" y="217"/>
                    </a:lnTo>
                    <a:lnTo>
                      <a:pt x="367" y="217"/>
                    </a:lnTo>
                    <a:lnTo>
                      <a:pt x="367" y="215"/>
                    </a:lnTo>
                    <a:lnTo>
                      <a:pt x="366" y="215"/>
                    </a:lnTo>
                    <a:lnTo>
                      <a:pt x="366" y="214"/>
                    </a:lnTo>
                    <a:lnTo>
                      <a:pt x="364" y="214"/>
                    </a:lnTo>
                    <a:lnTo>
                      <a:pt x="364" y="212"/>
                    </a:lnTo>
                    <a:lnTo>
                      <a:pt x="363" y="212"/>
                    </a:lnTo>
                    <a:lnTo>
                      <a:pt x="363" y="211"/>
                    </a:lnTo>
                    <a:lnTo>
                      <a:pt x="361" y="211"/>
                    </a:lnTo>
                    <a:lnTo>
                      <a:pt x="361" y="209"/>
                    </a:lnTo>
                    <a:lnTo>
                      <a:pt x="360" y="207"/>
                    </a:lnTo>
                    <a:lnTo>
                      <a:pt x="360" y="206"/>
                    </a:lnTo>
                    <a:lnTo>
                      <a:pt x="358" y="206"/>
                    </a:lnTo>
                    <a:lnTo>
                      <a:pt x="358" y="204"/>
                    </a:lnTo>
                    <a:lnTo>
                      <a:pt x="357" y="204"/>
                    </a:lnTo>
                    <a:lnTo>
                      <a:pt x="357" y="203"/>
                    </a:lnTo>
                    <a:lnTo>
                      <a:pt x="355" y="203"/>
                    </a:lnTo>
                    <a:lnTo>
                      <a:pt x="355" y="201"/>
                    </a:lnTo>
                    <a:lnTo>
                      <a:pt x="353" y="201"/>
                    </a:lnTo>
                    <a:lnTo>
                      <a:pt x="353" y="200"/>
                    </a:lnTo>
                    <a:lnTo>
                      <a:pt x="352" y="200"/>
                    </a:lnTo>
                    <a:lnTo>
                      <a:pt x="352" y="198"/>
                    </a:lnTo>
                    <a:lnTo>
                      <a:pt x="350" y="198"/>
                    </a:lnTo>
                    <a:lnTo>
                      <a:pt x="350" y="197"/>
                    </a:lnTo>
                    <a:lnTo>
                      <a:pt x="349" y="197"/>
                    </a:lnTo>
                    <a:lnTo>
                      <a:pt x="347" y="195"/>
                    </a:lnTo>
                    <a:lnTo>
                      <a:pt x="346" y="195"/>
                    </a:lnTo>
                    <a:lnTo>
                      <a:pt x="346" y="194"/>
                    </a:lnTo>
                    <a:lnTo>
                      <a:pt x="344" y="194"/>
                    </a:lnTo>
                    <a:lnTo>
                      <a:pt x="344" y="192"/>
                    </a:lnTo>
                    <a:lnTo>
                      <a:pt x="343" y="192"/>
                    </a:lnTo>
                    <a:lnTo>
                      <a:pt x="341" y="191"/>
                    </a:lnTo>
                    <a:lnTo>
                      <a:pt x="340" y="191"/>
                    </a:lnTo>
                    <a:lnTo>
                      <a:pt x="338" y="189"/>
                    </a:lnTo>
                    <a:lnTo>
                      <a:pt x="337" y="189"/>
                    </a:lnTo>
                    <a:lnTo>
                      <a:pt x="337" y="187"/>
                    </a:lnTo>
                    <a:lnTo>
                      <a:pt x="335" y="187"/>
                    </a:lnTo>
                    <a:lnTo>
                      <a:pt x="335" y="186"/>
                    </a:lnTo>
                    <a:lnTo>
                      <a:pt x="333" y="186"/>
                    </a:lnTo>
                    <a:lnTo>
                      <a:pt x="332" y="186"/>
                    </a:lnTo>
                    <a:lnTo>
                      <a:pt x="332" y="184"/>
                    </a:lnTo>
                    <a:lnTo>
                      <a:pt x="330" y="184"/>
                    </a:lnTo>
                    <a:lnTo>
                      <a:pt x="330" y="183"/>
                    </a:lnTo>
                    <a:lnTo>
                      <a:pt x="329" y="181"/>
                    </a:lnTo>
                    <a:lnTo>
                      <a:pt x="329" y="180"/>
                    </a:lnTo>
                    <a:lnTo>
                      <a:pt x="327" y="180"/>
                    </a:lnTo>
                    <a:lnTo>
                      <a:pt x="327" y="178"/>
                    </a:lnTo>
                    <a:lnTo>
                      <a:pt x="326" y="178"/>
                    </a:lnTo>
                    <a:lnTo>
                      <a:pt x="326" y="177"/>
                    </a:lnTo>
                    <a:lnTo>
                      <a:pt x="326" y="175"/>
                    </a:lnTo>
                    <a:lnTo>
                      <a:pt x="324" y="175"/>
                    </a:lnTo>
                    <a:lnTo>
                      <a:pt x="324" y="174"/>
                    </a:lnTo>
                    <a:lnTo>
                      <a:pt x="323" y="172"/>
                    </a:lnTo>
                    <a:lnTo>
                      <a:pt x="323" y="171"/>
                    </a:lnTo>
                    <a:lnTo>
                      <a:pt x="321" y="171"/>
                    </a:lnTo>
                    <a:lnTo>
                      <a:pt x="321" y="169"/>
                    </a:lnTo>
                    <a:lnTo>
                      <a:pt x="320" y="167"/>
                    </a:lnTo>
                    <a:lnTo>
                      <a:pt x="318" y="166"/>
                    </a:lnTo>
                    <a:lnTo>
                      <a:pt x="317" y="164"/>
                    </a:lnTo>
                    <a:lnTo>
                      <a:pt x="315" y="164"/>
                    </a:lnTo>
                    <a:lnTo>
                      <a:pt x="315" y="163"/>
                    </a:lnTo>
                    <a:lnTo>
                      <a:pt x="313" y="163"/>
                    </a:lnTo>
                    <a:lnTo>
                      <a:pt x="313" y="161"/>
                    </a:lnTo>
                    <a:lnTo>
                      <a:pt x="312" y="161"/>
                    </a:lnTo>
                    <a:lnTo>
                      <a:pt x="312" y="160"/>
                    </a:lnTo>
                    <a:lnTo>
                      <a:pt x="310" y="158"/>
                    </a:lnTo>
                    <a:lnTo>
                      <a:pt x="309" y="157"/>
                    </a:lnTo>
                    <a:lnTo>
                      <a:pt x="307" y="157"/>
                    </a:lnTo>
                    <a:lnTo>
                      <a:pt x="307" y="155"/>
                    </a:lnTo>
                    <a:lnTo>
                      <a:pt x="306" y="155"/>
                    </a:lnTo>
                    <a:lnTo>
                      <a:pt x="304" y="155"/>
                    </a:lnTo>
                    <a:lnTo>
                      <a:pt x="303" y="155"/>
                    </a:lnTo>
                    <a:lnTo>
                      <a:pt x="303" y="154"/>
                    </a:lnTo>
                    <a:lnTo>
                      <a:pt x="301" y="154"/>
                    </a:lnTo>
                    <a:lnTo>
                      <a:pt x="300" y="154"/>
                    </a:lnTo>
                    <a:lnTo>
                      <a:pt x="300" y="152"/>
                    </a:lnTo>
                    <a:lnTo>
                      <a:pt x="298" y="152"/>
                    </a:lnTo>
                    <a:lnTo>
                      <a:pt x="298" y="151"/>
                    </a:lnTo>
                    <a:lnTo>
                      <a:pt x="298" y="149"/>
                    </a:lnTo>
                    <a:lnTo>
                      <a:pt x="298" y="148"/>
                    </a:lnTo>
                    <a:lnTo>
                      <a:pt x="298" y="146"/>
                    </a:lnTo>
                    <a:lnTo>
                      <a:pt x="298" y="144"/>
                    </a:lnTo>
                    <a:lnTo>
                      <a:pt x="300" y="144"/>
                    </a:lnTo>
                    <a:lnTo>
                      <a:pt x="300" y="143"/>
                    </a:lnTo>
                    <a:lnTo>
                      <a:pt x="301" y="143"/>
                    </a:lnTo>
                    <a:lnTo>
                      <a:pt x="301" y="141"/>
                    </a:lnTo>
                    <a:lnTo>
                      <a:pt x="303" y="141"/>
                    </a:lnTo>
                    <a:lnTo>
                      <a:pt x="303" y="140"/>
                    </a:lnTo>
                    <a:lnTo>
                      <a:pt x="304" y="140"/>
                    </a:lnTo>
                    <a:lnTo>
                      <a:pt x="306" y="138"/>
                    </a:lnTo>
                    <a:lnTo>
                      <a:pt x="307" y="138"/>
                    </a:lnTo>
                    <a:lnTo>
                      <a:pt x="307" y="137"/>
                    </a:lnTo>
                    <a:lnTo>
                      <a:pt x="309" y="137"/>
                    </a:lnTo>
                    <a:lnTo>
                      <a:pt x="310" y="137"/>
                    </a:lnTo>
                    <a:lnTo>
                      <a:pt x="312" y="137"/>
                    </a:lnTo>
                    <a:lnTo>
                      <a:pt x="312" y="135"/>
                    </a:lnTo>
                    <a:lnTo>
                      <a:pt x="313" y="135"/>
                    </a:lnTo>
                    <a:lnTo>
                      <a:pt x="313" y="134"/>
                    </a:lnTo>
                    <a:lnTo>
                      <a:pt x="315" y="134"/>
                    </a:lnTo>
                    <a:lnTo>
                      <a:pt x="315" y="132"/>
                    </a:lnTo>
                    <a:lnTo>
                      <a:pt x="315" y="131"/>
                    </a:lnTo>
                    <a:lnTo>
                      <a:pt x="315" y="129"/>
                    </a:lnTo>
                    <a:lnTo>
                      <a:pt x="313" y="129"/>
                    </a:lnTo>
                    <a:lnTo>
                      <a:pt x="312" y="129"/>
                    </a:lnTo>
                    <a:lnTo>
                      <a:pt x="312" y="128"/>
                    </a:lnTo>
                    <a:lnTo>
                      <a:pt x="310" y="128"/>
                    </a:lnTo>
                    <a:lnTo>
                      <a:pt x="309" y="126"/>
                    </a:lnTo>
                    <a:lnTo>
                      <a:pt x="307" y="126"/>
                    </a:lnTo>
                    <a:lnTo>
                      <a:pt x="307" y="124"/>
                    </a:lnTo>
                    <a:lnTo>
                      <a:pt x="306" y="124"/>
                    </a:lnTo>
                    <a:lnTo>
                      <a:pt x="306" y="123"/>
                    </a:lnTo>
                    <a:lnTo>
                      <a:pt x="304" y="121"/>
                    </a:lnTo>
                    <a:lnTo>
                      <a:pt x="303" y="120"/>
                    </a:lnTo>
                    <a:lnTo>
                      <a:pt x="301" y="120"/>
                    </a:lnTo>
                    <a:lnTo>
                      <a:pt x="301" y="118"/>
                    </a:lnTo>
                    <a:lnTo>
                      <a:pt x="300" y="118"/>
                    </a:lnTo>
                    <a:lnTo>
                      <a:pt x="300" y="117"/>
                    </a:lnTo>
                    <a:lnTo>
                      <a:pt x="298" y="117"/>
                    </a:lnTo>
                    <a:lnTo>
                      <a:pt x="298" y="115"/>
                    </a:lnTo>
                    <a:lnTo>
                      <a:pt x="297" y="115"/>
                    </a:lnTo>
                    <a:lnTo>
                      <a:pt x="297" y="114"/>
                    </a:lnTo>
                    <a:lnTo>
                      <a:pt x="295" y="114"/>
                    </a:lnTo>
                    <a:lnTo>
                      <a:pt x="293" y="112"/>
                    </a:lnTo>
                    <a:lnTo>
                      <a:pt x="292" y="111"/>
                    </a:lnTo>
                    <a:lnTo>
                      <a:pt x="292" y="109"/>
                    </a:lnTo>
                    <a:lnTo>
                      <a:pt x="290" y="109"/>
                    </a:lnTo>
                    <a:lnTo>
                      <a:pt x="290" y="108"/>
                    </a:lnTo>
                    <a:lnTo>
                      <a:pt x="289" y="108"/>
                    </a:lnTo>
                    <a:lnTo>
                      <a:pt x="289" y="106"/>
                    </a:lnTo>
                    <a:lnTo>
                      <a:pt x="289" y="104"/>
                    </a:lnTo>
                    <a:lnTo>
                      <a:pt x="289" y="103"/>
                    </a:lnTo>
                    <a:lnTo>
                      <a:pt x="287" y="101"/>
                    </a:lnTo>
                    <a:lnTo>
                      <a:pt x="287" y="100"/>
                    </a:lnTo>
                    <a:lnTo>
                      <a:pt x="286" y="98"/>
                    </a:lnTo>
                    <a:lnTo>
                      <a:pt x="286" y="97"/>
                    </a:lnTo>
                    <a:lnTo>
                      <a:pt x="284" y="97"/>
                    </a:lnTo>
                    <a:lnTo>
                      <a:pt x="284" y="95"/>
                    </a:lnTo>
                    <a:lnTo>
                      <a:pt x="284" y="94"/>
                    </a:lnTo>
                    <a:lnTo>
                      <a:pt x="283" y="94"/>
                    </a:lnTo>
                    <a:lnTo>
                      <a:pt x="283" y="92"/>
                    </a:lnTo>
                    <a:lnTo>
                      <a:pt x="283" y="91"/>
                    </a:lnTo>
                    <a:lnTo>
                      <a:pt x="281" y="91"/>
                    </a:lnTo>
                    <a:lnTo>
                      <a:pt x="281" y="89"/>
                    </a:lnTo>
                    <a:lnTo>
                      <a:pt x="280" y="89"/>
                    </a:lnTo>
                    <a:lnTo>
                      <a:pt x="280" y="88"/>
                    </a:lnTo>
                    <a:lnTo>
                      <a:pt x="280" y="86"/>
                    </a:lnTo>
                    <a:lnTo>
                      <a:pt x="278" y="86"/>
                    </a:lnTo>
                    <a:lnTo>
                      <a:pt x="278" y="84"/>
                    </a:lnTo>
                    <a:lnTo>
                      <a:pt x="278" y="83"/>
                    </a:lnTo>
                    <a:lnTo>
                      <a:pt x="278" y="81"/>
                    </a:lnTo>
                    <a:lnTo>
                      <a:pt x="280" y="80"/>
                    </a:lnTo>
                    <a:lnTo>
                      <a:pt x="280" y="78"/>
                    </a:lnTo>
                    <a:lnTo>
                      <a:pt x="278" y="78"/>
                    </a:lnTo>
                    <a:lnTo>
                      <a:pt x="278" y="77"/>
                    </a:lnTo>
                    <a:lnTo>
                      <a:pt x="277" y="75"/>
                    </a:lnTo>
                    <a:lnTo>
                      <a:pt x="275" y="74"/>
                    </a:lnTo>
                    <a:lnTo>
                      <a:pt x="273" y="74"/>
                    </a:lnTo>
                    <a:lnTo>
                      <a:pt x="272" y="74"/>
                    </a:lnTo>
                    <a:lnTo>
                      <a:pt x="272" y="72"/>
                    </a:lnTo>
                    <a:lnTo>
                      <a:pt x="270" y="72"/>
                    </a:lnTo>
                    <a:lnTo>
                      <a:pt x="269" y="72"/>
                    </a:lnTo>
                    <a:lnTo>
                      <a:pt x="267" y="71"/>
                    </a:lnTo>
                    <a:lnTo>
                      <a:pt x="266" y="71"/>
                    </a:lnTo>
                    <a:lnTo>
                      <a:pt x="264" y="69"/>
                    </a:lnTo>
                    <a:lnTo>
                      <a:pt x="264" y="68"/>
                    </a:lnTo>
                    <a:lnTo>
                      <a:pt x="263" y="68"/>
                    </a:lnTo>
                    <a:lnTo>
                      <a:pt x="263" y="66"/>
                    </a:lnTo>
                    <a:lnTo>
                      <a:pt x="261" y="66"/>
                    </a:lnTo>
                    <a:lnTo>
                      <a:pt x="261" y="64"/>
                    </a:lnTo>
                    <a:lnTo>
                      <a:pt x="260" y="64"/>
                    </a:lnTo>
                    <a:lnTo>
                      <a:pt x="260" y="63"/>
                    </a:lnTo>
                    <a:lnTo>
                      <a:pt x="258" y="63"/>
                    </a:lnTo>
                    <a:lnTo>
                      <a:pt x="258" y="61"/>
                    </a:lnTo>
                    <a:lnTo>
                      <a:pt x="257" y="61"/>
                    </a:lnTo>
                    <a:lnTo>
                      <a:pt x="255" y="61"/>
                    </a:lnTo>
                    <a:lnTo>
                      <a:pt x="255" y="60"/>
                    </a:lnTo>
                    <a:lnTo>
                      <a:pt x="254" y="60"/>
                    </a:lnTo>
                    <a:lnTo>
                      <a:pt x="252" y="60"/>
                    </a:lnTo>
                    <a:lnTo>
                      <a:pt x="252" y="58"/>
                    </a:lnTo>
                    <a:lnTo>
                      <a:pt x="250" y="58"/>
                    </a:lnTo>
                    <a:lnTo>
                      <a:pt x="249" y="58"/>
                    </a:lnTo>
                    <a:lnTo>
                      <a:pt x="249" y="57"/>
                    </a:lnTo>
                    <a:lnTo>
                      <a:pt x="247" y="57"/>
                    </a:lnTo>
                    <a:lnTo>
                      <a:pt x="247" y="55"/>
                    </a:lnTo>
                    <a:lnTo>
                      <a:pt x="246" y="55"/>
                    </a:lnTo>
                    <a:lnTo>
                      <a:pt x="246" y="54"/>
                    </a:lnTo>
                    <a:lnTo>
                      <a:pt x="246" y="52"/>
                    </a:lnTo>
                    <a:lnTo>
                      <a:pt x="244" y="52"/>
                    </a:lnTo>
                    <a:lnTo>
                      <a:pt x="244" y="51"/>
                    </a:lnTo>
                    <a:lnTo>
                      <a:pt x="244" y="49"/>
                    </a:lnTo>
                    <a:lnTo>
                      <a:pt x="244" y="48"/>
                    </a:lnTo>
                    <a:lnTo>
                      <a:pt x="243" y="48"/>
                    </a:lnTo>
                    <a:lnTo>
                      <a:pt x="243" y="46"/>
                    </a:lnTo>
                    <a:lnTo>
                      <a:pt x="241" y="44"/>
                    </a:lnTo>
                    <a:lnTo>
                      <a:pt x="240" y="44"/>
                    </a:lnTo>
                    <a:lnTo>
                      <a:pt x="240" y="43"/>
                    </a:lnTo>
                    <a:lnTo>
                      <a:pt x="238" y="43"/>
                    </a:lnTo>
                    <a:lnTo>
                      <a:pt x="237" y="43"/>
                    </a:lnTo>
                    <a:lnTo>
                      <a:pt x="237" y="41"/>
                    </a:lnTo>
                    <a:lnTo>
                      <a:pt x="235" y="41"/>
                    </a:lnTo>
                    <a:lnTo>
                      <a:pt x="235" y="40"/>
                    </a:lnTo>
                    <a:lnTo>
                      <a:pt x="234" y="40"/>
                    </a:lnTo>
                    <a:lnTo>
                      <a:pt x="234" y="38"/>
                    </a:lnTo>
                    <a:lnTo>
                      <a:pt x="232" y="38"/>
                    </a:lnTo>
                    <a:lnTo>
                      <a:pt x="230" y="38"/>
                    </a:lnTo>
                    <a:lnTo>
                      <a:pt x="230" y="37"/>
                    </a:lnTo>
                    <a:lnTo>
                      <a:pt x="229" y="37"/>
                    </a:lnTo>
                    <a:lnTo>
                      <a:pt x="229" y="35"/>
                    </a:lnTo>
                    <a:lnTo>
                      <a:pt x="227" y="35"/>
                    </a:lnTo>
                    <a:lnTo>
                      <a:pt x="226" y="34"/>
                    </a:lnTo>
                    <a:lnTo>
                      <a:pt x="224" y="34"/>
                    </a:lnTo>
                    <a:lnTo>
                      <a:pt x="224" y="32"/>
                    </a:lnTo>
                    <a:lnTo>
                      <a:pt x="223" y="32"/>
                    </a:lnTo>
                    <a:lnTo>
                      <a:pt x="221" y="32"/>
                    </a:lnTo>
                    <a:lnTo>
                      <a:pt x="221" y="31"/>
                    </a:lnTo>
                    <a:lnTo>
                      <a:pt x="220" y="31"/>
                    </a:lnTo>
                    <a:lnTo>
                      <a:pt x="218" y="31"/>
                    </a:lnTo>
                    <a:lnTo>
                      <a:pt x="218" y="29"/>
                    </a:lnTo>
                    <a:lnTo>
                      <a:pt x="217" y="29"/>
                    </a:lnTo>
                    <a:lnTo>
                      <a:pt x="215" y="29"/>
                    </a:lnTo>
                    <a:lnTo>
                      <a:pt x="215" y="28"/>
                    </a:lnTo>
                    <a:lnTo>
                      <a:pt x="214" y="28"/>
                    </a:lnTo>
                    <a:lnTo>
                      <a:pt x="212" y="28"/>
                    </a:lnTo>
                    <a:lnTo>
                      <a:pt x="212" y="26"/>
                    </a:lnTo>
                    <a:lnTo>
                      <a:pt x="210" y="26"/>
                    </a:lnTo>
                    <a:lnTo>
                      <a:pt x="209" y="24"/>
                    </a:lnTo>
                    <a:lnTo>
                      <a:pt x="207" y="24"/>
                    </a:lnTo>
                    <a:lnTo>
                      <a:pt x="207" y="23"/>
                    </a:lnTo>
                    <a:lnTo>
                      <a:pt x="206" y="23"/>
                    </a:lnTo>
                    <a:lnTo>
                      <a:pt x="204" y="23"/>
                    </a:lnTo>
                    <a:lnTo>
                      <a:pt x="204" y="21"/>
                    </a:lnTo>
                    <a:lnTo>
                      <a:pt x="203" y="21"/>
                    </a:lnTo>
                    <a:lnTo>
                      <a:pt x="201" y="21"/>
                    </a:lnTo>
                    <a:lnTo>
                      <a:pt x="200" y="21"/>
                    </a:lnTo>
                    <a:lnTo>
                      <a:pt x="198" y="21"/>
                    </a:lnTo>
                    <a:lnTo>
                      <a:pt x="197" y="21"/>
                    </a:lnTo>
                    <a:lnTo>
                      <a:pt x="195" y="21"/>
                    </a:lnTo>
                    <a:lnTo>
                      <a:pt x="194" y="21"/>
                    </a:lnTo>
                    <a:lnTo>
                      <a:pt x="192" y="21"/>
                    </a:lnTo>
                    <a:lnTo>
                      <a:pt x="190" y="21"/>
                    </a:lnTo>
                    <a:lnTo>
                      <a:pt x="189" y="21"/>
                    </a:lnTo>
                    <a:lnTo>
                      <a:pt x="189" y="23"/>
                    </a:lnTo>
                    <a:lnTo>
                      <a:pt x="187" y="23"/>
                    </a:lnTo>
                    <a:lnTo>
                      <a:pt x="186" y="23"/>
                    </a:lnTo>
                    <a:lnTo>
                      <a:pt x="184" y="23"/>
                    </a:lnTo>
                    <a:lnTo>
                      <a:pt x="183" y="23"/>
                    </a:lnTo>
                    <a:lnTo>
                      <a:pt x="181" y="23"/>
                    </a:lnTo>
                    <a:lnTo>
                      <a:pt x="180" y="23"/>
                    </a:lnTo>
                    <a:lnTo>
                      <a:pt x="178" y="23"/>
                    </a:lnTo>
                    <a:lnTo>
                      <a:pt x="178" y="21"/>
                    </a:lnTo>
                    <a:lnTo>
                      <a:pt x="177" y="21"/>
                    </a:lnTo>
                    <a:lnTo>
                      <a:pt x="175" y="21"/>
                    </a:lnTo>
                    <a:lnTo>
                      <a:pt x="174" y="21"/>
                    </a:lnTo>
                    <a:lnTo>
                      <a:pt x="172" y="21"/>
                    </a:lnTo>
                    <a:lnTo>
                      <a:pt x="172" y="20"/>
                    </a:lnTo>
                    <a:lnTo>
                      <a:pt x="170" y="20"/>
                    </a:lnTo>
                    <a:lnTo>
                      <a:pt x="170" y="18"/>
                    </a:lnTo>
                    <a:lnTo>
                      <a:pt x="169" y="18"/>
                    </a:lnTo>
                    <a:lnTo>
                      <a:pt x="167" y="18"/>
                    </a:lnTo>
                    <a:lnTo>
                      <a:pt x="167" y="17"/>
                    </a:lnTo>
                    <a:lnTo>
                      <a:pt x="166" y="17"/>
                    </a:lnTo>
                    <a:lnTo>
                      <a:pt x="164" y="15"/>
                    </a:lnTo>
                    <a:lnTo>
                      <a:pt x="163" y="15"/>
                    </a:lnTo>
                    <a:lnTo>
                      <a:pt x="163" y="14"/>
                    </a:lnTo>
                    <a:lnTo>
                      <a:pt x="161" y="14"/>
                    </a:lnTo>
                    <a:lnTo>
                      <a:pt x="161" y="12"/>
                    </a:lnTo>
                    <a:lnTo>
                      <a:pt x="160" y="12"/>
                    </a:lnTo>
                    <a:lnTo>
                      <a:pt x="160" y="11"/>
                    </a:lnTo>
                    <a:lnTo>
                      <a:pt x="158" y="11"/>
                    </a:lnTo>
                    <a:lnTo>
                      <a:pt x="158" y="9"/>
                    </a:lnTo>
                    <a:lnTo>
                      <a:pt x="157" y="9"/>
                    </a:lnTo>
                    <a:lnTo>
                      <a:pt x="157" y="8"/>
                    </a:lnTo>
                    <a:lnTo>
                      <a:pt x="155" y="8"/>
                    </a:lnTo>
                    <a:lnTo>
                      <a:pt x="154" y="8"/>
                    </a:lnTo>
                    <a:lnTo>
                      <a:pt x="154" y="6"/>
                    </a:lnTo>
                    <a:lnTo>
                      <a:pt x="152" y="6"/>
                    </a:lnTo>
                    <a:lnTo>
                      <a:pt x="150" y="4"/>
                    </a:lnTo>
                    <a:lnTo>
                      <a:pt x="149" y="4"/>
                    </a:lnTo>
                    <a:lnTo>
                      <a:pt x="149" y="3"/>
                    </a:lnTo>
                    <a:lnTo>
                      <a:pt x="147" y="3"/>
                    </a:lnTo>
                    <a:lnTo>
                      <a:pt x="147" y="1"/>
                    </a:lnTo>
                    <a:lnTo>
                      <a:pt x="146" y="1"/>
                    </a:lnTo>
                    <a:lnTo>
                      <a:pt x="144" y="1"/>
                    </a:lnTo>
                    <a:lnTo>
                      <a:pt x="144" y="0"/>
                    </a:lnTo>
                    <a:lnTo>
                      <a:pt x="143" y="0"/>
                    </a:lnTo>
                    <a:lnTo>
                      <a:pt x="141" y="0"/>
                    </a:lnTo>
                    <a:lnTo>
                      <a:pt x="141" y="1"/>
                    </a:lnTo>
                    <a:lnTo>
                      <a:pt x="140" y="1"/>
                    </a:lnTo>
                    <a:lnTo>
                      <a:pt x="138" y="3"/>
                    </a:lnTo>
                    <a:lnTo>
                      <a:pt x="138" y="4"/>
                    </a:lnTo>
                    <a:lnTo>
                      <a:pt x="138" y="6"/>
                    </a:lnTo>
                    <a:lnTo>
                      <a:pt x="138" y="8"/>
                    </a:lnTo>
                    <a:lnTo>
                      <a:pt x="138" y="9"/>
                    </a:lnTo>
                    <a:lnTo>
                      <a:pt x="138" y="11"/>
                    </a:lnTo>
                    <a:lnTo>
                      <a:pt x="138" y="12"/>
                    </a:lnTo>
                    <a:lnTo>
                      <a:pt x="138" y="14"/>
                    </a:lnTo>
                    <a:lnTo>
                      <a:pt x="137" y="14"/>
                    </a:lnTo>
                    <a:lnTo>
                      <a:pt x="137" y="15"/>
                    </a:lnTo>
                    <a:lnTo>
                      <a:pt x="137" y="17"/>
                    </a:lnTo>
                    <a:lnTo>
                      <a:pt x="137" y="18"/>
                    </a:lnTo>
                    <a:lnTo>
                      <a:pt x="137" y="20"/>
                    </a:lnTo>
                    <a:lnTo>
                      <a:pt x="137" y="21"/>
                    </a:lnTo>
                    <a:lnTo>
                      <a:pt x="137" y="23"/>
                    </a:lnTo>
                    <a:lnTo>
                      <a:pt x="137" y="24"/>
                    </a:lnTo>
                    <a:lnTo>
                      <a:pt x="137" y="26"/>
                    </a:lnTo>
                    <a:lnTo>
                      <a:pt x="135" y="26"/>
                    </a:lnTo>
                    <a:lnTo>
                      <a:pt x="135" y="28"/>
                    </a:lnTo>
                    <a:lnTo>
                      <a:pt x="134" y="29"/>
                    </a:lnTo>
                    <a:lnTo>
                      <a:pt x="134" y="31"/>
                    </a:lnTo>
                    <a:lnTo>
                      <a:pt x="132" y="31"/>
                    </a:lnTo>
                    <a:lnTo>
                      <a:pt x="132" y="32"/>
                    </a:lnTo>
                    <a:lnTo>
                      <a:pt x="131" y="32"/>
                    </a:lnTo>
                    <a:lnTo>
                      <a:pt x="129" y="32"/>
                    </a:lnTo>
                    <a:lnTo>
                      <a:pt x="127" y="32"/>
                    </a:lnTo>
                    <a:lnTo>
                      <a:pt x="127" y="31"/>
                    </a:lnTo>
                    <a:lnTo>
                      <a:pt x="126" y="31"/>
                    </a:lnTo>
                    <a:lnTo>
                      <a:pt x="126" y="29"/>
                    </a:lnTo>
                    <a:lnTo>
                      <a:pt x="126" y="28"/>
                    </a:lnTo>
                    <a:lnTo>
                      <a:pt x="126" y="26"/>
                    </a:lnTo>
                    <a:lnTo>
                      <a:pt x="126" y="24"/>
                    </a:lnTo>
                    <a:lnTo>
                      <a:pt x="126" y="23"/>
                    </a:lnTo>
                    <a:lnTo>
                      <a:pt x="126" y="21"/>
                    </a:lnTo>
                    <a:lnTo>
                      <a:pt x="124" y="21"/>
                    </a:lnTo>
                    <a:lnTo>
                      <a:pt x="124" y="20"/>
                    </a:lnTo>
                    <a:lnTo>
                      <a:pt x="124" y="18"/>
                    </a:lnTo>
                    <a:lnTo>
                      <a:pt x="124" y="17"/>
                    </a:lnTo>
                    <a:lnTo>
                      <a:pt x="124" y="15"/>
                    </a:lnTo>
                    <a:lnTo>
                      <a:pt x="123" y="15"/>
                    </a:lnTo>
                    <a:lnTo>
                      <a:pt x="123" y="14"/>
                    </a:lnTo>
                    <a:lnTo>
                      <a:pt x="121" y="14"/>
                    </a:lnTo>
                    <a:lnTo>
                      <a:pt x="121" y="12"/>
                    </a:lnTo>
                    <a:lnTo>
                      <a:pt x="121" y="11"/>
                    </a:lnTo>
                    <a:lnTo>
                      <a:pt x="120" y="11"/>
                    </a:lnTo>
                    <a:lnTo>
                      <a:pt x="120" y="9"/>
                    </a:lnTo>
                    <a:lnTo>
                      <a:pt x="118" y="9"/>
                    </a:lnTo>
                    <a:lnTo>
                      <a:pt x="118" y="8"/>
                    </a:lnTo>
                    <a:lnTo>
                      <a:pt x="117" y="8"/>
                    </a:lnTo>
                    <a:lnTo>
                      <a:pt x="115" y="8"/>
                    </a:lnTo>
                    <a:lnTo>
                      <a:pt x="114" y="8"/>
                    </a:lnTo>
                    <a:lnTo>
                      <a:pt x="112" y="8"/>
                    </a:lnTo>
                    <a:lnTo>
                      <a:pt x="111" y="8"/>
                    </a:lnTo>
                    <a:lnTo>
                      <a:pt x="111" y="9"/>
                    </a:lnTo>
                    <a:lnTo>
                      <a:pt x="109" y="9"/>
                    </a:lnTo>
                    <a:lnTo>
                      <a:pt x="107" y="9"/>
                    </a:lnTo>
                    <a:lnTo>
                      <a:pt x="106" y="9"/>
                    </a:lnTo>
                    <a:lnTo>
                      <a:pt x="104" y="11"/>
                    </a:lnTo>
                    <a:lnTo>
                      <a:pt x="103" y="11"/>
                    </a:lnTo>
                    <a:lnTo>
                      <a:pt x="101" y="11"/>
                    </a:lnTo>
                    <a:lnTo>
                      <a:pt x="100" y="11"/>
                    </a:lnTo>
                    <a:lnTo>
                      <a:pt x="98" y="11"/>
                    </a:lnTo>
                    <a:lnTo>
                      <a:pt x="98" y="12"/>
                    </a:lnTo>
                    <a:lnTo>
                      <a:pt x="97" y="12"/>
                    </a:lnTo>
                    <a:lnTo>
                      <a:pt x="95" y="12"/>
                    </a:lnTo>
                    <a:lnTo>
                      <a:pt x="94" y="12"/>
                    </a:lnTo>
                    <a:lnTo>
                      <a:pt x="92" y="12"/>
                    </a:lnTo>
                    <a:lnTo>
                      <a:pt x="91" y="12"/>
                    </a:lnTo>
                    <a:lnTo>
                      <a:pt x="89" y="12"/>
                    </a:lnTo>
                    <a:lnTo>
                      <a:pt x="87" y="12"/>
                    </a:lnTo>
                    <a:lnTo>
                      <a:pt x="87" y="11"/>
                    </a:lnTo>
                    <a:lnTo>
                      <a:pt x="86" y="11"/>
                    </a:lnTo>
                    <a:lnTo>
                      <a:pt x="84" y="11"/>
                    </a:lnTo>
                    <a:lnTo>
                      <a:pt x="84" y="9"/>
                    </a:lnTo>
                    <a:lnTo>
                      <a:pt x="83" y="9"/>
                    </a:lnTo>
                    <a:lnTo>
                      <a:pt x="83" y="8"/>
                    </a:lnTo>
                    <a:lnTo>
                      <a:pt x="81" y="8"/>
                    </a:lnTo>
                    <a:lnTo>
                      <a:pt x="80" y="6"/>
                    </a:lnTo>
                    <a:lnTo>
                      <a:pt x="78" y="6"/>
                    </a:lnTo>
                    <a:lnTo>
                      <a:pt x="78" y="4"/>
                    </a:lnTo>
                    <a:lnTo>
                      <a:pt x="77" y="4"/>
                    </a:lnTo>
                    <a:lnTo>
                      <a:pt x="75" y="4"/>
                    </a:lnTo>
                    <a:lnTo>
                      <a:pt x="75" y="3"/>
                    </a:lnTo>
                    <a:lnTo>
                      <a:pt x="74" y="3"/>
                    </a:lnTo>
                    <a:lnTo>
                      <a:pt x="72" y="3"/>
                    </a:lnTo>
                    <a:lnTo>
                      <a:pt x="71" y="3"/>
                    </a:lnTo>
                    <a:lnTo>
                      <a:pt x="69" y="3"/>
                    </a:lnTo>
                    <a:lnTo>
                      <a:pt x="67" y="3"/>
                    </a:lnTo>
                    <a:lnTo>
                      <a:pt x="66" y="3"/>
                    </a:lnTo>
                    <a:lnTo>
                      <a:pt x="64" y="3"/>
                    </a:lnTo>
                    <a:lnTo>
                      <a:pt x="63" y="3"/>
                    </a:lnTo>
                    <a:lnTo>
                      <a:pt x="61" y="3"/>
                    </a:lnTo>
                    <a:lnTo>
                      <a:pt x="60" y="3"/>
                    </a:lnTo>
                    <a:lnTo>
                      <a:pt x="60" y="4"/>
                    </a:lnTo>
                    <a:lnTo>
                      <a:pt x="58" y="4"/>
                    </a:lnTo>
                    <a:lnTo>
                      <a:pt x="57" y="4"/>
                    </a:lnTo>
                    <a:lnTo>
                      <a:pt x="57" y="6"/>
                    </a:lnTo>
                    <a:lnTo>
                      <a:pt x="55" y="6"/>
                    </a:lnTo>
                    <a:lnTo>
                      <a:pt x="55" y="8"/>
                    </a:lnTo>
                    <a:lnTo>
                      <a:pt x="54" y="8"/>
                    </a:lnTo>
                    <a:lnTo>
                      <a:pt x="52" y="8"/>
                    </a:lnTo>
                    <a:lnTo>
                      <a:pt x="51" y="8"/>
                    </a:lnTo>
                    <a:lnTo>
                      <a:pt x="49" y="8"/>
                    </a:lnTo>
                    <a:lnTo>
                      <a:pt x="49" y="9"/>
                    </a:lnTo>
                    <a:lnTo>
                      <a:pt x="47" y="9"/>
                    </a:lnTo>
                    <a:lnTo>
                      <a:pt x="46" y="9"/>
                    </a:lnTo>
                    <a:lnTo>
                      <a:pt x="44" y="9"/>
                    </a:lnTo>
                    <a:lnTo>
                      <a:pt x="43" y="9"/>
                    </a:lnTo>
                    <a:lnTo>
                      <a:pt x="41" y="9"/>
                    </a:lnTo>
                    <a:lnTo>
                      <a:pt x="40" y="9"/>
                    </a:lnTo>
                    <a:lnTo>
                      <a:pt x="38" y="9"/>
                    </a:lnTo>
                    <a:lnTo>
                      <a:pt x="37" y="9"/>
                    </a:lnTo>
                    <a:lnTo>
                      <a:pt x="35" y="9"/>
                    </a:lnTo>
                    <a:lnTo>
                      <a:pt x="34" y="9"/>
                    </a:lnTo>
                    <a:lnTo>
                      <a:pt x="32" y="9"/>
                    </a:lnTo>
                    <a:lnTo>
                      <a:pt x="32" y="11"/>
                    </a:lnTo>
                    <a:lnTo>
                      <a:pt x="31" y="11"/>
                    </a:lnTo>
                    <a:lnTo>
                      <a:pt x="29" y="11"/>
                    </a:lnTo>
                    <a:lnTo>
                      <a:pt x="29" y="12"/>
                    </a:lnTo>
                    <a:lnTo>
                      <a:pt x="28" y="12"/>
                    </a:lnTo>
                    <a:lnTo>
                      <a:pt x="28" y="14"/>
                    </a:lnTo>
                    <a:lnTo>
                      <a:pt x="28" y="15"/>
                    </a:lnTo>
                    <a:lnTo>
                      <a:pt x="26" y="15"/>
                    </a:lnTo>
                    <a:lnTo>
                      <a:pt x="26" y="17"/>
                    </a:lnTo>
                    <a:lnTo>
                      <a:pt x="24" y="18"/>
                    </a:lnTo>
                    <a:lnTo>
                      <a:pt x="24" y="20"/>
                    </a:lnTo>
                    <a:lnTo>
                      <a:pt x="24" y="21"/>
                    </a:lnTo>
                    <a:lnTo>
                      <a:pt x="23" y="21"/>
                    </a:lnTo>
                    <a:lnTo>
                      <a:pt x="23" y="23"/>
                    </a:lnTo>
                    <a:lnTo>
                      <a:pt x="21" y="24"/>
                    </a:lnTo>
                    <a:lnTo>
                      <a:pt x="20" y="26"/>
                    </a:lnTo>
                    <a:lnTo>
                      <a:pt x="18" y="28"/>
                    </a:lnTo>
                    <a:lnTo>
                      <a:pt x="17" y="29"/>
                    </a:lnTo>
                    <a:lnTo>
                      <a:pt x="15" y="29"/>
                    </a:lnTo>
                    <a:lnTo>
                      <a:pt x="15" y="31"/>
                    </a:lnTo>
                    <a:lnTo>
                      <a:pt x="14" y="31"/>
                    </a:lnTo>
                    <a:lnTo>
                      <a:pt x="14" y="32"/>
                    </a:lnTo>
                    <a:lnTo>
                      <a:pt x="12" y="32"/>
                    </a:lnTo>
                    <a:lnTo>
                      <a:pt x="11" y="32"/>
                    </a:lnTo>
                    <a:lnTo>
                      <a:pt x="11" y="34"/>
                    </a:lnTo>
                    <a:lnTo>
                      <a:pt x="9" y="34"/>
                    </a:lnTo>
                    <a:lnTo>
                      <a:pt x="8" y="34"/>
                    </a:lnTo>
                    <a:lnTo>
                      <a:pt x="8" y="35"/>
                    </a:lnTo>
                    <a:lnTo>
                      <a:pt x="6" y="35"/>
                    </a:lnTo>
                    <a:lnTo>
                      <a:pt x="4" y="37"/>
                    </a:lnTo>
                    <a:lnTo>
                      <a:pt x="3" y="37"/>
                    </a:lnTo>
                    <a:lnTo>
                      <a:pt x="3" y="38"/>
                    </a:lnTo>
                    <a:lnTo>
                      <a:pt x="1" y="38"/>
                    </a:lnTo>
                    <a:lnTo>
                      <a:pt x="1" y="40"/>
                    </a:lnTo>
                    <a:lnTo>
                      <a:pt x="0" y="40"/>
                    </a:lnTo>
                    <a:lnTo>
                      <a:pt x="0" y="41"/>
                    </a:lnTo>
                    <a:lnTo>
                      <a:pt x="0" y="43"/>
                    </a:lnTo>
                    <a:lnTo>
                      <a:pt x="1" y="44"/>
                    </a:lnTo>
                    <a:lnTo>
                      <a:pt x="1" y="46"/>
                    </a:lnTo>
                    <a:lnTo>
                      <a:pt x="3" y="46"/>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16" name="Freeform 31">
                <a:extLst>
                  <a:ext uri="{FF2B5EF4-FFF2-40B4-BE49-F238E27FC236}">
                    <a16:creationId xmlns:a16="http://schemas.microsoft.com/office/drawing/2014/main" id="{D613DECE-A8DB-B1F3-DD99-6F69033A9D23}"/>
                  </a:ext>
                </a:extLst>
              </p:cNvPr>
              <p:cNvSpPr>
                <a:spLocks/>
              </p:cNvSpPr>
              <p:nvPr/>
            </p:nvSpPr>
            <p:spPr bwMode="auto">
              <a:xfrm>
                <a:off x="3891" y="2099"/>
                <a:ext cx="525" cy="434"/>
              </a:xfrm>
              <a:custGeom>
                <a:avLst/>
                <a:gdLst>
                  <a:gd name="T0" fmla="*/ 524 w 525"/>
                  <a:gd name="T1" fmla="*/ 417 h 434"/>
                  <a:gd name="T2" fmla="*/ 524 w 525"/>
                  <a:gd name="T3" fmla="*/ 422 h 434"/>
                  <a:gd name="T4" fmla="*/ 518 w 525"/>
                  <a:gd name="T5" fmla="*/ 423 h 434"/>
                  <a:gd name="T6" fmla="*/ 512 w 525"/>
                  <a:gd name="T7" fmla="*/ 425 h 434"/>
                  <a:gd name="T8" fmla="*/ 505 w 525"/>
                  <a:gd name="T9" fmla="*/ 426 h 434"/>
                  <a:gd name="T10" fmla="*/ 498 w 525"/>
                  <a:gd name="T11" fmla="*/ 426 h 434"/>
                  <a:gd name="T12" fmla="*/ 492 w 525"/>
                  <a:gd name="T13" fmla="*/ 429 h 434"/>
                  <a:gd name="T14" fmla="*/ 487 w 525"/>
                  <a:gd name="T15" fmla="*/ 433 h 434"/>
                  <a:gd name="T16" fmla="*/ 481 w 525"/>
                  <a:gd name="T17" fmla="*/ 434 h 434"/>
                  <a:gd name="T18" fmla="*/ 476 w 525"/>
                  <a:gd name="T19" fmla="*/ 431 h 434"/>
                  <a:gd name="T20" fmla="*/ 472 w 525"/>
                  <a:gd name="T21" fmla="*/ 428 h 434"/>
                  <a:gd name="T22" fmla="*/ 461 w 525"/>
                  <a:gd name="T23" fmla="*/ 409 h 434"/>
                  <a:gd name="T24" fmla="*/ 410 w 525"/>
                  <a:gd name="T25" fmla="*/ 406 h 434"/>
                  <a:gd name="T26" fmla="*/ 366 w 525"/>
                  <a:gd name="T27" fmla="*/ 382 h 434"/>
                  <a:gd name="T28" fmla="*/ 295 w 525"/>
                  <a:gd name="T29" fmla="*/ 368 h 434"/>
                  <a:gd name="T30" fmla="*/ 261 w 525"/>
                  <a:gd name="T31" fmla="*/ 389 h 434"/>
                  <a:gd name="T32" fmla="*/ 236 w 525"/>
                  <a:gd name="T33" fmla="*/ 394 h 434"/>
                  <a:gd name="T34" fmla="*/ 229 w 525"/>
                  <a:gd name="T35" fmla="*/ 353 h 434"/>
                  <a:gd name="T36" fmla="*/ 216 w 525"/>
                  <a:gd name="T37" fmla="*/ 322 h 434"/>
                  <a:gd name="T38" fmla="*/ 149 w 525"/>
                  <a:gd name="T39" fmla="*/ 309 h 434"/>
                  <a:gd name="T40" fmla="*/ 137 w 525"/>
                  <a:gd name="T41" fmla="*/ 313 h 434"/>
                  <a:gd name="T42" fmla="*/ 123 w 525"/>
                  <a:gd name="T43" fmla="*/ 316 h 434"/>
                  <a:gd name="T44" fmla="*/ 109 w 525"/>
                  <a:gd name="T45" fmla="*/ 311 h 434"/>
                  <a:gd name="T46" fmla="*/ 97 w 525"/>
                  <a:gd name="T47" fmla="*/ 317 h 434"/>
                  <a:gd name="T48" fmla="*/ 73 w 525"/>
                  <a:gd name="T49" fmla="*/ 317 h 434"/>
                  <a:gd name="T50" fmla="*/ 41 w 525"/>
                  <a:gd name="T51" fmla="*/ 313 h 434"/>
                  <a:gd name="T52" fmla="*/ 27 w 525"/>
                  <a:gd name="T53" fmla="*/ 314 h 434"/>
                  <a:gd name="T54" fmla="*/ 15 w 525"/>
                  <a:gd name="T55" fmla="*/ 306 h 434"/>
                  <a:gd name="T56" fmla="*/ 4 w 525"/>
                  <a:gd name="T57" fmla="*/ 314 h 434"/>
                  <a:gd name="T58" fmla="*/ 3 w 525"/>
                  <a:gd name="T59" fmla="*/ 257 h 434"/>
                  <a:gd name="T60" fmla="*/ 49 w 525"/>
                  <a:gd name="T61" fmla="*/ 230 h 434"/>
                  <a:gd name="T62" fmla="*/ 52 w 525"/>
                  <a:gd name="T63" fmla="*/ 220 h 434"/>
                  <a:gd name="T64" fmla="*/ 60 w 525"/>
                  <a:gd name="T65" fmla="*/ 216 h 434"/>
                  <a:gd name="T66" fmla="*/ 72 w 525"/>
                  <a:gd name="T67" fmla="*/ 210 h 434"/>
                  <a:gd name="T68" fmla="*/ 75 w 525"/>
                  <a:gd name="T69" fmla="*/ 203 h 434"/>
                  <a:gd name="T70" fmla="*/ 77 w 525"/>
                  <a:gd name="T71" fmla="*/ 199 h 434"/>
                  <a:gd name="T72" fmla="*/ 77 w 525"/>
                  <a:gd name="T73" fmla="*/ 193 h 434"/>
                  <a:gd name="T74" fmla="*/ 77 w 525"/>
                  <a:gd name="T75" fmla="*/ 188 h 434"/>
                  <a:gd name="T76" fmla="*/ 78 w 525"/>
                  <a:gd name="T77" fmla="*/ 182 h 434"/>
                  <a:gd name="T78" fmla="*/ 83 w 525"/>
                  <a:gd name="T79" fmla="*/ 168 h 434"/>
                  <a:gd name="T80" fmla="*/ 73 w 525"/>
                  <a:gd name="T81" fmla="*/ 163 h 434"/>
                  <a:gd name="T82" fmla="*/ 67 w 525"/>
                  <a:gd name="T83" fmla="*/ 160 h 434"/>
                  <a:gd name="T84" fmla="*/ 78 w 525"/>
                  <a:gd name="T85" fmla="*/ 146 h 434"/>
                  <a:gd name="T86" fmla="*/ 93 w 525"/>
                  <a:gd name="T87" fmla="*/ 134 h 434"/>
                  <a:gd name="T88" fmla="*/ 104 w 525"/>
                  <a:gd name="T89" fmla="*/ 116 h 434"/>
                  <a:gd name="T90" fmla="*/ 112 w 525"/>
                  <a:gd name="T91" fmla="*/ 93 h 434"/>
                  <a:gd name="T92" fmla="*/ 144 w 525"/>
                  <a:gd name="T93" fmla="*/ 60 h 434"/>
                  <a:gd name="T94" fmla="*/ 155 w 525"/>
                  <a:gd name="T95" fmla="*/ 33 h 434"/>
                  <a:gd name="T96" fmla="*/ 169 w 525"/>
                  <a:gd name="T97" fmla="*/ 13 h 434"/>
                  <a:gd name="T98" fmla="*/ 163 w 525"/>
                  <a:gd name="T99" fmla="*/ 3 h 434"/>
                  <a:gd name="T100" fmla="*/ 140 w 525"/>
                  <a:gd name="T101" fmla="*/ 16 h 434"/>
                  <a:gd name="T102" fmla="*/ 115 w 525"/>
                  <a:gd name="T103" fmla="*/ 20 h 434"/>
                  <a:gd name="T104" fmla="*/ 81 w 525"/>
                  <a:gd name="T105" fmla="*/ 34 h 434"/>
                  <a:gd name="T106" fmla="*/ 40 w 525"/>
                  <a:gd name="T107" fmla="*/ 46 h 434"/>
                  <a:gd name="T108" fmla="*/ 37 w 525"/>
                  <a:gd name="T109" fmla="*/ 2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5" h="434">
                    <a:moveTo>
                      <a:pt x="524" y="411"/>
                    </a:moveTo>
                    <a:lnTo>
                      <a:pt x="524" y="413"/>
                    </a:lnTo>
                    <a:lnTo>
                      <a:pt x="524" y="414"/>
                    </a:lnTo>
                    <a:lnTo>
                      <a:pt x="524" y="416"/>
                    </a:lnTo>
                    <a:lnTo>
                      <a:pt x="524" y="417"/>
                    </a:lnTo>
                    <a:lnTo>
                      <a:pt x="524" y="419"/>
                    </a:lnTo>
                    <a:lnTo>
                      <a:pt x="525" y="419"/>
                    </a:lnTo>
                    <a:lnTo>
                      <a:pt x="525" y="420"/>
                    </a:lnTo>
                    <a:lnTo>
                      <a:pt x="524" y="420"/>
                    </a:lnTo>
                    <a:lnTo>
                      <a:pt x="524" y="422"/>
                    </a:lnTo>
                    <a:lnTo>
                      <a:pt x="522" y="422"/>
                    </a:lnTo>
                    <a:lnTo>
                      <a:pt x="521" y="422"/>
                    </a:lnTo>
                    <a:lnTo>
                      <a:pt x="519" y="422"/>
                    </a:lnTo>
                    <a:lnTo>
                      <a:pt x="518" y="422"/>
                    </a:lnTo>
                    <a:lnTo>
                      <a:pt x="518" y="423"/>
                    </a:lnTo>
                    <a:lnTo>
                      <a:pt x="516" y="423"/>
                    </a:lnTo>
                    <a:lnTo>
                      <a:pt x="515" y="423"/>
                    </a:lnTo>
                    <a:lnTo>
                      <a:pt x="513" y="423"/>
                    </a:lnTo>
                    <a:lnTo>
                      <a:pt x="512" y="423"/>
                    </a:lnTo>
                    <a:lnTo>
                      <a:pt x="512" y="425"/>
                    </a:lnTo>
                    <a:lnTo>
                      <a:pt x="510" y="425"/>
                    </a:lnTo>
                    <a:lnTo>
                      <a:pt x="509" y="425"/>
                    </a:lnTo>
                    <a:lnTo>
                      <a:pt x="507" y="425"/>
                    </a:lnTo>
                    <a:lnTo>
                      <a:pt x="507" y="426"/>
                    </a:lnTo>
                    <a:lnTo>
                      <a:pt x="505" y="426"/>
                    </a:lnTo>
                    <a:lnTo>
                      <a:pt x="504" y="426"/>
                    </a:lnTo>
                    <a:lnTo>
                      <a:pt x="502" y="426"/>
                    </a:lnTo>
                    <a:lnTo>
                      <a:pt x="501" y="426"/>
                    </a:lnTo>
                    <a:lnTo>
                      <a:pt x="499" y="426"/>
                    </a:lnTo>
                    <a:lnTo>
                      <a:pt x="498" y="426"/>
                    </a:lnTo>
                    <a:lnTo>
                      <a:pt x="496" y="428"/>
                    </a:lnTo>
                    <a:lnTo>
                      <a:pt x="495" y="428"/>
                    </a:lnTo>
                    <a:lnTo>
                      <a:pt x="493" y="428"/>
                    </a:lnTo>
                    <a:lnTo>
                      <a:pt x="493" y="429"/>
                    </a:lnTo>
                    <a:lnTo>
                      <a:pt x="492" y="429"/>
                    </a:lnTo>
                    <a:lnTo>
                      <a:pt x="490" y="429"/>
                    </a:lnTo>
                    <a:lnTo>
                      <a:pt x="490" y="431"/>
                    </a:lnTo>
                    <a:lnTo>
                      <a:pt x="489" y="431"/>
                    </a:lnTo>
                    <a:lnTo>
                      <a:pt x="489" y="433"/>
                    </a:lnTo>
                    <a:lnTo>
                      <a:pt x="487" y="433"/>
                    </a:lnTo>
                    <a:lnTo>
                      <a:pt x="485" y="433"/>
                    </a:lnTo>
                    <a:lnTo>
                      <a:pt x="485" y="434"/>
                    </a:lnTo>
                    <a:lnTo>
                      <a:pt x="484" y="434"/>
                    </a:lnTo>
                    <a:lnTo>
                      <a:pt x="482" y="434"/>
                    </a:lnTo>
                    <a:lnTo>
                      <a:pt x="481" y="434"/>
                    </a:lnTo>
                    <a:lnTo>
                      <a:pt x="479" y="434"/>
                    </a:lnTo>
                    <a:lnTo>
                      <a:pt x="479" y="433"/>
                    </a:lnTo>
                    <a:lnTo>
                      <a:pt x="478" y="433"/>
                    </a:lnTo>
                    <a:lnTo>
                      <a:pt x="476" y="433"/>
                    </a:lnTo>
                    <a:lnTo>
                      <a:pt x="476" y="431"/>
                    </a:lnTo>
                    <a:lnTo>
                      <a:pt x="475" y="431"/>
                    </a:lnTo>
                    <a:lnTo>
                      <a:pt x="473" y="431"/>
                    </a:lnTo>
                    <a:lnTo>
                      <a:pt x="473" y="429"/>
                    </a:lnTo>
                    <a:lnTo>
                      <a:pt x="472" y="429"/>
                    </a:lnTo>
                    <a:lnTo>
                      <a:pt x="472" y="428"/>
                    </a:lnTo>
                    <a:lnTo>
                      <a:pt x="470" y="426"/>
                    </a:lnTo>
                    <a:lnTo>
                      <a:pt x="469" y="423"/>
                    </a:lnTo>
                    <a:lnTo>
                      <a:pt x="467" y="411"/>
                    </a:lnTo>
                    <a:lnTo>
                      <a:pt x="465" y="409"/>
                    </a:lnTo>
                    <a:lnTo>
                      <a:pt x="461" y="409"/>
                    </a:lnTo>
                    <a:lnTo>
                      <a:pt x="455" y="406"/>
                    </a:lnTo>
                    <a:lnTo>
                      <a:pt x="438" y="408"/>
                    </a:lnTo>
                    <a:lnTo>
                      <a:pt x="427" y="406"/>
                    </a:lnTo>
                    <a:lnTo>
                      <a:pt x="418" y="408"/>
                    </a:lnTo>
                    <a:lnTo>
                      <a:pt x="410" y="406"/>
                    </a:lnTo>
                    <a:lnTo>
                      <a:pt x="402" y="403"/>
                    </a:lnTo>
                    <a:lnTo>
                      <a:pt x="393" y="399"/>
                    </a:lnTo>
                    <a:lnTo>
                      <a:pt x="381" y="394"/>
                    </a:lnTo>
                    <a:lnTo>
                      <a:pt x="375" y="389"/>
                    </a:lnTo>
                    <a:lnTo>
                      <a:pt x="366" y="382"/>
                    </a:lnTo>
                    <a:lnTo>
                      <a:pt x="355" y="377"/>
                    </a:lnTo>
                    <a:lnTo>
                      <a:pt x="330" y="376"/>
                    </a:lnTo>
                    <a:lnTo>
                      <a:pt x="324" y="374"/>
                    </a:lnTo>
                    <a:lnTo>
                      <a:pt x="299" y="366"/>
                    </a:lnTo>
                    <a:lnTo>
                      <a:pt x="295" y="368"/>
                    </a:lnTo>
                    <a:lnTo>
                      <a:pt x="289" y="371"/>
                    </a:lnTo>
                    <a:lnTo>
                      <a:pt x="279" y="380"/>
                    </a:lnTo>
                    <a:lnTo>
                      <a:pt x="275" y="383"/>
                    </a:lnTo>
                    <a:lnTo>
                      <a:pt x="272" y="386"/>
                    </a:lnTo>
                    <a:lnTo>
                      <a:pt x="261" y="389"/>
                    </a:lnTo>
                    <a:lnTo>
                      <a:pt x="249" y="396"/>
                    </a:lnTo>
                    <a:lnTo>
                      <a:pt x="244" y="397"/>
                    </a:lnTo>
                    <a:lnTo>
                      <a:pt x="241" y="399"/>
                    </a:lnTo>
                    <a:lnTo>
                      <a:pt x="236" y="396"/>
                    </a:lnTo>
                    <a:lnTo>
                      <a:pt x="236" y="394"/>
                    </a:lnTo>
                    <a:lnTo>
                      <a:pt x="236" y="379"/>
                    </a:lnTo>
                    <a:lnTo>
                      <a:pt x="232" y="369"/>
                    </a:lnTo>
                    <a:lnTo>
                      <a:pt x="232" y="368"/>
                    </a:lnTo>
                    <a:lnTo>
                      <a:pt x="230" y="359"/>
                    </a:lnTo>
                    <a:lnTo>
                      <a:pt x="229" y="353"/>
                    </a:lnTo>
                    <a:lnTo>
                      <a:pt x="221" y="348"/>
                    </a:lnTo>
                    <a:lnTo>
                      <a:pt x="216" y="343"/>
                    </a:lnTo>
                    <a:lnTo>
                      <a:pt x="212" y="340"/>
                    </a:lnTo>
                    <a:lnTo>
                      <a:pt x="213" y="333"/>
                    </a:lnTo>
                    <a:lnTo>
                      <a:pt x="216" y="322"/>
                    </a:lnTo>
                    <a:lnTo>
                      <a:pt x="195" y="316"/>
                    </a:lnTo>
                    <a:lnTo>
                      <a:pt x="176" y="313"/>
                    </a:lnTo>
                    <a:lnTo>
                      <a:pt x="158" y="309"/>
                    </a:lnTo>
                    <a:lnTo>
                      <a:pt x="155" y="309"/>
                    </a:lnTo>
                    <a:lnTo>
                      <a:pt x="149" y="309"/>
                    </a:lnTo>
                    <a:lnTo>
                      <a:pt x="144" y="309"/>
                    </a:lnTo>
                    <a:lnTo>
                      <a:pt x="143" y="311"/>
                    </a:lnTo>
                    <a:lnTo>
                      <a:pt x="141" y="311"/>
                    </a:lnTo>
                    <a:lnTo>
                      <a:pt x="140" y="313"/>
                    </a:lnTo>
                    <a:lnTo>
                      <a:pt x="137" y="313"/>
                    </a:lnTo>
                    <a:lnTo>
                      <a:pt x="135" y="314"/>
                    </a:lnTo>
                    <a:lnTo>
                      <a:pt x="129" y="316"/>
                    </a:lnTo>
                    <a:lnTo>
                      <a:pt x="129" y="317"/>
                    </a:lnTo>
                    <a:lnTo>
                      <a:pt x="126" y="317"/>
                    </a:lnTo>
                    <a:lnTo>
                      <a:pt x="123" y="316"/>
                    </a:lnTo>
                    <a:lnTo>
                      <a:pt x="118" y="314"/>
                    </a:lnTo>
                    <a:lnTo>
                      <a:pt x="117" y="314"/>
                    </a:lnTo>
                    <a:lnTo>
                      <a:pt x="115" y="313"/>
                    </a:lnTo>
                    <a:lnTo>
                      <a:pt x="112" y="311"/>
                    </a:lnTo>
                    <a:lnTo>
                      <a:pt x="109" y="311"/>
                    </a:lnTo>
                    <a:lnTo>
                      <a:pt x="107" y="311"/>
                    </a:lnTo>
                    <a:lnTo>
                      <a:pt x="106" y="313"/>
                    </a:lnTo>
                    <a:lnTo>
                      <a:pt x="103" y="314"/>
                    </a:lnTo>
                    <a:lnTo>
                      <a:pt x="100" y="316"/>
                    </a:lnTo>
                    <a:lnTo>
                      <a:pt x="97" y="317"/>
                    </a:lnTo>
                    <a:lnTo>
                      <a:pt x="93" y="317"/>
                    </a:lnTo>
                    <a:lnTo>
                      <a:pt x="92" y="317"/>
                    </a:lnTo>
                    <a:lnTo>
                      <a:pt x="84" y="317"/>
                    </a:lnTo>
                    <a:lnTo>
                      <a:pt x="78" y="317"/>
                    </a:lnTo>
                    <a:lnTo>
                      <a:pt x="73" y="317"/>
                    </a:lnTo>
                    <a:lnTo>
                      <a:pt x="69" y="317"/>
                    </a:lnTo>
                    <a:lnTo>
                      <a:pt x="64" y="317"/>
                    </a:lnTo>
                    <a:lnTo>
                      <a:pt x="55" y="316"/>
                    </a:lnTo>
                    <a:lnTo>
                      <a:pt x="43" y="313"/>
                    </a:lnTo>
                    <a:lnTo>
                      <a:pt x="41" y="313"/>
                    </a:lnTo>
                    <a:lnTo>
                      <a:pt x="38" y="313"/>
                    </a:lnTo>
                    <a:lnTo>
                      <a:pt x="35" y="314"/>
                    </a:lnTo>
                    <a:lnTo>
                      <a:pt x="32" y="314"/>
                    </a:lnTo>
                    <a:lnTo>
                      <a:pt x="30" y="314"/>
                    </a:lnTo>
                    <a:lnTo>
                      <a:pt x="27" y="314"/>
                    </a:lnTo>
                    <a:lnTo>
                      <a:pt x="26" y="314"/>
                    </a:lnTo>
                    <a:lnTo>
                      <a:pt x="24" y="313"/>
                    </a:lnTo>
                    <a:lnTo>
                      <a:pt x="21" y="311"/>
                    </a:lnTo>
                    <a:lnTo>
                      <a:pt x="18" y="309"/>
                    </a:lnTo>
                    <a:lnTo>
                      <a:pt x="15" y="306"/>
                    </a:lnTo>
                    <a:lnTo>
                      <a:pt x="12" y="306"/>
                    </a:lnTo>
                    <a:lnTo>
                      <a:pt x="10" y="306"/>
                    </a:lnTo>
                    <a:lnTo>
                      <a:pt x="7" y="306"/>
                    </a:lnTo>
                    <a:lnTo>
                      <a:pt x="6" y="309"/>
                    </a:lnTo>
                    <a:lnTo>
                      <a:pt x="4" y="314"/>
                    </a:lnTo>
                    <a:lnTo>
                      <a:pt x="3" y="317"/>
                    </a:lnTo>
                    <a:lnTo>
                      <a:pt x="1" y="319"/>
                    </a:lnTo>
                    <a:lnTo>
                      <a:pt x="0" y="319"/>
                    </a:lnTo>
                    <a:lnTo>
                      <a:pt x="9" y="293"/>
                    </a:lnTo>
                    <a:lnTo>
                      <a:pt x="3" y="257"/>
                    </a:lnTo>
                    <a:lnTo>
                      <a:pt x="18" y="248"/>
                    </a:lnTo>
                    <a:lnTo>
                      <a:pt x="40" y="237"/>
                    </a:lnTo>
                    <a:lnTo>
                      <a:pt x="41" y="236"/>
                    </a:lnTo>
                    <a:lnTo>
                      <a:pt x="46" y="231"/>
                    </a:lnTo>
                    <a:lnTo>
                      <a:pt x="49" y="230"/>
                    </a:lnTo>
                    <a:lnTo>
                      <a:pt x="49" y="226"/>
                    </a:lnTo>
                    <a:lnTo>
                      <a:pt x="49" y="223"/>
                    </a:lnTo>
                    <a:lnTo>
                      <a:pt x="49" y="222"/>
                    </a:lnTo>
                    <a:lnTo>
                      <a:pt x="50" y="222"/>
                    </a:lnTo>
                    <a:lnTo>
                      <a:pt x="52" y="220"/>
                    </a:lnTo>
                    <a:lnTo>
                      <a:pt x="53" y="219"/>
                    </a:lnTo>
                    <a:lnTo>
                      <a:pt x="55" y="217"/>
                    </a:lnTo>
                    <a:lnTo>
                      <a:pt x="57" y="217"/>
                    </a:lnTo>
                    <a:lnTo>
                      <a:pt x="58" y="217"/>
                    </a:lnTo>
                    <a:lnTo>
                      <a:pt x="60" y="216"/>
                    </a:lnTo>
                    <a:lnTo>
                      <a:pt x="61" y="214"/>
                    </a:lnTo>
                    <a:lnTo>
                      <a:pt x="63" y="214"/>
                    </a:lnTo>
                    <a:lnTo>
                      <a:pt x="64" y="213"/>
                    </a:lnTo>
                    <a:lnTo>
                      <a:pt x="66" y="213"/>
                    </a:lnTo>
                    <a:lnTo>
                      <a:pt x="72" y="210"/>
                    </a:lnTo>
                    <a:lnTo>
                      <a:pt x="72" y="208"/>
                    </a:lnTo>
                    <a:lnTo>
                      <a:pt x="72" y="206"/>
                    </a:lnTo>
                    <a:lnTo>
                      <a:pt x="72" y="205"/>
                    </a:lnTo>
                    <a:lnTo>
                      <a:pt x="73" y="203"/>
                    </a:lnTo>
                    <a:lnTo>
                      <a:pt x="75" y="203"/>
                    </a:lnTo>
                    <a:lnTo>
                      <a:pt x="75" y="202"/>
                    </a:lnTo>
                    <a:lnTo>
                      <a:pt x="77" y="202"/>
                    </a:lnTo>
                    <a:lnTo>
                      <a:pt x="77" y="200"/>
                    </a:lnTo>
                    <a:lnTo>
                      <a:pt x="75" y="200"/>
                    </a:lnTo>
                    <a:lnTo>
                      <a:pt x="77" y="199"/>
                    </a:lnTo>
                    <a:lnTo>
                      <a:pt x="77" y="197"/>
                    </a:lnTo>
                    <a:lnTo>
                      <a:pt x="77" y="196"/>
                    </a:lnTo>
                    <a:lnTo>
                      <a:pt x="77" y="194"/>
                    </a:lnTo>
                    <a:lnTo>
                      <a:pt x="78" y="193"/>
                    </a:lnTo>
                    <a:lnTo>
                      <a:pt x="77" y="193"/>
                    </a:lnTo>
                    <a:lnTo>
                      <a:pt x="78" y="193"/>
                    </a:lnTo>
                    <a:lnTo>
                      <a:pt x="78" y="191"/>
                    </a:lnTo>
                    <a:lnTo>
                      <a:pt x="77" y="191"/>
                    </a:lnTo>
                    <a:lnTo>
                      <a:pt x="77" y="190"/>
                    </a:lnTo>
                    <a:lnTo>
                      <a:pt x="77" y="188"/>
                    </a:lnTo>
                    <a:lnTo>
                      <a:pt x="77" y="186"/>
                    </a:lnTo>
                    <a:lnTo>
                      <a:pt x="77" y="185"/>
                    </a:lnTo>
                    <a:lnTo>
                      <a:pt x="78" y="185"/>
                    </a:lnTo>
                    <a:lnTo>
                      <a:pt x="78" y="183"/>
                    </a:lnTo>
                    <a:lnTo>
                      <a:pt x="78" y="182"/>
                    </a:lnTo>
                    <a:lnTo>
                      <a:pt x="80" y="180"/>
                    </a:lnTo>
                    <a:lnTo>
                      <a:pt x="80" y="176"/>
                    </a:lnTo>
                    <a:lnTo>
                      <a:pt x="80" y="173"/>
                    </a:lnTo>
                    <a:lnTo>
                      <a:pt x="81" y="171"/>
                    </a:lnTo>
                    <a:lnTo>
                      <a:pt x="83" y="168"/>
                    </a:lnTo>
                    <a:lnTo>
                      <a:pt x="83" y="165"/>
                    </a:lnTo>
                    <a:lnTo>
                      <a:pt x="81" y="165"/>
                    </a:lnTo>
                    <a:lnTo>
                      <a:pt x="78" y="163"/>
                    </a:lnTo>
                    <a:lnTo>
                      <a:pt x="77" y="163"/>
                    </a:lnTo>
                    <a:lnTo>
                      <a:pt x="73" y="163"/>
                    </a:lnTo>
                    <a:lnTo>
                      <a:pt x="70" y="163"/>
                    </a:lnTo>
                    <a:lnTo>
                      <a:pt x="69" y="163"/>
                    </a:lnTo>
                    <a:lnTo>
                      <a:pt x="69" y="162"/>
                    </a:lnTo>
                    <a:lnTo>
                      <a:pt x="67" y="162"/>
                    </a:lnTo>
                    <a:lnTo>
                      <a:pt x="67" y="160"/>
                    </a:lnTo>
                    <a:lnTo>
                      <a:pt x="67" y="159"/>
                    </a:lnTo>
                    <a:lnTo>
                      <a:pt x="72" y="154"/>
                    </a:lnTo>
                    <a:lnTo>
                      <a:pt x="73" y="153"/>
                    </a:lnTo>
                    <a:lnTo>
                      <a:pt x="77" y="150"/>
                    </a:lnTo>
                    <a:lnTo>
                      <a:pt x="78" y="146"/>
                    </a:lnTo>
                    <a:lnTo>
                      <a:pt x="81" y="145"/>
                    </a:lnTo>
                    <a:lnTo>
                      <a:pt x="83" y="142"/>
                    </a:lnTo>
                    <a:lnTo>
                      <a:pt x="84" y="142"/>
                    </a:lnTo>
                    <a:lnTo>
                      <a:pt x="92" y="136"/>
                    </a:lnTo>
                    <a:lnTo>
                      <a:pt x="93" y="134"/>
                    </a:lnTo>
                    <a:lnTo>
                      <a:pt x="95" y="131"/>
                    </a:lnTo>
                    <a:lnTo>
                      <a:pt x="97" y="130"/>
                    </a:lnTo>
                    <a:lnTo>
                      <a:pt x="100" y="125"/>
                    </a:lnTo>
                    <a:lnTo>
                      <a:pt x="103" y="120"/>
                    </a:lnTo>
                    <a:lnTo>
                      <a:pt x="104" y="116"/>
                    </a:lnTo>
                    <a:lnTo>
                      <a:pt x="104" y="110"/>
                    </a:lnTo>
                    <a:lnTo>
                      <a:pt x="104" y="103"/>
                    </a:lnTo>
                    <a:lnTo>
                      <a:pt x="106" y="99"/>
                    </a:lnTo>
                    <a:lnTo>
                      <a:pt x="106" y="94"/>
                    </a:lnTo>
                    <a:lnTo>
                      <a:pt x="112" y="93"/>
                    </a:lnTo>
                    <a:lnTo>
                      <a:pt x="117" y="90"/>
                    </a:lnTo>
                    <a:lnTo>
                      <a:pt x="121" y="86"/>
                    </a:lnTo>
                    <a:lnTo>
                      <a:pt x="127" y="83"/>
                    </a:lnTo>
                    <a:lnTo>
                      <a:pt x="132" y="80"/>
                    </a:lnTo>
                    <a:lnTo>
                      <a:pt x="144" y="60"/>
                    </a:lnTo>
                    <a:lnTo>
                      <a:pt x="150" y="56"/>
                    </a:lnTo>
                    <a:lnTo>
                      <a:pt x="147" y="43"/>
                    </a:lnTo>
                    <a:lnTo>
                      <a:pt x="146" y="37"/>
                    </a:lnTo>
                    <a:lnTo>
                      <a:pt x="149" y="36"/>
                    </a:lnTo>
                    <a:lnTo>
                      <a:pt x="155" y="33"/>
                    </a:lnTo>
                    <a:lnTo>
                      <a:pt x="150" y="28"/>
                    </a:lnTo>
                    <a:lnTo>
                      <a:pt x="152" y="20"/>
                    </a:lnTo>
                    <a:lnTo>
                      <a:pt x="158" y="19"/>
                    </a:lnTo>
                    <a:lnTo>
                      <a:pt x="163" y="16"/>
                    </a:lnTo>
                    <a:lnTo>
                      <a:pt x="169" y="13"/>
                    </a:lnTo>
                    <a:lnTo>
                      <a:pt x="173" y="10"/>
                    </a:lnTo>
                    <a:lnTo>
                      <a:pt x="178" y="7"/>
                    </a:lnTo>
                    <a:lnTo>
                      <a:pt x="180" y="0"/>
                    </a:lnTo>
                    <a:lnTo>
                      <a:pt x="172" y="2"/>
                    </a:lnTo>
                    <a:lnTo>
                      <a:pt x="163" y="3"/>
                    </a:lnTo>
                    <a:lnTo>
                      <a:pt x="156" y="3"/>
                    </a:lnTo>
                    <a:lnTo>
                      <a:pt x="150" y="5"/>
                    </a:lnTo>
                    <a:lnTo>
                      <a:pt x="147" y="11"/>
                    </a:lnTo>
                    <a:lnTo>
                      <a:pt x="141" y="13"/>
                    </a:lnTo>
                    <a:lnTo>
                      <a:pt x="140" y="16"/>
                    </a:lnTo>
                    <a:lnTo>
                      <a:pt x="133" y="16"/>
                    </a:lnTo>
                    <a:lnTo>
                      <a:pt x="129" y="17"/>
                    </a:lnTo>
                    <a:lnTo>
                      <a:pt x="124" y="19"/>
                    </a:lnTo>
                    <a:lnTo>
                      <a:pt x="118" y="20"/>
                    </a:lnTo>
                    <a:lnTo>
                      <a:pt x="115" y="20"/>
                    </a:lnTo>
                    <a:lnTo>
                      <a:pt x="107" y="22"/>
                    </a:lnTo>
                    <a:lnTo>
                      <a:pt x="103" y="28"/>
                    </a:lnTo>
                    <a:lnTo>
                      <a:pt x="100" y="25"/>
                    </a:lnTo>
                    <a:lnTo>
                      <a:pt x="86" y="33"/>
                    </a:lnTo>
                    <a:lnTo>
                      <a:pt x="81" y="34"/>
                    </a:lnTo>
                    <a:lnTo>
                      <a:pt x="77" y="36"/>
                    </a:lnTo>
                    <a:lnTo>
                      <a:pt x="66" y="40"/>
                    </a:lnTo>
                    <a:lnTo>
                      <a:pt x="60" y="42"/>
                    </a:lnTo>
                    <a:lnTo>
                      <a:pt x="49" y="45"/>
                    </a:lnTo>
                    <a:lnTo>
                      <a:pt x="40" y="46"/>
                    </a:lnTo>
                    <a:lnTo>
                      <a:pt x="40" y="40"/>
                    </a:lnTo>
                    <a:lnTo>
                      <a:pt x="40" y="34"/>
                    </a:lnTo>
                    <a:lnTo>
                      <a:pt x="38" y="30"/>
                    </a:lnTo>
                    <a:lnTo>
                      <a:pt x="37" y="28"/>
                    </a:lnTo>
                    <a:lnTo>
                      <a:pt x="37" y="27"/>
                    </a:lnTo>
                    <a:lnTo>
                      <a:pt x="41" y="17"/>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17" name="Freeform 32">
                <a:extLst>
                  <a:ext uri="{FF2B5EF4-FFF2-40B4-BE49-F238E27FC236}">
                    <a16:creationId xmlns:a16="http://schemas.microsoft.com/office/drawing/2014/main" id="{B56C52EA-4436-700A-81A9-D8AAFB0CA38B}"/>
                  </a:ext>
                </a:extLst>
              </p:cNvPr>
              <p:cNvSpPr>
                <a:spLocks/>
              </p:cNvSpPr>
              <p:nvPr/>
            </p:nvSpPr>
            <p:spPr bwMode="auto">
              <a:xfrm>
                <a:off x="3142" y="2404"/>
                <a:ext cx="2613" cy="1390"/>
              </a:xfrm>
              <a:custGeom>
                <a:avLst/>
                <a:gdLst>
                  <a:gd name="T0" fmla="*/ 111 w 2613"/>
                  <a:gd name="T1" fmla="*/ 252 h 1390"/>
                  <a:gd name="T2" fmla="*/ 129 w 2613"/>
                  <a:gd name="T3" fmla="*/ 260 h 1390"/>
                  <a:gd name="T4" fmla="*/ 168 w 2613"/>
                  <a:gd name="T5" fmla="*/ 263 h 1390"/>
                  <a:gd name="T6" fmla="*/ 161 w 2613"/>
                  <a:gd name="T7" fmla="*/ 243 h 1390"/>
                  <a:gd name="T8" fmla="*/ 221 w 2613"/>
                  <a:gd name="T9" fmla="*/ 237 h 1390"/>
                  <a:gd name="T10" fmla="*/ 257 w 2613"/>
                  <a:gd name="T11" fmla="*/ 201 h 1390"/>
                  <a:gd name="T12" fmla="*/ 300 w 2613"/>
                  <a:gd name="T13" fmla="*/ 218 h 1390"/>
                  <a:gd name="T14" fmla="*/ 343 w 2613"/>
                  <a:gd name="T15" fmla="*/ 200 h 1390"/>
                  <a:gd name="T16" fmla="*/ 327 w 2613"/>
                  <a:gd name="T17" fmla="*/ 135 h 1390"/>
                  <a:gd name="T18" fmla="*/ 403 w 2613"/>
                  <a:gd name="T19" fmla="*/ 151 h 1390"/>
                  <a:gd name="T20" fmla="*/ 470 w 2613"/>
                  <a:gd name="T21" fmla="*/ 146 h 1390"/>
                  <a:gd name="T22" fmla="*/ 567 w 2613"/>
                  <a:gd name="T23" fmla="*/ 83 h 1390"/>
                  <a:gd name="T24" fmla="*/ 635 w 2613"/>
                  <a:gd name="T25" fmla="*/ 72 h 1390"/>
                  <a:gd name="T26" fmla="*/ 692 w 2613"/>
                  <a:gd name="T27" fmla="*/ 14 h 1390"/>
                  <a:gd name="T28" fmla="*/ 721 w 2613"/>
                  <a:gd name="T29" fmla="*/ 55 h 1390"/>
                  <a:gd name="T30" fmla="*/ 813 w 2613"/>
                  <a:gd name="T31" fmla="*/ 12 h 1390"/>
                  <a:gd name="T32" fmla="*/ 993 w 2613"/>
                  <a:gd name="T33" fmla="*/ 92 h 1390"/>
                  <a:gd name="T34" fmla="*/ 1239 w 2613"/>
                  <a:gd name="T35" fmla="*/ 126 h 1390"/>
                  <a:gd name="T36" fmla="*/ 1273 w 2613"/>
                  <a:gd name="T37" fmla="*/ 97 h 1390"/>
                  <a:gd name="T38" fmla="*/ 1322 w 2613"/>
                  <a:gd name="T39" fmla="*/ 68 h 1390"/>
                  <a:gd name="T40" fmla="*/ 1377 w 2613"/>
                  <a:gd name="T41" fmla="*/ 69 h 1390"/>
                  <a:gd name="T42" fmla="*/ 1407 w 2613"/>
                  <a:gd name="T43" fmla="*/ 77 h 1390"/>
                  <a:gd name="T44" fmla="*/ 1442 w 2613"/>
                  <a:gd name="T45" fmla="*/ 81 h 1390"/>
                  <a:gd name="T46" fmla="*/ 1497 w 2613"/>
                  <a:gd name="T47" fmla="*/ 95 h 1390"/>
                  <a:gd name="T48" fmla="*/ 1534 w 2613"/>
                  <a:gd name="T49" fmla="*/ 129 h 1390"/>
                  <a:gd name="T50" fmla="*/ 1568 w 2613"/>
                  <a:gd name="T51" fmla="*/ 175 h 1390"/>
                  <a:gd name="T52" fmla="*/ 1571 w 2613"/>
                  <a:gd name="T53" fmla="*/ 214 h 1390"/>
                  <a:gd name="T54" fmla="*/ 1614 w 2613"/>
                  <a:gd name="T55" fmla="*/ 254 h 1390"/>
                  <a:gd name="T56" fmla="*/ 1653 w 2613"/>
                  <a:gd name="T57" fmla="*/ 292 h 1390"/>
                  <a:gd name="T58" fmla="*/ 1683 w 2613"/>
                  <a:gd name="T59" fmla="*/ 334 h 1390"/>
                  <a:gd name="T60" fmla="*/ 1733 w 2613"/>
                  <a:gd name="T61" fmla="*/ 347 h 1390"/>
                  <a:gd name="T62" fmla="*/ 1780 w 2613"/>
                  <a:gd name="T63" fmla="*/ 377 h 1390"/>
                  <a:gd name="T64" fmla="*/ 1831 w 2613"/>
                  <a:gd name="T65" fmla="*/ 404 h 1390"/>
                  <a:gd name="T66" fmla="*/ 1871 w 2613"/>
                  <a:gd name="T67" fmla="*/ 437 h 1390"/>
                  <a:gd name="T68" fmla="*/ 1934 w 2613"/>
                  <a:gd name="T69" fmla="*/ 452 h 1390"/>
                  <a:gd name="T70" fmla="*/ 1994 w 2613"/>
                  <a:gd name="T71" fmla="*/ 451 h 1390"/>
                  <a:gd name="T72" fmla="*/ 2052 w 2613"/>
                  <a:gd name="T73" fmla="*/ 451 h 1390"/>
                  <a:gd name="T74" fmla="*/ 2102 w 2613"/>
                  <a:gd name="T75" fmla="*/ 472 h 1390"/>
                  <a:gd name="T76" fmla="*/ 2155 w 2613"/>
                  <a:gd name="T77" fmla="*/ 497 h 1390"/>
                  <a:gd name="T78" fmla="*/ 2215 w 2613"/>
                  <a:gd name="T79" fmla="*/ 497 h 1390"/>
                  <a:gd name="T80" fmla="*/ 2261 w 2613"/>
                  <a:gd name="T81" fmla="*/ 518 h 1390"/>
                  <a:gd name="T82" fmla="*/ 2318 w 2613"/>
                  <a:gd name="T83" fmla="*/ 518 h 1390"/>
                  <a:gd name="T84" fmla="*/ 2377 w 2613"/>
                  <a:gd name="T85" fmla="*/ 520 h 1390"/>
                  <a:gd name="T86" fmla="*/ 2429 w 2613"/>
                  <a:gd name="T87" fmla="*/ 538 h 1390"/>
                  <a:gd name="T88" fmla="*/ 2490 w 2613"/>
                  <a:gd name="T89" fmla="*/ 537 h 1390"/>
                  <a:gd name="T90" fmla="*/ 2547 w 2613"/>
                  <a:gd name="T91" fmla="*/ 523 h 1390"/>
                  <a:gd name="T92" fmla="*/ 2560 w 2613"/>
                  <a:gd name="T93" fmla="*/ 800 h 1390"/>
                  <a:gd name="T94" fmla="*/ 2567 w 2613"/>
                  <a:gd name="T95" fmla="*/ 1049 h 1390"/>
                  <a:gd name="T96" fmla="*/ 2549 w 2613"/>
                  <a:gd name="T97" fmla="*/ 1101 h 1390"/>
                  <a:gd name="T98" fmla="*/ 2524 w 2613"/>
                  <a:gd name="T99" fmla="*/ 1160 h 1390"/>
                  <a:gd name="T100" fmla="*/ 2503 w 2613"/>
                  <a:gd name="T101" fmla="*/ 1216 h 1390"/>
                  <a:gd name="T102" fmla="*/ 2504 w 2613"/>
                  <a:gd name="T103" fmla="*/ 1281 h 1390"/>
                  <a:gd name="T104" fmla="*/ 2172 w 2613"/>
                  <a:gd name="T105" fmla="*/ 1253 h 1390"/>
                  <a:gd name="T106" fmla="*/ 1859 w 2613"/>
                  <a:gd name="T107" fmla="*/ 1030 h 1390"/>
                  <a:gd name="T108" fmla="*/ 1513 w 2613"/>
                  <a:gd name="T109" fmla="*/ 861 h 1390"/>
                  <a:gd name="T110" fmla="*/ 1390 w 2613"/>
                  <a:gd name="T111" fmla="*/ 815 h 1390"/>
                  <a:gd name="T112" fmla="*/ 1248 w 2613"/>
                  <a:gd name="T113" fmla="*/ 767 h 1390"/>
                  <a:gd name="T114" fmla="*/ 987 w 2613"/>
                  <a:gd name="T115" fmla="*/ 767 h 1390"/>
                  <a:gd name="T116" fmla="*/ 735 w 2613"/>
                  <a:gd name="T117" fmla="*/ 720 h 1390"/>
                  <a:gd name="T118" fmla="*/ 543 w 2613"/>
                  <a:gd name="T119" fmla="*/ 589 h 1390"/>
                  <a:gd name="T120" fmla="*/ 311 w 2613"/>
                  <a:gd name="T121" fmla="*/ 558 h 1390"/>
                  <a:gd name="T122" fmla="*/ 169 w 2613"/>
                  <a:gd name="T123" fmla="*/ 590 h 1390"/>
                  <a:gd name="T124" fmla="*/ 32 w 2613"/>
                  <a:gd name="T125" fmla="*/ 451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13" h="1390">
                    <a:moveTo>
                      <a:pt x="71" y="195"/>
                    </a:moveTo>
                    <a:lnTo>
                      <a:pt x="72" y="194"/>
                    </a:lnTo>
                    <a:lnTo>
                      <a:pt x="75" y="194"/>
                    </a:lnTo>
                    <a:lnTo>
                      <a:pt x="75" y="192"/>
                    </a:lnTo>
                    <a:lnTo>
                      <a:pt x="77" y="192"/>
                    </a:lnTo>
                    <a:lnTo>
                      <a:pt x="78" y="192"/>
                    </a:lnTo>
                    <a:lnTo>
                      <a:pt x="80" y="192"/>
                    </a:lnTo>
                    <a:lnTo>
                      <a:pt x="81" y="192"/>
                    </a:lnTo>
                    <a:lnTo>
                      <a:pt x="83" y="192"/>
                    </a:lnTo>
                    <a:lnTo>
                      <a:pt x="83" y="194"/>
                    </a:lnTo>
                    <a:lnTo>
                      <a:pt x="83" y="195"/>
                    </a:lnTo>
                    <a:lnTo>
                      <a:pt x="83" y="197"/>
                    </a:lnTo>
                    <a:lnTo>
                      <a:pt x="81" y="197"/>
                    </a:lnTo>
                    <a:lnTo>
                      <a:pt x="81" y="198"/>
                    </a:lnTo>
                    <a:lnTo>
                      <a:pt x="80" y="198"/>
                    </a:lnTo>
                    <a:lnTo>
                      <a:pt x="78" y="198"/>
                    </a:lnTo>
                    <a:lnTo>
                      <a:pt x="77" y="200"/>
                    </a:lnTo>
                    <a:lnTo>
                      <a:pt x="75" y="200"/>
                    </a:lnTo>
                    <a:lnTo>
                      <a:pt x="75" y="201"/>
                    </a:lnTo>
                    <a:lnTo>
                      <a:pt x="74" y="201"/>
                    </a:lnTo>
                    <a:lnTo>
                      <a:pt x="72" y="201"/>
                    </a:lnTo>
                    <a:lnTo>
                      <a:pt x="72" y="203"/>
                    </a:lnTo>
                    <a:lnTo>
                      <a:pt x="71" y="204"/>
                    </a:lnTo>
                    <a:lnTo>
                      <a:pt x="71" y="206"/>
                    </a:lnTo>
                    <a:lnTo>
                      <a:pt x="69" y="206"/>
                    </a:lnTo>
                    <a:lnTo>
                      <a:pt x="69" y="208"/>
                    </a:lnTo>
                    <a:lnTo>
                      <a:pt x="69" y="209"/>
                    </a:lnTo>
                    <a:lnTo>
                      <a:pt x="69" y="211"/>
                    </a:lnTo>
                    <a:lnTo>
                      <a:pt x="69" y="212"/>
                    </a:lnTo>
                    <a:lnTo>
                      <a:pt x="69" y="214"/>
                    </a:lnTo>
                    <a:lnTo>
                      <a:pt x="69" y="215"/>
                    </a:lnTo>
                    <a:lnTo>
                      <a:pt x="71" y="217"/>
                    </a:lnTo>
                    <a:lnTo>
                      <a:pt x="71" y="218"/>
                    </a:lnTo>
                    <a:lnTo>
                      <a:pt x="72" y="220"/>
                    </a:lnTo>
                    <a:lnTo>
                      <a:pt x="74" y="221"/>
                    </a:lnTo>
                    <a:lnTo>
                      <a:pt x="77" y="223"/>
                    </a:lnTo>
                    <a:lnTo>
                      <a:pt x="86" y="229"/>
                    </a:lnTo>
                    <a:lnTo>
                      <a:pt x="91" y="232"/>
                    </a:lnTo>
                    <a:lnTo>
                      <a:pt x="94" y="238"/>
                    </a:lnTo>
                    <a:lnTo>
                      <a:pt x="95" y="243"/>
                    </a:lnTo>
                    <a:lnTo>
                      <a:pt x="97" y="247"/>
                    </a:lnTo>
                    <a:lnTo>
                      <a:pt x="100" y="251"/>
                    </a:lnTo>
                    <a:lnTo>
                      <a:pt x="103" y="252"/>
                    </a:lnTo>
                    <a:lnTo>
                      <a:pt x="108" y="252"/>
                    </a:lnTo>
                    <a:lnTo>
                      <a:pt x="111" y="252"/>
                    </a:lnTo>
                    <a:lnTo>
                      <a:pt x="114" y="249"/>
                    </a:lnTo>
                    <a:lnTo>
                      <a:pt x="117" y="246"/>
                    </a:lnTo>
                    <a:lnTo>
                      <a:pt x="118" y="244"/>
                    </a:lnTo>
                    <a:lnTo>
                      <a:pt x="117" y="241"/>
                    </a:lnTo>
                    <a:lnTo>
                      <a:pt x="117" y="240"/>
                    </a:lnTo>
                    <a:lnTo>
                      <a:pt x="115" y="237"/>
                    </a:lnTo>
                    <a:lnTo>
                      <a:pt x="114" y="235"/>
                    </a:lnTo>
                    <a:lnTo>
                      <a:pt x="111" y="231"/>
                    </a:lnTo>
                    <a:lnTo>
                      <a:pt x="109" y="229"/>
                    </a:lnTo>
                    <a:lnTo>
                      <a:pt x="109" y="226"/>
                    </a:lnTo>
                    <a:lnTo>
                      <a:pt x="112" y="226"/>
                    </a:lnTo>
                    <a:lnTo>
                      <a:pt x="114" y="223"/>
                    </a:lnTo>
                    <a:lnTo>
                      <a:pt x="117" y="223"/>
                    </a:lnTo>
                    <a:lnTo>
                      <a:pt x="118" y="221"/>
                    </a:lnTo>
                    <a:lnTo>
                      <a:pt x="120" y="221"/>
                    </a:lnTo>
                    <a:lnTo>
                      <a:pt x="121" y="220"/>
                    </a:lnTo>
                    <a:lnTo>
                      <a:pt x="123" y="218"/>
                    </a:lnTo>
                    <a:lnTo>
                      <a:pt x="125" y="218"/>
                    </a:lnTo>
                    <a:lnTo>
                      <a:pt x="126" y="220"/>
                    </a:lnTo>
                    <a:lnTo>
                      <a:pt x="129" y="221"/>
                    </a:lnTo>
                    <a:lnTo>
                      <a:pt x="131" y="221"/>
                    </a:lnTo>
                    <a:lnTo>
                      <a:pt x="132" y="224"/>
                    </a:lnTo>
                    <a:lnTo>
                      <a:pt x="131" y="226"/>
                    </a:lnTo>
                    <a:lnTo>
                      <a:pt x="129" y="231"/>
                    </a:lnTo>
                    <a:lnTo>
                      <a:pt x="128" y="232"/>
                    </a:lnTo>
                    <a:lnTo>
                      <a:pt x="128" y="240"/>
                    </a:lnTo>
                    <a:lnTo>
                      <a:pt x="129" y="240"/>
                    </a:lnTo>
                    <a:lnTo>
                      <a:pt x="131" y="240"/>
                    </a:lnTo>
                    <a:lnTo>
                      <a:pt x="131" y="241"/>
                    </a:lnTo>
                    <a:lnTo>
                      <a:pt x="132" y="241"/>
                    </a:lnTo>
                    <a:lnTo>
                      <a:pt x="132" y="243"/>
                    </a:lnTo>
                    <a:lnTo>
                      <a:pt x="134" y="244"/>
                    </a:lnTo>
                    <a:lnTo>
                      <a:pt x="134" y="246"/>
                    </a:lnTo>
                    <a:lnTo>
                      <a:pt x="134" y="247"/>
                    </a:lnTo>
                    <a:lnTo>
                      <a:pt x="134" y="249"/>
                    </a:lnTo>
                    <a:lnTo>
                      <a:pt x="132" y="249"/>
                    </a:lnTo>
                    <a:lnTo>
                      <a:pt x="132" y="251"/>
                    </a:lnTo>
                    <a:lnTo>
                      <a:pt x="131" y="252"/>
                    </a:lnTo>
                    <a:lnTo>
                      <a:pt x="129" y="252"/>
                    </a:lnTo>
                    <a:lnTo>
                      <a:pt x="128" y="254"/>
                    </a:lnTo>
                    <a:lnTo>
                      <a:pt x="128" y="255"/>
                    </a:lnTo>
                    <a:lnTo>
                      <a:pt x="126" y="255"/>
                    </a:lnTo>
                    <a:lnTo>
                      <a:pt x="126" y="257"/>
                    </a:lnTo>
                    <a:lnTo>
                      <a:pt x="128" y="258"/>
                    </a:lnTo>
                    <a:lnTo>
                      <a:pt x="129" y="260"/>
                    </a:lnTo>
                    <a:lnTo>
                      <a:pt x="131" y="260"/>
                    </a:lnTo>
                    <a:lnTo>
                      <a:pt x="131" y="261"/>
                    </a:lnTo>
                    <a:lnTo>
                      <a:pt x="132" y="261"/>
                    </a:lnTo>
                    <a:lnTo>
                      <a:pt x="132" y="263"/>
                    </a:lnTo>
                    <a:lnTo>
                      <a:pt x="134" y="263"/>
                    </a:lnTo>
                    <a:lnTo>
                      <a:pt x="134" y="264"/>
                    </a:lnTo>
                    <a:lnTo>
                      <a:pt x="134" y="266"/>
                    </a:lnTo>
                    <a:lnTo>
                      <a:pt x="135" y="267"/>
                    </a:lnTo>
                    <a:lnTo>
                      <a:pt x="135" y="269"/>
                    </a:lnTo>
                    <a:lnTo>
                      <a:pt x="135" y="271"/>
                    </a:lnTo>
                    <a:lnTo>
                      <a:pt x="137" y="287"/>
                    </a:lnTo>
                    <a:lnTo>
                      <a:pt x="141" y="289"/>
                    </a:lnTo>
                    <a:lnTo>
                      <a:pt x="143" y="289"/>
                    </a:lnTo>
                    <a:lnTo>
                      <a:pt x="145" y="289"/>
                    </a:lnTo>
                    <a:lnTo>
                      <a:pt x="146" y="291"/>
                    </a:lnTo>
                    <a:lnTo>
                      <a:pt x="148" y="291"/>
                    </a:lnTo>
                    <a:lnTo>
                      <a:pt x="148" y="292"/>
                    </a:lnTo>
                    <a:lnTo>
                      <a:pt x="149" y="292"/>
                    </a:lnTo>
                    <a:lnTo>
                      <a:pt x="149" y="294"/>
                    </a:lnTo>
                    <a:lnTo>
                      <a:pt x="151" y="294"/>
                    </a:lnTo>
                    <a:lnTo>
                      <a:pt x="151" y="295"/>
                    </a:lnTo>
                    <a:lnTo>
                      <a:pt x="152" y="295"/>
                    </a:lnTo>
                    <a:lnTo>
                      <a:pt x="157" y="289"/>
                    </a:lnTo>
                    <a:lnTo>
                      <a:pt x="157" y="287"/>
                    </a:lnTo>
                    <a:lnTo>
                      <a:pt x="157" y="286"/>
                    </a:lnTo>
                    <a:lnTo>
                      <a:pt x="157" y="284"/>
                    </a:lnTo>
                    <a:lnTo>
                      <a:pt x="158" y="284"/>
                    </a:lnTo>
                    <a:lnTo>
                      <a:pt x="158" y="283"/>
                    </a:lnTo>
                    <a:lnTo>
                      <a:pt x="160" y="281"/>
                    </a:lnTo>
                    <a:lnTo>
                      <a:pt x="161" y="281"/>
                    </a:lnTo>
                    <a:lnTo>
                      <a:pt x="161" y="280"/>
                    </a:lnTo>
                    <a:lnTo>
                      <a:pt x="163" y="280"/>
                    </a:lnTo>
                    <a:lnTo>
                      <a:pt x="163" y="278"/>
                    </a:lnTo>
                    <a:lnTo>
                      <a:pt x="163" y="277"/>
                    </a:lnTo>
                    <a:lnTo>
                      <a:pt x="164" y="277"/>
                    </a:lnTo>
                    <a:lnTo>
                      <a:pt x="164" y="275"/>
                    </a:lnTo>
                    <a:lnTo>
                      <a:pt x="164" y="274"/>
                    </a:lnTo>
                    <a:lnTo>
                      <a:pt x="166" y="274"/>
                    </a:lnTo>
                    <a:lnTo>
                      <a:pt x="166" y="272"/>
                    </a:lnTo>
                    <a:lnTo>
                      <a:pt x="166" y="271"/>
                    </a:lnTo>
                    <a:lnTo>
                      <a:pt x="168" y="269"/>
                    </a:lnTo>
                    <a:lnTo>
                      <a:pt x="168" y="267"/>
                    </a:lnTo>
                    <a:lnTo>
                      <a:pt x="168" y="266"/>
                    </a:lnTo>
                    <a:lnTo>
                      <a:pt x="168" y="264"/>
                    </a:lnTo>
                    <a:lnTo>
                      <a:pt x="168" y="263"/>
                    </a:lnTo>
                    <a:lnTo>
                      <a:pt x="168" y="261"/>
                    </a:lnTo>
                    <a:lnTo>
                      <a:pt x="168" y="260"/>
                    </a:lnTo>
                    <a:lnTo>
                      <a:pt x="168" y="258"/>
                    </a:lnTo>
                    <a:lnTo>
                      <a:pt x="168" y="257"/>
                    </a:lnTo>
                    <a:lnTo>
                      <a:pt x="168" y="255"/>
                    </a:lnTo>
                    <a:lnTo>
                      <a:pt x="169" y="254"/>
                    </a:lnTo>
                    <a:lnTo>
                      <a:pt x="169" y="252"/>
                    </a:lnTo>
                    <a:lnTo>
                      <a:pt x="171" y="252"/>
                    </a:lnTo>
                    <a:lnTo>
                      <a:pt x="171" y="251"/>
                    </a:lnTo>
                    <a:lnTo>
                      <a:pt x="172" y="251"/>
                    </a:lnTo>
                    <a:lnTo>
                      <a:pt x="174" y="251"/>
                    </a:lnTo>
                    <a:lnTo>
                      <a:pt x="175" y="251"/>
                    </a:lnTo>
                    <a:lnTo>
                      <a:pt x="177" y="251"/>
                    </a:lnTo>
                    <a:lnTo>
                      <a:pt x="181" y="255"/>
                    </a:lnTo>
                    <a:lnTo>
                      <a:pt x="183" y="257"/>
                    </a:lnTo>
                    <a:lnTo>
                      <a:pt x="184" y="257"/>
                    </a:lnTo>
                    <a:lnTo>
                      <a:pt x="186" y="255"/>
                    </a:lnTo>
                    <a:lnTo>
                      <a:pt x="188" y="255"/>
                    </a:lnTo>
                    <a:lnTo>
                      <a:pt x="188" y="254"/>
                    </a:lnTo>
                    <a:lnTo>
                      <a:pt x="189" y="254"/>
                    </a:lnTo>
                    <a:lnTo>
                      <a:pt x="189" y="252"/>
                    </a:lnTo>
                    <a:lnTo>
                      <a:pt x="189" y="251"/>
                    </a:lnTo>
                    <a:lnTo>
                      <a:pt x="188" y="249"/>
                    </a:lnTo>
                    <a:lnTo>
                      <a:pt x="188" y="247"/>
                    </a:lnTo>
                    <a:lnTo>
                      <a:pt x="188" y="246"/>
                    </a:lnTo>
                    <a:lnTo>
                      <a:pt x="188" y="244"/>
                    </a:lnTo>
                    <a:lnTo>
                      <a:pt x="188" y="243"/>
                    </a:lnTo>
                    <a:lnTo>
                      <a:pt x="186" y="243"/>
                    </a:lnTo>
                    <a:lnTo>
                      <a:pt x="186" y="241"/>
                    </a:lnTo>
                    <a:lnTo>
                      <a:pt x="184" y="240"/>
                    </a:lnTo>
                    <a:lnTo>
                      <a:pt x="184" y="238"/>
                    </a:lnTo>
                    <a:lnTo>
                      <a:pt x="183" y="238"/>
                    </a:lnTo>
                    <a:lnTo>
                      <a:pt x="183" y="237"/>
                    </a:lnTo>
                    <a:lnTo>
                      <a:pt x="181" y="237"/>
                    </a:lnTo>
                    <a:lnTo>
                      <a:pt x="181" y="235"/>
                    </a:lnTo>
                    <a:lnTo>
                      <a:pt x="180" y="235"/>
                    </a:lnTo>
                    <a:lnTo>
                      <a:pt x="178" y="235"/>
                    </a:lnTo>
                    <a:lnTo>
                      <a:pt x="177" y="235"/>
                    </a:lnTo>
                    <a:lnTo>
                      <a:pt x="175" y="235"/>
                    </a:lnTo>
                    <a:lnTo>
                      <a:pt x="174" y="235"/>
                    </a:lnTo>
                    <a:lnTo>
                      <a:pt x="169" y="238"/>
                    </a:lnTo>
                    <a:lnTo>
                      <a:pt x="168" y="240"/>
                    </a:lnTo>
                    <a:lnTo>
                      <a:pt x="166" y="243"/>
                    </a:lnTo>
                    <a:lnTo>
                      <a:pt x="163" y="243"/>
                    </a:lnTo>
                    <a:lnTo>
                      <a:pt x="161" y="243"/>
                    </a:lnTo>
                    <a:lnTo>
                      <a:pt x="161" y="241"/>
                    </a:lnTo>
                    <a:lnTo>
                      <a:pt x="161" y="238"/>
                    </a:lnTo>
                    <a:lnTo>
                      <a:pt x="161" y="235"/>
                    </a:lnTo>
                    <a:lnTo>
                      <a:pt x="161" y="232"/>
                    </a:lnTo>
                    <a:lnTo>
                      <a:pt x="160" y="229"/>
                    </a:lnTo>
                    <a:lnTo>
                      <a:pt x="161" y="227"/>
                    </a:lnTo>
                    <a:lnTo>
                      <a:pt x="161" y="226"/>
                    </a:lnTo>
                    <a:lnTo>
                      <a:pt x="164" y="223"/>
                    </a:lnTo>
                    <a:lnTo>
                      <a:pt x="168" y="221"/>
                    </a:lnTo>
                    <a:lnTo>
                      <a:pt x="171" y="220"/>
                    </a:lnTo>
                    <a:lnTo>
                      <a:pt x="172" y="220"/>
                    </a:lnTo>
                    <a:lnTo>
                      <a:pt x="174" y="218"/>
                    </a:lnTo>
                    <a:lnTo>
                      <a:pt x="175" y="218"/>
                    </a:lnTo>
                    <a:lnTo>
                      <a:pt x="177" y="218"/>
                    </a:lnTo>
                    <a:lnTo>
                      <a:pt x="178" y="220"/>
                    </a:lnTo>
                    <a:lnTo>
                      <a:pt x="180" y="221"/>
                    </a:lnTo>
                    <a:lnTo>
                      <a:pt x="183" y="223"/>
                    </a:lnTo>
                    <a:lnTo>
                      <a:pt x="184" y="224"/>
                    </a:lnTo>
                    <a:lnTo>
                      <a:pt x="188" y="227"/>
                    </a:lnTo>
                    <a:lnTo>
                      <a:pt x="189" y="227"/>
                    </a:lnTo>
                    <a:lnTo>
                      <a:pt x="192" y="229"/>
                    </a:lnTo>
                    <a:lnTo>
                      <a:pt x="194" y="229"/>
                    </a:lnTo>
                    <a:lnTo>
                      <a:pt x="195" y="231"/>
                    </a:lnTo>
                    <a:lnTo>
                      <a:pt x="195" y="232"/>
                    </a:lnTo>
                    <a:lnTo>
                      <a:pt x="195" y="234"/>
                    </a:lnTo>
                    <a:lnTo>
                      <a:pt x="195" y="237"/>
                    </a:lnTo>
                    <a:lnTo>
                      <a:pt x="195" y="238"/>
                    </a:lnTo>
                    <a:lnTo>
                      <a:pt x="197" y="240"/>
                    </a:lnTo>
                    <a:lnTo>
                      <a:pt x="197" y="241"/>
                    </a:lnTo>
                    <a:lnTo>
                      <a:pt x="200" y="243"/>
                    </a:lnTo>
                    <a:lnTo>
                      <a:pt x="201" y="244"/>
                    </a:lnTo>
                    <a:lnTo>
                      <a:pt x="203" y="244"/>
                    </a:lnTo>
                    <a:lnTo>
                      <a:pt x="206" y="243"/>
                    </a:lnTo>
                    <a:lnTo>
                      <a:pt x="208" y="241"/>
                    </a:lnTo>
                    <a:lnTo>
                      <a:pt x="211" y="237"/>
                    </a:lnTo>
                    <a:lnTo>
                      <a:pt x="212" y="235"/>
                    </a:lnTo>
                    <a:lnTo>
                      <a:pt x="212" y="232"/>
                    </a:lnTo>
                    <a:lnTo>
                      <a:pt x="214" y="231"/>
                    </a:lnTo>
                    <a:lnTo>
                      <a:pt x="214" y="229"/>
                    </a:lnTo>
                    <a:lnTo>
                      <a:pt x="215" y="227"/>
                    </a:lnTo>
                    <a:lnTo>
                      <a:pt x="217" y="227"/>
                    </a:lnTo>
                    <a:lnTo>
                      <a:pt x="218" y="227"/>
                    </a:lnTo>
                    <a:lnTo>
                      <a:pt x="220" y="229"/>
                    </a:lnTo>
                    <a:lnTo>
                      <a:pt x="221" y="234"/>
                    </a:lnTo>
                    <a:lnTo>
                      <a:pt x="221" y="237"/>
                    </a:lnTo>
                    <a:lnTo>
                      <a:pt x="223" y="238"/>
                    </a:lnTo>
                    <a:lnTo>
                      <a:pt x="224" y="238"/>
                    </a:lnTo>
                    <a:lnTo>
                      <a:pt x="229" y="240"/>
                    </a:lnTo>
                    <a:lnTo>
                      <a:pt x="231" y="241"/>
                    </a:lnTo>
                    <a:lnTo>
                      <a:pt x="232" y="241"/>
                    </a:lnTo>
                    <a:lnTo>
                      <a:pt x="235" y="240"/>
                    </a:lnTo>
                    <a:lnTo>
                      <a:pt x="237" y="240"/>
                    </a:lnTo>
                    <a:lnTo>
                      <a:pt x="238" y="237"/>
                    </a:lnTo>
                    <a:lnTo>
                      <a:pt x="240" y="235"/>
                    </a:lnTo>
                    <a:lnTo>
                      <a:pt x="240" y="234"/>
                    </a:lnTo>
                    <a:lnTo>
                      <a:pt x="240" y="232"/>
                    </a:lnTo>
                    <a:lnTo>
                      <a:pt x="240" y="231"/>
                    </a:lnTo>
                    <a:lnTo>
                      <a:pt x="238" y="229"/>
                    </a:lnTo>
                    <a:lnTo>
                      <a:pt x="238" y="226"/>
                    </a:lnTo>
                    <a:lnTo>
                      <a:pt x="238" y="224"/>
                    </a:lnTo>
                    <a:lnTo>
                      <a:pt x="237" y="223"/>
                    </a:lnTo>
                    <a:lnTo>
                      <a:pt x="237" y="221"/>
                    </a:lnTo>
                    <a:lnTo>
                      <a:pt x="235" y="220"/>
                    </a:lnTo>
                    <a:lnTo>
                      <a:pt x="237" y="218"/>
                    </a:lnTo>
                    <a:lnTo>
                      <a:pt x="237" y="217"/>
                    </a:lnTo>
                    <a:lnTo>
                      <a:pt x="238" y="215"/>
                    </a:lnTo>
                    <a:lnTo>
                      <a:pt x="238" y="214"/>
                    </a:lnTo>
                    <a:lnTo>
                      <a:pt x="237" y="211"/>
                    </a:lnTo>
                    <a:lnTo>
                      <a:pt x="235" y="208"/>
                    </a:lnTo>
                    <a:lnTo>
                      <a:pt x="235" y="206"/>
                    </a:lnTo>
                    <a:lnTo>
                      <a:pt x="235" y="204"/>
                    </a:lnTo>
                    <a:lnTo>
                      <a:pt x="235" y="203"/>
                    </a:lnTo>
                    <a:lnTo>
                      <a:pt x="237" y="201"/>
                    </a:lnTo>
                    <a:lnTo>
                      <a:pt x="238" y="200"/>
                    </a:lnTo>
                    <a:lnTo>
                      <a:pt x="241" y="197"/>
                    </a:lnTo>
                    <a:lnTo>
                      <a:pt x="246" y="197"/>
                    </a:lnTo>
                    <a:lnTo>
                      <a:pt x="249" y="195"/>
                    </a:lnTo>
                    <a:lnTo>
                      <a:pt x="251" y="195"/>
                    </a:lnTo>
                    <a:lnTo>
                      <a:pt x="252" y="194"/>
                    </a:lnTo>
                    <a:lnTo>
                      <a:pt x="254" y="192"/>
                    </a:lnTo>
                    <a:lnTo>
                      <a:pt x="255" y="192"/>
                    </a:lnTo>
                    <a:lnTo>
                      <a:pt x="255" y="191"/>
                    </a:lnTo>
                    <a:lnTo>
                      <a:pt x="257" y="192"/>
                    </a:lnTo>
                    <a:lnTo>
                      <a:pt x="258" y="192"/>
                    </a:lnTo>
                    <a:lnTo>
                      <a:pt x="260" y="195"/>
                    </a:lnTo>
                    <a:lnTo>
                      <a:pt x="261" y="197"/>
                    </a:lnTo>
                    <a:lnTo>
                      <a:pt x="261" y="198"/>
                    </a:lnTo>
                    <a:lnTo>
                      <a:pt x="260" y="200"/>
                    </a:lnTo>
                    <a:lnTo>
                      <a:pt x="258" y="200"/>
                    </a:lnTo>
                    <a:lnTo>
                      <a:pt x="257" y="201"/>
                    </a:lnTo>
                    <a:lnTo>
                      <a:pt x="257" y="203"/>
                    </a:lnTo>
                    <a:lnTo>
                      <a:pt x="257" y="204"/>
                    </a:lnTo>
                    <a:lnTo>
                      <a:pt x="255" y="206"/>
                    </a:lnTo>
                    <a:lnTo>
                      <a:pt x="255" y="208"/>
                    </a:lnTo>
                    <a:lnTo>
                      <a:pt x="254" y="209"/>
                    </a:lnTo>
                    <a:lnTo>
                      <a:pt x="254" y="211"/>
                    </a:lnTo>
                    <a:lnTo>
                      <a:pt x="254" y="212"/>
                    </a:lnTo>
                    <a:lnTo>
                      <a:pt x="254" y="214"/>
                    </a:lnTo>
                    <a:lnTo>
                      <a:pt x="255" y="217"/>
                    </a:lnTo>
                    <a:lnTo>
                      <a:pt x="255" y="218"/>
                    </a:lnTo>
                    <a:lnTo>
                      <a:pt x="258" y="220"/>
                    </a:lnTo>
                    <a:lnTo>
                      <a:pt x="263" y="221"/>
                    </a:lnTo>
                    <a:lnTo>
                      <a:pt x="267" y="224"/>
                    </a:lnTo>
                    <a:lnTo>
                      <a:pt x="269" y="224"/>
                    </a:lnTo>
                    <a:lnTo>
                      <a:pt x="271" y="224"/>
                    </a:lnTo>
                    <a:lnTo>
                      <a:pt x="272" y="224"/>
                    </a:lnTo>
                    <a:lnTo>
                      <a:pt x="277" y="224"/>
                    </a:lnTo>
                    <a:lnTo>
                      <a:pt x="278" y="223"/>
                    </a:lnTo>
                    <a:lnTo>
                      <a:pt x="280" y="224"/>
                    </a:lnTo>
                    <a:lnTo>
                      <a:pt x="283" y="226"/>
                    </a:lnTo>
                    <a:lnTo>
                      <a:pt x="286" y="229"/>
                    </a:lnTo>
                    <a:lnTo>
                      <a:pt x="291" y="232"/>
                    </a:lnTo>
                    <a:lnTo>
                      <a:pt x="292" y="232"/>
                    </a:lnTo>
                    <a:lnTo>
                      <a:pt x="294" y="232"/>
                    </a:lnTo>
                    <a:lnTo>
                      <a:pt x="297" y="231"/>
                    </a:lnTo>
                    <a:lnTo>
                      <a:pt x="298" y="229"/>
                    </a:lnTo>
                    <a:lnTo>
                      <a:pt x="300" y="229"/>
                    </a:lnTo>
                    <a:lnTo>
                      <a:pt x="303" y="227"/>
                    </a:lnTo>
                    <a:lnTo>
                      <a:pt x="307" y="226"/>
                    </a:lnTo>
                    <a:lnTo>
                      <a:pt x="309" y="224"/>
                    </a:lnTo>
                    <a:lnTo>
                      <a:pt x="312" y="224"/>
                    </a:lnTo>
                    <a:lnTo>
                      <a:pt x="315" y="223"/>
                    </a:lnTo>
                    <a:lnTo>
                      <a:pt x="317" y="221"/>
                    </a:lnTo>
                    <a:lnTo>
                      <a:pt x="318" y="221"/>
                    </a:lnTo>
                    <a:lnTo>
                      <a:pt x="318" y="220"/>
                    </a:lnTo>
                    <a:lnTo>
                      <a:pt x="317" y="218"/>
                    </a:lnTo>
                    <a:lnTo>
                      <a:pt x="315" y="217"/>
                    </a:lnTo>
                    <a:lnTo>
                      <a:pt x="314" y="217"/>
                    </a:lnTo>
                    <a:lnTo>
                      <a:pt x="312" y="215"/>
                    </a:lnTo>
                    <a:lnTo>
                      <a:pt x="311" y="217"/>
                    </a:lnTo>
                    <a:lnTo>
                      <a:pt x="309" y="218"/>
                    </a:lnTo>
                    <a:lnTo>
                      <a:pt x="306" y="220"/>
                    </a:lnTo>
                    <a:lnTo>
                      <a:pt x="304" y="220"/>
                    </a:lnTo>
                    <a:lnTo>
                      <a:pt x="303" y="220"/>
                    </a:lnTo>
                    <a:lnTo>
                      <a:pt x="300" y="218"/>
                    </a:lnTo>
                    <a:lnTo>
                      <a:pt x="300" y="217"/>
                    </a:lnTo>
                    <a:lnTo>
                      <a:pt x="298" y="215"/>
                    </a:lnTo>
                    <a:lnTo>
                      <a:pt x="298" y="214"/>
                    </a:lnTo>
                    <a:lnTo>
                      <a:pt x="300" y="212"/>
                    </a:lnTo>
                    <a:lnTo>
                      <a:pt x="301" y="211"/>
                    </a:lnTo>
                    <a:lnTo>
                      <a:pt x="303" y="211"/>
                    </a:lnTo>
                    <a:lnTo>
                      <a:pt x="304" y="209"/>
                    </a:lnTo>
                    <a:lnTo>
                      <a:pt x="306" y="209"/>
                    </a:lnTo>
                    <a:lnTo>
                      <a:pt x="309" y="209"/>
                    </a:lnTo>
                    <a:lnTo>
                      <a:pt x="311" y="209"/>
                    </a:lnTo>
                    <a:lnTo>
                      <a:pt x="312" y="209"/>
                    </a:lnTo>
                    <a:lnTo>
                      <a:pt x="314" y="208"/>
                    </a:lnTo>
                    <a:lnTo>
                      <a:pt x="317" y="206"/>
                    </a:lnTo>
                    <a:lnTo>
                      <a:pt x="318" y="204"/>
                    </a:lnTo>
                    <a:lnTo>
                      <a:pt x="320" y="203"/>
                    </a:lnTo>
                    <a:lnTo>
                      <a:pt x="320" y="201"/>
                    </a:lnTo>
                    <a:lnTo>
                      <a:pt x="321" y="201"/>
                    </a:lnTo>
                    <a:lnTo>
                      <a:pt x="323" y="201"/>
                    </a:lnTo>
                    <a:lnTo>
                      <a:pt x="324" y="201"/>
                    </a:lnTo>
                    <a:lnTo>
                      <a:pt x="327" y="204"/>
                    </a:lnTo>
                    <a:lnTo>
                      <a:pt x="331" y="206"/>
                    </a:lnTo>
                    <a:lnTo>
                      <a:pt x="331" y="208"/>
                    </a:lnTo>
                    <a:lnTo>
                      <a:pt x="332" y="209"/>
                    </a:lnTo>
                    <a:lnTo>
                      <a:pt x="332" y="211"/>
                    </a:lnTo>
                    <a:lnTo>
                      <a:pt x="334" y="212"/>
                    </a:lnTo>
                    <a:lnTo>
                      <a:pt x="335" y="212"/>
                    </a:lnTo>
                    <a:lnTo>
                      <a:pt x="337" y="212"/>
                    </a:lnTo>
                    <a:lnTo>
                      <a:pt x="338" y="211"/>
                    </a:lnTo>
                    <a:lnTo>
                      <a:pt x="340" y="212"/>
                    </a:lnTo>
                    <a:lnTo>
                      <a:pt x="341" y="212"/>
                    </a:lnTo>
                    <a:lnTo>
                      <a:pt x="341" y="214"/>
                    </a:lnTo>
                    <a:lnTo>
                      <a:pt x="343" y="214"/>
                    </a:lnTo>
                    <a:lnTo>
                      <a:pt x="344" y="215"/>
                    </a:lnTo>
                    <a:lnTo>
                      <a:pt x="346" y="215"/>
                    </a:lnTo>
                    <a:lnTo>
                      <a:pt x="349" y="214"/>
                    </a:lnTo>
                    <a:lnTo>
                      <a:pt x="351" y="214"/>
                    </a:lnTo>
                    <a:lnTo>
                      <a:pt x="354" y="212"/>
                    </a:lnTo>
                    <a:lnTo>
                      <a:pt x="354" y="211"/>
                    </a:lnTo>
                    <a:lnTo>
                      <a:pt x="354" y="209"/>
                    </a:lnTo>
                    <a:lnTo>
                      <a:pt x="354" y="208"/>
                    </a:lnTo>
                    <a:lnTo>
                      <a:pt x="352" y="206"/>
                    </a:lnTo>
                    <a:lnTo>
                      <a:pt x="347" y="204"/>
                    </a:lnTo>
                    <a:lnTo>
                      <a:pt x="344" y="203"/>
                    </a:lnTo>
                    <a:lnTo>
                      <a:pt x="343" y="201"/>
                    </a:lnTo>
                    <a:lnTo>
                      <a:pt x="343" y="200"/>
                    </a:lnTo>
                    <a:lnTo>
                      <a:pt x="343" y="198"/>
                    </a:lnTo>
                    <a:lnTo>
                      <a:pt x="343" y="197"/>
                    </a:lnTo>
                    <a:lnTo>
                      <a:pt x="346" y="194"/>
                    </a:lnTo>
                    <a:lnTo>
                      <a:pt x="347" y="192"/>
                    </a:lnTo>
                    <a:lnTo>
                      <a:pt x="351" y="192"/>
                    </a:lnTo>
                    <a:lnTo>
                      <a:pt x="354" y="192"/>
                    </a:lnTo>
                    <a:lnTo>
                      <a:pt x="355" y="192"/>
                    </a:lnTo>
                    <a:lnTo>
                      <a:pt x="358" y="191"/>
                    </a:lnTo>
                    <a:lnTo>
                      <a:pt x="361" y="191"/>
                    </a:lnTo>
                    <a:lnTo>
                      <a:pt x="363" y="189"/>
                    </a:lnTo>
                    <a:lnTo>
                      <a:pt x="364" y="188"/>
                    </a:lnTo>
                    <a:lnTo>
                      <a:pt x="366" y="186"/>
                    </a:lnTo>
                    <a:lnTo>
                      <a:pt x="367" y="184"/>
                    </a:lnTo>
                    <a:lnTo>
                      <a:pt x="367" y="183"/>
                    </a:lnTo>
                    <a:lnTo>
                      <a:pt x="367" y="181"/>
                    </a:lnTo>
                    <a:lnTo>
                      <a:pt x="366" y="178"/>
                    </a:lnTo>
                    <a:lnTo>
                      <a:pt x="363" y="175"/>
                    </a:lnTo>
                    <a:lnTo>
                      <a:pt x="360" y="174"/>
                    </a:lnTo>
                    <a:lnTo>
                      <a:pt x="358" y="171"/>
                    </a:lnTo>
                    <a:lnTo>
                      <a:pt x="357" y="169"/>
                    </a:lnTo>
                    <a:lnTo>
                      <a:pt x="355" y="168"/>
                    </a:lnTo>
                    <a:lnTo>
                      <a:pt x="355" y="164"/>
                    </a:lnTo>
                    <a:lnTo>
                      <a:pt x="354" y="164"/>
                    </a:lnTo>
                    <a:lnTo>
                      <a:pt x="351" y="163"/>
                    </a:lnTo>
                    <a:lnTo>
                      <a:pt x="349" y="164"/>
                    </a:lnTo>
                    <a:lnTo>
                      <a:pt x="347" y="166"/>
                    </a:lnTo>
                    <a:lnTo>
                      <a:pt x="346" y="166"/>
                    </a:lnTo>
                    <a:lnTo>
                      <a:pt x="344" y="164"/>
                    </a:lnTo>
                    <a:lnTo>
                      <a:pt x="343" y="164"/>
                    </a:lnTo>
                    <a:lnTo>
                      <a:pt x="341" y="160"/>
                    </a:lnTo>
                    <a:lnTo>
                      <a:pt x="340" y="157"/>
                    </a:lnTo>
                    <a:lnTo>
                      <a:pt x="340" y="155"/>
                    </a:lnTo>
                    <a:lnTo>
                      <a:pt x="338" y="154"/>
                    </a:lnTo>
                    <a:lnTo>
                      <a:pt x="337" y="154"/>
                    </a:lnTo>
                    <a:lnTo>
                      <a:pt x="334" y="154"/>
                    </a:lnTo>
                    <a:lnTo>
                      <a:pt x="331" y="154"/>
                    </a:lnTo>
                    <a:lnTo>
                      <a:pt x="327" y="152"/>
                    </a:lnTo>
                    <a:lnTo>
                      <a:pt x="324" y="151"/>
                    </a:lnTo>
                    <a:lnTo>
                      <a:pt x="323" y="149"/>
                    </a:lnTo>
                    <a:lnTo>
                      <a:pt x="321" y="148"/>
                    </a:lnTo>
                    <a:lnTo>
                      <a:pt x="320" y="146"/>
                    </a:lnTo>
                    <a:lnTo>
                      <a:pt x="320" y="143"/>
                    </a:lnTo>
                    <a:lnTo>
                      <a:pt x="321" y="140"/>
                    </a:lnTo>
                    <a:lnTo>
                      <a:pt x="323" y="138"/>
                    </a:lnTo>
                    <a:lnTo>
                      <a:pt x="327" y="135"/>
                    </a:lnTo>
                    <a:lnTo>
                      <a:pt x="331" y="134"/>
                    </a:lnTo>
                    <a:lnTo>
                      <a:pt x="334" y="132"/>
                    </a:lnTo>
                    <a:lnTo>
                      <a:pt x="337" y="129"/>
                    </a:lnTo>
                    <a:lnTo>
                      <a:pt x="338" y="128"/>
                    </a:lnTo>
                    <a:lnTo>
                      <a:pt x="341" y="128"/>
                    </a:lnTo>
                    <a:lnTo>
                      <a:pt x="343" y="128"/>
                    </a:lnTo>
                    <a:lnTo>
                      <a:pt x="344" y="128"/>
                    </a:lnTo>
                    <a:lnTo>
                      <a:pt x="347" y="128"/>
                    </a:lnTo>
                    <a:lnTo>
                      <a:pt x="349" y="129"/>
                    </a:lnTo>
                    <a:lnTo>
                      <a:pt x="351" y="131"/>
                    </a:lnTo>
                    <a:lnTo>
                      <a:pt x="352" y="134"/>
                    </a:lnTo>
                    <a:lnTo>
                      <a:pt x="352" y="137"/>
                    </a:lnTo>
                    <a:lnTo>
                      <a:pt x="354" y="140"/>
                    </a:lnTo>
                    <a:lnTo>
                      <a:pt x="357" y="143"/>
                    </a:lnTo>
                    <a:lnTo>
                      <a:pt x="358" y="144"/>
                    </a:lnTo>
                    <a:lnTo>
                      <a:pt x="358" y="146"/>
                    </a:lnTo>
                    <a:lnTo>
                      <a:pt x="360" y="148"/>
                    </a:lnTo>
                    <a:lnTo>
                      <a:pt x="358" y="151"/>
                    </a:lnTo>
                    <a:lnTo>
                      <a:pt x="358" y="154"/>
                    </a:lnTo>
                    <a:lnTo>
                      <a:pt x="358" y="155"/>
                    </a:lnTo>
                    <a:lnTo>
                      <a:pt x="360" y="157"/>
                    </a:lnTo>
                    <a:lnTo>
                      <a:pt x="363" y="158"/>
                    </a:lnTo>
                    <a:lnTo>
                      <a:pt x="366" y="158"/>
                    </a:lnTo>
                    <a:lnTo>
                      <a:pt x="367" y="160"/>
                    </a:lnTo>
                    <a:lnTo>
                      <a:pt x="370" y="161"/>
                    </a:lnTo>
                    <a:lnTo>
                      <a:pt x="374" y="163"/>
                    </a:lnTo>
                    <a:lnTo>
                      <a:pt x="377" y="163"/>
                    </a:lnTo>
                    <a:lnTo>
                      <a:pt x="378" y="161"/>
                    </a:lnTo>
                    <a:lnTo>
                      <a:pt x="380" y="160"/>
                    </a:lnTo>
                    <a:lnTo>
                      <a:pt x="381" y="158"/>
                    </a:lnTo>
                    <a:lnTo>
                      <a:pt x="383" y="158"/>
                    </a:lnTo>
                    <a:lnTo>
                      <a:pt x="386" y="157"/>
                    </a:lnTo>
                    <a:lnTo>
                      <a:pt x="387" y="155"/>
                    </a:lnTo>
                    <a:lnTo>
                      <a:pt x="387" y="152"/>
                    </a:lnTo>
                    <a:lnTo>
                      <a:pt x="387" y="151"/>
                    </a:lnTo>
                    <a:lnTo>
                      <a:pt x="387" y="149"/>
                    </a:lnTo>
                    <a:lnTo>
                      <a:pt x="389" y="148"/>
                    </a:lnTo>
                    <a:lnTo>
                      <a:pt x="390" y="148"/>
                    </a:lnTo>
                    <a:lnTo>
                      <a:pt x="392" y="148"/>
                    </a:lnTo>
                    <a:lnTo>
                      <a:pt x="394" y="149"/>
                    </a:lnTo>
                    <a:lnTo>
                      <a:pt x="397" y="151"/>
                    </a:lnTo>
                    <a:lnTo>
                      <a:pt x="398" y="152"/>
                    </a:lnTo>
                    <a:lnTo>
                      <a:pt x="400" y="152"/>
                    </a:lnTo>
                    <a:lnTo>
                      <a:pt x="401" y="152"/>
                    </a:lnTo>
                    <a:lnTo>
                      <a:pt x="403" y="151"/>
                    </a:lnTo>
                    <a:lnTo>
                      <a:pt x="404" y="148"/>
                    </a:lnTo>
                    <a:lnTo>
                      <a:pt x="404" y="144"/>
                    </a:lnTo>
                    <a:lnTo>
                      <a:pt x="404" y="141"/>
                    </a:lnTo>
                    <a:lnTo>
                      <a:pt x="404" y="138"/>
                    </a:lnTo>
                    <a:lnTo>
                      <a:pt x="406" y="137"/>
                    </a:lnTo>
                    <a:lnTo>
                      <a:pt x="406" y="135"/>
                    </a:lnTo>
                    <a:lnTo>
                      <a:pt x="407" y="134"/>
                    </a:lnTo>
                    <a:lnTo>
                      <a:pt x="410" y="134"/>
                    </a:lnTo>
                    <a:lnTo>
                      <a:pt x="415" y="134"/>
                    </a:lnTo>
                    <a:lnTo>
                      <a:pt x="418" y="135"/>
                    </a:lnTo>
                    <a:lnTo>
                      <a:pt x="421" y="137"/>
                    </a:lnTo>
                    <a:lnTo>
                      <a:pt x="423" y="137"/>
                    </a:lnTo>
                    <a:lnTo>
                      <a:pt x="423" y="138"/>
                    </a:lnTo>
                    <a:lnTo>
                      <a:pt x="423" y="140"/>
                    </a:lnTo>
                    <a:lnTo>
                      <a:pt x="421" y="141"/>
                    </a:lnTo>
                    <a:lnTo>
                      <a:pt x="421" y="143"/>
                    </a:lnTo>
                    <a:lnTo>
                      <a:pt x="421" y="144"/>
                    </a:lnTo>
                    <a:lnTo>
                      <a:pt x="421" y="148"/>
                    </a:lnTo>
                    <a:lnTo>
                      <a:pt x="421" y="149"/>
                    </a:lnTo>
                    <a:lnTo>
                      <a:pt x="424" y="152"/>
                    </a:lnTo>
                    <a:lnTo>
                      <a:pt x="426" y="152"/>
                    </a:lnTo>
                    <a:lnTo>
                      <a:pt x="427" y="152"/>
                    </a:lnTo>
                    <a:lnTo>
                      <a:pt x="427" y="151"/>
                    </a:lnTo>
                    <a:lnTo>
                      <a:pt x="427" y="149"/>
                    </a:lnTo>
                    <a:lnTo>
                      <a:pt x="427" y="148"/>
                    </a:lnTo>
                    <a:lnTo>
                      <a:pt x="427" y="146"/>
                    </a:lnTo>
                    <a:lnTo>
                      <a:pt x="429" y="144"/>
                    </a:lnTo>
                    <a:lnTo>
                      <a:pt x="432" y="141"/>
                    </a:lnTo>
                    <a:lnTo>
                      <a:pt x="432" y="140"/>
                    </a:lnTo>
                    <a:lnTo>
                      <a:pt x="434" y="138"/>
                    </a:lnTo>
                    <a:lnTo>
                      <a:pt x="435" y="138"/>
                    </a:lnTo>
                    <a:lnTo>
                      <a:pt x="440" y="140"/>
                    </a:lnTo>
                    <a:lnTo>
                      <a:pt x="443" y="141"/>
                    </a:lnTo>
                    <a:lnTo>
                      <a:pt x="444" y="143"/>
                    </a:lnTo>
                    <a:lnTo>
                      <a:pt x="446" y="143"/>
                    </a:lnTo>
                    <a:lnTo>
                      <a:pt x="449" y="143"/>
                    </a:lnTo>
                    <a:lnTo>
                      <a:pt x="450" y="143"/>
                    </a:lnTo>
                    <a:lnTo>
                      <a:pt x="455" y="144"/>
                    </a:lnTo>
                    <a:lnTo>
                      <a:pt x="458" y="144"/>
                    </a:lnTo>
                    <a:lnTo>
                      <a:pt x="461" y="144"/>
                    </a:lnTo>
                    <a:lnTo>
                      <a:pt x="463" y="144"/>
                    </a:lnTo>
                    <a:lnTo>
                      <a:pt x="466" y="143"/>
                    </a:lnTo>
                    <a:lnTo>
                      <a:pt x="467" y="144"/>
                    </a:lnTo>
                    <a:lnTo>
                      <a:pt x="469" y="144"/>
                    </a:lnTo>
                    <a:lnTo>
                      <a:pt x="470" y="146"/>
                    </a:lnTo>
                    <a:lnTo>
                      <a:pt x="472" y="146"/>
                    </a:lnTo>
                    <a:lnTo>
                      <a:pt x="474" y="146"/>
                    </a:lnTo>
                    <a:lnTo>
                      <a:pt x="475" y="146"/>
                    </a:lnTo>
                    <a:lnTo>
                      <a:pt x="480" y="143"/>
                    </a:lnTo>
                    <a:lnTo>
                      <a:pt x="487" y="137"/>
                    </a:lnTo>
                    <a:lnTo>
                      <a:pt x="489" y="135"/>
                    </a:lnTo>
                    <a:lnTo>
                      <a:pt x="490" y="135"/>
                    </a:lnTo>
                    <a:lnTo>
                      <a:pt x="492" y="134"/>
                    </a:lnTo>
                    <a:lnTo>
                      <a:pt x="493" y="131"/>
                    </a:lnTo>
                    <a:lnTo>
                      <a:pt x="493" y="126"/>
                    </a:lnTo>
                    <a:lnTo>
                      <a:pt x="495" y="123"/>
                    </a:lnTo>
                    <a:lnTo>
                      <a:pt x="497" y="120"/>
                    </a:lnTo>
                    <a:lnTo>
                      <a:pt x="498" y="118"/>
                    </a:lnTo>
                    <a:lnTo>
                      <a:pt x="501" y="117"/>
                    </a:lnTo>
                    <a:lnTo>
                      <a:pt x="506" y="117"/>
                    </a:lnTo>
                    <a:lnTo>
                      <a:pt x="509" y="117"/>
                    </a:lnTo>
                    <a:lnTo>
                      <a:pt x="510" y="117"/>
                    </a:lnTo>
                    <a:lnTo>
                      <a:pt x="510" y="115"/>
                    </a:lnTo>
                    <a:lnTo>
                      <a:pt x="512" y="115"/>
                    </a:lnTo>
                    <a:lnTo>
                      <a:pt x="515" y="111"/>
                    </a:lnTo>
                    <a:lnTo>
                      <a:pt x="518" y="108"/>
                    </a:lnTo>
                    <a:lnTo>
                      <a:pt x="520" y="103"/>
                    </a:lnTo>
                    <a:lnTo>
                      <a:pt x="520" y="100"/>
                    </a:lnTo>
                    <a:lnTo>
                      <a:pt x="521" y="100"/>
                    </a:lnTo>
                    <a:lnTo>
                      <a:pt x="523" y="97"/>
                    </a:lnTo>
                    <a:lnTo>
                      <a:pt x="526" y="95"/>
                    </a:lnTo>
                    <a:lnTo>
                      <a:pt x="527" y="94"/>
                    </a:lnTo>
                    <a:lnTo>
                      <a:pt x="530" y="92"/>
                    </a:lnTo>
                    <a:lnTo>
                      <a:pt x="532" y="91"/>
                    </a:lnTo>
                    <a:lnTo>
                      <a:pt x="535" y="86"/>
                    </a:lnTo>
                    <a:lnTo>
                      <a:pt x="537" y="81"/>
                    </a:lnTo>
                    <a:lnTo>
                      <a:pt x="538" y="78"/>
                    </a:lnTo>
                    <a:lnTo>
                      <a:pt x="540" y="75"/>
                    </a:lnTo>
                    <a:lnTo>
                      <a:pt x="541" y="74"/>
                    </a:lnTo>
                    <a:lnTo>
                      <a:pt x="543" y="75"/>
                    </a:lnTo>
                    <a:lnTo>
                      <a:pt x="544" y="75"/>
                    </a:lnTo>
                    <a:lnTo>
                      <a:pt x="546" y="77"/>
                    </a:lnTo>
                    <a:lnTo>
                      <a:pt x="547" y="78"/>
                    </a:lnTo>
                    <a:lnTo>
                      <a:pt x="550" y="80"/>
                    </a:lnTo>
                    <a:lnTo>
                      <a:pt x="552" y="80"/>
                    </a:lnTo>
                    <a:lnTo>
                      <a:pt x="555" y="81"/>
                    </a:lnTo>
                    <a:lnTo>
                      <a:pt x="558" y="81"/>
                    </a:lnTo>
                    <a:lnTo>
                      <a:pt x="561" y="83"/>
                    </a:lnTo>
                    <a:lnTo>
                      <a:pt x="564" y="83"/>
                    </a:lnTo>
                    <a:lnTo>
                      <a:pt x="567" y="83"/>
                    </a:lnTo>
                    <a:lnTo>
                      <a:pt x="570" y="83"/>
                    </a:lnTo>
                    <a:lnTo>
                      <a:pt x="573" y="83"/>
                    </a:lnTo>
                    <a:lnTo>
                      <a:pt x="575" y="83"/>
                    </a:lnTo>
                    <a:lnTo>
                      <a:pt x="578" y="83"/>
                    </a:lnTo>
                    <a:lnTo>
                      <a:pt x="580" y="83"/>
                    </a:lnTo>
                    <a:lnTo>
                      <a:pt x="580" y="84"/>
                    </a:lnTo>
                    <a:lnTo>
                      <a:pt x="580" y="86"/>
                    </a:lnTo>
                    <a:lnTo>
                      <a:pt x="580" y="88"/>
                    </a:lnTo>
                    <a:lnTo>
                      <a:pt x="578" y="89"/>
                    </a:lnTo>
                    <a:lnTo>
                      <a:pt x="578" y="91"/>
                    </a:lnTo>
                    <a:lnTo>
                      <a:pt x="578" y="92"/>
                    </a:lnTo>
                    <a:lnTo>
                      <a:pt x="578" y="97"/>
                    </a:lnTo>
                    <a:lnTo>
                      <a:pt x="580" y="98"/>
                    </a:lnTo>
                    <a:lnTo>
                      <a:pt x="580" y="100"/>
                    </a:lnTo>
                    <a:lnTo>
                      <a:pt x="581" y="98"/>
                    </a:lnTo>
                    <a:lnTo>
                      <a:pt x="583" y="98"/>
                    </a:lnTo>
                    <a:lnTo>
                      <a:pt x="586" y="95"/>
                    </a:lnTo>
                    <a:lnTo>
                      <a:pt x="589" y="95"/>
                    </a:lnTo>
                    <a:lnTo>
                      <a:pt x="590" y="94"/>
                    </a:lnTo>
                    <a:lnTo>
                      <a:pt x="592" y="92"/>
                    </a:lnTo>
                    <a:lnTo>
                      <a:pt x="592" y="91"/>
                    </a:lnTo>
                    <a:lnTo>
                      <a:pt x="590" y="89"/>
                    </a:lnTo>
                    <a:lnTo>
                      <a:pt x="590" y="88"/>
                    </a:lnTo>
                    <a:lnTo>
                      <a:pt x="590" y="86"/>
                    </a:lnTo>
                    <a:lnTo>
                      <a:pt x="592" y="81"/>
                    </a:lnTo>
                    <a:lnTo>
                      <a:pt x="593" y="78"/>
                    </a:lnTo>
                    <a:lnTo>
                      <a:pt x="595" y="77"/>
                    </a:lnTo>
                    <a:lnTo>
                      <a:pt x="596" y="77"/>
                    </a:lnTo>
                    <a:lnTo>
                      <a:pt x="598" y="78"/>
                    </a:lnTo>
                    <a:lnTo>
                      <a:pt x="600" y="80"/>
                    </a:lnTo>
                    <a:lnTo>
                      <a:pt x="601" y="81"/>
                    </a:lnTo>
                    <a:lnTo>
                      <a:pt x="601" y="83"/>
                    </a:lnTo>
                    <a:lnTo>
                      <a:pt x="603" y="84"/>
                    </a:lnTo>
                    <a:lnTo>
                      <a:pt x="604" y="86"/>
                    </a:lnTo>
                    <a:lnTo>
                      <a:pt x="606" y="86"/>
                    </a:lnTo>
                    <a:lnTo>
                      <a:pt x="607" y="86"/>
                    </a:lnTo>
                    <a:lnTo>
                      <a:pt x="610" y="84"/>
                    </a:lnTo>
                    <a:lnTo>
                      <a:pt x="612" y="83"/>
                    </a:lnTo>
                    <a:lnTo>
                      <a:pt x="613" y="83"/>
                    </a:lnTo>
                    <a:lnTo>
                      <a:pt x="616" y="83"/>
                    </a:lnTo>
                    <a:lnTo>
                      <a:pt x="620" y="81"/>
                    </a:lnTo>
                    <a:lnTo>
                      <a:pt x="626" y="80"/>
                    </a:lnTo>
                    <a:lnTo>
                      <a:pt x="630" y="77"/>
                    </a:lnTo>
                    <a:lnTo>
                      <a:pt x="633" y="74"/>
                    </a:lnTo>
                    <a:lnTo>
                      <a:pt x="635" y="72"/>
                    </a:lnTo>
                    <a:lnTo>
                      <a:pt x="636" y="71"/>
                    </a:lnTo>
                    <a:lnTo>
                      <a:pt x="638" y="69"/>
                    </a:lnTo>
                    <a:lnTo>
                      <a:pt x="640" y="69"/>
                    </a:lnTo>
                    <a:lnTo>
                      <a:pt x="641" y="69"/>
                    </a:lnTo>
                    <a:lnTo>
                      <a:pt x="644" y="69"/>
                    </a:lnTo>
                    <a:lnTo>
                      <a:pt x="646" y="69"/>
                    </a:lnTo>
                    <a:lnTo>
                      <a:pt x="649" y="69"/>
                    </a:lnTo>
                    <a:lnTo>
                      <a:pt x="650" y="71"/>
                    </a:lnTo>
                    <a:lnTo>
                      <a:pt x="653" y="72"/>
                    </a:lnTo>
                    <a:lnTo>
                      <a:pt x="655" y="72"/>
                    </a:lnTo>
                    <a:lnTo>
                      <a:pt x="656" y="74"/>
                    </a:lnTo>
                    <a:lnTo>
                      <a:pt x="658" y="74"/>
                    </a:lnTo>
                    <a:lnTo>
                      <a:pt x="660" y="74"/>
                    </a:lnTo>
                    <a:lnTo>
                      <a:pt x="661" y="74"/>
                    </a:lnTo>
                    <a:lnTo>
                      <a:pt x="663" y="74"/>
                    </a:lnTo>
                    <a:lnTo>
                      <a:pt x="664" y="75"/>
                    </a:lnTo>
                    <a:lnTo>
                      <a:pt x="666" y="77"/>
                    </a:lnTo>
                    <a:lnTo>
                      <a:pt x="667" y="78"/>
                    </a:lnTo>
                    <a:lnTo>
                      <a:pt x="669" y="78"/>
                    </a:lnTo>
                    <a:lnTo>
                      <a:pt x="672" y="78"/>
                    </a:lnTo>
                    <a:lnTo>
                      <a:pt x="673" y="78"/>
                    </a:lnTo>
                    <a:lnTo>
                      <a:pt x="676" y="77"/>
                    </a:lnTo>
                    <a:lnTo>
                      <a:pt x="680" y="75"/>
                    </a:lnTo>
                    <a:lnTo>
                      <a:pt x="681" y="74"/>
                    </a:lnTo>
                    <a:lnTo>
                      <a:pt x="681" y="72"/>
                    </a:lnTo>
                    <a:lnTo>
                      <a:pt x="683" y="71"/>
                    </a:lnTo>
                    <a:lnTo>
                      <a:pt x="683" y="68"/>
                    </a:lnTo>
                    <a:lnTo>
                      <a:pt x="683" y="64"/>
                    </a:lnTo>
                    <a:lnTo>
                      <a:pt x="681" y="58"/>
                    </a:lnTo>
                    <a:lnTo>
                      <a:pt x="681" y="57"/>
                    </a:lnTo>
                    <a:lnTo>
                      <a:pt x="681" y="54"/>
                    </a:lnTo>
                    <a:lnTo>
                      <a:pt x="681" y="49"/>
                    </a:lnTo>
                    <a:lnTo>
                      <a:pt x="683" y="46"/>
                    </a:lnTo>
                    <a:lnTo>
                      <a:pt x="684" y="44"/>
                    </a:lnTo>
                    <a:lnTo>
                      <a:pt x="684" y="43"/>
                    </a:lnTo>
                    <a:lnTo>
                      <a:pt x="686" y="41"/>
                    </a:lnTo>
                    <a:lnTo>
                      <a:pt x="687" y="40"/>
                    </a:lnTo>
                    <a:lnTo>
                      <a:pt x="689" y="37"/>
                    </a:lnTo>
                    <a:lnTo>
                      <a:pt x="689" y="35"/>
                    </a:lnTo>
                    <a:lnTo>
                      <a:pt x="687" y="32"/>
                    </a:lnTo>
                    <a:lnTo>
                      <a:pt x="686" y="29"/>
                    </a:lnTo>
                    <a:lnTo>
                      <a:pt x="686" y="24"/>
                    </a:lnTo>
                    <a:lnTo>
                      <a:pt x="686" y="21"/>
                    </a:lnTo>
                    <a:lnTo>
                      <a:pt x="689" y="17"/>
                    </a:lnTo>
                    <a:lnTo>
                      <a:pt x="692" y="14"/>
                    </a:lnTo>
                    <a:lnTo>
                      <a:pt x="693" y="12"/>
                    </a:lnTo>
                    <a:lnTo>
                      <a:pt x="698" y="11"/>
                    </a:lnTo>
                    <a:lnTo>
                      <a:pt x="701" y="9"/>
                    </a:lnTo>
                    <a:lnTo>
                      <a:pt x="703" y="9"/>
                    </a:lnTo>
                    <a:lnTo>
                      <a:pt x="704" y="8"/>
                    </a:lnTo>
                    <a:lnTo>
                      <a:pt x="706" y="6"/>
                    </a:lnTo>
                    <a:lnTo>
                      <a:pt x="707" y="6"/>
                    </a:lnTo>
                    <a:lnTo>
                      <a:pt x="709" y="6"/>
                    </a:lnTo>
                    <a:lnTo>
                      <a:pt x="710" y="4"/>
                    </a:lnTo>
                    <a:lnTo>
                      <a:pt x="712" y="3"/>
                    </a:lnTo>
                    <a:lnTo>
                      <a:pt x="715" y="1"/>
                    </a:lnTo>
                    <a:lnTo>
                      <a:pt x="716" y="0"/>
                    </a:lnTo>
                    <a:lnTo>
                      <a:pt x="718" y="0"/>
                    </a:lnTo>
                    <a:lnTo>
                      <a:pt x="719" y="0"/>
                    </a:lnTo>
                    <a:lnTo>
                      <a:pt x="721" y="0"/>
                    </a:lnTo>
                    <a:lnTo>
                      <a:pt x="724" y="1"/>
                    </a:lnTo>
                    <a:lnTo>
                      <a:pt x="726" y="3"/>
                    </a:lnTo>
                    <a:lnTo>
                      <a:pt x="727" y="4"/>
                    </a:lnTo>
                    <a:lnTo>
                      <a:pt x="729" y="8"/>
                    </a:lnTo>
                    <a:lnTo>
                      <a:pt x="729" y="9"/>
                    </a:lnTo>
                    <a:lnTo>
                      <a:pt x="730" y="11"/>
                    </a:lnTo>
                    <a:lnTo>
                      <a:pt x="732" y="12"/>
                    </a:lnTo>
                    <a:lnTo>
                      <a:pt x="733" y="14"/>
                    </a:lnTo>
                    <a:lnTo>
                      <a:pt x="732" y="15"/>
                    </a:lnTo>
                    <a:lnTo>
                      <a:pt x="730" y="17"/>
                    </a:lnTo>
                    <a:lnTo>
                      <a:pt x="727" y="17"/>
                    </a:lnTo>
                    <a:lnTo>
                      <a:pt x="724" y="17"/>
                    </a:lnTo>
                    <a:lnTo>
                      <a:pt x="723" y="17"/>
                    </a:lnTo>
                    <a:lnTo>
                      <a:pt x="721" y="17"/>
                    </a:lnTo>
                    <a:lnTo>
                      <a:pt x="719" y="17"/>
                    </a:lnTo>
                    <a:lnTo>
                      <a:pt x="718" y="18"/>
                    </a:lnTo>
                    <a:lnTo>
                      <a:pt x="718" y="20"/>
                    </a:lnTo>
                    <a:lnTo>
                      <a:pt x="718" y="21"/>
                    </a:lnTo>
                    <a:lnTo>
                      <a:pt x="718" y="23"/>
                    </a:lnTo>
                    <a:lnTo>
                      <a:pt x="718" y="24"/>
                    </a:lnTo>
                    <a:lnTo>
                      <a:pt x="719" y="26"/>
                    </a:lnTo>
                    <a:lnTo>
                      <a:pt x="719" y="29"/>
                    </a:lnTo>
                    <a:lnTo>
                      <a:pt x="719" y="34"/>
                    </a:lnTo>
                    <a:lnTo>
                      <a:pt x="719" y="41"/>
                    </a:lnTo>
                    <a:lnTo>
                      <a:pt x="718" y="44"/>
                    </a:lnTo>
                    <a:lnTo>
                      <a:pt x="718" y="46"/>
                    </a:lnTo>
                    <a:lnTo>
                      <a:pt x="718" y="48"/>
                    </a:lnTo>
                    <a:lnTo>
                      <a:pt x="718" y="51"/>
                    </a:lnTo>
                    <a:lnTo>
                      <a:pt x="719" y="52"/>
                    </a:lnTo>
                    <a:lnTo>
                      <a:pt x="721" y="55"/>
                    </a:lnTo>
                    <a:lnTo>
                      <a:pt x="723" y="57"/>
                    </a:lnTo>
                    <a:lnTo>
                      <a:pt x="723" y="58"/>
                    </a:lnTo>
                    <a:lnTo>
                      <a:pt x="724" y="58"/>
                    </a:lnTo>
                    <a:lnTo>
                      <a:pt x="726" y="58"/>
                    </a:lnTo>
                    <a:lnTo>
                      <a:pt x="729" y="57"/>
                    </a:lnTo>
                    <a:lnTo>
                      <a:pt x="732" y="54"/>
                    </a:lnTo>
                    <a:lnTo>
                      <a:pt x="733" y="52"/>
                    </a:lnTo>
                    <a:lnTo>
                      <a:pt x="736" y="46"/>
                    </a:lnTo>
                    <a:lnTo>
                      <a:pt x="738" y="43"/>
                    </a:lnTo>
                    <a:lnTo>
                      <a:pt x="741" y="43"/>
                    </a:lnTo>
                    <a:lnTo>
                      <a:pt x="741" y="41"/>
                    </a:lnTo>
                    <a:lnTo>
                      <a:pt x="743" y="40"/>
                    </a:lnTo>
                    <a:lnTo>
                      <a:pt x="743" y="38"/>
                    </a:lnTo>
                    <a:lnTo>
                      <a:pt x="743" y="34"/>
                    </a:lnTo>
                    <a:lnTo>
                      <a:pt x="741" y="31"/>
                    </a:lnTo>
                    <a:lnTo>
                      <a:pt x="739" y="29"/>
                    </a:lnTo>
                    <a:lnTo>
                      <a:pt x="739" y="28"/>
                    </a:lnTo>
                    <a:lnTo>
                      <a:pt x="738" y="24"/>
                    </a:lnTo>
                    <a:lnTo>
                      <a:pt x="739" y="21"/>
                    </a:lnTo>
                    <a:lnTo>
                      <a:pt x="741" y="17"/>
                    </a:lnTo>
                    <a:lnTo>
                      <a:pt x="743" y="15"/>
                    </a:lnTo>
                    <a:lnTo>
                      <a:pt x="746" y="15"/>
                    </a:lnTo>
                    <a:lnTo>
                      <a:pt x="747" y="14"/>
                    </a:lnTo>
                    <a:lnTo>
                      <a:pt x="749" y="14"/>
                    </a:lnTo>
                    <a:lnTo>
                      <a:pt x="750" y="14"/>
                    </a:lnTo>
                    <a:lnTo>
                      <a:pt x="752" y="12"/>
                    </a:lnTo>
                    <a:lnTo>
                      <a:pt x="753" y="9"/>
                    </a:lnTo>
                    <a:lnTo>
                      <a:pt x="755" y="4"/>
                    </a:lnTo>
                    <a:lnTo>
                      <a:pt x="756" y="1"/>
                    </a:lnTo>
                    <a:lnTo>
                      <a:pt x="759" y="1"/>
                    </a:lnTo>
                    <a:lnTo>
                      <a:pt x="761" y="1"/>
                    </a:lnTo>
                    <a:lnTo>
                      <a:pt x="764" y="1"/>
                    </a:lnTo>
                    <a:lnTo>
                      <a:pt x="767" y="4"/>
                    </a:lnTo>
                    <a:lnTo>
                      <a:pt x="770" y="6"/>
                    </a:lnTo>
                    <a:lnTo>
                      <a:pt x="773" y="8"/>
                    </a:lnTo>
                    <a:lnTo>
                      <a:pt x="775" y="9"/>
                    </a:lnTo>
                    <a:lnTo>
                      <a:pt x="776" y="9"/>
                    </a:lnTo>
                    <a:lnTo>
                      <a:pt x="779" y="9"/>
                    </a:lnTo>
                    <a:lnTo>
                      <a:pt x="781" y="9"/>
                    </a:lnTo>
                    <a:lnTo>
                      <a:pt x="784" y="9"/>
                    </a:lnTo>
                    <a:lnTo>
                      <a:pt x="787" y="8"/>
                    </a:lnTo>
                    <a:lnTo>
                      <a:pt x="790" y="8"/>
                    </a:lnTo>
                    <a:lnTo>
                      <a:pt x="792" y="8"/>
                    </a:lnTo>
                    <a:lnTo>
                      <a:pt x="804" y="11"/>
                    </a:lnTo>
                    <a:lnTo>
                      <a:pt x="813" y="12"/>
                    </a:lnTo>
                    <a:lnTo>
                      <a:pt x="818" y="12"/>
                    </a:lnTo>
                    <a:lnTo>
                      <a:pt x="822" y="12"/>
                    </a:lnTo>
                    <a:lnTo>
                      <a:pt x="827" y="12"/>
                    </a:lnTo>
                    <a:lnTo>
                      <a:pt x="833" y="12"/>
                    </a:lnTo>
                    <a:lnTo>
                      <a:pt x="841" y="12"/>
                    </a:lnTo>
                    <a:lnTo>
                      <a:pt x="842" y="12"/>
                    </a:lnTo>
                    <a:lnTo>
                      <a:pt x="846" y="12"/>
                    </a:lnTo>
                    <a:lnTo>
                      <a:pt x="849" y="11"/>
                    </a:lnTo>
                    <a:lnTo>
                      <a:pt x="852" y="9"/>
                    </a:lnTo>
                    <a:lnTo>
                      <a:pt x="855" y="8"/>
                    </a:lnTo>
                    <a:lnTo>
                      <a:pt x="856" y="6"/>
                    </a:lnTo>
                    <a:lnTo>
                      <a:pt x="858" y="6"/>
                    </a:lnTo>
                    <a:lnTo>
                      <a:pt x="861" y="6"/>
                    </a:lnTo>
                    <a:lnTo>
                      <a:pt x="864" y="8"/>
                    </a:lnTo>
                    <a:lnTo>
                      <a:pt x="866" y="9"/>
                    </a:lnTo>
                    <a:lnTo>
                      <a:pt x="867" y="9"/>
                    </a:lnTo>
                    <a:lnTo>
                      <a:pt x="872" y="11"/>
                    </a:lnTo>
                    <a:lnTo>
                      <a:pt x="875" y="12"/>
                    </a:lnTo>
                    <a:lnTo>
                      <a:pt x="878" y="12"/>
                    </a:lnTo>
                    <a:lnTo>
                      <a:pt x="878" y="11"/>
                    </a:lnTo>
                    <a:lnTo>
                      <a:pt x="884" y="9"/>
                    </a:lnTo>
                    <a:lnTo>
                      <a:pt x="886" y="8"/>
                    </a:lnTo>
                    <a:lnTo>
                      <a:pt x="889" y="8"/>
                    </a:lnTo>
                    <a:lnTo>
                      <a:pt x="890" y="6"/>
                    </a:lnTo>
                    <a:lnTo>
                      <a:pt x="892" y="6"/>
                    </a:lnTo>
                    <a:lnTo>
                      <a:pt x="893" y="4"/>
                    </a:lnTo>
                    <a:lnTo>
                      <a:pt x="898" y="4"/>
                    </a:lnTo>
                    <a:lnTo>
                      <a:pt x="904" y="4"/>
                    </a:lnTo>
                    <a:lnTo>
                      <a:pt x="907" y="4"/>
                    </a:lnTo>
                    <a:lnTo>
                      <a:pt x="925" y="8"/>
                    </a:lnTo>
                    <a:lnTo>
                      <a:pt x="944" y="11"/>
                    </a:lnTo>
                    <a:lnTo>
                      <a:pt x="965" y="17"/>
                    </a:lnTo>
                    <a:lnTo>
                      <a:pt x="962" y="28"/>
                    </a:lnTo>
                    <a:lnTo>
                      <a:pt x="961" y="35"/>
                    </a:lnTo>
                    <a:lnTo>
                      <a:pt x="965" y="38"/>
                    </a:lnTo>
                    <a:lnTo>
                      <a:pt x="970" y="43"/>
                    </a:lnTo>
                    <a:lnTo>
                      <a:pt x="978" y="48"/>
                    </a:lnTo>
                    <a:lnTo>
                      <a:pt x="979" y="54"/>
                    </a:lnTo>
                    <a:lnTo>
                      <a:pt x="981" y="63"/>
                    </a:lnTo>
                    <a:lnTo>
                      <a:pt x="981" y="64"/>
                    </a:lnTo>
                    <a:lnTo>
                      <a:pt x="985" y="74"/>
                    </a:lnTo>
                    <a:lnTo>
                      <a:pt x="985" y="89"/>
                    </a:lnTo>
                    <a:lnTo>
                      <a:pt x="985" y="91"/>
                    </a:lnTo>
                    <a:lnTo>
                      <a:pt x="990" y="94"/>
                    </a:lnTo>
                    <a:lnTo>
                      <a:pt x="993" y="92"/>
                    </a:lnTo>
                    <a:lnTo>
                      <a:pt x="998" y="91"/>
                    </a:lnTo>
                    <a:lnTo>
                      <a:pt x="1010" y="84"/>
                    </a:lnTo>
                    <a:lnTo>
                      <a:pt x="1021" y="81"/>
                    </a:lnTo>
                    <a:lnTo>
                      <a:pt x="1024" y="78"/>
                    </a:lnTo>
                    <a:lnTo>
                      <a:pt x="1028" y="75"/>
                    </a:lnTo>
                    <a:lnTo>
                      <a:pt x="1038" y="66"/>
                    </a:lnTo>
                    <a:lnTo>
                      <a:pt x="1044" y="63"/>
                    </a:lnTo>
                    <a:lnTo>
                      <a:pt x="1048" y="61"/>
                    </a:lnTo>
                    <a:lnTo>
                      <a:pt x="1073" y="69"/>
                    </a:lnTo>
                    <a:lnTo>
                      <a:pt x="1079" y="71"/>
                    </a:lnTo>
                    <a:lnTo>
                      <a:pt x="1104" y="72"/>
                    </a:lnTo>
                    <a:lnTo>
                      <a:pt x="1115" y="77"/>
                    </a:lnTo>
                    <a:lnTo>
                      <a:pt x="1124" y="84"/>
                    </a:lnTo>
                    <a:lnTo>
                      <a:pt x="1130" y="89"/>
                    </a:lnTo>
                    <a:lnTo>
                      <a:pt x="1142" y="94"/>
                    </a:lnTo>
                    <a:lnTo>
                      <a:pt x="1151" y="98"/>
                    </a:lnTo>
                    <a:lnTo>
                      <a:pt x="1159" y="101"/>
                    </a:lnTo>
                    <a:lnTo>
                      <a:pt x="1167" y="103"/>
                    </a:lnTo>
                    <a:lnTo>
                      <a:pt x="1176" y="101"/>
                    </a:lnTo>
                    <a:lnTo>
                      <a:pt x="1187" y="103"/>
                    </a:lnTo>
                    <a:lnTo>
                      <a:pt x="1204" y="101"/>
                    </a:lnTo>
                    <a:lnTo>
                      <a:pt x="1210" y="104"/>
                    </a:lnTo>
                    <a:lnTo>
                      <a:pt x="1214" y="104"/>
                    </a:lnTo>
                    <a:lnTo>
                      <a:pt x="1216" y="106"/>
                    </a:lnTo>
                    <a:lnTo>
                      <a:pt x="1218" y="118"/>
                    </a:lnTo>
                    <a:lnTo>
                      <a:pt x="1219" y="121"/>
                    </a:lnTo>
                    <a:lnTo>
                      <a:pt x="1221" y="123"/>
                    </a:lnTo>
                    <a:lnTo>
                      <a:pt x="1221" y="124"/>
                    </a:lnTo>
                    <a:lnTo>
                      <a:pt x="1222" y="124"/>
                    </a:lnTo>
                    <a:lnTo>
                      <a:pt x="1222" y="126"/>
                    </a:lnTo>
                    <a:lnTo>
                      <a:pt x="1224" y="126"/>
                    </a:lnTo>
                    <a:lnTo>
                      <a:pt x="1225" y="126"/>
                    </a:lnTo>
                    <a:lnTo>
                      <a:pt x="1225" y="128"/>
                    </a:lnTo>
                    <a:lnTo>
                      <a:pt x="1227" y="128"/>
                    </a:lnTo>
                    <a:lnTo>
                      <a:pt x="1228" y="128"/>
                    </a:lnTo>
                    <a:lnTo>
                      <a:pt x="1228" y="129"/>
                    </a:lnTo>
                    <a:lnTo>
                      <a:pt x="1230" y="129"/>
                    </a:lnTo>
                    <a:lnTo>
                      <a:pt x="1231" y="129"/>
                    </a:lnTo>
                    <a:lnTo>
                      <a:pt x="1233" y="129"/>
                    </a:lnTo>
                    <a:lnTo>
                      <a:pt x="1234" y="129"/>
                    </a:lnTo>
                    <a:lnTo>
                      <a:pt x="1234" y="128"/>
                    </a:lnTo>
                    <a:lnTo>
                      <a:pt x="1236" y="128"/>
                    </a:lnTo>
                    <a:lnTo>
                      <a:pt x="1238" y="128"/>
                    </a:lnTo>
                    <a:lnTo>
                      <a:pt x="1238" y="126"/>
                    </a:lnTo>
                    <a:lnTo>
                      <a:pt x="1239" y="126"/>
                    </a:lnTo>
                    <a:lnTo>
                      <a:pt x="1239" y="124"/>
                    </a:lnTo>
                    <a:lnTo>
                      <a:pt x="1241" y="124"/>
                    </a:lnTo>
                    <a:lnTo>
                      <a:pt x="1242" y="124"/>
                    </a:lnTo>
                    <a:lnTo>
                      <a:pt x="1242" y="123"/>
                    </a:lnTo>
                    <a:lnTo>
                      <a:pt x="1244" y="123"/>
                    </a:lnTo>
                    <a:lnTo>
                      <a:pt x="1245" y="123"/>
                    </a:lnTo>
                    <a:lnTo>
                      <a:pt x="1247" y="121"/>
                    </a:lnTo>
                    <a:lnTo>
                      <a:pt x="1248" y="121"/>
                    </a:lnTo>
                    <a:lnTo>
                      <a:pt x="1250" y="121"/>
                    </a:lnTo>
                    <a:lnTo>
                      <a:pt x="1251" y="121"/>
                    </a:lnTo>
                    <a:lnTo>
                      <a:pt x="1253" y="121"/>
                    </a:lnTo>
                    <a:lnTo>
                      <a:pt x="1254" y="121"/>
                    </a:lnTo>
                    <a:lnTo>
                      <a:pt x="1256" y="121"/>
                    </a:lnTo>
                    <a:lnTo>
                      <a:pt x="1256" y="120"/>
                    </a:lnTo>
                    <a:lnTo>
                      <a:pt x="1258" y="120"/>
                    </a:lnTo>
                    <a:lnTo>
                      <a:pt x="1259" y="120"/>
                    </a:lnTo>
                    <a:lnTo>
                      <a:pt x="1261" y="120"/>
                    </a:lnTo>
                    <a:lnTo>
                      <a:pt x="1261" y="118"/>
                    </a:lnTo>
                    <a:lnTo>
                      <a:pt x="1262" y="118"/>
                    </a:lnTo>
                    <a:lnTo>
                      <a:pt x="1264" y="118"/>
                    </a:lnTo>
                    <a:lnTo>
                      <a:pt x="1265" y="118"/>
                    </a:lnTo>
                    <a:lnTo>
                      <a:pt x="1267" y="118"/>
                    </a:lnTo>
                    <a:lnTo>
                      <a:pt x="1267" y="117"/>
                    </a:lnTo>
                    <a:lnTo>
                      <a:pt x="1268" y="117"/>
                    </a:lnTo>
                    <a:lnTo>
                      <a:pt x="1270" y="117"/>
                    </a:lnTo>
                    <a:lnTo>
                      <a:pt x="1271" y="117"/>
                    </a:lnTo>
                    <a:lnTo>
                      <a:pt x="1273" y="117"/>
                    </a:lnTo>
                    <a:lnTo>
                      <a:pt x="1273" y="115"/>
                    </a:lnTo>
                    <a:lnTo>
                      <a:pt x="1274" y="115"/>
                    </a:lnTo>
                    <a:lnTo>
                      <a:pt x="1274" y="114"/>
                    </a:lnTo>
                    <a:lnTo>
                      <a:pt x="1273" y="114"/>
                    </a:lnTo>
                    <a:lnTo>
                      <a:pt x="1273" y="112"/>
                    </a:lnTo>
                    <a:lnTo>
                      <a:pt x="1273" y="111"/>
                    </a:lnTo>
                    <a:lnTo>
                      <a:pt x="1273" y="109"/>
                    </a:lnTo>
                    <a:lnTo>
                      <a:pt x="1273" y="108"/>
                    </a:lnTo>
                    <a:lnTo>
                      <a:pt x="1273" y="106"/>
                    </a:lnTo>
                    <a:lnTo>
                      <a:pt x="1271" y="106"/>
                    </a:lnTo>
                    <a:lnTo>
                      <a:pt x="1271" y="104"/>
                    </a:lnTo>
                    <a:lnTo>
                      <a:pt x="1270" y="103"/>
                    </a:lnTo>
                    <a:lnTo>
                      <a:pt x="1270" y="101"/>
                    </a:lnTo>
                    <a:lnTo>
                      <a:pt x="1270" y="100"/>
                    </a:lnTo>
                    <a:lnTo>
                      <a:pt x="1271" y="100"/>
                    </a:lnTo>
                    <a:lnTo>
                      <a:pt x="1271" y="98"/>
                    </a:lnTo>
                    <a:lnTo>
                      <a:pt x="1273" y="98"/>
                    </a:lnTo>
                    <a:lnTo>
                      <a:pt x="1273" y="97"/>
                    </a:lnTo>
                    <a:lnTo>
                      <a:pt x="1274" y="97"/>
                    </a:lnTo>
                    <a:lnTo>
                      <a:pt x="1276" y="95"/>
                    </a:lnTo>
                    <a:lnTo>
                      <a:pt x="1278" y="95"/>
                    </a:lnTo>
                    <a:lnTo>
                      <a:pt x="1278" y="94"/>
                    </a:lnTo>
                    <a:lnTo>
                      <a:pt x="1279" y="94"/>
                    </a:lnTo>
                    <a:lnTo>
                      <a:pt x="1281" y="94"/>
                    </a:lnTo>
                    <a:lnTo>
                      <a:pt x="1281" y="92"/>
                    </a:lnTo>
                    <a:lnTo>
                      <a:pt x="1282" y="92"/>
                    </a:lnTo>
                    <a:lnTo>
                      <a:pt x="1284" y="92"/>
                    </a:lnTo>
                    <a:lnTo>
                      <a:pt x="1284" y="91"/>
                    </a:lnTo>
                    <a:lnTo>
                      <a:pt x="1285" y="91"/>
                    </a:lnTo>
                    <a:lnTo>
                      <a:pt x="1285" y="89"/>
                    </a:lnTo>
                    <a:lnTo>
                      <a:pt x="1287" y="89"/>
                    </a:lnTo>
                    <a:lnTo>
                      <a:pt x="1288" y="88"/>
                    </a:lnTo>
                    <a:lnTo>
                      <a:pt x="1290" y="86"/>
                    </a:lnTo>
                    <a:lnTo>
                      <a:pt x="1291" y="84"/>
                    </a:lnTo>
                    <a:lnTo>
                      <a:pt x="1293" y="83"/>
                    </a:lnTo>
                    <a:lnTo>
                      <a:pt x="1293" y="81"/>
                    </a:lnTo>
                    <a:lnTo>
                      <a:pt x="1294" y="81"/>
                    </a:lnTo>
                    <a:lnTo>
                      <a:pt x="1294" y="80"/>
                    </a:lnTo>
                    <a:lnTo>
                      <a:pt x="1294" y="78"/>
                    </a:lnTo>
                    <a:lnTo>
                      <a:pt x="1296" y="77"/>
                    </a:lnTo>
                    <a:lnTo>
                      <a:pt x="1296" y="75"/>
                    </a:lnTo>
                    <a:lnTo>
                      <a:pt x="1298" y="75"/>
                    </a:lnTo>
                    <a:lnTo>
                      <a:pt x="1298" y="74"/>
                    </a:lnTo>
                    <a:lnTo>
                      <a:pt x="1298" y="72"/>
                    </a:lnTo>
                    <a:lnTo>
                      <a:pt x="1299" y="72"/>
                    </a:lnTo>
                    <a:lnTo>
                      <a:pt x="1299" y="71"/>
                    </a:lnTo>
                    <a:lnTo>
                      <a:pt x="1301" y="71"/>
                    </a:lnTo>
                    <a:lnTo>
                      <a:pt x="1302" y="71"/>
                    </a:lnTo>
                    <a:lnTo>
                      <a:pt x="1302" y="69"/>
                    </a:lnTo>
                    <a:lnTo>
                      <a:pt x="1304" y="69"/>
                    </a:lnTo>
                    <a:lnTo>
                      <a:pt x="1305" y="69"/>
                    </a:lnTo>
                    <a:lnTo>
                      <a:pt x="1307" y="69"/>
                    </a:lnTo>
                    <a:lnTo>
                      <a:pt x="1308" y="69"/>
                    </a:lnTo>
                    <a:lnTo>
                      <a:pt x="1310" y="69"/>
                    </a:lnTo>
                    <a:lnTo>
                      <a:pt x="1311" y="69"/>
                    </a:lnTo>
                    <a:lnTo>
                      <a:pt x="1313" y="69"/>
                    </a:lnTo>
                    <a:lnTo>
                      <a:pt x="1314" y="69"/>
                    </a:lnTo>
                    <a:lnTo>
                      <a:pt x="1316" y="69"/>
                    </a:lnTo>
                    <a:lnTo>
                      <a:pt x="1317" y="69"/>
                    </a:lnTo>
                    <a:lnTo>
                      <a:pt x="1319" y="69"/>
                    </a:lnTo>
                    <a:lnTo>
                      <a:pt x="1319" y="68"/>
                    </a:lnTo>
                    <a:lnTo>
                      <a:pt x="1321" y="68"/>
                    </a:lnTo>
                    <a:lnTo>
                      <a:pt x="1322" y="68"/>
                    </a:lnTo>
                    <a:lnTo>
                      <a:pt x="1324" y="68"/>
                    </a:lnTo>
                    <a:lnTo>
                      <a:pt x="1325" y="68"/>
                    </a:lnTo>
                    <a:lnTo>
                      <a:pt x="1325" y="66"/>
                    </a:lnTo>
                    <a:lnTo>
                      <a:pt x="1327" y="66"/>
                    </a:lnTo>
                    <a:lnTo>
                      <a:pt x="1327" y="64"/>
                    </a:lnTo>
                    <a:lnTo>
                      <a:pt x="1328" y="64"/>
                    </a:lnTo>
                    <a:lnTo>
                      <a:pt x="1330" y="64"/>
                    </a:lnTo>
                    <a:lnTo>
                      <a:pt x="1330" y="63"/>
                    </a:lnTo>
                    <a:lnTo>
                      <a:pt x="1331" y="63"/>
                    </a:lnTo>
                    <a:lnTo>
                      <a:pt x="1333" y="63"/>
                    </a:lnTo>
                    <a:lnTo>
                      <a:pt x="1334" y="63"/>
                    </a:lnTo>
                    <a:lnTo>
                      <a:pt x="1336" y="63"/>
                    </a:lnTo>
                    <a:lnTo>
                      <a:pt x="1337" y="63"/>
                    </a:lnTo>
                    <a:lnTo>
                      <a:pt x="1339" y="63"/>
                    </a:lnTo>
                    <a:lnTo>
                      <a:pt x="1341" y="63"/>
                    </a:lnTo>
                    <a:lnTo>
                      <a:pt x="1342" y="63"/>
                    </a:lnTo>
                    <a:lnTo>
                      <a:pt x="1344" y="63"/>
                    </a:lnTo>
                    <a:lnTo>
                      <a:pt x="1345" y="63"/>
                    </a:lnTo>
                    <a:lnTo>
                      <a:pt x="1345" y="64"/>
                    </a:lnTo>
                    <a:lnTo>
                      <a:pt x="1347" y="64"/>
                    </a:lnTo>
                    <a:lnTo>
                      <a:pt x="1348" y="64"/>
                    </a:lnTo>
                    <a:lnTo>
                      <a:pt x="1348" y="66"/>
                    </a:lnTo>
                    <a:lnTo>
                      <a:pt x="1350" y="66"/>
                    </a:lnTo>
                    <a:lnTo>
                      <a:pt x="1351" y="68"/>
                    </a:lnTo>
                    <a:lnTo>
                      <a:pt x="1353" y="68"/>
                    </a:lnTo>
                    <a:lnTo>
                      <a:pt x="1353" y="69"/>
                    </a:lnTo>
                    <a:lnTo>
                      <a:pt x="1354" y="69"/>
                    </a:lnTo>
                    <a:lnTo>
                      <a:pt x="1354" y="71"/>
                    </a:lnTo>
                    <a:lnTo>
                      <a:pt x="1356" y="71"/>
                    </a:lnTo>
                    <a:lnTo>
                      <a:pt x="1357" y="71"/>
                    </a:lnTo>
                    <a:lnTo>
                      <a:pt x="1357" y="72"/>
                    </a:lnTo>
                    <a:lnTo>
                      <a:pt x="1359" y="72"/>
                    </a:lnTo>
                    <a:lnTo>
                      <a:pt x="1361" y="72"/>
                    </a:lnTo>
                    <a:lnTo>
                      <a:pt x="1362" y="72"/>
                    </a:lnTo>
                    <a:lnTo>
                      <a:pt x="1364" y="72"/>
                    </a:lnTo>
                    <a:lnTo>
                      <a:pt x="1365" y="72"/>
                    </a:lnTo>
                    <a:lnTo>
                      <a:pt x="1367" y="72"/>
                    </a:lnTo>
                    <a:lnTo>
                      <a:pt x="1368" y="72"/>
                    </a:lnTo>
                    <a:lnTo>
                      <a:pt x="1368" y="71"/>
                    </a:lnTo>
                    <a:lnTo>
                      <a:pt x="1370" y="71"/>
                    </a:lnTo>
                    <a:lnTo>
                      <a:pt x="1371" y="71"/>
                    </a:lnTo>
                    <a:lnTo>
                      <a:pt x="1373" y="71"/>
                    </a:lnTo>
                    <a:lnTo>
                      <a:pt x="1374" y="71"/>
                    </a:lnTo>
                    <a:lnTo>
                      <a:pt x="1376" y="69"/>
                    </a:lnTo>
                    <a:lnTo>
                      <a:pt x="1377" y="69"/>
                    </a:lnTo>
                    <a:lnTo>
                      <a:pt x="1379" y="69"/>
                    </a:lnTo>
                    <a:lnTo>
                      <a:pt x="1381" y="69"/>
                    </a:lnTo>
                    <a:lnTo>
                      <a:pt x="1381" y="68"/>
                    </a:lnTo>
                    <a:lnTo>
                      <a:pt x="1382" y="68"/>
                    </a:lnTo>
                    <a:lnTo>
                      <a:pt x="1384" y="68"/>
                    </a:lnTo>
                    <a:lnTo>
                      <a:pt x="1385" y="68"/>
                    </a:lnTo>
                    <a:lnTo>
                      <a:pt x="1387" y="68"/>
                    </a:lnTo>
                    <a:lnTo>
                      <a:pt x="1388" y="68"/>
                    </a:lnTo>
                    <a:lnTo>
                      <a:pt x="1388" y="69"/>
                    </a:lnTo>
                    <a:lnTo>
                      <a:pt x="1390" y="69"/>
                    </a:lnTo>
                    <a:lnTo>
                      <a:pt x="1390" y="71"/>
                    </a:lnTo>
                    <a:lnTo>
                      <a:pt x="1391" y="71"/>
                    </a:lnTo>
                    <a:lnTo>
                      <a:pt x="1391" y="72"/>
                    </a:lnTo>
                    <a:lnTo>
                      <a:pt x="1391" y="74"/>
                    </a:lnTo>
                    <a:lnTo>
                      <a:pt x="1393" y="74"/>
                    </a:lnTo>
                    <a:lnTo>
                      <a:pt x="1393" y="75"/>
                    </a:lnTo>
                    <a:lnTo>
                      <a:pt x="1394" y="75"/>
                    </a:lnTo>
                    <a:lnTo>
                      <a:pt x="1394" y="77"/>
                    </a:lnTo>
                    <a:lnTo>
                      <a:pt x="1394" y="78"/>
                    </a:lnTo>
                    <a:lnTo>
                      <a:pt x="1394" y="80"/>
                    </a:lnTo>
                    <a:lnTo>
                      <a:pt x="1394" y="81"/>
                    </a:lnTo>
                    <a:lnTo>
                      <a:pt x="1396" y="81"/>
                    </a:lnTo>
                    <a:lnTo>
                      <a:pt x="1396" y="83"/>
                    </a:lnTo>
                    <a:lnTo>
                      <a:pt x="1396" y="84"/>
                    </a:lnTo>
                    <a:lnTo>
                      <a:pt x="1396" y="86"/>
                    </a:lnTo>
                    <a:lnTo>
                      <a:pt x="1396" y="88"/>
                    </a:lnTo>
                    <a:lnTo>
                      <a:pt x="1396" y="89"/>
                    </a:lnTo>
                    <a:lnTo>
                      <a:pt x="1396" y="91"/>
                    </a:lnTo>
                    <a:lnTo>
                      <a:pt x="1397" y="91"/>
                    </a:lnTo>
                    <a:lnTo>
                      <a:pt x="1397" y="92"/>
                    </a:lnTo>
                    <a:lnTo>
                      <a:pt x="1399" y="92"/>
                    </a:lnTo>
                    <a:lnTo>
                      <a:pt x="1401" y="92"/>
                    </a:lnTo>
                    <a:lnTo>
                      <a:pt x="1402" y="92"/>
                    </a:lnTo>
                    <a:lnTo>
                      <a:pt x="1402" y="91"/>
                    </a:lnTo>
                    <a:lnTo>
                      <a:pt x="1404" y="91"/>
                    </a:lnTo>
                    <a:lnTo>
                      <a:pt x="1404" y="89"/>
                    </a:lnTo>
                    <a:lnTo>
                      <a:pt x="1405" y="88"/>
                    </a:lnTo>
                    <a:lnTo>
                      <a:pt x="1405" y="86"/>
                    </a:lnTo>
                    <a:lnTo>
                      <a:pt x="1407" y="86"/>
                    </a:lnTo>
                    <a:lnTo>
                      <a:pt x="1407" y="84"/>
                    </a:lnTo>
                    <a:lnTo>
                      <a:pt x="1407" y="83"/>
                    </a:lnTo>
                    <a:lnTo>
                      <a:pt x="1407" y="81"/>
                    </a:lnTo>
                    <a:lnTo>
                      <a:pt x="1407" y="80"/>
                    </a:lnTo>
                    <a:lnTo>
                      <a:pt x="1407" y="78"/>
                    </a:lnTo>
                    <a:lnTo>
                      <a:pt x="1407" y="77"/>
                    </a:lnTo>
                    <a:lnTo>
                      <a:pt x="1407" y="75"/>
                    </a:lnTo>
                    <a:lnTo>
                      <a:pt x="1407" y="74"/>
                    </a:lnTo>
                    <a:lnTo>
                      <a:pt x="1408" y="74"/>
                    </a:lnTo>
                    <a:lnTo>
                      <a:pt x="1408" y="72"/>
                    </a:lnTo>
                    <a:lnTo>
                      <a:pt x="1408" y="71"/>
                    </a:lnTo>
                    <a:lnTo>
                      <a:pt x="1408" y="69"/>
                    </a:lnTo>
                    <a:lnTo>
                      <a:pt x="1408" y="68"/>
                    </a:lnTo>
                    <a:lnTo>
                      <a:pt x="1408" y="66"/>
                    </a:lnTo>
                    <a:lnTo>
                      <a:pt x="1408" y="64"/>
                    </a:lnTo>
                    <a:lnTo>
                      <a:pt x="1408" y="63"/>
                    </a:lnTo>
                    <a:lnTo>
                      <a:pt x="1410" y="61"/>
                    </a:lnTo>
                    <a:lnTo>
                      <a:pt x="1411" y="61"/>
                    </a:lnTo>
                    <a:lnTo>
                      <a:pt x="1411" y="60"/>
                    </a:lnTo>
                    <a:lnTo>
                      <a:pt x="1413" y="60"/>
                    </a:lnTo>
                    <a:lnTo>
                      <a:pt x="1414" y="60"/>
                    </a:lnTo>
                    <a:lnTo>
                      <a:pt x="1414" y="61"/>
                    </a:lnTo>
                    <a:lnTo>
                      <a:pt x="1416" y="61"/>
                    </a:lnTo>
                    <a:lnTo>
                      <a:pt x="1417" y="61"/>
                    </a:lnTo>
                    <a:lnTo>
                      <a:pt x="1417" y="63"/>
                    </a:lnTo>
                    <a:lnTo>
                      <a:pt x="1419" y="63"/>
                    </a:lnTo>
                    <a:lnTo>
                      <a:pt x="1419" y="64"/>
                    </a:lnTo>
                    <a:lnTo>
                      <a:pt x="1420" y="64"/>
                    </a:lnTo>
                    <a:lnTo>
                      <a:pt x="1422" y="66"/>
                    </a:lnTo>
                    <a:lnTo>
                      <a:pt x="1424" y="66"/>
                    </a:lnTo>
                    <a:lnTo>
                      <a:pt x="1424" y="68"/>
                    </a:lnTo>
                    <a:lnTo>
                      <a:pt x="1425" y="68"/>
                    </a:lnTo>
                    <a:lnTo>
                      <a:pt x="1427" y="68"/>
                    </a:lnTo>
                    <a:lnTo>
                      <a:pt x="1427" y="69"/>
                    </a:lnTo>
                    <a:lnTo>
                      <a:pt x="1428" y="69"/>
                    </a:lnTo>
                    <a:lnTo>
                      <a:pt x="1428" y="71"/>
                    </a:lnTo>
                    <a:lnTo>
                      <a:pt x="1430" y="71"/>
                    </a:lnTo>
                    <a:lnTo>
                      <a:pt x="1430" y="72"/>
                    </a:lnTo>
                    <a:lnTo>
                      <a:pt x="1431" y="72"/>
                    </a:lnTo>
                    <a:lnTo>
                      <a:pt x="1431" y="74"/>
                    </a:lnTo>
                    <a:lnTo>
                      <a:pt x="1433" y="74"/>
                    </a:lnTo>
                    <a:lnTo>
                      <a:pt x="1433" y="75"/>
                    </a:lnTo>
                    <a:lnTo>
                      <a:pt x="1434" y="75"/>
                    </a:lnTo>
                    <a:lnTo>
                      <a:pt x="1436" y="77"/>
                    </a:lnTo>
                    <a:lnTo>
                      <a:pt x="1437" y="77"/>
                    </a:lnTo>
                    <a:lnTo>
                      <a:pt x="1437" y="78"/>
                    </a:lnTo>
                    <a:lnTo>
                      <a:pt x="1439" y="78"/>
                    </a:lnTo>
                    <a:lnTo>
                      <a:pt x="1440" y="78"/>
                    </a:lnTo>
                    <a:lnTo>
                      <a:pt x="1440" y="80"/>
                    </a:lnTo>
                    <a:lnTo>
                      <a:pt x="1442" y="80"/>
                    </a:lnTo>
                    <a:lnTo>
                      <a:pt x="1442" y="81"/>
                    </a:lnTo>
                    <a:lnTo>
                      <a:pt x="1444" y="81"/>
                    </a:lnTo>
                    <a:lnTo>
                      <a:pt x="1445" y="81"/>
                    </a:lnTo>
                    <a:lnTo>
                      <a:pt x="1447" y="81"/>
                    </a:lnTo>
                    <a:lnTo>
                      <a:pt x="1448" y="81"/>
                    </a:lnTo>
                    <a:lnTo>
                      <a:pt x="1448" y="83"/>
                    </a:lnTo>
                    <a:lnTo>
                      <a:pt x="1450" y="83"/>
                    </a:lnTo>
                    <a:lnTo>
                      <a:pt x="1451" y="83"/>
                    </a:lnTo>
                    <a:lnTo>
                      <a:pt x="1453" y="83"/>
                    </a:lnTo>
                    <a:lnTo>
                      <a:pt x="1454" y="83"/>
                    </a:lnTo>
                    <a:lnTo>
                      <a:pt x="1456" y="83"/>
                    </a:lnTo>
                    <a:lnTo>
                      <a:pt x="1457" y="83"/>
                    </a:lnTo>
                    <a:lnTo>
                      <a:pt x="1459" y="83"/>
                    </a:lnTo>
                    <a:lnTo>
                      <a:pt x="1459" y="81"/>
                    </a:lnTo>
                    <a:lnTo>
                      <a:pt x="1460" y="81"/>
                    </a:lnTo>
                    <a:lnTo>
                      <a:pt x="1462" y="81"/>
                    </a:lnTo>
                    <a:lnTo>
                      <a:pt x="1464" y="81"/>
                    </a:lnTo>
                    <a:lnTo>
                      <a:pt x="1465" y="81"/>
                    </a:lnTo>
                    <a:lnTo>
                      <a:pt x="1467" y="81"/>
                    </a:lnTo>
                    <a:lnTo>
                      <a:pt x="1468" y="81"/>
                    </a:lnTo>
                    <a:lnTo>
                      <a:pt x="1470" y="81"/>
                    </a:lnTo>
                    <a:lnTo>
                      <a:pt x="1471" y="81"/>
                    </a:lnTo>
                    <a:lnTo>
                      <a:pt x="1473" y="81"/>
                    </a:lnTo>
                    <a:lnTo>
                      <a:pt x="1474" y="81"/>
                    </a:lnTo>
                    <a:lnTo>
                      <a:pt x="1474" y="83"/>
                    </a:lnTo>
                    <a:lnTo>
                      <a:pt x="1476" y="83"/>
                    </a:lnTo>
                    <a:lnTo>
                      <a:pt x="1477" y="83"/>
                    </a:lnTo>
                    <a:lnTo>
                      <a:pt x="1477" y="84"/>
                    </a:lnTo>
                    <a:lnTo>
                      <a:pt x="1479" y="84"/>
                    </a:lnTo>
                    <a:lnTo>
                      <a:pt x="1480" y="86"/>
                    </a:lnTo>
                    <a:lnTo>
                      <a:pt x="1482" y="86"/>
                    </a:lnTo>
                    <a:lnTo>
                      <a:pt x="1482" y="88"/>
                    </a:lnTo>
                    <a:lnTo>
                      <a:pt x="1484" y="88"/>
                    </a:lnTo>
                    <a:lnTo>
                      <a:pt x="1485" y="88"/>
                    </a:lnTo>
                    <a:lnTo>
                      <a:pt x="1485" y="89"/>
                    </a:lnTo>
                    <a:lnTo>
                      <a:pt x="1487" y="89"/>
                    </a:lnTo>
                    <a:lnTo>
                      <a:pt x="1488" y="89"/>
                    </a:lnTo>
                    <a:lnTo>
                      <a:pt x="1488" y="91"/>
                    </a:lnTo>
                    <a:lnTo>
                      <a:pt x="1490" y="91"/>
                    </a:lnTo>
                    <a:lnTo>
                      <a:pt x="1491" y="91"/>
                    </a:lnTo>
                    <a:lnTo>
                      <a:pt x="1491" y="92"/>
                    </a:lnTo>
                    <a:lnTo>
                      <a:pt x="1493" y="92"/>
                    </a:lnTo>
                    <a:lnTo>
                      <a:pt x="1494" y="92"/>
                    </a:lnTo>
                    <a:lnTo>
                      <a:pt x="1494" y="94"/>
                    </a:lnTo>
                    <a:lnTo>
                      <a:pt x="1496" y="94"/>
                    </a:lnTo>
                    <a:lnTo>
                      <a:pt x="1497" y="95"/>
                    </a:lnTo>
                    <a:lnTo>
                      <a:pt x="1499" y="95"/>
                    </a:lnTo>
                    <a:lnTo>
                      <a:pt x="1499" y="97"/>
                    </a:lnTo>
                    <a:lnTo>
                      <a:pt x="1500" y="97"/>
                    </a:lnTo>
                    <a:lnTo>
                      <a:pt x="1500" y="98"/>
                    </a:lnTo>
                    <a:lnTo>
                      <a:pt x="1502" y="98"/>
                    </a:lnTo>
                    <a:lnTo>
                      <a:pt x="1504" y="98"/>
                    </a:lnTo>
                    <a:lnTo>
                      <a:pt x="1504" y="100"/>
                    </a:lnTo>
                    <a:lnTo>
                      <a:pt x="1505" y="100"/>
                    </a:lnTo>
                    <a:lnTo>
                      <a:pt x="1505" y="101"/>
                    </a:lnTo>
                    <a:lnTo>
                      <a:pt x="1507" y="101"/>
                    </a:lnTo>
                    <a:lnTo>
                      <a:pt x="1507" y="103"/>
                    </a:lnTo>
                    <a:lnTo>
                      <a:pt x="1508" y="103"/>
                    </a:lnTo>
                    <a:lnTo>
                      <a:pt x="1510" y="103"/>
                    </a:lnTo>
                    <a:lnTo>
                      <a:pt x="1510" y="104"/>
                    </a:lnTo>
                    <a:lnTo>
                      <a:pt x="1511" y="104"/>
                    </a:lnTo>
                    <a:lnTo>
                      <a:pt x="1513" y="106"/>
                    </a:lnTo>
                    <a:lnTo>
                      <a:pt x="1513" y="108"/>
                    </a:lnTo>
                    <a:lnTo>
                      <a:pt x="1514" y="108"/>
                    </a:lnTo>
                    <a:lnTo>
                      <a:pt x="1514" y="109"/>
                    </a:lnTo>
                    <a:lnTo>
                      <a:pt x="1514" y="111"/>
                    </a:lnTo>
                    <a:lnTo>
                      <a:pt x="1514" y="112"/>
                    </a:lnTo>
                    <a:lnTo>
                      <a:pt x="1516" y="112"/>
                    </a:lnTo>
                    <a:lnTo>
                      <a:pt x="1516" y="114"/>
                    </a:lnTo>
                    <a:lnTo>
                      <a:pt x="1516" y="115"/>
                    </a:lnTo>
                    <a:lnTo>
                      <a:pt x="1517" y="115"/>
                    </a:lnTo>
                    <a:lnTo>
                      <a:pt x="1517" y="117"/>
                    </a:lnTo>
                    <a:lnTo>
                      <a:pt x="1519" y="117"/>
                    </a:lnTo>
                    <a:lnTo>
                      <a:pt x="1519" y="118"/>
                    </a:lnTo>
                    <a:lnTo>
                      <a:pt x="1520" y="118"/>
                    </a:lnTo>
                    <a:lnTo>
                      <a:pt x="1522" y="118"/>
                    </a:lnTo>
                    <a:lnTo>
                      <a:pt x="1522" y="120"/>
                    </a:lnTo>
                    <a:lnTo>
                      <a:pt x="1524" y="120"/>
                    </a:lnTo>
                    <a:lnTo>
                      <a:pt x="1525" y="120"/>
                    </a:lnTo>
                    <a:lnTo>
                      <a:pt x="1525" y="121"/>
                    </a:lnTo>
                    <a:lnTo>
                      <a:pt x="1527" y="121"/>
                    </a:lnTo>
                    <a:lnTo>
                      <a:pt x="1528" y="121"/>
                    </a:lnTo>
                    <a:lnTo>
                      <a:pt x="1528" y="123"/>
                    </a:lnTo>
                    <a:lnTo>
                      <a:pt x="1530" y="123"/>
                    </a:lnTo>
                    <a:lnTo>
                      <a:pt x="1530" y="124"/>
                    </a:lnTo>
                    <a:lnTo>
                      <a:pt x="1531" y="124"/>
                    </a:lnTo>
                    <a:lnTo>
                      <a:pt x="1531" y="126"/>
                    </a:lnTo>
                    <a:lnTo>
                      <a:pt x="1533" y="126"/>
                    </a:lnTo>
                    <a:lnTo>
                      <a:pt x="1533" y="128"/>
                    </a:lnTo>
                    <a:lnTo>
                      <a:pt x="1534" y="128"/>
                    </a:lnTo>
                    <a:lnTo>
                      <a:pt x="1534" y="129"/>
                    </a:lnTo>
                    <a:lnTo>
                      <a:pt x="1536" y="131"/>
                    </a:lnTo>
                    <a:lnTo>
                      <a:pt x="1537" y="131"/>
                    </a:lnTo>
                    <a:lnTo>
                      <a:pt x="1539" y="132"/>
                    </a:lnTo>
                    <a:lnTo>
                      <a:pt x="1540" y="132"/>
                    </a:lnTo>
                    <a:lnTo>
                      <a:pt x="1542" y="132"/>
                    </a:lnTo>
                    <a:lnTo>
                      <a:pt x="1542" y="134"/>
                    </a:lnTo>
                    <a:lnTo>
                      <a:pt x="1543" y="134"/>
                    </a:lnTo>
                    <a:lnTo>
                      <a:pt x="1545" y="134"/>
                    </a:lnTo>
                    <a:lnTo>
                      <a:pt x="1547" y="135"/>
                    </a:lnTo>
                    <a:lnTo>
                      <a:pt x="1548" y="137"/>
                    </a:lnTo>
                    <a:lnTo>
                      <a:pt x="1548" y="138"/>
                    </a:lnTo>
                    <a:lnTo>
                      <a:pt x="1550" y="138"/>
                    </a:lnTo>
                    <a:lnTo>
                      <a:pt x="1550" y="140"/>
                    </a:lnTo>
                    <a:lnTo>
                      <a:pt x="1548" y="141"/>
                    </a:lnTo>
                    <a:lnTo>
                      <a:pt x="1548" y="143"/>
                    </a:lnTo>
                    <a:lnTo>
                      <a:pt x="1548" y="144"/>
                    </a:lnTo>
                    <a:lnTo>
                      <a:pt x="1548" y="146"/>
                    </a:lnTo>
                    <a:lnTo>
                      <a:pt x="1550" y="146"/>
                    </a:lnTo>
                    <a:lnTo>
                      <a:pt x="1550" y="148"/>
                    </a:lnTo>
                    <a:lnTo>
                      <a:pt x="1550" y="149"/>
                    </a:lnTo>
                    <a:lnTo>
                      <a:pt x="1551" y="149"/>
                    </a:lnTo>
                    <a:lnTo>
                      <a:pt x="1551" y="151"/>
                    </a:lnTo>
                    <a:lnTo>
                      <a:pt x="1553" y="151"/>
                    </a:lnTo>
                    <a:lnTo>
                      <a:pt x="1553" y="152"/>
                    </a:lnTo>
                    <a:lnTo>
                      <a:pt x="1553" y="154"/>
                    </a:lnTo>
                    <a:lnTo>
                      <a:pt x="1554" y="154"/>
                    </a:lnTo>
                    <a:lnTo>
                      <a:pt x="1554" y="155"/>
                    </a:lnTo>
                    <a:lnTo>
                      <a:pt x="1554" y="157"/>
                    </a:lnTo>
                    <a:lnTo>
                      <a:pt x="1556" y="157"/>
                    </a:lnTo>
                    <a:lnTo>
                      <a:pt x="1556" y="158"/>
                    </a:lnTo>
                    <a:lnTo>
                      <a:pt x="1557" y="160"/>
                    </a:lnTo>
                    <a:lnTo>
                      <a:pt x="1557" y="161"/>
                    </a:lnTo>
                    <a:lnTo>
                      <a:pt x="1559" y="163"/>
                    </a:lnTo>
                    <a:lnTo>
                      <a:pt x="1559" y="164"/>
                    </a:lnTo>
                    <a:lnTo>
                      <a:pt x="1559" y="166"/>
                    </a:lnTo>
                    <a:lnTo>
                      <a:pt x="1559" y="168"/>
                    </a:lnTo>
                    <a:lnTo>
                      <a:pt x="1560" y="168"/>
                    </a:lnTo>
                    <a:lnTo>
                      <a:pt x="1560" y="169"/>
                    </a:lnTo>
                    <a:lnTo>
                      <a:pt x="1562" y="169"/>
                    </a:lnTo>
                    <a:lnTo>
                      <a:pt x="1562" y="171"/>
                    </a:lnTo>
                    <a:lnTo>
                      <a:pt x="1563" y="172"/>
                    </a:lnTo>
                    <a:lnTo>
                      <a:pt x="1565" y="174"/>
                    </a:lnTo>
                    <a:lnTo>
                      <a:pt x="1567" y="174"/>
                    </a:lnTo>
                    <a:lnTo>
                      <a:pt x="1567" y="175"/>
                    </a:lnTo>
                    <a:lnTo>
                      <a:pt x="1568" y="175"/>
                    </a:lnTo>
                    <a:lnTo>
                      <a:pt x="1568" y="177"/>
                    </a:lnTo>
                    <a:lnTo>
                      <a:pt x="1570" y="177"/>
                    </a:lnTo>
                    <a:lnTo>
                      <a:pt x="1570" y="178"/>
                    </a:lnTo>
                    <a:lnTo>
                      <a:pt x="1571" y="178"/>
                    </a:lnTo>
                    <a:lnTo>
                      <a:pt x="1571" y="180"/>
                    </a:lnTo>
                    <a:lnTo>
                      <a:pt x="1573" y="180"/>
                    </a:lnTo>
                    <a:lnTo>
                      <a:pt x="1574" y="181"/>
                    </a:lnTo>
                    <a:lnTo>
                      <a:pt x="1576" y="183"/>
                    </a:lnTo>
                    <a:lnTo>
                      <a:pt x="1576" y="184"/>
                    </a:lnTo>
                    <a:lnTo>
                      <a:pt x="1577" y="184"/>
                    </a:lnTo>
                    <a:lnTo>
                      <a:pt x="1577" y="186"/>
                    </a:lnTo>
                    <a:lnTo>
                      <a:pt x="1579" y="186"/>
                    </a:lnTo>
                    <a:lnTo>
                      <a:pt x="1580" y="188"/>
                    </a:lnTo>
                    <a:lnTo>
                      <a:pt x="1582" y="188"/>
                    </a:lnTo>
                    <a:lnTo>
                      <a:pt x="1582" y="189"/>
                    </a:lnTo>
                    <a:lnTo>
                      <a:pt x="1583" y="189"/>
                    </a:lnTo>
                    <a:lnTo>
                      <a:pt x="1585" y="189"/>
                    </a:lnTo>
                    <a:lnTo>
                      <a:pt x="1585" y="191"/>
                    </a:lnTo>
                    <a:lnTo>
                      <a:pt x="1585" y="192"/>
                    </a:lnTo>
                    <a:lnTo>
                      <a:pt x="1585" y="194"/>
                    </a:lnTo>
                    <a:lnTo>
                      <a:pt x="1583" y="194"/>
                    </a:lnTo>
                    <a:lnTo>
                      <a:pt x="1583" y="195"/>
                    </a:lnTo>
                    <a:lnTo>
                      <a:pt x="1582" y="195"/>
                    </a:lnTo>
                    <a:lnTo>
                      <a:pt x="1582" y="197"/>
                    </a:lnTo>
                    <a:lnTo>
                      <a:pt x="1580" y="197"/>
                    </a:lnTo>
                    <a:lnTo>
                      <a:pt x="1579" y="197"/>
                    </a:lnTo>
                    <a:lnTo>
                      <a:pt x="1577" y="197"/>
                    </a:lnTo>
                    <a:lnTo>
                      <a:pt x="1577" y="198"/>
                    </a:lnTo>
                    <a:lnTo>
                      <a:pt x="1576" y="198"/>
                    </a:lnTo>
                    <a:lnTo>
                      <a:pt x="1574" y="200"/>
                    </a:lnTo>
                    <a:lnTo>
                      <a:pt x="1573" y="200"/>
                    </a:lnTo>
                    <a:lnTo>
                      <a:pt x="1573" y="201"/>
                    </a:lnTo>
                    <a:lnTo>
                      <a:pt x="1571" y="201"/>
                    </a:lnTo>
                    <a:lnTo>
                      <a:pt x="1571" y="203"/>
                    </a:lnTo>
                    <a:lnTo>
                      <a:pt x="1570" y="203"/>
                    </a:lnTo>
                    <a:lnTo>
                      <a:pt x="1570" y="204"/>
                    </a:lnTo>
                    <a:lnTo>
                      <a:pt x="1568" y="204"/>
                    </a:lnTo>
                    <a:lnTo>
                      <a:pt x="1568" y="206"/>
                    </a:lnTo>
                    <a:lnTo>
                      <a:pt x="1568" y="208"/>
                    </a:lnTo>
                    <a:lnTo>
                      <a:pt x="1568" y="209"/>
                    </a:lnTo>
                    <a:lnTo>
                      <a:pt x="1568" y="211"/>
                    </a:lnTo>
                    <a:lnTo>
                      <a:pt x="1568" y="212"/>
                    </a:lnTo>
                    <a:lnTo>
                      <a:pt x="1570" y="212"/>
                    </a:lnTo>
                    <a:lnTo>
                      <a:pt x="1570" y="214"/>
                    </a:lnTo>
                    <a:lnTo>
                      <a:pt x="1571" y="214"/>
                    </a:lnTo>
                    <a:lnTo>
                      <a:pt x="1573" y="214"/>
                    </a:lnTo>
                    <a:lnTo>
                      <a:pt x="1573" y="215"/>
                    </a:lnTo>
                    <a:lnTo>
                      <a:pt x="1574" y="215"/>
                    </a:lnTo>
                    <a:lnTo>
                      <a:pt x="1576" y="215"/>
                    </a:lnTo>
                    <a:lnTo>
                      <a:pt x="1577" y="215"/>
                    </a:lnTo>
                    <a:lnTo>
                      <a:pt x="1577" y="217"/>
                    </a:lnTo>
                    <a:lnTo>
                      <a:pt x="1579" y="217"/>
                    </a:lnTo>
                    <a:lnTo>
                      <a:pt x="1580" y="218"/>
                    </a:lnTo>
                    <a:lnTo>
                      <a:pt x="1582" y="220"/>
                    </a:lnTo>
                    <a:lnTo>
                      <a:pt x="1582" y="221"/>
                    </a:lnTo>
                    <a:lnTo>
                      <a:pt x="1583" y="221"/>
                    </a:lnTo>
                    <a:lnTo>
                      <a:pt x="1583" y="223"/>
                    </a:lnTo>
                    <a:lnTo>
                      <a:pt x="1585" y="223"/>
                    </a:lnTo>
                    <a:lnTo>
                      <a:pt x="1585" y="224"/>
                    </a:lnTo>
                    <a:lnTo>
                      <a:pt x="1587" y="224"/>
                    </a:lnTo>
                    <a:lnTo>
                      <a:pt x="1588" y="226"/>
                    </a:lnTo>
                    <a:lnTo>
                      <a:pt x="1590" y="227"/>
                    </a:lnTo>
                    <a:lnTo>
                      <a:pt x="1591" y="229"/>
                    </a:lnTo>
                    <a:lnTo>
                      <a:pt x="1591" y="231"/>
                    </a:lnTo>
                    <a:lnTo>
                      <a:pt x="1593" y="231"/>
                    </a:lnTo>
                    <a:lnTo>
                      <a:pt x="1593" y="232"/>
                    </a:lnTo>
                    <a:lnTo>
                      <a:pt x="1594" y="234"/>
                    </a:lnTo>
                    <a:lnTo>
                      <a:pt x="1594" y="235"/>
                    </a:lnTo>
                    <a:lnTo>
                      <a:pt x="1596" y="235"/>
                    </a:lnTo>
                    <a:lnTo>
                      <a:pt x="1596" y="237"/>
                    </a:lnTo>
                    <a:lnTo>
                      <a:pt x="1596" y="238"/>
                    </a:lnTo>
                    <a:lnTo>
                      <a:pt x="1597" y="238"/>
                    </a:lnTo>
                    <a:lnTo>
                      <a:pt x="1597" y="240"/>
                    </a:lnTo>
                    <a:lnTo>
                      <a:pt x="1599" y="240"/>
                    </a:lnTo>
                    <a:lnTo>
                      <a:pt x="1599" y="241"/>
                    </a:lnTo>
                    <a:lnTo>
                      <a:pt x="1600" y="243"/>
                    </a:lnTo>
                    <a:lnTo>
                      <a:pt x="1600" y="244"/>
                    </a:lnTo>
                    <a:lnTo>
                      <a:pt x="1602" y="244"/>
                    </a:lnTo>
                    <a:lnTo>
                      <a:pt x="1602" y="246"/>
                    </a:lnTo>
                    <a:lnTo>
                      <a:pt x="1603" y="246"/>
                    </a:lnTo>
                    <a:lnTo>
                      <a:pt x="1605" y="246"/>
                    </a:lnTo>
                    <a:lnTo>
                      <a:pt x="1605" y="247"/>
                    </a:lnTo>
                    <a:lnTo>
                      <a:pt x="1607" y="247"/>
                    </a:lnTo>
                    <a:lnTo>
                      <a:pt x="1607" y="249"/>
                    </a:lnTo>
                    <a:lnTo>
                      <a:pt x="1608" y="249"/>
                    </a:lnTo>
                    <a:lnTo>
                      <a:pt x="1610" y="251"/>
                    </a:lnTo>
                    <a:lnTo>
                      <a:pt x="1611" y="251"/>
                    </a:lnTo>
                    <a:lnTo>
                      <a:pt x="1613" y="252"/>
                    </a:lnTo>
                    <a:lnTo>
                      <a:pt x="1614" y="252"/>
                    </a:lnTo>
                    <a:lnTo>
                      <a:pt x="1614" y="254"/>
                    </a:lnTo>
                    <a:lnTo>
                      <a:pt x="1616" y="254"/>
                    </a:lnTo>
                    <a:lnTo>
                      <a:pt x="1616" y="255"/>
                    </a:lnTo>
                    <a:lnTo>
                      <a:pt x="1617" y="255"/>
                    </a:lnTo>
                    <a:lnTo>
                      <a:pt x="1619" y="257"/>
                    </a:lnTo>
                    <a:lnTo>
                      <a:pt x="1620" y="257"/>
                    </a:lnTo>
                    <a:lnTo>
                      <a:pt x="1620" y="258"/>
                    </a:lnTo>
                    <a:lnTo>
                      <a:pt x="1622" y="258"/>
                    </a:lnTo>
                    <a:lnTo>
                      <a:pt x="1622" y="260"/>
                    </a:lnTo>
                    <a:lnTo>
                      <a:pt x="1623" y="260"/>
                    </a:lnTo>
                    <a:lnTo>
                      <a:pt x="1623" y="261"/>
                    </a:lnTo>
                    <a:lnTo>
                      <a:pt x="1625" y="261"/>
                    </a:lnTo>
                    <a:lnTo>
                      <a:pt x="1625" y="263"/>
                    </a:lnTo>
                    <a:lnTo>
                      <a:pt x="1627" y="263"/>
                    </a:lnTo>
                    <a:lnTo>
                      <a:pt x="1627" y="264"/>
                    </a:lnTo>
                    <a:lnTo>
                      <a:pt x="1628" y="264"/>
                    </a:lnTo>
                    <a:lnTo>
                      <a:pt x="1628" y="266"/>
                    </a:lnTo>
                    <a:lnTo>
                      <a:pt x="1630" y="266"/>
                    </a:lnTo>
                    <a:lnTo>
                      <a:pt x="1630" y="267"/>
                    </a:lnTo>
                    <a:lnTo>
                      <a:pt x="1631" y="269"/>
                    </a:lnTo>
                    <a:lnTo>
                      <a:pt x="1631" y="271"/>
                    </a:lnTo>
                    <a:lnTo>
                      <a:pt x="1633" y="271"/>
                    </a:lnTo>
                    <a:lnTo>
                      <a:pt x="1633" y="272"/>
                    </a:lnTo>
                    <a:lnTo>
                      <a:pt x="1634" y="272"/>
                    </a:lnTo>
                    <a:lnTo>
                      <a:pt x="1634" y="274"/>
                    </a:lnTo>
                    <a:lnTo>
                      <a:pt x="1636" y="274"/>
                    </a:lnTo>
                    <a:lnTo>
                      <a:pt x="1636" y="275"/>
                    </a:lnTo>
                    <a:lnTo>
                      <a:pt x="1637" y="275"/>
                    </a:lnTo>
                    <a:lnTo>
                      <a:pt x="1637" y="277"/>
                    </a:lnTo>
                    <a:lnTo>
                      <a:pt x="1639" y="277"/>
                    </a:lnTo>
                    <a:lnTo>
                      <a:pt x="1639" y="278"/>
                    </a:lnTo>
                    <a:lnTo>
                      <a:pt x="1640" y="278"/>
                    </a:lnTo>
                    <a:lnTo>
                      <a:pt x="1642" y="280"/>
                    </a:lnTo>
                    <a:lnTo>
                      <a:pt x="1643" y="280"/>
                    </a:lnTo>
                    <a:lnTo>
                      <a:pt x="1643" y="281"/>
                    </a:lnTo>
                    <a:lnTo>
                      <a:pt x="1645" y="281"/>
                    </a:lnTo>
                    <a:lnTo>
                      <a:pt x="1645" y="283"/>
                    </a:lnTo>
                    <a:lnTo>
                      <a:pt x="1646" y="283"/>
                    </a:lnTo>
                    <a:lnTo>
                      <a:pt x="1646" y="284"/>
                    </a:lnTo>
                    <a:lnTo>
                      <a:pt x="1648" y="284"/>
                    </a:lnTo>
                    <a:lnTo>
                      <a:pt x="1650" y="286"/>
                    </a:lnTo>
                    <a:lnTo>
                      <a:pt x="1651" y="287"/>
                    </a:lnTo>
                    <a:lnTo>
                      <a:pt x="1651" y="289"/>
                    </a:lnTo>
                    <a:lnTo>
                      <a:pt x="1653" y="289"/>
                    </a:lnTo>
                    <a:lnTo>
                      <a:pt x="1653" y="291"/>
                    </a:lnTo>
                    <a:lnTo>
                      <a:pt x="1653" y="292"/>
                    </a:lnTo>
                    <a:lnTo>
                      <a:pt x="1653" y="294"/>
                    </a:lnTo>
                    <a:lnTo>
                      <a:pt x="1653" y="295"/>
                    </a:lnTo>
                    <a:lnTo>
                      <a:pt x="1653" y="297"/>
                    </a:lnTo>
                    <a:lnTo>
                      <a:pt x="1654" y="297"/>
                    </a:lnTo>
                    <a:lnTo>
                      <a:pt x="1654" y="298"/>
                    </a:lnTo>
                    <a:lnTo>
                      <a:pt x="1654" y="300"/>
                    </a:lnTo>
                    <a:lnTo>
                      <a:pt x="1654" y="301"/>
                    </a:lnTo>
                    <a:lnTo>
                      <a:pt x="1656" y="301"/>
                    </a:lnTo>
                    <a:lnTo>
                      <a:pt x="1656" y="303"/>
                    </a:lnTo>
                    <a:lnTo>
                      <a:pt x="1657" y="303"/>
                    </a:lnTo>
                    <a:lnTo>
                      <a:pt x="1659" y="303"/>
                    </a:lnTo>
                    <a:lnTo>
                      <a:pt x="1659" y="304"/>
                    </a:lnTo>
                    <a:lnTo>
                      <a:pt x="1660" y="304"/>
                    </a:lnTo>
                    <a:lnTo>
                      <a:pt x="1662" y="304"/>
                    </a:lnTo>
                    <a:lnTo>
                      <a:pt x="1663" y="304"/>
                    </a:lnTo>
                    <a:lnTo>
                      <a:pt x="1665" y="306"/>
                    </a:lnTo>
                    <a:lnTo>
                      <a:pt x="1666" y="306"/>
                    </a:lnTo>
                    <a:lnTo>
                      <a:pt x="1668" y="306"/>
                    </a:lnTo>
                    <a:lnTo>
                      <a:pt x="1670" y="307"/>
                    </a:lnTo>
                    <a:lnTo>
                      <a:pt x="1671" y="307"/>
                    </a:lnTo>
                    <a:lnTo>
                      <a:pt x="1673" y="309"/>
                    </a:lnTo>
                    <a:lnTo>
                      <a:pt x="1674" y="311"/>
                    </a:lnTo>
                    <a:lnTo>
                      <a:pt x="1676" y="311"/>
                    </a:lnTo>
                    <a:lnTo>
                      <a:pt x="1676" y="312"/>
                    </a:lnTo>
                    <a:lnTo>
                      <a:pt x="1677" y="312"/>
                    </a:lnTo>
                    <a:lnTo>
                      <a:pt x="1677" y="314"/>
                    </a:lnTo>
                    <a:lnTo>
                      <a:pt x="1676" y="314"/>
                    </a:lnTo>
                    <a:lnTo>
                      <a:pt x="1676" y="315"/>
                    </a:lnTo>
                    <a:lnTo>
                      <a:pt x="1676" y="317"/>
                    </a:lnTo>
                    <a:lnTo>
                      <a:pt x="1676" y="318"/>
                    </a:lnTo>
                    <a:lnTo>
                      <a:pt x="1676" y="320"/>
                    </a:lnTo>
                    <a:lnTo>
                      <a:pt x="1676" y="321"/>
                    </a:lnTo>
                    <a:lnTo>
                      <a:pt x="1674" y="321"/>
                    </a:lnTo>
                    <a:lnTo>
                      <a:pt x="1674" y="323"/>
                    </a:lnTo>
                    <a:lnTo>
                      <a:pt x="1674" y="324"/>
                    </a:lnTo>
                    <a:lnTo>
                      <a:pt x="1676" y="326"/>
                    </a:lnTo>
                    <a:lnTo>
                      <a:pt x="1676" y="327"/>
                    </a:lnTo>
                    <a:lnTo>
                      <a:pt x="1676" y="329"/>
                    </a:lnTo>
                    <a:lnTo>
                      <a:pt x="1677" y="329"/>
                    </a:lnTo>
                    <a:lnTo>
                      <a:pt x="1677" y="331"/>
                    </a:lnTo>
                    <a:lnTo>
                      <a:pt x="1679" y="331"/>
                    </a:lnTo>
                    <a:lnTo>
                      <a:pt x="1680" y="332"/>
                    </a:lnTo>
                    <a:lnTo>
                      <a:pt x="1682" y="332"/>
                    </a:lnTo>
                    <a:lnTo>
                      <a:pt x="1682" y="334"/>
                    </a:lnTo>
                    <a:lnTo>
                      <a:pt x="1683" y="334"/>
                    </a:lnTo>
                    <a:lnTo>
                      <a:pt x="1685" y="334"/>
                    </a:lnTo>
                    <a:lnTo>
                      <a:pt x="1686" y="334"/>
                    </a:lnTo>
                    <a:lnTo>
                      <a:pt x="1688" y="334"/>
                    </a:lnTo>
                    <a:lnTo>
                      <a:pt x="1688" y="332"/>
                    </a:lnTo>
                    <a:lnTo>
                      <a:pt x="1690" y="332"/>
                    </a:lnTo>
                    <a:lnTo>
                      <a:pt x="1690" y="331"/>
                    </a:lnTo>
                    <a:lnTo>
                      <a:pt x="1691" y="331"/>
                    </a:lnTo>
                    <a:lnTo>
                      <a:pt x="1693" y="331"/>
                    </a:lnTo>
                    <a:lnTo>
                      <a:pt x="1693" y="329"/>
                    </a:lnTo>
                    <a:lnTo>
                      <a:pt x="1694" y="329"/>
                    </a:lnTo>
                    <a:lnTo>
                      <a:pt x="1696" y="327"/>
                    </a:lnTo>
                    <a:lnTo>
                      <a:pt x="1697" y="327"/>
                    </a:lnTo>
                    <a:lnTo>
                      <a:pt x="1699" y="327"/>
                    </a:lnTo>
                    <a:lnTo>
                      <a:pt x="1700" y="327"/>
                    </a:lnTo>
                    <a:lnTo>
                      <a:pt x="1702" y="327"/>
                    </a:lnTo>
                    <a:lnTo>
                      <a:pt x="1703" y="327"/>
                    </a:lnTo>
                    <a:lnTo>
                      <a:pt x="1705" y="327"/>
                    </a:lnTo>
                    <a:lnTo>
                      <a:pt x="1706" y="327"/>
                    </a:lnTo>
                    <a:lnTo>
                      <a:pt x="1706" y="329"/>
                    </a:lnTo>
                    <a:lnTo>
                      <a:pt x="1708" y="329"/>
                    </a:lnTo>
                    <a:lnTo>
                      <a:pt x="1708" y="331"/>
                    </a:lnTo>
                    <a:lnTo>
                      <a:pt x="1710" y="331"/>
                    </a:lnTo>
                    <a:lnTo>
                      <a:pt x="1710" y="332"/>
                    </a:lnTo>
                    <a:lnTo>
                      <a:pt x="1710" y="334"/>
                    </a:lnTo>
                    <a:lnTo>
                      <a:pt x="1711" y="335"/>
                    </a:lnTo>
                    <a:lnTo>
                      <a:pt x="1713" y="337"/>
                    </a:lnTo>
                    <a:lnTo>
                      <a:pt x="1714" y="337"/>
                    </a:lnTo>
                    <a:lnTo>
                      <a:pt x="1714" y="338"/>
                    </a:lnTo>
                    <a:lnTo>
                      <a:pt x="1716" y="338"/>
                    </a:lnTo>
                    <a:lnTo>
                      <a:pt x="1716" y="340"/>
                    </a:lnTo>
                    <a:lnTo>
                      <a:pt x="1717" y="340"/>
                    </a:lnTo>
                    <a:lnTo>
                      <a:pt x="1719" y="340"/>
                    </a:lnTo>
                    <a:lnTo>
                      <a:pt x="1719" y="341"/>
                    </a:lnTo>
                    <a:lnTo>
                      <a:pt x="1720" y="341"/>
                    </a:lnTo>
                    <a:lnTo>
                      <a:pt x="1722" y="341"/>
                    </a:lnTo>
                    <a:lnTo>
                      <a:pt x="1723" y="343"/>
                    </a:lnTo>
                    <a:lnTo>
                      <a:pt x="1725" y="343"/>
                    </a:lnTo>
                    <a:lnTo>
                      <a:pt x="1726" y="343"/>
                    </a:lnTo>
                    <a:lnTo>
                      <a:pt x="1726" y="344"/>
                    </a:lnTo>
                    <a:lnTo>
                      <a:pt x="1728" y="344"/>
                    </a:lnTo>
                    <a:lnTo>
                      <a:pt x="1730" y="344"/>
                    </a:lnTo>
                    <a:lnTo>
                      <a:pt x="1730" y="346"/>
                    </a:lnTo>
                    <a:lnTo>
                      <a:pt x="1731" y="346"/>
                    </a:lnTo>
                    <a:lnTo>
                      <a:pt x="1733" y="346"/>
                    </a:lnTo>
                    <a:lnTo>
                      <a:pt x="1733" y="347"/>
                    </a:lnTo>
                    <a:lnTo>
                      <a:pt x="1734" y="347"/>
                    </a:lnTo>
                    <a:lnTo>
                      <a:pt x="1736" y="347"/>
                    </a:lnTo>
                    <a:lnTo>
                      <a:pt x="1736" y="349"/>
                    </a:lnTo>
                    <a:lnTo>
                      <a:pt x="1737" y="349"/>
                    </a:lnTo>
                    <a:lnTo>
                      <a:pt x="1739" y="349"/>
                    </a:lnTo>
                    <a:lnTo>
                      <a:pt x="1739" y="351"/>
                    </a:lnTo>
                    <a:lnTo>
                      <a:pt x="1740" y="351"/>
                    </a:lnTo>
                    <a:lnTo>
                      <a:pt x="1742" y="351"/>
                    </a:lnTo>
                    <a:lnTo>
                      <a:pt x="1743" y="351"/>
                    </a:lnTo>
                    <a:lnTo>
                      <a:pt x="1745" y="352"/>
                    </a:lnTo>
                    <a:lnTo>
                      <a:pt x="1746" y="352"/>
                    </a:lnTo>
                    <a:lnTo>
                      <a:pt x="1748" y="352"/>
                    </a:lnTo>
                    <a:lnTo>
                      <a:pt x="1748" y="354"/>
                    </a:lnTo>
                    <a:lnTo>
                      <a:pt x="1749" y="354"/>
                    </a:lnTo>
                    <a:lnTo>
                      <a:pt x="1751" y="354"/>
                    </a:lnTo>
                    <a:lnTo>
                      <a:pt x="1753" y="354"/>
                    </a:lnTo>
                    <a:lnTo>
                      <a:pt x="1754" y="355"/>
                    </a:lnTo>
                    <a:lnTo>
                      <a:pt x="1756" y="355"/>
                    </a:lnTo>
                    <a:lnTo>
                      <a:pt x="1757" y="357"/>
                    </a:lnTo>
                    <a:lnTo>
                      <a:pt x="1759" y="357"/>
                    </a:lnTo>
                    <a:lnTo>
                      <a:pt x="1760" y="358"/>
                    </a:lnTo>
                    <a:lnTo>
                      <a:pt x="1762" y="358"/>
                    </a:lnTo>
                    <a:lnTo>
                      <a:pt x="1763" y="360"/>
                    </a:lnTo>
                    <a:lnTo>
                      <a:pt x="1765" y="360"/>
                    </a:lnTo>
                    <a:lnTo>
                      <a:pt x="1766" y="360"/>
                    </a:lnTo>
                    <a:lnTo>
                      <a:pt x="1766" y="361"/>
                    </a:lnTo>
                    <a:lnTo>
                      <a:pt x="1768" y="361"/>
                    </a:lnTo>
                    <a:lnTo>
                      <a:pt x="1769" y="361"/>
                    </a:lnTo>
                    <a:lnTo>
                      <a:pt x="1769" y="363"/>
                    </a:lnTo>
                    <a:lnTo>
                      <a:pt x="1771" y="363"/>
                    </a:lnTo>
                    <a:lnTo>
                      <a:pt x="1773" y="363"/>
                    </a:lnTo>
                    <a:lnTo>
                      <a:pt x="1773" y="364"/>
                    </a:lnTo>
                    <a:lnTo>
                      <a:pt x="1774" y="364"/>
                    </a:lnTo>
                    <a:lnTo>
                      <a:pt x="1774" y="366"/>
                    </a:lnTo>
                    <a:lnTo>
                      <a:pt x="1774" y="367"/>
                    </a:lnTo>
                    <a:lnTo>
                      <a:pt x="1774" y="369"/>
                    </a:lnTo>
                    <a:lnTo>
                      <a:pt x="1774" y="371"/>
                    </a:lnTo>
                    <a:lnTo>
                      <a:pt x="1774" y="372"/>
                    </a:lnTo>
                    <a:lnTo>
                      <a:pt x="1776" y="372"/>
                    </a:lnTo>
                    <a:lnTo>
                      <a:pt x="1776" y="374"/>
                    </a:lnTo>
                    <a:lnTo>
                      <a:pt x="1776" y="375"/>
                    </a:lnTo>
                    <a:lnTo>
                      <a:pt x="1777" y="375"/>
                    </a:lnTo>
                    <a:lnTo>
                      <a:pt x="1777" y="377"/>
                    </a:lnTo>
                    <a:lnTo>
                      <a:pt x="1779" y="377"/>
                    </a:lnTo>
                    <a:lnTo>
                      <a:pt x="1780" y="377"/>
                    </a:lnTo>
                    <a:lnTo>
                      <a:pt x="1782" y="378"/>
                    </a:lnTo>
                    <a:lnTo>
                      <a:pt x="1783" y="378"/>
                    </a:lnTo>
                    <a:lnTo>
                      <a:pt x="1785" y="378"/>
                    </a:lnTo>
                    <a:lnTo>
                      <a:pt x="1785" y="380"/>
                    </a:lnTo>
                    <a:lnTo>
                      <a:pt x="1786" y="380"/>
                    </a:lnTo>
                    <a:lnTo>
                      <a:pt x="1788" y="380"/>
                    </a:lnTo>
                    <a:lnTo>
                      <a:pt x="1788" y="381"/>
                    </a:lnTo>
                    <a:lnTo>
                      <a:pt x="1789" y="381"/>
                    </a:lnTo>
                    <a:lnTo>
                      <a:pt x="1791" y="383"/>
                    </a:lnTo>
                    <a:lnTo>
                      <a:pt x="1793" y="383"/>
                    </a:lnTo>
                    <a:lnTo>
                      <a:pt x="1793" y="384"/>
                    </a:lnTo>
                    <a:lnTo>
                      <a:pt x="1794" y="384"/>
                    </a:lnTo>
                    <a:lnTo>
                      <a:pt x="1796" y="386"/>
                    </a:lnTo>
                    <a:lnTo>
                      <a:pt x="1797" y="386"/>
                    </a:lnTo>
                    <a:lnTo>
                      <a:pt x="1797" y="387"/>
                    </a:lnTo>
                    <a:lnTo>
                      <a:pt x="1799" y="387"/>
                    </a:lnTo>
                    <a:lnTo>
                      <a:pt x="1799" y="389"/>
                    </a:lnTo>
                    <a:lnTo>
                      <a:pt x="1800" y="389"/>
                    </a:lnTo>
                    <a:lnTo>
                      <a:pt x="1800" y="391"/>
                    </a:lnTo>
                    <a:lnTo>
                      <a:pt x="1802" y="391"/>
                    </a:lnTo>
                    <a:lnTo>
                      <a:pt x="1802" y="392"/>
                    </a:lnTo>
                    <a:lnTo>
                      <a:pt x="1803" y="392"/>
                    </a:lnTo>
                    <a:lnTo>
                      <a:pt x="1803" y="394"/>
                    </a:lnTo>
                    <a:lnTo>
                      <a:pt x="1803" y="395"/>
                    </a:lnTo>
                    <a:lnTo>
                      <a:pt x="1805" y="395"/>
                    </a:lnTo>
                    <a:lnTo>
                      <a:pt x="1806" y="397"/>
                    </a:lnTo>
                    <a:lnTo>
                      <a:pt x="1808" y="397"/>
                    </a:lnTo>
                    <a:lnTo>
                      <a:pt x="1809" y="397"/>
                    </a:lnTo>
                    <a:lnTo>
                      <a:pt x="1811" y="397"/>
                    </a:lnTo>
                    <a:lnTo>
                      <a:pt x="1811" y="398"/>
                    </a:lnTo>
                    <a:lnTo>
                      <a:pt x="1813" y="398"/>
                    </a:lnTo>
                    <a:lnTo>
                      <a:pt x="1814" y="398"/>
                    </a:lnTo>
                    <a:lnTo>
                      <a:pt x="1816" y="398"/>
                    </a:lnTo>
                    <a:lnTo>
                      <a:pt x="1817" y="398"/>
                    </a:lnTo>
                    <a:lnTo>
                      <a:pt x="1817" y="400"/>
                    </a:lnTo>
                    <a:lnTo>
                      <a:pt x="1819" y="400"/>
                    </a:lnTo>
                    <a:lnTo>
                      <a:pt x="1820" y="400"/>
                    </a:lnTo>
                    <a:lnTo>
                      <a:pt x="1822" y="400"/>
                    </a:lnTo>
                    <a:lnTo>
                      <a:pt x="1822" y="401"/>
                    </a:lnTo>
                    <a:lnTo>
                      <a:pt x="1823" y="401"/>
                    </a:lnTo>
                    <a:lnTo>
                      <a:pt x="1825" y="401"/>
                    </a:lnTo>
                    <a:lnTo>
                      <a:pt x="1826" y="403"/>
                    </a:lnTo>
                    <a:lnTo>
                      <a:pt x="1828" y="403"/>
                    </a:lnTo>
                    <a:lnTo>
                      <a:pt x="1829" y="404"/>
                    </a:lnTo>
                    <a:lnTo>
                      <a:pt x="1831" y="404"/>
                    </a:lnTo>
                    <a:lnTo>
                      <a:pt x="1833" y="404"/>
                    </a:lnTo>
                    <a:lnTo>
                      <a:pt x="1833" y="406"/>
                    </a:lnTo>
                    <a:lnTo>
                      <a:pt x="1834" y="406"/>
                    </a:lnTo>
                    <a:lnTo>
                      <a:pt x="1836" y="406"/>
                    </a:lnTo>
                    <a:lnTo>
                      <a:pt x="1837" y="406"/>
                    </a:lnTo>
                    <a:lnTo>
                      <a:pt x="1837" y="407"/>
                    </a:lnTo>
                    <a:lnTo>
                      <a:pt x="1839" y="407"/>
                    </a:lnTo>
                    <a:lnTo>
                      <a:pt x="1839" y="409"/>
                    </a:lnTo>
                    <a:lnTo>
                      <a:pt x="1840" y="409"/>
                    </a:lnTo>
                    <a:lnTo>
                      <a:pt x="1840" y="411"/>
                    </a:lnTo>
                    <a:lnTo>
                      <a:pt x="1842" y="411"/>
                    </a:lnTo>
                    <a:lnTo>
                      <a:pt x="1842" y="412"/>
                    </a:lnTo>
                    <a:lnTo>
                      <a:pt x="1843" y="412"/>
                    </a:lnTo>
                    <a:lnTo>
                      <a:pt x="1843" y="414"/>
                    </a:lnTo>
                    <a:lnTo>
                      <a:pt x="1845" y="414"/>
                    </a:lnTo>
                    <a:lnTo>
                      <a:pt x="1845" y="415"/>
                    </a:lnTo>
                    <a:lnTo>
                      <a:pt x="1846" y="415"/>
                    </a:lnTo>
                    <a:lnTo>
                      <a:pt x="1848" y="417"/>
                    </a:lnTo>
                    <a:lnTo>
                      <a:pt x="1849" y="417"/>
                    </a:lnTo>
                    <a:lnTo>
                      <a:pt x="1849" y="418"/>
                    </a:lnTo>
                    <a:lnTo>
                      <a:pt x="1851" y="418"/>
                    </a:lnTo>
                    <a:lnTo>
                      <a:pt x="1851" y="420"/>
                    </a:lnTo>
                    <a:lnTo>
                      <a:pt x="1852" y="420"/>
                    </a:lnTo>
                    <a:lnTo>
                      <a:pt x="1854" y="421"/>
                    </a:lnTo>
                    <a:lnTo>
                      <a:pt x="1856" y="421"/>
                    </a:lnTo>
                    <a:lnTo>
                      <a:pt x="1856" y="423"/>
                    </a:lnTo>
                    <a:lnTo>
                      <a:pt x="1857" y="423"/>
                    </a:lnTo>
                    <a:lnTo>
                      <a:pt x="1857" y="424"/>
                    </a:lnTo>
                    <a:lnTo>
                      <a:pt x="1859" y="424"/>
                    </a:lnTo>
                    <a:lnTo>
                      <a:pt x="1859" y="426"/>
                    </a:lnTo>
                    <a:lnTo>
                      <a:pt x="1860" y="426"/>
                    </a:lnTo>
                    <a:lnTo>
                      <a:pt x="1860" y="427"/>
                    </a:lnTo>
                    <a:lnTo>
                      <a:pt x="1862" y="427"/>
                    </a:lnTo>
                    <a:lnTo>
                      <a:pt x="1862" y="429"/>
                    </a:lnTo>
                    <a:lnTo>
                      <a:pt x="1863" y="429"/>
                    </a:lnTo>
                    <a:lnTo>
                      <a:pt x="1863" y="431"/>
                    </a:lnTo>
                    <a:lnTo>
                      <a:pt x="1865" y="431"/>
                    </a:lnTo>
                    <a:lnTo>
                      <a:pt x="1865" y="432"/>
                    </a:lnTo>
                    <a:lnTo>
                      <a:pt x="1866" y="432"/>
                    </a:lnTo>
                    <a:lnTo>
                      <a:pt x="1866" y="434"/>
                    </a:lnTo>
                    <a:lnTo>
                      <a:pt x="1868" y="434"/>
                    </a:lnTo>
                    <a:lnTo>
                      <a:pt x="1868" y="435"/>
                    </a:lnTo>
                    <a:lnTo>
                      <a:pt x="1869" y="435"/>
                    </a:lnTo>
                    <a:lnTo>
                      <a:pt x="1869" y="437"/>
                    </a:lnTo>
                    <a:lnTo>
                      <a:pt x="1871" y="437"/>
                    </a:lnTo>
                    <a:lnTo>
                      <a:pt x="1872" y="438"/>
                    </a:lnTo>
                    <a:lnTo>
                      <a:pt x="1874" y="438"/>
                    </a:lnTo>
                    <a:lnTo>
                      <a:pt x="1874" y="440"/>
                    </a:lnTo>
                    <a:lnTo>
                      <a:pt x="1876" y="440"/>
                    </a:lnTo>
                    <a:lnTo>
                      <a:pt x="1877" y="440"/>
                    </a:lnTo>
                    <a:lnTo>
                      <a:pt x="1877" y="441"/>
                    </a:lnTo>
                    <a:lnTo>
                      <a:pt x="1879" y="441"/>
                    </a:lnTo>
                    <a:lnTo>
                      <a:pt x="1880" y="441"/>
                    </a:lnTo>
                    <a:lnTo>
                      <a:pt x="1882" y="441"/>
                    </a:lnTo>
                    <a:lnTo>
                      <a:pt x="1882" y="443"/>
                    </a:lnTo>
                    <a:lnTo>
                      <a:pt x="1883" y="443"/>
                    </a:lnTo>
                    <a:lnTo>
                      <a:pt x="1885" y="443"/>
                    </a:lnTo>
                    <a:lnTo>
                      <a:pt x="1886" y="443"/>
                    </a:lnTo>
                    <a:lnTo>
                      <a:pt x="1888" y="443"/>
                    </a:lnTo>
                    <a:lnTo>
                      <a:pt x="1889" y="444"/>
                    </a:lnTo>
                    <a:lnTo>
                      <a:pt x="1891" y="444"/>
                    </a:lnTo>
                    <a:lnTo>
                      <a:pt x="1892" y="444"/>
                    </a:lnTo>
                    <a:lnTo>
                      <a:pt x="1894" y="444"/>
                    </a:lnTo>
                    <a:lnTo>
                      <a:pt x="1896" y="444"/>
                    </a:lnTo>
                    <a:lnTo>
                      <a:pt x="1897" y="446"/>
                    </a:lnTo>
                    <a:lnTo>
                      <a:pt x="1899" y="446"/>
                    </a:lnTo>
                    <a:lnTo>
                      <a:pt x="1900" y="446"/>
                    </a:lnTo>
                    <a:lnTo>
                      <a:pt x="1902" y="447"/>
                    </a:lnTo>
                    <a:lnTo>
                      <a:pt x="1903" y="447"/>
                    </a:lnTo>
                    <a:lnTo>
                      <a:pt x="1905" y="449"/>
                    </a:lnTo>
                    <a:lnTo>
                      <a:pt x="1906" y="449"/>
                    </a:lnTo>
                    <a:lnTo>
                      <a:pt x="1908" y="449"/>
                    </a:lnTo>
                    <a:lnTo>
                      <a:pt x="1909" y="451"/>
                    </a:lnTo>
                    <a:lnTo>
                      <a:pt x="1911" y="451"/>
                    </a:lnTo>
                    <a:lnTo>
                      <a:pt x="1912" y="451"/>
                    </a:lnTo>
                    <a:lnTo>
                      <a:pt x="1914" y="451"/>
                    </a:lnTo>
                    <a:lnTo>
                      <a:pt x="1916" y="452"/>
                    </a:lnTo>
                    <a:lnTo>
                      <a:pt x="1917" y="452"/>
                    </a:lnTo>
                    <a:lnTo>
                      <a:pt x="1919" y="452"/>
                    </a:lnTo>
                    <a:lnTo>
                      <a:pt x="1920" y="452"/>
                    </a:lnTo>
                    <a:lnTo>
                      <a:pt x="1922" y="452"/>
                    </a:lnTo>
                    <a:lnTo>
                      <a:pt x="1923" y="452"/>
                    </a:lnTo>
                    <a:lnTo>
                      <a:pt x="1925" y="452"/>
                    </a:lnTo>
                    <a:lnTo>
                      <a:pt x="1926" y="452"/>
                    </a:lnTo>
                    <a:lnTo>
                      <a:pt x="1928" y="454"/>
                    </a:lnTo>
                    <a:lnTo>
                      <a:pt x="1929" y="454"/>
                    </a:lnTo>
                    <a:lnTo>
                      <a:pt x="1931" y="454"/>
                    </a:lnTo>
                    <a:lnTo>
                      <a:pt x="1932" y="454"/>
                    </a:lnTo>
                    <a:lnTo>
                      <a:pt x="1932" y="452"/>
                    </a:lnTo>
                    <a:lnTo>
                      <a:pt x="1934" y="452"/>
                    </a:lnTo>
                    <a:lnTo>
                      <a:pt x="1936" y="452"/>
                    </a:lnTo>
                    <a:lnTo>
                      <a:pt x="1937" y="452"/>
                    </a:lnTo>
                    <a:lnTo>
                      <a:pt x="1939" y="451"/>
                    </a:lnTo>
                    <a:lnTo>
                      <a:pt x="1940" y="451"/>
                    </a:lnTo>
                    <a:lnTo>
                      <a:pt x="1940" y="449"/>
                    </a:lnTo>
                    <a:lnTo>
                      <a:pt x="1942" y="449"/>
                    </a:lnTo>
                    <a:lnTo>
                      <a:pt x="1943" y="449"/>
                    </a:lnTo>
                    <a:lnTo>
                      <a:pt x="1943" y="447"/>
                    </a:lnTo>
                    <a:lnTo>
                      <a:pt x="1945" y="447"/>
                    </a:lnTo>
                    <a:lnTo>
                      <a:pt x="1946" y="447"/>
                    </a:lnTo>
                    <a:lnTo>
                      <a:pt x="1948" y="447"/>
                    </a:lnTo>
                    <a:lnTo>
                      <a:pt x="1948" y="446"/>
                    </a:lnTo>
                    <a:lnTo>
                      <a:pt x="1949" y="446"/>
                    </a:lnTo>
                    <a:lnTo>
                      <a:pt x="1951" y="446"/>
                    </a:lnTo>
                    <a:lnTo>
                      <a:pt x="1952" y="446"/>
                    </a:lnTo>
                    <a:lnTo>
                      <a:pt x="1954" y="446"/>
                    </a:lnTo>
                    <a:lnTo>
                      <a:pt x="1955" y="446"/>
                    </a:lnTo>
                    <a:lnTo>
                      <a:pt x="1957" y="446"/>
                    </a:lnTo>
                    <a:lnTo>
                      <a:pt x="1959" y="446"/>
                    </a:lnTo>
                    <a:lnTo>
                      <a:pt x="1960" y="446"/>
                    </a:lnTo>
                    <a:lnTo>
                      <a:pt x="1962" y="446"/>
                    </a:lnTo>
                    <a:lnTo>
                      <a:pt x="1963" y="446"/>
                    </a:lnTo>
                    <a:lnTo>
                      <a:pt x="1963" y="447"/>
                    </a:lnTo>
                    <a:lnTo>
                      <a:pt x="1965" y="447"/>
                    </a:lnTo>
                    <a:lnTo>
                      <a:pt x="1966" y="447"/>
                    </a:lnTo>
                    <a:lnTo>
                      <a:pt x="1968" y="447"/>
                    </a:lnTo>
                    <a:lnTo>
                      <a:pt x="1969" y="446"/>
                    </a:lnTo>
                    <a:lnTo>
                      <a:pt x="1971" y="446"/>
                    </a:lnTo>
                    <a:lnTo>
                      <a:pt x="1972" y="446"/>
                    </a:lnTo>
                    <a:lnTo>
                      <a:pt x="1974" y="446"/>
                    </a:lnTo>
                    <a:lnTo>
                      <a:pt x="1975" y="446"/>
                    </a:lnTo>
                    <a:lnTo>
                      <a:pt x="1977" y="446"/>
                    </a:lnTo>
                    <a:lnTo>
                      <a:pt x="1979" y="446"/>
                    </a:lnTo>
                    <a:lnTo>
                      <a:pt x="1980" y="446"/>
                    </a:lnTo>
                    <a:lnTo>
                      <a:pt x="1982" y="446"/>
                    </a:lnTo>
                    <a:lnTo>
                      <a:pt x="1983" y="446"/>
                    </a:lnTo>
                    <a:lnTo>
                      <a:pt x="1985" y="446"/>
                    </a:lnTo>
                    <a:lnTo>
                      <a:pt x="1985" y="447"/>
                    </a:lnTo>
                    <a:lnTo>
                      <a:pt x="1986" y="447"/>
                    </a:lnTo>
                    <a:lnTo>
                      <a:pt x="1988" y="447"/>
                    </a:lnTo>
                    <a:lnTo>
                      <a:pt x="1989" y="447"/>
                    </a:lnTo>
                    <a:lnTo>
                      <a:pt x="1991" y="449"/>
                    </a:lnTo>
                    <a:lnTo>
                      <a:pt x="1992" y="449"/>
                    </a:lnTo>
                    <a:lnTo>
                      <a:pt x="1994" y="449"/>
                    </a:lnTo>
                    <a:lnTo>
                      <a:pt x="1994" y="451"/>
                    </a:lnTo>
                    <a:lnTo>
                      <a:pt x="1995" y="451"/>
                    </a:lnTo>
                    <a:lnTo>
                      <a:pt x="1997" y="451"/>
                    </a:lnTo>
                    <a:lnTo>
                      <a:pt x="1999" y="451"/>
                    </a:lnTo>
                    <a:lnTo>
                      <a:pt x="2000" y="452"/>
                    </a:lnTo>
                    <a:lnTo>
                      <a:pt x="2002" y="452"/>
                    </a:lnTo>
                    <a:lnTo>
                      <a:pt x="2003" y="454"/>
                    </a:lnTo>
                    <a:lnTo>
                      <a:pt x="2005" y="454"/>
                    </a:lnTo>
                    <a:lnTo>
                      <a:pt x="2005" y="455"/>
                    </a:lnTo>
                    <a:lnTo>
                      <a:pt x="2006" y="455"/>
                    </a:lnTo>
                    <a:lnTo>
                      <a:pt x="2008" y="455"/>
                    </a:lnTo>
                    <a:lnTo>
                      <a:pt x="2009" y="455"/>
                    </a:lnTo>
                    <a:lnTo>
                      <a:pt x="2009" y="457"/>
                    </a:lnTo>
                    <a:lnTo>
                      <a:pt x="2011" y="457"/>
                    </a:lnTo>
                    <a:lnTo>
                      <a:pt x="2012" y="457"/>
                    </a:lnTo>
                    <a:lnTo>
                      <a:pt x="2014" y="455"/>
                    </a:lnTo>
                    <a:lnTo>
                      <a:pt x="2015" y="455"/>
                    </a:lnTo>
                    <a:lnTo>
                      <a:pt x="2017" y="457"/>
                    </a:lnTo>
                    <a:lnTo>
                      <a:pt x="2019" y="457"/>
                    </a:lnTo>
                    <a:lnTo>
                      <a:pt x="2020" y="457"/>
                    </a:lnTo>
                    <a:lnTo>
                      <a:pt x="2022" y="457"/>
                    </a:lnTo>
                    <a:lnTo>
                      <a:pt x="2023" y="457"/>
                    </a:lnTo>
                    <a:lnTo>
                      <a:pt x="2025" y="457"/>
                    </a:lnTo>
                    <a:lnTo>
                      <a:pt x="2026" y="457"/>
                    </a:lnTo>
                    <a:lnTo>
                      <a:pt x="2028" y="457"/>
                    </a:lnTo>
                    <a:lnTo>
                      <a:pt x="2028" y="458"/>
                    </a:lnTo>
                    <a:lnTo>
                      <a:pt x="2029" y="458"/>
                    </a:lnTo>
                    <a:lnTo>
                      <a:pt x="2031" y="458"/>
                    </a:lnTo>
                    <a:lnTo>
                      <a:pt x="2032" y="458"/>
                    </a:lnTo>
                    <a:lnTo>
                      <a:pt x="2034" y="458"/>
                    </a:lnTo>
                    <a:lnTo>
                      <a:pt x="2035" y="458"/>
                    </a:lnTo>
                    <a:lnTo>
                      <a:pt x="2035" y="457"/>
                    </a:lnTo>
                    <a:lnTo>
                      <a:pt x="2037" y="457"/>
                    </a:lnTo>
                    <a:lnTo>
                      <a:pt x="2039" y="457"/>
                    </a:lnTo>
                    <a:lnTo>
                      <a:pt x="2040" y="457"/>
                    </a:lnTo>
                    <a:lnTo>
                      <a:pt x="2042" y="455"/>
                    </a:lnTo>
                    <a:lnTo>
                      <a:pt x="2043" y="455"/>
                    </a:lnTo>
                    <a:lnTo>
                      <a:pt x="2045" y="455"/>
                    </a:lnTo>
                    <a:lnTo>
                      <a:pt x="2045" y="454"/>
                    </a:lnTo>
                    <a:lnTo>
                      <a:pt x="2046" y="454"/>
                    </a:lnTo>
                    <a:lnTo>
                      <a:pt x="2048" y="454"/>
                    </a:lnTo>
                    <a:lnTo>
                      <a:pt x="2048" y="452"/>
                    </a:lnTo>
                    <a:lnTo>
                      <a:pt x="2049" y="452"/>
                    </a:lnTo>
                    <a:lnTo>
                      <a:pt x="2051" y="452"/>
                    </a:lnTo>
                    <a:lnTo>
                      <a:pt x="2052" y="452"/>
                    </a:lnTo>
                    <a:lnTo>
                      <a:pt x="2052" y="451"/>
                    </a:lnTo>
                    <a:lnTo>
                      <a:pt x="2054" y="451"/>
                    </a:lnTo>
                    <a:lnTo>
                      <a:pt x="2054" y="452"/>
                    </a:lnTo>
                    <a:lnTo>
                      <a:pt x="2055" y="452"/>
                    </a:lnTo>
                    <a:lnTo>
                      <a:pt x="2055" y="454"/>
                    </a:lnTo>
                    <a:lnTo>
                      <a:pt x="2057" y="455"/>
                    </a:lnTo>
                    <a:lnTo>
                      <a:pt x="2057" y="457"/>
                    </a:lnTo>
                    <a:lnTo>
                      <a:pt x="2057" y="458"/>
                    </a:lnTo>
                    <a:lnTo>
                      <a:pt x="2057" y="460"/>
                    </a:lnTo>
                    <a:lnTo>
                      <a:pt x="2057" y="461"/>
                    </a:lnTo>
                    <a:lnTo>
                      <a:pt x="2058" y="461"/>
                    </a:lnTo>
                    <a:lnTo>
                      <a:pt x="2058" y="463"/>
                    </a:lnTo>
                    <a:lnTo>
                      <a:pt x="2058" y="464"/>
                    </a:lnTo>
                    <a:lnTo>
                      <a:pt x="2060" y="464"/>
                    </a:lnTo>
                    <a:lnTo>
                      <a:pt x="2060" y="466"/>
                    </a:lnTo>
                    <a:lnTo>
                      <a:pt x="2062" y="467"/>
                    </a:lnTo>
                    <a:lnTo>
                      <a:pt x="2063" y="467"/>
                    </a:lnTo>
                    <a:lnTo>
                      <a:pt x="2063" y="469"/>
                    </a:lnTo>
                    <a:lnTo>
                      <a:pt x="2065" y="469"/>
                    </a:lnTo>
                    <a:lnTo>
                      <a:pt x="2066" y="469"/>
                    </a:lnTo>
                    <a:lnTo>
                      <a:pt x="2068" y="469"/>
                    </a:lnTo>
                    <a:lnTo>
                      <a:pt x="2069" y="469"/>
                    </a:lnTo>
                    <a:lnTo>
                      <a:pt x="2071" y="469"/>
                    </a:lnTo>
                    <a:lnTo>
                      <a:pt x="2072" y="469"/>
                    </a:lnTo>
                    <a:lnTo>
                      <a:pt x="2074" y="469"/>
                    </a:lnTo>
                    <a:lnTo>
                      <a:pt x="2075" y="469"/>
                    </a:lnTo>
                    <a:lnTo>
                      <a:pt x="2077" y="469"/>
                    </a:lnTo>
                    <a:lnTo>
                      <a:pt x="2078" y="469"/>
                    </a:lnTo>
                    <a:lnTo>
                      <a:pt x="2078" y="467"/>
                    </a:lnTo>
                    <a:lnTo>
                      <a:pt x="2080" y="467"/>
                    </a:lnTo>
                    <a:lnTo>
                      <a:pt x="2082" y="467"/>
                    </a:lnTo>
                    <a:lnTo>
                      <a:pt x="2083" y="467"/>
                    </a:lnTo>
                    <a:lnTo>
                      <a:pt x="2085" y="467"/>
                    </a:lnTo>
                    <a:lnTo>
                      <a:pt x="2086" y="467"/>
                    </a:lnTo>
                    <a:lnTo>
                      <a:pt x="2088" y="467"/>
                    </a:lnTo>
                    <a:lnTo>
                      <a:pt x="2089" y="467"/>
                    </a:lnTo>
                    <a:lnTo>
                      <a:pt x="2091" y="467"/>
                    </a:lnTo>
                    <a:lnTo>
                      <a:pt x="2092" y="467"/>
                    </a:lnTo>
                    <a:lnTo>
                      <a:pt x="2094" y="467"/>
                    </a:lnTo>
                    <a:lnTo>
                      <a:pt x="2094" y="469"/>
                    </a:lnTo>
                    <a:lnTo>
                      <a:pt x="2095" y="469"/>
                    </a:lnTo>
                    <a:lnTo>
                      <a:pt x="2097" y="469"/>
                    </a:lnTo>
                    <a:lnTo>
                      <a:pt x="2098" y="470"/>
                    </a:lnTo>
                    <a:lnTo>
                      <a:pt x="2100" y="470"/>
                    </a:lnTo>
                    <a:lnTo>
                      <a:pt x="2102" y="470"/>
                    </a:lnTo>
                    <a:lnTo>
                      <a:pt x="2102" y="472"/>
                    </a:lnTo>
                    <a:lnTo>
                      <a:pt x="2103" y="472"/>
                    </a:lnTo>
                    <a:lnTo>
                      <a:pt x="2105" y="472"/>
                    </a:lnTo>
                    <a:lnTo>
                      <a:pt x="2106" y="474"/>
                    </a:lnTo>
                    <a:lnTo>
                      <a:pt x="2108" y="474"/>
                    </a:lnTo>
                    <a:lnTo>
                      <a:pt x="2109" y="474"/>
                    </a:lnTo>
                    <a:lnTo>
                      <a:pt x="2111" y="475"/>
                    </a:lnTo>
                    <a:lnTo>
                      <a:pt x="2112" y="475"/>
                    </a:lnTo>
                    <a:lnTo>
                      <a:pt x="2114" y="475"/>
                    </a:lnTo>
                    <a:lnTo>
                      <a:pt x="2114" y="477"/>
                    </a:lnTo>
                    <a:lnTo>
                      <a:pt x="2115" y="477"/>
                    </a:lnTo>
                    <a:lnTo>
                      <a:pt x="2117" y="477"/>
                    </a:lnTo>
                    <a:lnTo>
                      <a:pt x="2118" y="477"/>
                    </a:lnTo>
                    <a:lnTo>
                      <a:pt x="2120" y="478"/>
                    </a:lnTo>
                    <a:lnTo>
                      <a:pt x="2122" y="478"/>
                    </a:lnTo>
                    <a:lnTo>
                      <a:pt x="2123" y="478"/>
                    </a:lnTo>
                    <a:lnTo>
                      <a:pt x="2125" y="478"/>
                    </a:lnTo>
                    <a:lnTo>
                      <a:pt x="2126" y="480"/>
                    </a:lnTo>
                    <a:lnTo>
                      <a:pt x="2128" y="480"/>
                    </a:lnTo>
                    <a:lnTo>
                      <a:pt x="2129" y="480"/>
                    </a:lnTo>
                    <a:lnTo>
                      <a:pt x="2131" y="480"/>
                    </a:lnTo>
                    <a:lnTo>
                      <a:pt x="2132" y="481"/>
                    </a:lnTo>
                    <a:lnTo>
                      <a:pt x="2134" y="481"/>
                    </a:lnTo>
                    <a:lnTo>
                      <a:pt x="2135" y="481"/>
                    </a:lnTo>
                    <a:lnTo>
                      <a:pt x="2137" y="481"/>
                    </a:lnTo>
                    <a:lnTo>
                      <a:pt x="2138" y="483"/>
                    </a:lnTo>
                    <a:lnTo>
                      <a:pt x="2140" y="483"/>
                    </a:lnTo>
                    <a:lnTo>
                      <a:pt x="2142" y="483"/>
                    </a:lnTo>
                    <a:lnTo>
                      <a:pt x="2142" y="484"/>
                    </a:lnTo>
                    <a:lnTo>
                      <a:pt x="2143" y="484"/>
                    </a:lnTo>
                    <a:lnTo>
                      <a:pt x="2143" y="486"/>
                    </a:lnTo>
                    <a:lnTo>
                      <a:pt x="2145" y="486"/>
                    </a:lnTo>
                    <a:lnTo>
                      <a:pt x="2145" y="487"/>
                    </a:lnTo>
                    <a:lnTo>
                      <a:pt x="2145" y="489"/>
                    </a:lnTo>
                    <a:lnTo>
                      <a:pt x="2145" y="490"/>
                    </a:lnTo>
                    <a:lnTo>
                      <a:pt x="2145" y="492"/>
                    </a:lnTo>
                    <a:lnTo>
                      <a:pt x="2146" y="492"/>
                    </a:lnTo>
                    <a:lnTo>
                      <a:pt x="2146" y="494"/>
                    </a:lnTo>
                    <a:lnTo>
                      <a:pt x="2148" y="494"/>
                    </a:lnTo>
                    <a:lnTo>
                      <a:pt x="2148" y="495"/>
                    </a:lnTo>
                    <a:lnTo>
                      <a:pt x="2149" y="495"/>
                    </a:lnTo>
                    <a:lnTo>
                      <a:pt x="2151" y="495"/>
                    </a:lnTo>
                    <a:lnTo>
                      <a:pt x="2152" y="495"/>
                    </a:lnTo>
                    <a:lnTo>
                      <a:pt x="2154" y="495"/>
                    </a:lnTo>
                    <a:lnTo>
                      <a:pt x="2154" y="497"/>
                    </a:lnTo>
                    <a:lnTo>
                      <a:pt x="2155" y="497"/>
                    </a:lnTo>
                    <a:lnTo>
                      <a:pt x="2157" y="497"/>
                    </a:lnTo>
                    <a:lnTo>
                      <a:pt x="2158" y="497"/>
                    </a:lnTo>
                    <a:lnTo>
                      <a:pt x="2160" y="497"/>
                    </a:lnTo>
                    <a:lnTo>
                      <a:pt x="2161" y="497"/>
                    </a:lnTo>
                    <a:lnTo>
                      <a:pt x="2163" y="497"/>
                    </a:lnTo>
                    <a:lnTo>
                      <a:pt x="2165" y="497"/>
                    </a:lnTo>
                    <a:lnTo>
                      <a:pt x="2165" y="498"/>
                    </a:lnTo>
                    <a:lnTo>
                      <a:pt x="2166" y="498"/>
                    </a:lnTo>
                    <a:lnTo>
                      <a:pt x="2168" y="498"/>
                    </a:lnTo>
                    <a:lnTo>
                      <a:pt x="2169" y="498"/>
                    </a:lnTo>
                    <a:lnTo>
                      <a:pt x="2171" y="498"/>
                    </a:lnTo>
                    <a:lnTo>
                      <a:pt x="2172" y="498"/>
                    </a:lnTo>
                    <a:lnTo>
                      <a:pt x="2174" y="498"/>
                    </a:lnTo>
                    <a:lnTo>
                      <a:pt x="2175" y="498"/>
                    </a:lnTo>
                    <a:lnTo>
                      <a:pt x="2177" y="498"/>
                    </a:lnTo>
                    <a:lnTo>
                      <a:pt x="2178" y="498"/>
                    </a:lnTo>
                    <a:lnTo>
                      <a:pt x="2180" y="498"/>
                    </a:lnTo>
                    <a:lnTo>
                      <a:pt x="2181" y="498"/>
                    </a:lnTo>
                    <a:lnTo>
                      <a:pt x="2183" y="498"/>
                    </a:lnTo>
                    <a:lnTo>
                      <a:pt x="2185" y="498"/>
                    </a:lnTo>
                    <a:lnTo>
                      <a:pt x="2185" y="500"/>
                    </a:lnTo>
                    <a:lnTo>
                      <a:pt x="2186" y="500"/>
                    </a:lnTo>
                    <a:lnTo>
                      <a:pt x="2188" y="500"/>
                    </a:lnTo>
                    <a:lnTo>
                      <a:pt x="2189" y="501"/>
                    </a:lnTo>
                    <a:lnTo>
                      <a:pt x="2191" y="501"/>
                    </a:lnTo>
                    <a:lnTo>
                      <a:pt x="2192" y="501"/>
                    </a:lnTo>
                    <a:lnTo>
                      <a:pt x="2192" y="503"/>
                    </a:lnTo>
                    <a:lnTo>
                      <a:pt x="2194" y="503"/>
                    </a:lnTo>
                    <a:lnTo>
                      <a:pt x="2195" y="503"/>
                    </a:lnTo>
                    <a:lnTo>
                      <a:pt x="2197" y="504"/>
                    </a:lnTo>
                    <a:lnTo>
                      <a:pt x="2198" y="504"/>
                    </a:lnTo>
                    <a:lnTo>
                      <a:pt x="2200" y="504"/>
                    </a:lnTo>
                    <a:lnTo>
                      <a:pt x="2201" y="504"/>
                    </a:lnTo>
                    <a:lnTo>
                      <a:pt x="2201" y="503"/>
                    </a:lnTo>
                    <a:lnTo>
                      <a:pt x="2203" y="503"/>
                    </a:lnTo>
                    <a:lnTo>
                      <a:pt x="2205" y="501"/>
                    </a:lnTo>
                    <a:lnTo>
                      <a:pt x="2206" y="501"/>
                    </a:lnTo>
                    <a:lnTo>
                      <a:pt x="2208" y="501"/>
                    </a:lnTo>
                    <a:lnTo>
                      <a:pt x="2208" y="500"/>
                    </a:lnTo>
                    <a:lnTo>
                      <a:pt x="2209" y="500"/>
                    </a:lnTo>
                    <a:lnTo>
                      <a:pt x="2209" y="498"/>
                    </a:lnTo>
                    <a:lnTo>
                      <a:pt x="2211" y="498"/>
                    </a:lnTo>
                    <a:lnTo>
                      <a:pt x="2212" y="497"/>
                    </a:lnTo>
                    <a:lnTo>
                      <a:pt x="2214" y="497"/>
                    </a:lnTo>
                    <a:lnTo>
                      <a:pt x="2215" y="497"/>
                    </a:lnTo>
                    <a:lnTo>
                      <a:pt x="2217" y="497"/>
                    </a:lnTo>
                    <a:lnTo>
                      <a:pt x="2217" y="495"/>
                    </a:lnTo>
                    <a:lnTo>
                      <a:pt x="2218" y="495"/>
                    </a:lnTo>
                    <a:lnTo>
                      <a:pt x="2220" y="495"/>
                    </a:lnTo>
                    <a:lnTo>
                      <a:pt x="2221" y="495"/>
                    </a:lnTo>
                    <a:lnTo>
                      <a:pt x="2221" y="497"/>
                    </a:lnTo>
                    <a:lnTo>
                      <a:pt x="2223" y="497"/>
                    </a:lnTo>
                    <a:lnTo>
                      <a:pt x="2223" y="498"/>
                    </a:lnTo>
                    <a:lnTo>
                      <a:pt x="2225" y="498"/>
                    </a:lnTo>
                    <a:lnTo>
                      <a:pt x="2225" y="500"/>
                    </a:lnTo>
                    <a:lnTo>
                      <a:pt x="2225" y="501"/>
                    </a:lnTo>
                    <a:lnTo>
                      <a:pt x="2226" y="501"/>
                    </a:lnTo>
                    <a:lnTo>
                      <a:pt x="2226" y="503"/>
                    </a:lnTo>
                    <a:lnTo>
                      <a:pt x="2226" y="504"/>
                    </a:lnTo>
                    <a:lnTo>
                      <a:pt x="2228" y="504"/>
                    </a:lnTo>
                    <a:lnTo>
                      <a:pt x="2228" y="506"/>
                    </a:lnTo>
                    <a:lnTo>
                      <a:pt x="2229" y="506"/>
                    </a:lnTo>
                    <a:lnTo>
                      <a:pt x="2229" y="507"/>
                    </a:lnTo>
                    <a:lnTo>
                      <a:pt x="2231" y="507"/>
                    </a:lnTo>
                    <a:lnTo>
                      <a:pt x="2231" y="509"/>
                    </a:lnTo>
                    <a:lnTo>
                      <a:pt x="2232" y="509"/>
                    </a:lnTo>
                    <a:lnTo>
                      <a:pt x="2234" y="509"/>
                    </a:lnTo>
                    <a:lnTo>
                      <a:pt x="2234" y="510"/>
                    </a:lnTo>
                    <a:lnTo>
                      <a:pt x="2235" y="510"/>
                    </a:lnTo>
                    <a:lnTo>
                      <a:pt x="2237" y="510"/>
                    </a:lnTo>
                    <a:lnTo>
                      <a:pt x="2238" y="510"/>
                    </a:lnTo>
                    <a:lnTo>
                      <a:pt x="2240" y="510"/>
                    </a:lnTo>
                    <a:lnTo>
                      <a:pt x="2240" y="512"/>
                    </a:lnTo>
                    <a:lnTo>
                      <a:pt x="2241" y="512"/>
                    </a:lnTo>
                    <a:lnTo>
                      <a:pt x="2243" y="512"/>
                    </a:lnTo>
                    <a:lnTo>
                      <a:pt x="2245" y="512"/>
                    </a:lnTo>
                    <a:lnTo>
                      <a:pt x="2245" y="514"/>
                    </a:lnTo>
                    <a:lnTo>
                      <a:pt x="2246" y="514"/>
                    </a:lnTo>
                    <a:lnTo>
                      <a:pt x="2248" y="514"/>
                    </a:lnTo>
                    <a:lnTo>
                      <a:pt x="2249" y="514"/>
                    </a:lnTo>
                    <a:lnTo>
                      <a:pt x="2249" y="515"/>
                    </a:lnTo>
                    <a:lnTo>
                      <a:pt x="2251" y="515"/>
                    </a:lnTo>
                    <a:lnTo>
                      <a:pt x="2252" y="515"/>
                    </a:lnTo>
                    <a:lnTo>
                      <a:pt x="2252" y="517"/>
                    </a:lnTo>
                    <a:lnTo>
                      <a:pt x="2254" y="517"/>
                    </a:lnTo>
                    <a:lnTo>
                      <a:pt x="2255" y="517"/>
                    </a:lnTo>
                    <a:lnTo>
                      <a:pt x="2257" y="517"/>
                    </a:lnTo>
                    <a:lnTo>
                      <a:pt x="2258" y="518"/>
                    </a:lnTo>
                    <a:lnTo>
                      <a:pt x="2260" y="518"/>
                    </a:lnTo>
                    <a:lnTo>
                      <a:pt x="2261" y="518"/>
                    </a:lnTo>
                    <a:lnTo>
                      <a:pt x="2263" y="518"/>
                    </a:lnTo>
                    <a:lnTo>
                      <a:pt x="2264" y="518"/>
                    </a:lnTo>
                    <a:lnTo>
                      <a:pt x="2266" y="518"/>
                    </a:lnTo>
                    <a:lnTo>
                      <a:pt x="2268" y="518"/>
                    </a:lnTo>
                    <a:lnTo>
                      <a:pt x="2268" y="520"/>
                    </a:lnTo>
                    <a:lnTo>
                      <a:pt x="2269" y="520"/>
                    </a:lnTo>
                    <a:lnTo>
                      <a:pt x="2271" y="520"/>
                    </a:lnTo>
                    <a:lnTo>
                      <a:pt x="2272" y="520"/>
                    </a:lnTo>
                    <a:lnTo>
                      <a:pt x="2274" y="518"/>
                    </a:lnTo>
                    <a:lnTo>
                      <a:pt x="2275" y="518"/>
                    </a:lnTo>
                    <a:lnTo>
                      <a:pt x="2275" y="520"/>
                    </a:lnTo>
                    <a:lnTo>
                      <a:pt x="2277" y="521"/>
                    </a:lnTo>
                    <a:lnTo>
                      <a:pt x="2278" y="521"/>
                    </a:lnTo>
                    <a:lnTo>
                      <a:pt x="2278" y="520"/>
                    </a:lnTo>
                    <a:lnTo>
                      <a:pt x="2280" y="520"/>
                    </a:lnTo>
                    <a:lnTo>
                      <a:pt x="2281" y="520"/>
                    </a:lnTo>
                    <a:lnTo>
                      <a:pt x="2283" y="520"/>
                    </a:lnTo>
                    <a:lnTo>
                      <a:pt x="2284" y="520"/>
                    </a:lnTo>
                    <a:lnTo>
                      <a:pt x="2286" y="520"/>
                    </a:lnTo>
                    <a:lnTo>
                      <a:pt x="2288" y="520"/>
                    </a:lnTo>
                    <a:lnTo>
                      <a:pt x="2289" y="520"/>
                    </a:lnTo>
                    <a:lnTo>
                      <a:pt x="2291" y="520"/>
                    </a:lnTo>
                    <a:lnTo>
                      <a:pt x="2292" y="520"/>
                    </a:lnTo>
                    <a:lnTo>
                      <a:pt x="2292" y="518"/>
                    </a:lnTo>
                    <a:lnTo>
                      <a:pt x="2294" y="518"/>
                    </a:lnTo>
                    <a:lnTo>
                      <a:pt x="2295" y="518"/>
                    </a:lnTo>
                    <a:lnTo>
                      <a:pt x="2297" y="517"/>
                    </a:lnTo>
                    <a:lnTo>
                      <a:pt x="2298" y="517"/>
                    </a:lnTo>
                    <a:lnTo>
                      <a:pt x="2298" y="515"/>
                    </a:lnTo>
                    <a:lnTo>
                      <a:pt x="2300" y="515"/>
                    </a:lnTo>
                    <a:lnTo>
                      <a:pt x="2301" y="514"/>
                    </a:lnTo>
                    <a:lnTo>
                      <a:pt x="2303" y="514"/>
                    </a:lnTo>
                    <a:lnTo>
                      <a:pt x="2304" y="512"/>
                    </a:lnTo>
                    <a:lnTo>
                      <a:pt x="2306" y="512"/>
                    </a:lnTo>
                    <a:lnTo>
                      <a:pt x="2306" y="514"/>
                    </a:lnTo>
                    <a:lnTo>
                      <a:pt x="2308" y="514"/>
                    </a:lnTo>
                    <a:lnTo>
                      <a:pt x="2309" y="514"/>
                    </a:lnTo>
                    <a:lnTo>
                      <a:pt x="2311" y="515"/>
                    </a:lnTo>
                    <a:lnTo>
                      <a:pt x="2312" y="515"/>
                    </a:lnTo>
                    <a:lnTo>
                      <a:pt x="2314" y="515"/>
                    </a:lnTo>
                    <a:lnTo>
                      <a:pt x="2314" y="517"/>
                    </a:lnTo>
                    <a:lnTo>
                      <a:pt x="2315" y="517"/>
                    </a:lnTo>
                    <a:lnTo>
                      <a:pt x="2317" y="517"/>
                    </a:lnTo>
                    <a:lnTo>
                      <a:pt x="2318" y="517"/>
                    </a:lnTo>
                    <a:lnTo>
                      <a:pt x="2318" y="518"/>
                    </a:lnTo>
                    <a:lnTo>
                      <a:pt x="2320" y="518"/>
                    </a:lnTo>
                    <a:lnTo>
                      <a:pt x="2321" y="518"/>
                    </a:lnTo>
                    <a:lnTo>
                      <a:pt x="2323" y="518"/>
                    </a:lnTo>
                    <a:lnTo>
                      <a:pt x="2323" y="520"/>
                    </a:lnTo>
                    <a:lnTo>
                      <a:pt x="2324" y="520"/>
                    </a:lnTo>
                    <a:lnTo>
                      <a:pt x="2326" y="520"/>
                    </a:lnTo>
                    <a:lnTo>
                      <a:pt x="2328" y="520"/>
                    </a:lnTo>
                    <a:lnTo>
                      <a:pt x="2329" y="520"/>
                    </a:lnTo>
                    <a:lnTo>
                      <a:pt x="2331" y="520"/>
                    </a:lnTo>
                    <a:lnTo>
                      <a:pt x="2332" y="520"/>
                    </a:lnTo>
                    <a:lnTo>
                      <a:pt x="2334" y="520"/>
                    </a:lnTo>
                    <a:lnTo>
                      <a:pt x="2335" y="520"/>
                    </a:lnTo>
                    <a:lnTo>
                      <a:pt x="2335" y="518"/>
                    </a:lnTo>
                    <a:lnTo>
                      <a:pt x="2337" y="518"/>
                    </a:lnTo>
                    <a:lnTo>
                      <a:pt x="2338" y="518"/>
                    </a:lnTo>
                    <a:lnTo>
                      <a:pt x="2340" y="518"/>
                    </a:lnTo>
                    <a:lnTo>
                      <a:pt x="2341" y="518"/>
                    </a:lnTo>
                    <a:lnTo>
                      <a:pt x="2343" y="518"/>
                    </a:lnTo>
                    <a:lnTo>
                      <a:pt x="2344" y="518"/>
                    </a:lnTo>
                    <a:lnTo>
                      <a:pt x="2346" y="518"/>
                    </a:lnTo>
                    <a:lnTo>
                      <a:pt x="2346" y="517"/>
                    </a:lnTo>
                    <a:lnTo>
                      <a:pt x="2348" y="517"/>
                    </a:lnTo>
                    <a:lnTo>
                      <a:pt x="2349" y="517"/>
                    </a:lnTo>
                    <a:lnTo>
                      <a:pt x="2351" y="517"/>
                    </a:lnTo>
                    <a:lnTo>
                      <a:pt x="2352" y="517"/>
                    </a:lnTo>
                    <a:lnTo>
                      <a:pt x="2352" y="515"/>
                    </a:lnTo>
                    <a:lnTo>
                      <a:pt x="2354" y="515"/>
                    </a:lnTo>
                    <a:lnTo>
                      <a:pt x="2355" y="515"/>
                    </a:lnTo>
                    <a:lnTo>
                      <a:pt x="2357" y="515"/>
                    </a:lnTo>
                    <a:lnTo>
                      <a:pt x="2358" y="515"/>
                    </a:lnTo>
                    <a:lnTo>
                      <a:pt x="2360" y="515"/>
                    </a:lnTo>
                    <a:lnTo>
                      <a:pt x="2361" y="515"/>
                    </a:lnTo>
                    <a:lnTo>
                      <a:pt x="2363" y="515"/>
                    </a:lnTo>
                    <a:lnTo>
                      <a:pt x="2364" y="515"/>
                    </a:lnTo>
                    <a:lnTo>
                      <a:pt x="2366" y="515"/>
                    </a:lnTo>
                    <a:lnTo>
                      <a:pt x="2367" y="515"/>
                    </a:lnTo>
                    <a:lnTo>
                      <a:pt x="2367" y="517"/>
                    </a:lnTo>
                    <a:lnTo>
                      <a:pt x="2369" y="517"/>
                    </a:lnTo>
                    <a:lnTo>
                      <a:pt x="2371" y="517"/>
                    </a:lnTo>
                    <a:lnTo>
                      <a:pt x="2372" y="517"/>
                    </a:lnTo>
                    <a:lnTo>
                      <a:pt x="2372" y="518"/>
                    </a:lnTo>
                    <a:lnTo>
                      <a:pt x="2374" y="518"/>
                    </a:lnTo>
                    <a:lnTo>
                      <a:pt x="2375" y="518"/>
                    </a:lnTo>
                    <a:lnTo>
                      <a:pt x="2377" y="518"/>
                    </a:lnTo>
                    <a:lnTo>
                      <a:pt x="2377" y="520"/>
                    </a:lnTo>
                    <a:lnTo>
                      <a:pt x="2378" y="520"/>
                    </a:lnTo>
                    <a:lnTo>
                      <a:pt x="2380" y="520"/>
                    </a:lnTo>
                    <a:lnTo>
                      <a:pt x="2380" y="521"/>
                    </a:lnTo>
                    <a:lnTo>
                      <a:pt x="2381" y="521"/>
                    </a:lnTo>
                    <a:lnTo>
                      <a:pt x="2381" y="523"/>
                    </a:lnTo>
                    <a:lnTo>
                      <a:pt x="2383" y="523"/>
                    </a:lnTo>
                    <a:lnTo>
                      <a:pt x="2383" y="524"/>
                    </a:lnTo>
                    <a:lnTo>
                      <a:pt x="2384" y="524"/>
                    </a:lnTo>
                    <a:lnTo>
                      <a:pt x="2384" y="526"/>
                    </a:lnTo>
                    <a:lnTo>
                      <a:pt x="2386" y="526"/>
                    </a:lnTo>
                    <a:lnTo>
                      <a:pt x="2386" y="527"/>
                    </a:lnTo>
                    <a:lnTo>
                      <a:pt x="2387" y="527"/>
                    </a:lnTo>
                    <a:lnTo>
                      <a:pt x="2387" y="529"/>
                    </a:lnTo>
                    <a:lnTo>
                      <a:pt x="2389" y="529"/>
                    </a:lnTo>
                    <a:lnTo>
                      <a:pt x="2389" y="530"/>
                    </a:lnTo>
                    <a:lnTo>
                      <a:pt x="2391" y="530"/>
                    </a:lnTo>
                    <a:lnTo>
                      <a:pt x="2392" y="530"/>
                    </a:lnTo>
                    <a:lnTo>
                      <a:pt x="2392" y="532"/>
                    </a:lnTo>
                    <a:lnTo>
                      <a:pt x="2394" y="532"/>
                    </a:lnTo>
                    <a:lnTo>
                      <a:pt x="2395" y="532"/>
                    </a:lnTo>
                    <a:lnTo>
                      <a:pt x="2397" y="532"/>
                    </a:lnTo>
                    <a:lnTo>
                      <a:pt x="2398" y="534"/>
                    </a:lnTo>
                    <a:lnTo>
                      <a:pt x="2400" y="534"/>
                    </a:lnTo>
                    <a:lnTo>
                      <a:pt x="2401" y="534"/>
                    </a:lnTo>
                    <a:lnTo>
                      <a:pt x="2403" y="534"/>
                    </a:lnTo>
                    <a:lnTo>
                      <a:pt x="2404" y="534"/>
                    </a:lnTo>
                    <a:lnTo>
                      <a:pt x="2406" y="534"/>
                    </a:lnTo>
                    <a:lnTo>
                      <a:pt x="2407" y="534"/>
                    </a:lnTo>
                    <a:lnTo>
                      <a:pt x="2409" y="534"/>
                    </a:lnTo>
                    <a:lnTo>
                      <a:pt x="2409" y="532"/>
                    </a:lnTo>
                    <a:lnTo>
                      <a:pt x="2411" y="532"/>
                    </a:lnTo>
                    <a:lnTo>
                      <a:pt x="2412" y="532"/>
                    </a:lnTo>
                    <a:lnTo>
                      <a:pt x="2414" y="534"/>
                    </a:lnTo>
                    <a:lnTo>
                      <a:pt x="2415" y="534"/>
                    </a:lnTo>
                    <a:lnTo>
                      <a:pt x="2417" y="535"/>
                    </a:lnTo>
                    <a:lnTo>
                      <a:pt x="2418" y="535"/>
                    </a:lnTo>
                    <a:lnTo>
                      <a:pt x="2418" y="537"/>
                    </a:lnTo>
                    <a:lnTo>
                      <a:pt x="2420" y="537"/>
                    </a:lnTo>
                    <a:lnTo>
                      <a:pt x="2420" y="538"/>
                    </a:lnTo>
                    <a:lnTo>
                      <a:pt x="2421" y="538"/>
                    </a:lnTo>
                    <a:lnTo>
                      <a:pt x="2423" y="538"/>
                    </a:lnTo>
                    <a:lnTo>
                      <a:pt x="2424" y="538"/>
                    </a:lnTo>
                    <a:lnTo>
                      <a:pt x="2426" y="538"/>
                    </a:lnTo>
                    <a:lnTo>
                      <a:pt x="2427" y="538"/>
                    </a:lnTo>
                    <a:lnTo>
                      <a:pt x="2429" y="538"/>
                    </a:lnTo>
                    <a:lnTo>
                      <a:pt x="2431" y="538"/>
                    </a:lnTo>
                    <a:lnTo>
                      <a:pt x="2432" y="538"/>
                    </a:lnTo>
                    <a:lnTo>
                      <a:pt x="2434" y="538"/>
                    </a:lnTo>
                    <a:lnTo>
                      <a:pt x="2435" y="538"/>
                    </a:lnTo>
                    <a:lnTo>
                      <a:pt x="2437" y="538"/>
                    </a:lnTo>
                    <a:lnTo>
                      <a:pt x="2438" y="538"/>
                    </a:lnTo>
                    <a:lnTo>
                      <a:pt x="2438" y="537"/>
                    </a:lnTo>
                    <a:lnTo>
                      <a:pt x="2440" y="537"/>
                    </a:lnTo>
                    <a:lnTo>
                      <a:pt x="2441" y="537"/>
                    </a:lnTo>
                    <a:lnTo>
                      <a:pt x="2443" y="537"/>
                    </a:lnTo>
                    <a:lnTo>
                      <a:pt x="2444" y="535"/>
                    </a:lnTo>
                    <a:lnTo>
                      <a:pt x="2446" y="535"/>
                    </a:lnTo>
                    <a:lnTo>
                      <a:pt x="2447" y="535"/>
                    </a:lnTo>
                    <a:lnTo>
                      <a:pt x="2449" y="535"/>
                    </a:lnTo>
                    <a:lnTo>
                      <a:pt x="2451" y="537"/>
                    </a:lnTo>
                    <a:lnTo>
                      <a:pt x="2452" y="537"/>
                    </a:lnTo>
                    <a:lnTo>
                      <a:pt x="2454" y="537"/>
                    </a:lnTo>
                    <a:lnTo>
                      <a:pt x="2455" y="538"/>
                    </a:lnTo>
                    <a:lnTo>
                      <a:pt x="2457" y="538"/>
                    </a:lnTo>
                    <a:lnTo>
                      <a:pt x="2458" y="538"/>
                    </a:lnTo>
                    <a:lnTo>
                      <a:pt x="2460" y="538"/>
                    </a:lnTo>
                    <a:lnTo>
                      <a:pt x="2460" y="537"/>
                    </a:lnTo>
                    <a:lnTo>
                      <a:pt x="2461" y="537"/>
                    </a:lnTo>
                    <a:lnTo>
                      <a:pt x="2461" y="535"/>
                    </a:lnTo>
                    <a:lnTo>
                      <a:pt x="2461" y="534"/>
                    </a:lnTo>
                    <a:lnTo>
                      <a:pt x="2463" y="534"/>
                    </a:lnTo>
                    <a:lnTo>
                      <a:pt x="2464" y="534"/>
                    </a:lnTo>
                    <a:lnTo>
                      <a:pt x="2466" y="535"/>
                    </a:lnTo>
                    <a:lnTo>
                      <a:pt x="2467" y="535"/>
                    </a:lnTo>
                    <a:lnTo>
                      <a:pt x="2469" y="537"/>
                    </a:lnTo>
                    <a:lnTo>
                      <a:pt x="2469" y="535"/>
                    </a:lnTo>
                    <a:lnTo>
                      <a:pt x="2471" y="535"/>
                    </a:lnTo>
                    <a:lnTo>
                      <a:pt x="2471" y="534"/>
                    </a:lnTo>
                    <a:lnTo>
                      <a:pt x="2471" y="532"/>
                    </a:lnTo>
                    <a:lnTo>
                      <a:pt x="2472" y="532"/>
                    </a:lnTo>
                    <a:lnTo>
                      <a:pt x="2474" y="532"/>
                    </a:lnTo>
                    <a:lnTo>
                      <a:pt x="2480" y="535"/>
                    </a:lnTo>
                    <a:lnTo>
                      <a:pt x="2481" y="535"/>
                    </a:lnTo>
                    <a:lnTo>
                      <a:pt x="2483" y="535"/>
                    </a:lnTo>
                    <a:lnTo>
                      <a:pt x="2484" y="535"/>
                    </a:lnTo>
                    <a:lnTo>
                      <a:pt x="2484" y="537"/>
                    </a:lnTo>
                    <a:lnTo>
                      <a:pt x="2486" y="537"/>
                    </a:lnTo>
                    <a:lnTo>
                      <a:pt x="2487" y="537"/>
                    </a:lnTo>
                    <a:lnTo>
                      <a:pt x="2489" y="537"/>
                    </a:lnTo>
                    <a:lnTo>
                      <a:pt x="2490" y="537"/>
                    </a:lnTo>
                    <a:lnTo>
                      <a:pt x="2492" y="537"/>
                    </a:lnTo>
                    <a:lnTo>
                      <a:pt x="2494" y="537"/>
                    </a:lnTo>
                    <a:lnTo>
                      <a:pt x="2495" y="537"/>
                    </a:lnTo>
                    <a:lnTo>
                      <a:pt x="2497" y="537"/>
                    </a:lnTo>
                    <a:lnTo>
                      <a:pt x="2498" y="537"/>
                    </a:lnTo>
                    <a:lnTo>
                      <a:pt x="2500" y="537"/>
                    </a:lnTo>
                    <a:lnTo>
                      <a:pt x="2501" y="537"/>
                    </a:lnTo>
                    <a:lnTo>
                      <a:pt x="2503" y="537"/>
                    </a:lnTo>
                    <a:lnTo>
                      <a:pt x="2504" y="537"/>
                    </a:lnTo>
                    <a:lnTo>
                      <a:pt x="2506" y="537"/>
                    </a:lnTo>
                    <a:lnTo>
                      <a:pt x="2507" y="537"/>
                    </a:lnTo>
                    <a:lnTo>
                      <a:pt x="2509" y="537"/>
                    </a:lnTo>
                    <a:lnTo>
                      <a:pt x="2510" y="537"/>
                    </a:lnTo>
                    <a:lnTo>
                      <a:pt x="2512" y="537"/>
                    </a:lnTo>
                    <a:lnTo>
                      <a:pt x="2514" y="537"/>
                    </a:lnTo>
                    <a:lnTo>
                      <a:pt x="2515" y="537"/>
                    </a:lnTo>
                    <a:lnTo>
                      <a:pt x="2517" y="537"/>
                    </a:lnTo>
                    <a:lnTo>
                      <a:pt x="2518" y="537"/>
                    </a:lnTo>
                    <a:lnTo>
                      <a:pt x="2520" y="537"/>
                    </a:lnTo>
                    <a:lnTo>
                      <a:pt x="2521" y="538"/>
                    </a:lnTo>
                    <a:lnTo>
                      <a:pt x="2523" y="538"/>
                    </a:lnTo>
                    <a:lnTo>
                      <a:pt x="2523" y="537"/>
                    </a:lnTo>
                    <a:lnTo>
                      <a:pt x="2524" y="537"/>
                    </a:lnTo>
                    <a:lnTo>
                      <a:pt x="2524" y="535"/>
                    </a:lnTo>
                    <a:lnTo>
                      <a:pt x="2526" y="534"/>
                    </a:lnTo>
                    <a:lnTo>
                      <a:pt x="2526" y="532"/>
                    </a:lnTo>
                    <a:lnTo>
                      <a:pt x="2527" y="532"/>
                    </a:lnTo>
                    <a:lnTo>
                      <a:pt x="2529" y="532"/>
                    </a:lnTo>
                    <a:lnTo>
                      <a:pt x="2530" y="530"/>
                    </a:lnTo>
                    <a:lnTo>
                      <a:pt x="2532" y="530"/>
                    </a:lnTo>
                    <a:lnTo>
                      <a:pt x="2534" y="530"/>
                    </a:lnTo>
                    <a:lnTo>
                      <a:pt x="2534" y="529"/>
                    </a:lnTo>
                    <a:lnTo>
                      <a:pt x="2535" y="529"/>
                    </a:lnTo>
                    <a:lnTo>
                      <a:pt x="2537" y="529"/>
                    </a:lnTo>
                    <a:lnTo>
                      <a:pt x="2537" y="527"/>
                    </a:lnTo>
                    <a:lnTo>
                      <a:pt x="2538" y="527"/>
                    </a:lnTo>
                    <a:lnTo>
                      <a:pt x="2540" y="527"/>
                    </a:lnTo>
                    <a:lnTo>
                      <a:pt x="2540" y="526"/>
                    </a:lnTo>
                    <a:lnTo>
                      <a:pt x="2541" y="526"/>
                    </a:lnTo>
                    <a:lnTo>
                      <a:pt x="2543" y="526"/>
                    </a:lnTo>
                    <a:lnTo>
                      <a:pt x="2543" y="524"/>
                    </a:lnTo>
                    <a:lnTo>
                      <a:pt x="2544" y="524"/>
                    </a:lnTo>
                    <a:lnTo>
                      <a:pt x="2546" y="524"/>
                    </a:lnTo>
                    <a:lnTo>
                      <a:pt x="2546" y="523"/>
                    </a:lnTo>
                    <a:lnTo>
                      <a:pt x="2547" y="523"/>
                    </a:lnTo>
                    <a:lnTo>
                      <a:pt x="2549" y="523"/>
                    </a:lnTo>
                    <a:lnTo>
                      <a:pt x="2550" y="523"/>
                    </a:lnTo>
                    <a:lnTo>
                      <a:pt x="2552" y="523"/>
                    </a:lnTo>
                    <a:lnTo>
                      <a:pt x="2555" y="523"/>
                    </a:lnTo>
                    <a:lnTo>
                      <a:pt x="2564" y="523"/>
                    </a:lnTo>
                    <a:lnTo>
                      <a:pt x="2567" y="524"/>
                    </a:lnTo>
                    <a:lnTo>
                      <a:pt x="2570" y="526"/>
                    </a:lnTo>
                    <a:lnTo>
                      <a:pt x="2574" y="534"/>
                    </a:lnTo>
                    <a:lnTo>
                      <a:pt x="2580" y="541"/>
                    </a:lnTo>
                    <a:lnTo>
                      <a:pt x="2592" y="544"/>
                    </a:lnTo>
                    <a:lnTo>
                      <a:pt x="2604" y="546"/>
                    </a:lnTo>
                    <a:lnTo>
                      <a:pt x="2613" y="552"/>
                    </a:lnTo>
                    <a:lnTo>
                      <a:pt x="2612" y="561"/>
                    </a:lnTo>
                    <a:lnTo>
                      <a:pt x="2604" y="572"/>
                    </a:lnTo>
                    <a:lnTo>
                      <a:pt x="2606" y="584"/>
                    </a:lnTo>
                    <a:lnTo>
                      <a:pt x="2603" y="592"/>
                    </a:lnTo>
                    <a:lnTo>
                      <a:pt x="2604" y="597"/>
                    </a:lnTo>
                    <a:lnTo>
                      <a:pt x="2610" y="603"/>
                    </a:lnTo>
                    <a:lnTo>
                      <a:pt x="2612" y="609"/>
                    </a:lnTo>
                    <a:lnTo>
                      <a:pt x="2613" y="612"/>
                    </a:lnTo>
                    <a:lnTo>
                      <a:pt x="2612" y="618"/>
                    </a:lnTo>
                    <a:lnTo>
                      <a:pt x="2606" y="624"/>
                    </a:lnTo>
                    <a:lnTo>
                      <a:pt x="2600" y="632"/>
                    </a:lnTo>
                    <a:lnTo>
                      <a:pt x="2601" y="641"/>
                    </a:lnTo>
                    <a:lnTo>
                      <a:pt x="2604" y="647"/>
                    </a:lnTo>
                    <a:lnTo>
                      <a:pt x="2601" y="655"/>
                    </a:lnTo>
                    <a:lnTo>
                      <a:pt x="2592" y="664"/>
                    </a:lnTo>
                    <a:lnTo>
                      <a:pt x="2583" y="674"/>
                    </a:lnTo>
                    <a:lnTo>
                      <a:pt x="2577" y="683"/>
                    </a:lnTo>
                    <a:lnTo>
                      <a:pt x="2577" y="689"/>
                    </a:lnTo>
                    <a:lnTo>
                      <a:pt x="2570" y="695"/>
                    </a:lnTo>
                    <a:lnTo>
                      <a:pt x="2567" y="703"/>
                    </a:lnTo>
                    <a:lnTo>
                      <a:pt x="2564" y="710"/>
                    </a:lnTo>
                    <a:lnTo>
                      <a:pt x="2564" y="720"/>
                    </a:lnTo>
                    <a:lnTo>
                      <a:pt x="2561" y="724"/>
                    </a:lnTo>
                    <a:lnTo>
                      <a:pt x="2554" y="730"/>
                    </a:lnTo>
                    <a:lnTo>
                      <a:pt x="2550" y="740"/>
                    </a:lnTo>
                    <a:lnTo>
                      <a:pt x="2550" y="753"/>
                    </a:lnTo>
                    <a:lnTo>
                      <a:pt x="2554" y="761"/>
                    </a:lnTo>
                    <a:lnTo>
                      <a:pt x="2557" y="767"/>
                    </a:lnTo>
                    <a:lnTo>
                      <a:pt x="2557" y="773"/>
                    </a:lnTo>
                    <a:lnTo>
                      <a:pt x="2552" y="783"/>
                    </a:lnTo>
                    <a:lnTo>
                      <a:pt x="2547" y="790"/>
                    </a:lnTo>
                    <a:lnTo>
                      <a:pt x="2550" y="797"/>
                    </a:lnTo>
                    <a:lnTo>
                      <a:pt x="2560" y="800"/>
                    </a:lnTo>
                    <a:lnTo>
                      <a:pt x="2563" y="803"/>
                    </a:lnTo>
                    <a:lnTo>
                      <a:pt x="2567" y="810"/>
                    </a:lnTo>
                    <a:lnTo>
                      <a:pt x="2570" y="820"/>
                    </a:lnTo>
                    <a:lnTo>
                      <a:pt x="2574" y="829"/>
                    </a:lnTo>
                    <a:lnTo>
                      <a:pt x="2583" y="840"/>
                    </a:lnTo>
                    <a:lnTo>
                      <a:pt x="2589" y="846"/>
                    </a:lnTo>
                    <a:lnTo>
                      <a:pt x="2590" y="853"/>
                    </a:lnTo>
                    <a:lnTo>
                      <a:pt x="2590" y="861"/>
                    </a:lnTo>
                    <a:lnTo>
                      <a:pt x="2587" y="867"/>
                    </a:lnTo>
                    <a:lnTo>
                      <a:pt x="2583" y="875"/>
                    </a:lnTo>
                    <a:lnTo>
                      <a:pt x="2578" y="883"/>
                    </a:lnTo>
                    <a:lnTo>
                      <a:pt x="2575" y="890"/>
                    </a:lnTo>
                    <a:lnTo>
                      <a:pt x="2574" y="900"/>
                    </a:lnTo>
                    <a:lnTo>
                      <a:pt x="2567" y="906"/>
                    </a:lnTo>
                    <a:lnTo>
                      <a:pt x="2563" y="915"/>
                    </a:lnTo>
                    <a:lnTo>
                      <a:pt x="2558" y="921"/>
                    </a:lnTo>
                    <a:lnTo>
                      <a:pt x="2554" y="930"/>
                    </a:lnTo>
                    <a:lnTo>
                      <a:pt x="2549" y="935"/>
                    </a:lnTo>
                    <a:lnTo>
                      <a:pt x="2543" y="943"/>
                    </a:lnTo>
                    <a:lnTo>
                      <a:pt x="2535" y="950"/>
                    </a:lnTo>
                    <a:lnTo>
                      <a:pt x="2530" y="961"/>
                    </a:lnTo>
                    <a:lnTo>
                      <a:pt x="2529" y="969"/>
                    </a:lnTo>
                    <a:lnTo>
                      <a:pt x="2538" y="981"/>
                    </a:lnTo>
                    <a:lnTo>
                      <a:pt x="2543" y="984"/>
                    </a:lnTo>
                    <a:lnTo>
                      <a:pt x="2546" y="987"/>
                    </a:lnTo>
                    <a:lnTo>
                      <a:pt x="2552" y="995"/>
                    </a:lnTo>
                    <a:lnTo>
                      <a:pt x="2558" y="1006"/>
                    </a:lnTo>
                    <a:lnTo>
                      <a:pt x="2564" y="1009"/>
                    </a:lnTo>
                    <a:lnTo>
                      <a:pt x="2572" y="1012"/>
                    </a:lnTo>
                    <a:lnTo>
                      <a:pt x="2580" y="1015"/>
                    </a:lnTo>
                    <a:lnTo>
                      <a:pt x="2580" y="1020"/>
                    </a:lnTo>
                    <a:lnTo>
                      <a:pt x="2580" y="1032"/>
                    </a:lnTo>
                    <a:lnTo>
                      <a:pt x="2578" y="1033"/>
                    </a:lnTo>
                    <a:lnTo>
                      <a:pt x="2577" y="1035"/>
                    </a:lnTo>
                    <a:lnTo>
                      <a:pt x="2577" y="1036"/>
                    </a:lnTo>
                    <a:lnTo>
                      <a:pt x="2575" y="1036"/>
                    </a:lnTo>
                    <a:lnTo>
                      <a:pt x="2575" y="1038"/>
                    </a:lnTo>
                    <a:lnTo>
                      <a:pt x="2574" y="1038"/>
                    </a:lnTo>
                    <a:lnTo>
                      <a:pt x="2574" y="1040"/>
                    </a:lnTo>
                    <a:lnTo>
                      <a:pt x="2572" y="1041"/>
                    </a:lnTo>
                    <a:lnTo>
                      <a:pt x="2572" y="1043"/>
                    </a:lnTo>
                    <a:lnTo>
                      <a:pt x="2570" y="1044"/>
                    </a:lnTo>
                    <a:lnTo>
                      <a:pt x="2570" y="1046"/>
                    </a:lnTo>
                    <a:lnTo>
                      <a:pt x="2569" y="1047"/>
                    </a:lnTo>
                    <a:lnTo>
                      <a:pt x="2567" y="1049"/>
                    </a:lnTo>
                    <a:lnTo>
                      <a:pt x="2567" y="1050"/>
                    </a:lnTo>
                    <a:lnTo>
                      <a:pt x="2566" y="1052"/>
                    </a:lnTo>
                    <a:lnTo>
                      <a:pt x="2566" y="1053"/>
                    </a:lnTo>
                    <a:lnTo>
                      <a:pt x="2564" y="1053"/>
                    </a:lnTo>
                    <a:lnTo>
                      <a:pt x="2564" y="1055"/>
                    </a:lnTo>
                    <a:lnTo>
                      <a:pt x="2563" y="1055"/>
                    </a:lnTo>
                    <a:lnTo>
                      <a:pt x="2563" y="1056"/>
                    </a:lnTo>
                    <a:lnTo>
                      <a:pt x="2561" y="1056"/>
                    </a:lnTo>
                    <a:lnTo>
                      <a:pt x="2561" y="1058"/>
                    </a:lnTo>
                    <a:lnTo>
                      <a:pt x="2560" y="1058"/>
                    </a:lnTo>
                    <a:lnTo>
                      <a:pt x="2560" y="1060"/>
                    </a:lnTo>
                    <a:lnTo>
                      <a:pt x="2558" y="1060"/>
                    </a:lnTo>
                    <a:lnTo>
                      <a:pt x="2558" y="1061"/>
                    </a:lnTo>
                    <a:lnTo>
                      <a:pt x="2557" y="1061"/>
                    </a:lnTo>
                    <a:lnTo>
                      <a:pt x="2557" y="1063"/>
                    </a:lnTo>
                    <a:lnTo>
                      <a:pt x="2557" y="1064"/>
                    </a:lnTo>
                    <a:lnTo>
                      <a:pt x="2557" y="1066"/>
                    </a:lnTo>
                    <a:lnTo>
                      <a:pt x="2557" y="1067"/>
                    </a:lnTo>
                    <a:lnTo>
                      <a:pt x="2555" y="1067"/>
                    </a:lnTo>
                    <a:lnTo>
                      <a:pt x="2555" y="1069"/>
                    </a:lnTo>
                    <a:lnTo>
                      <a:pt x="2555" y="1070"/>
                    </a:lnTo>
                    <a:lnTo>
                      <a:pt x="2555" y="1072"/>
                    </a:lnTo>
                    <a:lnTo>
                      <a:pt x="2555" y="1073"/>
                    </a:lnTo>
                    <a:lnTo>
                      <a:pt x="2557" y="1073"/>
                    </a:lnTo>
                    <a:lnTo>
                      <a:pt x="2557" y="1075"/>
                    </a:lnTo>
                    <a:lnTo>
                      <a:pt x="2557" y="1076"/>
                    </a:lnTo>
                    <a:lnTo>
                      <a:pt x="2555" y="1076"/>
                    </a:lnTo>
                    <a:lnTo>
                      <a:pt x="2555" y="1078"/>
                    </a:lnTo>
                    <a:lnTo>
                      <a:pt x="2555" y="1080"/>
                    </a:lnTo>
                    <a:lnTo>
                      <a:pt x="2555" y="1081"/>
                    </a:lnTo>
                    <a:lnTo>
                      <a:pt x="2554" y="1081"/>
                    </a:lnTo>
                    <a:lnTo>
                      <a:pt x="2554" y="1083"/>
                    </a:lnTo>
                    <a:lnTo>
                      <a:pt x="2554" y="1084"/>
                    </a:lnTo>
                    <a:lnTo>
                      <a:pt x="2552" y="1086"/>
                    </a:lnTo>
                    <a:lnTo>
                      <a:pt x="2552" y="1087"/>
                    </a:lnTo>
                    <a:lnTo>
                      <a:pt x="2552" y="1089"/>
                    </a:lnTo>
                    <a:lnTo>
                      <a:pt x="2552" y="1090"/>
                    </a:lnTo>
                    <a:lnTo>
                      <a:pt x="2552" y="1092"/>
                    </a:lnTo>
                    <a:lnTo>
                      <a:pt x="2552" y="1093"/>
                    </a:lnTo>
                    <a:lnTo>
                      <a:pt x="2550" y="1093"/>
                    </a:lnTo>
                    <a:lnTo>
                      <a:pt x="2550" y="1095"/>
                    </a:lnTo>
                    <a:lnTo>
                      <a:pt x="2550" y="1096"/>
                    </a:lnTo>
                    <a:lnTo>
                      <a:pt x="2549" y="1098"/>
                    </a:lnTo>
                    <a:lnTo>
                      <a:pt x="2549" y="1100"/>
                    </a:lnTo>
                    <a:lnTo>
                      <a:pt x="2549" y="1101"/>
                    </a:lnTo>
                    <a:lnTo>
                      <a:pt x="2547" y="1103"/>
                    </a:lnTo>
                    <a:lnTo>
                      <a:pt x="2547" y="1104"/>
                    </a:lnTo>
                    <a:lnTo>
                      <a:pt x="2547" y="1106"/>
                    </a:lnTo>
                    <a:lnTo>
                      <a:pt x="2546" y="1107"/>
                    </a:lnTo>
                    <a:lnTo>
                      <a:pt x="2546" y="1109"/>
                    </a:lnTo>
                    <a:lnTo>
                      <a:pt x="2546" y="1110"/>
                    </a:lnTo>
                    <a:lnTo>
                      <a:pt x="2544" y="1110"/>
                    </a:lnTo>
                    <a:lnTo>
                      <a:pt x="2544" y="1112"/>
                    </a:lnTo>
                    <a:lnTo>
                      <a:pt x="2544" y="1113"/>
                    </a:lnTo>
                    <a:lnTo>
                      <a:pt x="2543" y="1115"/>
                    </a:lnTo>
                    <a:lnTo>
                      <a:pt x="2543" y="1116"/>
                    </a:lnTo>
                    <a:lnTo>
                      <a:pt x="2541" y="1116"/>
                    </a:lnTo>
                    <a:lnTo>
                      <a:pt x="2541" y="1118"/>
                    </a:lnTo>
                    <a:lnTo>
                      <a:pt x="2541" y="1120"/>
                    </a:lnTo>
                    <a:lnTo>
                      <a:pt x="2540" y="1121"/>
                    </a:lnTo>
                    <a:lnTo>
                      <a:pt x="2540" y="1123"/>
                    </a:lnTo>
                    <a:lnTo>
                      <a:pt x="2538" y="1123"/>
                    </a:lnTo>
                    <a:lnTo>
                      <a:pt x="2538" y="1124"/>
                    </a:lnTo>
                    <a:lnTo>
                      <a:pt x="2538" y="1126"/>
                    </a:lnTo>
                    <a:lnTo>
                      <a:pt x="2537" y="1126"/>
                    </a:lnTo>
                    <a:lnTo>
                      <a:pt x="2537" y="1127"/>
                    </a:lnTo>
                    <a:lnTo>
                      <a:pt x="2535" y="1129"/>
                    </a:lnTo>
                    <a:lnTo>
                      <a:pt x="2535" y="1130"/>
                    </a:lnTo>
                    <a:lnTo>
                      <a:pt x="2534" y="1132"/>
                    </a:lnTo>
                    <a:lnTo>
                      <a:pt x="2534" y="1133"/>
                    </a:lnTo>
                    <a:lnTo>
                      <a:pt x="2534" y="1135"/>
                    </a:lnTo>
                    <a:lnTo>
                      <a:pt x="2532" y="1136"/>
                    </a:lnTo>
                    <a:lnTo>
                      <a:pt x="2532" y="1138"/>
                    </a:lnTo>
                    <a:lnTo>
                      <a:pt x="2532" y="1140"/>
                    </a:lnTo>
                    <a:lnTo>
                      <a:pt x="2532" y="1141"/>
                    </a:lnTo>
                    <a:lnTo>
                      <a:pt x="2530" y="1143"/>
                    </a:lnTo>
                    <a:lnTo>
                      <a:pt x="2530" y="1144"/>
                    </a:lnTo>
                    <a:lnTo>
                      <a:pt x="2530" y="1146"/>
                    </a:lnTo>
                    <a:lnTo>
                      <a:pt x="2530" y="1147"/>
                    </a:lnTo>
                    <a:lnTo>
                      <a:pt x="2530" y="1149"/>
                    </a:lnTo>
                    <a:lnTo>
                      <a:pt x="2530" y="1150"/>
                    </a:lnTo>
                    <a:lnTo>
                      <a:pt x="2529" y="1150"/>
                    </a:lnTo>
                    <a:lnTo>
                      <a:pt x="2529" y="1152"/>
                    </a:lnTo>
                    <a:lnTo>
                      <a:pt x="2529" y="1153"/>
                    </a:lnTo>
                    <a:lnTo>
                      <a:pt x="2527" y="1155"/>
                    </a:lnTo>
                    <a:lnTo>
                      <a:pt x="2527" y="1156"/>
                    </a:lnTo>
                    <a:lnTo>
                      <a:pt x="2526" y="1156"/>
                    </a:lnTo>
                    <a:lnTo>
                      <a:pt x="2526" y="1158"/>
                    </a:lnTo>
                    <a:lnTo>
                      <a:pt x="2524" y="1158"/>
                    </a:lnTo>
                    <a:lnTo>
                      <a:pt x="2524" y="1160"/>
                    </a:lnTo>
                    <a:lnTo>
                      <a:pt x="2523" y="1160"/>
                    </a:lnTo>
                    <a:lnTo>
                      <a:pt x="2523" y="1161"/>
                    </a:lnTo>
                    <a:lnTo>
                      <a:pt x="2521" y="1161"/>
                    </a:lnTo>
                    <a:lnTo>
                      <a:pt x="2520" y="1163"/>
                    </a:lnTo>
                    <a:lnTo>
                      <a:pt x="2520" y="1164"/>
                    </a:lnTo>
                    <a:lnTo>
                      <a:pt x="2518" y="1164"/>
                    </a:lnTo>
                    <a:lnTo>
                      <a:pt x="2518" y="1166"/>
                    </a:lnTo>
                    <a:lnTo>
                      <a:pt x="2518" y="1167"/>
                    </a:lnTo>
                    <a:lnTo>
                      <a:pt x="2517" y="1167"/>
                    </a:lnTo>
                    <a:lnTo>
                      <a:pt x="2517" y="1169"/>
                    </a:lnTo>
                    <a:lnTo>
                      <a:pt x="2515" y="1170"/>
                    </a:lnTo>
                    <a:lnTo>
                      <a:pt x="2515" y="1172"/>
                    </a:lnTo>
                    <a:lnTo>
                      <a:pt x="2515" y="1173"/>
                    </a:lnTo>
                    <a:lnTo>
                      <a:pt x="2514" y="1173"/>
                    </a:lnTo>
                    <a:lnTo>
                      <a:pt x="2514" y="1175"/>
                    </a:lnTo>
                    <a:lnTo>
                      <a:pt x="2514" y="1176"/>
                    </a:lnTo>
                    <a:lnTo>
                      <a:pt x="2512" y="1176"/>
                    </a:lnTo>
                    <a:lnTo>
                      <a:pt x="2512" y="1178"/>
                    </a:lnTo>
                    <a:lnTo>
                      <a:pt x="2512" y="1180"/>
                    </a:lnTo>
                    <a:lnTo>
                      <a:pt x="2512" y="1181"/>
                    </a:lnTo>
                    <a:lnTo>
                      <a:pt x="2510" y="1183"/>
                    </a:lnTo>
                    <a:lnTo>
                      <a:pt x="2510" y="1184"/>
                    </a:lnTo>
                    <a:lnTo>
                      <a:pt x="2509" y="1186"/>
                    </a:lnTo>
                    <a:lnTo>
                      <a:pt x="2509" y="1187"/>
                    </a:lnTo>
                    <a:lnTo>
                      <a:pt x="2509" y="1189"/>
                    </a:lnTo>
                    <a:lnTo>
                      <a:pt x="2509" y="1190"/>
                    </a:lnTo>
                    <a:lnTo>
                      <a:pt x="2507" y="1190"/>
                    </a:lnTo>
                    <a:lnTo>
                      <a:pt x="2507" y="1192"/>
                    </a:lnTo>
                    <a:lnTo>
                      <a:pt x="2507" y="1193"/>
                    </a:lnTo>
                    <a:lnTo>
                      <a:pt x="2507" y="1195"/>
                    </a:lnTo>
                    <a:lnTo>
                      <a:pt x="2507" y="1196"/>
                    </a:lnTo>
                    <a:lnTo>
                      <a:pt x="2507" y="1198"/>
                    </a:lnTo>
                    <a:lnTo>
                      <a:pt x="2507" y="1199"/>
                    </a:lnTo>
                    <a:lnTo>
                      <a:pt x="2507" y="1201"/>
                    </a:lnTo>
                    <a:lnTo>
                      <a:pt x="2507" y="1203"/>
                    </a:lnTo>
                    <a:lnTo>
                      <a:pt x="2507" y="1204"/>
                    </a:lnTo>
                    <a:lnTo>
                      <a:pt x="2507" y="1206"/>
                    </a:lnTo>
                    <a:lnTo>
                      <a:pt x="2506" y="1207"/>
                    </a:lnTo>
                    <a:lnTo>
                      <a:pt x="2506" y="1209"/>
                    </a:lnTo>
                    <a:lnTo>
                      <a:pt x="2504" y="1210"/>
                    </a:lnTo>
                    <a:lnTo>
                      <a:pt x="2504" y="1212"/>
                    </a:lnTo>
                    <a:lnTo>
                      <a:pt x="2504" y="1213"/>
                    </a:lnTo>
                    <a:lnTo>
                      <a:pt x="2503" y="1213"/>
                    </a:lnTo>
                    <a:lnTo>
                      <a:pt x="2503" y="1215"/>
                    </a:lnTo>
                    <a:lnTo>
                      <a:pt x="2503" y="1216"/>
                    </a:lnTo>
                    <a:lnTo>
                      <a:pt x="2501" y="1218"/>
                    </a:lnTo>
                    <a:lnTo>
                      <a:pt x="2501" y="1219"/>
                    </a:lnTo>
                    <a:lnTo>
                      <a:pt x="2501" y="1221"/>
                    </a:lnTo>
                    <a:lnTo>
                      <a:pt x="2501" y="1223"/>
                    </a:lnTo>
                    <a:lnTo>
                      <a:pt x="2501" y="1224"/>
                    </a:lnTo>
                    <a:lnTo>
                      <a:pt x="2501" y="1226"/>
                    </a:lnTo>
                    <a:lnTo>
                      <a:pt x="2501" y="1227"/>
                    </a:lnTo>
                    <a:lnTo>
                      <a:pt x="2501" y="1229"/>
                    </a:lnTo>
                    <a:lnTo>
                      <a:pt x="2501" y="1230"/>
                    </a:lnTo>
                    <a:lnTo>
                      <a:pt x="2500" y="1232"/>
                    </a:lnTo>
                    <a:lnTo>
                      <a:pt x="2500" y="1233"/>
                    </a:lnTo>
                    <a:lnTo>
                      <a:pt x="2500" y="1235"/>
                    </a:lnTo>
                    <a:lnTo>
                      <a:pt x="2500" y="1236"/>
                    </a:lnTo>
                    <a:lnTo>
                      <a:pt x="2500" y="1238"/>
                    </a:lnTo>
                    <a:lnTo>
                      <a:pt x="2500" y="1239"/>
                    </a:lnTo>
                    <a:lnTo>
                      <a:pt x="2500" y="1241"/>
                    </a:lnTo>
                    <a:lnTo>
                      <a:pt x="2500" y="1243"/>
                    </a:lnTo>
                    <a:lnTo>
                      <a:pt x="2498" y="1243"/>
                    </a:lnTo>
                    <a:lnTo>
                      <a:pt x="2498" y="1244"/>
                    </a:lnTo>
                    <a:lnTo>
                      <a:pt x="2498" y="1246"/>
                    </a:lnTo>
                    <a:lnTo>
                      <a:pt x="2500" y="1246"/>
                    </a:lnTo>
                    <a:lnTo>
                      <a:pt x="2500" y="1247"/>
                    </a:lnTo>
                    <a:lnTo>
                      <a:pt x="2500" y="1249"/>
                    </a:lnTo>
                    <a:lnTo>
                      <a:pt x="2500" y="1250"/>
                    </a:lnTo>
                    <a:lnTo>
                      <a:pt x="2501" y="1252"/>
                    </a:lnTo>
                    <a:lnTo>
                      <a:pt x="2501" y="1253"/>
                    </a:lnTo>
                    <a:lnTo>
                      <a:pt x="2501" y="1255"/>
                    </a:lnTo>
                    <a:lnTo>
                      <a:pt x="2501" y="1256"/>
                    </a:lnTo>
                    <a:lnTo>
                      <a:pt x="2503" y="1258"/>
                    </a:lnTo>
                    <a:lnTo>
                      <a:pt x="2503" y="1259"/>
                    </a:lnTo>
                    <a:lnTo>
                      <a:pt x="2503" y="1261"/>
                    </a:lnTo>
                    <a:lnTo>
                      <a:pt x="2503" y="1263"/>
                    </a:lnTo>
                    <a:lnTo>
                      <a:pt x="2503" y="1264"/>
                    </a:lnTo>
                    <a:lnTo>
                      <a:pt x="2503" y="1266"/>
                    </a:lnTo>
                    <a:lnTo>
                      <a:pt x="2503" y="1267"/>
                    </a:lnTo>
                    <a:lnTo>
                      <a:pt x="2503" y="1269"/>
                    </a:lnTo>
                    <a:lnTo>
                      <a:pt x="2503" y="1270"/>
                    </a:lnTo>
                    <a:lnTo>
                      <a:pt x="2503" y="1272"/>
                    </a:lnTo>
                    <a:lnTo>
                      <a:pt x="2503" y="1273"/>
                    </a:lnTo>
                    <a:lnTo>
                      <a:pt x="2503" y="1275"/>
                    </a:lnTo>
                    <a:lnTo>
                      <a:pt x="2503" y="1276"/>
                    </a:lnTo>
                    <a:lnTo>
                      <a:pt x="2503" y="1278"/>
                    </a:lnTo>
                    <a:lnTo>
                      <a:pt x="2504" y="1278"/>
                    </a:lnTo>
                    <a:lnTo>
                      <a:pt x="2504" y="1279"/>
                    </a:lnTo>
                    <a:lnTo>
                      <a:pt x="2504" y="1281"/>
                    </a:lnTo>
                    <a:lnTo>
                      <a:pt x="2504" y="1283"/>
                    </a:lnTo>
                    <a:lnTo>
                      <a:pt x="2504" y="1284"/>
                    </a:lnTo>
                    <a:lnTo>
                      <a:pt x="2504" y="1286"/>
                    </a:lnTo>
                    <a:lnTo>
                      <a:pt x="2504" y="1287"/>
                    </a:lnTo>
                    <a:lnTo>
                      <a:pt x="2503" y="1289"/>
                    </a:lnTo>
                    <a:lnTo>
                      <a:pt x="2503" y="1290"/>
                    </a:lnTo>
                    <a:lnTo>
                      <a:pt x="2501" y="1292"/>
                    </a:lnTo>
                    <a:lnTo>
                      <a:pt x="2501" y="1293"/>
                    </a:lnTo>
                    <a:lnTo>
                      <a:pt x="2500" y="1295"/>
                    </a:lnTo>
                    <a:lnTo>
                      <a:pt x="2500" y="1296"/>
                    </a:lnTo>
                    <a:lnTo>
                      <a:pt x="2500" y="1298"/>
                    </a:lnTo>
                    <a:lnTo>
                      <a:pt x="2500" y="1299"/>
                    </a:lnTo>
                    <a:lnTo>
                      <a:pt x="2498" y="1299"/>
                    </a:lnTo>
                    <a:lnTo>
                      <a:pt x="2477" y="1381"/>
                    </a:lnTo>
                    <a:lnTo>
                      <a:pt x="2469" y="1383"/>
                    </a:lnTo>
                    <a:lnTo>
                      <a:pt x="2460" y="1386"/>
                    </a:lnTo>
                    <a:lnTo>
                      <a:pt x="2446" y="1381"/>
                    </a:lnTo>
                    <a:lnTo>
                      <a:pt x="2427" y="1379"/>
                    </a:lnTo>
                    <a:lnTo>
                      <a:pt x="2414" y="1383"/>
                    </a:lnTo>
                    <a:lnTo>
                      <a:pt x="2401" y="1386"/>
                    </a:lnTo>
                    <a:lnTo>
                      <a:pt x="2387" y="1386"/>
                    </a:lnTo>
                    <a:lnTo>
                      <a:pt x="2378" y="1389"/>
                    </a:lnTo>
                    <a:lnTo>
                      <a:pt x="2369" y="1390"/>
                    </a:lnTo>
                    <a:lnTo>
                      <a:pt x="2361" y="1387"/>
                    </a:lnTo>
                    <a:lnTo>
                      <a:pt x="2357" y="1378"/>
                    </a:lnTo>
                    <a:lnTo>
                      <a:pt x="2349" y="1367"/>
                    </a:lnTo>
                    <a:lnTo>
                      <a:pt x="2341" y="1358"/>
                    </a:lnTo>
                    <a:lnTo>
                      <a:pt x="2331" y="1349"/>
                    </a:lnTo>
                    <a:lnTo>
                      <a:pt x="2306" y="1335"/>
                    </a:lnTo>
                    <a:lnTo>
                      <a:pt x="2297" y="1329"/>
                    </a:lnTo>
                    <a:lnTo>
                      <a:pt x="2288" y="1324"/>
                    </a:lnTo>
                    <a:lnTo>
                      <a:pt x="2278" y="1316"/>
                    </a:lnTo>
                    <a:lnTo>
                      <a:pt x="2268" y="1309"/>
                    </a:lnTo>
                    <a:lnTo>
                      <a:pt x="2261" y="1304"/>
                    </a:lnTo>
                    <a:lnTo>
                      <a:pt x="2252" y="1304"/>
                    </a:lnTo>
                    <a:lnTo>
                      <a:pt x="2240" y="1306"/>
                    </a:lnTo>
                    <a:lnTo>
                      <a:pt x="2229" y="1304"/>
                    </a:lnTo>
                    <a:lnTo>
                      <a:pt x="2220" y="1296"/>
                    </a:lnTo>
                    <a:lnTo>
                      <a:pt x="2209" y="1286"/>
                    </a:lnTo>
                    <a:lnTo>
                      <a:pt x="2200" y="1281"/>
                    </a:lnTo>
                    <a:lnTo>
                      <a:pt x="2192" y="1276"/>
                    </a:lnTo>
                    <a:lnTo>
                      <a:pt x="2188" y="1272"/>
                    </a:lnTo>
                    <a:lnTo>
                      <a:pt x="2181" y="1266"/>
                    </a:lnTo>
                    <a:lnTo>
                      <a:pt x="2177" y="1259"/>
                    </a:lnTo>
                    <a:lnTo>
                      <a:pt x="2172" y="1253"/>
                    </a:lnTo>
                    <a:lnTo>
                      <a:pt x="2168" y="1246"/>
                    </a:lnTo>
                    <a:lnTo>
                      <a:pt x="2158" y="1239"/>
                    </a:lnTo>
                    <a:lnTo>
                      <a:pt x="2151" y="1236"/>
                    </a:lnTo>
                    <a:lnTo>
                      <a:pt x="2148" y="1236"/>
                    </a:lnTo>
                    <a:lnTo>
                      <a:pt x="2142" y="1233"/>
                    </a:lnTo>
                    <a:lnTo>
                      <a:pt x="2132" y="1232"/>
                    </a:lnTo>
                    <a:lnTo>
                      <a:pt x="2123" y="1233"/>
                    </a:lnTo>
                    <a:lnTo>
                      <a:pt x="2112" y="1230"/>
                    </a:lnTo>
                    <a:lnTo>
                      <a:pt x="2100" y="1221"/>
                    </a:lnTo>
                    <a:lnTo>
                      <a:pt x="2095" y="1215"/>
                    </a:lnTo>
                    <a:lnTo>
                      <a:pt x="2091" y="1209"/>
                    </a:lnTo>
                    <a:lnTo>
                      <a:pt x="2088" y="1199"/>
                    </a:lnTo>
                    <a:lnTo>
                      <a:pt x="2083" y="1192"/>
                    </a:lnTo>
                    <a:lnTo>
                      <a:pt x="2080" y="1187"/>
                    </a:lnTo>
                    <a:lnTo>
                      <a:pt x="2074" y="1181"/>
                    </a:lnTo>
                    <a:lnTo>
                      <a:pt x="2066" y="1176"/>
                    </a:lnTo>
                    <a:lnTo>
                      <a:pt x="2057" y="1170"/>
                    </a:lnTo>
                    <a:lnTo>
                      <a:pt x="2045" y="1163"/>
                    </a:lnTo>
                    <a:lnTo>
                      <a:pt x="2037" y="1160"/>
                    </a:lnTo>
                    <a:lnTo>
                      <a:pt x="2031" y="1153"/>
                    </a:lnTo>
                    <a:lnTo>
                      <a:pt x="2025" y="1150"/>
                    </a:lnTo>
                    <a:lnTo>
                      <a:pt x="2025" y="1147"/>
                    </a:lnTo>
                    <a:lnTo>
                      <a:pt x="2023" y="1144"/>
                    </a:lnTo>
                    <a:lnTo>
                      <a:pt x="2023" y="1141"/>
                    </a:lnTo>
                    <a:lnTo>
                      <a:pt x="2026" y="1133"/>
                    </a:lnTo>
                    <a:lnTo>
                      <a:pt x="2029" y="1120"/>
                    </a:lnTo>
                    <a:lnTo>
                      <a:pt x="2032" y="1109"/>
                    </a:lnTo>
                    <a:lnTo>
                      <a:pt x="2034" y="1101"/>
                    </a:lnTo>
                    <a:lnTo>
                      <a:pt x="2031" y="1093"/>
                    </a:lnTo>
                    <a:lnTo>
                      <a:pt x="2022" y="1090"/>
                    </a:lnTo>
                    <a:lnTo>
                      <a:pt x="2012" y="1087"/>
                    </a:lnTo>
                    <a:lnTo>
                      <a:pt x="2006" y="1086"/>
                    </a:lnTo>
                    <a:lnTo>
                      <a:pt x="1994" y="1084"/>
                    </a:lnTo>
                    <a:lnTo>
                      <a:pt x="1985" y="1086"/>
                    </a:lnTo>
                    <a:lnTo>
                      <a:pt x="1975" y="1087"/>
                    </a:lnTo>
                    <a:lnTo>
                      <a:pt x="1951" y="1090"/>
                    </a:lnTo>
                    <a:lnTo>
                      <a:pt x="1932" y="1083"/>
                    </a:lnTo>
                    <a:lnTo>
                      <a:pt x="1926" y="1078"/>
                    </a:lnTo>
                    <a:lnTo>
                      <a:pt x="1919" y="1069"/>
                    </a:lnTo>
                    <a:lnTo>
                      <a:pt x="1912" y="1063"/>
                    </a:lnTo>
                    <a:lnTo>
                      <a:pt x="1900" y="1056"/>
                    </a:lnTo>
                    <a:lnTo>
                      <a:pt x="1891" y="1052"/>
                    </a:lnTo>
                    <a:lnTo>
                      <a:pt x="1877" y="1043"/>
                    </a:lnTo>
                    <a:lnTo>
                      <a:pt x="1865" y="1036"/>
                    </a:lnTo>
                    <a:lnTo>
                      <a:pt x="1859" y="1030"/>
                    </a:lnTo>
                    <a:lnTo>
                      <a:pt x="1852" y="1024"/>
                    </a:lnTo>
                    <a:lnTo>
                      <a:pt x="1845" y="1020"/>
                    </a:lnTo>
                    <a:lnTo>
                      <a:pt x="1834" y="1015"/>
                    </a:lnTo>
                    <a:lnTo>
                      <a:pt x="1822" y="1015"/>
                    </a:lnTo>
                    <a:lnTo>
                      <a:pt x="1813" y="1015"/>
                    </a:lnTo>
                    <a:lnTo>
                      <a:pt x="1802" y="1010"/>
                    </a:lnTo>
                    <a:lnTo>
                      <a:pt x="1791" y="1006"/>
                    </a:lnTo>
                    <a:lnTo>
                      <a:pt x="1785" y="998"/>
                    </a:lnTo>
                    <a:lnTo>
                      <a:pt x="1779" y="989"/>
                    </a:lnTo>
                    <a:lnTo>
                      <a:pt x="1773" y="976"/>
                    </a:lnTo>
                    <a:lnTo>
                      <a:pt x="1768" y="969"/>
                    </a:lnTo>
                    <a:lnTo>
                      <a:pt x="1763" y="961"/>
                    </a:lnTo>
                    <a:lnTo>
                      <a:pt x="1756" y="955"/>
                    </a:lnTo>
                    <a:lnTo>
                      <a:pt x="1748" y="949"/>
                    </a:lnTo>
                    <a:lnTo>
                      <a:pt x="1740" y="944"/>
                    </a:lnTo>
                    <a:lnTo>
                      <a:pt x="1734" y="941"/>
                    </a:lnTo>
                    <a:lnTo>
                      <a:pt x="1725" y="941"/>
                    </a:lnTo>
                    <a:lnTo>
                      <a:pt x="1717" y="944"/>
                    </a:lnTo>
                    <a:lnTo>
                      <a:pt x="1711" y="946"/>
                    </a:lnTo>
                    <a:lnTo>
                      <a:pt x="1703" y="944"/>
                    </a:lnTo>
                    <a:lnTo>
                      <a:pt x="1691" y="943"/>
                    </a:lnTo>
                    <a:lnTo>
                      <a:pt x="1683" y="940"/>
                    </a:lnTo>
                    <a:lnTo>
                      <a:pt x="1676" y="935"/>
                    </a:lnTo>
                    <a:lnTo>
                      <a:pt x="1671" y="933"/>
                    </a:lnTo>
                    <a:lnTo>
                      <a:pt x="1665" y="932"/>
                    </a:lnTo>
                    <a:lnTo>
                      <a:pt x="1659" y="929"/>
                    </a:lnTo>
                    <a:lnTo>
                      <a:pt x="1654" y="926"/>
                    </a:lnTo>
                    <a:lnTo>
                      <a:pt x="1648" y="923"/>
                    </a:lnTo>
                    <a:lnTo>
                      <a:pt x="1642" y="918"/>
                    </a:lnTo>
                    <a:lnTo>
                      <a:pt x="1634" y="915"/>
                    </a:lnTo>
                    <a:lnTo>
                      <a:pt x="1623" y="909"/>
                    </a:lnTo>
                    <a:lnTo>
                      <a:pt x="1616" y="900"/>
                    </a:lnTo>
                    <a:lnTo>
                      <a:pt x="1607" y="892"/>
                    </a:lnTo>
                    <a:lnTo>
                      <a:pt x="1596" y="883"/>
                    </a:lnTo>
                    <a:lnTo>
                      <a:pt x="1585" y="878"/>
                    </a:lnTo>
                    <a:lnTo>
                      <a:pt x="1571" y="873"/>
                    </a:lnTo>
                    <a:lnTo>
                      <a:pt x="1563" y="873"/>
                    </a:lnTo>
                    <a:lnTo>
                      <a:pt x="1556" y="877"/>
                    </a:lnTo>
                    <a:lnTo>
                      <a:pt x="1553" y="877"/>
                    </a:lnTo>
                    <a:lnTo>
                      <a:pt x="1547" y="875"/>
                    </a:lnTo>
                    <a:lnTo>
                      <a:pt x="1539" y="870"/>
                    </a:lnTo>
                    <a:lnTo>
                      <a:pt x="1531" y="866"/>
                    </a:lnTo>
                    <a:lnTo>
                      <a:pt x="1525" y="863"/>
                    </a:lnTo>
                    <a:lnTo>
                      <a:pt x="1520" y="861"/>
                    </a:lnTo>
                    <a:lnTo>
                      <a:pt x="1513" y="861"/>
                    </a:lnTo>
                    <a:lnTo>
                      <a:pt x="1507" y="863"/>
                    </a:lnTo>
                    <a:lnTo>
                      <a:pt x="1504" y="864"/>
                    </a:lnTo>
                    <a:lnTo>
                      <a:pt x="1502" y="866"/>
                    </a:lnTo>
                    <a:lnTo>
                      <a:pt x="1497" y="866"/>
                    </a:lnTo>
                    <a:lnTo>
                      <a:pt x="1496" y="866"/>
                    </a:lnTo>
                    <a:lnTo>
                      <a:pt x="1490" y="863"/>
                    </a:lnTo>
                    <a:lnTo>
                      <a:pt x="1485" y="861"/>
                    </a:lnTo>
                    <a:lnTo>
                      <a:pt x="1479" y="861"/>
                    </a:lnTo>
                    <a:lnTo>
                      <a:pt x="1474" y="858"/>
                    </a:lnTo>
                    <a:lnTo>
                      <a:pt x="1471" y="857"/>
                    </a:lnTo>
                    <a:lnTo>
                      <a:pt x="1470" y="853"/>
                    </a:lnTo>
                    <a:lnTo>
                      <a:pt x="1468" y="849"/>
                    </a:lnTo>
                    <a:lnTo>
                      <a:pt x="1467" y="844"/>
                    </a:lnTo>
                    <a:lnTo>
                      <a:pt x="1465" y="843"/>
                    </a:lnTo>
                    <a:lnTo>
                      <a:pt x="1460" y="844"/>
                    </a:lnTo>
                    <a:lnTo>
                      <a:pt x="1457" y="844"/>
                    </a:lnTo>
                    <a:lnTo>
                      <a:pt x="1451" y="844"/>
                    </a:lnTo>
                    <a:lnTo>
                      <a:pt x="1448" y="841"/>
                    </a:lnTo>
                    <a:lnTo>
                      <a:pt x="1445" y="841"/>
                    </a:lnTo>
                    <a:lnTo>
                      <a:pt x="1440" y="841"/>
                    </a:lnTo>
                    <a:lnTo>
                      <a:pt x="1434" y="838"/>
                    </a:lnTo>
                    <a:lnTo>
                      <a:pt x="1433" y="840"/>
                    </a:lnTo>
                    <a:lnTo>
                      <a:pt x="1427" y="840"/>
                    </a:lnTo>
                    <a:lnTo>
                      <a:pt x="1424" y="840"/>
                    </a:lnTo>
                    <a:lnTo>
                      <a:pt x="1422" y="840"/>
                    </a:lnTo>
                    <a:lnTo>
                      <a:pt x="1420" y="840"/>
                    </a:lnTo>
                    <a:lnTo>
                      <a:pt x="1417" y="840"/>
                    </a:lnTo>
                    <a:lnTo>
                      <a:pt x="1414" y="840"/>
                    </a:lnTo>
                    <a:lnTo>
                      <a:pt x="1411" y="838"/>
                    </a:lnTo>
                    <a:lnTo>
                      <a:pt x="1411" y="837"/>
                    </a:lnTo>
                    <a:lnTo>
                      <a:pt x="1411" y="835"/>
                    </a:lnTo>
                    <a:lnTo>
                      <a:pt x="1410" y="833"/>
                    </a:lnTo>
                    <a:lnTo>
                      <a:pt x="1408" y="833"/>
                    </a:lnTo>
                    <a:lnTo>
                      <a:pt x="1407" y="835"/>
                    </a:lnTo>
                    <a:lnTo>
                      <a:pt x="1405" y="833"/>
                    </a:lnTo>
                    <a:lnTo>
                      <a:pt x="1402" y="832"/>
                    </a:lnTo>
                    <a:lnTo>
                      <a:pt x="1401" y="830"/>
                    </a:lnTo>
                    <a:lnTo>
                      <a:pt x="1397" y="827"/>
                    </a:lnTo>
                    <a:lnTo>
                      <a:pt x="1396" y="826"/>
                    </a:lnTo>
                    <a:lnTo>
                      <a:pt x="1393" y="826"/>
                    </a:lnTo>
                    <a:lnTo>
                      <a:pt x="1391" y="824"/>
                    </a:lnTo>
                    <a:lnTo>
                      <a:pt x="1390" y="823"/>
                    </a:lnTo>
                    <a:lnTo>
                      <a:pt x="1391" y="820"/>
                    </a:lnTo>
                    <a:lnTo>
                      <a:pt x="1391" y="817"/>
                    </a:lnTo>
                    <a:lnTo>
                      <a:pt x="1390" y="815"/>
                    </a:lnTo>
                    <a:lnTo>
                      <a:pt x="1385" y="813"/>
                    </a:lnTo>
                    <a:lnTo>
                      <a:pt x="1385" y="809"/>
                    </a:lnTo>
                    <a:lnTo>
                      <a:pt x="1382" y="806"/>
                    </a:lnTo>
                    <a:lnTo>
                      <a:pt x="1377" y="801"/>
                    </a:lnTo>
                    <a:lnTo>
                      <a:pt x="1373" y="798"/>
                    </a:lnTo>
                    <a:lnTo>
                      <a:pt x="1370" y="795"/>
                    </a:lnTo>
                    <a:lnTo>
                      <a:pt x="1367" y="793"/>
                    </a:lnTo>
                    <a:lnTo>
                      <a:pt x="1365" y="792"/>
                    </a:lnTo>
                    <a:lnTo>
                      <a:pt x="1362" y="790"/>
                    </a:lnTo>
                    <a:lnTo>
                      <a:pt x="1361" y="787"/>
                    </a:lnTo>
                    <a:lnTo>
                      <a:pt x="1359" y="784"/>
                    </a:lnTo>
                    <a:lnTo>
                      <a:pt x="1357" y="780"/>
                    </a:lnTo>
                    <a:lnTo>
                      <a:pt x="1356" y="777"/>
                    </a:lnTo>
                    <a:lnTo>
                      <a:pt x="1353" y="773"/>
                    </a:lnTo>
                    <a:lnTo>
                      <a:pt x="1350" y="772"/>
                    </a:lnTo>
                    <a:lnTo>
                      <a:pt x="1348" y="772"/>
                    </a:lnTo>
                    <a:lnTo>
                      <a:pt x="1344" y="770"/>
                    </a:lnTo>
                    <a:lnTo>
                      <a:pt x="1342" y="769"/>
                    </a:lnTo>
                    <a:lnTo>
                      <a:pt x="1339" y="770"/>
                    </a:lnTo>
                    <a:lnTo>
                      <a:pt x="1333" y="770"/>
                    </a:lnTo>
                    <a:lnTo>
                      <a:pt x="1331" y="770"/>
                    </a:lnTo>
                    <a:lnTo>
                      <a:pt x="1330" y="770"/>
                    </a:lnTo>
                    <a:lnTo>
                      <a:pt x="1327" y="772"/>
                    </a:lnTo>
                    <a:lnTo>
                      <a:pt x="1321" y="773"/>
                    </a:lnTo>
                    <a:lnTo>
                      <a:pt x="1316" y="777"/>
                    </a:lnTo>
                    <a:lnTo>
                      <a:pt x="1310" y="777"/>
                    </a:lnTo>
                    <a:lnTo>
                      <a:pt x="1307" y="775"/>
                    </a:lnTo>
                    <a:lnTo>
                      <a:pt x="1302" y="775"/>
                    </a:lnTo>
                    <a:lnTo>
                      <a:pt x="1301" y="777"/>
                    </a:lnTo>
                    <a:lnTo>
                      <a:pt x="1298" y="777"/>
                    </a:lnTo>
                    <a:lnTo>
                      <a:pt x="1294" y="777"/>
                    </a:lnTo>
                    <a:lnTo>
                      <a:pt x="1291" y="772"/>
                    </a:lnTo>
                    <a:lnTo>
                      <a:pt x="1287" y="770"/>
                    </a:lnTo>
                    <a:lnTo>
                      <a:pt x="1282" y="772"/>
                    </a:lnTo>
                    <a:lnTo>
                      <a:pt x="1281" y="772"/>
                    </a:lnTo>
                    <a:lnTo>
                      <a:pt x="1278" y="770"/>
                    </a:lnTo>
                    <a:lnTo>
                      <a:pt x="1273" y="770"/>
                    </a:lnTo>
                    <a:lnTo>
                      <a:pt x="1271" y="770"/>
                    </a:lnTo>
                    <a:lnTo>
                      <a:pt x="1267" y="770"/>
                    </a:lnTo>
                    <a:lnTo>
                      <a:pt x="1264" y="770"/>
                    </a:lnTo>
                    <a:lnTo>
                      <a:pt x="1259" y="769"/>
                    </a:lnTo>
                    <a:lnTo>
                      <a:pt x="1256" y="769"/>
                    </a:lnTo>
                    <a:lnTo>
                      <a:pt x="1253" y="769"/>
                    </a:lnTo>
                    <a:lnTo>
                      <a:pt x="1250" y="769"/>
                    </a:lnTo>
                    <a:lnTo>
                      <a:pt x="1248" y="767"/>
                    </a:lnTo>
                    <a:lnTo>
                      <a:pt x="1248" y="766"/>
                    </a:lnTo>
                    <a:lnTo>
                      <a:pt x="1247" y="764"/>
                    </a:lnTo>
                    <a:lnTo>
                      <a:pt x="1245" y="763"/>
                    </a:lnTo>
                    <a:lnTo>
                      <a:pt x="1242" y="763"/>
                    </a:lnTo>
                    <a:lnTo>
                      <a:pt x="1239" y="764"/>
                    </a:lnTo>
                    <a:lnTo>
                      <a:pt x="1238" y="763"/>
                    </a:lnTo>
                    <a:lnTo>
                      <a:pt x="1234" y="761"/>
                    </a:lnTo>
                    <a:lnTo>
                      <a:pt x="1231" y="760"/>
                    </a:lnTo>
                    <a:lnTo>
                      <a:pt x="1227" y="758"/>
                    </a:lnTo>
                    <a:lnTo>
                      <a:pt x="1221" y="757"/>
                    </a:lnTo>
                    <a:lnTo>
                      <a:pt x="1213" y="758"/>
                    </a:lnTo>
                    <a:lnTo>
                      <a:pt x="1210" y="758"/>
                    </a:lnTo>
                    <a:lnTo>
                      <a:pt x="1205" y="758"/>
                    </a:lnTo>
                    <a:lnTo>
                      <a:pt x="1202" y="761"/>
                    </a:lnTo>
                    <a:lnTo>
                      <a:pt x="1181" y="766"/>
                    </a:lnTo>
                    <a:lnTo>
                      <a:pt x="1122" y="775"/>
                    </a:lnTo>
                    <a:lnTo>
                      <a:pt x="1108" y="730"/>
                    </a:lnTo>
                    <a:lnTo>
                      <a:pt x="1104" y="689"/>
                    </a:lnTo>
                    <a:lnTo>
                      <a:pt x="1102" y="680"/>
                    </a:lnTo>
                    <a:lnTo>
                      <a:pt x="1099" y="675"/>
                    </a:lnTo>
                    <a:lnTo>
                      <a:pt x="1098" y="670"/>
                    </a:lnTo>
                    <a:lnTo>
                      <a:pt x="1095" y="667"/>
                    </a:lnTo>
                    <a:lnTo>
                      <a:pt x="1093" y="667"/>
                    </a:lnTo>
                    <a:lnTo>
                      <a:pt x="1075" y="674"/>
                    </a:lnTo>
                    <a:lnTo>
                      <a:pt x="1067" y="677"/>
                    </a:lnTo>
                    <a:lnTo>
                      <a:pt x="1061" y="681"/>
                    </a:lnTo>
                    <a:lnTo>
                      <a:pt x="1053" y="681"/>
                    </a:lnTo>
                    <a:lnTo>
                      <a:pt x="1045" y="683"/>
                    </a:lnTo>
                    <a:lnTo>
                      <a:pt x="1038" y="686"/>
                    </a:lnTo>
                    <a:lnTo>
                      <a:pt x="1033" y="692"/>
                    </a:lnTo>
                    <a:lnTo>
                      <a:pt x="1028" y="697"/>
                    </a:lnTo>
                    <a:lnTo>
                      <a:pt x="1022" y="709"/>
                    </a:lnTo>
                    <a:lnTo>
                      <a:pt x="1022" y="717"/>
                    </a:lnTo>
                    <a:lnTo>
                      <a:pt x="1021" y="727"/>
                    </a:lnTo>
                    <a:lnTo>
                      <a:pt x="1021" y="732"/>
                    </a:lnTo>
                    <a:lnTo>
                      <a:pt x="1022" y="740"/>
                    </a:lnTo>
                    <a:lnTo>
                      <a:pt x="1022" y="744"/>
                    </a:lnTo>
                    <a:lnTo>
                      <a:pt x="1024" y="749"/>
                    </a:lnTo>
                    <a:lnTo>
                      <a:pt x="1025" y="753"/>
                    </a:lnTo>
                    <a:lnTo>
                      <a:pt x="1024" y="757"/>
                    </a:lnTo>
                    <a:lnTo>
                      <a:pt x="1021" y="761"/>
                    </a:lnTo>
                    <a:lnTo>
                      <a:pt x="1015" y="764"/>
                    </a:lnTo>
                    <a:lnTo>
                      <a:pt x="1002" y="764"/>
                    </a:lnTo>
                    <a:lnTo>
                      <a:pt x="995" y="767"/>
                    </a:lnTo>
                    <a:lnTo>
                      <a:pt x="987" y="767"/>
                    </a:lnTo>
                    <a:lnTo>
                      <a:pt x="979" y="766"/>
                    </a:lnTo>
                    <a:lnTo>
                      <a:pt x="976" y="764"/>
                    </a:lnTo>
                    <a:lnTo>
                      <a:pt x="969" y="763"/>
                    </a:lnTo>
                    <a:lnTo>
                      <a:pt x="959" y="767"/>
                    </a:lnTo>
                    <a:lnTo>
                      <a:pt x="956" y="767"/>
                    </a:lnTo>
                    <a:lnTo>
                      <a:pt x="952" y="764"/>
                    </a:lnTo>
                    <a:lnTo>
                      <a:pt x="947" y="764"/>
                    </a:lnTo>
                    <a:lnTo>
                      <a:pt x="942" y="763"/>
                    </a:lnTo>
                    <a:lnTo>
                      <a:pt x="938" y="761"/>
                    </a:lnTo>
                    <a:lnTo>
                      <a:pt x="933" y="761"/>
                    </a:lnTo>
                    <a:lnTo>
                      <a:pt x="930" y="763"/>
                    </a:lnTo>
                    <a:lnTo>
                      <a:pt x="925" y="764"/>
                    </a:lnTo>
                    <a:lnTo>
                      <a:pt x="919" y="764"/>
                    </a:lnTo>
                    <a:lnTo>
                      <a:pt x="915" y="763"/>
                    </a:lnTo>
                    <a:lnTo>
                      <a:pt x="909" y="763"/>
                    </a:lnTo>
                    <a:lnTo>
                      <a:pt x="899" y="761"/>
                    </a:lnTo>
                    <a:lnTo>
                      <a:pt x="896" y="760"/>
                    </a:lnTo>
                    <a:lnTo>
                      <a:pt x="884" y="757"/>
                    </a:lnTo>
                    <a:lnTo>
                      <a:pt x="875" y="753"/>
                    </a:lnTo>
                    <a:lnTo>
                      <a:pt x="867" y="750"/>
                    </a:lnTo>
                    <a:lnTo>
                      <a:pt x="858" y="749"/>
                    </a:lnTo>
                    <a:lnTo>
                      <a:pt x="850" y="747"/>
                    </a:lnTo>
                    <a:lnTo>
                      <a:pt x="844" y="746"/>
                    </a:lnTo>
                    <a:lnTo>
                      <a:pt x="836" y="746"/>
                    </a:lnTo>
                    <a:lnTo>
                      <a:pt x="813" y="758"/>
                    </a:lnTo>
                    <a:lnTo>
                      <a:pt x="809" y="761"/>
                    </a:lnTo>
                    <a:lnTo>
                      <a:pt x="802" y="766"/>
                    </a:lnTo>
                    <a:lnTo>
                      <a:pt x="792" y="772"/>
                    </a:lnTo>
                    <a:lnTo>
                      <a:pt x="789" y="775"/>
                    </a:lnTo>
                    <a:lnTo>
                      <a:pt x="783" y="780"/>
                    </a:lnTo>
                    <a:lnTo>
                      <a:pt x="776" y="781"/>
                    </a:lnTo>
                    <a:lnTo>
                      <a:pt x="769" y="786"/>
                    </a:lnTo>
                    <a:lnTo>
                      <a:pt x="763" y="790"/>
                    </a:lnTo>
                    <a:lnTo>
                      <a:pt x="761" y="793"/>
                    </a:lnTo>
                    <a:lnTo>
                      <a:pt x="759" y="792"/>
                    </a:lnTo>
                    <a:lnTo>
                      <a:pt x="755" y="780"/>
                    </a:lnTo>
                    <a:lnTo>
                      <a:pt x="752" y="775"/>
                    </a:lnTo>
                    <a:lnTo>
                      <a:pt x="749" y="763"/>
                    </a:lnTo>
                    <a:lnTo>
                      <a:pt x="744" y="758"/>
                    </a:lnTo>
                    <a:lnTo>
                      <a:pt x="743" y="752"/>
                    </a:lnTo>
                    <a:lnTo>
                      <a:pt x="741" y="747"/>
                    </a:lnTo>
                    <a:lnTo>
                      <a:pt x="738" y="740"/>
                    </a:lnTo>
                    <a:lnTo>
                      <a:pt x="735" y="737"/>
                    </a:lnTo>
                    <a:lnTo>
                      <a:pt x="735" y="730"/>
                    </a:lnTo>
                    <a:lnTo>
                      <a:pt x="735" y="720"/>
                    </a:lnTo>
                    <a:lnTo>
                      <a:pt x="735" y="707"/>
                    </a:lnTo>
                    <a:lnTo>
                      <a:pt x="736" y="701"/>
                    </a:lnTo>
                    <a:lnTo>
                      <a:pt x="735" y="692"/>
                    </a:lnTo>
                    <a:lnTo>
                      <a:pt x="735" y="680"/>
                    </a:lnTo>
                    <a:lnTo>
                      <a:pt x="733" y="670"/>
                    </a:lnTo>
                    <a:lnTo>
                      <a:pt x="732" y="663"/>
                    </a:lnTo>
                    <a:lnTo>
                      <a:pt x="730" y="658"/>
                    </a:lnTo>
                    <a:lnTo>
                      <a:pt x="729" y="652"/>
                    </a:lnTo>
                    <a:lnTo>
                      <a:pt x="724" y="649"/>
                    </a:lnTo>
                    <a:lnTo>
                      <a:pt x="719" y="643"/>
                    </a:lnTo>
                    <a:lnTo>
                      <a:pt x="716" y="635"/>
                    </a:lnTo>
                    <a:lnTo>
                      <a:pt x="713" y="626"/>
                    </a:lnTo>
                    <a:lnTo>
                      <a:pt x="710" y="617"/>
                    </a:lnTo>
                    <a:lnTo>
                      <a:pt x="707" y="609"/>
                    </a:lnTo>
                    <a:lnTo>
                      <a:pt x="704" y="603"/>
                    </a:lnTo>
                    <a:lnTo>
                      <a:pt x="699" y="598"/>
                    </a:lnTo>
                    <a:lnTo>
                      <a:pt x="693" y="595"/>
                    </a:lnTo>
                    <a:lnTo>
                      <a:pt x="681" y="592"/>
                    </a:lnTo>
                    <a:lnTo>
                      <a:pt x="673" y="597"/>
                    </a:lnTo>
                    <a:lnTo>
                      <a:pt x="667" y="597"/>
                    </a:lnTo>
                    <a:lnTo>
                      <a:pt x="660" y="600"/>
                    </a:lnTo>
                    <a:lnTo>
                      <a:pt x="656" y="604"/>
                    </a:lnTo>
                    <a:lnTo>
                      <a:pt x="652" y="612"/>
                    </a:lnTo>
                    <a:lnTo>
                      <a:pt x="646" y="615"/>
                    </a:lnTo>
                    <a:lnTo>
                      <a:pt x="644" y="615"/>
                    </a:lnTo>
                    <a:lnTo>
                      <a:pt x="640" y="617"/>
                    </a:lnTo>
                    <a:lnTo>
                      <a:pt x="636" y="620"/>
                    </a:lnTo>
                    <a:lnTo>
                      <a:pt x="633" y="621"/>
                    </a:lnTo>
                    <a:lnTo>
                      <a:pt x="629" y="623"/>
                    </a:lnTo>
                    <a:lnTo>
                      <a:pt x="624" y="621"/>
                    </a:lnTo>
                    <a:lnTo>
                      <a:pt x="621" y="618"/>
                    </a:lnTo>
                    <a:lnTo>
                      <a:pt x="616" y="610"/>
                    </a:lnTo>
                    <a:lnTo>
                      <a:pt x="610" y="601"/>
                    </a:lnTo>
                    <a:lnTo>
                      <a:pt x="604" y="595"/>
                    </a:lnTo>
                    <a:lnTo>
                      <a:pt x="595" y="589"/>
                    </a:lnTo>
                    <a:lnTo>
                      <a:pt x="590" y="586"/>
                    </a:lnTo>
                    <a:lnTo>
                      <a:pt x="584" y="583"/>
                    </a:lnTo>
                    <a:lnTo>
                      <a:pt x="578" y="583"/>
                    </a:lnTo>
                    <a:lnTo>
                      <a:pt x="572" y="580"/>
                    </a:lnTo>
                    <a:lnTo>
                      <a:pt x="564" y="578"/>
                    </a:lnTo>
                    <a:lnTo>
                      <a:pt x="558" y="580"/>
                    </a:lnTo>
                    <a:lnTo>
                      <a:pt x="553" y="580"/>
                    </a:lnTo>
                    <a:lnTo>
                      <a:pt x="553" y="581"/>
                    </a:lnTo>
                    <a:lnTo>
                      <a:pt x="544" y="587"/>
                    </a:lnTo>
                    <a:lnTo>
                      <a:pt x="543" y="589"/>
                    </a:lnTo>
                    <a:lnTo>
                      <a:pt x="544" y="595"/>
                    </a:lnTo>
                    <a:lnTo>
                      <a:pt x="543" y="600"/>
                    </a:lnTo>
                    <a:lnTo>
                      <a:pt x="540" y="601"/>
                    </a:lnTo>
                    <a:lnTo>
                      <a:pt x="538" y="604"/>
                    </a:lnTo>
                    <a:lnTo>
                      <a:pt x="538" y="607"/>
                    </a:lnTo>
                    <a:lnTo>
                      <a:pt x="535" y="610"/>
                    </a:lnTo>
                    <a:lnTo>
                      <a:pt x="535" y="612"/>
                    </a:lnTo>
                    <a:lnTo>
                      <a:pt x="533" y="612"/>
                    </a:lnTo>
                    <a:lnTo>
                      <a:pt x="530" y="614"/>
                    </a:lnTo>
                    <a:lnTo>
                      <a:pt x="524" y="614"/>
                    </a:lnTo>
                    <a:lnTo>
                      <a:pt x="520" y="607"/>
                    </a:lnTo>
                    <a:lnTo>
                      <a:pt x="513" y="604"/>
                    </a:lnTo>
                    <a:lnTo>
                      <a:pt x="506" y="603"/>
                    </a:lnTo>
                    <a:lnTo>
                      <a:pt x="501" y="601"/>
                    </a:lnTo>
                    <a:lnTo>
                      <a:pt x="484" y="603"/>
                    </a:lnTo>
                    <a:lnTo>
                      <a:pt x="480" y="604"/>
                    </a:lnTo>
                    <a:lnTo>
                      <a:pt x="477" y="601"/>
                    </a:lnTo>
                    <a:lnTo>
                      <a:pt x="470" y="595"/>
                    </a:lnTo>
                    <a:lnTo>
                      <a:pt x="464" y="594"/>
                    </a:lnTo>
                    <a:lnTo>
                      <a:pt x="452" y="592"/>
                    </a:lnTo>
                    <a:lnTo>
                      <a:pt x="447" y="592"/>
                    </a:lnTo>
                    <a:lnTo>
                      <a:pt x="438" y="598"/>
                    </a:lnTo>
                    <a:lnTo>
                      <a:pt x="429" y="600"/>
                    </a:lnTo>
                    <a:lnTo>
                      <a:pt x="420" y="601"/>
                    </a:lnTo>
                    <a:lnTo>
                      <a:pt x="407" y="601"/>
                    </a:lnTo>
                    <a:lnTo>
                      <a:pt x="400" y="601"/>
                    </a:lnTo>
                    <a:lnTo>
                      <a:pt x="392" y="601"/>
                    </a:lnTo>
                    <a:lnTo>
                      <a:pt x="386" y="600"/>
                    </a:lnTo>
                    <a:lnTo>
                      <a:pt x="377" y="598"/>
                    </a:lnTo>
                    <a:lnTo>
                      <a:pt x="369" y="597"/>
                    </a:lnTo>
                    <a:lnTo>
                      <a:pt x="357" y="592"/>
                    </a:lnTo>
                    <a:lnTo>
                      <a:pt x="346" y="594"/>
                    </a:lnTo>
                    <a:lnTo>
                      <a:pt x="341" y="595"/>
                    </a:lnTo>
                    <a:lnTo>
                      <a:pt x="338" y="597"/>
                    </a:lnTo>
                    <a:lnTo>
                      <a:pt x="335" y="597"/>
                    </a:lnTo>
                    <a:lnTo>
                      <a:pt x="331" y="597"/>
                    </a:lnTo>
                    <a:lnTo>
                      <a:pt x="326" y="581"/>
                    </a:lnTo>
                    <a:lnTo>
                      <a:pt x="323" y="575"/>
                    </a:lnTo>
                    <a:lnTo>
                      <a:pt x="320" y="570"/>
                    </a:lnTo>
                    <a:lnTo>
                      <a:pt x="318" y="567"/>
                    </a:lnTo>
                    <a:lnTo>
                      <a:pt x="317" y="563"/>
                    </a:lnTo>
                    <a:lnTo>
                      <a:pt x="318" y="558"/>
                    </a:lnTo>
                    <a:lnTo>
                      <a:pt x="317" y="558"/>
                    </a:lnTo>
                    <a:lnTo>
                      <a:pt x="314" y="558"/>
                    </a:lnTo>
                    <a:lnTo>
                      <a:pt x="311" y="558"/>
                    </a:lnTo>
                    <a:lnTo>
                      <a:pt x="307" y="557"/>
                    </a:lnTo>
                    <a:lnTo>
                      <a:pt x="301" y="555"/>
                    </a:lnTo>
                    <a:lnTo>
                      <a:pt x="291" y="552"/>
                    </a:lnTo>
                    <a:lnTo>
                      <a:pt x="284" y="549"/>
                    </a:lnTo>
                    <a:lnTo>
                      <a:pt x="275" y="547"/>
                    </a:lnTo>
                    <a:lnTo>
                      <a:pt x="274" y="546"/>
                    </a:lnTo>
                    <a:lnTo>
                      <a:pt x="274" y="547"/>
                    </a:lnTo>
                    <a:lnTo>
                      <a:pt x="274" y="549"/>
                    </a:lnTo>
                    <a:lnTo>
                      <a:pt x="274" y="550"/>
                    </a:lnTo>
                    <a:lnTo>
                      <a:pt x="272" y="550"/>
                    </a:lnTo>
                    <a:lnTo>
                      <a:pt x="272" y="552"/>
                    </a:lnTo>
                    <a:lnTo>
                      <a:pt x="272" y="550"/>
                    </a:lnTo>
                    <a:lnTo>
                      <a:pt x="272" y="552"/>
                    </a:lnTo>
                    <a:lnTo>
                      <a:pt x="272" y="554"/>
                    </a:lnTo>
                    <a:lnTo>
                      <a:pt x="272" y="555"/>
                    </a:lnTo>
                    <a:lnTo>
                      <a:pt x="271" y="555"/>
                    </a:lnTo>
                    <a:lnTo>
                      <a:pt x="269" y="555"/>
                    </a:lnTo>
                    <a:lnTo>
                      <a:pt x="266" y="555"/>
                    </a:lnTo>
                    <a:lnTo>
                      <a:pt x="263" y="555"/>
                    </a:lnTo>
                    <a:lnTo>
                      <a:pt x="261" y="554"/>
                    </a:lnTo>
                    <a:lnTo>
                      <a:pt x="261" y="555"/>
                    </a:lnTo>
                    <a:lnTo>
                      <a:pt x="260" y="557"/>
                    </a:lnTo>
                    <a:lnTo>
                      <a:pt x="257" y="558"/>
                    </a:lnTo>
                    <a:lnTo>
                      <a:pt x="254" y="561"/>
                    </a:lnTo>
                    <a:lnTo>
                      <a:pt x="252" y="563"/>
                    </a:lnTo>
                    <a:lnTo>
                      <a:pt x="251" y="564"/>
                    </a:lnTo>
                    <a:lnTo>
                      <a:pt x="249" y="566"/>
                    </a:lnTo>
                    <a:lnTo>
                      <a:pt x="244" y="569"/>
                    </a:lnTo>
                    <a:lnTo>
                      <a:pt x="243" y="570"/>
                    </a:lnTo>
                    <a:lnTo>
                      <a:pt x="241" y="570"/>
                    </a:lnTo>
                    <a:lnTo>
                      <a:pt x="240" y="572"/>
                    </a:lnTo>
                    <a:lnTo>
                      <a:pt x="241" y="575"/>
                    </a:lnTo>
                    <a:lnTo>
                      <a:pt x="241" y="578"/>
                    </a:lnTo>
                    <a:lnTo>
                      <a:pt x="243" y="581"/>
                    </a:lnTo>
                    <a:lnTo>
                      <a:pt x="244" y="583"/>
                    </a:lnTo>
                    <a:lnTo>
                      <a:pt x="246" y="586"/>
                    </a:lnTo>
                    <a:lnTo>
                      <a:pt x="246" y="592"/>
                    </a:lnTo>
                    <a:lnTo>
                      <a:pt x="244" y="592"/>
                    </a:lnTo>
                    <a:lnTo>
                      <a:pt x="238" y="594"/>
                    </a:lnTo>
                    <a:lnTo>
                      <a:pt x="237" y="594"/>
                    </a:lnTo>
                    <a:lnTo>
                      <a:pt x="235" y="594"/>
                    </a:lnTo>
                    <a:lnTo>
                      <a:pt x="228" y="594"/>
                    </a:lnTo>
                    <a:lnTo>
                      <a:pt x="208" y="592"/>
                    </a:lnTo>
                    <a:lnTo>
                      <a:pt x="195" y="592"/>
                    </a:lnTo>
                    <a:lnTo>
                      <a:pt x="169" y="590"/>
                    </a:lnTo>
                    <a:lnTo>
                      <a:pt x="163" y="590"/>
                    </a:lnTo>
                    <a:lnTo>
                      <a:pt x="158" y="590"/>
                    </a:lnTo>
                    <a:lnTo>
                      <a:pt x="151" y="590"/>
                    </a:lnTo>
                    <a:lnTo>
                      <a:pt x="134" y="589"/>
                    </a:lnTo>
                    <a:lnTo>
                      <a:pt x="132" y="589"/>
                    </a:lnTo>
                    <a:lnTo>
                      <a:pt x="126" y="589"/>
                    </a:lnTo>
                    <a:lnTo>
                      <a:pt x="118" y="589"/>
                    </a:lnTo>
                    <a:lnTo>
                      <a:pt x="114" y="589"/>
                    </a:lnTo>
                    <a:lnTo>
                      <a:pt x="112" y="589"/>
                    </a:lnTo>
                    <a:lnTo>
                      <a:pt x="111" y="587"/>
                    </a:lnTo>
                    <a:lnTo>
                      <a:pt x="97" y="590"/>
                    </a:lnTo>
                    <a:lnTo>
                      <a:pt x="91" y="594"/>
                    </a:lnTo>
                    <a:lnTo>
                      <a:pt x="80" y="597"/>
                    </a:lnTo>
                    <a:lnTo>
                      <a:pt x="71" y="600"/>
                    </a:lnTo>
                    <a:lnTo>
                      <a:pt x="68" y="600"/>
                    </a:lnTo>
                    <a:lnTo>
                      <a:pt x="66" y="601"/>
                    </a:lnTo>
                    <a:lnTo>
                      <a:pt x="63" y="601"/>
                    </a:lnTo>
                    <a:lnTo>
                      <a:pt x="61" y="601"/>
                    </a:lnTo>
                    <a:lnTo>
                      <a:pt x="54" y="603"/>
                    </a:lnTo>
                    <a:lnTo>
                      <a:pt x="46" y="603"/>
                    </a:lnTo>
                    <a:lnTo>
                      <a:pt x="40" y="603"/>
                    </a:lnTo>
                    <a:lnTo>
                      <a:pt x="35" y="603"/>
                    </a:lnTo>
                    <a:lnTo>
                      <a:pt x="35" y="604"/>
                    </a:lnTo>
                    <a:lnTo>
                      <a:pt x="34" y="604"/>
                    </a:lnTo>
                    <a:lnTo>
                      <a:pt x="34" y="603"/>
                    </a:lnTo>
                    <a:lnTo>
                      <a:pt x="23" y="604"/>
                    </a:lnTo>
                    <a:lnTo>
                      <a:pt x="20" y="604"/>
                    </a:lnTo>
                    <a:lnTo>
                      <a:pt x="17" y="604"/>
                    </a:lnTo>
                    <a:lnTo>
                      <a:pt x="11" y="604"/>
                    </a:lnTo>
                    <a:lnTo>
                      <a:pt x="8" y="604"/>
                    </a:lnTo>
                    <a:lnTo>
                      <a:pt x="2" y="604"/>
                    </a:lnTo>
                    <a:lnTo>
                      <a:pt x="2" y="601"/>
                    </a:lnTo>
                    <a:lnTo>
                      <a:pt x="0" y="594"/>
                    </a:lnTo>
                    <a:lnTo>
                      <a:pt x="0" y="586"/>
                    </a:lnTo>
                    <a:lnTo>
                      <a:pt x="0" y="580"/>
                    </a:lnTo>
                    <a:lnTo>
                      <a:pt x="0" y="575"/>
                    </a:lnTo>
                    <a:lnTo>
                      <a:pt x="3" y="558"/>
                    </a:lnTo>
                    <a:lnTo>
                      <a:pt x="5" y="550"/>
                    </a:lnTo>
                    <a:lnTo>
                      <a:pt x="5" y="541"/>
                    </a:lnTo>
                    <a:lnTo>
                      <a:pt x="11" y="520"/>
                    </a:lnTo>
                    <a:lnTo>
                      <a:pt x="14" y="507"/>
                    </a:lnTo>
                    <a:lnTo>
                      <a:pt x="17" y="494"/>
                    </a:lnTo>
                    <a:lnTo>
                      <a:pt x="22" y="481"/>
                    </a:lnTo>
                    <a:lnTo>
                      <a:pt x="29" y="463"/>
                    </a:lnTo>
                    <a:lnTo>
                      <a:pt x="32" y="451"/>
                    </a:lnTo>
                    <a:lnTo>
                      <a:pt x="37" y="438"/>
                    </a:lnTo>
                    <a:lnTo>
                      <a:pt x="43" y="414"/>
                    </a:lnTo>
                    <a:lnTo>
                      <a:pt x="46" y="403"/>
                    </a:lnTo>
                    <a:lnTo>
                      <a:pt x="49" y="386"/>
                    </a:lnTo>
                    <a:lnTo>
                      <a:pt x="54" y="358"/>
                    </a:lnTo>
                    <a:lnTo>
                      <a:pt x="54" y="324"/>
                    </a:lnTo>
                    <a:lnTo>
                      <a:pt x="48" y="300"/>
                    </a:lnTo>
                    <a:lnTo>
                      <a:pt x="29" y="214"/>
                    </a:lnTo>
                    <a:lnTo>
                      <a:pt x="34" y="215"/>
                    </a:lnTo>
                    <a:lnTo>
                      <a:pt x="42" y="214"/>
                    </a:lnTo>
                    <a:lnTo>
                      <a:pt x="46" y="208"/>
                    </a:lnTo>
                    <a:lnTo>
                      <a:pt x="52" y="206"/>
                    </a:lnTo>
                    <a:lnTo>
                      <a:pt x="55" y="204"/>
                    </a:lnTo>
                    <a:lnTo>
                      <a:pt x="58" y="201"/>
                    </a:lnTo>
                    <a:lnTo>
                      <a:pt x="61" y="200"/>
                    </a:lnTo>
                    <a:lnTo>
                      <a:pt x="65" y="198"/>
                    </a:lnTo>
                    <a:lnTo>
                      <a:pt x="66" y="198"/>
                    </a:lnTo>
                    <a:lnTo>
                      <a:pt x="69" y="197"/>
                    </a:lnTo>
                    <a:lnTo>
                      <a:pt x="71" y="195"/>
                    </a:lnTo>
                    <a:close/>
                  </a:path>
                </a:pathLst>
              </a:custGeom>
              <a:solidFill>
                <a:srgbClr val="CEA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18" name="Freeform 33">
                <a:extLst>
                  <a:ext uri="{FF2B5EF4-FFF2-40B4-BE49-F238E27FC236}">
                    <a16:creationId xmlns:a16="http://schemas.microsoft.com/office/drawing/2014/main" id="{BC3A682A-A778-DBDB-8A2E-41866616C3DD}"/>
                  </a:ext>
                </a:extLst>
              </p:cNvPr>
              <p:cNvSpPr>
                <a:spLocks/>
              </p:cNvSpPr>
              <p:nvPr/>
            </p:nvSpPr>
            <p:spPr bwMode="auto">
              <a:xfrm>
                <a:off x="3211" y="2404"/>
                <a:ext cx="1362" cy="295"/>
              </a:xfrm>
              <a:custGeom>
                <a:avLst/>
                <a:gdLst>
                  <a:gd name="T0" fmla="*/ 8 w 1362"/>
                  <a:gd name="T1" fmla="*/ 200 h 295"/>
                  <a:gd name="T2" fmla="*/ 3 w 1362"/>
                  <a:gd name="T3" fmla="*/ 220 h 295"/>
                  <a:gd name="T4" fmla="*/ 46 w 1362"/>
                  <a:gd name="T5" fmla="*/ 237 h 295"/>
                  <a:gd name="T6" fmla="*/ 62 w 1362"/>
                  <a:gd name="T7" fmla="*/ 226 h 295"/>
                  <a:gd name="T8" fmla="*/ 59 w 1362"/>
                  <a:gd name="T9" fmla="*/ 254 h 295"/>
                  <a:gd name="T10" fmla="*/ 72 w 1362"/>
                  <a:gd name="T11" fmla="*/ 289 h 295"/>
                  <a:gd name="T12" fmla="*/ 91 w 1362"/>
                  <a:gd name="T13" fmla="*/ 281 h 295"/>
                  <a:gd name="T14" fmla="*/ 99 w 1362"/>
                  <a:gd name="T15" fmla="*/ 261 h 295"/>
                  <a:gd name="T16" fmla="*/ 119 w 1362"/>
                  <a:gd name="T17" fmla="*/ 255 h 295"/>
                  <a:gd name="T18" fmla="*/ 112 w 1362"/>
                  <a:gd name="T19" fmla="*/ 235 h 295"/>
                  <a:gd name="T20" fmla="*/ 92 w 1362"/>
                  <a:gd name="T21" fmla="*/ 226 h 295"/>
                  <a:gd name="T22" fmla="*/ 126 w 1362"/>
                  <a:gd name="T23" fmla="*/ 232 h 295"/>
                  <a:gd name="T24" fmla="*/ 148 w 1362"/>
                  <a:gd name="T25" fmla="*/ 227 h 295"/>
                  <a:gd name="T26" fmla="*/ 169 w 1362"/>
                  <a:gd name="T27" fmla="*/ 229 h 295"/>
                  <a:gd name="T28" fmla="*/ 172 w 1362"/>
                  <a:gd name="T29" fmla="*/ 197 h 295"/>
                  <a:gd name="T30" fmla="*/ 188 w 1362"/>
                  <a:gd name="T31" fmla="*/ 204 h 295"/>
                  <a:gd name="T32" fmla="*/ 211 w 1362"/>
                  <a:gd name="T33" fmla="*/ 224 h 295"/>
                  <a:gd name="T34" fmla="*/ 248 w 1362"/>
                  <a:gd name="T35" fmla="*/ 218 h 295"/>
                  <a:gd name="T36" fmla="*/ 237 w 1362"/>
                  <a:gd name="T37" fmla="*/ 209 h 295"/>
                  <a:gd name="T38" fmla="*/ 265 w 1362"/>
                  <a:gd name="T39" fmla="*/ 212 h 295"/>
                  <a:gd name="T40" fmla="*/ 278 w 1362"/>
                  <a:gd name="T41" fmla="*/ 204 h 295"/>
                  <a:gd name="T42" fmla="*/ 298 w 1362"/>
                  <a:gd name="T43" fmla="*/ 183 h 295"/>
                  <a:gd name="T44" fmla="*/ 271 w 1362"/>
                  <a:gd name="T45" fmla="*/ 157 h 295"/>
                  <a:gd name="T46" fmla="*/ 268 w 1362"/>
                  <a:gd name="T47" fmla="*/ 129 h 295"/>
                  <a:gd name="T48" fmla="*/ 289 w 1362"/>
                  <a:gd name="T49" fmla="*/ 155 h 295"/>
                  <a:gd name="T50" fmla="*/ 320 w 1362"/>
                  <a:gd name="T51" fmla="*/ 148 h 295"/>
                  <a:gd name="T52" fmla="*/ 346 w 1362"/>
                  <a:gd name="T53" fmla="*/ 134 h 295"/>
                  <a:gd name="T54" fmla="*/ 358 w 1362"/>
                  <a:gd name="T55" fmla="*/ 146 h 295"/>
                  <a:gd name="T56" fmla="*/ 398 w 1362"/>
                  <a:gd name="T57" fmla="*/ 144 h 295"/>
                  <a:gd name="T58" fmla="*/ 437 w 1362"/>
                  <a:gd name="T59" fmla="*/ 117 h 295"/>
                  <a:gd name="T60" fmla="*/ 469 w 1362"/>
                  <a:gd name="T61" fmla="*/ 78 h 295"/>
                  <a:gd name="T62" fmla="*/ 509 w 1362"/>
                  <a:gd name="T63" fmla="*/ 83 h 295"/>
                  <a:gd name="T64" fmla="*/ 523 w 1362"/>
                  <a:gd name="T65" fmla="*/ 91 h 295"/>
                  <a:gd name="T66" fmla="*/ 543 w 1362"/>
                  <a:gd name="T67" fmla="*/ 83 h 295"/>
                  <a:gd name="T68" fmla="*/ 586 w 1362"/>
                  <a:gd name="T69" fmla="*/ 72 h 295"/>
                  <a:gd name="T70" fmla="*/ 614 w 1362"/>
                  <a:gd name="T71" fmla="*/ 68 h 295"/>
                  <a:gd name="T72" fmla="*/ 620 w 1362"/>
                  <a:gd name="T73" fmla="*/ 17 h 295"/>
                  <a:gd name="T74" fmla="*/ 655 w 1362"/>
                  <a:gd name="T75" fmla="*/ 1 h 295"/>
                  <a:gd name="T76" fmla="*/ 649 w 1362"/>
                  <a:gd name="T77" fmla="*/ 21 h 295"/>
                  <a:gd name="T78" fmla="*/ 660 w 1362"/>
                  <a:gd name="T79" fmla="*/ 57 h 295"/>
                  <a:gd name="T80" fmla="*/ 677 w 1362"/>
                  <a:gd name="T81" fmla="*/ 15 h 295"/>
                  <a:gd name="T82" fmla="*/ 712 w 1362"/>
                  <a:gd name="T83" fmla="*/ 9 h 295"/>
                  <a:gd name="T84" fmla="*/ 787 w 1362"/>
                  <a:gd name="T85" fmla="*/ 6 h 295"/>
                  <a:gd name="T86" fmla="*/ 835 w 1362"/>
                  <a:gd name="T87" fmla="*/ 4 h 295"/>
                  <a:gd name="T88" fmla="*/ 924 w 1362"/>
                  <a:gd name="T89" fmla="*/ 92 h 295"/>
                  <a:gd name="T90" fmla="*/ 1090 w 1362"/>
                  <a:gd name="T91" fmla="*/ 101 h 295"/>
                  <a:gd name="T92" fmla="*/ 1158 w 1362"/>
                  <a:gd name="T93" fmla="*/ 128 h 295"/>
                  <a:gd name="T94" fmla="*/ 1176 w 1362"/>
                  <a:gd name="T95" fmla="*/ 123 h 295"/>
                  <a:gd name="T96" fmla="*/ 1198 w 1362"/>
                  <a:gd name="T97" fmla="*/ 117 h 295"/>
                  <a:gd name="T98" fmla="*/ 1201 w 1362"/>
                  <a:gd name="T99" fmla="*/ 101 h 295"/>
                  <a:gd name="T100" fmla="*/ 1216 w 1362"/>
                  <a:gd name="T101" fmla="*/ 89 h 295"/>
                  <a:gd name="T102" fmla="*/ 1232 w 1362"/>
                  <a:gd name="T103" fmla="*/ 71 h 295"/>
                  <a:gd name="T104" fmla="*/ 1255 w 1362"/>
                  <a:gd name="T105" fmla="*/ 68 h 295"/>
                  <a:gd name="T106" fmla="*/ 1276 w 1362"/>
                  <a:gd name="T107" fmla="*/ 63 h 295"/>
                  <a:gd name="T108" fmla="*/ 1295 w 1362"/>
                  <a:gd name="T109" fmla="*/ 72 h 295"/>
                  <a:gd name="T110" fmla="*/ 1318 w 1362"/>
                  <a:gd name="T111" fmla="*/ 68 h 295"/>
                  <a:gd name="T112" fmla="*/ 1327 w 1362"/>
                  <a:gd name="T113" fmla="*/ 84 h 295"/>
                  <a:gd name="T114" fmla="*/ 1338 w 1362"/>
                  <a:gd name="T115" fmla="*/ 83 h 295"/>
                  <a:gd name="T116" fmla="*/ 1342 w 1362"/>
                  <a:gd name="T117" fmla="*/ 60 h 295"/>
                  <a:gd name="T118" fmla="*/ 1359 w 1362"/>
                  <a:gd name="T119" fmla="*/ 7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2" h="295">
                    <a:moveTo>
                      <a:pt x="2" y="195"/>
                    </a:moveTo>
                    <a:lnTo>
                      <a:pt x="3" y="194"/>
                    </a:lnTo>
                    <a:lnTo>
                      <a:pt x="6" y="194"/>
                    </a:lnTo>
                    <a:lnTo>
                      <a:pt x="6" y="192"/>
                    </a:lnTo>
                    <a:lnTo>
                      <a:pt x="8" y="192"/>
                    </a:lnTo>
                    <a:lnTo>
                      <a:pt x="9" y="192"/>
                    </a:lnTo>
                    <a:lnTo>
                      <a:pt x="11" y="192"/>
                    </a:lnTo>
                    <a:lnTo>
                      <a:pt x="12" y="192"/>
                    </a:lnTo>
                    <a:lnTo>
                      <a:pt x="14" y="192"/>
                    </a:lnTo>
                    <a:lnTo>
                      <a:pt x="14" y="194"/>
                    </a:lnTo>
                    <a:lnTo>
                      <a:pt x="14" y="195"/>
                    </a:lnTo>
                    <a:lnTo>
                      <a:pt x="14" y="197"/>
                    </a:lnTo>
                    <a:lnTo>
                      <a:pt x="12" y="197"/>
                    </a:lnTo>
                    <a:lnTo>
                      <a:pt x="12" y="198"/>
                    </a:lnTo>
                    <a:lnTo>
                      <a:pt x="11" y="198"/>
                    </a:lnTo>
                    <a:lnTo>
                      <a:pt x="9" y="198"/>
                    </a:lnTo>
                    <a:lnTo>
                      <a:pt x="8" y="200"/>
                    </a:lnTo>
                    <a:lnTo>
                      <a:pt x="6" y="200"/>
                    </a:lnTo>
                    <a:lnTo>
                      <a:pt x="6" y="201"/>
                    </a:lnTo>
                    <a:lnTo>
                      <a:pt x="5" y="201"/>
                    </a:lnTo>
                    <a:lnTo>
                      <a:pt x="3" y="201"/>
                    </a:lnTo>
                    <a:lnTo>
                      <a:pt x="3" y="203"/>
                    </a:lnTo>
                    <a:lnTo>
                      <a:pt x="2" y="204"/>
                    </a:lnTo>
                    <a:lnTo>
                      <a:pt x="2" y="206"/>
                    </a:lnTo>
                    <a:lnTo>
                      <a:pt x="0" y="206"/>
                    </a:lnTo>
                    <a:lnTo>
                      <a:pt x="0" y="208"/>
                    </a:lnTo>
                    <a:lnTo>
                      <a:pt x="0" y="209"/>
                    </a:lnTo>
                    <a:lnTo>
                      <a:pt x="0" y="211"/>
                    </a:lnTo>
                    <a:lnTo>
                      <a:pt x="0" y="212"/>
                    </a:lnTo>
                    <a:lnTo>
                      <a:pt x="0" y="214"/>
                    </a:lnTo>
                    <a:lnTo>
                      <a:pt x="0" y="215"/>
                    </a:lnTo>
                    <a:lnTo>
                      <a:pt x="2" y="217"/>
                    </a:lnTo>
                    <a:lnTo>
                      <a:pt x="2" y="218"/>
                    </a:lnTo>
                    <a:lnTo>
                      <a:pt x="3" y="220"/>
                    </a:lnTo>
                    <a:lnTo>
                      <a:pt x="5" y="221"/>
                    </a:lnTo>
                    <a:lnTo>
                      <a:pt x="8" y="223"/>
                    </a:lnTo>
                    <a:lnTo>
                      <a:pt x="17" y="229"/>
                    </a:lnTo>
                    <a:lnTo>
                      <a:pt x="22" y="232"/>
                    </a:lnTo>
                    <a:lnTo>
                      <a:pt x="25" y="238"/>
                    </a:lnTo>
                    <a:lnTo>
                      <a:pt x="26" y="243"/>
                    </a:lnTo>
                    <a:lnTo>
                      <a:pt x="28" y="247"/>
                    </a:lnTo>
                    <a:lnTo>
                      <a:pt x="31" y="251"/>
                    </a:lnTo>
                    <a:lnTo>
                      <a:pt x="34" y="252"/>
                    </a:lnTo>
                    <a:lnTo>
                      <a:pt x="39" y="252"/>
                    </a:lnTo>
                    <a:lnTo>
                      <a:pt x="42" y="252"/>
                    </a:lnTo>
                    <a:lnTo>
                      <a:pt x="45" y="249"/>
                    </a:lnTo>
                    <a:lnTo>
                      <a:pt x="48" y="246"/>
                    </a:lnTo>
                    <a:lnTo>
                      <a:pt x="49" y="244"/>
                    </a:lnTo>
                    <a:lnTo>
                      <a:pt x="48" y="241"/>
                    </a:lnTo>
                    <a:lnTo>
                      <a:pt x="48" y="240"/>
                    </a:lnTo>
                    <a:lnTo>
                      <a:pt x="46" y="237"/>
                    </a:lnTo>
                    <a:lnTo>
                      <a:pt x="45" y="235"/>
                    </a:lnTo>
                    <a:lnTo>
                      <a:pt x="42" y="231"/>
                    </a:lnTo>
                    <a:lnTo>
                      <a:pt x="40" y="229"/>
                    </a:lnTo>
                    <a:lnTo>
                      <a:pt x="40" y="226"/>
                    </a:lnTo>
                    <a:lnTo>
                      <a:pt x="43" y="226"/>
                    </a:lnTo>
                    <a:lnTo>
                      <a:pt x="45" y="223"/>
                    </a:lnTo>
                    <a:lnTo>
                      <a:pt x="48" y="223"/>
                    </a:lnTo>
                    <a:lnTo>
                      <a:pt x="49" y="221"/>
                    </a:lnTo>
                    <a:lnTo>
                      <a:pt x="51" y="221"/>
                    </a:lnTo>
                    <a:lnTo>
                      <a:pt x="52" y="220"/>
                    </a:lnTo>
                    <a:lnTo>
                      <a:pt x="54" y="218"/>
                    </a:lnTo>
                    <a:lnTo>
                      <a:pt x="56" y="218"/>
                    </a:lnTo>
                    <a:lnTo>
                      <a:pt x="57" y="220"/>
                    </a:lnTo>
                    <a:lnTo>
                      <a:pt x="60" y="221"/>
                    </a:lnTo>
                    <a:lnTo>
                      <a:pt x="62" y="221"/>
                    </a:lnTo>
                    <a:lnTo>
                      <a:pt x="63" y="224"/>
                    </a:lnTo>
                    <a:lnTo>
                      <a:pt x="62" y="226"/>
                    </a:lnTo>
                    <a:lnTo>
                      <a:pt x="60" y="231"/>
                    </a:lnTo>
                    <a:lnTo>
                      <a:pt x="59" y="232"/>
                    </a:lnTo>
                    <a:lnTo>
                      <a:pt x="59" y="240"/>
                    </a:lnTo>
                    <a:lnTo>
                      <a:pt x="60" y="240"/>
                    </a:lnTo>
                    <a:lnTo>
                      <a:pt x="62" y="240"/>
                    </a:lnTo>
                    <a:lnTo>
                      <a:pt x="62" y="241"/>
                    </a:lnTo>
                    <a:lnTo>
                      <a:pt x="63" y="241"/>
                    </a:lnTo>
                    <a:lnTo>
                      <a:pt x="63" y="243"/>
                    </a:lnTo>
                    <a:lnTo>
                      <a:pt x="65" y="244"/>
                    </a:lnTo>
                    <a:lnTo>
                      <a:pt x="65" y="246"/>
                    </a:lnTo>
                    <a:lnTo>
                      <a:pt x="65" y="247"/>
                    </a:lnTo>
                    <a:lnTo>
                      <a:pt x="65" y="249"/>
                    </a:lnTo>
                    <a:lnTo>
                      <a:pt x="63" y="249"/>
                    </a:lnTo>
                    <a:lnTo>
                      <a:pt x="63" y="251"/>
                    </a:lnTo>
                    <a:lnTo>
                      <a:pt x="62" y="252"/>
                    </a:lnTo>
                    <a:lnTo>
                      <a:pt x="60" y="252"/>
                    </a:lnTo>
                    <a:lnTo>
                      <a:pt x="59" y="254"/>
                    </a:lnTo>
                    <a:lnTo>
                      <a:pt x="59" y="255"/>
                    </a:lnTo>
                    <a:lnTo>
                      <a:pt x="57" y="255"/>
                    </a:lnTo>
                    <a:lnTo>
                      <a:pt x="57" y="257"/>
                    </a:lnTo>
                    <a:lnTo>
                      <a:pt x="59" y="258"/>
                    </a:lnTo>
                    <a:lnTo>
                      <a:pt x="60" y="260"/>
                    </a:lnTo>
                    <a:lnTo>
                      <a:pt x="62" y="260"/>
                    </a:lnTo>
                    <a:lnTo>
                      <a:pt x="62" y="261"/>
                    </a:lnTo>
                    <a:lnTo>
                      <a:pt x="63" y="261"/>
                    </a:lnTo>
                    <a:lnTo>
                      <a:pt x="63" y="263"/>
                    </a:lnTo>
                    <a:lnTo>
                      <a:pt x="65" y="263"/>
                    </a:lnTo>
                    <a:lnTo>
                      <a:pt x="65" y="264"/>
                    </a:lnTo>
                    <a:lnTo>
                      <a:pt x="65" y="266"/>
                    </a:lnTo>
                    <a:lnTo>
                      <a:pt x="66" y="267"/>
                    </a:lnTo>
                    <a:lnTo>
                      <a:pt x="66" y="269"/>
                    </a:lnTo>
                    <a:lnTo>
                      <a:pt x="66" y="271"/>
                    </a:lnTo>
                    <a:lnTo>
                      <a:pt x="68" y="287"/>
                    </a:lnTo>
                    <a:lnTo>
                      <a:pt x="72" y="289"/>
                    </a:lnTo>
                    <a:lnTo>
                      <a:pt x="74" y="289"/>
                    </a:lnTo>
                    <a:lnTo>
                      <a:pt x="76" y="289"/>
                    </a:lnTo>
                    <a:lnTo>
                      <a:pt x="77" y="291"/>
                    </a:lnTo>
                    <a:lnTo>
                      <a:pt x="79" y="291"/>
                    </a:lnTo>
                    <a:lnTo>
                      <a:pt x="79" y="292"/>
                    </a:lnTo>
                    <a:lnTo>
                      <a:pt x="80" y="292"/>
                    </a:lnTo>
                    <a:lnTo>
                      <a:pt x="80" y="294"/>
                    </a:lnTo>
                    <a:lnTo>
                      <a:pt x="82" y="294"/>
                    </a:lnTo>
                    <a:lnTo>
                      <a:pt x="82" y="295"/>
                    </a:lnTo>
                    <a:lnTo>
                      <a:pt x="83" y="295"/>
                    </a:lnTo>
                    <a:lnTo>
                      <a:pt x="88" y="289"/>
                    </a:lnTo>
                    <a:lnTo>
                      <a:pt x="88" y="287"/>
                    </a:lnTo>
                    <a:lnTo>
                      <a:pt x="88" y="286"/>
                    </a:lnTo>
                    <a:lnTo>
                      <a:pt x="88" y="284"/>
                    </a:lnTo>
                    <a:lnTo>
                      <a:pt x="89" y="284"/>
                    </a:lnTo>
                    <a:lnTo>
                      <a:pt x="89" y="283"/>
                    </a:lnTo>
                    <a:lnTo>
                      <a:pt x="91" y="281"/>
                    </a:lnTo>
                    <a:lnTo>
                      <a:pt x="92" y="281"/>
                    </a:lnTo>
                    <a:lnTo>
                      <a:pt x="92" y="280"/>
                    </a:lnTo>
                    <a:lnTo>
                      <a:pt x="94" y="280"/>
                    </a:lnTo>
                    <a:lnTo>
                      <a:pt x="94" y="278"/>
                    </a:lnTo>
                    <a:lnTo>
                      <a:pt x="94" y="277"/>
                    </a:lnTo>
                    <a:lnTo>
                      <a:pt x="95" y="277"/>
                    </a:lnTo>
                    <a:lnTo>
                      <a:pt x="95" y="275"/>
                    </a:lnTo>
                    <a:lnTo>
                      <a:pt x="95" y="274"/>
                    </a:lnTo>
                    <a:lnTo>
                      <a:pt x="97" y="274"/>
                    </a:lnTo>
                    <a:lnTo>
                      <a:pt x="97" y="272"/>
                    </a:lnTo>
                    <a:lnTo>
                      <a:pt x="97" y="271"/>
                    </a:lnTo>
                    <a:lnTo>
                      <a:pt x="99" y="269"/>
                    </a:lnTo>
                    <a:lnTo>
                      <a:pt x="99" y="267"/>
                    </a:lnTo>
                    <a:lnTo>
                      <a:pt x="99" y="266"/>
                    </a:lnTo>
                    <a:lnTo>
                      <a:pt x="99" y="264"/>
                    </a:lnTo>
                    <a:lnTo>
                      <a:pt x="99" y="263"/>
                    </a:lnTo>
                    <a:lnTo>
                      <a:pt x="99" y="261"/>
                    </a:lnTo>
                    <a:lnTo>
                      <a:pt x="99" y="260"/>
                    </a:lnTo>
                    <a:lnTo>
                      <a:pt x="99" y="258"/>
                    </a:lnTo>
                    <a:lnTo>
                      <a:pt x="99" y="257"/>
                    </a:lnTo>
                    <a:lnTo>
                      <a:pt x="99" y="255"/>
                    </a:lnTo>
                    <a:lnTo>
                      <a:pt x="100" y="254"/>
                    </a:lnTo>
                    <a:lnTo>
                      <a:pt x="100" y="252"/>
                    </a:lnTo>
                    <a:lnTo>
                      <a:pt x="102" y="252"/>
                    </a:lnTo>
                    <a:lnTo>
                      <a:pt x="102" y="251"/>
                    </a:lnTo>
                    <a:lnTo>
                      <a:pt x="103" y="251"/>
                    </a:lnTo>
                    <a:lnTo>
                      <a:pt x="105" y="251"/>
                    </a:lnTo>
                    <a:lnTo>
                      <a:pt x="106" y="251"/>
                    </a:lnTo>
                    <a:lnTo>
                      <a:pt x="108" y="251"/>
                    </a:lnTo>
                    <a:lnTo>
                      <a:pt x="112" y="255"/>
                    </a:lnTo>
                    <a:lnTo>
                      <a:pt x="114" y="257"/>
                    </a:lnTo>
                    <a:lnTo>
                      <a:pt x="115" y="257"/>
                    </a:lnTo>
                    <a:lnTo>
                      <a:pt x="117" y="255"/>
                    </a:lnTo>
                    <a:lnTo>
                      <a:pt x="119" y="255"/>
                    </a:lnTo>
                    <a:lnTo>
                      <a:pt x="119" y="254"/>
                    </a:lnTo>
                    <a:lnTo>
                      <a:pt x="120" y="254"/>
                    </a:lnTo>
                    <a:lnTo>
                      <a:pt x="120" y="252"/>
                    </a:lnTo>
                    <a:lnTo>
                      <a:pt x="120" y="251"/>
                    </a:lnTo>
                    <a:lnTo>
                      <a:pt x="119" y="249"/>
                    </a:lnTo>
                    <a:lnTo>
                      <a:pt x="119" y="247"/>
                    </a:lnTo>
                    <a:lnTo>
                      <a:pt x="119" y="246"/>
                    </a:lnTo>
                    <a:lnTo>
                      <a:pt x="119" y="244"/>
                    </a:lnTo>
                    <a:lnTo>
                      <a:pt x="119" y="243"/>
                    </a:lnTo>
                    <a:lnTo>
                      <a:pt x="117" y="243"/>
                    </a:lnTo>
                    <a:lnTo>
                      <a:pt x="117" y="241"/>
                    </a:lnTo>
                    <a:lnTo>
                      <a:pt x="115" y="240"/>
                    </a:lnTo>
                    <a:lnTo>
                      <a:pt x="115" y="238"/>
                    </a:lnTo>
                    <a:lnTo>
                      <a:pt x="114" y="238"/>
                    </a:lnTo>
                    <a:lnTo>
                      <a:pt x="114" y="237"/>
                    </a:lnTo>
                    <a:lnTo>
                      <a:pt x="112" y="237"/>
                    </a:lnTo>
                    <a:lnTo>
                      <a:pt x="112" y="235"/>
                    </a:lnTo>
                    <a:lnTo>
                      <a:pt x="111" y="235"/>
                    </a:lnTo>
                    <a:lnTo>
                      <a:pt x="109" y="235"/>
                    </a:lnTo>
                    <a:lnTo>
                      <a:pt x="108" y="235"/>
                    </a:lnTo>
                    <a:lnTo>
                      <a:pt x="106" y="235"/>
                    </a:lnTo>
                    <a:lnTo>
                      <a:pt x="105" y="235"/>
                    </a:lnTo>
                    <a:lnTo>
                      <a:pt x="100" y="238"/>
                    </a:lnTo>
                    <a:lnTo>
                      <a:pt x="99" y="240"/>
                    </a:lnTo>
                    <a:lnTo>
                      <a:pt x="97" y="243"/>
                    </a:lnTo>
                    <a:lnTo>
                      <a:pt x="94" y="243"/>
                    </a:lnTo>
                    <a:lnTo>
                      <a:pt x="92" y="243"/>
                    </a:lnTo>
                    <a:lnTo>
                      <a:pt x="92" y="241"/>
                    </a:lnTo>
                    <a:lnTo>
                      <a:pt x="92" y="238"/>
                    </a:lnTo>
                    <a:lnTo>
                      <a:pt x="92" y="235"/>
                    </a:lnTo>
                    <a:lnTo>
                      <a:pt x="92" y="232"/>
                    </a:lnTo>
                    <a:lnTo>
                      <a:pt x="91" y="229"/>
                    </a:lnTo>
                    <a:lnTo>
                      <a:pt x="92" y="227"/>
                    </a:lnTo>
                    <a:lnTo>
                      <a:pt x="92" y="226"/>
                    </a:lnTo>
                    <a:lnTo>
                      <a:pt x="95" y="223"/>
                    </a:lnTo>
                    <a:lnTo>
                      <a:pt x="99" y="221"/>
                    </a:lnTo>
                    <a:lnTo>
                      <a:pt x="102" y="220"/>
                    </a:lnTo>
                    <a:lnTo>
                      <a:pt x="103" y="220"/>
                    </a:lnTo>
                    <a:lnTo>
                      <a:pt x="105" y="218"/>
                    </a:lnTo>
                    <a:lnTo>
                      <a:pt x="106" y="218"/>
                    </a:lnTo>
                    <a:lnTo>
                      <a:pt x="108" y="218"/>
                    </a:lnTo>
                    <a:lnTo>
                      <a:pt x="109" y="220"/>
                    </a:lnTo>
                    <a:lnTo>
                      <a:pt x="111" y="221"/>
                    </a:lnTo>
                    <a:lnTo>
                      <a:pt x="114" y="223"/>
                    </a:lnTo>
                    <a:lnTo>
                      <a:pt x="115" y="224"/>
                    </a:lnTo>
                    <a:lnTo>
                      <a:pt x="119" y="227"/>
                    </a:lnTo>
                    <a:lnTo>
                      <a:pt x="120" y="227"/>
                    </a:lnTo>
                    <a:lnTo>
                      <a:pt x="123" y="229"/>
                    </a:lnTo>
                    <a:lnTo>
                      <a:pt x="125" y="229"/>
                    </a:lnTo>
                    <a:lnTo>
                      <a:pt x="126" y="231"/>
                    </a:lnTo>
                    <a:lnTo>
                      <a:pt x="126" y="232"/>
                    </a:lnTo>
                    <a:lnTo>
                      <a:pt x="126" y="234"/>
                    </a:lnTo>
                    <a:lnTo>
                      <a:pt x="126" y="237"/>
                    </a:lnTo>
                    <a:lnTo>
                      <a:pt x="126" y="238"/>
                    </a:lnTo>
                    <a:lnTo>
                      <a:pt x="128" y="240"/>
                    </a:lnTo>
                    <a:lnTo>
                      <a:pt x="128" y="241"/>
                    </a:lnTo>
                    <a:lnTo>
                      <a:pt x="131" y="243"/>
                    </a:lnTo>
                    <a:lnTo>
                      <a:pt x="132" y="244"/>
                    </a:lnTo>
                    <a:lnTo>
                      <a:pt x="134" y="244"/>
                    </a:lnTo>
                    <a:lnTo>
                      <a:pt x="137" y="243"/>
                    </a:lnTo>
                    <a:lnTo>
                      <a:pt x="139" y="241"/>
                    </a:lnTo>
                    <a:lnTo>
                      <a:pt x="142" y="237"/>
                    </a:lnTo>
                    <a:lnTo>
                      <a:pt x="143" y="235"/>
                    </a:lnTo>
                    <a:lnTo>
                      <a:pt x="143" y="232"/>
                    </a:lnTo>
                    <a:lnTo>
                      <a:pt x="145" y="231"/>
                    </a:lnTo>
                    <a:lnTo>
                      <a:pt x="145" y="229"/>
                    </a:lnTo>
                    <a:lnTo>
                      <a:pt x="146" y="227"/>
                    </a:lnTo>
                    <a:lnTo>
                      <a:pt x="148" y="227"/>
                    </a:lnTo>
                    <a:lnTo>
                      <a:pt x="149" y="227"/>
                    </a:lnTo>
                    <a:lnTo>
                      <a:pt x="151" y="229"/>
                    </a:lnTo>
                    <a:lnTo>
                      <a:pt x="152" y="234"/>
                    </a:lnTo>
                    <a:lnTo>
                      <a:pt x="152" y="237"/>
                    </a:lnTo>
                    <a:lnTo>
                      <a:pt x="154" y="238"/>
                    </a:lnTo>
                    <a:lnTo>
                      <a:pt x="155" y="238"/>
                    </a:lnTo>
                    <a:lnTo>
                      <a:pt x="160" y="240"/>
                    </a:lnTo>
                    <a:lnTo>
                      <a:pt x="162" y="241"/>
                    </a:lnTo>
                    <a:lnTo>
                      <a:pt x="163" y="241"/>
                    </a:lnTo>
                    <a:lnTo>
                      <a:pt x="166" y="240"/>
                    </a:lnTo>
                    <a:lnTo>
                      <a:pt x="168" y="240"/>
                    </a:lnTo>
                    <a:lnTo>
                      <a:pt x="169" y="237"/>
                    </a:lnTo>
                    <a:lnTo>
                      <a:pt x="171" y="235"/>
                    </a:lnTo>
                    <a:lnTo>
                      <a:pt x="171" y="234"/>
                    </a:lnTo>
                    <a:lnTo>
                      <a:pt x="171" y="232"/>
                    </a:lnTo>
                    <a:lnTo>
                      <a:pt x="171" y="231"/>
                    </a:lnTo>
                    <a:lnTo>
                      <a:pt x="169" y="229"/>
                    </a:lnTo>
                    <a:lnTo>
                      <a:pt x="169" y="226"/>
                    </a:lnTo>
                    <a:lnTo>
                      <a:pt x="169" y="224"/>
                    </a:lnTo>
                    <a:lnTo>
                      <a:pt x="168" y="223"/>
                    </a:lnTo>
                    <a:lnTo>
                      <a:pt x="168" y="221"/>
                    </a:lnTo>
                    <a:lnTo>
                      <a:pt x="166" y="220"/>
                    </a:lnTo>
                    <a:lnTo>
                      <a:pt x="168" y="218"/>
                    </a:lnTo>
                    <a:lnTo>
                      <a:pt x="168" y="217"/>
                    </a:lnTo>
                    <a:lnTo>
                      <a:pt x="169" y="215"/>
                    </a:lnTo>
                    <a:lnTo>
                      <a:pt x="169" y="214"/>
                    </a:lnTo>
                    <a:lnTo>
                      <a:pt x="168" y="211"/>
                    </a:lnTo>
                    <a:lnTo>
                      <a:pt x="166" y="208"/>
                    </a:lnTo>
                    <a:lnTo>
                      <a:pt x="166" y="206"/>
                    </a:lnTo>
                    <a:lnTo>
                      <a:pt x="166" y="204"/>
                    </a:lnTo>
                    <a:lnTo>
                      <a:pt x="166" y="203"/>
                    </a:lnTo>
                    <a:lnTo>
                      <a:pt x="168" y="201"/>
                    </a:lnTo>
                    <a:lnTo>
                      <a:pt x="169" y="200"/>
                    </a:lnTo>
                    <a:lnTo>
                      <a:pt x="172" y="197"/>
                    </a:lnTo>
                    <a:lnTo>
                      <a:pt x="177" y="197"/>
                    </a:lnTo>
                    <a:lnTo>
                      <a:pt x="180" y="195"/>
                    </a:lnTo>
                    <a:lnTo>
                      <a:pt x="182" y="195"/>
                    </a:lnTo>
                    <a:lnTo>
                      <a:pt x="183" y="194"/>
                    </a:lnTo>
                    <a:lnTo>
                      <a:pt x="185" y="192"/>
                    </a:lnTo>
                    <a:lnTo>
                      <a:pt x="186" y="192"/>
                    </a:lnTo>
                    <a:lnTo>
                      <a:pt x="186" y="191"/>
                    </a:lnTo>
                    <a:lnTo>
                      <a:pt x="188" y="192"/>
                    </a:lnTo>
                    <a:lnTo>
                      <a:pt x="189" y="192"/>
                    </a:lnTo>
                    <a:lnTo>
                      <a:pt x="191" y="195"/>
                    </a:lnTo>
                    <a:lnTo>
                      <a:pt x="192" y="197"/>
                    </a:lnTo>
                    <a:lnTo>
                      <a:pt x="192" y="198"/>
                    </a:lnTo>
                    <a:lnTo>
                      <a:pt x="191" y="200"/>
                    </a:lnTo>
                    <a:lnTo>
                      <a:pt x="189" y="200"/>
                    </a:lnTo>
                    <a:lnTo>
                      <a:pt x="188" y="201"/>
                    </a:lnTo>
                    <a:lnTo>
                      <a:pt x="188" y="203"/>
                    </a:lnTo>
                    <a:lnTo>
                      <a:pt x="188" y="204"/>
                    </a:lnTo>
                    <a:lnTo>
                      <a:pt x="186" y="206"/>
                    </a:lnTo>
                    <a:lnTo>
                      <a:pt x="186" y="208"/>
                    </a:lnTo>
                    <a:lnTo>
                      <a:pt x="185" y="209"/>
                    </a:lnTo>
                    <a:lnTo>
                      <a:pt x="185" y="211"/>
                    </a:lnTo>
                    <a:lnTo>
                      <a:pt x="185" y="212"/>
                    </a:lnTo>
                    <a:lnTo>
                      <a:pt x="185" y="214"/>
                    </a:lnTo>
                    <a:lnTo>
                      <a:pt x="186" y="217"/>
                    </a:lnTo>
                    <a:lnTo>
                      <a:pt x="186" y="218"/>
                    </a:lnTo>
                    <a:lnTo>
                      <a:pt x="189" y="220"/>
                    </a:lnTo>
                    <a:lnTo>
                      <a:pt x="194" y="221"/>
                    </a:lnTo>
                    <a:lnTo>
                      <a:pt x="198" y="224"/>
                    </a:lnTo>
                    <a:lnTo>
                      <a:pt x="200" y="224"/>
                    </a:lnTo>
                    <a:lnTo>
                      <a:pt x="202" y="224"/>
                    </a:lnTo>
                    <a:lnTo>
                      <a:pt x="203" y="224"/>
                    </a:lnTo>
                    <a:lnTo>
                      <a:pt x="208" y="224"/>
                    </a:lnTo>
                    <a:lnTo>
                      <a:pt x="209" y="223"/>
                    </a:lnTo>
                    <a:lnTo>
                      <a:pt x="211" y="224"/>
                    </a:lnTo>
                    <a:lnTo>
                      <a:pt x="214" y="226"/>
                    </a:lnTo>
                    <a:lnTo>
                      <a:pt x="217" y="229"/>
                    </a:lnTo>
                    <a:lnTo>
                      <a:pt x="222" y="232"/>
                    </a:lnTo>
                    <a:lnTo>
                      <a:pt x="223" y="232"/>
                    </a:lnTo>
                    <a:lnTo>
                      <a:pt x="225" y="232"/>
                    </a:lnTo>
                    <a:lnTo>
                      <a:pt x="228" y="231"/>
                    </a:lnTo>
                    <a:lnTo>
                      <a:pt x="229" y="229"/>
                    </a:lnTo>
                    <a:lnTo>
                      <a:pt x="231" y="229"/>
                    </a:lnTo>
                    <a:lnTo>
                      <a:pt x="234" y="227"/>
                    </a:lnTo>
                    <a:lnTo>
                      <a:pt x="238" y="226"/>
                    </a:lnTo>
                    <a:lnTo>
                      <a:pt x="240" y="224"/>
                    </a:lnTo>
                    <a:lnTo>
                      <a:pt x="243" y="224"/>
                    </a:lnTo>
                    <a:lnTo>
                      <a:pt x="246" y="223"/>
                    </a:lnTo>
                    <a:lnTo>
                      <a:pt x="248" y="221"/>
                    </a:lnTo>
                    <a:lnTo>
                      <a:pt x="249" y="221"/>
                    </a:lnTo>
                    <a:lnTo>
                      <a:pt x="249" y="220"/>
                    </a:lnTo>
                    <a:lnTo>
                      <a:pt x="248" y="218"/>
                    </a:lnTo>
                    <a:lnTo>
                      <a:pt x="246" y="217"/>
                    </a:lnTo>
                    <a:lnTo>
                      <a:pt x="245" y="217"/>
                    </a:lnTo>
                    <a:lnTo>
                      <a:pt x="243" y="215"/>
                    </a:lnTo>
                    <a:lnTo>
                      <a:pt x="242" y="217"/>
                    </a:lnTo>
                    <a:lnTo>
                      <a:pt x="240" y="218"/>
                    </a:lnTo>
                    <a:lnTo>
                      <a:pt x="237" y="220"/>
                    </a:lnTo>
                    <a:lnTo>
                      <a:pt x="235" y="220"/>
                    </a:lnTo>
                    <a:lnTo>
                      <a:pt x="234" y="220"/>
                    </a:lnTo>
                    <a:lnTo>
                      <a:pt x="231" y="218"/>
                    </a:lnTo>
                    <a:lnTo>
                      <a:pt x="231" y="217"/>
                    </a:lnTo>
                    <a:lnTo>
                      <a:pt x="229" y="215"/>
                    </a:lnTo>
                    <a:lnTo>
                      <a:pt x="229" y="214"/>
                    </a:lnTo>
                    <a:lnTo>
                      <a:pt x="231" y="212"/>
                    </a:lnTo>
                    <a:lnTo>
                      <a:pt x="232" y="211"/>
                    </a:lnTo>
                    <a:lnTo>
                      <a:pt x="234" y="211"/>
                    </a:lnTo>
                    <a:lnTo>
                      <a:pt x="235" y="209"/>
                    </a:lnTo>
                    <a:lnTo>
                      <a:pt x="237" y="209"/>
                    </a:lnTo>
                    <a:lnTo>
                      <a:pt x="240" y="209"/>
                    </a:lnTo>
                    <a:lnTo>
                      <a:pt x="242" y="209"/>
                    </a:lnTo>
                    <a:lnTo>
                      <a:pt x="243" y="209"/>
                    </a:lnTo>
                    <a:lnTo>
                      <a:pt x="245" y="208"/>
                    </a:lnTo>
                    <a:lnTo>
                      <a:pt x="248" y="206"/>
                    </a:lnTo>
                    <a:lnTo>
                      <a:pt x="249" y="204"/>
                    </a:lnTo>
                    <a:lnTo>
                      <a:pt x="251" y="203"/>
                    </a:lnTo>
                    <a:lnTo>
                      <a:pt x="251" y="201"/>
                    </a:lnTo>
                    <a:lnTo>
                      <a:pt x="252" y="201"/>
                    </a:lnTo>
                    <a:lnTo>
                      <a:pt x="254" y="201"/>
                    </a:lnTo>
                    <a:lnTo>
                      <a:pt x="255" y="201"/>
                    </a:lnTo>
                    <a:lnTo>
                      <a:pt x="258" y="204"/>
                    </a:lnTo>
                    <a:lnTo>
                      <a:pt x="262" y="206"/>
                    </a:lnTo>
                    <a:lnTo>
                      <a:pt x="262" y="208"/>
                    </a:lnTo>
                    <a:lnTo>
                      <a:pt x="263" y="209"/>
                    </a:lnTo>
                    <a:lnTo>
                      <a:pt x="263" y="211"/>
                    </a:lnTo>
                    <a:lnTo>
                      <a:pt x="265" y="212"/>
                    </a:lnTo>
                    <a:lnTo>
                      <a:pt x="266" y="212"/>
                    </a:lnTo>
                    <a:lnTo>
                      <a:pt x="268" y="212"/>
                    </a:lnTo>
                    <a:lnTo>
                      <a:pt x="269" y="211"/>
                    </a:lnTo>
                    <a:lnTo>
                      <a:pt x="271" y="212"/>
                    </a:lnTo>
                    <a:lnTo>
                      <a:pt x="272" y="212"/>
                    </a:lnTo>
                    <a:lnTo>
                      <a:pt x="272" y="214"/>
                    </a:lnTo>
                    <a:lnTo>
                      <a:pt x="274" y="214"/>
                    </a:lnTo>
                    <a:lnTo>
                      <a:pt x="275" y="215"/>
                    </a:lnTo>
                    <a:lnTo>
                      <a:pt x="277" y="215"/>
                    </a:lnTo>
                    <a:lnTo>
                      <a:pt x="280" y="214"/>
                    </a:lnTo>
                    <a:lnTo>
                      <a:pt x="282" y="214"/>
                    </a:lnTo>
                    <a:lnTo>
                      <a:pt x="285" y="212"/>
                    </a:lnTo>
                    <a:lnTo>
                      <a:pt x="285" y="211"/>
                    </a:lnTo>
                    <a:lnTo>
                      <a:pt x="285" y="209"/>
                    </a:lnTo>
                    <a:lnTo>
                      <a:pt x="285" y="208"/>
                    </a:lnTo>
                    <a:lnTo>
                      <a:pt x="283" y="206"/>
                    </a:lnTo>
                    <a:lnTo>
                      <a:pt x="278" y="204"/>
                    </a:lnTo>
                    <a:lnTo>
                      <a:pt x="275" y="203"/>
                    </a:lnTo>
                    <a:lnTo>
                      <a:pt x="274" y="201"/>
                    </a:lnTo>
                    <a:lnTo>
                      <a:pt x="274" y="200"/>
                    </a:lnTo>
                    <a:lnTo>
                      <a:pt x="274" y="198"/>
                    </a:lnTo>
                    <a:lnTo>
                      <a:pt x="274" y="197"/>
                    </a:lnTo>
                    <a:lnTo>
                      <a:pt x="277" y="194"/>
                    </a:lnTo>
                    <a:lnTo>
                      <a:pt x="278" y="192"/>
                    </a:lnTo>
                    <a:lnTo>
                      <a:pt x="282" y="192"/>
                    </a:lnTo>
                    <a:lnTo>
                      <a:pt x="285" y="192"/>
                    </a:lnTo>
                    <a:lnTo>
                      <a:pt x="286" y="192"/>
                    </a:lnTo>
                    <a:lnTo>
                      <a:pt x="289" y="191"/>
                    </a:lnTo>
                    <a:lnTo>
                      <a:pt x="292" y="191"/>
                    </a:lnTo>
                    <a:lnTo>
                      <a:pt x="294" y="189"/>
                    </a:lnTo>
                    <a:lnTo>
                      <a:pt x="295" y="188"/>
                    </a:lnTo>
                    <a:lnTo>
                      <a:pt x="297" y="186"/>
                    </a:lnTo>
                    <a:lnTo>
                      <a:pt x="298" y="184"/>
                    </a:lnTo>
                    <a:lnTo>
                      <a:pt x="298" y="183"/>
                    </a:lnTo>
                    <a:lnTo>
                      <a:pt x="298" y="181"/>
                    </a:lnTo>
                    <a:lnTo>
                      <a:pt x="297" y="178"/>
                    </a:lnTo>
                    <a:lnTo>
                      <a:pt x="294" y="175"/>
                    </a:lnTo>
                    <a:lnTo>
                      <a:pt x="291" y="174"/>
                    </a:lnTo>
                    <a:lnTo>
                      <a:pt x="289" y="171"/>
                    </a:lnTo>
                    <a:lnTo>
                      <a:pt x="288" y="169"/>
                    </a:lnTo>
                    <a:lnTo>
                      <a:pt x="286" y="168"/>
                    </a:lnTo>
                    <a:lnTo>
                      <a:pt x="286" y="164"/>
                    </a:lnTo>
                    <a:lnTo>
                      <a:pt x="285" y="164"/>
                    </a:lnTo>
                    <a:lnTo>
                      <a:pt x="282" y="163"/>
                    </a:lnTo>
                    <a:lnTo>
                      <a:pt x="280" y="164"/>
                    </a:lnTo>
                    <a:lnTo>
                      <a:pt x="278" y="166"/>
                    </a:lnTo>
                    <a:lnTo>
                      <a:pt x="277" y="166"/>
                    </a:lnTo>
                    <a:lnTo>
                      <a:pt x="275" y="164"/>
                    </a:lnTo>
                    <a:lnTo>
                      <a:pt x="274" y="164"/>
                    </a:lnTo>
                    <a:lnTo>
                      <a:pt x="272" y="160"/>
                    </a:lnTo>
                    <a:lnTo>
                      <a:pt x="271" y="157"/>
                    </a:lnTo>
                    <a:lnTo>
                      <a:pt x="271" y="155"/>
                    </a:lnTo>
                    <a:lnTo>
                      <a:pt x="269" y="154"/>
                    </a:lnTo>
                    <a:lnTo>
                      <a:pt x="268" y="154"/>
                    </a:lnTo>
                    <a:lnTo>
                      <a:pt x="265" y="154"/>
                    </a:lnTo>
                    <a:lnTo>
                      <a:pt x="262" y="154"/>
                    </a:lnTo>
                    <a:lnTo>
                      <a:pt x="258" y="152"/>
                    </a:lnTo>
                    <a:lnTo>
                      <a:pt x="255" y="151"/>
                    </a:lnTo>
                    <a:lnTo>
                      <a:pt x="254" y="149"/>
                    </a:lnTo>
                    <a:lnTo>
                      <a:pt x="252" y="148"/>
                    </a:lnTo>
                    <a:lnTo>
                      <a:pt x="251" y="146"/>
                    </a:lnTo>
                    <a:lnTo>
                      <a:pt x="251" y="143"/>
                    </a:lnTo>
                    <a:lnTo>
                      <a:pt x="252" y="140"/>
                    </a:lnTo>
                    <a:lnTo>
                      <a:pt x="254" y="138"/>
                    </a:lnTo>
                    <a:lnTo>
                      <a:pt x="258" y="135"/>
                    </a:lnTo>
                    <a:lnTo>
                      <a:pt x="262" y="134"/>
                    </a:lnTo>
                    <a:lnTo>
                      <a:pt x="265" y="132"/>
                    </a:lnTo>
                    <a:lnTo>
                      <a:pt x="268" y="129"/>
                    </a:lnTo>
                    <a:lnTo>
                      <a:pt x="269" y="128"/>
                    </a:lnTo>
                    <a:lnTo>
                      <a:pt x="272" y="128"/>
                    </a:lnTo>
                    <a:lnTo>
                      <a:pt x="274" y="128"/>
                    </a:lnTo>
                    <a:lnTo>
                      <a:pt x="275" y="128"/>
                    </a:lnTo>
                    <a:lnTo>
                      <a:pt x="278" y="128"/>
                    </a:lnTo>
                    <a:lnTo>
                      <a:pt x="280" y="129"/>
                    </a:lnTo>
                    <a:lnTo>
                      <a:pt x="282" y="131"/>
                    </a:lnTo>
                    <a:lnTo>
                      <a:pt x="283" y="134"/>
                    </a:lnTo>
                    <a:lnTo>
                      <a:pt x="283" y="137"/>
                    </a:lnTo>
                    <a:lnTo>
                      <a:pt x="285" y="140"/>
                    </a:lnTo>
                    <a:lnTo>
                      <a:pt x="288" y="143"/>
                    </a:lnTo>
                    <a:lnTo>
                      <a:pt x="289" y="144"/>
                    </a:lnTo>
                    <a:lnTo>
                      <a:pt x="289" y="146"/>
                    </a:lnTo>
                    <a:lnTo>
                      <a:pt x="291" y="148"/>
                    </a:lnTo>
                    <a:lnTo>
                      <a:pt x="289" y="151"/>
                    </a:lnTo>
                    <a:lnTo>
                      <a:pt x="289" y="154"/>
                    </a:lnTo>
                    <a:lnTo>
                      <a:pt x="289" y="155"/>
                    </a:lnTo>
                    <a:lnTo>
                      <a:pt x="291" y="157"/>
                    </a:lnTo>
                    <a:lnTo>
                      <a:pt x="294" y="158"/>
                    </a:lnTo>
                    <a:lnTo>
                      <a:pt x="297" y="158"/>
                    </a:lnTo>
                    <a:lnTo>
                      <a:pt x="298" y="160"/>
                    </a:lnTo>
                    <a:lnTo>
                      <a:pt x="301" y="161"/>
                    </a:lnTo>
                    <a:lnTo>
                      <a:pt x="305" y="163"/>
                    </a:lnTo>
                    <a:lnTo>
                      <a:pt x="308" y="163"/>
                    </a:lnTo>
                    <a:lnTo>
                      <a:pt x="309" y="161"/>
                    </a:lnTo>
                    <a:lnTo>
                      <a:pt x="311" y="160"/>
                    </a:lnTo>
                    <a:lnTo>
                      <a:pt x="312" y="158"/>
                    </a:lnTo>
                    <a:lnTo>
                      <a:pt x="314" y="158"/>
                    </a:lnTo>
                    <a:lnTo>
                      <a:pt x="317" y="157"/>
                    </a:lnTo>
                    <a:lnTo>
                      <a:pt x="318" y="155"/>
                    </a:lnTo>
                    <a:lnTo>
                      <a:pt x="318" y="152"/>
                    </a:lnTo>
                    <a:lnTo>
                      <a:pt x="318" y="151"/>
                    </a:lnTo>
                    <a:lnTo>
                      <a:pt x="318" y="149"/>
                    </a:lnTo>
                    <a:lnTo>
                      <a:pt x="320" y="148"/>
                    </a:lnTo>
                    <a:lnTo>
                      <a:pt x="321" y="148"/>
                    </a:lnTo>
                    <a:lnTo>
                      <a:pt x="323" y="148"/>
                    </a:lnTo>
                    <a:lnTo>
                      <a:pt x="325" y="149"/>
                    </a:lnTo>
                    <a:lnTo>
                      <a:pt x="328" y="151"/>
                    </a:lnTo>
                    <a:lnTo>
                      <a:pt x="329" y="152"/>
                    </a:lnTo>
                    <a:lnTo>
                      <a:pt x="331" y="152"/>
                    </a:lnTo>
                    <a:lnTo>
                      <a:pt x="332" y="152"/>
                    </a:lnTo>
                    <a:lnTo>
                      <a:pt x="334" y="151"/>
                    </a:lnTo>
                    <a:lnTo>
                      <a:pt x="335" y="148"/>
                    </a:lnTo>
                    <a:lnTo>
                      <a:pt x="335" y="144"/>
                    </a:lnTo>
                    <a:lnTo>
                      <a:pt x="335" y="141"/>
                    </a:lnTo>
                    <a:lnTo>
                      <a:pt x="335" y="138"/>
                    </a:lnTo>
                    <a:lnTo>
                      <a:pt x="337" y="137"/>
                    </a:lnTo>
                    <a:lnTo>
                      <a:pt x="337" y="135"/>
                    </a:lnTo>
                    <a:lnTo>
                      <a:pt x="338" y="134"/>
                    </a:lnTo>
                    <a:lnTo>
                      <a:pt x="341" y="134"/>
                    </a:lnTo>
                    <a:lnTo>
                      <a:pt x="346" y="134"/>
                    </a:lnTo>
                    <a:lnTo>
                      <a:pt x="349" y="135"/>
                    </a:lnTo>
                    <a:lnTo>
                      <a:pt x="352" y="137"/>
                    </a:lnTo>
                    <a:lnTo>
                      <a:pt x="354" y="137"/>
                    </a:lnTo>
                    <a:lnTo>
                      <a:pt x="354" y="138"/>
                    </a:lnTo>
                    <a:lnTo>
                      <a:pt x="354" y="140"/>
                    </a:lnTo>
                    <a:lnTo>
                      <a:pt x="352" y="141"/>
                    </a:lnTo>
                    <a:lnTo>
                      <a:pt x="352" y="143"/>
                    </a:lnTo>
                    <a:lnTo>
                      <a:pt x="352" y="144"/>
                    </a:lnTo>
                    <a:lnTo>
                      <a:pt x="352" y="148"/>
                    </a:lnTo>
                    <a:lnTo>
                      <a:pt x="352" y="149"/>
                    </a:lnTo>
                    <a:lnTo>
                      <a:pt x="355" y="152"/>
                    </a:lnTo>
                    <a:lnTo>
                      <a:pt x="357" y="152"/>
                    </a:lnTo>
                    <a:lnTo>
                      <a:pt x="358" y="152"/>
                    </a:lnTo>
                    <a:lnTo>
                      <a:pt x="358" y="151"/>
                    </a:lnTo>
                    <a:lnTo>
                      <a:pt x="358" y="149"/>
                    </a:lnTo>
                    <a:lnTo>
                      <a:pt x="358" y="148"/>
                    </a:lnTo>
                    <a:lnTo>
                      <a:pt x="358" y="146"/>
                    </a:lnTo>
                    <a:lnTo>
                      <a:pt x="360" y="144"/>
                    </a:lnTo>
                    <a:lnTo>
                      <a:pt x="363" y="141"/>
                    </a:lnTo>
                    <a:lnTo>
                      <a:pt x="363" y="140"/>
                    </a:lnTo>
                    <a:lnTo>
                      <a:pt x="365" y="138"/>
                    </a:lnTo>
                    <a:lnTo>
                      <a:pt x="366" y="138"/>
                    </a:lnTo>
                    <a:lnTo>
                      <a:pt x="371" y="140"/>
                    </a:lnTo>
                    <a:lnTo>
                      <a:pt x="374" y="141"/>
                    </a:lnTo>
                    <a:lnTo>
                      <a:pt x="375" y="143"/>
                    </a:lnTo>
                    <a:lnTo>
                      <a:pt x="377" y="143"/>
                    </a:lnTo>
                    <a:lnTo>
                      <a:pt x="380" y="143"/>
                    </a:lnTo>
                    <a:lnTo>
                      <a:pt x="381" y="143"/>
                    </a:lnTo>
                    <a:lnTo>
                      <a:pt x="386" y="144"/>
                    </a:lnTo>
                    <a:lnTo>
                      <a:pt x="389" y="144"/>
                    </a:lnTo>
                    <a:lnTo>
                      <a:pt x="392" y="144"/>
                    </a:lnTo>
                    <a:lnTo>
                      <a:pt x="394" y="144"/>
                    </a:lnTo>
                    <a:lnTo>
                      <a:pt x="397" y="143"/>
                    </a:lnTo>
                    <a:lnTo>
                      <a:pt x="398" y="144"/>
                    </a:lnTo>
                    <a:lnTo>
                      <a:pt x="400" y="144"/>
                    </a:lnTo>
                    <a:lnTo>
                      <a:pt x="401" y="146"/>
                    </a:lnTo>
                    <a:lnTo>
                      <a:pt x="403" y="146"/>
                    </a:lnTo>
                    <a:lnTo>
                      <a:pt x="405" y="146"/>
                    </a:lnTo>
                    <a:lnTo>
                      <a:pt x="406" y="146"/>
                    </a:lnTo>
                    <a:lnTo>
                      <a:pt x="411" y="143"/>
                    </a:lnTo>
                    <a:lnTo>
                      <a:pt x="418" y="137"/>
                    </a:lnTo>
                    <a:lnTo>
                      <a:pt x="420" y="135"/>
                    </a:lnTo>
                    <a:lnTo>
                      <a:pt x="421" y="135"/>
                    </a:lnTo>
                    <a:lnTo>
                      <a:pt x="423" y="134"/>
                    </a:lnTo>
                    <a:lnTo>
                      <a:pt x="424" y="131"/>
                    </a:lnTo>
                    <a:lnTo>
                      <a:pt x="424" y="126"/>
                    </a:lnTo>
                    <a:lnTo>
                      <a:pt x="426" y="123"/>
                    </a:lnTo>
                    <a:lnTo>
                      <a:pt x="428" y="120"/>
                    </a:lnTo>
                    <a:lnTo>
                      <a:pt x="429" y="118"/>
                    </a:lnTo>
                    <a:lnTo>
                      <a:pt x="432" y="117"/>
                    </a:lnTo>
                    <a:lnTo>
                      <a:pt x="437" y="117"/>
                    </a:lnTo>
                    <a:lnTo>
                      <a:pt x="440" y="117"/>
                    </a:lnTo>
                    <a:lnTo>
                      <a:pt x="441" y="117"/>
                    </a:lnTo>
                    <a:lnTo>
                      <a:pt x="441" y="115"/>
                    </a:lnTo>
                    <a:lnTo>
                      <a:pt x="443" y="115"/>
                    </a:lnTo>
                    <a:lnTo>
                      <a:pt x="446" y="111"/>
                    </a:lnTo>
                    <a:lnTo>
                      <a:pt x="449" y="108"/>
                    </a:lnTo>
                    <a:lnTo>
                      <a:pt x="451" y="103"/>
                    </a:lnTo>
                    <a:lnTo>
                      <a:pt x="451" y="100"/>
                    </a:lnTo>
                    <a:lnTo>
                      <a:pt x="452" y="100"/>
                    </a:lnTo>
                    <a:lnTo>
                      <a:pt x="454" y="97"/>
                    </a:lnTo>
                    <a:lnTo>
                      <a:pt x="457" y="95"/>
                    </a:lnTo>
                    <a:lnTo>
                      <a:pt x="458" y="94"/>
                    </a:lnTo>
                    <a:lnTo>
                      <a:pt x="461" y="92"/>
                    </a:lnTo>
                    <a:lnTo>
                      <a:pt x="463" y="91"/>
                    </a:lnTo>
                    <a:lnTo>
                      <a:pt x="466" y="86"/>
                    </a:lnTo>
                    <a:lnTo>
                      <a:pt x="468" y="81"/>
                    </a:lnTo>
                    <a:lnTo>
                      <a:pt x="469" y="78"/>
                    </a:lnTo>
                    <a:lnTo>
                      <a:pt x="471" y="75"/>
                    </a:lnTo>
                    <a:lnTo>
                      <a:pt x="472" y="74"/>
                    </a:lnTo>
                    <a:lnTo>
                      <a:pt x="474" y="75"/>
                    </a:lnTo>
                    <a:lnTo>
                      <a:pt x="475" y="75"/>
                    </a:lnTo>
                    <a:lnTo>
                      <a:pt x="477" y="77"/>
                    </a:lnTo>
                    <a:lnTo>
                      <a:pt x="478" y="78"/>
                    </a:lnTo>
                    <a:lnTo>
                      <a:pt x="481" y="80"/>
                    </a:lnTo>
                    <a:lnTo>
                      <a:pt x="483" y="80"/>
                    </a:lnTo>
                    <a:lnTo>
                      <a:pt x="486" y="81"/>
                    </a:lnTo>
                    <a:lnTo>
                      <a:pt x="489" y="81"/>
                    </a:lnTo>
                    <a:lnTo>
                      <a:pt x="492" y="83"/>
                    </a:lnTo>
                    <a:lnTo>
                      <a:pt x="495" y="83"/>
                    </a:lnTo>
                    <a:lnTo>
                      <a:pt x="498" y="83"/>
                    </a:lnTo>
                    <a:lnTo>
                      <a:pt x="501" y="83"/>
                    </a:lnTo>
                    <a:lnTo>
                      <a:pt x="504" y="83"/>
                    </a:lnTo>
                    <a:lnTo>
                      <a:pt x="506" y="83"/>
                    </a:lnTo>
                    <a:lnTo>
                      <a:pt x="509" y="83"/>
                    </a:lnTo>
                    <a:lnTo>
                      <a:pt x="511" y="83"/>
                    </a:lnTo>
                    <a:lnTo>
                      <a:pt x="511" y="84"/>
                    </a:lnTo>
                    <a:lnTo>
                      <a:pt x="511" y="86"/>
                    </a:lnTo>
                    <a:lnTo>
                      <a:pt x="511" y="88"/>
                    </a:lnTo>
                    <a:lnTo>
                      <a:pt x="509" y="89"/>
                    </a:lnTo>
                    <a:lnTo>
                      <a:pt x="509" y="91"/>
                    </a:lnTo>
                    <a:lnTo>
                      <a:pt x="509" y="92"/>
                    </a:lnTo>
                    <a:lnTo>
                      <a:pt x="509" y="97"/>
                    </a:lnTo>
                    <a:lnTo>
                      <a:pt x="511" y="98"/>
                    </a:lnTo>
                    <a:lnTo>
                      <a:pt x="511" y="100"/>
                    </a:lnTo>
                    <a:lnTo>
                      <a:pt x="512" y="98"/>
                    </a:lnTo>
                    <a:lnTo>
                      <a:pt x="514" y="98"/>
                    </a:lnTo>
                    <a:lnTo>
                      <a:pt x="517" y="95"/>
                    </a:lnTo>
                    <a:lnTo>
                      <a:pt x="520" y="95"/>
                    </a:lnTo>
                    <a:lnTo>
                      <a:pt x="521" y="94"/>
                    </a:lnTo>
                    <a:lnTo>
                      <a:pt x="523" y="92"/>
                    </a:lnTo>
                    <a:lnTo>
                      <a:pt x="523" y="91"/>
                    </a:lnTo>
                    <a:lnTo>
                      <a:pt x="521" y="89"/>
                    </a:lnTo>
                    <a:lnTo>
                      <a:pt x="521" y="88"/>
                    </a:lnTo>
                    <a:lnTo>
                      <a:pt x="521" y="86"/>
                    </a:lnTo>
                    <a:lnTo>
                      <a:pt x="523" y="81"/>
                    </a:lnTo>
                    <a:lnTo>
                      <a:pt x="524" y="78"/>
                    </a:lnTo>
                    <a:lnTo>
                      <a:pt x="526" y="77"/>
                    </a:lnTo>
                    <a:lnTo>
                      <a:pt x="527" y="77"/>
                    </a:lnTo>
                    <a:lnTo>
                      <a:pt x="529" y="78"/>
                    </a:lnTo>
                    <a:lnTo>
                      <a:pt x="531" y="80"/>
                    </a:lnTo>
                    <a:lnTo>
                      <a:pt x="532" y="81"/>
                    </a:lnTo>
                    <a:lnTo>
                      <a:pt x="532" y="83"/>
                    </a:lnTo>
                    <a:lnTo>
                      <a:pt x="534" y="84"/>
                    </a:lnTo>
                    <a:lnTo>
                      <a:pt x="535" y="86"/>
                    </a:lnTo>
                    <a:lnTo>
                      <a:pt x="537" y="86"/>
                    </a:lnTo>
                    <a:lnTo>
                      <a:pt x="538" y="86"/>
                    </a:lnTo>
                    <a:lnTo>
                      <a:pt x="541" y="84"/>
                    </a:lnTo>
                    <a:lnTo>
                      <a:pt x="543" y="83"/>
                    </a:lnTo>
                    <a:lnTo>
                      <a:pt x="544" y="83"/>
                    </a:lnTo>
                    <a:lnTo>
                      <a:pt x="547" y="83"/>
                    </a:lnTo>
                    <a:lnTo>
                      <a:pt x="551" y="81"/>
                    </a:lnTo>
                    <a:lnTo>
                      <a:pt x="557" y="80"/>
                    </a:lnTo>
                    <a:lnTo>
                      <a:pt x="561" y="77"/>
                    </a:lnTo>
                    <a:lnTo>
                      <a:pt x="564" y="74"/>
                    </a:lnTo>
                    <a:lnTo>
                      <a:pt x="566" y="72"/>
                    </a:lnTo>
                    <a:lnTo>
                      <a:pt x="567" y="71"/>
                    </a:lnTo>
                    <a:lnTo>
                      <a:pt x="569" y="69"/>
                    </a:lnTo>
                    <a:lnTo>
                      <a:pt x="571" y="69"/>
                    </a:lnTo>
                    <a:lnTo>
                      <a:pt x="572" y="69"/>
                    </a:lnTo>
                    <a:lnTo>
                      <a:pt x="575" y="69"/>
                    </a:lnTo>
                    <a:lnTo>
                      <a:pt x="577" y="69"/>
                    </a:lnTo>
                    <a:lnTo>
                      <a:pt x="580" y="69"/>
                    </a:lnTo>
                    <a:lnTo>
                      <a:pt x="581" y="71"/>
                    </a:lnTo>
                    <a:lnTo>
                      <a:pt x="584" y="72"/>
                    </a:lnTo>
                    <a:lnTo>
                      <a:pt x="586" y="72"/>
                    </a:lnTo>
                    <a:lnTo>
                      <a:pt x="587" y="74"/>
                    </a:lnTo>
                    <a:lnTo>
                      <a:pt x="589" y="74"/>
                    </a:lnTo>
                    <a:lnTo>
                      <a:pt x="591" y="74"/>
                    </a:lnTo>
                    <a:lnTo>
                      <a:pt x="592" y="74"/>
                    </a:lnTo>
                    <a:lnTo>
                      <a:pt x="594" y="74"/>
                    </a:lnTo>
                    <a:lnTo>
                      <a:pt x="595" y="75"/>
                    </a:lnTo>
                    <a:lnTo>
                      <a:pt x="597" y="77"/>
                    </a:lnTo>
                    <a:lnTo>
                      <a:pt x="598" y="78"/>
                    </a:lnTo>
                    <a:lnTo>
                      <a:pt x="600" y="78"/>
                    </a:lnTo>
                    <a:lnTo>
                      <a:pt x="603" y="78"/>
                    </a:lnTo>
                    <a:lnTo>
                      <a:pt x="604" y="78"/>
                    </a:lnTo>
                    <a:lnTo>
                      <a:pt x="607" y="77"/>
                    </a:lnTo>
                    <a:lnTo>
                      <a:pt x="611" y="75"/>
                    </a:lnTo>
                    <a:lnTo>
                      <a:pt x="612" y="74"/>
                    </a:lnTo>
                    <a:lnTo>
                      <a:pt x="612" y="72"/>
                    </a:lnTo>
                    <a:lnTo>
                      <a:pt x="614" y="71"/>
                    </a:lnTo>
                    <a:lnTo>
                      <a:pt x="614" y="68"/>
                    </a:lnTo>
                    <a:lnTo>
                      <a:pt x="614" y="64"/>
                    </a:lnTo>
                    <a:lnTo>
                      <a:pt x="612" y="58"/>
                    </a:lnTo>
                    <a:lnTo>
                      <a:pt x="612" y="57"/>
                    </a:lnTo>
                    <a:lnTo>
                      <a:pt x="612" y="54"/>
                    </a:lnTo>
                    <a:lnTo>
                      <a:pt x="612" y="49"/>
                    </a:lnTo>
                    <a:lnTo>
                      <a:pt x="614" y="46"/>
                    </a:lnTo>
                    <a:lnTo>
                      <a:pt x="615" y="44"/>
                    </a:lnTo>
                    <a:lnTo>
                      <a:pt x="615" y="43"/>
                    </a:lnTo>
                    <a:lnTo>
                      <a:pt x="617" y="41"/>
                    </a:lnTo>
                    <a:lnTo>
                      <a:pt x="618" y="40"/>
                    </a:lnTo>
                    <a:lnTo>
                      <a:pt x="620" y="37"/>
                    </a:lnTo>
                    <a:lnTo>
                      <a:pt x="620" y="35"/>
                    </a:lnTo>
                    <a:lnTo>
                      <a:pt x="618" y="32"/>
                    </a:lnTo>
                    <a:lnTo>
                      <a:pt x="617" y="29"/>
                    </a:lnTo>
                    <a:lnTo>
                      <a:pt x="617" y="24"/>
                    </a:lnTo>
                    <a:lnTo>
                      <a:pt x="617" y="21"/>
                    </a:lnTo>
                    <a:lnTo>
                      <a:pt x="620" y="17"/>
                    </a:lnTo>
                    <a:lnTo>
                      <a:pt x="623" y="14"/>
                    </a:lnTo>
                    <a:lnTo>
                      <a:pt x="624" y="12"/>
                    </a:lnTo>
                    <a:lnTo>
                      <a:pt x="629" y="11"/>
                    </a:lnTo>
                    <a:lnTo>
                      <a:pt x="632" y="9"/>
                    </a:lnTo>
                    <a:lnTo>
                      <a:pt x="634" y="9"/>
                    </a:lnTo>
                    <a:lnTo>
                      <a:pt x="635" y="8"/>
                    </a:lnTo>
                    <a:lnTo>
                      <a:pt x="637" y="6"/>
                    </a:lnTo>
                    <a:lnTo>
                      <a:pt x="638" y="6"/>
                    </a:lnTo>
                    <a:lnTo>
                      <a:pt x="640" y="6"/>
                    </a:lnTo>
                    <a:lnTo>
                      <a:pt x="641" y="4"/>
                    </a:lnTo>
                    <a:lnTo>
                      <a:pt x="643" y="3"/>
                    </a:lnTo>
                    <a:lnTo>
                      <a:pt x="646" y="1"/>
                    </a:lnTo>
                    <a:lnTo>
                      <a:pt x="647" y="0"/>
                    </a:lnTo>
                    <a:lnTo>
                      <a:pt x="649" y="0"/>
                    </a:lnTo>
                    <a:lnTo>
                      <a:pt x="650" y="0"/>
                    </a:lnTo>
                    <a:lnTo>
                      <a:pt x="652" y="0"/>
                    </a:lnTo>
                    <a:lnTo>
                      <a:pt x="655" y="1"/>
                    </a:lnTo>
                    <a:lnTo>
                      <a:pt x="657" y="3"/>
                    </a:lnTo>
                    <a:lnTo>
                      <a:pt x="658" y="4"/>
                    </a:lnTo>
                    <a:lnTo>
                      <a:pt x="660" y="8"/>
                    </a:lnTo>
                    <a:lnTo>
                      <a:pt x="660" y="9"/>
                    </a:lnTo>
                    <a:lnTo>
                      <a:pt x="661" y="11"/>
                    </a:lnTo>
                    <a:lnTo>
                      <a:pt x="663" y="12"/>
                    </a:lnTo>
                    <a:lnTo>
                      <a:pt x="664" y="14"/>
                    </a:lnTo>
                    <a:lnTo>
                      <a:pt x="663" y="15"/>
                    </a:lnTo>
                    <a:lnTo>
                      <a:pt x="661" y="17"/>
                    </a:lnTo>
                    <a:lnTo>
                      <a:pt x="658" y="17"/>
                    </a:lnTo>
                    <a:lnTo>
                      <a:pt x="655" y="17"/>
                    </a:lnTo>
                    <a:lnTo>
                      <a:pt x="654" y="17"/>
                    </a:lnTo>
                    <a:lnTo>
                      <a:pt x="652" y="17"/>
                    </a:lnTo>
                    <a:lnTo>
                      <a:pt x="650" y="17"/>
                    </a:lnTo>
                    <a:lnTo>
                      <a:pt x="649" y="18"/>
                    </a:lnTo>
                    <a:lnTo>
                      <a:pt x="649" y="20"/>
                    </a:lnTo>
                    <a:lnTo>
                      <a:pt x="649" y="21"/>
                    </a:lnTo>
                    <a:lnTo>
                      <a:pt x="649" y="23"/>
                    </a:lnTo>
                    <a:lnTo>
                      <a:pt x="649" y="24"/>
                    </a:lnTo>
                    <a:lnTo>
                      <a:pt x="650" y="26"/>
                    </a:lnTo>
                    <a:lnTo>
                      <a:pt x="650" y="29"/>
                    </a:lnTo>
                    <a:lnTo>
                      <a:pt x="650" y="34"/>
                    </a:lnTo>
                    <a:lnTo>
                      <a:pt x="650" y="41"/>
                    </a:lnTo>
                    <a:lnTo>
                      <a:pt x="649" y="44"/>
                    </a:lnTo>
                    <a:lnTo>
                      <a:pt x="649" y="46"/>
                    </a:lnTo>
                    <a:lnTo>
                      <a:pt x="649" y="48"/>
                    </a:lnTo>
                    <a:lnTo>
                      <a:pt x="649" y="51"/>
                    </a:lnTo>
                    <a:lnTo>
                      <a:pt x="650" y="52"/>
                    </a:lnTo>
                    <a:lnTo>
                      <a:pt x="652" y="55"/>
                    </a:lnTo>
                    <a:lnTo>
                      <a:pt x="654" y="57"/>
                    </a:lnTo>
                    <a:lnTo>
                      <a:pt x="654" y="58"/>
                    </a:lnTo>
                    <a:lnTo>
                      <a:pt x="655" y="58"/>
                    </a:lnTo>
                    <a:lnTo>
                      <a:pt x="657" y="58"/>
                    </a:lnTo>
                    <a:lnTo>
                      <a:pt x="660" y="57"/>
                    </a:lnTo>
                    <a:lnTo>
                      <a:pt x="663" y="54"/>
                    </a:lnTo>
                    <a:lnTo>
                      <a:pt x="664" y="52"/>
                    </a:lnTo>
                    <a:lnTo>
                      <a:pt x="667" y="46"/>
                    </a:lnTo>
                    <a:lnTo>
                      <a:pt x="669" y="43"/>
                    </a:lnTo>
                    <a:lnTo>
                      <a:pt x="672" y="43"/>
                    </a:lnTo>
                    <a:lnTo>
                      <a:pt x="672" y="41"/>
                    </a:lnTo>
                    <a:lnTo>
                      <a:pt x="674" y="40"/>
                    </a:lnTo>
                    <a:lnTo>
                      <a:pt x="674" y="38"/>
                    </a:lnTo>
                    <a:lnTo>
                      <a:pt x="674" y="34"/>
                    </a:lnTo>
                    <a:lnTo>
                      <a:pt x="672" y="31"/>
                    </a:lnTo>
                    <a:lnTo>
                      <a:pt x="670" y="29"/>
                    </a:lnTo>
                    <a:lnTo>
                      <a:pt x="670" y="28"/>
                    </a:lnTo>
                    <a:lnTo>
                      <a:pt x="669" y="24"/>
                    </a:lnTo>
                    <a:lnTo>
                      <a:pt x="670" y="21"/>
                    </a:lnTo>
                    <a:lnTo>
                      <a:pt x="672" y="17"/>
                    </a:lnTo>
                    <a:lnTo>
                      <a:pt x="674" y="15"/>
                    </a:lnTo>
                    <a:lnTo>
                      <a:pt x="677" y="15"/>
                    </a:lnTo>
                    <a:lnTo>
                      <a:pt x="678" y="14"/>
                    </a:lnTo>
                    <a:lnTo>
                      <a:pt x="680" y="14"/>
                    </a:lnTo>
                    <a:lnTo>
                      <a:pt x="681" y="14"/>
                    </a:lnTo>
                    <a:lnTo>
                      <a:pt x="683" y="12"/>
                    </a:lnTo>
                    <a:lnTo>
                      <a:pt x="684" y="9"/>
                    </a:lnTo>
                    <a:lnTo>
                      <a:pt x="686" y="4"/>
                    </a:lnTo>
                    <a:lnTo>
                      <a:pt x="687" y="1"/>
                    </a:lnTo>
                    <a:lnTo>
                      <a:pt x="690" y="1"/>
                    </a:lnTo>
                    <a:lnTo>
                      <a:pt x="692" y="1"/>
                    </a:lnTo>
                    <a:lnTo>
                      <a:pt x="695" y="1"/>
                    </a:lnTo>
                    <a:lnTo>
                      <a:pt x="698" y="4"/>
                    </a:lnTo>
                    <a:lnTo>
                      <a:pt x="701" y="6"/>
                    </a:lnTo>
                    <a:lnTo>
                      <a:pt x="704" y="8"/>
                    </a:lnTo>
                    <a:lnTo>
                      <a:pt x="706" y="9"/>
                    </a:lnTo>
                    <a:lnTo>
                      <a:pt x="707" y="9"/>
                    </a:lnTo>
                    <a:lnTo>
                      <a:pt x="710" y="9"/>
                    </a:lnTo>
                    <a:lnTo>
                      <a:pt x="712" y="9"/>
                    </a:lnTo>
                    <a:lnTo>
                      <a:pt x="715" y="9"/>
                    </a:lnTo>
                    <a:lnTo>
                      <a:pt x="718" y="8"/>
                    </a:lnTo>
                    <a:lnTo>
                      <a:pt x="721" y="8"/>
                    </a:lnTo>
                    <a:lnTo>
                      <a:pt x="723" y="8"/>
                    </a:lnTo>
                    <a:lnTo>
                      <a:pt x="735" y="11"/>
                    </a:lnTo>
                    <a:lnTo>
                      <a:pt x="744" y="12"/>
                    </a:lnTo>
                    <a:lnTo>
                      <a:pt x="749" y="12"/>
                    </a:lnTo>
                    <a:lnTo>
                      <a:pt x="753" y="12"/>
                    </a:lnTo>
                    <a:lnTo>
                      <a:pt x="758" y="12"/>
                    </a:lnTo>
                    <a:lnTo>
                      <a:pt x="764" y="12"/>
                    </a:lnTo>
                    <a:lnTo>
                      <a:pt x="772" y="12"/>
                    </a:lnTo>
                    <a:lnTo>
                      <a:pt x="773" y="12"/>
                    </a:lnTo>
                    <a:lnTo>
                      <a:pt x="777" y="12"/>
                    </a:lnTo>
                    <a:lnTo>
                      <a:pt x="780" y="11"/>
                    </a:lnTo>
                    <a:lnTo>
                      <a:pt x="783" y="9"/>
                    </a:lnTo>
                    <a:lnTo>
                      <a:pt x="786" y="8"/>
                    </a:lnTo>
                    <a:lnTo>
                      <a:pt x="787" y="6"/>
                    </a:lnTo>
                    <a:lnTo>
                      <a:pt x="789" y="6"/>
                    </a:lnTo>
                    <a:lnTo>
                      <a:pt x="792" y="6"/>
                    </a:lnTo>
                    <a:lnTo>
                      <a:pt x="795" y="8"/>
                    </a:lnTo>
                    <a:lnTo>
                      <a:pt x="797" y="9"/>
                    </a:lnTo>
                    <a:lnTo>
                      <a:pt x="798" y="9"/>
                    </a:lnTo>
                    <a:lnTo>
                      <a:pt x="803" y="11"/>
                    </a:lnTo>
                    <a:lnTo>
                      <a:pt x="806" y="12"/>
                    </a:lnTo>
                    <a:lnTo>
                      <a:pt x="809" y="12"/>
                    </a:lnTo>
                    <a:lnTo>
                      <a:pt x="809" y="11"/>
                    </a:lnTo>
                    <a:lnTo>
                      <a:pt x="815" y="9"/>
                    </a:lnTo>
                    <a:lnTo>
                      <a:pt x="817" y="8"/>
                    </a:lnTo>
                    <a:lnTo>
                      <a:pt x="820" y="8"/>
                    </a:lnTo>
                    <a:lnTo>
                      <a:pt x="821" y="6"/>
                    </a:lnTo>
                    <a:lnTo>
                      <a:pt x="823" y="6"/>
                    </a:lnTo>
                    <a:lnTo>
                      <a:pt x="824" y="4"/>
                    </a:lnTo>
                    <a:lnTo>
                      <a:pt x="829" y="4"/>
                    </a:lnTo>
                    <a:lnTo>
                      <a:pt x="835" y="4"/>
                    </a:lnTo>
                    <a:lnTo>
                      <a:pt x="838" y="4"/>
                    </a:lnTo>
                    <a:lnTo>
                      <a:pt x="856" y="8"/>
                    </a:lnTo>
                    <a:lnTo>
                      <a:pt x="875" y="11"/>
                    </a:lnTo>
                    <a:lnTo>
                      <a:pt x="896" y="17"/>
                    </a:lnTo>
                    <a:lnTo>
                      <a:pt x="893" y="28"/>
                    </a:lnTo>
                    <a:lnTo>
                      <a:pt x="892" y="35"/>
                    </a:lnTo>
                    <a:lnTo>
                      <a:pt x="896" y="38"/>
                    </a:lnTo>
                    <a:lnTo>
                      <a:pt x="901" y="43"/>
                    </a:lnTo>
                    <a:lnTo>
                      <a:pt x="909" y="48"/>
                    </a:lnTo>
                    <a:lnTo>
                      <a:pt x="910" y="54"/>
                    </a:lnTo>
                    <a:lnTo>
                      <a:pt x="912" y="63"/>
                    </a:lnTo>
                    <a:lnTo>
                      <a:pt x="912" y="64"/>
                    </a:lnTo>
                    <a:lnTo>
                      <a:pt x="916" y="74"/>
                    </a:lnTo>
                    <a:lnTo>
                      <a:pt x="916" y="89"/>
                    </a:lnTo>
                    <a:lnTo>
                      <a:pt x="916" y="91"/>
                    </a:lnTo>
                    <a:lnTo>
                      <a:pt x="921" y="94"/>
                    </a:lnTo>
                    <a:lnTo>
                      <a:pt x="924" y="92"/>
                    </a:lnTo>
                    <a:lnTo>
                      <a:pt x="929" y="91"/>
                    </a:lnTo>
                    <a:lnTo>
                      <a:pt x="941" y="84"/>
                    </a:lnTo>
                    <a:lnTo>
                      <a:pt x="952" y="81"/>
                    </a:lnTo>
                    <a:lnTo>
                      <a:pt x="955" y="78"/>
                    </a:lnTo>
                    <a:lnTo>
                      <a:pt x="959" y="75"/>
                    </a:lnTo>
                    <a:lnTo>
                      <a:pt x="969" y="66"/>
                    </a:lnTo>
                    <a:lnTo>
                      <a:pt x="975" y="63"/>
                    </a:lnTo>
                    <a:lnTo>
                      <a:pt x="979" y="61"/>
                    </a:lnTo>
                    <a:lnTo>
                      <a:pt x="1004" y="69"/>
                    </a:lnTo>
                    <a:lnTo>
                      <a:pt x="1010" y="71"/>
                    </a:lnTo>
                    <a:lnTo>
                      <a:pt x="1035" y="72"/>
                    </a:lnTo>
                    <a:lnTo>
                      <a:pt x="1046" y="77"/>
                    </a:lnTo>
                    <a:lnTo>
                      <a:pt x="1055" y="84"/>
                    </a:lnTo>
                    <a:lnTo>
                      <a:pt x="1061" y="89"/>
                    </a:lnTo>
                    <a:lnTo>
                      <a:pt x="1073" y="94"/>
                    </a:lnTo>
                    <a:lnTo>
                      <a:pt x="1082" y="98"/>
                    </a:lnTo>
                    <a:lnTo>
                      <a:pt x="1090" y="101"/>
                    </a:lnTo>
                    <a:lnTo>
                      <a:pt x="1098" y="103"/>
                    </a:lnTo>
                    <a:lnTo>
                      <a:pt x="1107" y="101"/>
                    </a:lnTo>
                    <a:lnTo>
                      <a:pt x="1118" y="103"/>
                    </a:lnTo>
                    <a:lnTo>
                      <a:pt x="1135" y="101"/>
                    </a:lnTo>
                    <a:lnTo>
                      <a:pt x="1141" y="104"/>
                    </a:lnTo>
                    <a:lnTo>
                      <a:pt x="1145" y="104"/>
                    </a:lnTo>
                    <a:lnTo>
                      <a:pt x="1147" y="106"/>
                    </a:lnTo>
                    <a:lnTo>
                      <a:pt x="1149" y="118"/>
                    </a:lnTo>
                    <a:lnTo>
                      <a:pt x="1150" y="121"/>
                    </a:lnTo>
                    <a:lnTo>
                      <a:pt x="1152" y="123"/>
                    </a:lnTo>
                    <a:lnTo>
                      <a:pt x="1152" y="124"/>
                    </a:lnTo>
                    <a:lnTo>
                      <a:pt x="1153" y="124"/>
                    </a:lnTo>
                    <a:lnTo>
                      <a:pt x="1153" y="126"/>
                    </a:lnTo>
                    <a:lnTo>
                      <a:pt x="1155" y="126"/>
                    </a:lnTo>
                    <a:lnTo>
                      <a:pt x="1156" y="126"/>
                    </a:lnTo>
                    <a:lnTo>
                      <a:pt x="1156" y="128"/>
                    </a:lnTo>
                    <a:lnTo>
                      <a:pt x="1158" y="128"/>
                    </a:lnTo>
                    <a:lnTo>
                      <a:pt x="1159" y="128"/>
                    </a:lnTo>
                    <a:lnTo>
                      <a:pt x="1159" y="129"/>
                    </a:lnTo>
                    <a:lnTo>
                      <a:pt x="1161" y="129"/>
                    </a:lnTo>
                    <a:lnTo>
                      <a:pt x="1162" y="129"/>
                    </a:lnTo>
                    <a:lnTo>
                      <a:pt x="1164" y="129"/>
                    </a:lnTo>
                    <a:lnTo>
                      <a:pt x="1165" y="129"/>
                    </a:lnTo>
                    <a:lnTo>
                      <a:pt x="1165" y="128"/>
                    </a:lnTo>
                    <a:lnTo>
                      <a:pt x="1167" y="128"/>
                    </a:lnTo>
                    <a:lnTo>
                      <a:pt x="1169" y="128"/>
                    </a:lnTo>
                    <a:lnTo>
                      <a:pt x="1169" y="126"/>
                    </a:lnTo>
                    <a:lnTo>
                      <a:pt x="1170" y="126"/>
                    </a:lnTo>
                    <a:lnTo>
                      <a:pt x="1170" y="124"/>
                    </a:lnTo>
                    <a:lnTo>
                      <a:pt x="1172" y="124"/>
                    </a:lnTo>
                    <a:lnTo>
                      <a:pt x="1173" y="124"/>
                    </a:lnTo>
                    <a:lnTo>
                      <a:pt x="1173" y="123"/>
                    </a:lnTo>
                    <a:lnTo>
                      <a:pt x="1175" y="123"/>
                    </a:lnTo>
                    <a:lnTo>
                      <a:pt x="1176" y="123"/>
                    </a:lnTo>
                    <a:lnTo>
                      <a:pt x="1178" y="121"/>
                    </a:lnTo>
                    <a:lnTo>
                      <a:pt x="1179" y="121"/>
                    </a:lnTo>
                    <a:lnTo>
                      <a:pt x="1181" y="121"/>
                    </a:lnTo>
                    <a:lnTo>
                      <a:pt x="1182" y="121"/>
                    </a:lnTo>
                    <a:lnTo>
                      <a:pt x="1184" y="121"/>
                    </a:lnTo>
                    <a:lnTo>
                      <a:pt x="1185" y="121"/>
                    </a:lnTo>
                    <a:lnTo>
                      <a:pt x="1187" y="121"/>
                    </a:lnTo>
                    <a:lnTo>
                      <a:pt x="1187" y="120"/>
                    </a:lnTo>
                    <a:lnTo>
                      <a:pt x="1189" y="120"/>
                    </a:lnTo>
                    <a:lnTo>
                      <a:pt x="1190" y="120"/>
                    </a:lnTo>
                    <a:lnTo>
                      <a:pt x="1192" y="120"/>
                    </a:lnTo>
                    <a:lnTo>
                      <a:pt x="1192" y="118"/>
                    </a:lnTo>
                    <a:lnTo>
                      <a:pt x="1193" y="118"/>
                    </a:lnTo>
                    <a:lnTo>
                      <a:pt x="1195" y="118"/>
                    </a:lnTo>
                    <a:lnTo>
                      <a:pt x="1196" y="118"/>
                    </a:lnTo>
                    <a:lnTo>
                      <a:pt x="1198" y="118"/>
                    </a:lnTo>
                    <a:lnTo>
                      <a:pt x="1198" y="117"/>
                    </a:lnTo>
                    <a:lnTo>
                      <a:pt x="1199" y="117"/>
                    </a:lnTo>
                    <a:lnTo>
                      <a:pt x="1201" y="117"/>
                    </a:lnTo>
                    <a:lnTo>
                      <a:pt x="1202" y="117"/>
                    </a:lnTo>
                    <a:lnTo>
                      <a:pt x="1204" y="117"/>
                    </a:lnTo>
                    <a:lnTo>
                      <a:pt x="1204" y="115"/>
                    </a:lnTo>
                    <a:lnTo>
                      <a:pt x="1205" y="115"/>
                    </a:lnTo>
                    <a:lnTo>
                      <a:pt x="1205" y="114"/>
                    </a:lnTo>
                    <a:lnTo>
                      <a:pt x="1204" y="114"/>
                    </a:lnTo>
                    <a:lnTo>
                      <a:pt x="1204" y="112"/>
                    </a:lnTo>
                    <a:lnTo>
                      <a:pt x="1204" y="111"/>
                    </a:lnTo>
                    <a:lnTo>
                      <a:pt x="1204" y="109"/>
                    </a:lnTo>
                    <a:lnTo>
                      <a:pt x="1204" y="108"/>
                    </a:lnTo>
                    <a:lnTo>
                      <a:pt x="1204" y="106"/>
                    </a:lnTo>
                    <a:lnTo>
                      <a:pt x="1202" y="106"/>
                    </a:lnTo>
                    <a:lnTo>
                      <a:pt x="1202" y="104"/>
                    </a:lnTo>
                    <a:lnTo>
                      <a:pt x="1201" y="103"/>
                    </a:lnTo>
                    <a:lnTo>
                      <a:pt x="1201" y="101"/>
                    </a:lnTo>
                    <a:lnTo>
                      <a:pt x="1201" y="100"/>
                    </a:lnTo>
                    <a:lnTo>
                      <a:pt x="1202" y="100"/>
                    </a:lnTo>
                    <a:lnTo>
                      <a:pt x="1202" y="98"/>
                    </a:lnTo>
                    <a:lnTo>
                      <a:pt x="1204" y="98"/>
                    </a:lnTo>
                    <a:lnTo>
                      <a:pt x="1204" y="97"/>
                    </a:lnTo>
                    <a:lnTo>
                      <a:pt x="1205" y="97"/>
                    </a:lnTo>
                    <a:lnTo>
                      <a:pt x="1207" y="95"/>
                    </a:lnTo>
                    <a:lnTo>
                      <a:pt x="1209" y="95"/>
                    </a:lnTo>
                    <a:lnTo>
                      <a:pt x="1209" y="94"/>
                    </a:lnTo>
                    <a:lnTo>
                      <a:pt x="1210" y="94"/>
                    </a:lnTo>
                    <a:lnTo>
                      <a:pt x="1212" y="94"/>
                    </a:lnTo>
                    <a:lnTo>
                      <a:pt x="1212" y="92"/>
                    </a:lnTo>
                    <a:lnTo>
                      <a:pt x="1213" y="92"/>
                    </a:lnTo>
                    <a:lnTo>
                      <a:pt x="1215" y="92"/>
                    </a:lnTo>
                    <a:lnTo>
                      <a:pt x="1215" y="91"/>
                    </a:lnTo>
                    <a:lnTo>
                      <a:pt x="1216" y="91"/>
                    </a:lnTo>
                    <a:lnTo>
                      <a:pt x="1216" y="89"/>
                    </a:lnTo>
                    <a:lnTo>
                      <a:pt x="1218" y="89"/>
                    </a:lnTo>
                    <a:lnTo>
                      <a:pt x="1219" y="88"/>
                    </a:lnTo>
                    <a:lnTo>
                      <a:pt x="1221" y="86"/>
                    </a:lnTo>
                    <a:lnTo>
                      <a:pt x="1222" y="84"/>
                    </a:lnTo>
                    <a:lnTo>
                      <a:pt x="1224" y="83"/>
                    </a:lnTo>
                    <a:lnTo>
                      <a:pt x="1224" y="81"/>
                    </a:lnTo>
                    <a:lnTo>
                      <a:pt x="1225" y="81"/>
                    </a:lnTo>
                    <a:lnTo>
                      <a:pt x="1225" y="80"/>
                    </a:lnTo>
                    <a:lnTo>
                      <a:pt x="1225" y="78"/>
                    </a:lnTo>
                    <a:lnTo>
                      <a:pt x="1227" y="77"/>
                    </a:lnTo>
                    <a:lnTo>
                      <a:pt x="1227" y="75"/>
                    </a:lnTo>
                    <a:lnTo>
                      <a:pt x="1229" y="75"/>
                    </a:lnTo>
                    <a:lnTo>
                      <a:pt x="1229" y="74"/>
                    </a:lnTo>
                    <a:lnTo>
                      <a:pt x="1229" y="72"/>
                    </a:lnTo>
                    <a:lnTo>
                      <a:pt x="1230" y="72"/>
                    </a:lnTo>
                    <a:lnTo>
                      <a:pt x="1230" y="71"/>
                    </a:lnTo>
                    <a:lnTo>
                      <a:pt x="1232" y="71"/>
                    </a:lnTo>
                    <a:lnTo>
                      <a:pt x="1233" y="71"/>
                    </a:lnTo>
                    <a:lnTo>
                      <a:pt x="1233" y="69"/>
                    </a:lnTo>
                    <a:lnTo>
                      <a:pt x="1235" y="69"/>
                    </a:lnTo>
                    <a:lnTo>
                      <a:pt x="1236" y="69"/>
                    </a:lnTo>
                    <a:lnTo>
                      <a:pt x="1238" y="69"/>
                    </a:lnTo>
                    <a:lnTo>
                      <a:pt x="1239" y="69"/>
                    </a:lnTo>
                    <a:lnTo>
                      <a:pt x="1241" y="69"/>
                    </a:lnTo>
                    <a:lnTo>
                      <a:pt x="1242" y="69"/>
                    </a:lnTo>
                    <a:lnTo>
                      <a:pt x="1244" y="69"/>
                    </a:lnTo>
                    <a:lnTo>
                      <a:pt x="1245" y="69"/>
                    </a:lnTo>
                    <a:lnTo>
                      <a:pt x="1247" y="69"/>
                    </a:lnTo>
                    <a:lnTo>
                      <a:pt x="1248" y="69"/>
                    </a:lnTo>
                    <a:lnTo>
                      <a:pt x="1250" y="69"/>
                    </a:lnTo>
                    <a:lnTo>
                      <a:pt x="1250" y="68"/>
                    </a:lnTo>
                    <a:lnTo>
                      <a:pt x="1252" y="68"/>
                    </a:lnTo>
                    <a:lnTo>
                      <a:pt x="1253" y="68"/>
                    </a:lnTo>
                    <a:lnTo>
                      <a:pt x="1255" y="68"/>
                    </a:lnTo>
                    <a:lnTo>
                      <a:pt x="1256" y="68"/>
                    </a:lnTo>
                    <a:lnTo>
                      <a:pt x="1256" y="66"/>
                    </a:lnTo>
                    <a:lnTo>
                      <a:pt x="1258" y="66"/>
                    </a:lnTo>
                    <a:lnTo>
                      <a:pt x="1258" y="64"/>
                    </a:lnTo>
                    <a:lnTo>
                      <a:pt x="1259" y="64"/>
                    </a:lnTo>
                    <a:lnTo>
                      <a:pt x="1261" y="64"/>
                    </a:lnTo>
                    <a:lnTo>
                      <a:pt x="1261" y="63"/>
                    </a:lnTo>
                    <a:lnTo>
                      <a:pt x="1262" y="63"/>
                    </a:lnTo>
                    <a:lnTo>
                      <a:pt x="1264" y="63"/>
                    </a:lnTo>
                    <a:lnTo>
                      <a:pt x="1265" y="63"/>
                    </a:lnTo>
                    <a:lnTo>
                      <a:pt x="1267" y="63"/>
                    </a:lnTo>
                    <a:lnTo>
                      <a:pt x="1268" y="63"/>
                    </a:lnTo>
                    <a:lnTo>
                      <a:pt x="1270" y="63"/>
                    </a:lnTo>
                    <a:lnTo>
                      <a:pt x="1272" y="63"/>
                    </a:lnTo>
                    <a:lnTo>
                      <a:pt x="1273" y="63"/>
                    </a:lnTo>
                    <a:lnTo>
                      <a:pt x="1275" y="63"/>
                    </a:lnTo>
                    <a:lnTo>
                      <a:pt x="1276" y="63"/>
                    </a:lnTo>
                    <a:lnTo>
                      <a:pt x="1276" y="64"/>
                    </a:lnTo>
                    <a:lnTo>
                      <a:pt x="1278" y="64"/>
                    </a:lnTo>
                    <a:lnTo>
                      <a:pt x="1279" y="64"/>
                    </a:lnTo>
                    <a:lnTo>
                      <a:pt x="1279" y="66"/>
                    </a:lnTo>
                    <a:lnTo>
                      <a:pt x="1281" y="66"/>
                    </a:lnTo>
                    <a:lnTo>
                      <a:pt x="1282" y="68"/>
                    </a:lnTo>
                    <a:lnTo>
                      <a:pt x="1284" y="68"/>
                    </a:lnTo>
                    <a:lnTo>
                      <a:pt x="1284" y="69"/>
                    </a:lnTo>
                    <a:lnTo>
                      <a:pt x="1285" y="69"/>
                    </a:lnTo>
                    <a:lnTo>
                      <a:pt x="1285" y="71"/>
                    </a:lnTo>
                    <a:lnTo>
                      <a:pt x="1287" y="71"/>
                    </a:lnTo>
                    <a:lnTo>
                      <a:pt x="1288" y="71"/>
                    </a:lnTo>
                    <a:lnTo>
                      <a:pt x="1288" y="72"/>
                    </a:lnTo>
                    <a:lnTo>
                      <a:pt x="1290" y="72"/>
                    </a:lnTo>
                    <a:lnTo>
                      <a:pt x="1292" y="72"/>
                    </a:lnTo>
                    <a:lnTo>
                      <a:pt x="1293" y="72"/>
                    </a:lnTo>
                    <a:lnTo>
                      <a:pt x="1295" y="72"/>
                    </a:lnTo>
                    <a:lnTo>
                      <a:pt x="1296" y="72"/>
                    </a:lnTo>
                    <a:lnTo>
                      <a:pt x="1298" y="72"/>
                    </a:lnTo>
                    <a:lnTo>
                      <a:pt x="1299" y="72"/>
                    </a:lnTo>
                    <a:lnTo>
                      <a:pt x="1299" y="71"/>
                    </a:lnTo>
                    <a:lnTo>
                      <a:pt x="1301" y="71"/>
                    </a:lnTo>
                    <a:lnTo>
                      <a:pt x="1302" y="71"/>
                    </a:lnTo>
                    <a:lnTo>
                      <a:pt x="1304" y="71"/>
                    </a:lnTo>
                    <a:lnTo>
                      <a:pt x="1305" y="71"/>
                    </a:lnTo>
                    <a:lnTo>
                      <a:pt x="1307" y="69"/>
                    </a:lnTo>
                    <a:lnTo>
                      <a:pt x="1308" y="69"/>
                    </a:lnTo>
                    <a:lnTo>
                      <a:pt x="1310" y="69"/>
                    </a:lnTo>
                    <a:lnTo>
                      <a:pt x="1312" y="69"/>
                    </a:lnTo>
                    <a:lnTo>
                      <a:pt x="1312" y="68"/>
                    </a:lnTo>
                    <a:lnTo>
                      <a:pt x="1313" y="68"/>
                    </a:lnTo>
                    <a:lnTo>
                      <a:pt x="1315" y="68"/>
                    </a:lnTo>
                    <a:lnTo>
                      <a:pt x="1316" y="68"/>
                    </a:lnTo>
                    <a:lnTo>
                      <a:pt x="1318" y="68"/>
                    </a:lnTo>
                    <a:lnTo>
                      <a:pt x="1319" y="68"/>
                    </a:lnTo>
                    <a:lnTo>
                      <a:pt x="1319" y="69"/>
                    </a:lnTo>
                    <a:lnTo>
                      <a:pt x="1321" y="69"/>
                    </a:lnTo>
                    <a:lnTo>
                      <a:pt x="1321" y="71"/>
                    </a:lnTo>
                    <a:lnTo>
                      <a:pt x="1322" y="71"/>
                    </a:lnTo>
                    <a:lnTo>
                      <a:pt x="1322" y="72"/>
                    </a:lnTo>
                    <a:lnTo>
                      <a:pt x="1322" y="74"/>
                    </a:lnTo>
                    <a:lnTo>
                      <a:pt x="1324" y="74"/>
                    </a:lnTo>
                    <a:lnTo>
                      <a:pt x="1324" y="75"/>
                    </a:lnTo>
                    <a:lnTo>
                      <a:pt x="1325" y="75"/>
                    </a:lnTo>
                    <a:lnTo>
                      <a:pt x="1325" y="77"/>
                    </a:lnTo>
                    <a:lnTo>
                      <a:pt x="1325" y="78"/>
                    </a:lnTo>
                    <a:lnTo>
                      <a:pt x="1325" y="80"/>
                    </a:lnTo>
                    <a:lnTo>
                      <a:pt x="1325" y="81"/>
                    </a:lnTo>
                    <a:lnTo>
                      <a:pt x="1327" y="81"/>
                    </a:lnTo>
                    <a:lnTo>
                      <a:pt x="1327" y="83"/>
                    </a:lnTo>
                    <a:lnTo>
                      <a:pt x="1327" y="84"/>
                    </a:lnTo>
                    <a:lnTo>
                      <a:pt x="1327" y="86"/>
                    </a:lnTo>
                    <a:lnTo>
                      <a:pt x="1327" y="88"/>
                    </a:lnTo>
                    <a:lnTo>
                      <a:pt x="1327" y="89"/>
                    </a:lnTo>
                    <a:lnTo>
                      <a:pt x="1327" y="91"/>
                    </a:lnTo>
                    <a:lnTo>
                      <a:pt x="1328" y="91"/>
                    </a:lnTo>
                    <a:lnTo>
                      <a:pt x="1328" y="92"/>
                    </a:lnTo>
                    <a:lnTo>
                      <a:pt x="1330" y="92"/>
                    </a:lnTo>
                    <a:lnTo>
                      <a:pt x="1332" y="92"/>
                    </a:lnTo>
                    <a:lnTo>
                      <a:pt x="1333" y="92"/>
                    </a:lnTo>
                    <a:lnTo>
                      <a:pt x="1333" y="91"/>
                    </a:lnTo>
                    <a:lnTo>
                      <a:pt x="1335" y="91"/>
                    </a:lnTo>
                    <a:lnTo>
                      <a:pt x="1335" y="89"/>
                    </a:lnTo>
                    <a:lnTo>
                      <a:pt x="1336" y="88"/>
                    </a:lnTo>
                    <a:lnTo>
                      <a:pt x="1336" y="86"/>
                    </a:lnTo>
                    <a:lnTo>
                      <a:pt x="1338" y="86"/>
                    </a:lnTo>
                    <a:lnTo>
                      <a:pt x="1338" y="84"/>
                    </a:lnTo>
                    <a:lnTo>
                      <a:pt x="1338" y="83"/>
                    </a:lnTo>
                    <a:lnTo>
                      <a:pt x="1338" y="81"/>
                    </a:lnTo>
                    <a:lnTo>
                      <a:pt x="1338" y="80"/>
                    </a:lnTo>
                    <a:lnTo>
                      <a:pt x="1338" y="78"/>
                    </a:lnTo>
                    <a:lnTo>
                      <a:pt x="1338" y="77"/>
                    </a:lnTo>
                    <a:lnTo>
                      <a:pt x="1338" y="75"/>
                    </a:lnTo>
                    <a:lnTo>
                      <a:pt x="1338" y="74"/>
                    </a:lnTo>
                    <a:lnTo>
                      <a:pt x="1339" y="74"/>
                    </a:lnTo>
                    <a:lnTo>
                      <a:pt x="1339" y="72"/>
                    </a:lnTo>
                    <a:lnTo>
                      <a:pt x="1339" y="71"/>
                    </a:lnTo>
                    <a:lnTo>
                      <a:pt x="1339" y="69"/>
                    </a:lnTo>
                    <a:lnTo>
                      <a:pt x="1339" y="68"/>
                    </a:lnTo>
                    <a:lnTo>
                      <a:pt x="1339" y="66"/>
                    </a:lnTo>
                    <a:lnTo>
                      <a:pt x="1339" y="64"/>
                    </a:lnTo>
                    <a:lnTo>
                      <a:pt x="1339" y="63"/>
                    </a:lnTo>
                    <a:lnTo>
                      <a:pt x="1341" y="61"/>
                    </a:lnTo>
                    <a:lnTo>
                      <a:pt x="1342" y="61"/>
                    </a:lnTo>
                    <a:lnTo>
                      <a:pt x="1342" y="60"/>
                    </a:lnTo>
                    <a:lnTo>
                      <a:pt x="1344" y="60"/>
                    </a:lnTo>
                    <a:lnTo>
                      <a:pt x="1345" y="60"/>
                    </a:lnTo>
                    <a:lnTo>
                      <a:pt x="1345" y="61"/>
                    </a:lnTo>
                    <a:lnTo>
                      <a:pt x="1347" y="61"/>
                    </a:lnTo>
                    <a:lnTo>
                      <a:pt x="1348" y="61"/>
                    </a:lnTo>
                    <a:lnTo>
                      <a:pt x="1348" y="63"/>
                    </a:lnTo>
                    <a:lnTo>
                      <a:pt x="1350" y="63"/>
                    </a:lnTo>
                    <a:lnTo>
                      <a:pt x="1350" y="64"/>
                    </a:lnTo>
                    <a:lnTo>
                      <a:pt x="1351" y="64"/>
                    </a:lnTo>
                    <a:lnTo>
                      <a:pt x="1353" y="66"/>
                    </a:lnTo>
                    <a:lnTo>
                      <a:pt x="1355" y="66"/>
                    </a:lnTo>
                    <a:lnTo>
                      <a:pt x="1355" y="68"/>
                    </a:lnTo>
                    <a:lnTo>
                      <a:pt x="1356" y="68"/>
                    </a:lnTo>
                    <a:lnTo>
                      <a:pt x="1358" y="68"/>
                    </a:lnTo>
                    <a:lnTo>
                      <a:pt x="1358" y="69"/>
                    </a:lnTo>
                    <a:lnTo>
                      <a:pt x="1359" y="69"/>
                    </a:lnTo>
                    <a:lnTo>
                      <a:pt x="1359" y="71"/>
                    </a:lnTo>
                    <a:lnTo>
                      <a:pt x="1361" y="71"/>
                    </a:lnTo>
                    <a:lnTo>
                      <a:pt x="1361" y="72"/>
                    </a:lnTo>
                    <a:lnTo>
                      <a:pt x="1362" y="72"/>
                    </a:lnTo>
                    <a:lnTo>
                      <a:pt x="1362" y="74"/>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19" name="Freeform 34">
                <a:extLst>
                  <a:ext uri="{FF2B5EF4-FFF2-40B4-BE49-F238E27FC236}">
                    <a16:creationId xmlns:a16="http://schemas.microsoft.com/office/drawing/2014/main" id="{2794B04D-EF5B-FB84-8BFD-BB7D976F1516}"/>
                  </a:ext>
                </a:extLst>
              </p:cNvPr>
              <p:cNvSpPr>
                <a:spLocks/>
              </p:cNvSpPr>
              <p:nvPr/>
            </p:nvSpPr>
            <p:spPr bwMode="auto">
              <a:xfrm>
                <a:off x="4573" y="2478"/>
                <a:ext cx="1092" cy="464"/>
              </a:xfrm>
              <a:custGeom>
                <a:avLst/>
                <a:gdLst>
                  <a:gd name="T0" fmla="*/ 17 w 1092"/>
                  <a:gd name="T1" fmla="*/ 9 h 464"/>
                  <a:gd name="T2" fmla="*/ 42 w 1092"/>
                  <a:gd name="T3" fmla="*/ 7 h 464"/>
                  <a:gd name="T4" fmla="*/ 60 w 1092"/>
                  <a:gd name="T5" fmla="*/ 17 h 464"/>
                  <a:gd name="T6" fmla="*/ 76 w 1092"/>
                  <a:gd name="T7" fmla="*/ 29 h 464"/>
                  <a:gd name="T8" fmla="*/ 88 w 1092"/>
                  <a:gd name="T9" fmla="*/ 44 h 464"/>
                  <a:gd name="T10" fmla="*/ 103 w 1092"/>
                  <a:gd name="T11" fmla="*/ 55 h 464"/>
                  <a:gd name="T12" fmla="*/ 117 w 1092"/>
                  <a:gd name="T13" fmla="*/ 72 h 464"/>
                  <a:gd name="T14" fmla="*/ 128 w 1092"/>
                  <a:gd name="T15" fmla="*/ 90 h 464"/>
                  <a:gd name="T16" fmla="*/ 142 w 1092"/>
                  <a:gd name="T17" fmla="*/ 106 h 464"/>
                  <a:gd name="T18" fmla="*/ 151 w 1092"/>
                  <a:gd name="T19" fmla="*/ 121 h 464"/>
                  <a:gd name="T20" fmla="*/ 137 w 1092"/>
                  <a:gd name="T21" fmla="*/ 135 h 464"/>
                  <a:gd name="T22" fmla="*/ 152 w 1092"/>
                  <a:gd name="T23" fmla="*/ 149 h 464"/>
                  <a:gd name="T24" fmla="*/ 168 w 1092"/>
                  <a:gd name="T25" fmla="*/ 166 h 464"/>
                  <a:gd name="T26" fmla="*/ 185 w 1092"/>
                  <a:gd name="T27" fmla="*/ 180 h 464"/>
                  <a:gd name="T28" fmla="*/ 199 w 1092"/>
                  <a:gd name="T29" fmla="*/ 193 h 464"/>
                  <a:gd name="T30" fmla="*/ 214 w 1092"/>
                  <a:gd name="T31" fmla="*/ 207 h 464"/>
                  <a:gd name="T32" fmla="*/ 223 w 1092"/>
                  <a:gd name="T33" fmla="*/ 227 h 464"/>
                  <a:gd name="T34" fmla="*/ 245 w 1092"/>
                  <a:gd name="T35" fmla="*/ 238 h 464"/>
                  <a:gd name="T36" fmla="*/ 248 w 1092"/>
                  <a:gd name="T37" fmla="*/ 257 h 464"/>
                  <a:gd name="T38" fmla="*/ 268 w 1092"/>
                  <a:gd name="T39" fmla="*/ 253 h 464"/>
                  <a:gd name="T40" fmla="*/ 285 w 1092"/>
                  <a:gd name="T41" fmla="*/ 266 h 464"/>
                  <a:gd name="T42" fmla="*/ 305 w 1092"/>
                  <a:gd name="T43" fmla="*/ 273 h 464"/>
                  <a:gd name="T44" fmla="*/ 326 w 1092"/>
                  <a:gd name="T45" fmla="*/ 283 h 464"/>
                  <a:gd name="T46" fmla="*/ 343 w 1092"/>
                  <a:gd name="T47" fmla="*/ 295 h 464"/>
                  <a:gd name="T48" fmla="*/ 358 w 1092"/>
                  <a:gd name="T49" fmla="*/ 307 h 464"/>
                  <a:gd name="T50" fmla="*/ 374 w 1092"/>
                  <a:gd name="T51" fmla="*/ 321 h 464"/>
                  <a:gd name="T52" fmla="*/ 395 w 1092"/>
                  <a:gd name="T53" fmla="*/ 329 h 464"/>
                  <a:gd name="T54" fmla="*/ 412 w 1092"/>
                  <a:gd name="T55" fmla="*/ 340 h 464"/>
                  <a:gd name="T56" fmla="*/ 429 w 1092"/>
                  <a:gd name="T57" fmla="*/ 352 h 464"/>
                  <a:gd name="T58" fmla="*/ 443 w 1092"/>
                  <a:gd name="T59" fmla="*/ 366 h 464"/>
                  <a:gd name="T60" fmla="*/ 466 w 1092"/>
                  <a:gd name="T61" fmla="*/ 372 h 464"/>
                  <a:gd name="T62" fmla="*/ 492 w 1092"/>
                  <a:gd name="T63" fmla="*/ 378 h 464"/>
                  <a:gd name="T64" fmla="*/ 514 w 1092"/>
                  <a:gd name="T65" fmla="*/ 373 h 464"/>
                  <a:gd name="T66" fmla="*/ 537 w 1092"/>
                  <a:gd name="T67" fmla="*/ 373 h 464"/>
                  <a:gd name="T68" fmla="*/ 561 w 1092"/>
                  <a:gd name="T69" fmla="*/ 375 h 464"/>
                  <a:gd name="T70" fmla="*/ 583 w 1092"/>
                  <a:gd name="T71" fmla="*/ 381 h 464"/>
                  <a:gd name="T72" fmla="*/ 606 w 1092"/>
                  <a:gd name="T73" fmla="*/ 383 h 464"/>
                  <a:gd name="T74" fmla="*/ 624 w 1092"/>
                  <a:gd name="T75" fmla="*/ 380 h 464"/>
                  <a:gd name="T76" fmla="*/ 638 w 1092"/>
                  <a:gd name="T77" fmla="*/ 395 h 464"/>
                  <a:gd name="T78" fmla="*/ 663 w 1092"/>
                  <a:gd name="T79" fmla="*/ 393 h 464"/>
                  <a:gd name="T80" fmla="*/ 684 w 1092"/>
                  <a:gd name="T81" fmla="*/ 403 h 464"/>
                  <a:gd name="T82" fmla="*/ 711 w 1092"/>
                  <a:gd name="T83" fmla="*/ 409 h 464"/>
                  <a:gd name="T84" fmla="*/ 723 w 1092"/>
                  <a:gd name="T85" fmla="*/ 423 h 464"/>
                  <a:gd name="T86" fmla="*/ 747 w 1092"/>
                  <a:gd name="T87" fmla="*/ 424 h 464"/>
                  <a:gd name="T88" fmla="*/ 770 w 1092"/>
                  <a:gd name="T89" fmla="*/ 430 h 464"/>
                  <a:gd name="T90" fmla="*/ 790 w 1092"/>
                  <a:gd name="T91" fmla="*/ 421 h 464"/>
                  <a:gd name="T92" fmla="*/ 803 w 1092"/>
                  <a:gd name="T93" fmla="*/ 435 h 464"/>
                  <a:gd name="T94" fmla="*/ 821 w 1092"/>
                  <a:gd name="T95" fmla="*/ 443 h 464"/>
                  <a:gd name="T96" fmla="*/ 844 w 1092"/>
                  <a:gd name="T97" fmla="*/ 446 h 464"/>
                  <a:gd name="T98" fmla="*/ 867 w 1092"/>
                  <a:gd name="T99" fmla="*/ 443 h 464"/>
                  <a:gd name="T100" fmla="*/ 887 w 1092"/>
                  <a:gd name="T101" fmla="*/ 444 h 464"/>
                  <a:gd name="T102" fmla="*/ 910 w 1092"/>
                  <a:gd name="T103" fmla="*/ 444 h 464"/>
                  <a:gd name="T104" fmla="*/ 933 w 1092"/>
                  <a:gd name="T105" fmla="*/ 441 h 464"/>
                  <a:gd name="T106" fmla="*/ 952 w 1092"/>
                  <a:gd name="T107" fmla="*/ 449 h 464"/>
                  <a:gd name="T108" fmla="*/ 969 w 1092"/>
                  <a:gd name="T109" fmla="*/ 460 h 464"/>
                  <a:gd name="T110" fmla="*/ 990 w 1092"/>
                  <a:gd name="T111" fmla="*/ 464 h 464"/>
                  <a:gd name="T112" fmla="*/ 1015 w 1092"/>
                  <a:gd name="T113" fmla="*/ 461 h 464"/>
                  <a:gd name="T114" fmla="*/ 1036 w 1092"/>
                  <a:gd name="T115" fmla="*/ 461 h 464"/>
                  <a:gd name="T116" fmla="*/ 1061 w 1092"/>
                  <a:gd name="T117" fmla="*/ 463 h 464"/>
                  <a:gd name="T118" fmla="*/ 1087 w 1092"/>
                  <a:gd name="T119" fmla="*/ 46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2" h="464">
                    <a:moveTo>
                      <a:pt x="0" y="0"/>
                    </a:moveTo>
                    <a:lnTo>
                      <a:pt x="2" y="0"/>
                    </a:lnTo>
                    <a:lnTo>
                      <a:pt x="2" y="1"/>
                    </a:lnTo>
                    <a:lnTo>
                      <a:pt x="3" y="1"/>
                    </a:lnTo>
                    <a:lnTo>
                      <a:pt x="5" y="3"/>
                    </a:lnTo>
                    <a:lnTo>
                      <a:pt x="6" y="3"/>
                    </a:lnTo>
                    <a:lnTo>
                      <a:pt x="6" y="4"/>
                    </a:lnTo>
                    <a:lnTo>
                      <a:pt x="8" y="4"/>
                    </a:lnTo>
                    <a:lnTo>
                      <a:pt x="9" y="4"/>
                    </a:lnTo>
                    <a:lnTo>
                      <a:pt x="9" y="6"/>
                    </a:lnTo>
                    <a:lnTo>
                      <a:pt x="11" y="6"/>
                    </a:lnTo>
                    <a:lnTo>
                      <a:pt x="11" y="7"/>
                    </a:lnTo>
                    <a:lnTo>
                      <a:pt x="13" y="7"/>
                    </a:lnTo>
                    <a:lnTo>
                      <a:pt x="14" y="7"/>
                    </a:lnTo>
                    <a:lnTo>
                      <a:pt x="16" y="7"/>
                    </a:lnTo>
                    <a:lnTo>
                      <a:pt x="17" y="7"/>
                    </a:lnTo>
                    <a:lnTo>
                      <a:pt x="17" y="9"/>
                    </a:lnTo>
                    <a:lnTo>
                      <a:pt x="19" y="9"/>
                    </a:lnTo>
                    <a:lnTo>
                      <a:pt x="20" y="9"/>
                    </a:lnTo>
                    <a:lnTo>
                      <a:pt x="22" y="9"/>
                    </a:lnTo>
                    <a:lnTo>
                      <a:pt x="23" y="9"/>
                    </a:lnTo>
                    <a:lnTo>
                      <a:pt x="25" y="9"/>
                    </a:lnTo>
                    <a:lnTo>
                      <a:pt x="26" y="9"/>
                    </a:lnTo>
                    <a:lnTo>
                      <a:pt x="28" y="9"/>
                    </a:lnTo>
                    <a:lnTo>
                      <a:pt x="28" y="7"/>
                    </a:lnTo>
                    <a:lnTo>
                      <a:pt x="29" y="7"/>
                    </a:lnTo>
                    <a:lnTo>
                      <a:pt x="31" y="7"/>
                    </a:lnTo>
                    <a:lnTo>
                      <a:pt x="33" y="7"/>
                    </a:lnTo>
                    <a:lnTo>
                      <a:pt x="34" y="7"/>
                    </a:lnTo>
                    <a:lnTo>
                      <a:pt x="36" y="7"/>
                    </a:lnTo>
                    <a:lnTo>
                      <a:pt x="37" y="7"/>
                    </a:lnTo>
                    <a:lnTo>
                      <a:pt x="39" y="7"/>
                    </a:lnTo>
                    <a:lnTo>
                      <a:pt x="40" y="7"/>
                    </a:lnTo>
                    <a:lnTo>
                      <a:pt x="42" y="7"/>
                    </a:lnTo>
                    <a:lnTo>
                      <a:pt x="43" y="7"/>
                    </a:lnTo>
                    <a:lnTo>
                      <a:pt x="43" y="9"/>
                    </a:lnTo>
                    <a:lnTo>
                      <a:pt x="45" y="9"/>
                    </a:lnTo>
                    <a:lnTo>
                      <a:pt x="46" y="9"/>
                    </a:lnTo>
                    <a:lnTo>
                      <a:pt x="46" y="10"/>
                    </a:lnTo>
                    <a:lnTo>
                      <a:pt x="48" y="10"/>
                    </a:lnTo>
                    <a:lnTo>
                      <a:pt x="49" y="12"/>
                    </a:lnTo>
                    <a:lnTo>
                      <a:pt x="51" y="12"/>
                    </a:lnTo>
                    <a:lnTo>
                      <a:pt x="51" y="14"/>
                    </a:lnTo>
                    <a:lnTo>
                      <a:pt x="53" y="14"/>
                    </a:lnTo>
                    <a:lnTo>
                      <a:pt x="54" y="14"/>
                    </a:lnTo>
                    <a:lnTo>
                      <a:pt x="54" y="15"/>
                    </a:lnTo>
                    <a:lnTo>
                      <a:pt x="56" y="15"/>
                    </a:lnTo>
                    <a:lnTo>
                      <a:pt x="57" y="15"/>
                    </a:lnTo>
                    <a:lnTo>
                      <a:pt x="57" y="17"/>
                    </a:lnTo>
                    <a:lnTo>
                      <a:pt x="59" y="17"/>
                    </a:lnTo>
                    <a:lnTo>
                      <a:pt x="60" y="17"/>
                    </a:lnTo>
                    <a:lnTo>
                      <a:pt x="60" y="18"/>
                    </a:lnTo>
                    <a:lnTo>
                      <a:pt x="62" y="18"/>
                    </a:lnTo>
                    <a:lnTo>
                      <a:pt x="63" y="18"/>
                    </a:lnTo>
                    <a:lnTo>
                      <a:pt x="63" y="20"/>
                    </a:lnTo>
                    <a:lnTo>
                      <a:pt x="65" y="20"/>
                    </a:lnTo>
                    <a:lnTo>
                      <a:pt x="66" y="21"/>
                    </a:lnTo>
                    <a:lnTo>
                      <a:pt x="68" y="21"/>
                    </a:lnTo>
                    <a:lnTo>
                      <a:pt x="68" y="23"/>
                    </a:lnTo>
                    <a:lnTo>
                      <a:pt x="69" y="23"/>
                    </a:lnTo>
                    <a:lnTo>
                      <a:pt x="69" y="24"/>
                    </a:lnTo>
                    <a:lnTo>
                      <a:pt x="71" y="24"/>
                    </a:lnTo>
                    <a:lnTo>
                      <a:pt x="73" y="24"/>
                    </a:lnTo>
                    <a:lnTo>
                      <a:pt x="73" y="26"/>
                    </a:lnTo>
                    <a:lnTo>
                      <a:pt x="74" y="26"/>
                    </a:lnTo>
                    <a:lnTo>
                      <a:pt x="74" y="27"/>
                    </a:lnTo>
                    <a:lnTo>
                      <a:pt x="76" y="27"/>
                    </a:lnTo>
                    <a:lnTo>
                      <a:pt x="76" y="29"/>
                    </a:lnTo>
                    <a:lnTo>
                      <a:pt x="77" y="29"/>
                    </a:lnTo>
                    <a:lnTo>
                      <a:pt x="79" y="29"/>
                    </a:lnTo>
                    <a:lnTo>
                      <a:pt x="79" y="30"/>
                    </a:lnTo>
                    <a:lnTo>
                      <a:pt x="80" y="30"/>
                    </a:lnTo>
                    <a:lnTo>
                      <a:pt x="82" y="32"/>
                    </a:lnTo>
                    <a:lnTo>
                      <a:pt x="82" y="34"/>
                    </a:lnTo>
                    <a:lnTo>
                      <a:pt x="83" y="34"/>
                    </a:lnTo>
                    <a:lnTo>
                      <a:pt x="83" y="35"/>
                    </a:lnTo>
                    <a:lnTo>
                      <a:pt x="83" y="37"/>
                    </a:lnTo>
                    <a:lnTo>
                      <a:pt x="83" y="38"/>
                    </a:lnTo>
                    <a:lnTo>
                      <a:pt x="85" y="38"/>
                    </a:lnTo>
                    <a:lnTo>
                      <a:pt x="85" y="40"/>
                    </a:lnTo>
                    <a:lnTo>
                      <a:pt x="85" y="41"/>
                    </a:lnTo>
                    <a:lnTo>
                      <a:pt x="86" y="41"/>
                    </a:lnTo>
                    <a:lnTo>
                      <a:pt x="86" y="43"/>
                    </a:lnTo>
                    <a:lnTo>
                      <a:pt x="88" y="43"/>
                    </a:lnTo>
                    <a:lnTo>
                      <a:pt x="88" y="44"/>
                    </a:lnTo>
                    <a:lnTo>
                      <a:pt x="89" y="44"/>
                    </a:lnTo>
                    <a:lnTo>
                      <a:pt x="91" y="44"/>
                    </a:lnTo>
                    <a:lnTo>
                      <a:pt x="91" y="46"/>
                    </a:lnTo>
                    <a:lnTo>
                      <a:pt x="93" y="46"/>
                    </a:lnTo>
                    <a:lnTo>
                      <a:pt x="94" y="46"/>
                    </a:lnTo>
                    <a:lnTo>
                      <a:pt x="94" y="47"/>
                    </a:lnTo>
                    <a:lnTo>
                      <a:pt x="96" y="47"/>
                    </a:lnTo>
                    <a:lnTo>
                      <a:pt x="97" y="47"/>
                    </a:lnTo>
                    <a:lnTo>
                      <a:pt x="97" y="49"/>
                    </a:lnTo>
                    <a:lnTo>
                      <a:pt x="99" y="49"/>
                    </a:lnTo>
                    <a:lnTo>
                      <a:pt x="99" y="50"/>
                    </a:lnTo>
                    <a:lnTo>
                      <a:pt x="100" y="50"/>
                    </a:lnTo>
                    <a:lnTo>
                      <a:pt x="100" y="52"/>
                    </a:lnTo>
                    <a:lnTo>
                      <a:pt x="102" y="52"/>
                    </a:lnTo>
                    <a:lnTo>
                      <a:pt x="102" y="54"/>
                    </a:lnTo>
                    <a:lnTo>
                      <a:pt x="103" y="54"/>
                    </a:lnTo>
                    <a:lnTo>
                      <a:pt x="103" y="55"/>
                    </a:lnTo>
                    <a:lnTo>
                      <a:pt x="105" y="57"/>
                    </a:lnTo>
                    <a:lnTo>
                      <a:pt x="106" y="57"/>
                    </a:lnTo>
                    <a:lnTo>
                      <a:pt x="108" y="58"/>
                    </a:lnTo>
                    <a:lnTo>
                      <a:pt x="109" y="58"/>
                    </a:lnTo>
                    <a:lnTo>
                      <a:pt x="111" y="58"/>
                    </a:lnTo>
                    <a:lnTo>
                      <a:pt x="111" y="60"/>
                    </a:lnTo>
                    <a:lnTo>
                      <a:pt x="112" y="60"/>
                    </a:lnTo>
                    <a:lnTo>
                      <a:pt x="114" y="60"/>
                    </a:lnTo>
                    <a:lnTo>
                      <a:pt x="116" y="61"/>
                    </a:lnTo>
                    <a:lnTo>
                      <a:pt x="117" y="63"/>
                    </a:lnTo>
                    <a:lnTo>
                      <a:pt x="117" y="64"/>
                    </a:lnTo>
                    <a:lnTo>
                      <a:pt x="119" y="64"/>
                    </a:lnTo>
                    <a:lnTo>
                      <a:pt x="119" y="66"/>
                    </a:lnTo>
                    <a:lnTo>
                      <a:pt x="117" y="67"/>
                    </a:lnTo>
                    <a:lnTo>
                      <a:pt x="117" y="69"/>
                    </a:lnTo>
                    <a:lnTo>
                      <a:pt x="117" y="70"/>
                    </a:lnTo>
                    <a:lnTo>
                      <a:pt x="117" y="72"/>
                    </a:lnTo>
                    <a:lnTo>
                      <a:pt x="119" y="72"/>
                    </a:lnTo>
                    <a:lnTo>
                      <a:pt x="119" y="74"/>
                    </a:lnTo>
                    <a:lnTo>
                      <a:pt x="119" y="75"/>
                    </a:lnTo>
                    <a:lnTo>
                      <a:pt x="120" y="75"/>
                    </a:lnTo>
                    <a:lnTo>
                      <a:pt x="120" y="77"/>
                    </a:lnTo>
                    <a:lnTo>
                      <a:pt x="122" y="77"/>
                    </a:lnTo>
                    <a:lnTo>
                      <a:pt x="122" y="78"/>
                    </a:lnTo>
                    <a:lnTo>
                      <a:pt x="122" y="80"/>
                    </a:lnTo>
                    <a:lnTo>
                      <a:pt x="123" y="80"/>
                    </a:lnTo>
                    <a:lnTo>
                      <a:pt x="123" y="81"/>
                    </a:lnTo>
                    <a:lnTo>
                      <a:pt x="123" y="83"/>
                    </a:lnTo>
                    <a:lnTo>
                      <a:pt x="125" y="83"/>
                    </a:lnTo>
                    <a:lnTo>
                      <a:pt x="125" y="84"/>
                    </a:lnTo>
                    <a:lnTo>
                      <a:pt x="126" y="86"/>
                    </a:lnTo>
                    <a:lnTo>
                      <a:pt x="126" y="87"/>
                    </a:lnTo>
                    <a:lnTo>
                      <a:pt x="128" y="89"/>
                    </a:lnTo>
                    <a:lnTo>
                      <a:pt x="128" y="90"/>
                    </a:lnTo>
                    <a:lnTo>
                      <a:pt x="128" y="92"/>
                    </a:lnTo>
                    <a:lnTo>
                      <a:pt x="128" y="94"/>
                    </a:lnTo>
                    <a:lnTo>
                      <a:pt x="129" y="94"/>
                    </a:lnTo>
                    <a:lnTo>
                      <a:pt x="129" y="95"/>
                    </a:lnTo>
                    <a:lnTo>
                      <a:pt x="131" y="95"/>
                    </a:lnTo>
                    <a:lnTo>
                      <a:pt x="131" y="97"/>
                    </a:lnTo>
                    <a:lnTo>
                      <a:pt x="132" y="98"/>
                    </a:lnTo>
                    <a:lnTo>
                      <a:pt x="134" y="100"/>
                    </a:lnTo>
                    <a:lnTo>
                      <a:pt x="136" y="100"/>
                    </a:lnTo>
                    <a:lnTo>
                      <a:pt x="136" y="101"/>
                    </a:lnTo>
                    <a:lnTo>
                      <a:pt x="137" y="101"/>
                    </a:lnTo>
                    <a:lnTo>
                      <a:pt x="137" y="103"/>
                    </a:lnTo>
                    <a:lnTo>
                      <a:pt x="139" y="103"/>
                    </a:lnTo>
                    <a:lnTo>
                      <a:pt x="139" y="104"/>
                    </a:lnTo>
                    <a:lnTo>
                      <a:pt x="140" y="104"/>
                    </a:lnTo>
                    <a:lnTo>
                      <a:pt x="140" y="106"/>
                    </a:lnTo>
                    <a:lnTo>
                      <a:pt x="142" y="106"/>
                    </a:lnTo>
                    <a:lnTo>
                      <a:pt x="143" y="107"/>
                    </a:lnTo>
                    <a:lnTo>
                      <a:pt x="145" y="109"/>
                    </a:lnTo>
                    <a:lnTo>
                      <a:pt x="145" y="110"/>
                    </a:lnTo>
                    <a:lnTo>
                      <a:pt x="146" y="110"/>
                    </a:lnTo>
                    <a:lnTo>
                      <a:pt x="146" y="112"/>
                    </a:lnTo>
                    <a:lnTo>
                      <a:pt x="148" y="112"/>
                    </a:lnTo>
                    <a:lnTo>
                      <a:pt x="149" y="114"/>
                    </a:lnTo>
                    <a:lnTo>
                      <a:pt x="151" y="114"/>
                    </a:lnTo>
                    <a:lnTo>
                      <a:pt x="151" y="115"/>
                    </a:lnTo>
                    <a:lnTo>
                      <a:pt x="152" y="115"/>
                    </a:lnTo>
                    <a:lnTo>
                      <a:pt x="154" y="115"/>
                    </a:lnTo>
                    <a:lnTo>
                      <a:pt x="154" y="117"/>
                    </a:lnTo>
                    <a:lnTo>
                      <a:pt x="154" y="118"/>
                    </a:lnTo>
                    <a:lnTo>
                      <a:pt x="154" y="120"/>
                    </a:lnTo>
                    <a:lnTo>
                      <a:pt x="152" y="120"/>
                    </a:lnTo>
                    <a:lnTo>
                      <a:pt x="152" y="121"/>
                    </a:lnTo>
                    <a:lnTo>
                      <a:pt x="151" y="121"/>
                    </a:lnTo>
                    <a:lnTo>
                      <a:pt x="151" y="123"/>
                    </a:lnTo>
                    <a:lnTo>
                      <a:pt x="149" y="123"/>
                    </a:lnTo>
                    <a:lnTo>
                      <a:pt x="148" y="123"/>
                    </a:lnTo>
                    <a:lnTo>
                      <a:pt x="146" y="123"/>
                    </a:lnTo>
                    <a:lnTo>
                      <a:pt x="146" y="124"/>
                    </a:lnTo>
                    <a:lnTo>
                      <a:pt x="145" y="124"/>
                    </a:lnTo>
                    <a:lnTo>
                      <a:pt x="143" y="126"/>
                    </a:lnTo>
                    <a:lnTo>
                      <a:pt x="142" y="126"/>
                    </a:lnTo>
                    <a:lnTo>
                      <a:pt x="142" y="127"/>
                    </a:lnTo>
                    <a:lnTo>
                      <a:pt x="140" y="127"/>
                    </a:lnTo>
                    <a:lnTo>
                      <a:pt x="140" y="129"/>
                    </a:lnTo>
                    <a:lnTo>
                      <a:pt x="139" y="129"/>
                    </a:lnTo>
                    <a:lnTo>
                      <a:pt x="139" y="130"/>
                    </a:lnTo>
                    <a:lnTo>
                      <a:pt x="137" y="130"/>
                    </a:lnTo>
                    <a:lnTo>
                      <a:pt x="137" y="132"/>
                    </a:lnTo>
                    <a:lnTo>
                      <a:pt x="137" y="134"/>
                    </a:lnTo>
                    <a:lnTo>
                      <a:pt x="137" y="135"/>
                    </a:lnTo>
                    <a:lnTo>
                      <a:pt x="137" y="137"/>
                    </a:lnTo>
                    <a:lnTo>
                      <a:pt x="137" y="138"/>
                    </a:lnTo>
                    <a:lnTo>
                      <a:pt x="139" y="138"/>
                    </a:lnTo>
                    <a:lnTo>
                      <a:pt x="139" y="140"/>
                    </a:lnTo>
                    <a:lnTo>
                      <a:pt x="140" y="140"/>
                    </a:lnTo>
                    <a:lnTo>
                      <a:pt x="142" y="140"/>
                    </a:lnTo>
                    <a:lnTo>
                      <a:pt x="142" y="141"/>
                    </a:lnTo>
                    <a:lnTo>
                      <a:pt x="143" y="141"/>
                    </a:lnTo>
                    <a:lnTo>
                      <a:pt x="145" y="141"/>
                    </a:lnTo>
                    <a:lnTo>
                      <a:pt x="146" y="141"/>
                    </a:lnTo>
                    <a:lnTo>
                      <a:pt x="146" y="143"/>
                    </a:lnTo>
                    <a:lnTo>
                      <a:pt x="148" y="143"/>
                    </a:lnTo>
                    <a:lnTo>
                      <a:pt x="149" y="144"/>
                    </a:lnTo>
                    <a:lnTo>
                      <a:pt x="151" y="146"/>
                    </a:lnTo>
                    <a:lnTo>
                      <a:pt x="151" y="147"/>
                    </a:lnTo>
                    <a:lnTo>
                      <a:pt x="152" y="147"/>
                    </a:lnTo>
                    <a:lnTo>
                      <a:pt x="152" y="149"/>
                    </a:lnTo>
                    <a:lnTo>
                      <a:pt x="154" y="149"/>
                    </a:lnTo>
                    <a:lnTo>
                      <a:pt x="154" y="150"/>
                    </a:lnTo>
                    <a:lnTo>
                      <a:pt x="156" y="150"/>
                    </a:lnTo>
                    <a:lnTo>
                      <a:pt x="157" y="152"/>
                    </a:lnTo>
                    <a:lnTo>
                      <a:pt x="159" y="153"/>
                    </a:lnTo>
                    <a:lnTo>
                      <a:pt x="160" y="155"/>
                    </a:lnTo>
                    <a:lnTo>
                      <a:pt x="160" y="157"/>
                    </a:lnTo>
                    <a:lnTo>
                      <a:pt x="162" y="157"/>
                    </a:lnTo>
                    <a:lnTo>
                      <a:pt x="162" y="158"/>
                    </a:lnTo>
                    <a:lnTo>
                      <a:pt x="163" y="160"/>
                    </a:lnTo>
                    <a:lnTo>
                      <a:pt x="163" y="161"/>
                    </a:lnTo>
                    <a:lnTo>
                      <a:pt x="165" y="161"/>
                    </a:lnTo>
                    <a:lnTo>
                      <a:pt x="165" y="163"/>
                    </a:lnTo>
                    <a:lnTo>
                      <a:pt x="165" y="164"/>
                    </a:lnTo>
                    <a:lnTo>
                      <a:pt x="166" y="164"/>
                    </a:lnTo>
                    <a:lnTo>
                      <a:pt x="166" y="166"/>
                    </a:lnTo>
                    <a:lnTo>
                      <a:pt x="168" y="166"/>
                    </a:lnTo>
                    <a:lnTo>
                      <a:pt x="168" y="167"/>
                    </a:lnTo>
                    <a:lnTo>
                      <a:pt x="169" y="169"/>
                    </a:lnTo>
                    <a:lnTo>
                      <a:pt x="169" y="170"/>
                    </a:lnTo>
                    <a:lnTo>
                      <a:pt x="171" y="170"/>
                    </a:lnTo>
                    <a:lnTo>
                      <a:pt x="171" y="172"/>
                    </a:lnTo>
                    <a:lnTo>
                      <a:pt x="172" y="172"/>
                    </a:lnTo>
                    <a:lnTo>
                      <a:pt x="174" y="172"/>
                    </a:lnTo>
                    <a:lnTo>
                      <a:pt x="174" y="173"/>
                    </a:lnTo>
                    <a:lnTo>
                      <a:pt x="176" y="173"/>
                    </a:lnTo>
                    <a:lnTo>
                      <a:pt x="176" y="175"/>
                    </a:lnTo>
                    <a:lnTo>
                      <a:pt x="177" y="175"/>
                    </a:lnTo>
                    <a:lnTo>
                      <a:pt x="179" y="177"/>
                    </a:lnTo>
                    <a:lnTo>
                      <a:pt x="180" y="177"/>
                    </a:lnTo>
                    <a:lnTo>
                      <a:pt x="182" y="178"/>
                    </a:lnTo>
                    <a:lnTo>
                      <a:pt x="183" y="178"/>
                    </a:lnTo>
                    <a:lnTo>
                      <a:pt x="183" y="180"/>
                    </a:lnTo>
                    <a:lnTo>
                      <a:pt x="185" y="180"/>
                    </a:lnTo>
                    <a:lnTo>
                      <a:pt x="185" y="181"/>
                    </a:lnTo>
                    <a:lnTo>
                      <a:pt x="186" y="181"/>
                    </a:lnTo>
                    <a:lnTo>
                      <a:pt x="188" y="183"/>
                    </a:lnTo>
                    <a:lnTo>
                      <a:pt x="189" y="183"/>
                    </a:lnTo>
                    <a:lnTo>
                      <a:pt x="189" y="184"/>
                    </a:lnTo>
                    <a:lnTo>
                      <a:pt x="191" y="184"/>
                    </a:lnTo>
                    <a:lnTo>
                      <a:pt x="191" y="186"/>
                    </a:lnTo>
                    <a:lnTo>
                      <a:pt x="192" y="186"/>
                    </a:lnTo>
                    <a:lnTo>
                      <a:pt x="192" y="187"/>
                    </a:lnTo>
                    <a:lnTo>
                      <a:pt x="194" y="187"/>
                    </a:lnTo>
                    <a:lnTo>
                      <a:pt x="194" y="189"/>
                    </a:lnTo>
                    <a:lnTo>
                      <a:pt x="196" y="189"/>
                    </a:lnTo>
                    <a:lnTo>
                      <a:pt x="196" y="190"/>
                    </a:lnTo>
                    <a:lnTo>
                      <a:pt x="197" y="190"/>
                    </a:lnTo>
                    <a:lnTo>
                      <a:pt x="197" y="192"/>
                    </a:lnTo>
                    <a:lnTo>
                      <a:pt x="199" y="192"/>
                    </a:lnTo>
                    <a:lnTo>
                      <a:pt x="199" y="193"/>
                    </a:lnTo>
                    <a:lnTo>
                      <a:pt x="200" y="195"/>
                    </a:lnTo>
                    <a:lnTo>
                      <a:pt x="200" y="197"/>
                    </a:lnTo>
                    <a:lnTo>
                      <a:pt x="202" y="197"/>
                    </a:lnTo>
                    <a:lnTo>
                      <a:pt x="202" y="198"/>
                    </a:lnTo>
                    <a:lnTo>
                      <a:pt x="203" y="198"/>
                    </a:lnTo>
                    <a:lnTo>
                      <a:pt x="203" y="200"/>
                    </a:lnTo>
                    <a:lnTo>
                      <a:pt x="205" y="200"/>
                    </a:lnTo>
                    <a:lnTo>
                      <a:pt x="205" y="201"/>
                    </a:lnTo>
                    <a:lnTo>
                      <a:pt x="206" y="201"/>
                    </a:lnTo>
                    <a:lnTo>
                      <a:pt x="206" y="203"/>
                    </a:lnTo>
                    <a:lnTo>
                      <a:pt x="208" y="203"/>
                    </a:lnTo>
                    <a:lnTo>
                      <a:pt x="208" y="204"/>
                    </a:lnTo>
                    <a:lnTo>
                      <a:pt x="209" y="204"/>
                    </a:lnTo>
                    <a:lnTo>
                      <a:pt x="211" y="206"/>
                    </a:lnTo>
                    <a:lnTo>
                      <a:pt x="212" y="206"/>
                    </a:lnTo>
                    <a:lnTo>
                      <a:pt x="212" y="207"/>
                    </a:lnTo>
                    <a:lnTo>
                      <a:pt x="214" y="207"/>
                    </a:lnTo>
                    <a:lnTo>
                      <a:pt x="214" y="209"/>
                    </a:lnTo>
                    <a:lnTo>
                      <a:pt x="215" y="209"/>
                    </a:lnTo>
                    <a:lnTo>
                      <a:pt x="215" y="210"/>
                    </a:lnTo>
                    <a:lnTo>
                      <a:pt x="217" y="210"/>
                    </a:lnTo>
                    <a:lnTo>
                      <a:pt x="219" y="212"/>
                    </a:lnTo>
                    <a:lnTo>
                      <a:pt x="220" y="213"/>
                    </a:lnTo>
                    <a:lnTo>
                      <a:pt x="220" y="215"/>
                    </a:lnTo>
                    <a:lnTo>
                      <a:pt x="222" y="215"/>
                    </a:lnTo>
                    <a:lnTo>
                      <a:pt x="222" y="217"/>
                    </a:lnTo>
                    <a:lnTo>
                      <a:pt x="222" y="218"/>
                    </a:lnTo>
                    <a:lnTo>
                      <a:pt x="222" y="220"/>
                    </a:lnTo>
                    <a:lnTo>
                      <a:pt x="222" y="221"/>
                    </a:lnTo>
                    <a:lnTo>
                      <a:pt x="222" y="223"/>
                    </a:lnTo>
                    <a:lnTo>
                      <a:pt x="223" y="223"/>
                    </a:lnTo>
                    <a:lnTo>
                      <a:pt x="223" y="224"/>
                    </a:lnTo>
                    <a:lnTo>
                      <a:pt x="223" y="226"/>
                    </a:lnTo>
                    <a:lnTo>
                      <a:pt x="223" y="227"/>
                    </a:lnTo>
                    <a:lnTo>
                      <a:pt x="225" y="227"/>
                    </a:lnTo>
                    <a:lnTo>
                      <a:pt x="225" y="229"/>
                    </a:lnTo>
                    <a:lnTo>
                      <a:pt x="226" y="229"/>
                    </a:lnTo>
                    <a:lnTo>
                      <a:pt x="228" y="229"/>
                    </a:lnTo>
                    <a:lnTo>
                      <a:pt x="228" y="230"/>
                    </a:lnTo>
                    <a:lnTo>
                      <a:pt x="229" y="230"/>
                    </a:lnTo>
                    <a:lnTo>
                      <a:pt x="231" y="230"/>
                    </a:lnTo>
                    <a:lnTo>
                      <a:pt x="232" y="230"/>
                    </a:lnTo>
                    <a:lnTo>
                      <a:pt x="234" y="232"/>
                    </a:lnTo>
                    <a:lnTo>
                      <a:pt x="235" y="232"/>
                    </a:lnTo>
                    <a:lnTo>
                      <a:pt x="237" y="232"/>
                    </a:lnTo>
                    <a:lnTo>
                      <a:pt x="239" y="233"/>
                    </a:lnTo>
                    <a:lnTo>
                      <a:pt x="240" y="233"/>
                    </a:lnTo>
                    <a:lnTo>
                      <a:pt x="242" y="235"/>
                    </a:lnTo>
                    <a:lnTo>
                      <a:pt x="243" y="237"/>
                    </a:lnTo>
                    <a:lnTo>
                      <a:pt x="245" y="237"/>
                    </a:lnTo>
                    <a:lnTo>
                      <a:pt x="245" y="238"/>
                    </a:lnTo>
                    <a:lnTo>
                      <a:pt x="246" y="238"/>
                    </a:lnTo>
                    <a:lnTo>
                      <a:pt x="246" y="240"/>
                    </a:lnTo>
                    <a:lnTo>
                      <a:pt x="245" y="240"/>
                    </a:lnTo>
                    <a:lnTo>
                      <a:pt x="245" y="241"/>
                    </a:lnTo>
                    <a:lnTo>
                      <a:pt x="245" y="243"/>
                    </a:lnTo>
                    <a:lnTo>
                      <a:pt x="245" y="244"/>
                    </a:lnTo>
                    <a:lnTo>
                      <a:pt x="245" y="246"/>
                    </a:lnTo>
                    <a:lnTo>
                      <a:pt x="245" y="247"/>
                    </a:lnTo>
                    <a:lnTo>
                      <a:pt x="243" y="247"/>
                    </a:lnTo>
                    <a:lnTo>
                      <a:pt x="243" y="249"/>
                    </a:lnTo>
                    <a:lnTo>
                      <a:pt x="243" y="250"/>
                    </a:lnTo>
                    <a:lnTo>
                      <a:pt x="245" y="252"/>
                    </a:lnTo>
                    <a:lnTo>
                      <a:pt x="245" y="253"/>
                    </a:lnTo>
                    <a:lnTo>
                      <a:pt x="245" y="255"/>
                    </a:lnTo>
                    <a:lnTo>
                      <a:pt x="246" y="255"/>
                    </a:lnTo>
                    <a:lnTo>
                      <a:pt x="246" y="257"/>
                    </a:lnTo>
                    <a:lnTo>
                      <a:pt x="248" y="257"/>
                    </a:lnTo>
                    <a:lnTo>
                      <a:pt x="249" y="258"/>
                    </a:lnTo>
                    <a:lnTo>
                      <a:pt x="251" y="258"/>
                    </a:lnTo>
                    <a:lnTo>
                      <a:pt x="251" y="260"/>
                    </a:lnTo>
                    <a:lnTo>
                      <a:pt x="252" y="260"/>
                    </a:lnTo>
                    <a:lnTo>
                      <a:pt x="254" y="260"/>
                    </a:lnTo>
                    <a:lnTo>
                      <a:pt x="255" y="260"/>
                    </a:lnTo>
                    <a:lnTo>
                      <a:pt x="257" y="260"/>
                    </a:lnTo>
                    <a:lnTo>
                      <a:pt x="257" y="258"/>
                    </a:lnTo>
                    <a:lnTo>
                      <a:pt x="259" y="258"/>
                    </a:lnTo>
                    <a:lnTo>
                      <a:pt x="259" y="257"/>
                    </a:lnTo>
                    <a:lnTo>
                      <a:pt x="260" y="257"/>
                    </a:lnTo>
                    <a:lnTo>
                      <a:pt x="262" y="257"/>
                    </a:lnTo>
                    <a:lnTo>
                      <a:pt x="262" y="255"/>
                    </a:lnTo>
                    <a:lnTo>
                      <a:pt x="263" y="255"/>
                    </a:lnTo>
                    <a:lnTo>
                      <a:pt x="265" y="253"/>
                    </a:lnTo>
                    <a:lnTo>
                      <a:pt x="266" y="253"/>
                    </a:lnTo>
                    <a:lnTo>
                      <a:pt x="268" y="253"/>
                    </a:lnTo>
                    <a:lnTo>
                      <a:pt x="269" y="253"/>
                    </a:lnTo>
                    <a:lnTo>
                      <a:pt x="271" y="253"/>
                    </a:lnTo>
                    <a:lnTo>
                      <a:pt x="272" y="253"/>
                    </a:lnTo>
                    <a:lnTo>
                      <a:pt x="274" y="253"/>
                    </a:lnTo>
                    <a:lnTo>
                      <a:pt x="275" y="253"/>
                    </a:lnTo>
                    <a:lnTo>
                      <a:pt x="275" y="255"/>
                    </a:lnTo>
                    <a:lnTo>
                      <a:pt x="277" y="255"/>
                    </a:lnTo>
                    <a:lnTo>
                      <a:pt x="277" y="257"/>
                    </a:lnTo>
                    <a:lnTo>
                      <a:pt x="279" y="257"/>
                    </a:lnTo>
                    <a:lnTo>
                      <a:pt x="279" y="258"/>
                    </a:lnTo>
                    <a:lnTo>
                      <a:pt x="279" y="260"/>
                    </a:lnTo>
                    <a:lnTo>
                      <a:pt x="280" y="261"/>
                    </a:lnTo>
                    <a:lnTo>
                      <a:pt x="282" y="263"/>
                    </a:lnTo>
                    <a:lnTo>
                      <a:pt x="283" y="263"/>
                    </a:lnTo>
                    <a:lnTo>
                      <a:pt x="283" y="264"/>
                    </a:lnTo>
                    <a:lnTo>
                      <a:pt x="285" y="264"/>
                    </a:lnTo>
                    <a:lnTo>
                      <a:pt x="285" y="266"/>
                    </a:lnTo>
                    <a:lnTo>
                      <a:pt x="286" y="266"/>
                    </a:lnTo>
                    <a:lnTo>
                      <a:pt x="288" y="266"/>
                    </a:lnTo>
                    <a:lnTo>
                      <a:pt x="288" y="267"/>
                    </a:lnTo>
                    <a:lnTo>
                      <a:pt x="289" y="267"/>
                    </a:lnTo>
                    <a:lnTo>
                      <a:pt x="291" y="267"/>
                    </a:lnTo>
                    <a:lnTo>
                      <a:pt x="292" y="269"/>
                    </a:lnTo>
                    <a:lnTo>
                      <a:pt x="294" y="269"/>
                    </a:lnTo>
                    <a:lnTo>
                      <a:pt x="295" y="269"/>
                    </a:lnTo>
                    <a:lnTo>
                      <a:pt x="295" y="270"/>
                    </a:lnTo>
                    <a:lnTo>
                      <a:pt x="297" y="270"/>
                    </a:lnTo>
                    <a:lnTo>
                      <a:pt x="299" y="270"/>
                    </a:lnTo>
                    <a:lnTo>
                      <a:pt x="299" y="272"/>
                    </a:lnTo>
                    <a:lnTo>
                      <a:pt x="300" y="272"/>
                    </a:lnTo>
                    <a:lnTo>
                      <a:pt x="302" y="272"/>
                    </a:lnTo>
                    <a:lnTo>
                      <a:pt x="302" y="273"/>
                    </a:lnTo>
                    <a:lnTo>
                      <a:pt x="303" y="273"/>
                    </a:lnTo>
                    <a:lnTo>
                      <a:pt x="305" y="273"/>
                    </a:lnTo>
                    <a:lnTo>
                      <a:pt x="305" y="275"/>
                    </a:lnTo>
                    <a:lnTo>
                      <a:pt x="306" y="275"/>
                    </a:lnTo>
                    <a:lnTo>
                      <a:pt x="308" y="275"/>
                    </a:lnTo>
                    <a:lnTo>
                      <a:pt x="308" y="277"/>
                    </a:lnTo>
                    <a:lnTo>
                      <a:pt x="309" y="277"/>
                    </a:lnTo>
                    <a:lnTo>
                      <a:pt x="311" y="277"/>
                    </a:lnTo>
                    <a:lnTo>
                      <a:pt x="312" y="277"/>
                    </a:lnTo>
                    <a:lnTo>
                      <a:pt x="314" y="278"/>
                    </a:lnTo>
                    <a:lnTo>
                      <a:pt x="315" y="278"/>
                    </a:lnTo>
                    <a:lnTo>
                      <a:pt x="317" y="278"/>
                    </a:lnTo>
                    <a:lnTo>
                      <a:pt x="317" y="280"/>
                    </a:lnTo>
                    <a:lnTo>
                      <a:pt x="318" y="280"/>
                    </a:lnTo>
                    <a:lnTo>
                      <a:pt x="320" y="280"/>
                    </a:lnTo>
                    <a:lnTo>
                      <a:pt x="322" y="280"/>
                    </a:lnTo>
                    <a:lnTo>
                      <a:pt x="323" y="281"/>
                    </a:lnTo>
                    <a:lnTo>
                      <a:pt x="325" y="281"/>
                    </a:lnTo>
                    <a:lnTo>
                      <a:pt x="326" y="283"/>
                    </a:lnTo>
                    <a:lnTo>
                      <a:pt x="328" y="283"/>
                    </a:lnTo>
                    <a:lnTo>
                      <a:pt x="329" y="284"/>
                    </a:lnTo>
                    <a:lnTo>
                      <a:pt x="331" y="284"/>
                    </a:lnTo>
                    <a:lnTo>
                      <a:pt x="332" y="286"/>
                    </a:lnTo>
                    <a:lnTo>
                      <a:pt x="334" y="286"/>
                    </a:lnTo>
                    <a:lnTo>
                      <a:pt x="335" y="286"/>
                    </a:lnTo>
                    <a:lnTo>
                      <a:pt x="335" y="287"/>
                    </a:lnTo>
                    <a:lnTo>
                      <a:pt x="337" y="287"/>
                    </a:lnTo>
                    <a:lnTo>
                      <a:pt x="338" y="287"/>
                    </a:lnTo>
                    <a:lnTo>
                      <a:pt x="338" y="289"/>
                    </a:lnTo>
                    <a:lnTo>
                      <a:pt x="340" y="289"/>
                    </a:lnTo>
                    <a:lnTo>
                      <a:pt x="342" y="289"/>
                    </a:lnTo>
                    <a:lnTo>
                      <a:pt x="342" y="290"/>
                    </a:lnTo>
                    <a:lnTo>
                      <a:pt x="343" y="290"/>
                    </a:lnTo>
                    <a:lnTo>
                      <a:pt x="343" y="292"/>
                    </a:lnTo>
                    <a:lnTo>
                      <a:pt x="343" y="293"/>
                    </a:lnTo>
                    <a:lnTo>
                      <a:pt x="343" y="295"/>
                    </a:lnTo>
                    <a:lnTo>
                      <a:pt x="343" y="297"/>
                    </a:lnTo>
                    <a:lnTo>
                      <a:pt x="343" y="298"/>
                    </a:lnTo>
                    <a:lnTo>
                      <a:pt x="345" y="298"/>
                    </a:lnTo>
                    <a:lnTo>
                      <a:pt x="345" y="300"/>
                    </a:lnTo>
                    <a:lnTo>
                      <a:pt x="345" y="301"/>
                    </a:lnTo>
                    <a:lnTo>
                      <a:pt x="346" y="301"/>
                    </a:lnTo>
                    <a:lnTo>
                      <a:pt x="346" y="303"/>
                    </a:lnTo>
                    <a:lnTo>
                      <a:pt x="348" y="303"/>
                    </a:lnTo>
                    <a:lnTo>
                      <a:pt x="349" y="303"/>
                    </a:lnTo>
                    <a:lnTo>
                      <a:pt x="351" y="304"/>
                    </a:lnTo>
                    <a:lnTo>
                      <a:pt x="352" y="304"/>
                    </a:lnTo>
                    <a:lnTo>
                      <a:pt x="354" y="304"/>
                    </a:lnTo>
                    <a:lnTo>
                      <a:pt x="354" y="306"/>
                    </a:lnTo>
                    <a:lnTo>
                      <a:pt x="355" y="306"/>
                    </a:lnTo>
                    <a:lnTo>
                      <a:pt x="357" y="306"/>
                    </a:lnTo>
                    <a:lnTo>
                      <a:pt x="357" y="307"/>
                    </a:lnTo>
                    <a:lnTo>
                      <a:pt x="358" y="307"/>
                    </a:lnTo>
                    <a:lnTo>
                      <a:pt x="360" y="309"/>
                    </a:lnTo>
                    <a:lnTo>
                      <a:pt x="362" y="309"/>
                    </a:lnTo>
                    <a:lnTo>
                      <a:pt x="362" y="310"/>
                    </a:lnTo>
                    <a:lnTo>
                      <a:pt x="363" y="310"/>
                    </a:lnTo>
                    <a:lnTo>
                      <a:pt x="365" y="312"/>
                    </a:lnTo>
                    <a:lnTo>
                      <a:pt x="366" y="312"/>
                    </a:lnTo>
                    <a:lnTo>
                      <a:pt x="366" y="313"/>
                    </a:lnTo>
                    <a:lnTo>
                      <a:pt x="368" y="313"/>
                    </a:lnTo>
                    <a:lnTo>
                      <a:pt x="368" y="315"/>
                    </a:lnTo>
                    <a:lnTo>
                      <a:pt x="369" y="315"/>
                    </a:lnTo>
                    <a:lnTo>
                      <a:pt x="369" y="317"/>
                    </a:lnTo>
                    <a:lnTo>
                      <a:pt x="371" y="317"/>
                    </a:lnTo>
                    <a:lnTo>
                      <a:pt x="371" y="318"/>
                    </a:lnTo>
                    <a:lnTo>
                      <a:pt x="372" y="318"/>
                    </a:lnTo>
                    <a:lnTo>
                      <a:pt x="372" y="320"/>
                    </a:lnTo>
                    <a:lnTo>
                      <a:pt x="372" y="321"/>
                    </a:lnTo>
                    <a:lnTo>
                      <a:pt x="374" y="321"/>
                    </a:lnTo>
                    <a:lnTo>
                      <a:pt x="375" y="323"/>
                    </a:lnTo>
                    <a:lnTo>
                      <a:pt x="377" y="323"/>
                    </a:lnTo>
                    <a:lnTo>
                      <a:pt x="378" y="323"/>
                    </a:lnTo>
                    <a:lnTo>
                      <a:pt x="380" y="323"/>
                    </a:lnTo>
                    <a:lnTo>
                      <a:pt x="380" y="324"/>
                    </a:lnTo>
                    <a:lnTo>
                      <a:pt x="382" y="324"/>
                    </a:lnTo>
                    <a:lnTo>
                      <a:pt x="383" y="324"/>
                    </a:lnTo>
                    <a:lnTo>
                      <a:pt x="385" y="324"/>
                    </a:lnTo>
                    <a:lnTo>
                      <a:pt x="386" y="324"/>
                    </a:lnTo>
                    <a:lnTo>
                      <a:pt x="386" y="326"/>
                    </a:lnTo>
                    <a:lnTo>
                      <a:pt x="388" y="326"/>
                    </a:lnTo>
                    <a:lnTo>
                      <a:pt x="389" y="326"/>
                    </a:lnTo>
                    <a:lnTo>
                      <a:pt x="391" y="326"/>
                    </a:lnTo>
                    <a:lnTo>
                      <a:pt x="391" y="327"/>
                    </a:lnTo>
                    <a:lnTo>
                      <a:pt x="392" y="327"/>
                    </a:lnTo>
                    <a:lnTo>
                      <a:pt x="394" y="327"/>
                    </a:lnTo>
                    <a:lnTo>
                      <a:pt x="395" y="329"/>
                    </a:lnTo>
                    <a:lnTo>
                      <a:pt x="397" y="329"/>
                    </a:lnTo>
                    <a:lnTo>
                      <a:pt x="398" y="330"/>
                    </a:lnTo>
                    <a:lnTo>
                      <a:pt x="400" y="330"/>
                    </a:lnTo>
                    <a:lnTo>
                      <a:pt x="402" y="330"/>
                    </a:lnTo>
                    <a:lnTo>
                      <a:pt x="402" y="332"/>
                    </a:lnTo>
                    <a:lnTo>
                      <a:pt x="403" y="332"/>
                    </a:lnTo>
                    <a:lnTo>
                      <a:pt x="405" y="332"/>
                    </a:lnTo>
                    <a:lnTo>
                      <a:pt x="406" y="332"/>
                    </a:lnTo>
                    <a:lnTo>
                      <a:pt x="406" y="333"/>
                    </a:lnTo>
                    <a:lnTo>
                      <a:pt x="408" y="333"/>
                    </a:lnTo>
                    <a:lnTo>
                      <a:pt x="408" y="335"/>
                    </a:lnTo>
                    <a:lnTo>
                      <a:pt x="409" y="335"/>
                    </a:lnTo>
                    <a:lnTo>
                      <a:pt x="409" y="337"/>
                    </a:lnTo>
                    <a:lnTo>
                      <a:pt x="411" y="337"/>
                    </a:lnTo>
                    <a:lnTo>
                      <a:pt x="411" y="338"/>
                    </a:lnTo>
                    <a:lnTo>
                      <a:pt x="412" y="338"/>
                    </a:lnTo>
                    <a:lnTo>
                      <a:pt x="412" y="340"/>
                    </a:lnTo>
                    <a:lnTo>
                      <a:pt x="414" y="340"/>
                    </a:lnTo>
                    <a:lnTo>
                      <a:pt x="414" y="341"/>
                    </a:lnTo>
                    <a:lnTo>
                      <a:pt x="415" y="341"/>
                    </a:lnTo>
                    <a:lnTo>
                      <a:pt x="417" y="343"/>
                    </a:lnTo>
                    <a:lnTo>
                      <a:pt x="418" y="343"/>
                    </a:lnTo>
                    <a:lnTo>
                      <a:pt x="418" y="344"/>
                    </a:lnTo>
                    <a:lnTo>
                      <a:pt x="420" y="344"/>
                    </a:lnTo>
                    <a:lnTo>
                      <a:pt x="420" y="346"/>
                    </a:lnTo>
                    <a:lnTo>
                      <a:pt x="421" y="346"/>
                    </a:lnTo>
                    <a:lnTo>
                      <a:pt x="423" y="347"/>
                    </a:lnTo>
                    <a:lnTo>
                      <a:pt x="425" y="347"/>
                    </a:lnTo>
                    <a:lnTo>
                      <a:pt x="425" y="349"/>
                    </a:lnTo>
                    <a:lnTo>
                      <a:pt x="426" y="349"/>
                    </a:lnTo>
                    <a:lnTo>
                      <a:pt x="426" y="350"/>
                    </a:lnTo>
                    <a:lnTo>
                      <a:pt x="428" y="350"/>
                    </a:lnTo>
                    <a:lnTo>
                      <a:pt x="428" y="352"/>
                    </a:lnTo>
                    <a:lnTo>
                      <a:pt x="429" y="352"/>
                    </a:lnTo>
                    <a:lnTo>
                      <a:pt x="429" y="353"/>
                    </a:lnTo>
                    <a:lnTo>
                      <a:pt x="431" y="353"/>
                    </a:lnTo>
                    <a:lnTo>
                      <a:pt x="431" y="355"/>
                    </a:lnTo>
                    <a:lnTo>
                      <a:pt x="432" y="355"/>
                    </a:lnTo>
                    <a:lnTo>
                      <a:pt x="432" y="357"/>
                    </a:lnTo>
                    <a:lnTo>
                      <a:pt x="434" y="357"/>
                    </a:lnTo>
                    <a:lnTo>
                      <a:pt x="434" y="358"/>
                    </a:lnTo>
                    <a:lnTo>
                      <a:pt x="435" y="358"/>
                    </a:lnTo>
                    <a:lnTo>
                      <a:pt x="435" y="360"/>
                    </a:lnTo>
                    <a:lnTo>
                      <a:pt x="437" y="360"/>
                    </a:lnTo>
                    <a:lnTo>
                      <a:pt x="437" y="361"/>
                    </a:lnTo>
                    <a:lnTo>
                      <a:pt x="438" y="361"/>
                    </a:lnTo>
                    <a:lnTo>
                      <a:pt x="438" y="363"/>
                    </a:lnTo>
                    <a:lnTo>
                      <a:pt x="440" y="363"/>
                    </a:lnTo>
                    <a:lnTo>
                      <a:pt x="441" y="364"/>
                    </a:lnTo>
                    <a:lnTo>
                      <a:pt x="443" y="364"/>
                    </a:lnTo>
                    <a:lnTo>
                      <a:pt x="443" y="366"/>
                    </a:lnTo>
                    <a:lnTo>
                      <a:pt x="445" y="366"/>
                    </a:lnTo>
                    <a:lnTo>
                      <a:pt x="446" y="366"/>
                    </a:lnTo>
                    <a:lnTo>
                      <a:pt x="446" y="367"/>
                    </a:lnTo>
                    <a:lnTo>
                      <a:pt x="448" y="367"/>
                    </a:lnTo>
                    <a:lnTo>
                      <a:pt x="449" y="367"/>
                    </a:lnTo>
                    <a:lnTo>
                      <a:pt x="451" y="367"/>
                    </a:lnTo>
                    <a:lnTo>
                      <a:pt x="451" y="369"/>
                    </a:lnTo>
                    <a:lnTo>
                      <a:pt x="452" y="369"/>
                    </a:lnTo>
                    <a:lnTo>
                      <a:pt x="454" y="369"/>
                    </a:lnTo>
                    <a:lnTo>
                      <a:pt x="455" y="369"/>
                    </a:lnTo>
                    <a:lnTo>
                      <a:pt x="457" y="369"/>
                    </a:lnTo>
                    <a:lnTo>
                      <a:pt x="458" y="370"/>
                    </a:lnTo>
                    <a:lnTo>
                      <a:pt x="460" y="370"/>
                    </a:lnTo>
                    <a:lnTo>
                      <a:pt x="461" y="370"/>
                    </a:lnTo>
                    <a:lnTo>
                      <a:pt x="463" y="370"/>
                    </a:lnTo>
                    <a:lnTo>
                      <a:pt x="465" y="370"/>
                    </a:lnTo>
                    <a:lnTo>
                      <a:pt x="466" y="372"/>
                    </a:lnTo>
                    <a:lnTo>
                      <a:pt x="468" y="372"/>
                    </a:lnTo>
                    <a:lnTo>
                      <a:pt x="469" y="372"/>
                    </a:lnTo>
                    <a:lnTo>
                      <a:pt x="471" y="373"/>
                    </a:lnTo>
                    <a:lnTo>
                      <a:pt x="472" y="373"/>
                    </a:lnTo>
                    <a:lnTo>
                      <a:pt x="474" y="375"/>
                    </a:lnTo>
                    <a:lnTo>
                      <a:pt x="475" y="375"/>
                    </a:lnTo>
                    <a:lnTo>
                      <a:pt x="477" y="375"/>
                    </a:lnTo>
                    <a:lnTo>
                      <a:pt x="478" y="377"/>
                    </a:lnTo>
                    <a:lnTo>
                      <a:pt x="480" y="377"/>
                    </a:lnTo>
                    <a:lnTo>
                      <a:pt x="481" y="377"/>
                    </a:lnTo>
                    <a:lnTo>
                      <a:pt x="483" y="377"/>
                    </a:lnTo>
                    <a:lnTo>
                      <a:pt x="485" y="378"/>
                    </a:lnTo>
                    <a:lnTo>
                      <a:pt x="486" y="378"/>
                    </a:lnTo>
                    <a:lnTo>
                      <a:pt x="488" y="378"/>
                    </a:lnTo>
                    <a:lnTo>
                      <a:pt x="489" y="378"/>
                    </a:lnTo>
                    <a:lnTo>
                      <a:pt x="491" y="378"/>
                    </a:lnTo>
                    <a:lnTo>
                      <a:pt x="492" y="378"/>
                    </a:lnTo>
                    <a:lnTo>
                      <a:pt x="494" y="378"/>
                    </a:lnTo>
                    <a:lnTo>
                      <a:pt x="495" y="378"/>
                    </a:lnTo>
                    <a:lnTo>
                      <a:pt x="497" y="380"/>
                    </a:lnTo>
                    <a:lnTo>
                      <a:pt x="498" y="380"/>
                    </a:lnTo>
                    <a:lnTo>
                      <a:pt x="500" y="380"/>
                    </a:lnTo>
                    <a:lnTo>
                      <a:pt x="501" y="380"/>
                    </a:lnTo>
                    <a:lnTo>
                      <a:pt x="501" y="378"/>
                    </a:lnTo>
                    <a:lnTo>
                      <a:pt x="503" y="378"/>
                    </a:lnTo>
                    <a:lnTo>
                      <a:pt x="505" y="378"/>
                    </a:lnTo>
                    <a:lnTo>
                      <a:pt x="506" y="378"/>
                    </a:lnTo>
                    <a:lnTo>
                      <a:pt x="508" y="377"/>
                    </a:lnTo>
                    <a:lnTo>
                      <a:pt x="509" y="377"/>
                    </a:lnTo>
                    <a:lnTo>
                      <a:pt x="509" y="375"/>
                    </a:lnTo>
                    <a:lnTo>
                      <a:pt x="511" y="375"/>
                    </a:lnTo>
                    <a:lnTo>
                      <a:pt x="512" y="375"/>
                    </a:lnTo>
                    <a:lnTo>
                      <a:pt x="512" y="373"/>
                    </a:lnTo>
                    <a:lnTo>
                      <a:pt x="514" y="373"/>
                    </a:lnTo>
                    <a:lnTo>
                      <a:pt x="515" y="373"/>
                    </a:lnTo>
                    <a:lnTo>
                      <a:pt x="517" y="373"/>
                    </a:lnTo>
                    <a:lnTo>
                      <a:pt x="517" y="372"/>
                    </a:lnTo>
                    <a:lnTo>
                      <a:pt x="518" y="372"/>
                    </a:lnTo>
                    <a:lnTo>
                      <a:pt x="520" y="372"/>
                    </a:lnTo>
                    <a:lnTo>
                      <a:pt x="521" y="372"/>
                    </a:lnTo>
                    <a:lnTo>
                      <a:pt x="523" y="372"/>
                    </a:lnTo>
                    <a:lnTo>
                      <a:pt x="524" y="372"/>
                    </a:lnTo>
                    <a:lnTo>
                      <a:pt x="526" y="372"/>
                    </a:lnTo>
                    <a:lnTo>
                      <a:pt x="528" y="372"/>
                    </a:lnTo>
                    <a:lnTo>
                      <a:pt x="529" y="372"/>
                    </a:lnTo>
                    <a:lnTo>
                      <a:pt x="531" y="372"/>
                    </a:lnTo>
                    <a:lnTo>
                      <a:pt x="532" y="372"/>
                    </a:lnTo>
                    <a:lnTo>
                      <a:pt x="532" y="373"/>
                    </a:lnTo>
                    <a:lnTo>
                      <a:pt x="534" y="373"/>
                    </a:lnTo>
                    <a:lnTo>
                      <a:pt x="535" y="373"/>
                    </a:lnTo>
                    <a:lnTo>
                      <a:pt x="537" y="373"/>
                    </a:lnTo>
                    <a:lnTo>
                      <a:pt x="538" y="372"/>
                    </a:lnTo>
                    <a:lnTo>
                      <a:pt x="540" y="372"/>
                    </a:lnTo>
                    <a:lnTo>
                      <a:pt x="541" y="372"/>
                    </a:lnTo>
                    <a:lnTo>
                      <a:pt x="543" y="372"/>
                    </a:lnTo>
                    <a:lnTo>
                      <a:pt x="544" y="372"/>
                    </a:lnTo>
                    <a:lnTo>
                      <a:pt x="546" y="372"/>
                    </a:lnTo>
                    <a:lnTo>
                      <a:pt x="548" y="372"/>
                    </a:lnTo>
                    <a:lnTo>
                      <a:pt x="549" y="372"/>
                    </a:lnTo>
                    <a:lnTo>
                      <a:pt x="551" y="372"/>
                    </a:lnTo>
                    <a:lnTo>
                      <a:pt x="552" y="372"/>
                    </a:lnTo>
                    <a:lnTo>
                      <a:pt x="554" y="372"/>
                    </a:lnTo>
                    <a:lnTo>
                      <a:pt x="554" y="373"/>
                    </a:lnTo>
                    <a:lnTo>
                      <a:pt x="555" y="373"/>
                    </a:lnTo>
                    <a:lnTo>
                      <a:pt x="557" y="373"/>
                    </a:lnTo>
                    <a:lnTo>
                      <a:pt x="558" y="373"/>
                    </a:lnTo>
                    <a:lnTo>
                      <a:pt x="560" y="375"/>
                    </a:lnTo>
                    <a:lnTo>
                      <a:pt x="561" y="375"/>
                    </a:lnTo>
                    <a:lnTo>
                      <a:pt x="563" y="375"/>
                    </a:lnTo>
                    <a:lnTo>
                      <a:pt x="563" y="377"/>
                    </a:lnTo>
                    <a:lnTo>
                      <a:pt x="564" y="377"/>
                    </a:lnTo>
                    <a:lnTo>
                      <a:pt x="566" y="377"/>
                    </a:lnTo>
                    <a:lnTo>
                      <a:pt x="568" y="377"/>
                    </a:lnTo>
                    <a:lnTo>
                      <a:pt x="569" y="378"/>
                    </a:lnTo>
                    <a:lnTo>
                      <a:pt x="571" y="378"/>
                    </a:lnTo>
                    <a:lnTo>
                      <a:pt x="572" y="380"/>
                    </a:lnTo>
                    <a:lnTo>
                      <a:pt x="574" y="380"/>
                    </a:lnTo>
                    <a:lnTo>
                      <a:pt x="574" y="381"/>
                    </a:lnTo>
                    <a:lnTo>
                      <a:pt x="575" y="381"/>
                    </a:lnTo>
                    <a:lnTo>
                      <a:pt x="577" y="381"/>
                    </a:lnTo>
                    <a:lnTo>
                      <a:pt x="578" y="381"/>
                    </a:lnTo>
                    <a:lnTo>
                      <a:pt x="578" y="383"/>
                    </a:lnTo>
                    <a:lnTo>
                      <a:pt x="580" y="383"/>
                    </a:lnTo>
                    <a:lnTo>
                      <a:pt x="581" y="383"/>
                    </a:lnTo>
                    <a:lnTo>
                      <a:pt x="583" y="381"/>
                    </a:lnTo>
                    <a:lnTo>
                      <a:pt x="584" y="381"/>
                    </a:lnTo>
                    <a:lnTo>
                      <a:pt x="586" y="383"/>
                    </a:lnTo>
                    <a:lnTo>
                      <a:pt x="588" y="383"/>
                    </a:lnTo>
                    <a:lnTo>
                      <a:pt x="589" y="383"/>
                    </a:lnTo>
                    <a:lnTo>
                      <a:pt x="591" y="383"/>
                    </a:lnTo>
                    <a:lnTo>
                      <a:pt x="592" y="383"/>
                    </a:lnTo>
                    <a:lnTo>
                      <a:pt x="594" y="383"/>
                    </a:lnTo>
                    <a:lnTo>
                      <a:pt x="595" y="383"/>
                    </a:lnTo>
                    <a:lnTo>
                      <a:pt x="597" y="383"/>
                    </a:lnTo>
                    <a:lnTo>
                      <a:pt x="597" y="384"/>
                    </a:lnTo>
                    <a:lnTo>
                      <a:pt x="598" y="384"/>
                    </a:lnTo>
                    <a:lnTo>
                      <a:pt x="600" y="384"/>
                    </a:lnTo>
                    <a:lnTo>
                      <a:pt x="601" y="384"/>
                    </a:lnTo>
                    <a:lnTo>
                      <a:pt x="603" y="384"/>
                    </a:lnTo>
                    <a:lnTo>
                      <a:pt x="604" y="384"/>
                    </a:lnTo>
                    <a:lnTo>
                      <a:pt x="604" y="383"/>
                    </a:lnTo>
                    <a:lnTo>
                      <a:pt x="606" y="383"/>
                    </a:lnTo>
                    <a:lnTo>
                      <a:pt x="608" y="383"/>
                    </a:lnTo>
                    <a:lnTo>
                      <a:pt x="609" y="383"/>
                    </a:lnTo>
                    <a:lnTo>
                      <a:pt x="611" y="381"/>
                    </a:lnTo>
                    <a:lnTo>
                      <a:pt x="612" y="381"/>
                    </a:lnTo>
                    <a:lnTo>
                      <a:pt x="614" y="381"/>
                    </a:lnTo>
                    <a:lnTo>
                      <a:pt x="614" y="380"/>
                    </a:lnTo>
                    <a:lnTo>
                      <a:pt x="615" y="380"/>
                    </a:lnTo>
                    <a:lnTo>
                      <a:pt x="617" y="380"/>
                    </a:lnTo>
                    <a:lnTo>
                      <a:pt x="617" y="378"/>
                    </a:lnTo>
                    <a:lnTo>
                      <a:pt x="618" y="378"/>
                    </a:lnTo>
                    <a:lnTo>
                      <a:pt x="620" y="378"/>
                    </a:lnTo>
                    <a:lnTo>
                      <a:pt x="621" y="378"/>
                    </a:lnTo>
                    <a:lnTo>
                      <a:pt x="621" y="377"/>
                    </a:lnTo>
                    <a:lnTo>
                      <a:pt x="623" y="377"/>
                    </a:lnTo>
                    <a:lnTo>
                      <a:pt x="623" y="378"/>
                    </a:lnTo>
                    <a:lnTo>
                      <a:pt x="624" y="378"/>
                    </a:lnTo>
                    <a:lnTo>
                      <a:pt x="624" y="380"/>
                    </a:lnTo>
                    <a:lnTo>
                      <a:pt x="626" y="381"/>
                    </a:lnTo>
                    <a:lnTo>
                      <a:pt x="626" y="383"/>
                    </a:lnTo>
                    <a:lnTo>
                      <a:pt x="626" y="384"/>
                    </a:lnTo>
                    <a:lnTo>
                      <a:pt x="626" y="386"/>
                    </a:lnTo>
                    <a:lnTo>
                      <a:pt x="626" y="387"/>
                    </a:lnTo>
                    <a:lnTo>
                      <a:pt x="627" y="387"/>
                    </a:lnTo>
                    <a:lnTo>
                      <a:pt x="627" y="389"/>
                    </a:lnTo>
                    <a:lnTo>
                      <a:pt x="627" y="390"/>
                    </a:lnTo>
                    <a:lnTo>
                      <a:pt x="629" y="390"/>
                    </a:lnTo>
                    <a:lnTo>
                      <a:pt x="629" y="392"/>
                    </a:lnTo>
                    <a:lnTo>
                      <a:pt x="631" y="393"/>
                    </a:lnTo>
                    <a:lnTo>
                      <a:pt x="632" y="393"/>
                    </a:lnTo>
                    <a:lnTo>
                      <a:pt x="632" y="395"/>
                    </a:lnTo>
                    <a:lnTo>
                      <a:pt x="634" y="395"/>
                    </a:lnTo>
                    <a:lnTo>
                      <a:pt x="635" y="395"/>
                    </a:lnTo>
                    <a:lnTo>
                      <a:pt x="637" y="395"/>
                    </a:lnTo>
                    <a:lnTo>
                      <a:pt x="638" y="395"/>
                    </a:lnTo>
                    <a:lnTo>
                      <a:pt x="640" y="395"/>
                    </a:lnTo>
                    <a:lnTo>
                      <a:pt x="641" y="395"/>
                    </a:lnTo>
                    <a:lnTo>
                      <a:pt x="643" y="395"/>
                    </a:lnTo>
                    <a:lnTo>
                      <a:pt x="644" y="395"/>
                    </a:lnTo>
                    <a:lnTo>
                      <a:pt x="646" y="395"/>
                    </a:lnTo>
                    <a:lnTo>
                      <a:pt x="647" y="395"/>
                    </a:lnTo>
                    <a:lnTo>
                      <a:pt x="647" y="393"/>
                    </a:lnTo>
                    <a:lnTo>
                      <a:pt x="649" y="393"/>
                    </a:lnTo>
                    <a:lnTo>
                      <a:pt x="651" y="393"/>
                    </a:lnTo>
                    <a:lnTo>
                      <a:pt x="652" y="393"/>
                    </a:lnTo>
                    <a:lnTo>
                      <a:pt x="654" y="393"/>
                    </a:lnTo>
                    <a:lnTo>
                      <a:pt x="655" y="393"/>
                    </a:lnTo>
                    <a:lnTo>
                      <a:pt x="657" y="393"/>
                    </a:lnTo>
                    <a:lnTo>
                      <a:pt x="658" y="393"/>
                    </a:lnTo>
                    <a:lnTo>
                      <a:pt x="660" y="393"/>
                    </a:lnTo>
                    <a:lnTo>
                      <a:pt x="661" y="393"/>
                    </a:lnTo>
                    <a:lnTo>
                      <a:pt x="663" y="393"/>
                    </a:lnTo>
                    <a:lnTo>
                      <a:pt x="663" y="395"/>
                    </a:lnTo>
                    <a:lnTo>
                      <a:pt x="664" y="395"/>
                    </a:lnTo>
                    <a:lnTo>
                      <a:pt x="666" y="395"/>
                    </a:lnTo>
                    <a:lnTo>
                      <a:pt x="667" y="396"/>
                    </a:lnTo>
                    <a:lnTo>
                      <a:pt x="669" y="396"/>
                    </a:lnTo>
                    <a:lnTo>
                      <a:pt x="671" y="396"/>
                    </a:lnTo>
                    <a:lnTo>
                      <a:pt x="671" y="398"/>
                    </a:lnTo>
                    <a:lnTo>
                      <a:pt x="672" y="398"/>
                    </a:lnTo>
                    <a:lnTo>
                      <a:pt x="674" y="398"/>
                    </a:lnTo>
                    <a:lnTo>
                      <a:pt x="675" y="400"/>
                    </a:lnTo>
                    <a:lnTo>
                      <a:pt x="677" y="400"/>
                    </a:lnTo>
                    <a:lnTo>
                      <a:pt x="678" y="400"/>
                    </a:lnTo>
                    <a:lnTo>
                      <a:pt x="680" y="401"/>
                    </a:lnTo>
                    <a:lnTo>
                      <a:pt x="681" y="401"/>
                    </a:lnTo>
                    <a:lnTo>
                      <a:pt x="683" y="401"/>
                    </a:lnTo>
                    <a:lnTo>
                      <a:pt x="683" y="403"/>
                    </a:lnTo>
                    <a:lnTo>
                      <a:pt x="684" y="403"/>
                    </a:lnTo>
                    <a:lnTo>
                      <a:pt x="686" y="403"/>
                    </a:lnTo>
                    <a:lnTo>
                      <a:pt x="687" y="403"/>
                    </a:lnTo>
                    <a:lnTo>
                      <a:pt x="689" y="404"/>
                    </a:lnTo>
                    <a:lnTo>
                      <a:pt x="691" y="404"/>
                    </a:lnTo>
                    <a:lnTo>
                      <a:pt x="692" y="404"/>
                    </a:lnTo>
                    <a:lnTo>
                      <a:pt x="694" y="404"/>
                    </a:lnTo>
                    <a:lnTo>
                      <a:pt x="695" y="406"/>
                    </a:lnTo>
                    <a:lnTo>
                      <a:pt x="697" y="406"/>
                    </a:lnTo>
                    <a:lnTo>
                      <a:pt x="698" y="406"/>
                    </a:lnTo>
                    <a:lnTo>
                      <a:pt x="700" y="406"/>
                    </a:lnTo>
                    <a:lnTo>
                      <a:pt x="701" y="407"/>
                    </a:lnTo>
                    <a:lnTo>
                      <a:pt x="703" y="407"/>
                    </a:lnTo>
                    <a:lnTo>
                      <a:pt x="704" y="407"/>
                    </a:lnTo>
                    <a:lnTo>
                      <a:pt x="706" y="407"/>
                    </a:lnTo>
                    <a:lnTo>
                      <a:pt x="707" y="409"/>
                    </a:lnTo>
                    <a:lnTo>
                      <a:pt x="709" y="409"/>
                    </a:lnTo>
                    <a:lnTo>
                      <a:pt x="711" y="409"/>
                    </a:lnTo>
                    <a:lnTo>
                      <a:pt x="711" y="410"/>
                    </a:lnTo>
                    <a:lnTo>
                      <a:pt x="712" y="410"/>
                    </a:lnTo>
                    <a:lnTo>
                      <a:pt x="712" y="412"/>
                    </a:lnTo>
                    <a:lnTo>
                      <a:pt x="714" y="412"/>
                    </a:lnTo>
                    <a:lnTo>
                      <a:pt x="714" y="413"/>
                    </a:lnTo>
                    <a:lnTo>
                      <a:pt x="714" y="415"/>
                    </a:lnTo>
                    <a:lnTo>
                      <a:pt x="714" y="416"/>
                    </a:lnTo>
                    <a:lnTo>
                      <a:pt x="714" y="418"/>
                    </a:lnTo>
                    <a:lnTo>
                      <a:pt x="715" y="418"/>
                    </a:lnTo>
                    <a:lnTo>
                      <a:pt x="715" y="420"/>
                    </a:lnTo>
                    <a:lnTo>
                      <a:pt x="717" y="420"/>
                    </a:lnTo>
                    <a:lnTo>
                      <a:pt x="717" y="421"/>
                    </a:lnTo>
                    <a:lnTo>
                      <a:pt x="718" y="421"/>
                    </a:lnTo>
                    <a:lnTo>
                      <a:pt x="720" y="421"/>
                    </a:lnTo>
                    <a:lnTo>
                      <a:pt x="721" y="421"/>
                    </a:lnTo>
                    <a:lnTo>
                      <a:pt x="723" y="421"/>
                    </a:lnTo>
                    <a:lnTo>
                      <a:pt x="723" y="423"/>
                    </a:lnTo>
                    <a:lnTo>
                      <a:pt x="724" y="423"/>
                    </a:lnTo>
                    <a:lnTo>
                      <a:pt x="726" y="423"/>
                    </a:lnTo>
                    <a:lnTo>
                      <a:pt x="727" y="423"/>
                    </a:lnTo>
                    <a:lnTo>
                      <a:pt x="729" y="423"/>
                    </a:lnTo>
                    <a:lnTo>
                      <a:pt x="730" y="423"/>
                    </a:lnTo>
                    <a:lnTo>
                      <a:pt x="732" y="423"/>
                    </a:lnTo>
                    <a:lnTo>
                      <a:pt x="734" y="423"/>
                    </a:lnTo>
                    <a:lnTo>
                      <a:pt x="734" y="424"/>
                    </a:lnTo>
                    <a:lnTo>
                      <a:pt x="735" y="424"/>
                    </a:lnTo>
                    <a:lnTo>
                      <a:pt x="737" y="424"/>
                    </a:lnTo>
                    <a:lnTo>
                      <a:pt x="738" y="424"/>
                    </a:lnTo>
                    <a:lnTo>
                      <a:pt x="740" y="424"/>
                    </a:lnTo>
                    <a:lnTo>
                      <a:pt x="741" y="424"/>
                    </a:lnTo>
                    <a:lnTo>
                      <a:pt x="743" y="424"/>
                    </a:lnTo>
                    <a:lnTo>
                      <a:pt x="744" y="424"/>
                    </a:lnTo>
                    <a:lnTo>
                      <a:pt x="746" y="424"/>
                    </a:lnTo>
                    <a:lnTo>
                      <a:pt x="747" y="424"/>
                    </a:lnTo>
                    <a:lnTo>
                      <a:pt x="749" y="424"/>
                    </a:lnTo>
                    <a:lnTo>
                      <a:pt x="750" y="424"/>
                    </a:lnTo>
                    <a:lnTo>
                      <a:pt x="752" y="424"/>
                    </a:lnTo>
                    <a:lnTo>
                      <a:pt x="754" y="424"/>
                    </a:lnTo>
                    <a:lnTo>
                      <a:pt x="754" y="426"/>
                    </a:lnTo>
                    <a:lnTo>
                      <a:pt x="755" y="426"/>
                    </a:lnTo>
                    <a:lnTo>
                      <a:pt x="757" y="426"/>
                    </a:lnTo>
                    <a:lnTo>
                      <a:pt x="758" y="427"/>
                    </a:lnTo>
                    <a:lnTo>
                      <a:pt x="760" y="427"/>
                    </a:lnTo>
                    <a:lnTo>
                      <a:pt x="761" y="427"/>
                    </a:lnTo>
                    <a:lnTo>
                      <a:pt x="761" y="429"/>
                    </a:lnTo>
                    <a:lnTo>
                      <a:pt x="763" y="429"/>
                    </a:lnTo>
                    <a:lnTo>
                      <a:pt x="764" y="429"/>
                    </a:lnTo>
                    <a:lnTo>
                      <a:pt x="766" y="430"/>
                    </a:lnTo>
                    <a:lnTo>
                      <a:pt x="767" y="430"/>
                    </a:lnTo>
                    <a:lnTo>
                      <a:pt x="769" y="430"/>
                    </a:lnTo>
                    <a:lnTo>
                      <a:pt x="770" y="430"/>
                    </a:lnTo>
                    <a:lnTo>
                      <a:pt x="770" y="429"/>
                    </a:lnTo>
                    <a:lnTo>
                      <a:pt x="772" y="429"/>
                    </a:lnTo>
                    <a:lnTo>
                      <a:pt x="774" y="427"/>
                    </a:lnTo>
                    <a:lnTo>
                      <a:pt x="775" y="427"/>
                    </a:lnTo>
                    <a:lnTo>
                      <a:pt x="777" y="427"/>
                    </a:lnTo>
                    <a:lnTo>
                      <a:pt x="777" y="426"/>
                    </a:lnTo>
                    <a:lnTo>
                      <a:pt x="778" y="426"/>
                    </a:lnTo>
                    <a:lnTo>
                      <a:pt x="778" y="424"/>
                    </a:lnTo>
                    <a:lnTo>
                      <a:pt x="780" y="424"/>
                    </a:lnTo>
                    <a:lnTo>
                      <a:pt x="781" y="423"/>
                    </a:lnTo>
                    <a:lnTo>
                      <a:pt x="783" y="423"/>
                    </a:lnTo>
                    <a:lnTo>
                      <a:pt x="784" y="423"/>
                    </a:lnTo>
                    <a:lnTo>
                      <a:pt x="786" y="423"/>
                    </a:lnTo>
                    <a:lnTo>
                      <a:pt x="786" y="421"/>
                    </a:lnTo>
                    <a:lnTo>
                      <a:pt x="787" y="421"/>
                    </a:lnTo>
                    <a:lnTo>
                      <a:pt x="789" y="421"/>
                    </a:lnTo>
                    <a:lnTo>
                      <a:pt x="790" y="421"/>
                    </a:lnTo>
                    <a:lnTo>
                      <a:pt x="790" y="423"/>
                    </a:lnTo>
                    <a:lnTo>
                      <a:pt x="792" y="423"/>
                    </a:lnTo>
                    <a:lnTo>
                      <a:pt x="792" y="424"/>
                    </a:lnTo>
                    <a:lnTo>
                      <a:pt x="794" y="424"/>
                    </a:lnTo>
                    <a:lnTo>
                      <a:pt x="794" y="426"/>
                    </a:lnTo>
                    <a:lnTo>
                      <a:pt x="794" y="427"/>
                    </a:lnTo>
                    <a:lnTo>
                      <a:pt x="795" y="427"/>
                    </a:lnTo>
                    <a:lnTo>
                      <a:pt x="795" y="429"/>
                    </a:lnTo>
                    <a:lnTo>
                      <a:pt x="795" y="430"/>
                    </a:lnTo>
                    <a:lnTo>
                      <a:pt x="797" y="430"/>
                    </a:lnTo>
                    <a:lnTo>
                      <a:pt x="797" y="432"/>
                    </a:lnTo>
                    <a:lnTo>
                      <a:pt x="798" y="432"/>
                    </a:lnTo>
                    <a:lnTo>
                      <a:pt x="798" y="433"/>
                    </a:lnTo>
                    <a:lnTo>
                      <a:pt x="800" y="433"/>
                    </a:lnTo>
                    <a:lnTo>
                      <a:pt x="800" y="435"/>
                    </a:lnTo>
                    <a:lnTo>
                      <a:pt x="801" y="435"/>
                    </a:lnTo>
                    <a:lnTo>
                      <a:pt x="803" y="435"/>
                    </a:lnTo>
                    <a:lnTo>
                      <a:pt x="803" y="436"/>
                    </a:lnTo>
                    <a:lnTo>
                      <a:pt x="804" y="436"/>
                    </a:lnTo>
                    <a:lnTo>
                      <a:pt x="806" y="436"/>
                    </a:lnTo>
                    <a:lnTo>
                      <a:pt x="807" y="436"/>
                    </a:lnTo>
                    <a:lnTo>
                      <a:pt x="809" y="436"/>
                    </a:lnTo>
                    <a:lnTo>
                      <a:pt x="809" y="438"/>
                    </a:lnTo>
                    <a:lnTo>
                      <a:pt x="810" y="438"/>
                    </a:lnTo>
                    <a:lnTo>
                      <a:pt x="812" y="438"/>
                    </a:lnTo>
                    <a:lnTo>
                      <a:pt x="814" y="438"/>
                    </a:lnTo>
                    <a:lnTo>
                      <a:pt x="814" y="440"/>
                    </a:lnTo>
                    <a:lnTo>
                      <a:pt x="815" y="440"/>
                    </a:lnTo>
                    <a:lnTo>
                      <a:pt x="817" y="440"/>
                    </a:lnTo>
                    <a:lnTo>
                      <a:pt x="818" y="440"/>
                    </a:lnTo>
                    <a:lnTo>
                      <a:pt x="818" y="441"/>
                    </a:lnTo>
                    <a:lnTo>
                      <a:pt x="820" y="441"/>
                    </a:lnTo>
                    <a:lnTo>
                      <a:pt x="821" y="441"/>
                    </a:lnTo>
                    <a:lnTo>
                      <a:pt x="821" y="443"/>
                    </a:lnTo>
                    <a:lnTo>
                      <a:pt x="823" y="443"/>
                    </a:lnTo>
                    <a:lnTo>
                      <a:pt x="824" y="443"/>
                    </a:lnTo>
                    <a:lnTo>
                      <a:pt x="826" y="443"/>
                    </a:lnTo>
                    <a:lnTo>
                      <a:pt x="827" y="444"/>
                    </a:lnTo>
                    <a:lnTo>
                      <a:pt x="829" y="444"/>
                    </a:lnTo>
                    <a:lnTo>
                      <a:pt x="830" y="444"/>
                    </a:lnTo>
                    <a:lnTo>
                      <a:pt x="832" y="444"/>
                    </a:lnTo>
                    <a:lnTo>
                      <a:pt x="833" y="444"/>
                    </a:lnTo>
                    <a:lnTo>
                      <a:pt x="835" y="444"/>
                    </a:lnTo>
                    <a:lnTo>
                      <a:pt x="837" y="444"/>
                    </a:lnTo>
                    <a:lnTo>
                      <a:pt x="837" y="446"/>
                    </a:lnTo>
                    <a:lnTo>
                      <a:pt x="838" y="446"/>
                    </a:lnTo>
                    <a:lnTo>
                      <a:pt x="840" y="446"/>
                    </a:lnTo>
                    <a:lnTo>
                      <a:pt x="841" y="446"/>
                    </a:lnTo>
                    <a:lnTo>
                      <a:pt x="843" y="444"/>
                    </a:lnTo>
                    <a:lnTo>
                      <a:pt x="844" y="444"/>
                    </a:lnTo>
                    <a:lnTo>
                      <a:pt x="844" y="446"/>
                    </a:lnTo>
                    <a:lnTo>
                      <a:pt x="846" y="447"/>
                    </a:lnTo>
                    <a:lnTo>
                      <a:pt x="847" y="447"/>
                    </a:lnTo>
                    <a:lnTo>
                      <a:pt x="847" y="446"/>
                    </a:lnTo>
                    <a:lnTo>
                      <a:pt x="849" y="446"/>
                    </a:lnTo>
                    <a:lnTo>
                      <a:pt x="850" y="446"/>
                    </a:lnTo>
                    <a:lnTo>
                      <a:pt x="852" y="446"/>
                    </a:lnTo>
                    <a:lnTo>
                      <a:pt x="853" y="446"/>
                    </a:lnTo>
                    <a:lnTo>
                      <a:pt x="855" y="446"/>
                    </a:lnTo>
                    <a:lnTo>
                      <a:pt x="857" y="446"/>
                    </a:lnTo>
                    <a:lnTo>
                      <a:pt x="858" y="446"/>
                    </a:lnTo>
                    <a:lnTo>
                      <a:pt x="860" y="446"/>
                    </a:lnTo>
                    <a:lnTo>
                      <a:pt x="861" y="446"/>
                    </a:lnTo>
                    <a:lnTo>
                      <a:pt x="861" y="444"/>
                    </a:lnTo>
                    <a:lnTo>
                      <a:pt x="863" y="444"/>
                    </a:lnTo>
                    <a:lnTo>
                      <a:pt x="864" y="444"/>
                    </a:lnTo>
                    <a:lnTo>
                      <a:pt x="866" y="443"/>
                    </a:lnTo>
                    <a:lnTo>
                      <a:pt x="867" y="443"/>
                    </a:lnTo>
                    <a:lnTo>
                      <a:pt x="867" y="441"/>
                    </a:lnTo>
                    <a:lnTo>
                      <a:pt x="869" y="441"/>
                    </a:lnTo>
                    <a:lnTo>
                      <a:pt x="870" y="440"/>
                    </a:lnTo>
                    <a:lnTo>
                      <a:pt x="872" y="440"/>
                    </a:lnTo>
                    <a:lnTo>
                      <a:pt x="873" y="438"/>
                    </a:lnTo>
                    <a:lnTo>
                      <a:pt x="875" y="438"/>
                    </a:lnTo>
                    <a:lnTo>
                      <a:pt x="875" y="440"/>
                    </a:lnTo>
                    <a:lnTo>
                      <a:pt x="877" y="440"/>
                    </a:lnTo>
                    <a:lnTo>
                      <a:pt x="878" y="440"/>
                    </a:lnTo>
                    <a:lnTo>
                      <a:pt x="880" y="441"/>
                    </a:lnTo>
                    <a:lnTo>
                      <a:pt x="881" y="441"/>
                    </a:lnTo>
                    <a:lnTo>
                      <a:pt x="883" y="441"/>
                    </a:lnTo>
                    <a:lnTo>
                      <a:pt x="883" y="443"/>
                    </a:lnTo>
                    <a:lnTo>
                      <a:pt x="884" y="443"/>
                    </a:lnTo>
                    <a:lnTo>
                      <a:pt x="886" y="443"/>
                    </a:lnTo>
                    <a:lnTo>
                      <a:pt x="887" y="443"/>
                    </a:lnTo>
                    <a:lnTo>
                      <a:pt x="887" y="444"/>
                    </a:lnTo>
                    <a:lnTo>
                      <a:pt x="889" y="444"/>
                    </a:lnTo>
                    <a:lnTo>
                      <a:pt x="890" y="444"/>
                    </a:lnTo>
                    <a:lnTo>
                      <a:pt x="892" y="444"/>
                    </a:lnTo>
                    <a:lnTo>
                      <a:pt x="892" y="446"/>
                    </a:lnTo>
                    <a:lnTo>
                      <a:pt x="893" y="446"/>
                    </a:lnTo>
                    <a:lnTo>
                      <a:pt x="895" y="446"/>
                    </a:lnTo>
                    <a:lnTo>
                      <a:pt x="897" y="446"/>
                    </a:lnTo>
                    <a:lnTo>
                      <a:pt x="898" y="446"/>
                    </a:lnTo>
                    <a:lnTo>
                      <a:pt x="900" y="446"/>
                    </a:lnTo>
                    <a:lnTo>
                      <a:pt x="901" y="446"/>
                    </a:lnTo>
                    <a:lnTo>
                      <a:pt x="903" y="446"/>
                    </a:lnTo>
                    <a:lnTo>
                      <a:pt x="904" y="446"/>
                    </a:lnTo>
                    <a:lnTo>
                      <a:pt x="904" y="444"/>
                    </a:lnTo>
                    <a:lnTo>
                      <a:pt x="906" y="444"/>
                    </a:lnTo>
                    <a:lnTo>
                      <a:pt x="907" y="444"/>
                    </a:lnTo>
                    <a:lnTo>
                      <a:pt x="909" y="444"/>
                    </a:lnTo>
                    <a:lnTo>
                      <a:pt x="910" y="444"/>
                    </a:lnTo>
                    <a:lnTo>
                      <a:pt x="912" y="444"/>
                    </a:lnTo>
                    <a:lnTo>
                      <a:pt x="913" y="444"/>
                    </a:lnTo>
                    <a:lnTo>
                      <a:pt x="915" y="444"/>
                    </a:lnTo>
                    <a:lnTo>
                      <a:pt x="915" y="443"/>
                    </a:lnTo>
                    <a:lnTo>
                      <a:pt x="917" y="443"/>
                    </a:lnTo>
                    <a:lnTo>
                      <a:pt x="918" y="443"/>
                    </a:lnTo>
                    <a:lnTo>
                      <a:pt x="920" y="443"/>
                    </a:lnTo>
                    <a:lnTo>
                      <a:pt x="921" y="443"/>
                    </a:lnTo>
                    <a:lnTo>
                      <a:pt x="921" y="441"/>
                    </a:lnTo>
                    <a:lnTo>
                      <a:pt x="923" y="441"/>
                    </a:lnTo>
                    <a:lnTo>
                      <a:pt x="924" y="441"/>
                    </a:lnTo>
                    <a:lnTo>
                      <a:pt x="926" y="441"/>
                    </a:lnTo>
                    <a:lnTo>
                      <a:pt x="927" y="441"/>
                    </a:lnTo>
                    <a:lnTo>
                      <a:pt x="929" y="441"/>
                    </a:lnTo>
                    <a:lnTo>
                      <a:pt x="930" y="441"/>
                    </a:lnTo>
                    <a:lnTo>
                      <a:pt x="932" y="441"/>
                    </a:lnTo>
                    <a:lnTo>
                      <a:pt x="933" y="441"/>
                    </a:lnTo>
                    <a:lnTo>
                      <a:pt x="935" y="441"/>
                    </a:lnTo>
                    <a:lnTo>
                      <a:pt x="936" y="441"/>
                    </a:lnTo>
                    <a:lnTo>
                      <a:pt x="936" y="443"/>
                    </a:lnTo>
                    <a:lnTo>
                      <a:pt x="938" y="443"/>
                    </a:lnTo>
                    <a:lnTo>
                      <a:pt x="940" y="443"/>
                    </a:lnTo>
                    <a:lnTo>
                      <a:pt x="941" y="443"/>
                    </a:lnTo>
                    <a:lnTo>
                      <a:pt x="941" y="444"/>
                    </a:lnTo>
                    <a:lnTo>
                      <a:pt x="943" y="444"/>
                    </a:lnTo>
                    <a:lnTo>
                      <a:pt x="944" y="444"/>
                    </a:lnTo>
                    <a:lnTo>
                      <a:pt x="946" y="444"/>
                    </a:lnTo>
                    <a:lnTo>
                      <a:pt x="946" y="446"/>
                    </a:lnTo>
                    <a:lnTo>
                      <a:pt x="947" y="446"/>
                    </a:lnTo>
                    <a:lnTo>
                      <a:pt x="949" y="446"/>
                    </a:lnTo>
                    <a:lnTo>
                      <a:pt x="949" y="447"/>
                    </a:lnTo>
                    <a:lnTo>
                      <a:pt x="950" y="447"/>
                    </a:lnTo>
                    <a:lnTo>
                      <a:pt x="950" y="449"/>
                    </a:lnTo>
                    <a:lnTo>
                      <a:pt x="952" y="449"/>
                    </a:lnTo>
                    <a:lnTo>
                      <a:pt x="952" y="450"/>
                    </a:lnTo>
                    <a:lnTo>
                      <a:pt x="953" y="450"/>
                    </a:lnTo>
                    <a:lnTo>
                      <a:pt x="953" y="452"/>
                    </a:lnTo>
                    <a:lnTo>
                      <a:pt x="955" y="452"/>
                    </a:lnTo>
                    <a:lnTo>
                      <a:pt x="955" y="453"/>
                    </a:lnTo>
                    <a:lnTo>
                      <a:pt x="956" y="453"/>
                    </a:lnTo>
                    <a:lnTo>
                      <a:pt x="956" y="455"/>
                    </a:lnTo>
                    <a:lnTo>
                      <a:pt x="958" y="455"/>
                    </a:lnTo>
                    <a:lnTo>
                      <a:pt x="958" y="456"/>
                    </a:lnTo>
                    <a:lnTo>
                      <a:pt x="960" y="456"/>
                    </a:lnTo>
                    <a:lnTo>
                      <a:pt x="961" y="456"/>
                    </a:lnTo>
                    <a:lnTo>
                      <a:pt x="961" y="458"/>
                    </a:lnTo>
                    <a:lnTo>
                      <a:pt x="963" y="458"/>
                    </a:lnTo>
                    <a:lnTo>
                      <a:pt x="964" y="458"/>
                    </a:lnTo>
                    <a:lnTo>
                      <a:pt x="966" y="458"/>
                    </a:lnTo>
                    <a:lnTo>
                      <a:pt x="967" y="460"/>
                    </a:lnTo>
                    <a:lnTo>
                      <a:pt x="969" y="460"/>
                    </a:lnTo>
                    <a:lnTo>
                      <a:pt x="970" y="460"/>
                    </a:lnTo>
                    <a:lnTo>
                      <a:pt x="972" y="460"/>
                    </a:lnTo>
                    <a:lnTo>
                      <a:pt x="973" y="460"/>
                    </a:lnTo>
                    <a:lnTo>
                      <a:pt x="975" y="460"/>
                    </a:lnTo>
                    <a:lnTo>
                      <a:pt x="976" y="460"/>
                    </a:lnTo>
                    <a:lnTo>
                      <a:pt x="978" y="460"/>
                    </a:lnTo>
                    <a:lnTo>
                      <a:pt x="978" y="458"/>
                    </a:lnTo>
                    <a:lnTo>
                      <a:pt x="980" y="458"/>
                    </a:lnTo>
                    <a:lnTo>
                      <a:pt x="981" y="458"/>
                    </a:lnTo>
                    <a:lnTo>
                      <a:pt x="983" y="460"/>
                    </a:lnTo>
                    <a:lnTo>
                      <a:pt x="984" y="460"/>
                    </a:lnTo>
                    <a:lnTo>
                      <a:pt x="986" y="461"/>
                    </a:lnTo>
                    <a:lnTo>
                      <a:pt x="987" y="461"/>
                    </a:lnTo>
                    <a:lnTo>
                      <a:pt x="987" y="463"/>
                    </a:lnTo>
                    <a:lnTo>
                      <a:pt x="989" y="463"/>
                    </a:lnTo>
                    <a:lnTo>
                      <a:pt x="989" y="464"/>
                    </a:lnTo>
                    <a:lnTo>
                      <a:pt x="990" y="464"/>
                    </a:lnTo>
                    <a:lnTo>
                      <a:pt x="992" y="464"/>
                    </a:lnTo>
                    <a:lnTo>
                      <a:pt x="993" y="464"/>
                    </a:lnTo>
                    <a:lnTo>
                      <a:pt x="995" y="464"/>
                    </a:lnTo>
                    <a:lnTo>
                      <a:pt x="996" y="464"/>
                    </a:lnTo>
                    <a:lnTo>
                      <a:pt x="998" y="464"/>
                    </a:lnTo>
                    <a:lnTo>
                      <a:pt x="1000" y="464"/>
                    </a:lnTo>
                    <a:lnTo>
                      <a:pt x="1001" y="464"/>
                    </a:lnTo>
                    <a:lnTo>
                      <a:pt x="1003" y="464"/>
                    </a:lnTo>
                    <a:lnTo>
                      <a:pt x="1004" y="464"/>
                    </a:lnTo>
                    <a:lnTo>
                      <a:pt x="1006" y="464"/>
                    </a:lnTo>
                    <a:lnTo>
                      <a:pt x="1007" y="464"/>
                    </a:lnTo>
                    <a:lnTo>
                      <a:pt x="1007" y="463"/>
                    </a:lnTo>
                    <a:lnTo>
                      <a:pt x="1009" y="463"/>
                    </a:lnTo>
                    <a:lnTo>
                      <a:pt x="1010" y="463"/>
                    </a:lnTo>
                    <a:lnTo>
                      <a:pt x="1012" y="463"/>
                    </a:lnTo>
                    <a:lnTo>
                      <a:pt x="1013" y="461"/>
                    </a:lnTo>
                    <a:lnTo>
                      <a:pt x="1015" y="461"/>
                    </a:lnTo>
                    <a:lnTo>
                      <a:pt x="1016" y="461"/>
                    </a:lnTo>
                    <a:lnTo>
                      <a:pt x="1018" y="461"/>
                    </a:lnTo>
                    <a:lnTo>
                      <a:pt x="1020" y="463"/>
                    </a:lnTo>
                    <a:lnTo>
                      <a:pt x="1021" y="463"/>
                    </a:lnTo>
                    <a:lnTo>
                      <a:pt x="1023" y="463"/>
                    </a:lnTo>
                    <a:lnTo>
                      <a:pt x="1024" y="464"/>
                    </a:lnTo>
                    <a:lnTo>
                      <a:pt x="1026" y="464"/>
                    </a:lnTo>
                    <a:lnTo>
                      <a:pt x="1027" y="464"/>
                    </a:lnTo>
                    <a:lnTo>
                      <a:pt x="1029" y="464"/>
                    </a:lnTo>
                    <a:lnTo>
                      <a:pt x="1029" y="463"/>
                    </a:lnTo>
                    <a:lnTo>
                      <a:pt x="1030" y="463"/>
                    </a:lnTo>
                    <a:lnTo>
                      <a:pt x="1030" y="461"/>
                    </a:lnTo>
                    <a:lnTo>
                      <a:pt x="1030" y="460"/>
                    </a:lnTo>
                    <a:lnTo>
                      <a:pt x="1032" y="460"/>
                    </a:lnTo>
                    <a:lnTo>
                      <a:pt x="1033" y="460"/>
                    </a:lnTo>
                    <a:lnTo>
                      <a:pt x="1035" y="461"/>
                    </a:lnTo>
                    <a:lnTo>
                      <a:pt x="1036" y="461"/>
                    </a:lnTo>
                    <a:lnTo>
                      <a:pt x="1038" y="463"/>
                    </a:lnTo>
                    <a:lnTo>
                      <a:pt x="1038" y="461"/>
                    </a:lnTo>
                    <a:lnTo>
                      <a:pt x="1040" y="461"/>
                    </a:lnTo>
                    <a:lnTo>
                      <a:pt x="1040" y="460"/>
                    </a:lnTo>
                    <a:lnTo>
                      <a:pt x="1040" y="458"/>
                    </a:lnTo>
                    <a:lnTo>
                      <a:pt x="1041" y="458"/>
                    </a:lnTo>
                    <a:lnTo>
                      <a:pt x="1043" y="458"/>
                    </a:lnTo>
                    <a:lnTo>
                      <a:pt x="1049" y="461"/>
                    </a:lnTo>
                    <a:lnTo>
                      <a:pt x="1050" y="461"/>
                    </a:lnTo>
                    <a:lnTo>
                      <a:pt x="1052" y="461"/>
                    </a:lnTo>
                    <a:lnTo>
                      <a:pt x="1053" y="461"/>
                    </a:lnTo>
                    <a:lnTo>
                      <a:pt x="1053" y="463"/>
                    </a:lnTo>
                    <a:lnTo>
                      <a:pt x="1055" y="463"/>
                    </a:lnTo>
                    <a:lnTo>
                      <a:pt x="1056" y="463"/>
                    </a:lnTo>
                    <a:lnTo>
                      <a:pt x="1058" y="463"/>
                    </a:lnTo>
                    <a:lnTo>
                      <a:pt x="1059" y="463"/>
                    </a:lnTo>
                    <a:lnTo>
                      <a:pt x="1061" y="463"/>
                    </a:lnTo>
                    <a:lnTo>
                      <a:pt x="1063" y="463"/>
                    </a:lnTo>
                    <a:lnTo>
                      <a:pt x="1064" y="463"/>
                    </a:lnTo>
                    <a:lnTo>
                      <a:pt x="1066" y="463"/>
                    </a:lnTo>
                    <a:lnTo>
                      <a:pt x="1067" y="463"/>
                    </a:lnTo>
                    <a:lnTo>
                      <a:pt x="1069" y="463"/>
                    </a:lnTo>
                    <a:lnTo>
                      <a:pt x="1070" y="463"/>
                    </a:lnTo>
                    <a:lnTo>
                      <a:pt x="1072" y="463"/>
                    </a:lnTo>
                    <a:lnTo>
                      <a:pt x="1073" y="463"/>
                    </a:lnTo>
                    <a:lnTo>
                      <a:pt x="1075" y="463"/>
                    </a:lnTo>
                    <a:lnTo>
                      <a:pt x="1076" y="463"/>
                    </a:lnTo>
                    <a:lnTo>
                      <a:pt x="1078" y="463"/>
                    </a:lnTo>
                    <a:lnTo>
                      <a:pt x="1079" y="463"/>
                    </a:lnTo>
                    <a:lnTo>
                      <a:pt x="1081" y="463"/>
                    </a:lnTo>
                    <a:lnTo>
                      <a:pt x="1083" y="463"/>
                    </a:lnTo>
                    <a:lnTo>
                      <a:pt x="1084" y="463"/>
                    </a:lnTo>
                    <a:lnTo>
                      <a:pt x="1086" y="463"/>
                    </a:lnTo>
                    <a:lnTo>
                      <a:pt x="1087" y="463"/>
                    </a:lnTo>
                    <a:lnTo>
                      <a:pt x="1089" y="463"/>
                    </a:lnTo>
                    <a:lnTo>
                      <a:pt x="1090" y="464"/>
                    </a:lnTo>
                    <a:lnTo>
                      <a:pt x="1092" y="464"/>
                    </a:lnTo>
                    <a:lnTo>
                      <a:pt x="1092" y="463"/>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20" name="Freeform 35">
                <a:extLst>
                  <a:ext uri="{FF2B5EF4-FFF2-40B4-BE49-F238E27FC236}">
                    <a16:creationId xmlns:a16="http://schemas.microsoft.com/office/drawing/2014/main" id="{935D2C6B-2D18-FBBF-2752-90398B4CC45A}"/>
                  </a:ext>
                </a:extLst>
              </p:cNvPr>
              <p:cNvSpPr>
                <a:spLocks/>
              </p:cNvSpPr>
              <p:nvPr/>
            </p:nvSpPr>
            <p:spPr bwMode="auto">
              <a:xfrm>
                <a:off x="3142" y="2599"/>
                <a:ext cx="2613" cy="1195"/>
              </a:xfrm>
              <a:custGeom>
                <a:avLst/>
                <a:gdLst>
                  <a:gd name="T0" fmla="*/ 2537 w 2613"/>
                  <a:gd name="T1" fmla="*/ 334 h 1195"/>
                  <a:gd name="T2" fmla="*/ 2550 w 2613"/>
                  <a:gd name="T3" fmla="*/ 328 h 1195"/>
                  <a:gd name="T4" fmla="*/ 2606 w 2613"/>
                  <a:gd name="T5" fmla="*/ 389 h 1195"/>
                  <a:gd name="T6" fmla="*/ 2583 w 2613"/>
                  <a:gd name="T7" fmla="*/ 479 h 1195"/>
                  <a:gd name="T8" fmla="*/ 2557 w 2613"/>
                  <a:gd name="T9" fmla="*/ 578 h 1195"/>
                  <a:gd name="T10" fmla="*/ 2587 w 2613"/>
                  <a:gd name="T11" fmla="*/ 672 h 1195"/>
                  <a:gd name="T12" fmla="*/ 2529 w 2613"/>
                  <a:gd name="T13" fmla="*/ 774 h 1195"/>
                  <a:gd name="T14" fmla="*/ 2577 w 2613"/>
                  <a:gd name="T15" fmla="*/ 841 h 1195"/>
                  <a:gd name="T16" fmla="*/ 2566 w 2613"/>
                  <a:gd name="T17" fmla="*/ 858 h 1195"/>
                  <a:gd name="T18" fmla="*/ 2557 w 2613"/>
                  <a:gd name="T19" fmla="*/ 869 h 1195"/>
                  <a:gd name="T20" fmla="*/ 2555 w 2613"/>
                  <a:gd name="T21" fmla="*/ 885 h 1195"/>
                  <a:gd name="T22" fmla="*/ 2550 w 2613"/>
                  <a:gd name="T23" fmla="*/ 901 h 1195"/>
                  <a:gd name="T24" fmla="*/ 2543 w 2613"/>
                  <a:gd name="T25" fmla="*/ 920 h 1195"/>
                  <a:gd name="T26" fmla="*/ 2535 w 2613"/>
                  <a:gd name="T27" fmla="*/ 935 h 1195"/>
                  <a:gd name="T28" fmla="*/ 2530 w 2613"/>
                  <a:gd name="T29" fmla="*/ 955 h 1195"/>
                  <a:gd name="T30" fmla="*/ 2520 w 2613"/>
                  <a:gd name="T31" fmla="*/ 968 h 1195"/>
                  <a:gd name="T32" fmla="*/ 2512 w 2613"/>
                  <a:gd name="T33" fmla="*/ 981 h 1195"/>
                  <a:gd name="T34" fmla="*/ 2507 w 2613"/>
                  <a:gd name="T35" fmla="*/ 1000 h 1195"/>
                  <a:gd name="T36" fmla="*/ 2503 w 2613"/>
                  <a:gd name="T37" fmla="*/ 1018 h 1195"/>
                  <a:gd name="T38" fmla="*/ 2500 w 2613"/>
                  <a:gd name="T39" fmla="*/ 1038 h 1195"/>
                  <a:gd name="T40" fmla="*/ 2500 w 2613"/>
                  <a:gd name="T41" fmla="*/ 1055 h 1195"/>
                  <a:gd name="T42" fmla="*/ 2503 w 2613"/>
                  <a:gd name="T43" fmla="*/ 1075 h 1195"/>
                  <a:gd name="T44" fmla="*/ 2503 w 2613"/>
                  <a:gd name="T45" fmla="*/ 1094 h 1195"/>
                  <a:gd name="T46" fmla="*/ 2427 w 2613"/>
                  <a:gd name="T47" fmla="*/ 1184 h 1195"/>
                  <a:gd name="T48" fmla="*/ 2288 w 2613"/>
                  <a:gd name="T49" fmla="*/ 1129 h 1195"/>
                  <a:gd name="T50" fmla="*/ 2177 w 2613"/>
                  <a:gd name="T51" fmla="*/ 1064 h 1195"/>
                  <a:gd name="T52" fmla="*/ 2088 w 2613"/>
                  <a:gd name="T53" fmla="*/ 1004 h 1195"/>
                  <a:gd name="T54" fmla="*/ 2026 w 2613"/>
                  <a:gd name="T55" fmla="*/ 938 h 1195"/>
                  <a:gd name="T56" fmla="*/ 1926 w 2613"/>
                  <a:gd name="T57" fmla="*/ 883 h 1195"/>
                  <a:gd name="T58" fmla="*/ 1802 w 2613"/>
                  <a:gd name="T59" fmla="*/ 815 h 1195"/>
                  <a:gd name="T60" fmla="*/ 1711 w 2613"/>
                  <a:gd name="T61" fmla="*/ 751 h 1195"/>
                  <a:gd name="T62" fmla="*/ 1616 w 2613"/>
                  <a:gd name="T63" fmla="*/ 705 h 1195"/>
                  <a:gd name="T64" fmla="*/ 1513 w 2613"/>
                  <a:gd name="T65" fmla="*/ 666 h 1195"/>
                  <a:gd name="T66" fmla="*/ 1467 w 2613"/>
                  <a:gd name="T67" fmla="*/ 649 h 1195"/>
                  <a:gd name="T68" fmla="*/ 1420 w 2613"/>
                  <a:gd name="T69" fmla="*/ 645 h 1195"/>
                  <a:gd name="T70" fmla="*/ 1396 w 2613"/>
                  <a:gd name="T71" fmla="*/ 631 h 1195"/>
                  <a:gd name="T72" fmla="*/ 1367 w 2613"/>
                  <a:gd name="T73" fmla="*/ 598 h 1195"/>
                  <a:gd name="T74" fmla="*/ 1333 w 2613"/>
                  <a:gd name="T75" fmla="*/ 575 h 1195"/>
                  <a:gd name="T76" fmla="*/ 1287 w 2613"/>
                  <a:gd name="T77" fmla="*/ 575 h 1195"/>
                  <a:gd name="T78" fmla="*/ 1248 w 2613"/>
                  <a:gd name="T79" fmla="*/ 571 h 1195"/>
                  <a:gd name="T80" fmla="*/ 1202 w 2613"/>
                  <a:gd name="T81" fmla="*/ 566 h 1195"/>
                  <a:gd name="T82" fmla="*/ 1053 w 2613"/>
                  <a:gd name="T83" fmla="*/ 486 h 1195"/>
                  <a:gd name="T84" fmla="*/ 1024 w 2613"/>
                  <a:gd name="T85" fmla="*/ 562 h 1195"/>
                  <a:gd name="T86" fmla="*/ 942 w 2613"/>
                  <a:gd name="T87" fmla="*/ 568 h 1195"/>
                  <a:gd name="T88" fmla="*/ 858 w 2613"/>
                  <a:gd name="T89" fmla="*/ 554 h 1195"/>
                  <a:gd name="T90" fmla="*/ 761 w 2613"/>
                  <a:gd name="T91" fmla="*/ 598 h 1195"/>
                  <a:gd name="T92" fmla="*/ 736 w 2613"/>
                  <a:gd name="T93" fmla="*/ 506 h 1195"/>
                  <a:gd name="T94" fmla="*/ 704 w 2613"/>
                  <a:gd name="T95" fmla="*/ 408 h 1195"/>
                  <a:gd name="T96" fmla="*/ 633 w 2613"/>
                  <a:gd name="T97" fmla="*/ 426 h 1195"/>
                  <a:gd name="T98" fmla="*/ 558 w 2613"/>
                  <a:gd name="T99" fmla="*/ 385 h 1195"/>
                  <a:gd name="T100" fmla="*/ 530 w 2613"/>
                  <a:gd name="T101" fmla="*/ 419 h 1195"/>
                  <a:gd name="T102" fmla="*/ 438 w 2613"/>
                  <a:gd name="T103" fmla="*/ 403 h 1195"/>
                  <a:gd name="T104" fmla="*/ 335 w 2613"/>
                  <a:gd name="T105" fmla="*/ 402 h 1195"/>
                  <a:gd name="T106" fmla="*/ 291 w 2613"/>
                  <a:gd name="T107" fmla="*/ 357 h 1195"/>
                  <a:gd name="T108" fmla="*/ 271 w 2613"/>
                  <a:gd name="T109" fmla="*/ 360 h 1195"/>
                  <a:gd name="T110" fmla="*/ 243 w 2613"/>
                  <a:gd name="T111" fmla="*/ 375 h 1195"/>
                  <a:gd name="T112" fmla="*/ 228 w 2613"/>
                  <a:gd name="T113" fmla="*/ 399 h 1195"/>
                  <a:gd name="T114" fmla="*/ 111 w 2613"/>
                  <a:gd name="T115" fmla="*/ 392 h 1195"/>
                  <a:gd name="T116" fmla="*/ 35 w 2613"/>
                  <a:gd name="T117" fmla="*/ 409 h 1195"/>
                  <a:gd name="T118" fmla="*/ 0 w 2613"/>
                  <a:gd name="T119" fmla="*/ 380 h 1195"/>
                  <a:gd name="T120" fmla="*/ 49 w 2613"/>
                  <a:gd name="T121" fmla="*/ 191 h 1195"/>
                  <a:gd name="T122" fmla="*/ 66 w 2613"/>
                  <a:gd name="T123" fmla="*/ 3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3" h="1195">
                    <a:moveTo>
                      <a:pt x="2523" y="342"/>
                    </a:moveTo>
                    <a:lnTo>
                      <a:pt x="2524" y="342"/>
                    </a:lnTo>
                    <a:lnTo>
                      <a:pt x="2524" y="340"/>
                    </a:lnTo>
                    <a:lnTo>
                      <a:pt x="2526" y="339"/>
                    </a:lnTo>
                    <a:lnTo>
                      <a:pt x="2526" y="337"/>
                    </a:lnTo>
                    <a:lnTo>
                      <a:pt x="2527" y="337"/>
                    </a:lnTo>
                    <a:lnTo>
                      <a:pt x="2529" y="337"/>
                    </a:lnTo>
                    <a:lnTo>
                      <a:pt x="2530" y="335"/>
                    </a:lnTo>
                    <a:lnTo>
                      <a:pt x="2532" y="335"/>
                    </a:lnTo>
                    <a:lnTo>
                      <a:pt x="2534" y="335"/>
                    </a:lnTo>
                    <a:lnTo>
                      <a:pt x="2534" y="334"/>
                    </a:lnTo>
                    <a:lnTo>
                      <a:pt x="2535" y="334"/>
                    </a:lnTo>
                    <a:lnTo>
                      <a:pt x="2537" y="334"/>
                    </a:lnTo>
                    <a:lnTo>
                      <a:pt x="2537" y="332"/>
                    </a:lnTo>
                    <a:lnTo>
                      <a:pt x="2538" y="332"/>
                    </a:lnTo>
                    <a:lnTo>
                      <a:pt x="2540" y="332"/>
                    </a:lnTo>
                    <a:lnTo>
                      <a:pt x="2540" y="331"/>
                    </a:lnTo>
                    <a:lnTo>
                      <a:pt x="2541" y="331"/>
                    </a:lnTo>
                    <a:lnTo>
                      <a:pt x="2543" y="331"/>
                    </a:lnTo>
                    <a:lnTo>
                      <a:pt x="2543" y="329"/>
                    </a:lnTo>
                    <a:lnTo>
                      <a:pt x="2544" y="329"/>
                    </a:lnTo>
                    <a:lnTo>
                      <a:pt x="2546" y="329"/>
                    </a:lnTo>
                    <a:lnTo>
                      <a:pt x="2546" y="328"/>
                    </a:lnTo>
                    <a:lnTo>
                      <a:pt x="2547" y="328"/>
                    </a:lnTo>
                    <a:lnTo>
                      <a:pt x="2549" y="328"/>
                    </a:lnTo>
                    <a:lnTo>
                      <a:pt x="2550" y="328"/>
                    </a:lnTo>
                    <a:lnTo>
                      <a:pt x="2552" y="328"/>
                    </a:lnTo>
                    <a:lnTo>
                      <a:pt x="2555" y="328"/>
                    </a:lnTo>
                    <a:lnTo>
                      <a:pt x="2564" y="328"/>
                    </a:lnTo>
                    <a:lnTo>
                      <a:pt x="2567" y="329"/>
                    </a:lnTo>
                    <a:lnTo>
                      <a:pt x="2570" y="331"/>
                    </a:lnTo>
                    <a:lnTo>
                      <a:pt x="2574" y="339"/>
                    </a:lnTo>
                    <a:lnTo>
                      <a:pt x="2580" y="346"/>
                    </a:lnTo>
                    <a:lnTo>
                      <a:pt x="2592" y="349"/>
                    </a:lnTo>
                    <a:lnTo>
                      <a:pt x="2604" y="351"/>
                    </a:lnTo>
                    <a:lnTo>
                      <a:pt x="2613" y="357"/>
                    </a:lnTo>
                    <a:lnTo>
                      <a:pt x="2612" y="366"/>
                    </a:lnTo>
                    <a:lnTo>
                      <a:pt x="2604" y="377"/>
                    </a:lnTo>
                    <a:lnTo>
                      <a:pt x="2606" y="389"/>
                    </a:lnTo>
                    <a:lnTo>
                      <a:pt x="2603" y="397"/>
                    </a:lnTo>
                    <a:lnTo>
                      <a:pt x="2604" y="402"/>
                    </a:lnTo>
                    <a:lnTo>
                      <a:pt x="2610" y="408"/>
                    </a:lnTo>
                    <a:lnTo>
                      <a:pt x="2612" y="414"/>
                    </a:lnTo>
                    <a:lnTo>
                      <a:pt x="2613" y="417"/>
                    </a:lnTo>
                    <a:lnTo>
                      <a:pt x="2612" y="423"/>
                    </a:lnTo>
                    <a:lnTo>
                      <a:pt x="2606" y="429"/>
                    </a:lnTo>
                    <a:lnTo>
                      <a:pt x="2600" y="437"/>
                    </a:lnTo>
                    <a:lnTo>
                      <a:pt x="2601" y="446"/>
                    </a:lnTo>
                    <a:lnTo>
                      <a:pt x="2604" y="452"/>
                    </a:lnTo>
                    <a:lnTo>
                      <a:pt x="2601" y="460"/>
                    </a:lnTo>
                    <a:lnTo>
                      <a:pt x="2592" y="469"/>
                    </a:lnTo>
                    <a:lnTo>
                      <a:pt x="2583" y="479"/>
                    </a:lnTo>
                    <a:lnTo>
                      <a:pt x="2577" y="488"/>
                    </a:lnTo>
                    <a:lnTo>
                      <a:pt x="2577" y="494"/>
                    </a:lnTo>
                    <a:lnTo>
                      <a:pt x="2570" y="500"/>
                    </a:lnTo>
                    <a:lnTo>
                      <a:pt x="2567" y="508"/>
                    </a:lnTo>
                    <a:lnTo>
                      <a:pt x="2564" y="515"/>
                    </a:lnTo>
                    <a:lnTo>
                      <a:pt x="2564" y="525"/>
                    </a:lnTo>
                    <a:lnTo>
                      <a:pt x="2561" y="529"/>
                    </a:lnTo>
                    <a:lnTo>
                      <a:pt x="2554" y="535"/>
                    </a:lnTo>
                    <a:lnTo>
                      <a:pt x="2550" y="545"/>
                    </a:lnTo>
                    <a:lnTo>
                      <a:pt x="2550" y="558"/>
                    </a:lnTo>
                    <a:lnTo>
                      <a:pt x="2554" y="566"/>
                    </a:lnTo>
                    <a:lnTo>
                      <a:pt x="2557" y="572"/>
                    </a:lnTo>
                    <a:lnTo>
                      <a:pt x="2557" y="578"/>
                    </a:lnTo>
                    <a:lnTo>
                      <a:pt x="2552" y="588"/>
                    </a:lnTo>
                    <a:lnTo>
                      <a:pt x="2547" y="595"/>
                    </a:lnTo>
                    <a:lnTo>
                      <a:pt x="2550" y="602"/>
                    </a:lnTo>
                    <a:lnTo>
                      <a:pt x="2560" y="605"/>
                    </a:lnTo>
                    <a:lnTo>
                      <a:pt x="2563" y="608"/>
                    </a:lnTo>
                    <a:lnTo>
                      <a:pt x="2567" y="615"/>
                    </a:lnTo>
                    <a:lnTo>
                      <a:pt x="2570" y="625"/>
                    </a:lnTo>
                    <a:lnTo>
                      <a:pt x="2574" y="634"/>
                    </a:lnTo>
                    <a:lnTo>
                      <a:pt x="2583" y="645"/>
                    </a:lnTo>
                    <a:lnTo>
                      <a:pt x="2589" y="651"/>
                    </a:lnTo>
                    <a:lnTo>
                      <a:pt x="2590" y="658"/>
                    </a:lnTo>
                    <a:lnTo>
                      <a:pt x="2590" y="666"/>
                    </a:lnTo>
                    <a:lnTo>
                      <a:pt x="2587" y="672"/>
                    </a:lnTo>
                    <a:lnTo>
                      <a:pt x="2583" y="680"/>
                    </a:lnTo>
                    <a:lnTo>
                      <a:pt x="2578" y="688"/>
                    </a:lnTo>
                    <a:lnTo>
                      <a:pt x="2575" y="695"/>
                    </a:lnTo>
                    <a:lnTo>
                      <a:pt x="2574" y="705"/>
                    </a:lnTo>
                    <a:lnTo>
                      <a:pt x="2567" y="711"/>
                    </a:lnTo>
                    <a:lnTo>
                      <a:pt x="2563" y="720"/>
                    </a:lnTo>
                    <a:lnTo>
                      <a:pt x="2558" y="726"/>
                    </a:lnTo>
                    <a:lnTo>
                      <a:pt x="2554" y="735"/>
                    </a:lnTo>
                    <a:lnTo>
                      <a:pt x="2549" y="740"/>
                    </a:lnTo>
                    <a:lnTo>
                      <a:pt x="2543" y="748"/>
                    </a:lnTo>
                    <a:lnTo>
                      <a:pt x="2535" y="755"/>
                    </a:lnTo>
                    <a:lnTo>
                      <a:pt x="2530" y="766"/>
                    </a:lnTo>
                    <a:lnTo>
                      <a:pt x="2529" y="774"/>
                    </a:lnTo>
                    <a:lnTo>
                      <a:pt x="2538" y="786"/>
                    </a:lnTo>
                    <a:lnTo>
                      <a:pt x="2543" y="789"/>
                    </a:lnTo>
                    <a:lnTo>
                      <a:pt x="2546" y="792"/>
                    </a:lnTo>
                    <a:lnTo>
                      <a:pt x="2552" y="800"/>
                    </a:lnTo>
                    <a:lnTo>
                      <a:pt x="2558" y="811"/>
                    </a:lnTo>
                    <a:lnTo>
                      <a:pt x="2564" y="814"/>
                    </a:lnTo>
                    <a:lnTo>
                      <a:pt x="2572" y="817"/>
                    </a:lnTo>
                    <a:lnTo>
                      <a:pt x="2580" y="820"/>
                    </a:lnTo>
                    <a:lnTo>
                      <a:pt x="2580" y="825"/>
                    </a:lnTo>
                    <a:lnTo>
                      <a:pt x="2580" y="837"/>
                    </a:lnTo>
                    <a:lnTo>
                      <a:pt x="2578" y="838"/>
                    </a:lnTo>
                    <a:lnTo>
                      <a:pt x="2577" y="840"/>
                    </a:lnTo>
                    <a:lnTo>
                      <a:pt x="2577" y="841"/>
                    </a:lnTo>
                    <a:lnTo>
                      <a:pt x="2575" y="841"/>
                    </a:lnTo>
                    <a:lnTo>
                      <a:pt x="2575" y="843"/>
                    </a:lnTo>
                    <a:lnTo>
                      <a:pt x="2574" y="843"/>
                    </a:lnTo>
                    <a:lnTo>
                      <a:pt x="2574" y="845"/>
                    </a:lnTo>
                    <a:lnTo>
                      <a:pt x="2572" y="846"/>
                    </a:lnTo>
                    <a:lnTo>
                      <a:pt x="2572" y="848"/>
                    </a:lnTo>
                    <a:lnTo>
                      <a:pt x="2570" y="849"/>
                    </a:lnTo>
                    <a:lnTo>
                      <a:pt x="2570" y="851"/>
                    </a:lnTo>
                    <a:lnTo>
                      <a:pt x="2569" y="852"/>
                    </a:lnTo>
                    <a:lnTo>
                      <a:pt x="2567" y="854"/>
                    </a:lnTo>
                    <a:lnTo>
                      <a:pt x="2567" y="855"/>
                    </a:lnTo>
                    <a:lnTo>
                      <a:pt x="2566" y="857"/>
                    </a:lnTo>
                    <a:lnTo>
                      <a:pt x="2566" y="858"/>
                    </a:lnTo>
                    <a:lnTo>
                      <a:pt x="2564" y="858"/>
                    </a:lnTo>
                    <a:lnTo>
                      <a:pt x="2564" y="860"/>
                    </a:lnTo>
                    <a:lnTo>
                      <a:pt x="2563" y="860"/>
                    </a:lnTo>
                    <a:lnTo>
                      <a:pt x="2563" y="861"/>
                    </a:lnTo>
                    <a:lnTo>
                      <a:pt x="2561" y="861"/>
                    </a:lnTo>
                    <a:lnTo>
                      <a:pt x="2561" y="863"/>
                    </a:lnTo>
                    <a:lnTo>
                      <a:pt x="2560" y="863"/>
                    </a:lnTo>
                    <a:lnTo>
                      <a:pt x="2560" y="865"/>
                    </a:lnTo>
                    <a:lnTo>
                      <a:pt x="2558" y="865"/>
                    </a:lnTo>
                    <a:lnTo>
                      <a:pt x="2558" y="866"/>
                    </a:lnTo>
                    <a:lnTo>
                      <a:pt x="2557" y="866"/>
                    </a:lnTo>
                    <a:lnTo>
                      <a:pt x="2557" y="868"/>
                    </a:lnTo>
                    <a:lnTo>
                      <a:pt x="2557" y="869"/>
                    </a:lnTo>
                    <a:lnTo>
                      <a:pt x="2557" y="871"/>
                    </a:lnTo>
                    <a:lnTo>
                      <a:pt x="2557" y="872"/>
                    </a:lnTo>
                    <a:lnTo>
                      <a:pt x="2555" y="872"/>
                    </a:lnTo>
                    <a:lnTo>
                      <a:pt x="2555" y="874"/>
                    </a:lnTo>
                    <a:lnTo>
                      <a:pt x="2555" y="875"/>
                    </a:lnTo>
                    <a:lnTo>
                      <a:pt x="2555" y="877"/>
                    </a:lnTo>
                    <a:lnTo>
                      <a:pt x="2555" y="878"/>
                    </a:lnTo>
                    <a:lnTo>
                      <a:pt x="2557" y="878"/>
                    </a:lnTo>
                    <a:lnTo>
                      <a:pt x="2557" y="880"/>
                    </a:lnTo>
                    <a:lnTo>
                      <a:pt x="2557" y="881"/>
                    </a:lnTo>
                    <a:lnTo>
                      <a:pt x="2555" y="881"/>
                    </a:lnTo>
                    <a:lnTo>
                      <a:pt x="2555" y="883"/>
                    </a:lnTo>
                    <a:lnTo>
                      <a:pt x="2555" y="885"/>
                    </a:lnTo>
                    <a:lnTo>
                      <a:pt x="2555" y="886"/>
                    </a:lnTo>
                    <a:lnTo>
                      <a:pt x="2554" y="886"/>
                    </a:lnTo>
                    <a:lnTo>
                      <a:pt x="2554" y="888"/>
                    </a:lnTo>
                    <a:lnTo>
                      <a:pt x="2554" y="889"/>
                    </a:lnTo>
                    <a:lnTo>
                      <a:pt x="2552" y="891"/>
                    </a:lnTo>
                    <a:lnTo>
                      <a:pt x="2552" y="892"/>
                    </a:lnTo>
                    <a:lnTo>
                      <a:pt x="2552" y="894"/>
                    </a:lnTo>
                    <a:lnTo>
                      <a:pt x="2552" y="895"/>
                    </a:lnTo>
                    <a:lnTo>
                      <a:pt x="2552" y="897"/>
                    </a:lnTo>
                    <a:lnTo>
                      <a:pt x="2552" y="898"/>
                    </a:lnTo>
                    <a:lnTo>
                      <a:pt x="2550" y="898"/>
                    </a:lnTo>
                    <a:lnTo>
                      <a:pt x="2550" y="900"/>
                    </a:lnTo>
                    <a:lnTo>
                      <a:pt x="2550" y="901"/>
                    </a:lnTo>
                    <a:lnTo>
                      <a:pt x="2549" y="903"/>
                    </a:lnTo>
                    <a:lnTo>
                      <a:pt x="2549" y="905"/>
                    </a:lnTo>
                    <a:lnTo>
                      <a:pt x="2549" y="906"/>
                    </a:lnTo>
                    <a:lnTo>
                      <a:pt x="2547" y="908"/>
                    </a:lnTo>
                    <a:lnTo>
                      <a:pt x="2547" y="909"/>
                    </a:lnTo>
                    <a:lnTo>
                      <a:pt x="2547" y="911"/>
                    </a:lnTo>
                    <a:lnTo>
                      <a:pt x="2546" y="912"/>
                    </a:lnTo>
                    <a:lnTo>
                      <a:pt x="2546" y="914"/>
                    </a:lnTo>
                    <a:lnTo>
                      <a:pt x="2546" y="915"/>
                    </a:lnTo>
                    <a:lnTo>
                      <a:pt x="2544" y="915"/>
                    </a:lnTo>
                    <a:lnTo>
                      <a:pt x="2544" y="917"/>
                    </a:lnTo>
                    <a:lnTo>
                      <a:pt x="2544" y="918"/>
                    </a:lnTo>
                    <a:lnTo>
                      <a:pt x="2543" y="920"/>
                    </a:lnTo>
                    <a:lnTo>
                      <a:pt x="2543" y="921"/>
                    </a:lnTo>
                    <a:lnTo>
                      <a:pt x="2541" y="921"/>
                    </a:lnTo>
                    <a:lnTo>
                      <a:pt x="2541" y="923"/>
                    </a:lnTo>
                    <a:lnTo>
                      <a:pt x="2541" y="925"/>
                    </a:lnTo>
                    <a:lnTo>
                      <a:pt x="2540" y="926"/>
                    </a:lnTo>
                    <a:lnTo>
                      <a:pt x="2540" y="928"/>
                    </a:lnTo>
                    <a:lnTo>
                      <a:pt x="2538" y="928"/>
                    </a:lnTo>
                    <a:lnTo>
                      <a:pt x="2538" y="929"/>
                    </a:lnTo>
                    <a:lnTo>
                      <a:pt x="2538" y="931"/>
                    </a:lnTo>
                    <a:lnTo>
                      <a:pt x="2537" y="931"/>
                    </a:lnTo>
                    <a:lnTo>
                      <a:pt x="2537" y="932"/>
                    </a:lnTo>
                    <a:lnTo>
                      <a:pt x="2535" y="934"/>
                    </a:lnTo>
                    <a:lnTo>
                      <a:pt x="2535" y="935"/>
                    </a:lnTo>
                    <a:lnTo>
                      <a:pt x="2534" y="937"/>
                    </a:lnTo>
                    <a:lnTo>
                      <a:pt x="2534" y="938"/>
                    </a:lnTo>
                    <a:lnTo>
                      <a:pt x="2534" y="940"/>
                    </a:lnTo>
                    <a:lnTo>
                      <a:pt x="2532" y="941"/>
                    </a:lnTo>
                    <a:lnTo>
                      <a:pt x="2532" y="943"/>
                    </a:lnTo>
                    <a:lnTo>
                      <a:pt x="2532" y="945"/>
                    </a:lnTo>
                    <a:lnTo>
                      <a:pt x="2532" y="946"/>
                    </a:lnTo>
                    <a:lnTo>
                      <a:pt x="2530" y="948"/>
                    </a:lnTo>
                    <a:lnTo>
                      <a:pt x="2530" y="949"/>
                    </a:lnTo>
                    <a:lnTo>
                      <a:pt x="2530" y="951"/>
                    </a:lnTo>
                    <a:lnTo>
                      <a:pt x="2530" y="952"/>
                    </a:lnTo>
                    <a:lnTo>
                      <a:pt x="2530" y="954"/>
                    </a:lnTo>
                    <a:lnTo>
                      <a:pt x="2530" y="955"/>
                    </a:lnTo>
                    <a:lnTo>
                      <a:pt x="2529" y="955"/>
                    </a:lnTo>
                    <a:lnTo>
                      <a:pt x="2529" y="957"/>
                    </a:lnTo>
                    <a:lnTo>
                      <a:pt x="2529" y="958"/>
                    </a:lnTo>
                    <a:lnTo>
                      <a:pt x="2527" y="960"/>
                    </a:lnTo>
                    <a:lnTo>
                      <a:pt x="2527" y="961"/>
                    </a:lnTo>
                    <a:lnTo>
                      <a:pt x="2526" y="961"/>
                    </a:lnTo>
                    <a:lnTo>
                      <a:pt x="2526" y="963"/>
                    </a:lnTo>
                    <a:lnTo>
                      <a:pt x="2524" y="963"/>
                    </a:lnTo>
                    <a:lnTo>
                      <a:pt x="2524" y="965"/>
                    </a:lnTo>
                    <a:lnTo>
                      <a:pt x="2523" y="965"/>
                    </a:lnTo>
                    <a:lnTo>
                      <a:pt x="2523" y="966"/>
                    </a:lnTo>
                    <a:lnTo>
                      <a:pt x="2521" y="966"/>
                    </a:lnTo>
                    <a:lnTo>
                      <a:pt x="2520" y="968"/>
                    </a:lnTo>
                    <a:lnTo>
                      <a:pt x="2520" y="969"/>
                    </a:lnTo>
                    <a:lnTo>
                      <a:pt x="2518" y="969"/>
                    </a:lnTo>
                    <a:lnTo>
                      <a:pt x="2518" y="971"/>
                    </a:lnTo>
                    <a:lnTo>
                      <a:pt x="2518" y="972"/>
                    </a:lnTo>
                    <a:lnTo>
                      <a:pt x="2517" y="972"/>
                    </a:lnTo>
                    <a:lnTo>
                      <a:pt x="2517" y="974"/>
                    </a:lnTo>
                    <a:lnTo>
                      <a:pt x="2515" y="975"/>
                    </a:lnTo>
                    <a:lnTo>
                      <a:pt x="2515" y="977"/>
                    </a:lnTo>
                    <a:lnTo>
                      <a:pt x="2515" y="978"/>
                    </a:lnTo>
                    <a:lnTo>
                      <a:pt x="2514" y="978"/>
                    </a:lnTo>
                    <a:lnTo>
                      <a:pt x="2514" y="980"/>
                    </a:lnTo>
                    <a:lnTo>
                      <a:pt x="2514" y="981"/>
                    </a:lnTo>
                    <a:lnTo>
                      <a:pt x="2512" y="981"/>
                    </a:lnTo>
                    <a:lnTo>
                      <a:pt x="2512" y="983"/>
                    </a:lnTo>
                    <a:lnTo>
                      <a:pt x="2512" y="985"/>
                    </a:lnTo>
                    <a:lnTo>
                      <a:pt x="2512" y="986"/>
                    </a:lnTo>
                    <a:lnTo>
                      <a:pt x="2510" y="988"/>
                    </a:lnTo>
                    <a:lnTo>
                      <a:pt x="2510" y="989"/>
                    </a:lnTo>
                    <a:lnTo>
                      <a:pt x="2509" y="991"/>
                    </a:lnTo>
                    <a:lnTo>
                      <a:pt x="2509" y="992"/>
                    </a:lnTo>
                    <a:lnTo>
                      <a:pt x="2509" y="994"/>
                    </a:lnTo>
                    <a:lnTo>
                      <a:pt x="2509" y="995"/>
                    </a:lnTo>
                    <a:lnTo>
                      <a:pt x="2507" y="995"/>
                    </a:lnTo>
                    <a:lnTo>
                      <a:pt x="2507" y="997"/>
                    </a:lnTo>
                    <a:lnTo>
                      <a:pt x="2507" y="998"/>
                    </a:lnTo>
                    <a:lnTo>
                      <a:pt x="2507" y="1000"/>
                    </a:lnTo>
                    <a:lnTo>
                      <a:pt x="2507" y="1001"/>
                    </a:lnTo>
                    <a:lnTo>
                      <a:pt x="2507" y="1003"/>
                    </a:lnTo>
                    <a:lnTo>
                      <a:pt x="2507" y="1004"/>
                    </a:lnTo>
                    <a:lnTo>
                      <a:pt x="2507" y="1006"/>
                    </a:lnTo>
                    <a:lnTo>
                      <a:pt x="2507" y="1008"/>
                    </a:lnTo>
                    <a:lnTo>
                      <a:pt x="2507" y="1009"/>
                    </a:lnTo>
                    <a:lnTo>
                      <a:pt x="2507" y="1011"/>
                    </a:lnTo>
                    <a:lnTo>
                      <a:pt x="2506" y="1012"/>
                    </a:lnTo>
                    <a:lnTo>
                      <a:pt x="2506" y="1014"/>
                    </a:lnTo>
                    <a:lnTo>
                      <a:pt x="2504" y="1015"/>
                    </a:lnTo>
                    <a:lnTo>
                      <a:pt x="2504" y="1017"/>
                    </a:lnTo>
                    <a:lnTo>
                      <a:pt x="2504" y="1018"/>
                    </a:lnTo>
                    <a:lnTo>
                      <a:pt x="2503" y="1018"/>
                    </a:lnTo>
                    <a:lnTo>
                      <a:pt x="2503" y="1020"/>
                    </a:lnTo>
                    <a:lnTo>
                      <a:pt x="2503" y="1021"/>
                    </a:lnTo>
                    <a:lnTo>
                      <a:pt x="2501" y="1023"/>
                    </a:lnTo>
                    <a:lnTo>
                      <a:pt x="2501" y="1024"/>
                    </a:lnTo>
                    <a:lnTo>
                      <a:pt x="2501" y="1026"/>
                    </a:lnTo>
                    <a:lnTo>
                      <a:pt x="2501" y="1028"/>
                    </a:lnTo>
                    <a:lnTo>
                      <a:pt x="2501" y="1029"/>
                    </a:lnTo>
                    <a:lnTo>
                      <a:pt x="2501" y="1031"/>
                    </a:lnTo>
                    <a:lnTo>
                      <a:pt x="2501" y="1032"/>
                    </a:lnTo>
                    <a:lnTo>
                      <a:pt x="2501" y="1034"/>
                    </a:lnTo>
                    <a:lnTo>
                      <a:pt x="2501" y="1035"/>
                    </a:lnTo>
                    <a:lnTo>
                      <a:pt x="2500" y="1037"/>
                    </a:lnTo>
                    <a:lnTo>
                      <a:pt x="2500" y="1038"/>
                    </a:lnTo>
                    <a:lnTo>
                      <a:pt x="2500" y="1040"/>
                    </a:lnTo>
                    <a:lnTo>
                      <a:pt x="2500" y="1041"/>
                    </a:lnTo>
                    <a:lnTo>
                      <a:pt x="2500" y="1043"/>
                    </a:lnTo>
                    <a:lnTo>
                      <a:pt x="2500" y="1044"/>
                    </a:lnTo>
                    <a:lnTo>
                      <a:pt x="2500" y="1046"/>
                    </a:lnTo>
                    <a:lnTo>
                      <a:pt x="2500" y="1048"/>
                    </a:lnTo>
                    <a:lnTo>
                      <a:pt x="2498" y="1048"/>
                    </a:lnTo>
                    <a:lnTo>
                      <a:pt x="2498" y="1049"/>
                    </a:lnTo>
                    <a:lnTo>
                      <a:pt x="2498" y="1051"/>
                    </a:lnTo>
                    <a:lnTo>
                      <a:pt x="2500" y="1051"/>
                    </a:lnTo>
                    <a:lnTo>
                      <a:pt x="2500" y="1052"/>
                    </a:lnTo>
                    <a:lnTo>
                      <a:pt x="2500" y="1054"/>
                    </a:lnTo>
                    <a:lnTo>
                      <a:pt x="2500" y="1055"/>
                    </a:lnTo>
                    <a:lnTo>
                      <a:pt x="2501" y="1057"/>
                    </a:lnTo>
                    <a:lnTo>
                      <a:pt x="2501" y="1058"/>
                    </a:lnTo>
                    <a:lnTo>
                      <a:pt x="2501" y="1060"/>
                    </a:lnTo>
                    <a:lnTo>
                      <a:pt x="2501" y="1061"/>
                    </a:lnTo>
                    <a:lnTo>
                      <a:pt x="2503" y="1063"/>
                    </a:lnTo>
                    <a:lnTo>
                      <a:pt x="2503" y="1064"/>
                    </a:lnTo>
                    <a:lnTo>
                      <a:pt x="2503" y="1066"/>
                    </a:lnTo>
                    <a:lnTo>
                      <a:pt x="2503" y="1068"/>
                    </a:lnTo>
                    <a:lnTo>
                      <a:pt x="2503" y="1069"/>
                    </a:lnTo>
                    <a:lnTo>
                      <a:pt x="2503" y="1071"/>
                    </a:lnTo>
                    <a:lnTo>
                      <a:pt x="2503" y="1072"/>
                    </a:lnTo>
                    <a:lnTo>
                      <a:pt x="2503" y="1074"/>
                    </a:lnTo>
                    <a:lnTo>
                      <a:pt x="2503" y="1075"/>
                    </a:lnTo>
                    <a:lnTo>
                      <a:pt x="2503" y="1077"/>
                    </a:lnTo>
                    <a:lnTo>
                      <a:pt x="2503" y="1078"/>
                    </a:lnTo>
                    <a:lnTo>
                      <a:pt x="2503" y="1080"/>
                    </a:lnTo>
                    <a:lnTo>
                      <a:pt x="2503" y="1081"/>
                    </a:lnTo>
                    <a:lnTo>
                      <a:pt x="2503" y="1083"/>
                    </a:lnTo>
                    <a:lnTo>
                      <a:pt x="2504" y="1083"/>
                    </a:lnTo>
                    <a:lnTo>
                      <a:pt x="2504" y="1084"/>
                    </a:lnTo>
                    <a:lnTo>
                      <a:pt x="2504" y="1086"/>
                    </a:lnTo>
                    <a:lnTo>
                      <a:pt x="2504" y="1088"/>
                    </a:lnTo>
                    <a:lnTo>
                      <a:pt x="2504" y="1089"/>
                    </a:lnTo>
                    <a:lnTo>
                      <a:pt x="2504" y="1091"/>
                    </a:lnTo>
                    <a:lnTo>
                      <a:pt x="2504" y="1092"/>
                    </a:lnTo>
                    <a:lnTo>
                      <a:pt x="2503" y="1094"/>
                    </a:lnTo>
                    <a:lnTo>
                      <a:pt x="2503" y="1095"/>
                    </a:lnTo>
                    <a:lnTo>
                      <a:pt x="2501" y="1097"/>
                    </a:lnTo>
                    <a:lnTo>
                      <a:pt x="2501" y="1098"/>
                    </a:lnTo>
                    <a:lnTo>
                      <a:pt x="2500" y="1100"/>
                    </a:lnTo>
                    <a:lnTo>
                      <a:pt x="2500" y="1101"/>
                    </a:lnTo>
                    <a:lnTo>
                      <a:pt x="2500" y="1103"/>
                    </a:lnTo>
                    <a:lnTo>
                      <a:pt x="2500" y="1104"/>
                    </a:lnTo>
                    <a:lnTo>
                      <a:pt x="2498" y="1104"/>
                    </a:lnTo>
                    <a:lnTo>
                      <a:pt x="2477" y="1186"/>
                    </a:lnTo>
                    <a:lnTo>
                      <a:pt x="2469" y="1188"/>
                    </a:lnTo>
                    <a:lnTo>
                      <a:pt x="2460" y="1191"/>
                    </a:lnTo>
                    <a:lnTo>
                      <a:pt x="2446" y="1186"/>
                    </a:lnTo>
                    <a:lnTo>
                      <a:pt x="2427" y="1184"/>
                    </a:lnTo>
                    <a:lnTo>
                      <a:pt x="2414" y="1188"/>
                    </a:lnTo>
                    <a:lnTo>
                      <a:pt x="2401" y="1191"/>
                    </a:lnTo>
                    <a:lnTo>
                      <a:pt x="2387" y="1191"/>
                    </a:lnTo>
                    <a:lnTo>
                      <a:pt x="2378" y="1194"/>
                    </a:lnTo>
                    <a:lnTo>
                      <a:pt x="2369" y="1195"/>
                    </a:lnTo>
                    <a:lnTo>
                      <a:pt x="2361" y="1192"/>
                    </a:lnTo>
                    <a:lnTo>
                      <a:pt x="2357" y="1183"/>
                    </a:lnTo>
                    <a:lnTo>
                      <a:pt x="2349" y="1172"/>
                    </a:lnTo>
                    <a:lnTo>
                      <a:pt x="2341" y="1163"/>
                    </a:lnTo>
                    <a:lnTo>
                      <a:pt x="2331" y="1154"/>
                    </a:lnTo>
                    <a:lnTo>
                      <a:pt x="2306" y="1140"/>
                    </a:lnTo>
                    <a:lnTo>
                      <a:pt x="2297" y="1134"/>
                    </a:lnTo>
                    <a:lnTo>
                      <a:pt x="2288" y="1129"/>
                    </a:lnTo>
                    <a:lnTo>
                      <a:pt x="2278" y="1121"/>
                    </a:lnTo>
                    <a:lnTo>
                      <a:pt x="2268" y="1114"/>
                    </a:lnTo>
                    <a:lnTo>
                      <a:pt x="2261" y="1109"/>
                    </a:lnTo>
                    <a:lnTo>
                      <a:pt x="2252" y="1109"/>
                    </a:lnTo>
                    <a:lnTo>
                      <a:pt x="2240" y="1111"/>
                    </a:lnTo>
                    <a:lnTo>
                      <a:pt x="2229" y="1109"/>
                    </a:lnTo>
                    <a:lnTo>
                      <a:pt x="2220" y="1101"/>
                    </a:lnTo>
                    <a:lnTo>
                      <a:pt x="2209" y="1091"/>
                    </a:lnTo>
                    <a:lnTo>
                      <a:pt x="2200" y="1086"/>
                    </a:lnTo>
                    <a:lnTo>
                      <a:pt x="2192" y="1081"/>
                    </a:lnTo>
                    <a:lnTo>
                      <a:pt x="2188" y="1077"/>
                    </a:lnTo>
                    <a:lnTo>
                      <a:pt x="2181" y="1071"/>
                    </a:lnTo>
                    <a:lnTo>
                      <a:pt x="2177" y="1064"/>
                    </a:lnTo>
                    <a:lnTo>
                      <a:pt x="2172" y="1058"/>
                    </a:lnTo>
                    <a:lnTo>
                      <a:pt x="2168" y="1051"/>
                    </a:lnTo>
                    <a:lnTo>
                      <a:pt x="2158" y="1044"/>
                    </a:lnTo>
                    <a:lnTo>
                      <a:pt x="2151" y="1041"/>
                    </a:lnTo>
                    <a:lnTo>
                      <a:pt x="2148" y="1041"/>
                    </a:lnTo>
                    <a:lnTo>
                      <a:pt x="2142" y="1038"/>
                    </a:lnTo>
                    <a:lnTo>
                      <a:pt x="2132" y="1037"/>
                    </a:lnTo>
                    <a:lnTo>
                      <a:pt x="2123" y="1038"/>
                    </a:lnTo>
                    <a:lnTo>
                      <a:pt x="2112" y="1035"/>
                    </a:lnTo>
                    <a:lnTo>
                      <a:pt x="2100" y="1026"/>
                    </a:lnTo>
                    <a:lnTo>
                      <a:pt x="2095" y="1020"/>
                    </a:lnTo>
                    <a:lnTo>
                      <a:pt x="2091" y="1014"/>
                    </a:lnTo>
                    <a:lnTo>
                      <a:pt x="2088" y="1004"/>
                    </a:lnTo>
                    <a:lnTo>
                      <a:pt x="2083" y="997"/>
                    </a:lnTo>
                    <a:lnTo>
                      <a:pt x="2080" y="992"/>
                    </a:lnTo>
                    <a:lnTo>
                      <a:pt x="2074" y="986"/>
                    </a:lnTo>
                    <a:lnTo>
                      <a:pt x="2066" y="981"/>
                    </a:lnTo>
                    <a:lnTo>
                      <a:pt x="2057" y="975"/>
                    </a:lnTo>
                    <a:lnTo>
                      <a:pt x="2045" y="968"/>
                    </a:lnTo>
                    <a:lnTo>
                      <a:pt x="2037" y="965"/>
                    </a:lnTo>
                    <a:lnTo>
                      <a:pt x="2031" y="958"/>
                    </a:lnTo>
                    <a:lnTo>
                      <a:pt x="2025" y="955"/>
                    </a:lnTo>
                    <a:lnTo>
                      <a:pt x="2025" y="952"/>
                    </a:lnTo>
                    <a:lnTo>
                      <a:pt x="2023" y="949"/>
                    </a:lnTo>
                    <a:lnTo>
                      <a:pt x="2023" y="946"/>
                    </a:lnTo>
                    <a:lnTo>
                      <a:pt x="2026" y="938"/>
                    </a:lnTo>
                    <a:lnTo>
                      <a:pt x="2029" y="925"/>
                    </a:lnTo>
                    <a:lnTo>
                      <a:pt x="2032" y="914"/>
                    </a:lnTo>
                    <a:lnTo>
                      <a:pt x="2034" y="906"/>
                    </a:lnTo>
                    <a:lnTo>
                      <a:pt x="2031" y="898"/>
                    </a:lnTo>
                    <a:lnTo>
                      <a:pt x="2022" y="895"/>
                    </a:lnTo>
                    <a:lnTo>
                      <a:pt x="2012" y="892"/>
                    </a:lnTo>
                    <a:lnTo>
                      <a:pt x="2006" y="891"/>
                    </a:lnTo>
                    <a:lnTo>
                      <a:pt x="1994" y="889"/>
                    </a:lnTo>
                    <a:lnTo>
                      <a:pt x="1985" y="891"/>
                    </a:lnTo>
                    <a:lnTo>
                      <a:pt x="1975" y="892"/>
                    </a:lnTo>
                    <a:lnTo>
                      <a:pt x="1951" y="895"/>
                    </a:lnTo>
                    <a:lnTo>
                      <a:pt x="1932" y="888"/>
                    </a:lnTo>
                    <a:lnTo>
                      <a:pt x="1926" y="883"/>
                    </a:lnTo>
                    <a:lnTo>
                      <a:pt x="1919" y="874"/>
                    </a:lnTo>
                    <a:lnTo>
                      <a:pt x="1912" y="868"/>
                    </a:lnTo>
                    <a:lnTo>
                      <a:pt x="1900" y="861"/>
                    </a:lnTo>
                    <a:lnTo>
                      <a:pt x="1891" y="857"/>
                    </a:lnTo>
                    <a:lnTo>
                      <a:pt x="1877" y="848"/>
                    </a:lnTo>
                    <a:lnTo>
                      <a:pt x="1865" y="841"/>
                    </a:lnTo>
                    <a:lnTo>
                      <a:pt x="1859" y="835"/>
                    </a:lnTo>
                    <a:lnTo>
                      <a:pt x="1852" y="829"/>
                    </a:lnTo>
                    <a:lnTo>
                      <a:pt x="1845" y="825"/>
                    </a:lnTo>
                    <a:lnTo>
                      <a:pt x="1834" y="820"/>
                    </a:lnTo>
                    <a:lnTo>
                      <a:pt x="1822" y="820"/>
                    </a:lnTo>
                    <a:lnTo>
                      <a:pt x="1813" y="820"/>
                    </a:lnTo>
                    <a:lnTo>
                      <a:pt x="1802" y="815"/>
                    </a:lnTo>
                    <a:lnTo>
                      <a:pt x="1791" y="811"/>
                    </a:lnTo>
                    <a:lnTo>
                      <a:pt x="1785" y="803"/>
                    </a:lnTo>
                    <a:lnTo>
                      <a:pt x="1779" y="794"/>
                    </a:lnTo>
                    <a:lnTo>
                      <a:pt x="1773" y="781"/>
                    </a:lnTo>
                    <a:lnTo>
                      <a:pt x="1768" y="774"/>
                    </a:lnTo>
                    <a:lnTo>
                      <a:pt x="1763" y="766"/>
                    </a:lnTo>
                    <a:lnTo>
                      <a:pt x="1756" y="760"/>
                    </a:lnTo>
                    <a:lnTo>
                      <a:pt x="1748" y="754"/>
                    </a:lnTo>
                    <a:lnTo>
                      <a:pt x="1740" y="749"/>
                    </a:lnTo>
                    <a:lnTo>
                      <a:pt x="1734" y="746"/>
                    </a:lnTo>
                    <a:lnTo>
                      <a:pt x="1725" y="746"/>
                    </a:lnTo>
                    <a:lnTo>
                      <a:pt x="1717" y="749"/>
                    </a:lnTo>
                    <a:lnTo>
                      <a:pt x="1711" y="751"/>
                    </a:lnTo>
                    <a:lnTo>
                      <a:pt x="1703" y="749"/>
                    </a:lnTo>
                    <a:lnTo>
                      <a:pt x="1691" y="748"/>
                    </a:lnTo>
                    <a:lnTo>
                      <a:pt x="1683" y="745"/>
                    </a:lnTo>
                    <a:lnTo>
                      <a:pt x="1676" y="740"/>
                    </a:lnTo>
                    <a:lnTo>
                      <a:pt x="1671" y="738"/>
                    </a:lnTo>
                    <a:lnTo>
                      <a:pt x="1665" y="737"/>
                    </a:lnTo>
                    <a:lnTo>
                      <a:pt x="1659" y="734"/>
                    </a:lnTo>
                    <a:lnTo>
                      <a:pt x="1654" y="731"/>
                    </a:lnTo>
                    <a:lnTo>
                      <a:pt x="1648" y="728"/>
                    </a:lnTo>
                    <a:lnTo>
                      <a:pt x="1642" y="723"/>
                    </a:lnTo>
                    <a:lnTo>
                      <a:pt x="1634" y="720"/>
                    </a:lnTo>
                    <a:lnTo>
                      <a:pt x="1623" y="714"/>
                    </a:lnTo>
                    <a:lnTo>
                      <a:pt x="1616" y="705"/>
                    </a:lnTo>
                    <a:lnTo>
                      <a:pt x="1607" y="697"/>
                    </a:lnTo>
                    <a:lnTo>
                      <a:pt x="1596" y="688"/>
                    </a:lnTo>
                    <a:lnTo>
                      <a:pt x="1585" y="683"/>
                    </a:lnTo>
                    <a:lnTo>
                      <a:pt x="1571" y="678"/>
                    </a:lnTo>
                    <a:lnTo>
                      <a:pt x="1563" y="678"/>
                    </a:lnTo>
                    <a:lnTo>
                      <a:pt x="1556" y="682"/>
                    </a:lnTo>
                    <a:lnTo>
                      <a:pt x="1553" y="682"/>
                    </a:lnTo>
                    <a:lnTo>
                      <a:pt x="1547" y="680"/>
                    </a:lnTo>
                    <a:lnTo>
                      <a:pt x="1539" y="675"/>
                    </a:lnTo>
                    <a:lnTo>
                      <a:pt x="1531" y="671"/>
                    </a:lnTo>
                    <a:lnTo>
                      <a:pt x="1525" y="668"/>
                    </a:lnTo>
                    <a:lnTo>
                      <a:pt x="1520" y="666"/>
                    </a:lnTo>
                    <a:lnTo>
                      <a:pt x="1513" y="666"/>
                    </a:lnTo>
                    <a:lnTo>
                      <a:pt x="1507" y="668"/>
                    </a:lnTo>
                    <a:lnTo>
                      <a:pt x="1504" y="669"/>
                    </a:lnTo>
                    <a:lnTo>
                      <a:pt x="1502" y="671"/>
                    </a:lnTo>
                    <a:lnTo>
                      <a:pt x="1497" y="671"/>
                    </a:lnTo>
                    <a:lnTo>
                      <a:pt x="1496" y="671"/>
                    </a:lnTo>
                    <a:lnTo>
                      <a:pt x="1490" y="668"/>
                    </a:lnTo>
                    <a:lnTo>
                      <a:pt x="1485" y="666"/>
                    </a:lnTo>
                    <a:lnTo>
                      <a:pt x="1479" y="666"/>
                    </a:lnTo>
                    <a:lnTo>
                      <a:pt x="1474" y="663"/>
                    </a:lnTo>
                    <a:lnTo>
                      <a:pt x="1471" y="662"/>
                    </a:lnTo>
                    <a:lnTo>
                      <a:pt x="1470" y="658"/>
                    </a:lnTo>
                    <a:lnTo>
                      <a:pt x="1468" y="654"/>
                    </a:lnTo>
                    <a:lnTo>
                      <a:pt x="1467" y="649"/>
                    </a:lnTo>
                    <a:lnTo>
                      <a:pt x="1465" y="648"/>
                    </a:lnTo>
                    <a:lnTo>
                      <a:pt x="1460" y="649"/>
                    </a:lnTo>
                    <a:lnTo>
                      <a:pt x="1457" y="649"/>
                    </a:lnTo>
                    <a:lnTo>
                      <a:pt x="1451" y="649"/>
                    </a:lnTo>
                    <a:lnTo>
                      <a:pt x="1448" y="646"/>
                    </a:lnTo>
                    <a:lnTo>
                      <a:pt x="1445" y="646"/>
                    </a:lnTo>
                    <a:lnTo>
                      <a:pt x="1440" y="646"/>
                    </a:lnTo>
                    <a:lnTo>
                      <a:pt x="1434" y="643"/>
                    </a:lnTo>
                    <a:lnTo>
                      <a:pt x="1433" y="645"/>
                    </a:lnTo>
                    <a:lnTo>
                      <a:pt x="1427" y="645"/>
                    </a:lnTo>
                    <a:lnTo>
                      <a:pt x="1424" y="645"/>
                    </a:lnTo>
                    <a:lnTo>
                      <a:pt x="1422" y="645"/>
                    </a:lnTo>
                    <a:lnTo>
                      <a:pt x="1420" y="645"/>
                    </a:lnTo>
                    <a:lnTo>
                      <a:pt x="1417" y="645"/>
                    </a:lnTo>
                    <a:lnTo>
                      <a:pt x="1414" y="645"/>
                    </a:lnTo>
                    <a:lnTo>
                      <a:pt x="1411" y="643"/>
                    </a:lnTo>
                    <a:lnTo>
                      <a:pt x="1411" y="642"/>
                    </a:lnTo>
                    <a:lnTo>
                      <a:pt x="1411" y="640"/>
                    </a:lnTo>
                    <a:lnTo>
                      <a:pt x="1410" y="638"/>
                    </a:lnTo>
                    <a:lnTo>
                      <a:pt x="1408" y="638"/>
                    </a:lnTo>
                    <a:lnTo>
                      <a:pt x="1407" y="640"/>
                    </a:lnTo>
                    <a:lnTo>
                      <a:pt x="1405" y="638"/>
                    </a:lnTo>
                    <a:lnTo>
                      <a:pt x="1402" y="637"/>
                    </a:lnTo>
                    <a:lnTo>
                      <a:pt x="1401" y="635"/>
                    </a:lnTo>
                    <a:lnTo>
                      <a:pt x="1397" y="632"/>
                    </a:lnTo>
                    <a:lnTo>
                      <a:pt x="1396" y="631"/>
                    </a:lnTo>
                    <a:lnTo>
                      <a:pt x="1393" y="631"/>
                    </a:lnTo>
                    <a:lnTo>
                      <a:pt x="1391" y="629"/>
                    </a:lnTo>
                    <a:lnTo>
                      <a:pt x="1390" y="628"/>
                    </a:lnTo>
                    <a:lnTo>
                      <a:pt x="1391" y="625"/>
                    </a:lnTo>
                    <a:lnTo>
                      <a:pt x="1391" y="622"/>
                    </a:lnTo>
                    <a:lnTo>
                      <a:pt x="1390" y="620"/>
                    </a:lnTo>
                    <a:lnTo>
                      <a:pt x="1385" y="618"/>
                    </a:lnTo>
                    <a:lnTo>
                      <a:pt x="1385" y="614"/>
                    </a:lnTo>
                    <a:lnTo>
                      <a:pt x="1382" y="611"/>
                    </a:lnTo>
                    <a:lnTo>
                      <a:pt x="1377" y="606"/>
                    </a:lnTo>
                    <a:lnTo>
                      <a:pt x="1373" y="603"/>
                    </a:lnTo>
                    <a:lnTo>
                      <a:pt x="1370" y="600"/>
                    </a:lnTo>
                    <a:lnTo>
                      <a:pt x="1367" y="598"/>
                    </a:lnTo>
                    <a:lnTo>
                      <a:pt x="1365" y="597"/>
                    </a:lnTo>
                    <a:lnTo>
                      <a:pt x="1362" y="595"/>
                    </a:lnTo>
                    <a:lnTo>
                      <a:pt x="1361" y="592"/>
                    </a:lnTo>
                    <a:lnTo>
                      <a:pt x="1359" y="589"/>
                    </a:lnTo>
                    <a:lnTo>
                      <a:pt x="1357" y="585"/>
                    </a:lnTo>
                    <a:lnTo>
                      <a:pt x="1356" y="582"/>
                    </a:lnTo>
                    <a:lnTo>
                      <a:pt x="1353" y="578"/>
                    </a:lnTo>
                    <a:lnTo>
                      <a:pt x="1350" y="577"/>
                    </a:lnTo>
                    <a:lnTo>
                      <a:pt x="1348" y="577"/>
                    </a:lnTo>
                    <a:lnTo>
                      <a:pt x="1344" y="575"/>
                    </a:lnTo>
                    <a:lnTo>
                      <a:pt x="1342" y="574"/>
                    </a:lnTo>
                    <a:lnTo>
                      <a:pt x="1339" y="575"/>
                    </a:lnTo>
                    <a:lnTo>
                      <a:pt x="1333" y="575"/>
                    </a:lnTo>
                    <a:lnTo>
                      <a:pt x="1331" y="575"/>
                    </a:lnTo>
                    <a:lnTo>
                      <a:pt x="1330" y="575"/>
                    </a:lnTo>
                    <a:lnTo>
                      <a:pt x="1327" y="577"/>
                    </a:lnTo>
                    <a:lnTo>
                      <a:pt x="1321" y="578"/>
                    </a:lnTo>
                    <a:lnTo>
                      <a:pt x="1316" y="582"/>
                    </a:lnTo>
                    <a:lnTo>
                      <a:pt x="1310" y="582"/>
                    </a:lnTo>
                    <a:lnTo>
                      <a:pt x="1307" y="580"/>
                    </a:lnTo>
                    <a:lnTo>
                      <a:pt x="1302" y="580"/>
                    </a:lnTo>
                    <a:lnTo>
                      <a:pt x="1301" y="582"/>
                    </a:lnTo>
                    <a:lnTo>
                      <a:pt x="1298" y="582"/>
                    </a:lnTo>
                    <a:lnTo>
                      <a:pt x="1294" y="582"/>
                    </a:lnTo>
                    <a:lnTo>
                      <a:pt x="1291" y="577"/>
                    </a:lnTo>
                    <a:lnTo>
                      <a:pt x="1287" y="575"/>
                    </a:lnTo>
                    <a:lnTo>
                      <a:pt x="1282" y="577"/>
                    </a:lnTo>
                    <a:lnTo>
                      <a:pt x="1281" y="577"/>
                    </a:lnTo>
                    <a:lnTo>
                      <a:pt x="1278" y="575"/>
                    </a:lnTo>
                    <a:lnTo>
                      <a:pt x="1273" y="575"/>
                    </a:lnTo>
                    <a:lnTo>
                      <a:pt x="1271" y="575"/>
                    </a:lnTo>
                    <a:lnTo>
                      <a:pt x="1267" y="575"/>
                    </a:lnTo>
                    <a:lnTo>
                      <a:pt x="1264" y="575"/>
                    </a:lnTo>
                    <a:lnTo>
                      <a:pt x="1259" y="574"/>
                    </a:lnTo>
                    <a:lnTo>
                      <a:pt x="1256" y="574"/>
                    </a:lnTo>
                    <a:lnTo>
                      <a:pt x="1253" y="574"/>
                    </a:lnTo>
                    <a:lnTo>
                      <a:pt x="1250" y="574"/>
                    </a:lnTo>
                    <a:lnTo>
                      <a:pt x="1248" y="572"/>
                    </a:lnTo>
                    <a:lnTo>
                      <a:pt x="1248" y="571"/>
                    </a:lnTo>
                    <a:lnTo>
                      <a:pt x="1247" y="569"/>
                    </a:lnTo>
                    <a:lnTo>
                      <a:pt x="1245" y="568"/>
                    </a:lnTo>
                    <a:lnTo>
                      <a:pt x="1242" y="568"/>
                    </a:lnTo>
                    <a:lnTo>
                      <a:pt x="1239" y="569"/>
                    </a:lnTo>
                    <a:lnTo>
                      <a:pt x="1238" y="568"/>
                    </a:lnTo>
                    <a:lnTo>
                      <a:pt x="1234" y="566"/>
                    </a:lnTo>
                    <a:lnTo>
                      <a:pt x="1231" y="565"/>
                    </a:lnTo>
                    <a:lnTo>
                      <a:pt x="1227" y="563"/>
                    </a:lnTo>
                    <a:lnTo>
                      <a:pt x="1221" y="562"/>
                    </a:lnTo>
                    <a:lnTo>
                      <a:pt x="1213" y="563"/>
                    </a:lnTo>
                    <a:lnTo>
                      <a:pt x="1210" y="563"/>
                    </a:lnTo>
                    <a:lnTo>
                      <a:pt x="1205" y="563"/>
                    </a:lnTo>
                    <a:lnTo>
                      <a:pt x="1202" y="566"/>
                    </a:lnTo>
                    <a:lnTo>
                      <a:pt x="1181" y="571"/>
                    </a:lnTo>
                    <a:lnTo>
                      <a:pt x="1122" y="580"/>
                    </a:lnTo>
                    <a:lnTo>
                      <a:pt x="1108" y="535"/>
                    </a:lnTo>
                    <a:lnTo>
                      <a:pt x="1104" y="494"/>
                    </a:lnTo>
                    <a:lnTo>
                      <a:pt x="1102" y="485"/>
                    </a:lnTo>
                    <a:lnTo>
                      <a:pt x="1099" y="480"/>
                    </a:lnTo>
                    <a:lnTo>
                      <a:pt x="1098" y="475"/>
                    </a:lnTo>
                    <a:lnTo>
                      <a:pt x="1095" y="472"/>
                    </a:lnTo>
                    <a:lnTo>
                      <a:pt x="1093" y="472"/>
                    </a:lnTo>
                    <a:lnTo>
                      <a:pt x="1075" y="479"/>
                    </a:lnTo>
                    <a:lnTo>
                      <a:pt x="1067" y="482"/>
                    </a:lnTo>
                    <a:lnTo>
                      <a:pt x="1061" y="486"/>
                    </a:lnTo>
                    <a:lnTo>
                      <a:pt x="1053" y="486"/>
                    </a:lnTo>
                    <a:lnTo>
                      <a:pt x="1045" y="488"/>
                    </a:lnTo>
                    <a:lnTo>
                      <a:pt x="1038" y="491"/>
                    </a:lnTo>
                    <a:lnTo>
                      <a:pt x="1033" y="497"/>
                    </a:lnTo>
                    <a:lnTo>
                      <a:pt x="1028" y="502"/>
                    </a:lnTo>
                    <a:lnTo>
                      <a:pt x="1022" y="514"/>
                    </a:lnTo>
                    <a:lnTo>
                      <a:pt x="1022" y="522"/>
                    </a:lnTo>
                    <a:lnTo>
                      <a:pt x="1021" y="532"/>
                    </a:lnTo>
                    <a:lnTo>
                      <a:pt x="1021" y="537"/>
                    </a:lnTo>
                    <a:lnTo>
                      <a:pt x="1022" y="545"/>
                    </a:lnTo>
                    <a:lnTo>
                      <a:pt x="1022" y="549"/>
                    </a:lnTo>
                    <a:lnTo>
                      <a:pt x="1024" y="554"/>
                    </a:lnTo>
                    <a:lnTo>
                      <a:pt x="1025" y="558"/>
                    </a:lnTo>
                    <a:lnTo>
                      <a:pt x="1024" y="562"/>
                    </a:lnTo>
                    <a:lnTo>
                      <a:pt x="1021" y="566"/>
                    </a:lnTo>
                    <a:lnTo>
                      <a:pt x="1015" y="569"/>
                    </a:lnTo>
                    <a:lnTo>
                      <a:pt x="1002" y="569"/>
                    </a:lnTo>
                    <a:lnTo>
                      <a:pt x="995" y="572"/>
                    </a:lnTo>
                    <a:lnTo>
                      <a:pt x="987" y="572"/>
                    </a:lnTo>
                    <a:lnTo>
                      <a:pt x="979" y="571"/>
                    </a:lnTo>
                    <a:lnTo>
                      <a:pt x="976" y="569"/>
                    </a:lnTo>
                    <a:lnTo>
                      <a:pt x="969" y="568"/>
                    </a:lnTo>
                    <a:lnTo>
                      <a:pt x="959" y="572"/>
                    </a:lnTo>
                    <a:lnTo>
                      <a:pt x="956" y="572"/>
                    </a:lnTo>
                    <a:lnTo>
                      <a:pt x="952" y="569"/>
                    </a:lnTo>
                    <a:lnTo>
                      <a:pt x="947" y="569"/>
                    </a:lnTo>
                    <a:lnTo>
                      <a:pt x="942" y="568"/>
                    </a:lnTo>
                    <a:lnTo>
                      <a:pt x="938" y="566"/>
                    </a:lnTo>
                    <a:lnTo>
                      <a:pt x="933" y="566"/>
                    </a:lnTo>
                    <a:lnTo>
                      <a:pt x="930" y="568"/>
                    </a:lnTo>
                    <a:lnTo>
                      <a:pt x="925" y="569"/>
                    </a:lnTo>
                    <a:lnTo>
                      <a:pt x="919" y="569"/>
                    </a:lnTo>
                    <a:lnTo>
                      <a:pt x="915" y="568"/>
                    </a:lnTo>
                    <a:lnTo>
                      <a:pt x="909" y="568"/>
                    </a:lnTo>
                    <a:lnTo>
                      <a:pt x="899" y="566"/>
                    </a:lnTo>
                    <a:lnTo>
                      <a:pt x="896" y="565"/>
                    </a:lnTo>
                    <a:lnTo>
                      <a:pt x="884" y="562"/>
                    </a:lnTo>
                    <a:lnTo>
                      <a:pt x="875" y="558"/>
                    </a:lnTo>
                    <a:lnTo>
                      <a:pt x="867" y="555"/>
                    </a:lnTo>
                    <a:lnTo>
                      <a:pt x="858" y="554"/>
                    </a:lnTo>
                    <a:lnTo>
                      <a:pt x="850" y="552"/>
                    </a:lnTo>
                    <a:lnTo>
                      <a:pt x="844" y="551"/>
                    </a:lnTo>
                    <a:lnTo>
                      <a:pt x="836" y="551"/>
                    </a:lnTo>
                    <a:lnTo>
                      <a:pt x="813" y="563"/>
                    </a:lnTo>
                    <a:lnTo>
                      <a:pt x="809" y="566"/>
                    </a:lnTo>
                    <a:lnTo>
                      <a:pt x="802" y="571"/>
                    </a:lnTo>
                    <a:lnTo>
                      <a:pt x="792" y="577"/>
                    </a:lnTo>
                    <a:lnTo>
                      <a:pt x="789" y="580"/>
                    </a:lnTo>
                    <a:lnTo>
                      <a:pt x="783" y="585"/>
                    </a:lnTo>
                    <a:lnTo>
                      <a:pt x="776" y="586"/>
                    </a:lnTo>
                    <a:lnTo>
                      <a:pt x="769" y="591"/>
                    </a:lnTo>
                    <a:lnTo>
                      <a:pt x="763" y="595"/>
                    </a:lnTo>
                    <a:lnTo>
                      <a:pt x="761" y="598"/>
                    </a:lnTo>
                    <a:lnTo>
                      <a:pt x="759" y="597"/>
                    </a:lnTo>
                    <a:lnTo>
                      <a:pt x="755" y="585"/>
                    </a:lnTo>
                    <a:lnTo>
                      <a:pt x="752" y="580"/>
                    </a:lnTo>
                    <a:lnTo>
                      <a:pt x="749" y="568"/>
                    </a:lnTo>
                    <a:lnTo>
                      <a:pt x="744" y="563"/>
                    </a:lnTo>
                    <a:lnTo>
                      <a:pt x="743" y="557"/>
                    </a:lnTo>
                    <a:lnTo>
                      <a:pt x="741" y="552"/>
                    </a:lnTo>
                    <a:lnTo>
                      <a:pt x="738" y="545"/>
                    </a:lnTo>
                    <a:lnTo>
                      <a:pt x="735" y="542"/>
                    </a:lnTo>
                    <a:lnTo>
                      <a:pt x="735" y="535"/>
                    </a:lnTo>
                    <a:lnTo>
                      <a:pt x="735" y="525"/>
                    </a:lnTo>
                    <a:lnTo>
                      <a:pt x="735" y="512"/>
                    </a:lnTo>
                    <a:lnTo>
                      <a:pt x="736" y="506"/>
                    </a:lnTo>
                    <a:lnTo>
                      <a:pt x="735" y="497"/>
                    </a:lnTo>
                    <a:lnTo>
                      <a:pt x="735" y="485"/>
                    </a:lnTo>
                    <a:lnTo>
                      <a:pt x="733" y="475"/>
                    </a:lnTo>
                    <a:lnTo>
                      <a:pt x="732" y="468"/>
                    </a:lnTo>
                    <a:lnTo>
                      <a:pt x="730" y="463"/>
                    </a:lnTo>
                    <a:lnTo>
                      <a:pt x="729" y="457"/>
                    </a:lnTo>
                    <a:lnTo>
                      <a:pt x="724" y="454"/>
                    </a:lnTo>
                    <a:lnTo>
                      <a:pt x="719" y="448"/>
                    </a:lnTo>
                    <a:lnTo>
                      <a:pt x="716" y="440"/>
                    </a:lnTo>
                    <a:lnTo>
                      <a:pt x="713" y="431"/>
                    </a:lnTo>
                    <a:lnTo>
                      <a:pt x="710" y="422"/>
                    </a:lnTo>
                    <a:lnTo>
                      <a:pt x="707" y="414"/>
                    </a:lnTo>
                    <a:lnTo>
                      <a:pt x="704" y="408"/>
                    </a:lnTo>
                    <a:lnTo>
                      <a:pt x="699" y="403"/>
                    </a:lnTo>
                    <a:lnTo>
                      <a:pt x="693" y="400"/>
                    </a:lnTo>
                    <a:lnTo>
                      <a:pt x="681" y="397"/>
                    </a:lnTo>
                    <a:lnTo>
                      <a:pt x="673" y="402"/>
                    </a:lnTo>
                    <a:lnTo>
                      <a:pt x="667" y="402"/>
                    </a:lnTo>
                    <a:lnTo>
                      <a:pt x="660" y="405"/>
                    </a:lnTo>
                    <a:lnTo>
                      <a:pt x="656" y="409"/>
                    </a:lnTo>
                    <a:lnTo>
                      <a:pt x="652" y="417"/>
                    </a:lnTo>
                    <a:lnTo>
                      <a:pt x="646" y="420"/>
                    </a:lnTo>
                    <a:lnTo>
                      <a:pt x="644" y="420"/>
                    </a:lnTo>
                    <a:lnTo>
                      <a:pt x="640" y="422"/>
                    </a:lnTo>
                    <a:lnTo>
                      <a:pt x="636" y="425"/>
                    </a:lnTo>
                    <a:lnTo>
                      <a:pt x="633" y="426"/>
                    </a:lnTo>
                    <a:lnTo>
                      <a:pt x="629" y="428"/>
                    </a:lnTo>
                    <a:lnTo>
                      <a:pt x="624" y="426"/>
                    </a:lnTo>
                    <a:lnTo>
                      <a:pt x="621" y="423"/>
                    </a:lnTo>
                    <a:lnTo>
                      <a:pt x="616" y="415"/>
                    </a:lnTo>
                    <a:lnTo>
                      <a:pt x="610" y="406"/>
                    </a:lnTo>
                    <a:lnTo>
                      <a:pt x="604" y="400"/>
                    </a:lnTo>
                    <a:lnTo>
                      <a:pt x="595" y="394"/>
                    </a:lnTo>
                    <a:lnTo>
                      <a:pt x="590" y="391"/>
                    </a:lnTo>
                    <a:lnTo>
                      <a:pt x="584" y="388"/>
                    </a:lnTo>
                    <a:lnTo>
                      <a:pt x="578" y="388"/>
                    </a:lnTo>
                    <a:lnTo>
                      <a:pt x="572" y="385"/>
                    </a:lnTo>
                    <a:lnTo>
                      <a:pt x="564" y="383"/>
                    </a:lnTo>
                    <a:lnTo>
                      <a:pt x="558" y="385"/>
                    </a:lnTo>
                    <a:lnTo>
                      <a:pt x="553" y="385"/>
                    </a:lnTo>
                    <a:lnTo>
                      <a:pt x="553" y="386"/>
                    </a:lnTo>
                    <a:lnTo>
                      <a:pt x="544" y="392"/>
                    </a:lnTo>
                    <a:lnTo>
                      <a:pt x="543" y="394"/>
                    </a:lnTo>
                    <a:lnTo>
                      <a:pt x="544" y="400"/>
                    </a:lnTo>
                    <a:lnTo>
                      <a:pt x="543" y="405"/>
                    </a:lnTo>
                    <a:lnTo>
                      <a:pt x="540" y="406"/>
                    </a:lnTo>
                    <a:lnTo>
                      <a:pt x="538" y="409"/>
                    </a:lnTo>
                    <a:lnTo>
                      <a:pt x="538" y="412"/>
                    </a:lnTo>
                    <a:lnTo>
                      <a:pt x="535" y="415"/>
                    </a:lnTo>
                    <a:lnTo>
                      <a:pt x="535" y="417"/>
                    </a:lnTo>
                    <a:lnTo>
                      <a:pt x="533" y="417"/>
                    </a:lnTo>
                    <a:lnTo>
                      <a:pt x="530" y="419"/>
                    </a:lnTo>
                    <a:lnTo>
                      <a:pt x="524" y="419"/>
                    </a:lnTo>
                    <a:lnTo>
                      <a:pt x="520" y="412"/>
                    </a:lnTo>
                    <a:lnTo>
                      <a:pt x="513" y="409"/>
                    </a:lnTo>
                    <a:lnTo>
                      <a:pt x="506" y="408"/>
                    </a:lnTo>
                    <a:lnTo>
                      <a:pt x="501" y="406"/>
                    </a:lnTo>
                    <a:lnTo>
                      <a:pt x="484" y="408"/>
                    </a:lnTo>
                    <a:lnTo>
                      <a:pt x="480" y="409"/>
                    </a:lnTo>
                    <a:lnTo>
                      <a:pt x="477" y="406"/>
                    </a:lnTo>
                    <a:lnTo>
                      <a:pt x="470" y="400"/>
                    </a:lnTo>
                    <a:lnTo>
                      <a:pt x="464" y="399"/>
                    </a:lnTo>
                    <a:lnTo>
                      <a:pt x="452" y="397"/>
                    </a:lnTo>
                    <a:lnTo>
                      <a:pt x="447" y="397"/>
                    </a:lnTo>
                    <a:lnTo>
                      <a:pt x="438" y="403"/>
                    </a:lnTo>
                    <a:lnTo>
                      <a:pt x="429" y="405"/>
                    </a:lnTo>
                    <a:lnTo>
                      <a:pt x="420" y="406"/>
                    </a:lnTo>
                    <a:lnTo>
                      <a:pt x="407" y="406"/>
                    </a:lnTo>
                    <a:lnTo>
                      <a:pt x="400" y="406"/>
                    </a:lnTo>
                    <a:lnTo>
                      <a:pt x="392" y="406"/>
                    </a:lnTo>
                    <a:lnTo>
                      <a:pt x="386" y="405"/>
                    </a:lnTo>
                    <a:lnTo>
                      <a:pt x="377" y="403"/>
                    </a:lnTo>
                    <a:lnTo>
                      <a:pt x="369" y="402"/>
                    </a:lnTo>
                    <a:lnTo>
                      <a:pt x="357" y="397"/>
                    </a:lnTo>
                    <a:lnTo>
                      <a:pt x="346" y="399"/>
                    </a:lnTo>
                    <a:lnTo>
                      <a:pt x="341" y="400"/>
                    </a:lnTo>
                    <a:lnTo>
                      <a:pt x="338" y="402"/>
                    </a:lnTo>
                    <a:lnTo>
                      <a:pt x="335" y="402"/>
                    </a:lnTo>
                    <a:lnTo>
                      <a:pt x="331" y="402"/>
                    </a:lnTo>
                    <a:lnTo>
                      <a:pt x="326" y="386"/>
                    </a:lnTo>
                    <a:lnTo>
                      <a:pt x="323" y="380"/>
                    </a:lnTo>
                    <a:lnTo>
                      <a:pt x="320" y="375"/>
                    </a:lnTo>
                    <a:lnTo>
                      <a:pt x="318" y="372"/>
                    </a:lnTo>
                    <a:lnTo>
                      <a:pt x="317" y="368"/>
                    </a:lnTo>
                    <a:lnTo>
                      <a:pt x="318" y="363"/>
                    </a:lnTo>
                    <a:lnTo>
                      <a:pt x="317" y="363"/>
                    </a:lnTo>
                    <a:lnTo>
                      <a:pt x="314" y="363"/>
                    </a:lnTo>
                    <a:lnTo>
                      <a:pt x="311" y="363"/>
                    </a:lnTo>
                    <a:lnTo>
                      <a:pt x="307" y="362"/>
                    </a:lnTo>
                    <a:lnTo>
                      <a:pt x="301" y="360"/>
                    </a:lnTo>
                    <a:lnTo>
                      <a:pt x="291" y="357"/>
                    </a:lnTo>
                    <a:lnTo>
                      <a:pt x="284" y="354"/>
                    </a:lnTo>
                    <a:lnTo>
                      <a:pt x="275" y="352"/>
                    </a:lnTo>
                    <a:lnTo>
                      <a:pt x="274" y="351"/>
                    </a:lnTo>
                    <a:lnTo>
                      <a:pt x="274" y="352"/>
                    </a:lnTo>
                    <a:lnTo>
                      <a:pt x="274" y="354"/>
                    </a:lnTo>
                    <a:lnTo>
                      <a:pt x="274" y="355"/>
                    </a:lnTo>
                    <a:lnTo>
                      <a:pt x="272" y="355"/>
                    </a:lnTo>
                    <a:lnTo>
                      <a:pt x="272" y="357"/>
                    </a:lnTo>
                    <a:lnTo>
                      <a:pt x="272" y="355"/>
                    </a:lnTo>
                    <a:lnTo>
                      <a:pt x="272" y="357"/>
                    </a:lnTo>
                    <a:lnTo>
                      <a:pt x="272" y="359"/>
                    </a:lnTo>
                    <a:lnTo>
                      <a:pt x="272" y="360"/>
                    </a:lnTo>
                    <a:lnTo>
                      <a:pt x="271" y="360"/>
                    </a:lnTo>
                    <a:lnTo>
                      <a:pt x="269" y="360"/>
                    </a:lnTo>
                    <a:lnTo>
                      <a:pt x="266" y="360"/>
                    </a:lnTo>
                    <a:lnTo>
                      <a:pt x="263" y="360"/>
                    </a:lnTo>
                    <a:lnTo>
                      <a:pt x="261" y="359"/>
                    </a:lnTo>
                    <a:lnTo>
                      <a:pt x="261" y="360"/>
                    </a:lnTo>
                    <a:lnTo>
                      <a:pt x="260" y="362"/>
                    </a:lnTo>
                    <a:lnTo>
                      <a:pt x="257" y="363"/>
                    </a:lnTo>
                    <a:lnTo>
                      <a:pt x="254" y="366"/>
                    </a:lnTo>
                    <a:lnTo>
                      <a:pt x="252" y="368"/>
                    </a:lnTo>
                    <a:lnTo>
                      <a:pt x="251" y="369"/>
                    </a:lnTo>
                    <a:lnTo>
                      <a:pt x="249" y="371"/>
                    </a:lnTo>
                    <a:lnTo>
                      <a:pt x="244" y="374"/>
                    </a:lnTo>
                    <a:lnTo>
                      <a:pt x="243" y="375"/>
                    </a:lnTo>
                    <a:lnTo>
                      <a:pt x="241" y="375"/>
                    </a:lnTo>
                    <a:lnTo>
                      <a:pt x="240" y="377"/>
                    </a:lnTo>
                    <a:lnTo>
                      <a:pt x="241" y="380"/>
                    </a:lnTo>
                    <a:lnTo>
                      <a:pt x="241" y="383"/>
                    </a:lnTo>
                    <a:lnTo>
                      <a:pt x="243" y="386"/>
                    </a:lnTo>
                    <a:lnTo>
                      <a:pt x="244" y="388"/>
                    </a:lnTo>
                    <a:lnTo>
                      <a:pt x="246" y="391"/>
                    </a:lnTo>
                    <a:lnTo>
                      <a:pt x="246" y="397"/>
                    </a:lnTo>
                    <a:lnTo>
                      <a:pt x="244" y="397"/>
                    </a:lnTo>
                    <a:lnTo>
                      <a:pt x="238" y="399"/>
                    </a:lnTo>
                    <a:lnTo>
                      <a:pt x="237" y="399"/>
                    </a:lnTo>
                    <a:lnTo>
                      <a:pt x="235" y="399"/>
                    </a:lnTo>
                    <a:lnTo>
                      <a:pt x="228" y="399"/>
                    </a:lnTo>
                    <a:lnTo>
                      <a:pt x="208" y="397"/>
                    </a:lnTo>
                    <a:lnTo>
                      <a:pt x="195" y="397"/>
                    </a:lnTo>
                    <a:lnTo>
                      <a:pt x="169" y="395"/>
                    </a:lnTo>
                    <a:lnTo>
                      <a:pt x="163" y="395"/>
                    </a:lnTo>
                    <a:lnTo>
                      <a:pt x="158" y="395"/>
                    </a:lnTo>
                    <a:lnTo>
                      <a:pt x="151" y="395"/>
                    </a:lnTo>
                    <a:lnTo>
                      <a:pt x="134" y="394"/>
                    </a:lnTo>
                    <a:lnTo>
                      <a:pt x="132" y="394"/>
                    </a:lnTo>
                    <a:lnTo>
                      <a:pt x="126" y="394"/>
                    </a:lnTo>
                    <a:lnTo>
                      <a:pt x="118" y="394"/>
                    </a:lnTo>
                    <a:lnTo>
                      <a:pt x="114" y="394"/>
                    </a:lnTo>
                    <a:lnTo>
                      <a:pt x="112" y="394"/>
                    </a:lnTo>
                    <a:lnTo>
                      <a:pt x="111" y="392"/>
                    </a:lnTo>
                    <a:lnTo>
                      <a:pt x="97" y="395"/>
                    </a:lnTo>
                    <a:lnTo>
                      <a:pt x="91" y="399"/>
                    </a:lnTo>
                    <a:lnTo>
                      <a:pt x="80" y="402"/>
                    </a:lnTo>
                    <a:lnTo>
                      <a:pt x="71" y="405"/>
                    </a:lnTo>
                    <a:lnTo>
                      <a:pt x="68" y="405"/>
                    </a:lnTo>
                    <a:lnTo>
                      <a:pt x="66" y="406"/>
                    </a:lnTo>
                    <a:lnTo>
                      <a:pt x="63" y="406"/>
                    </a:lnTo>
                    <a:lnTo>
                      <a:pt x="61" y="406"/>
                    </a:lnTo>
                    <a:lnTo>
                      <a:pt x="54" y="408"/>
                    </a:lnTo>
                    <a:lnTo>
                      <a:pt x="46" y="408"/>
                    </a:lnTo>
                    <a:lnTo>
                      <a:pt x="40" y="408"/>
                    </a:lnTo>
                    <a:lnTo>
                      <a:pt x="35" y="408"/>
                    </a:lnTo>
                    <a:lnTo>
                      <a:pt x="35" y="409"/>
                    </a:lnTo>
                    <a:lnTo>
                      <a:pt x="34" y="409"/>
                    </a:lnTo>
                    <a:lnTo>
                      <a:pt x="34" y="408"/>
                    </a:lnTo>
                    <a:lnTo>
                      <a:pt x="23" y="409"/>
                    </a:lnTo>
                    <a:lnTo>
                      <a:pt x="20" y="409"/>
                    </a:lnTo>
                    <a:lnTo>
                      <a:pt x="17" y="409"/>
                    </a:lnTo>
                    <a:lnTo>
                      <a:pt x="11" y="409"/>
                    </a:lnTo>
                    <a:lnTo>
                      <a:pt x="8" y="409"/>
                    </a:lnTo>
                    <a:lnTo>
                      <a:pt x="2" y="409"/>
                    </a:lnTo>
                    <a:lnTo>
                      <a:pt x="2" y="406"/>
                    </a:lnTo>
                    <a:lnTo>
                      <a:pt x="0" y="399"/>
                    </a:lnTo>
                    <a:lnTo>
                      <a:pt x="0" y="391"/>
                    </a:lnTo>
                    <a:lnTo>
                      <a:pt x="0" y="385"/>
                    </a:lnTo>
                    <a:lnTo>
                      <a:pt x="0" y="380"/>
                    </a:lnTo>
                    <a:lnTo>
                      <a:pt x="3" y="363"/>
                    </a:lnTo>
                    <a:lnTo>
                      <a:pt x="5" y="355"/>
                    </a:lnTo>
                    <a:lnTo>
                      <a:pt x="5" y="346"/>
                    </a:lnTo>
                    <a:lnTo>
                      <a:pt x="11" y="325"/>
                    </a:lnTo>
                    <a:lnTo>
                      <a:pt x="14" y="312"/>
                    </a:lnTo>
                    <a:lnTo>
                      <a:pt x="17" y="299"/>
                    </a:lnTo>
                    <a:lnTo>
                      <a:pt x="22" y="286"/>
                    </a:lnTo>
                    <a:lnTo>
                      <a:pt x="29" y="268"/>
                    </a:lnTo>
                    <a:lnTo>
                      <a:pt x="32" y="256"/>
                    </a:lnTo>
                    <a:lnTo>
                      <a:pt x="37" y="243"/>
                    </a:lnTo>
                    <a:lnTo>
                      <a:pt x="43" y="219"/>
                    </a:lnTo>
                    <a:lnTo>
                      <a:pt x="46" y="208"/>
                    </a:lnTo>
                    <a:lnTo>
                      <a:pt x="49" y="191"/>
                    </a:lnTo>
                    <a:lnTo>
                      <a:pt x="54" y="163"/>
                    </a:lnTo>
                    <a:lnTo>
                      <a:pt x="54" y="129"/>
                    </a:lnTo>
                    <a:lnTo>
                      <a:pt x="48" y="105"/>
                    </a:lnTo>
                    <a:lnTo>
                      <a:pt x="29" y="19"/>
                    </a:lnTo>
                    <a:lnTo>
                      <a:pt x="34" y="20"/>
                    </a:lnTo>
                    <a:lnTo>
                      <a:pt x="42" y="19"/>
                    </a:lnTo>
                    <a:lnTo>
                      <a:pt x="46" y="13"/>
                    </a:lnTo>
                    <a:lnTo>
                      <a:pt x="52" y="11"/>
                    </a:lnTo>
                    <a:lnTo>
                      <a:pt x="55" y="9"/>
                    </a:lnTo>
                    <a:lnTo>
                      <a:pt x="58" y="6"/>
                    </a:lnTo>
                    <a:lnTo>
                      <a:pt x="61" y="5"/>
                    </a:lnTo>
                    <a:lnTo>
                      <a:pt x="65" y="3"/>
                    </a:lnTo>
                    <a:lnTo>
                      <a:pt x="66" y="3"/>
                    </a:lnTo>
                    <a:lnTo>
                      <a:pt x="69" y="2"/>
                    </a:lnTo>
                    <a:lnTo>
                      <a:pt x="71" y="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21" name="Freeform 36">
                <a:extLst>
                  <a:ext uri="{FF2B5EF4-FFF2-40B4-BE49-F238E27FC236}">
                    <a16:creationId xmlns:a16="http://schemas.microsoft.com/office/drawing/2014/main" id="{819FF450-3553-CA62-060D-29BE348E89C2}"/>
                  </a:ext>
                </a:extLst>
              </p:cNvPr>
              <p:cNvSpPr>
                <a:spLocks/>
              </p:cNvSpPr>
              <p:nvPr/>
            </p:nvSpPr>
            <p:spPr bwMode="auto">
              <a:xfrm>
                <a:off x="2412" y="2616"/>
                <a:ext cx="784" cy="814"/>
              </a:xfrm>
              <a:custGeom>
                <a:avLst/>
                <a:gdLst>
                  <a:gd name="T0" fmla="*/ 58 w 784"/>
                  <a:gd name="T1" fmla="*/ 271 h 814"/>
                  <a:gd name="T2" fmla="*/ 141 w 784"/>
                  <a:gd name="T3" fmla="*/ 302 h 814"/>
                  <a:gd name="T4" fmla="*/ 353 w 784"/>
                  <a:gd name="T5" fmla="*/ 248 h 814"/>
                  <a:gd name="T6" fmla="*/ 413 w 784"/>
                  <a:gd name="T7" fmla="*/ 246 h 814"/>
                  <a:gd name="T8" fmla="*/ 426 w 784"/>
                  <a:gd name="T9" fmla="*/ 260 h 814"/>
                  <a:gd name="T10" fmla="*/ 439 w 784"/>
                  <a:gd name="T11" fmla="*/ 272 h 814"/>
                  <a:gd name="T12" fmla="*/ 456 w 784"/>
                  <a:gd name="T13" fmla="*/ 292 h 814"/>
                  <a:gd name="T14" fmla="*/ 472 w 784"/>
                  <a:gd name="T15" fmla="*/ 302 h 814"/>
                  <a:gd name="T16" fmla="*/ 463 w 784"/>
                  <a:gd name="T17" fmla="*/ 317 h 814"/>
                  <a:gd name="T18" fmla="*/ 456 w 784"/>
                  <a:gd name="T19" fmla="*/ 349 h 814"/>
                  <a:gd name="T20" fmla="*/ 466 w 784"/>
                  <a:gd name="T21" fmla="*/ 363 h 814"/>
                  <a:gd name="T22" fmla="*/ 486 w 784"/>
                  <a:gd name="T23" fmla="*/ 366 h 814"/>
                  <a:gd name="T24" fmla="*/ 493 w 784"/>
                  <a:gd name="T25" fmla="*/ 360 h 814"/>
                  <a:gd name="T26" fmla="*/ 484 w 784"/>
                  <a:gd name="T27" fmla="*/ 334 h 814"/>
                  <a:gd name="T28" fmla="*/ 506 w 784"/>
                  <a:gd name="T29" fmla="*/ 338 h 814"/>
                  <a:gd name="T30" fmla="*/ 492 w 784"/>
                  <a:gd name="T31" fmla="*/ 302 h 814"/>
                  <a:gd name="T32" fmla="*/ 515 w 784"/>
                  <a:gd name="T33" fmla="*/ 320 h 814"/>
                  <a:gd name="T34" fmla="*/ 532 w 784"/>
                  <a:gd name="T35" fmla="*/ 326 h 814"/>
                  <a:gd name="T36" fmla="*/ 585 w 784"/>
                  <a:gd name="T37" fmla="*/ 286 h 814"/>
                  <a:gd name="T38" fmla="*/ 613 w 784"/>
                  <a:gd name="T39" fmla="*/ 292 h 814"/>
                  <a:gd name="T40" fmla="*/ 627 w 784"/>
                  <a:gd name="T41" fmla="*/ 309 h 814"/>
                  <a:gd name="T42" fmla="*/ 639 w 784"/>
                  <a:gd name="T43" fmla="*/ 295 h 814"/>
                  <a:gd name="T44" fmla="*/ 665 w 784"/>
                  <a:gd name="T45" fmla="*/ 286 h 814"/>
                  <a:gd name="T46" fmla="*/ 690 w 784"/>
                  <a:gd name="T47" fmla="*/ 305 h 814"/>
                  <a:gd name="T48" fmla="*/ 665 w 784"/>
                  <a:gd name="T49" fmla="*/ 280 h 814"/>
                  <a:gd name="T50" fmla="*/ 682 w 784"/>
                  <a:gd name="T51" fmla="*/ 251 h 814"/>
                  <a:gd name="T52" fmla="*/ 701 w 784"/>
                  <a:gd name="T53" fmla="*/ 269 h 814"/>
                  <a:gd name="T54" fmla="*/ 705 w 784"/>
                  <a:gd name="T55" fmla="*/ 232 h 814"/>
                  <a:gd name="T56" fmla="*/ 692 w 784"/>
                  <a:gd name="T57" fmla="*/ 214 h 814"/>
                  <a:gd name="T58" fmla="*/ 672 w 784"/>
                  <a:gd name="T59" fmla="*/ 194 h 814"/>
                  <a:gd name="T60" fmla="*/ 659 w 784"/>
                  <a:gd name="T61" fmla="*/ 142 h 814"/>
                  <a:gd name="T62" fmla="*/ 698 w 784"/>
                  <a:gd name="T63" fmla="*/ 49 h 814"/>
                  <a:gd name="T64" fmla="*/ 728 w 784"/>
                  <a:gd name="T65" fmla="*/ 22 h 814"/>
                  <a:gd name="T66" fmla="*/ 784 w 784"/>
                  <a:gd name="T67" fmla="*/ 146 h 814"/>
                  <a:gd name="T68" fmla="*/ 735 w 784"/>
                  <a:gd name="T69" fmla="*/ 338 h 814"/>
                  <a:gd name="T70" fmla="*/ 728 w 784"/>
                  <a:gd name="T71" fmla="*/ 400 h 814"/>
                  <a:gd name="T72" fmla="*/ 719 w 784"/>
                  <a:gd name="T73" fmla="*/ 423 h 814"/>
                  <a:gd name="T74" fmla="*/ 704 w 784"/>
                  <a:gd name="T75" fmla="*/ 460 h 814"/>
                  <a:gd name="T76" fmla="*/ 690 w 784"/>
                  <a:gd name="T77" fmla="*/ 495 h 814"/>
                  <a:gd name="T78" fmla="*/ 673 w 784"/>
                  <a:gd name="T79" fmla="*/ 534 h 814"/>
                  <a:gd name="T80" fmla="*/ 659 w 784"/>
                  <a:gd name="T81" fmla="*/ 568 h 814"/>
                  <a:gd name="T82" fmla="*/ 424 w 784"/>
                  <a:gd name="T83" fmla="*/ 755 h 814"/>
                  <a:gd name="T84" fmla="*/ 396 w 784"/>
                  <a:gd name="T85" fmla="*/ 768 h 814"/>
                  <a:gd name="T86" fmla="*/ 390 w 784"/>
                  <a:gd name="T87" fmla="*/ 784 h 814"/>
                  <a:gd name="T88" fmla="*/ 378 w 784"/>
                  <a:gd name="T89" fmla="*/ 806 h 814"/>
                  <a:gd name="T90" fmla="*/ 355 w 784"/>
                  <a:gd name="T91" fmla="*/ 806 h 814"/>
                  <a:gd name="T92" fmla="*/ 335 w 784"/>
                  <a:gd name="T93" fmla="*/ 784 h 814"/>
                  <a:gd name="T94" fmla="*/ 287 w 784"/>
                  <a:gd name="T95" fmla="*/ 809 h 814"/>
                  <a:gd name="T96" fmla="*/ 250 w 784"/>
                  <a:gd name="T97" fmla="*/ 789 h 814"/>
                  <a:gd name="T98" fmla="*/ 253 w 784"/>
                  <a:gd name="T99" fmla="*/ 709 h 814"/>
                  <a:gd name="T100" fmla="*/ 186 w 784"/>
                  <a:gd name="T101" fmla="*/ 711 h 814"/>
                  <a:gd name="T102" fmla="*/ 130 w 784"/>
                  <a:gd name="T103" fmla="*/ 692 h 814"/>
                  <a:gd name="T104" fmla="*/ 81 w 784"/>
                  <a:gd name="T105" fmla="*/ 748 h 814"/>
                  <a:gd name="T106" fmla="*/ 81 w 784"/>
                  <a:gd name="T107" fmla="*/ 681 h 814"/>
                  <a:gd name="T108" fmla="*/ 137 w 784"/>
                  <a:gd name="T109" fmla="*/ 648 h 814"/>
                  <a:gd name="T110" fmla="*/ 100 w 784"/>
                  <a:gd name="T111" fmla="*/ 565 h 814"/>
                  <a:gd name="T112" fmla="*/ 90 w 784"/>
                  <a:gd name="T113" fmla="*/ 540 h 814"/>
                  <a:gd name="T114" fmla="*/ 109 w 784"/>
                  <a:gd name="T115" fmla="*/ 500 h 814"/>
                  <a:gd name="T116" fmla="*/ 63 w 784"/>
                  <a:gd name="T117" fmla="*/ 488 h 814"/>
                  <a:gd name="T118" fmla="*/ 4 w 784"/>
                  <a:gd name="T119" fmla="*/ 400 h 814"/>
                  <a:gd name="T120" fmla="*/ 44 w 784"/>
                  <a:gd name="T121" fmla="*/ 32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814">
                    <a:moveTo>
                      <a:pt x="58" y="311"/>
                    </a:moveTo>
                    <a:lnTo>
                      <a:pt x="60" y="308"/>
                    </a:lnTo>
                    <a:lnTo>
                      <a:pt x="60" y="305"/>
                    </a:lnTo>
                    <a:lnTo>
                      <a:pt x="58" y="298"/>
                    </a:lnTo>
                    <a:lnTo>
                      <a:pt x="55" y="292"/>
                    </a:lnTo>
                    <a:lnTo>
                      <a:pt x="52" y="286"/>
                    </a:lnTo>
                    <a:lnTo>
                      <a:pt x="49" y="280"/>
                    </a:lnTo>
                    <a:lnTo>
                      <a:pt x="47" y="275"/>
                    </a:lnTo>
                    <a:lnTo>
                      <a:pt x="49" y="272"/>
                    </a:lnTo>
                    <a:lnTo>
                      <a:pt x="50" y="271"/>
                    </a:lnTo>
                    <a:lnTo>
                      <a:pt x="54" y="269"/>
                    </a:lnTo>
                    <a:lnTo>
                      <a:pt x="58" y="271"/>
                    </a:lnTo>
                    <a:lnTo>
                      <a:pt x="66" y="275"/>
                    </a:lnTo>
                    <a:lnTo>
                      <a:pt x="72" y="282"/>
                    </a:lnTo>
                    <a:lnTo>
                      <a:pt x="78" y="286"/>
                    </a:lnTo>
                    <a:lnTo>
                      <a:pt x="84" y="291"/>
                    </a:lnTo>
                    <a:lnTo>
                      <a:pt x="92" y="297"/>
                    </a:lnTo>
                    <a:lnTo>
                      <a:pt x="97" y="302"/>
                    </a:lnTo>
                    <a:lnTo>
                      <a:pt x="101" y="305"/>
                    </a:lnTo>
                    <a:lnTo>
                      <a:pt x="106" y="309"/>
                    </a:lnTo>
                    <a:lnTo>
                      <a:pt x="110" y="311"/>
                    </a:lnTo>
                    <a:lnTo>
                      <a:pt x="114" y="309"/>
                    </a:lnTo>
                    <a:lnTo>
                      <a:pt x="115" y="308"/>
                    </a:lnTo>
                    <a:lnTo>
                      <a:pt x="141" y="302"/>
                    </a:lnTo>
                    <a:lnTo>
                      <a:pt x="175" y="292"/>
                    </a:lnTo>
                    <a:lnTo>
                      <a:pt x="206" y="283"/>
                    </a:lnTo>
                    <a:lnTo>
                      <a:pt x="267" y="268"/>
                    </a:lnTo>
                    <a:lnTo>
                      <a:pt x="269" y="266"/>
                    </a:lnTo>
                    <a:lnTo>
                      <a:pt x="280" y="265"/>
                    </a:lnTo>
                    <a:lnTo>
                      <a:pt x="300" y="258"/>
                    </a:lnTo>
                    <a:lnTo>
                      <a:pt x="316" y="255"/>
                    </a:lnTo>
                    <a:lnTo>
                      <a:pt x="332" y="251"/>
                    </a:lnTo>
                    <a:lnTo>
                      <a:pt x="335" y="251"/>
                    </a:lnTo>
                    <a:lnTo>
                      <a:pt x="341" y="249"/>
                    </a:lnTo>
                    <a:lnTo>
                      <a:pt x="346" y="248"/>
                    </a:lnTo>
                    <a:lnTo>
                      <a:pt x="353" y="248"/>
                    </a:lnTo>
                    <a:lnTo>
                      <a:pt x="364" y="246"/>
                    </a:lnTo>
                    <a:lnTo>
                      <a:pt x="366" y="246"/>
                    </a:lnTo>
                    <a:lnTo>
                      <a:pt x="376" y="248"/>
                    </a:lnTo>
                    <a:lnTo>
                      <a:pt x="395" y="248"/>
                    </a:lnTo>
                    <a:lnTo>
                      <a:pt x="403" y="248"/>
                    </a:lnTo>
                    <a:lnTo>
                      <a:pt x="404" y="248"/>
                    </a:lnTo>
                    <a:lnTo>
                      <a:pt x="406" y="248"/>
                    </a:lnTo>
                    <a:lnTo>
                      <a:pt x="407" y="246"/>
                    </a:lnTo>
                    <a:lnTo>
                      <a:pt x="409" y="246"/>
                    </a:lnTo>
                    <a:lnTo>
                      <a:pt x="410" y="246"/>
                    </a:lnTo>
                    <a:lnTo>
                      <a:pt x="412" y="246"/>
                    </a:lnTo>
                    <a:lnTo>
                      <a:pt x="413" y="246"/>
                    </a:lnTo>
                    <a:lnTo>
                      <a:pt x="413" y="248"/>
                    </a:lnTo>
                    <a:lnTo>
                      <a:pt x="415" y="249"/>
                    </a:lnTo>
                    <a:lnTo>
                      <a:pt x="415" y="252"/>
                    </a:lnTo>
                    <a:lnTo>
                      <a:pt x="416" y="254"/>
                    </a:lnTo>
                    <a:lnTo>
                      <a:pt x="418" y="257"/>
                    </a:lnTo>
                    <a:lnTo>
                      <a:pt x="418" y="258"/>
                    </a:lnTo>
                    <a:lnTo>
                      <a:pt x="419" y="262"/>
                    </a:lnTo>
                    <a:lnTo>
                      <a:pt x="421" y="262"/>
                    </a:lnTo>
                    <a:lnTo>
                      <a:pt x="423" y="262"/>
                    </a:lnTo>
                    <a:lnTo>
                      <a:pt x="423" y="260"/>
                    </a:lnTo>
                    <a:lnTo>
                      <a:pt x="424" y="260"/>
                    </a:lnTo>
                    <a:lnTo>
                      <a:pt x="426" y="260"/>
                    </a:lnTo>
                    <a:lnTo>
                      <a:pt x="427" y="258"/>
                    </a:lnTo>
                    <a:lnTo>
                      <a:pt x="429" y="258"/>
                    </a:lnTo>
                    <a:lnTo>
                      <a:pt x="430" y="258"/>
                    </a:lnTo>
                    <a:lnTo>
                      <a:pt x="432" y="257"/>
                    </a:lnTo>
                    <a:lnTo>
                      <a:pt x="432" y="258"/>
                    </a:lnTo>
                    <a:lnTo>
                      <a:pt x="432" y="260"/>
                    </a:lnTo>
                    <a:lnTo>
                      <a:pt x="433" y="262"/>
                    </a:lnTo>
                    <a:lnTo>
                      <a:pt x="435" y="263"/>
                    </a:lnTo>
                    <a:lnTo>
                      <a:pt x="436" y="265"/>
                    </a:lnTo>
                    <a:lnTo>
                      <a:pt x="438" y="268"/>
                    </a:lnTo>
                    <a:lnTo>
                      <a:pt x="439" y="269"/>
                    </a:lnTo>
                    <a:lnTo>
                      <a:pt x="439" y="272"/>
                    </a:lnTo>
                    <a:lnTo>
                      <a:pt x="441" y="274"/>
                    </a:lnTo>
                    <a:lnTo>
                      <a:pt x="443" y="277"/>
                    </a:lnTo>
                    <a:lnTo>
                      <a:pt x="444" y="278"/>
                    </a:lnTo>
                    <a:lnTo>
                      <a:pt x="446" y="280"/>
                    </a:lnTo>
                    <a:lnTo>
                      <a:pt x="447" y="282"/>
                    </a:lnTo>
                    <a:lnTo>
                      <a:pt x="449" y="285"/>
                    </a:lnTo>
                    <a:lnTo>
                      <a:pt x="449" y="286"/>
                    </a:lnTo>
                    <a:lnTo>
                      <a:pt x="450" y="288"/>
                    </a:lnTo>
                    <a:lnTo>
                      <a:pt x="452" y="291"/>
                    </a:lnTo>
                    <a:lnTo>
                      <a:pt x="453" y="292"/>
                    </a:lnTo>
                    <a:lnTo>
                      <a:pt x="455" y="292"/>
                    </a:lnTo>
                    <a:lnTo>
                      <a:pt x="456" y="292"/>
                    </a:lnTo>
                    <a:lnTo>
                      <a:pt x="458" y="291"/>
                    </a:lnTo>
                    <a:lnTo>
                      <a:pt x="459" y="289"/>
                    </a:lnTo>
                    <a:lnTo>
                      <a:pt x="463" y="289"/>
                    </a:lnTo>
                    <a:lnTo>
                      <a:pt x="464" y="288"/>
                    </a:lnTo>
                    <a:lnTo>
                      <a:pt x="466" y="288"/>
                    </a:lnTo>
                    <a:lnTo>
                      <a:pt x="466" y="289"/>
                    </a:lnTo>
                    <a:lnTo>
                      <a:pt x="467" y="291"/>
                    </a:lnTo>
                    <a:lnTo>
                      <a:pt x="469" y="292"/>
                    </a:lnTo>
                    <a:lnTo>
                      <a:pt x="469" y="295"/>
                    </a:lnTo>
                    <a:lnTo>
                      <a:pt x="470" y="297"/>
                    </a:lnTo>
                    <a:lnTo>
                      <a:pt x="472" y="300"/>
                    </a:lnTo>
                    <a:lnTo>
                      <a:pt x="472" y="302"/>
                    </a:lnTo>
                    <a:lnTo>
                      <a:pt x="470" y="302"/>
                    </a:lnTo>
                    <a:lnTo>
                      <a:pt x="470" y="303"/>
                    </a:lnTo>
                    <a:lnTo>
                      <a:pt x="467" y="303"/>
                    </a:lnTo>
                    <a:lnTo>
                      <a:pt x="467" y="305"/>
                    </a:lnTo>
                    <a:lnTo>
                      <a:pt x="466" y="305"/>
                    </a:lnTo>
                    <a:lnTo>
                      <a:pt x="466" y="306"/>
                    </a:lnTo>
                    <a:lnTo>
                      <a:pt x="464" y="308"/>
                    </a:lnTo>
                    <a:lnTo>
                      <a:pt x="464" y="309"/>
                    </a:lnTo>
                    <a:lnTo>
                      <a:pt x="464" y="311"/>
                    </a:lnTo>
                    <a:lnTo>
                      <a:pt x="463" y="312"/>
                    </a:lnTo>
                    <a:lnTo>
                      <a:pt x="463" y="315"/>
                    </a:lnTo>
                    <a:lnTo>
                      <a:pt x="463" y="317"/>
                    </a:lnTo>
                    <a:lnTo>
                      <a:pt x="463" y="318"/>
                    </a:lnTo>
                    <a:lnTo>
                      <a:pt x="463" y="322"/>
                    </a:lnTo>
                    <a:lnTo>
                      <a:pt x="463" y="323"/>
                    </a:lnTo>
                    <a:lnTo>
                      <a:pt x="463" y="326"/>
                    </a:lnTo>
                    <a:lnTo>
                      <a:pt x="464" y="328"/>
                    </a:lnTo>
                    <a:lnTo>
                      <a:pt x="463" y="329"/>
                    </a:lnTo>
                    <a:lnTo>
                      <a:pt x="463" y="331"/>
                    </a:lnTo>
                    <a:lnTo>
                      <a:pt x="461" y="334"/>
                    </a:lnTo>
                    <a:lnTo>
                      <a:pt x="459" y="335"/>
                    </a:lnTo>
                    <a:lnTo>
                      <a:pt x="458" y="338"/>
                    </a:lnTo>
                    <a:lnTo>
                      <a:pt x="458" y="348"/>
                    </a:lnTo>
                    <a:lnTo>
                      <a:pt x="456" y="349"/>
                    </a:lnTo>
                    <a:lnTo>
                      <a:pt x="456" y="352"/>
                    </a:lnTo>
                    <a:lnTo>
                      <a:pt x="456" y="354"/>
                    </a:lnTo>
                    <a:lnTo>
                      <a:pt x="456" y="357"/>
                    </a:lnTo>
                    <a:lnTo>
                      <a:pt x="456" y="358"/>
                    </a:lnTo>
                    <a:lnTo>
                      <a:pt x="456" y="360"/>
                    </a:lnTo>
                    <a:lnTo>
                      <a:pt x="456" y="362"/>
                    </a:lnTo>
                    <a:lnTo>
                      <a:pt x="458" y="363"/>
                    </a:lnTo>
                    <a:lnTo>
                      <a:pt x="459" y="363"/>
                    </a:lnTo>
                    <a:lnTo>
                      <a:pt x="461" y="363"/>
                    </a:lnTo>
                    <a:lnTo>
                      <a:pt x="463" y="363"/>
                    </a:lnTo>
                    <a:lnTo>
                      <a:pt x="464" y="363"/>
                    </a:lnTo>
                    <a:lnTo>
                      <a:pt x="466" y="363"/>
                    </a:lnTo>
                    <a:lnTo>
                      <a:pt x="467" y="363"/>
                    </a:lnTo>
                    <a:lnTo>
                      <a:pt x="469" y="363"/>
                    </a:lnTo>
                    <a:lnTo>
                      <a:pt x="472" y="363"/>
                    </a:lnTo>
                    <a:lnTo>
                      <a:pt x="473" y="365"/>
                    </a:lnTo>
                    <a:lnTo>
                      <a:pt x="475" y="365"/>
                    </a:lnTo>
                    <a:lnTo>
                      <a:pt x="476" y="365"/>
                    </a:lnTo>
                    <a:lnTo>
                      <a:pt x="478" y="365"/>
                    </a:lnTo>
                    <a:lnTo>
                      <a:pt x="479" y="365"/>
                    </a:lnTo>
                    <a:lnTo>
                      <a:pt x="481" y="366"/>
                    </a:lnTo>
                    <a:lnTo>
                      <a:pt x="482" y="366"/>
                    </a:lnTo>
                    <a:lnTo>
                      <a:pt x="484" y="366"/>
                    </a:lnTo>
                    <a:lnTo>
                      <a:pt x="486" y="366"/>
                    </a:lnTo>
                    <a:lnTo>
                      <a:pt x="487" y="366"/>
                    </a:lnTo>
                    <a:lnTo>
                      <a:pt x="489" y="366"/>
                    </a:lnTo>
                    <a:lnTo>
                      <a:pt x="490" y="368"/>
                    </a:lnTo>
                    <a:lnTo>
                      <a:pt x="492" y="368"/>
                    </a:lnTo>
                    <a:lnTo>
                      <a:pt x="493" y="368"/>
                    </a:lnTo>
                    <a:lnTo>
                      <a:pt x="495" y="368"/>
                    </a:lnTo>
                    <a:lnTo>
                      <a:pt x="495" y="366"/>
                    </a:lnTo>
                    <a:lnTo>
                      <a:pt x="496" y="365"/>
                    </a:lnTo>
                    <a:lnTo>
                      <a:pt x="496" y="363"/>
                    </a:lnTo>
                    <a:lnTo>
                      <a:pt x="495" y="363"/>
                    </a:lnTo>
                    <a:lnTo>
                      <a:pt x="495" y="362"/>
                    </a:lnTo>
                    <a:lnTo>
                      <a:pt x="493" y="360"/>
                    </a:lnTo>
                    <a:lnTo>
                      <a:pt x="492" y="357"/>
                    </a:lnTo>
                    <a:lnTo>
                      <a:pt x="490" y="354"/>
                    </a:lnTo>
                    <a:lnTo>
                      <a:pt x="490" y="352"/>
                    </a:lnTo>
                    <a:lnTo>
                      <a:pt x="489" y="352"/>
                    </a:lnTo>
                    <a:lnTo>
                      <a:pt x="487" y="349"/>
                    </a:lnTo>
                    <a:lnTo>
                      <a:pt x="484" y="348"/>
                    </a:lnTo>
                    <a:lnTo>
                      <a:pt x="484" y="346"/>
                    </a:lnTo>
                    <a:lnTo>
                      <a:pt x="481" y="343"/>
                    </a:lnTo>
                    <a:lnTo>
                      <a:pt x="481" y="340"/>
                    </a:lnTo>
                    <a:lnTo>
                      <a:pt x="482" y="338"/>
                    </a:lnTo>
                    <a:lnTo>
                      <a:pt x="482" y="335"/>
                    </a:lnTo>
                    <a:lnTo>
                      <a:pt x="484" y="334"/>
                    </a:lnTo>
                    <a:lnTo>
                      <a:pt x="487" y="332"/>
                    </a:lnTo>
                    <a:lnTo>
                      <a:pt x="490" y="332"/>
                    </a:lnTo>
                    <a:lnTo>
                      <a:pt x="492" y="332"/>
                    </a:lnTo>
                    <a:lnTo>
                      <a:pt x="493" y="334"/>
                    </a:lnTo>
                    <a:lnTo>
                      <a:pt x="496" y="337"/>
                    </a:lnTo>
                    <a:lnTo>
                      <a:pt x="496" y="338"/>
                    </a:lnTo>
                    <a:lnTo>
                      <a:pt x="498" y="338"/>
                    </a:lnTo>
                    <a:lnTo>
                      <a:pt x="498" y="340"/>
                    </a:lnTo>
                    <a:lnTo>
                      <a:pt x="501" y="342"/>
                    </a:lnTo>
                    <a:lnTo>
                      <a:pt x="504" y="343"/>
                    </a:lnTo>
                    <a:lnTo>
                      <a:pt x="506" y="342"/>
                    </a:lnTo>
                    <a:lnTo>
                      <a:pt x="506" y="338"/>
                    </a:lnTo>
                    <a:lnTo>
                      <a:pt x="507" y="337"/>
                    </a:lnTo>
                    <a:lnTo>
                      <a:pt x="510" y="334"/>
                    </a:lnTo>
                    <a:lnTo>
                      <a:pt x="512" y="332"/>
                    </a:lnTo>
                    <a:lnTo>
                      <a:pt x="515" y="332"/>
                    </a:lnTo>
                    <a:lnTo>
                      <a:pt x="513" y="326"/>
                    </a:lnTo>
                    <a:lnTo>
                      <a:pt x="507" y="320"/>
                    </a:lnTo>
                    <a:lnTo>
                      <a:pt x="501" y="315"/>
                    </a:lnTo>
                    <a:lnTo>
                      <a:pt x="498" y="312"/>
                    </a:lnTo>
                    <a:lnTo>
                      <a:pt x="495" y="311"/>
                    </a:lnTo>
                    <a:lnTo>
                      <a:pt x="490" y="305"/>
                    </a:lnTo>
                    <a:lnTo>
                      <a:pt x="490" y="303"/>
                    </a:lnTo>
                    <a:lnTo>
                      <a:pt x="492" y="302"/>
                    </a:lnTo>
                    <a:lnTo>
                      <a:pt x="495" y="298"/>
                    </a:lnTo>
                    <a:lnTo>
                      <a:pt x="498" y="298"/>
                    </a:lnTo>
                    <a:lnTo>
                      <a:pt x="502" y="297"/>
                    </a:lnTo>
                    <a:lnTo>
                      <a:pt x="504" y="298"/>
                    </a:lnTo>
                    <a:lnTo>
                      <a:pt x="509" y="302"/>
                    </a:lnTo>
                    <a:lnTo>
                      <a:pt x="510" y="303"/>
                    </a:lnTo>
                    <a:lnTo>
                      <a:pt x="513" y="306"/>
                    </a:lnTo>
                    <a:lnTo>
                      <a:pt x="515" y="308"/>
                    </a:lnTo>
                    <a:lnTo>
                      <a:pt x="516" y="309"/>
                    </a:lnTo>
                    <a:lnTo>
                      <a:pt x="516" y="312"/>
                    </a:lnTo>
                    <a:lnTo>
                      <a:pt x="516" y="315"/>
                    </a:lnTo>
                    <a:lnTo>
                      <a:pt x="515" y="320"/>
                    </a:lnTo>
                    <a:lnTo>
                      <a:pt x="515" y="323"/>
                    </a:lnTo>
                    <a:lnTo>
                      <a:pt x="516" y="328"/>
                    </a:lnTo>
                    <a:lnTo>
                      <a:pt x="518" y="329"/>
                    </a:lnTo>
                    <a:lnTo>
                      <a:pt x="518" y="331"/>
                    </a:lnTo>
                    <a:lnTo>
                      <a:pt x="519" y="332"/>
                    </a:lnTo>
                    <a:lnTo>
                      <a:pt x="521" y="331"/>
                    </a:lnTo>
                    <a:lnTo>
                      <a:pt x="522" y="329"/>
                    </a:lnTo>
                    <a:lnTo>
                      <a:pt x="526" y="328"/>
                    </a:lnTo>
                    <a:lnTo>
                      <a:pt x="527" y="328"/>
                    </a:lnTo>
                    <a:lnTo>
                      <a:pt x="529" y="326"/>
                    </a:lnTo>
                    <a:lnTo>
                      <a:pt x="530" y="326"/>
                    </a:lnTo>
                    <a:lnTo>
                      <a:pt x="532" y="326"/>
                    </a:lnTo>
                    <a:lnTo>
                      <a:pt x="533" y="328"/>
                    </a:lnTo>
                    <a:lnTo>
                      <a:pt x="535" y="326"/>
                    </a:lnTo>
                    <a:lnTo>
                      <a:pt x="536" y="326"/>
                    </a:lnTo>
                    <a:lnTo>
                      <a:pt x="538" y="323"/>
                    </a:lnTo>
                    <a:lnTo>
                      <a:pt x="542" y="318"/>
                    </a:lnTo>
                    <a:lnTo>
                      <a:pt x="547" y="314"/>
                    </a:lnTo>
                    <a:lnTo>
                      <a:pt x="547" y="312"/>
                    </a:lnTo>
                    <a:lnTo>
                      <a:pt x="555" y="303"/>
                    </a:lnTo>
                    <a:lnTo>
                      <a:pt x="558" y="302"/>
                    </a:lnTo>
                    <a:lnTo>
                      <a:pt x="567" y="292"/>
                    </a:lnTo>
                    <a:lnTo>
                      <a:pt x="582" y="286"/>
                    </a:lnTo>
                    <a:lnTo>
                      <a:pt x="585" y="286"/>
                    </a:lnTo>
                    <a:lnTo>
                      <a:pt x="589" y="286"/>
                    </a:lnTo>
                    <a:lnTo>
                      <a:pt x="590" y="286"/>
                    </a:lnTo>
                    <a:lnTo>
                      <a:pt x="592" y="288"/>
                    </a:lnTo>
                    <a:lnTo>
                      <a:pt x="595" y="289"/>
                    </a:lnTo>
                    <a:lnTo>
                      <a:pt x="596" y="292"/>
                    </a:lnTo>
                    <a:lnTo>
                      <a:pt x="599" y="294"/>
                    </a:lnTo>
                    <a:lnTo>
                      <a:pt x="601" y="295"/>
                    </a:lnTo>
                    <a:lnTo>
                      <a:pt x="602" y="295"/>
                    </a:lnTo>
                    <a:lnTo>
                      <a:pt x="605" y="295"/>
                    </a:lnTo>
                    <a:lnTo>
                      <a:pt x="609" y="295"/>
                    </a:lnTo>
                    <a:lnTo>
                      <a:pt x="610" y="294"/>
                    </a:lnTo>
                    <a:lnTo>
                      <a:pt x="613" y="292"/>
                    </a:lnTo>
                    <a:lnTo>
                      <a:pt x="616" y="292"/>
                    </a:lnTo>
                    <a:lnTo>
                      <a:pt x="618" y="292"/>
                    </a:lnTo>
                    <a:lnTo>
                      <a:pt x="622" y="294"/>
                    </a:lnTo>
                    <a:lnTo>
                      <a:pt x="624" y="294"/>
                    </a:lnTo>
                    <a:lnTo>
                      <a:pt x="624" y="295"/>
                    </a:lnTo>
                    <a:lnTo>
                      <a:pt x="625" y="297"/>
                    </a:lnTo>
                    <a:lnTo>
                      <a:pt x="625" y="298"/>
                    </a:lnTo>
                    <a:lnTo>
                      <a:pt x="625" y="302"/>
                    </a:lnTo>
                    <a:lnTo>
                      <a:pt x="625" y="305"/>
                    </a:lnTo>
                    <a:lnTo>
                      <a:pt x="625" y="306"/>
                    </a:lnTo>
                    <a:lnTo>
                      <a:pt x="625" y="308"/>
                    </a:lnTo>
                    <a:lnTo>
                      <a:pt x="627" y="309"/>
                    </a:lnTo>
                    <a:lnTo>
                      <a:pt x="630" y="311"/>
                    </a:lnTo>
                    <a:lnTo>
                      <a:pt x="633" y="311"/>
                    </a:lnTo>
                    <a:lnTo>
                      <a:pt x="635" y="311"/>
                    </a:lnTo>
                    <a:lnTo>
                      <a:pt x="638" y="309"/>
                    </a:lnTo>
                    <a:lnTo>
                      <a:pt x="639" y="308"/>
                    </a:lnTo>
                    <a:lnTo>
                      <a:pt x="641" y="306"/>
                    </a:lnTo>
                    <a:lnTo>
                      <a:pt x="641" y="305"/>
                    </a:lnTo>
                    <a:lnTo>
                      <a:pt x="641" y="302"/>
                    </a:lnTo>
                    <a:lnTo>
                      <a:pt x="641" y="300"/>
                    </a:lnTo>
                    <a:lnTo>
                      <a:pt x="639" y="298"/>
                    </a:lnTo>
                    <a:lnTo>
                      <a:pt x="639" y="297"/>
                    </a:lnTo>
                    <a:lnTo>
                      <a:pt x="639" y="295"/>
                    </a:lnTo>
                    <a:lnTo>
                      <a:pt x="639" y="294"/>
                    </a:lnTo>
                    <a:lnTo>
                      <a:pt x="641" y="291"/>
                    </a:lnTo>
                    <a:lnTo>
                      <a:pt x="641" y="289"/>
                    </a:lnTo>
                    <a:lnTo>
                      <a:pt x="641" y="288"/>
                    </a:lnTo>
                    <a:lnTo>
                      <a:pt x="639" y="286"/>
                    </a:lnTo>
                    <a:lnTo>
                      <a:pt x="642" y="285"/>
                    </a:lnTo>
                    <a:lnTo>
                      <a:pt x="647" y="283"/>
                    </a:lnTo>
                    <a:lnTo>
                      <a:pt x="652" y="283"/>
                    </a:lnTo>
                    <a:lnTo>
                      <a:pt x="661" y="285"/>
                    </a:lnTo>
                    <a:lnTo>
                      <a:pt x="662" y="285"/>
                    </a:lnTo>
                    <a:lnTo>
                      <a:pt x="664" y="285"/>
                    </a:lnTo>
                    <a:lnTo>
                      <a:pt x="665" y="286"/>
                    </a:lnTo>
                    <a:lnTo>
                      <a:pt x="665" y="288"/>
                    </a:lnTo>
                    <a:lnTo>
                      <a:pt x="667" y="289"/>
                    </a:lnTo>
                    <a:lnTo>
                      <a:pt x="669" y="294"/>
                    </a:lnTo>
                    <a:lnTo>
                      <a:pt x="672" y="298"/>
                    </a:lnTo>
                    <a:lnTo>
                      <a:pt x="673" y="303"/>
                    </a:lnTo>
                    <a:lnTo>
                      <a:pt x="676" y="306"/>
                    </a:lnTo>
                    <a:lnTo>
                      <a:pt x="679" y="308"/>
                    </a:lnTo>
                    <a:lnTo>
                      <a:pt x="684" y="309"/>
                    </a:lnTo>
                    <a:lnTo>
                      <a:pt x="685" y="309"/>
                    </a:lnTo>
                    <a:lnTo>
                      <a:pt x="688" y="309"/>
                    </a:lnTo>
                    <a:lnTo>
                      <a:pt x="690" y="308"/>
                    </a:lnTo>
                    <a:lnTo>
                      <a:pt x="690" y="305"/>
                    </a:lnTo>
                    <a:lnTo>
                      <a:pt x="692" y="298"/>
                    </a:lnTo>
                    <a:lnTo>
                      <a:pt x="692" y="292"/>
                    </a:lnTo>
                    <a:lnTo>
                      <a:pt x="690" y="288"/>
                    </a:lnTo>
                    <a:lnTo>
                      <a:pt x="685" y="285"/>
                    </a:lnTo>
                    <a:lnTo>
                      <a:pt x="681" y="283"/>
                    </a:lnTo>
                    <a:lnTo>
                      <a:pt x="679" y="283"/>
                    </a:lnTo>
                    <a:lnTo>
                      <a:pt x="678" y="283"/>
                    </a:lnTo>
                    <a:lnTo>
                      <a:pt x="676" y="283"/>
                    </a:lnTo>
                    <a:lnTo>
                      <a:pt x="675" y="283"/>
                    </a:lnTo>
                    <a:lnTo>
                      <a:pt x="670" y="283"/>
                    </a:lnTo>
                    <a:lnTo>
                      <a:pt x="669" y="283"/>
                    </a:lnTo>
                    <a:lnTo>
                      <a:pt x="665" y="280"/>
                    </a:lnTo>
                    <a:lnTo>
                      <a:pt x="664" y="278"/>
                    </a:lnTo>
                    <a:lnTo>
                      <a:pt x="664" y="277"/>
                    </a:lnTo>
                    <a:lnTo>
                      <a:pt x="667" y="269"/>
                    </a:lnTo>
                    <a:lnTo>
                      <a:pt x="669" y="266"/>
                    </a:lnTo>
                    <a:lnTo>
                      <a:pt x="672" y="258"/>
                    </a:lnTo>
                    <a:lnTo>
                      <a:pt x="672" y="255"/>
                    </a:lnTo>
                    <a:lnTo>
                      <a:pt x="672" y="251"/>
                    </a:lnTo>
                    <a:lnTo>
                      <a:pt x="672" y="248"/>
                    </a:lnTo>
                    <a:lnTo>
                      <a:pt x="673" y="246"/>
                    </a:lnTo>
                    <a:lnTo>
                      <a:pt x="675" y="246"/>
                    </a:lnTo>
                    <a:lnTo>
                      <a:pt x="679" y="248"/>
                    </a:lnTo>
                    <a:lnTo>
                      <a:pt x="682" y="251"/>
                    </a:lnTo>
                    <a:lnTo>
                      <a:pt x="684" y="255"/>
                    </a:lnTo>
                    <a:lnTo>
                      <a:pt x="685" y="258"/>
                    </a:lnTo>
                    <a:lnTo>
                      <a:pt x="685" y="260"/>
                    </a:lnTo>
                    <a:lnTo>
                      <a:pt x="687" y="263"/>
                    </a:lnTo>
                    <a:lnTo>
                      <a:pt x="687" y="266"/>
                    </a:lnTo>
                    <a:lnTo>
                      <a:pt x="690" y="268"/>
                    </a:lnTo>
                    <a:lnTo>
                      <a:pt x="692" y="269"/>
                    </a:lnTo>
                    <a:lnTo>
                      <a:pt x="693" y="271"/>
                    </a:lnTo>
                    <a:lnTo>
                      <a:pt x="695" y="271"/>
                    </a:lnTo>
                    <a:lnTo>
                      <a:pt x="696" y="269"/>
                    </a:lnTo>
                    <a:lnTo>
                      <a:pt x="698" y="269"/>
                    </a:lnTo>
                    <a:lnTo>
                      <a:pt x="701" y="269"/>
                    </a:lnTo>
                    <a:lnTo>
                      <a:pt x="702" y="268"/>
                    </a:lnTo>
                    <a:lnTo>
                      <a:pt x="707" y="266"/>
                    </a:lnTo>
                    <a:lnTo>
                      <a:pt x="708" y="265"/>
                    </a:lnTo>
                    <a:lnTo>
                      <a:pt x="707" y="262"/>
                    </a:lnTo>
                    <a:lnTo>
                      <a:pt x="707" y="260"/>
                    </a:lnTo>
                    <a:lnTo>
                      <a:pt x="705" y="257"/>
                    </a:lnTo>
                    <a:lnTo>
                      <a:pt x="705" y="254"/>
                    </a:lnTo>
                    <a:lnTo>
                      <a:pt x="705" y="249"/>
                    </a:lnTo>
                    <a:lnTo>
                      <a:pt x="704" y="243"/>
                    </a:lnTo>
                    <a:lnTo>
                      <a:pt x="704" y="240"/>
                    </a:lnTo>
                    <a:lnTo>
                      <a:pt x="704" y="237"/>
                    </a:lnTo>
                    <a:lnTo>
                      <a:pt x="705" y="232"/>
                    </a:lnTo>
                    <a:lnTo>
                      <a:pt x="707" y="228"/>
                    </a:lnTo>
                    <a:lnTo>
                      <a:pt x="708" y="223"/>
                    </a:lnTo>
                    <a:lnTo>
                      <a:pt x="710" y="220"/>
                    </a:lnTo>
                    <a:lnTo>
                      <a:pt x="710" y="219"/>
                    </a:lnTo>
                    <a:lnTo>
                      <a:pt x="710" y="217"/>
                    </a:lnTo>
                    <a:lnTo>
                      <a:pt x="710" y="215"/>
                    </a:lnTo>
                    <a:lnTo>
                      <a:pt x="707" y="215"/>
                    </a:lnTo>
                    <a:lnTo>
                      <a:pt x="704" y="215"/>
                    </a:lnTo>
                    <a:lnTo>
                      <a:pt x="701" y="215"/>
                    </a:lnTo>
                    <a:lnTo>
                      <a:pt x="698" y="217"/>
                    </a:lnTo>
                    <a:lnTo>
                      <a:pt x="695" y="215"/>
                    </a:lnTo>
                    <a:lnTo>
                      <a:pt x="692" y="214"/>
                    </a:lnTo>
                    <a:lnTo>
                      <a:pt x="690" y="212"/>
                    </a:lnTo>
                    <a:lnTo>
                      <a:pt x="690" y="209"/>
                    </a:lnTo>
                    <a:lnTo>
                      <a:pt x="690" y="206"/>
                    </a:lnTo>
                    <a:lnTo>
                      <a:pt x="692" y="203"/>
                    </a:lnTo>
                    <a:lnTo>
                      <a:pt x="692" y="202"/>
                    </a:lnTo>
                    <a:lnTo>
                      <a:pt x="688" y="200"/>
                    </a:lnTo>
                    <a:lnTo>
                      <a:pt x="685" y="199"/>
                    </a:lnTo>
                    <a:lnTo>
                      <a:pt x="682" y="199"/>
                    </a:lnTo>
                    <a:lnTo>
                      <a:pt x="679" y="199"/>
                    </a:lnTo>
                    <a:lnTo>
                      <a:pt x="676" y="197"/>
                    </a:lnTo>
                    <a:lnTo>
                      <a:pt x="673" y="195"/>
                    </a:lnTo>
                    <a:lnTo>
                      <a:pt x="672" y="194"/>
                    </a:lnTo>
                    <a:lnTo>
                      <a:pt x="669" y="191"/>
                    </a:lnTo>
                    <a:lnTo>
                      <a:pt x="669" y="189"/>
                    </a:lnTo>
                    <a:lnTo>
                      <a:pt x="669" y="185"/>
                    </a:lnTo>
                    <a:lnTo>
                      <a:pt x="670" y="182"/>
                    </a:lnTo>
                    <a:lnTo>
                      <a:pt x="670" y="177"/>
                    </a:lnTo>
                    <a:lnTo>
                      <a:pt x="669" y="174"/>
                    </a:lnTo>
                    <a:lnTo>
                      <a:pt x="667" y="169"/>
                    </a:lnTo>
                    <a:lnTo>
                      <a:pt x="665" y="166"/>
                    </a:lnTo>
                    <a:lnTo>
                      <a:pt x="661" y="152"/>
                    </a:lnTo>
                    <a:lnTo>
                      <a:pt x="661" y="149"/>
                    </a:lnTo>
                    <a:lnTo>
                      <a:pt x="659" y="145"/>
                    </a:lnTo>
                    <a:lnTo>
                      <a:pt x="659" y="142"/>
                    </a:lnTo>
                    <a:lnTo>
                      <a:pt x="659" y="137"/>
                    </a:lnTo>
                    <a:lnTo>
                      <a:pt x="656" y="126"/>
                    </a:lnTo>
                    <a:lnTo>
                      <a:pt x="655" y="123"/>
                    </a:lnTo>
                    <a:lnTo>
                      <a:pt x="655" y="120"/>
                    </a:lnTo>
                    <a:lnTo>
                      <a:pt x="656" y="115"/>
                    </a:lnTo>
                    <a:lnTo>
                      <a:pt x="659" y="111"/>
                    </a:lnTo>
                    <a:lnTo>
                      <a:pt x="661" y="106"/>
                    </a:lnTo>
                    <a:lnTo>
                      <a:pt x="673" y="79"/>
                    </a:lnTo>
                    <a:lnTo>
                      <a:pt x="676" y="74"/>
                    </a:lnTo>
                    <a:lnTo>
                      <a:pt x="681" y="69"/>
                    </a:lnTo>
                    <a:lnTo>
                      <a:pt x="696" y="51"/>
                    </a:lnTo>
                    <a:lnTo>
                      <a:pt x="698" y="49"/>
                    </a:lnTo>
                    <a:lnTo>
                      <a:pt x="699" y="49"/>
                    </a:lnTo>
                    <a:lnTo>
                      <a:pt x="707" y="49"/>
                    </a:lnTo>
                    <a:lnTo>
                      <a:pt x="708" y="48"/>
                    </a:lnTo>
                    <a:lnTo>
                      <a:pt x="710" y="46"/>
                    </a:lnTo>
                    <a:lnTo>
                      <a:pt x="710" y="45"/>
                    </a:lnTo>
                    <a:lnTo>
                      <a:pt x="712" y="42"/>
                    </a:lnTo>
                    <a:lnTo>
                      <a:pt x="712" y="39"/>
                    </a:lnTo>
                    <a:lnTo>
                      <a:pt x="713" y="34"/>
                    </a:lnTo>
                    <a:lnTo>
                      <a:pt x="716" y="31"/>
                    </a:lnTo>
                    <a:lnTo>
                      <a:pt x="719" y="26"/>
                    </a:lnTo>
                    <a:lnTo>
                      <a:pt x="724" y="25"/>
                    </a:lnTo>
                    <a:lnTo>
                      <a:pt x="728" y="22"/>
                    </a:lnTo>
                    <a:lnTo>
                      <a:pt x="735" y="17"/>
                    </a:lnTo>
                    <a:lnTo>
                      <a:pt x="738" y="15"/>
                    </a:lnTo>
                    <a:lnTo>
                      <a:pt x="741" y="15"/>
                    </a:lnTo>
                    <a:lnTo>
                      <a:pt x="741" y="11"/>
                    </a:lnTo>
                    <a:lnTo>
                      <a:pt x="744" y="3"/>
                    </a:lnTo>
                    <a:lnTo>
                      <a:pt x="747" y="0"/>
                    </a:lnTo>
                    <a:lnTo>
                      <a:pt x="750" y="0"/>
                    </a:lnTo>
                    <a:lnTo>
                      <a:pt x="755" y="0"/>
                    </a:lnTo>
                    <a:lnTo>
                      <a:pt x="759" y="2"/>
                    </a:lnTo>
                    <a:lnTo>
                      <a:pt x="778" y="88"/>
                    </a:lnTo>
                    <a:lnTo>
                      <a:pt x="784" y="112"/>
                    </a:lnTo>
                    <a:lnTo>
                      <a:pt x="784" y="146"/>
                    </a:lnTo>
                    <a:lnTo>
                      <a:pt x="779" y="174"/>
                    </a:lnTo>
                    <a:lnTo>
                      <a:pt x="776" y="191"/>
                    </a:lnTo>
                    <a:lnTo>
                      <a:pt x="773" y="202"/>
                    </a:lnTo>
                    <a:lnTo>
                      <a:pt x="767" y="226"/>
                    </a:lnTo>
                    <a:lnTo>
                      <a:pt x="762" y="239"/>
                    </a:lnTo>
                    <a:lnTo>
                      <a:pt x="759" y="251"/>
                    </a:lnTo>
                    <a:lnTo>
                      <a:pt x="752" y="269"/>
                    </a:lnTo>
                    <a:lnTo>
                      <a:pt x="747" y="282"/>
                    </a:lnTo>
                    <a:lnTo>
                      <a:pt x="744" y="295"/>
                    </a:lnTo>
                    <a:lnTo>
                      <a:pt x="741" y="308"/>
                    </a:lnTo>
                    <a:lnTo>
                      <a:pt x="735" y="329"/>
                    </a:lnTo>
                    <a:lnTo>
                      <a:pt x="735" y="338"/>
                    </a:lnTo>
                    <a:lnTo>
                      <a:pt x="733" y="346"/>
                    </a:lnTo>
                    <a:lnTo>
                      <a:pt x="730" y="363"/>
                    </a:lnTo>
                    <a:lnTo>
                      <a:pt x="730" y="368"/>
                    </a:lnTo>
                    <a:lnTo>
                      <a:pt x="730" y="374"/>
                    </a:lnTo>
                    <a:lnTo>
                      <a:pt x="730" y="382"/>
                    </a:lnTo>
                    <a:lnTo>
                      <a:pt x="732" y="389"/>
                    </a:lnTo>
                    <a:lnTo>
                      <a:pt x="732" y="392"/>
                    </a:lnTo>
                    <a:lnTo>
                      <a:pt x="730" y="392"/>
                    </a:lnTo>
                    <a:lnTo>
                      <a:pt x="732" y="394"/>
                    </a:lnTo>
                    <a:lnTo>
                      <a:pt x="730" y="398"/>
                    </a:lnTo>
                    <a:lnTo>
                      <a:pt x="728" y="398"/>
                    </a:lnTo>
                    <a:lnTo>
                      <a:pt x="728" y="400"/>
                    </a:lnTo>
                    <a:lnTo>
                      <a:pt x="727" y="403"/>
                    </a:lnTo>
                    <a:lnTo>
                      <a:pt x="727" y="405"/>
                    </a:lnTo>
                    <a:lnTo>
                      <a:pt x="727" y="406"/>
                    </a:lnTo>
                    <a:lnTo>
                      <a:pt x="725" y="406"/>
                    </a:lnTo>
                    <a:lnTo>
                      <a:pt x="725" y="408"/>
                    </a:lnTo>
                    <a:lnTo>
                      <a:pt x="725" y="409"/>
                    </a:lnTo>
                    <a:lnTo>
                      <a:pt x="724" y="409"/>
                    </a:lnTo>
                    <a:lnTo>
                      <a:pt x="724" y="411"/>
                    </a:lnTo>
                    <a:lnTo>
                      <a:pt x="722" y="417"/>
                    </a:lnTo>
                    <a:lnTo>
                      <a:pt x="722" y="418"/>
                    </a:lnTo>
                    <a:lnTo>
                      <a:pt x="721" y="422"/>
                    </a:lnTo>
                    <a:lnTo>
                      <a:pt x="719" y="423"/>
                    </a:lnTo>
                    <a:lnTo>
                      <a:pt x="719" y="425"/>
                    </a:lnTo>
                    <a:lnTo>
                      <a:pt x="718" y="428"/>
                    </a:lnTo>
                    <a:lnTo>
                      <a:pt x="716" y="432"/>
                    </a:lnTo>
                    <a:lnTo>
                      <a:pt x="716" y="434"/>
                    </a:lnTo>
                    <a:lnTo>
                      <a:pt x="715" y="435"/>
                    </a:lnTo>
                    <a:lnTo>
                      <a:pt x="713" y="437"/>
                    </a:lnTo>
                    <a:lnTo>
                      <a:pt x="713" y="440"/>
                    </a:lnTo>
                    <a:lnTo>
                      <a:pt x="712" y="442"/>
                    </a:lnTo>
                    <a:lnTo>
                      <a:pt x="710" y="446"/>
                    </a:lnTo>
                    <a:lnTo>
                      <a:pt x="708" y="451"/>
                    </a:lnTo>
                    <a:lnTo>
                      <a:pt x="707" y="455"/>
                    </a:lnTo>
                    <a:lnTo>
                      <a:pt x="704" y="460"/>
                    </a:lnTo>
                    <a:lnTo>
                      <a:pt x="704" y="462"/>
                    </a:lnTo>
                    <a:lnTo>
                      <a:pt x="702" y="463"/>
                    </a:lnTo>
                    <a:lnTo>
                      <a:pt x="702" y="465"/>
                    </a:lnTo>
                    <a:lnTo>
                      <a:pt x="701" y="468"/>
                    </a:lnTo>
                    <a:lnTo>
                      <a:pt x="699" y="471"/>
                    </a:lnTo>
                    <a:lnTo>
                      <a:pt x="698" y="474"/>
                    </a:lnTo>
                    <a:lnTo>
                      <a:pt x="698" y="475"/>
                    </a:lnTo>
                    <a:lnTo>
                      <a:pt x="696" y="477"/>
                    </a:lnTo>
                    <a:lnTo>
                      <a:pt x="695" y="483"/>
                    </a:lnTo>
                    <a:lnTo>
                      <a:pt x="693" y="485"/>
                    </a:lnTo>
                    <a:lnTo>
                      <a:pt x="693" y="488"/>
                    </a:lnTo>
                    <a:lnTo>
                      <a:pt x="690" y="495"/>
                    </a:lnTo>
                    <a:lnTo>
                      <a:pt x="687" y="498"/>
                    </a:lnTo>
                    <a:lnTo>
                      <a:pt x="687" y="501"/>
                    </a:lnTo>
                    <a:lnTo>
                      <a:pt x="685" y="505"/>
                    </a:lnTo>
                    <a:lnTo>
                      <a:pt x="684" y="509"/>
                    </a:lnTo>
                    <a:lnTo>
                      <a:pt x="681" y="514"/>
                    </a:lnTo>
                    <a:lnTo>
                      <a:pt x="679" y="517"/>
                    </a:lnTo>
                    <a:lnTo>
                      <a:pt x="679" y="518"/>
                    </a:lnTo>
                    <a:lnTo>
                      <a:pt x="679" y="520"/>
                    </a:lnTo>
                    <a:lnTo>
                      <a:pt x="678" y="525"/>
                    </a:lnTo>
                    <a:lnTo>
                      <a:pt x="676" y="526"/>
                    </a:lnTo>
                    <a:lnTo>
                      <a:pt x="675" y="531"/>
                    </a:lnTo>
                    <a:lnTo>
                      <a:pt x="673" y="534"/>
                    </a:lnTo>
                    <a:lnTo>
                      <a:pt x="673" y="535"/>
                    </a:lnTo>
                    <a:lnTo>
                      <a:pt x="672" y="538"/>
                    </a:lnTo>
                    <a:lnTo>
                      <a:pt x="670" y="541"/>
                    </a:lnTo>
                    <a:lnTo>
                      <a:pt x="669" y="545"/>
                    </a:lnTo>
                    <a:lnTo>
                      <a:pt x="665" y="551"/>
                    </a:lnTo>
                    <a:lnTo>
                      <a:pt x="664" y="555"/>
                    </a:lnTo>
                    <a:lnTo>
                      <a:pt x="664" y="557"/>
                    </a:lnTo>
                    <a:lnTo>
                      <a:pt x="664" y="558"/>
                    </a:lnTo>
                    <a:lnTo>
                      <a:pt x="662" y="558"/>
                    </a:lnTo>
                    <a:lnTo>
                      <a:pt x="662" y="560"/>
                    </a:lnTo>
                    <a:lnTo>
                      <a:pt x="659" y="566"/>
                    </a:lnTo>
                    <a:lnTo>
                      <a:pt x="659" y="568"/>
                    </a:lnTo>
                    <a:lnTo>
                      <a:pt x="659" y="569"/>
                    </a:lnTo>
                    <a:lnTo>
                      <a:pt x="658" y="571"/>
                    </a:lnTo>
                    <a:lnTo>
                      <a:pt x="658" y="574"/>
                    </a:lnTo>
                    <a:lnTo>
                      <a:pt x="655" y="578"/>
                    </a:lnTo>
                    <a:lnTo>
                      <a:pt x="641" y="612"/>
                    </a:lnTo>
                    <a:lnTo>
                      <a:pt x="635" y="629"/>
                    </a:lnTo>
                    <a:lnTo>
                      <a:pt x="650" y="635"/>
                    </a:lnTo>
                    <a:lnTo>
                      <a:pt x="487" y="721"/>
                    </a:lnTo>
                    <a:lnTo>
                      <a:pt x="466" y="734"/>
                    </a:lnTo>
                    <a:lnTo>
                      <a:pt x="449" y="744"/>
                    </a:lnTo>
                    <a:lnTo>
                      <a:pt x="433" y="752"/>
                    </a:lnTo>
                    <a:lnTo>
                      <a:pt x="424" y="755"/>
                    </a:lnTo>
                    <a:lnTo>
                      <a:pt x="426" y="758"/>
                    </a:lnTo>
                    <a:lnTo>
                      <a:pt x="424" y="760"/>
                    </a:lnTo>
                    <a:lnTo>
                      <a:pt x="424" y="763"/>
                    </a:lnTo>
                    <a:lnTo>
                      <a:pt x="423" y="766"/>
                    </a:lnTo>
                    <a:lnTo>
                      <a:pt x="421" y="768"/>
                    </a:lnTo>
                    <a:lnTo>
                      <a:pt x="418" y="769"/>
                    </a:lnTo>
                    <a:lnTo>
                      <a:pt x="413" y="771"/>
                    </a:lnTo>
                    <a:lnTo>
                      <a:pt x="409" y="771"/>
                    </a:lnTo>
                    <a:lnTo>
                      <a:pt x="406" y="769"/>
                    </a:lnTo>
                    <a:lnTo>
                      <a:pt x="403" y="769"/>
                    </a:lnTo>
                    <a:lnTo>
                      <a:pt x="398" y="768"/>
                    </a:lnTo>
                    <a:lnTo>
                      <a:pt x="396" y="768"/>
                    </a:lnTo>
                    <a:lnTo>
                      <a:pt x="395" y="769"/>
                    </a:lnTo>
                    <a:lnTo>
                      <a:pt x="395" y="772"/>
                    </a:lnTo>
                    <a:lnTo>
                      <a:pt x="395" y="774"/>
                    </a:lnTo>
                    <a:lnTo>
                      <a:pt x="396" y="777"/>
                    </a:lnTo>
                    <a:lnTo>
                      <a:pt x="398" y="778"/>
                    </a:lnTo>
                    <a:lnTo>
                      <a:pt x="398" y="780"/>
                    </a:lnTo>
                    <a:lnTo>
                      <a:pt x="399" y="783"/>
                    </a:lnTo>
                    <a:lnTo>
                      <a:pt x="398" y="784"/>
                    </a:lnTo>
                    <a:lnTo>
                      <a:pt x="395" y="784"/>
                    </a:lnTo>
                    <a:lnTo>
                      <a:pt x="393" y="784"/>
                    </a:lnTo>
                    <a:lnTo>
                      <a:pt x="392" y="784"/>
                    </a:lnTo>
                    <a:lnTo>
                      <a:pt x="390" y="784"/>
                    </a:lnTo>
                    <a:lnTo>
                      <a:pt x="387" y="783"/>
                    </a:lnTo>
                    <a:lnTo>
                      <a:pt x="384" y="783"/>
                    </a:lnTo>
                    <a:lnTo>
                      <a:pt x="381" y="784"/>
                    </a:lnTo>
                    <a:lnTo>
                      <a:pt x="381" y="789"/>
                    </a:lnTo>
                    <a:lnTo>
                      <a:pt x="381" y="791"/>
                    </a:lnTo>
                    <a:lnTo>
                      <a:pt x="381" y="792"/>
                    </a:lnTo>
                    <a:lnTo>
                      <a:pt x="383" y="798"/>
                    </a:lnTo>
                    <a:lnTo>
                      <a:pt x="383" y="800"/>
                    </a:lnTo>
                    <a:lnTo>
                      <a:pt x="381" y="803"/>
                    </a:lnTo>
                    <a:lnTo>
                      <a:pt x="379" y="803"/>
                    </a:lnTo>
                    <a:lnTo>
                      <a:pt x="378" y="804"/>
                    </a:lnTo>
                    <a:lnTo>
                      <a:pt x="378" y="806"/>
                    </a:lnTo>
                    <a:lnTo>
                      <a:pt x="376" y="804"/>
                    </a:lnTo>
                    <a:lnTo>
                      <a:pt x="375" y="804"/>
                    </a:lnTo>
                    <a:lnTo>
                      <a:pt x="373" y="800"/>
                    </a:lnTo>
                    <a:lnTo>
                      <a:pt x="372" y="794"/>
                    </a:lnTo>
                    <a:lnTo>
                      <a:pt x="369" y="792"/>
                    </a:lnTo>
                    <a:lnTo>
                      <a:pt x="367" y="792"/>
                    </a:lnTo>
                    <a:lnTo>
                      <a:pt x="366" y="792"/>
                    </a:lnTo>
                    <a:lnTo>
                      <a:pt x="363" y="794"/>
                    </a:lnTo>
                    <a:lnTo>
                      <a:pt x="360" y="797"/>
                    </a:lnTo>
                    <a:lnTo>
                      <a:pt x="358" y="800"/>
                    </a:lnTo>
                    <a:lnTo>
                      <a:pt x="356" y="803"/>
                    </a:lnTo>
                    <a:lnTo>
                      <a:pt x="355" y="806"/>
                    </a:lnTo>
                    <a:lnTo>
                      <a:pt x="353" y="809"/>
                    </a:lnTo>
                    <a:lnTo>
                      <a:pt x="352" y="809"/>
                    </a:lnTo>
                    <a:lnTo>
                      <a:pt x="349" y="809"/>
                    </a:lnTo>
                    <a:lnTo>
                      <a:pt x="347" y="806"/>
                    </a:lnTo>
                    <a:lnTo>
                      <a:pt x="347" y="803"/>
                    </a:lnTo>
                    <a:lnTo>
                      <a:pt x="350" y="800"/>
                    </a:lnTo>
                    <a:lnTo>
                      <a:pt x="350" y="797"/>
                    </a:lnTo>
                    <a:lnTo>
                      <a:pt x="352" y="795"/>
                    </a:lnTo>
                    <a:lnTo>
                      <a:pt x="349" y="792"/>
                    </a:lnTo>
                    <a:lnTo>
                      <a:pt x="346" y="791"/>
                    </a:lnTo>
                    <a:lnTo>
                      <a:pt x="340" y="789"/>
                    </a:lnTo>
                    <a:lnTo>
                      <a:pt x="335" y="784"/>
                    </a:lnTo>
                    <a:lnTo>
                      <a:pt x="332" y="784"/>
                    </a:lnTo>
                    <a:lnTo>
                      <a:pt x="330" y="783"/>
                    </a:lnTo>
                    <a:lnTo>
                      <a:pt x="327" y="784"/>
                    </a:lnTo>
                    <a:lnTo>
                      <a:pt x="326" y="784"/>
                    </a:lnTo>
                    <a:lnTo>
                      <a:pt x="326" y="786"/>
                    </a:lnTo>
                    <a:lnTo>
                      <a:pt x="320" y="794"/>
                    </a:lnTo>
                    <a:lnTo>
                      <a:pt x="318" y="800"/>
                    </a:lnTo>
                    <a:lnTo>
                      <a:pt x="315" y="806"/>
                    </a:lnTo>
                    <a:lnTo>
                      <a:pt x="310" y="811"/>
                    </a:lnTo>
                    <a:lnTo>
                      <a:pt x="304" y="814"/>
                    </a:lnTo>
                    <a:lnTo>
                      <a:pt x="295" y="814"/>
                    </a:lnTo>
                    <a:lnTo>
                      <a:pt x="287" y="809"/>
                    </a:lnTo>
                    <a:lnTo>
                      <a:pt x="284" y="808"/>
                    </a:lnTo>
                    <a:lnTo>
                      <a:pt x="283" y="806"/>
                    </a:lnTo>
                    <a:lnTo>
                      <a:pt x="276" y="801"/>
                    </a:lnTo>
                    <a:lnTo>
                      <a:pt x="270" y="797"/>
                    </a:lnTo>
                    <a:lnTo>
                      <a:pt x="267" y="794"/>
                    </a:lnTo>
                    <a:lnTo>
                      <a:pt x="263" y="792"/>
                    </a:lnTo>
                    <a:lnTo>
                      <a:pt x="261" y="791"/>
                    </a:lnTo>
                    <a:lnTo>
                      <a:pt x="257" y="791"/>
                    </a:lnTo>
                    <a:lnTo>
                      <a:pt x="253" y="791"/>
                    </a:lnTo>
                    <a:lnTo>
                      <a:pt x="253" y="792"/>
                    </a:lnTo>
                    <a:lnTo>
                      <a:pt x="252" y="789"/>
                    </a:lnTo>
                    <a:lnTo>
                      <a:pt x="250" y="789"/>
                    </a:lnTo>
                    <a:lnTo>
                      <a:pt x="246" y="783"/>
                    </a:lnTo>
                    <a:lnTo>
                      <a:pt x="243" y="777"/>
                    </a:lnTo>
                    <a:lnTo>
                      <a:pt x="243" y="771"/>
                    </a:lnTo>
                    <a:lnTo>
                      <a:pt x="246" y="764"/>
                    </a:lnTo>
                    <a:lnTo>
                      <a:pt x="249" y="755"/>
                    </a:lnTo>
                    <a:lnTo>
                      <a:pt x="253" y="749"/>
                    </a:lnTo>
                    <a:lnTo>
                      <a:pt x="257" y="743"/>
                    </a:lnTo>
                    <a:lnTo>
                      <a:pt x="260" y="734"/>
                    </a:lnTo>
                    <a:lnTo>
                      <a:pt x="260" y="729"/>
                    </a:lnTo>
                    <a:lnTo>
                      <a:pt x="260" y="721"/>
                    </a:lnTo>
                    <a:lnTo>
                      <a:pt x="260" y="717"/>
                    </a:lnTo>
                    <a:lnTo>
                      <a:pt x="253" y="709"/>
                    </a:lnTo>
                    <a:lnTo>
                      <a:pt x="247" y="708"/>
                    </a:lnTo>
                    <a:lnTo>
                      <a:pt x="240" y="706"/>
                    </a:lnTo>
                    <a:lnTo>
                      <a:pt x="233" y="708"/>
                    </a:lnTo>
                    <a:lnTo>
                      <a:pt x="224" y="712"/>
                    </a:lnTo>
                    <a:lnTo>
                      <a:pt x="218" y="714"/>
                    </a:lnTo>
                    <a:lnTo>
                      <a:pt x="212" y="717"/>
                    </a:lnTo>
                    <a:lnTo>
                      <a:pt x="204" y="720"/>
                    </a:lnTo>
                    <a:lnTo>
                      <a:pt x="195" y="720"/>
                    </a:lnTo>
                    <a:lnTo>
                      <a:pt x="192" y="720"/>
                    </a:lnTo>
                    <a:lnTo>
                      <a:pt x="187" y="717"/>
                    </a:lnTo>
                    <a:lnTo>
                      <a:pt x="186" y="714"/>
                    </a:lnTo>
                    <a:lnTo>
                      <a:pt x="186" y="711"/>
                    </a:lnTo>
                    <a:lnTo>
                      <a:pt x="184" y="706"/>
                    </a:lnTo>
                    <a:lnTo>
                      <a:pt x="186" y="700"/>
                    </a:lnTo>
                    <a:lnTo>
                      <a:pt x="181" y="688"/>
                    </a:lnTo>
                    <a:lnTo>
                      <a:pt x="175" y="683"/>
                    </a:lnTo>
                    <a:lnTo>
                      <a:pt x="170" y="681"/>
                    </a:lnTo>
                    <a:lnTo>
                      <a:pt x="164" y="680"/>
                    </a:lnTo>
                    <a:lnTo>
                      <a:pt x="157" y="681"/>
                    </a:lnTo>
                    <a:lnTo>
                      <a:pt x="152" y="683"/>
                    </a:lnTo>
                    <a:lnTo>
                      <a:pt x="146" y="686"/>
                    </a:lnTo>
                    <a:lnTo>
                      <a:pt x="140" y="686"/>
                    </a:lnTo>
                    <a:lnTo>
                      <a:pt x="135" y="688"/>
                    </a:lnTo>
                    <a:lnTo>
                      <a:pt x="130" y="692"/>
                    </a:lnTo>
                    <a:lnTo>
                      <a:pt x="127" y="698"/>
                    </a:lnTo>
                    <a:lnTo>
                      <a:pt x="124" y="703"/>
                    </a:lnTo>
                    <a:lnTo>
                      <a:pt x="121" y="709"/>
                    </a:lnTo>
                    <a:lnTo>
                      <a:pt x="118" y="717"/>
                    </a:lnTo>
                    <a:lnTo>
                      <a:pt x="114" y="726"/>
                    </a:lnTo>
                    <a:lnTo>
                      <a:pt x="110" y="731"/>
                    </a:lnTo>
                    <a:lnTo>
                      <a:pt x="106" y="735"/>
                    </a:lnTo>
                    <a:lnTo>
                      <a:pt x="101" y="740"/>
                    </a:lnTo>
                    <a:lnTo>
                      <a:pt x="95" y="744"/>
                    </a:lnTo>
                    <a:lnTo>
                      <a:pt x="90" y="746"/>
                    </a:lnTo>
                    <a:lnTo>
                      <a:pt x="86" y="748"/>
                    </a:lnTo>
                    <a:lnTo>
                      <a:pt x="81" y="748"/>
                    </a:lnTo>
                    <a:lnTo>
                      <a:pt x="77" y="748"/>
                    </a:lnTo>
                    <a:lnTo>
                      <a:pt x="75" y="746"/>
                    </a:lnTo>
                    <a:lnTo>
                      <a:pt x="74" y="743"/>
                    </a:lnTo>
                    <a:lnTo>
                      <a:pt x="74" y="738"/>
                    </a:lnTo>
                    <a:lnTo>
                      <a:pt x="74" y="734"/>
                    </a:lnTo>
                    <a:lnTo>
                      <a:pt x="75" y="726"/>
                    </a:lnTo>
                    <a:lnTo>
                      <a:pt x="75" y="720"/>
                    </a:lnTo>
                    <a:lnTo>
                      <a:pt x="77" y="714"/>
                    </a:lnTo>
                    <a:lnTo>
                      <a:pt x="77" y="706"/>
                    </a:lnTo>
                    <a:lnTo>
                      <a:pt x="78" y="697"/>
                    </a:lnTo>
                    <a:lnTo>
                      <a:pt x="80" y="689"/>
                    </a:lnTo>
                    <a:lnTo>
                      <a:pt x="81" y="681"/>
                    </a:lnTo>
                    <a:lnTo>
                      <a:pt x="83" y="677"/>
                    </a:lnTo>
                    <a:lnTo>
                      <a:pt x="87" y="671"/>
                    </a:lnTo>
                    <a:lnTo>
                      <a:pt x="92" y="666"/>
                    </a:lnTo>
                    <a:lnTo>
                      <a:pt x="101" y="665"/>
                    </a:lnTo>
                    <a:lnTo>
                      <a:pt x="107" y="665"/>
                    </a:lnTo>
                    <a:lnTo>
                      <a:pt x="112" y="666"/>
                    </a:lnTo>
                    <a:lnTo>
                      <a:pt x="117" y="666"/>
                    </a:lnTo>
                    <a:lnTo>
                      <a:pt x="126" y="668"/>
                    </a:lnTo>
                    <a:lnTo>
                      <a:pt x="132" y="665"/>
                    </a:lnTo>
                    <a:lnTo>
                      <a:pt x="135" y="660"/>
                    </a:lnTo>
                    <a:lnTo>
                      <a:pt x="137" y="651"/>
                    </a:lnTo>
                    <a:lnTo>
                      <a:pt x="137" y="648"/>
                    </a:lnTo>
                    <a:lnTo>
                      <a:pt x="137" y="641"/>
                    </a:lnTo>
                    <a:lnTo>
                      <a:pt x="137" y="635"/>
                    </a:lnTo>
                    <a:lnTo>
                      <a:pt x="140" y="623"/>
                    </a:lnTo>
                    <a:lnTo>
                      <a:pt x="143" y="606"/>
                    </a:lnTo>
                    <a:lnTo>
                      <a:pt x="146" y="595"/>
                    </a:lnTo>
                    <a:lnTo>
                      <a:pt x="146" y="580"/>
                    </a:lnTo>
                    <a:lnTo>
                      <a:pt x="137" y="561"/>
                    </a:lnTo>
                    <a:lnTo>
                      <a:pt x="130" y="558"/>
                    </a:lnTo>
                    <a:lnTo>
                      <a:pt x="123" y="557"/>
                    </a:lnTo>
                    <a:lnTo>
                      <a:pt x="114" y="558"/>
                    </a:lnTo>
                    <a:lnTo>
                      <a:pt x="106" y="561"/>
                    </a:lnTo>
                    <a:lnTo>
                      <a:pt x="100" y="565"/>
                    </a:lnTo>
                    <a:lnTo>
                      <a:pt x="95" y="566"/>
                    </a:lnTo>
                    <a:lnTo>
                      <a:pt x="86" y="571"/>
                    </a:lnTo>
                    <a:lnTo>
                      <a:pt x="81" y="571"/>
                    </a:lnTo>
                    <a:lnTo>
                      <a:pt x="80" y="569"/>
                    </a:lnTo>
                    <a:lnTo>
                      <a:pt x="77" y="568"/>
                    </a:lnTo>
                    <a:lnTo>
                      <a:pt x="75" y="565"/>
                    </a:lnTo>
                    <a:lnTo>
                      <a:pt x="75" y="563"/>
                    </a:lnTo>
                    <a:lnTo>
                      <a:pt x="75" y="560"/>
                    </a:lnTo>
                    <a:lnTo>
                      <a:pt x="75" y="557"/>
                    </a:lnTo>
                    <a:lnTo>
                      <a:pt x="78" y="552"/>
                    </a:lnTo>
                    <a:lnTo>
                      <a:pt x="86" y="545"/>
                    </a:lnTo>
                    <a:lnTo>
                      <a:pt x="90" y="540"/>
                    </a:lnTo>
                    <a:lnTo>
                      <a:pt x="98" y="531"/>
                    </a:lnTo>
                    <a:lnTo>
                      <a:pt x="104" y="528"/>
                    </a:lnTo>
                    <a:lnTo>
                      <a:pt x="114" y="517"/>
                    </a:lnTo>
                    <a:lnTo>
                      <a:pt x="118" y="512"/>
                    </a:lnTo>
                    <a:lnTo>
                      <a:pt x="120" y="508"/>
                    </a:lnTo>
                    <a:lnTo>
                      <a:pt x="121" y="503"/>
                    </a:lnTo>
                    <a:lnTo>
                      <a:pt x="121" y="498"/>
                    </a:lnTo>
                    <a:lnTo>
                      <a:pt x="118" y="497"/>
                    </a:lnTo>
                    <a:lnTo>
                      <a:pt x="115" y="495"/>
                    </a:lnTo>
                    <a:lnTo>
                      <a:pt x="112" y="495"/>
                    </a:lnTo>
                    <a:lnTo>
                      <a:pt x="110" y="497"/>
                    </a:lnTo>
                    <a:lnTo>
                      <a:pt x="109" y="500"/>
                    </a:lnTo>
                    <a:lnTo>
                      <a:pt x="104" y="508"/>
                    </a:lnTo>
                    <a:lnTo>
                      <a:pt x="101" y="512"/>
                    </a:lnTo>
                    <a:lnTo>
                      <a:pt x="100" y="517"/>
                    </a:lnTo>
                    <a:lnTo>
                      <a:pt x="92" y="520"/>
                    </a:lnTo>
                    <a:lnTo>
                      <a:pt x="89" y="520"/>
                    </a:lnTo>
                    <a:lnTo>
                      <a:pt x="84" y="518"/>
                    </a:lnTo>
                    <a:lnTo>
                      <a:pt x="81" y="514"/>
                    </a:lnTo>
                    <a:lnTo>
                      <a:pt x="78" y="509"/>
                    </a:lnTo>
                    <a:lnTo>
                      <a:pt x="75" y="505"/>
                    </a:lnTo>
                    <a:lnTo>
                      <a:pt x="69" y="500"/>
                    </a:lnTo>
                    <a:lnTo>
                      <a:pt x="66" y="494"/>
                    </a:lnTo>
                    <a:lnTo>
                      <a:pt x="63" y="488"/>
                    </a:lnTo>
                    <a:lnTo>
                      <a:pt x="61" y="477"/>
                    </a:lnTo>
                    <a:lnTo>
                      <a:pt x="58" y="465"/>
                    </a:lnTo>
                    <a:lnTo>
                      <a:pt x="54" y="454"/>
                    </a:lnTo>
                    <a:lnTo>
                      <a:pt x="52" y="443"/>
                    </a:lnTo>
                    <a:lnTo>
                      <a:pt x="49" y="437"/>
                    </a:lnTo>
                    <a:lnTo>
                      <a:pt x="43" y="428"/>
                    </a:lnTo>
                    <a:lnTo>
                      <a:pt x="38" y="422"/>
                    </a:lnTo>
                    <a:lnTo>
                      <a:pt x="31" y="415"/>
                    </a:lnTo>
                    <a:lnTo>
                      <a:pt x="24" y="411"/>
                    </a:lnTo>
                    <a:lnTo>
                      <a:pt x="15" y="405"/>
                    </a:lnTo>
                    <a:lnTo>
                      <a:pt x="11" y="402"/>
                    </a:lnTo>
                    <a:lnTo>
                      <a:pt x="4" y="400"/>
                    </a:lnTo>
                    <a:lnTo>
                      <a:pt x="1" y="395"/>
                    </a:lnTo>
                    <a:lnTo>
                      <a:pt x="0" y="391"/>
                    </a:lnTo>
                    <a:lnTo>
                      <a:pt x="0" y="386"/>
                    </a:lnTo>
                    <a:lnTo>
                      <a:pt x="1" y="378"/>
                    </a:lnTo>
                    <a:lnTo>
                      <a:pt x="4" y="369"/>
                    </a:lnTo>
                    <a:lnTo>
                      <a:pt x="9" y="362"/>
                    </a:lnTo>
                    <a:lnTo>
                      <a:pt x="15" y="357"/>
                    </a:lnTo>
                    <a:lnTo>
                      <a:pt x="20" y="354"/>
                    </a:lnTo>
                    <a:lnTo>
                      <a:pt x="27" y="345"/>
                    </a:lnTo>
                    <a:lnTo>
                      <a:pt x="35" y="338"/>
                    </a:lnTo>
                    <a:lnTo>
                      <a:pt x="40" y="334"/>
                    </a:lnTo>
                    <a:lnTo>
                      <a:pt x="44" y="328"/>
                    </a:lnTo>
                    <a:lnTo>
                      <a:pt x="54" y="320"/>
                    </a:lnTo>
                    <a:lnTo>
                      <a:pt x="57" y="317"/>
                    </a:lnTo>
                    <a:lnTo>
                      <a:pt x="58" y="311"/>
                    </a:lnTo>
                    <a:close/>
                  </a:path>
                </a:pathLst>
              </a:custGeom>
              <a:solidFill>
                <a:srgbClr val="CAA2E6"/>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22" name="Freeform 37">
                <a:extLst>
                  <a:ext uri="{FF2B5EF4-FFF2-40B4-BE49-F238E27FC236}">
                    <a16:creationId xmlns:a16="http://schemas.microsoft.com/office/drawing/2014/main" id="{FFBB6C75-3E79-D689-5091-C37EC2BE9E82}"/>
                  </a:ext>
                </a:extLst>
              </p:cNvPr>
              <p:cNvSpPr>
                <a:spLocks/>
              </p:cNvSpPr>
              <p:nvPr/>
            </p:nvSpPr>
            <p:spPr bwMode="auto">
              <a:xfrm>
                <a:off x="2379" y="2126"/>
                <a:ext cx="881" cy="858"/>
              </a:xfrm>
              <a:custGeom>
                <a:avLst/>
                <a:gdLst>
                  <a:gd name="T0" fmla="*/ 13 w 881"/>
                  <a:gd name="T1" fmla="*/ 347 h 858"/>
                  <a:gd name="T2" fmla="*/ 40 w 881"/>
                  <a:gd name="T3" fmla="*/ 309 h 858"/>
                  <a:gd name="T4" fmla="*/ 54 w 881"/>
                  <a:gd name="T5" fmla="*/ 282 h 858"/>
                  <a:gd name="T6" fmla="*/ 60 w 881"/>
                  <a:gd name="T7" fmla="*/ 267 h 858"/>
                  <a:gd name="T8" fmla="*/ 54 w 881"/>
                  <a:gd name="T9" fmla="*/ 246 h 858"/>
                  <a:gd name="T10" fmla="*/ 54 w 881"/>
                  <a:gd name="T11" fmla="*/ 219 h 858"/>
                  <a:gd name="T12" fmla="*/ 80 w 881"/>
                  <a:gd name="T13" fmla="*/ 210 h 858"/>
                  <a:gd name="T14" fmla="*/ 103 w 881"/>
                  <a:gd name="T15" fmla="*/ 190 h 858"/>
                  <a:gd name="T16" fmla="*/ 125 w 881"/>
                  <a:gd name="T17" fmla="*/ 179 h 858"/>
                  <a:gd name="T18" fmla="*/ 156 w 881"/>
                  <a:gd name="T19" fmla="*/ 167 h 858"/>
                  <a:gd name="T20" fmla="*/ 197 w 881"/>
                  <a:gd name="T21" fmla="*/ 155 h 858"/>
                  <a:gd name="T22" fmla="*/ 237 w 881"/>
                  <a:gd name="T23" fmla="*/ 146 h 858"/>
                  <a:gd name="T24" fmla="*/ 250 w 881"/>
                  <a:gd name="T25" fmla="*/ 110 h 858"/>
                  <a:gd name="T26" fmla="*/ 294 w 881"/>
                  <a:gd name="T27" fmla="*/ 75 h 858"/>
                  <a:gd name="T28" fmla="*/ 353 w 881"/>
                  <a:gd name="T29" fmla="*/ 59 h 858"/>
                  <a:gd name="T30" fmla="*/ 391 w 881"/>
                  <a:gd name="T31" fmla="*/ 18 h 858"/>
                  <a:gd name="T32" fmla="*/ 548 w 881"/>
                  <a:gd name="T33" fmla="*/ 98 h 858"/>
                  <a:gd name="T34" fmla="*/ 869 w 881"/>
                  <a:gd name="T35" fmla="*/ 358 h 858"/>
                  <a:gd name="T36" fmla="*/ 854 w 881"/>
                  <a:gd name="T37" fmla="*/ 464 h 858"/>
                  <a:gd name="T38" fmla="*/ 832 w 881"/>
                  <a:gd name="T39" fmla="*/ 486 h 858"/>
                  <a:gd name="T40" fmla="*/ 844 w 881"/>
                  <a:gd name="T41" fmla="*/ 475 h 858"/>
                  <a:gd name="T42" fmla="*/ 832 w 881"/>
                  <a:gd name="T43" fmla="*/ 475 h 858"/>
                  <a:gd name="T44" fmla="*/ 780 w 881"/>
                  <a:gd name="T45" fmla="*/ 490 h 858"/>
                  <a:gd name="T46" fmla="*/ 743 w 881"/>
                  <a:gd name="T47" fmla="*/ 535 h 858"/>
                  <a:gd name="T48" fmla="*/ 688 w 881"/>
                  <a:gd name="T49" fmla="*/ 610 h 858"/>
                  <a:gd name="T50" fmla="*/ 702 w 881"/>
                  <a:gd name="T51" fmla="*/ 675 h 858"/>
                  <a:gd name="T52" fmla="*/ 723 w 881"/>
                  <a:gd name="T53" fmla="*/ 699 h 858"/>
                  <a:gd name="T54" fmla="*/ 740 w 881"/>
                  <a:gd name="T55" fmla="*/ 718 h 858"/>
                  <a:gd name="T56" fmla="*/ 734 w 881"/>
                  <a:gd name="T57" fmla="*/ 759 h 858"/>
                  <a:gd name="T58" fmla="*/ 712 w 881"/>
                  <a:gd name="T59" fmla="*/ 738 h 858"/>
                  <a:gd name="T60" fmla="*/ 703 w 881"/>
                  <a:gd name="T61" fmla="*/ 773 h 858"/>
                  <a:gd name="T62" fmla="*/ 718 w 881"/>
                  <a:gd name="T63" fmla="*/ 799 h 858"/>
                  <a:gd name="T64" fmla="*/ 685 w 881"/>
                  <a:gd name="T65" fmla="*/ 773 h 858"/>
                  <a:gd name="T66" fmla="*/ 674 w 881"/>
                  <a:gd name="T67" fmla="*/ 795 h 858"/>
                  <a:gd name="T68" fmla="*/ 658 w 881"/>
                  <a:gd name="T69" fmla="*/ 787 h 858"/>
                  <a:gd name="T70" fmla="*/ 629 w 881"/>
                  <a:gd name="T71" fmla="*/ 782 h 858"/>
                  <a:gd name="T72" fmla="*/ 571 w 881"/>
                  <a:gd name="T73" fmla="*/ 813 h 858"/>
                  <a:gd name="T74" fmla="*/ 551 w 881"/>
                  <a:gd name="T75" fmla="*/ 819 h 858"/>
                  <a:gd name="T76" fmla="*/ 531 w 881"/>
                  <a:gd name="T77" fmla="*/ 788 h 858"/>
                  <a:gd name="T78" fmla="*/ 540 w 881"/>
                  <a:gd name="T79" fmla="*/ 827 h 858"/>
                  <a:gd name="T80" fmla="*/ 517 w 881"/>
                  <a:gd name="T81" fmla="*/ 824 h 858"/>
                  <a:gd name="T82" fmla="*/ 528 w 881"/>
                  <a:gd name="T83" fmla="*/ 852 h 858"/>
                  <a:gd name="T84" fmla="*/ 515 w 881"/>
                  <a:gd name="T85" fmla="*/ 856 h 858"/>
                  <a:gd name="T86" fmla="*/ 494 w 881"/>
                  <a:gd name="T87" fmla="*/ 853 h 858"/>
                  <a:gd name="T88" fmla="*/ 494 w 881"/>
                  <a:gd name="T89" fmla="*/ 824 h 858"/>
                  <a:gd name="T90" fmla="*/ 497 w 881"/>
                  <a:gd name="T91" fmla="*/ 798 h 858"/>
                  <a:gd name="T92" fmla="*/ 499 w 881"/>
                  <a:gd name="T93" fmla="*/ 779 h 858"/>
                  <a:gd name="T94" fmla="*/ 480 w 881"/>
                  <a:gd name="T95" fmla="*/ 772 h 858"/>
                  <a:gd name="T96" fmla="*/ 465 w 881"/>
                  <a:gd name="T97" fmla="*/ 747 h 858"/>
                  <a:gd name="T98" fmla="*/ 448 w 881"/>
                  <a:gd name="T99" fmla="*/ 742 h 858"/>
                  <a:gd name="T100" fmla="*/ 399 w 881"/>
                  <a:gd name="T101" fmla="*/ 736 h 858"/>
                  <a:gd name="T102" fmla="*/ 208 w 881"/>
                  <a:gd name="T103" fmla="*/ 782 h 858"/>
                  <a:gd name="T104" fmla="*/ 93 w 881"/>
                  <a:gd name="T105" fmla="*/ 718 h 858"/>
                  <a:gd name="T106" fmla="*/ 60 w 881"/>
                  <a:gd name="T107" fmla="*/ 624 h 858"/>
                  <a:gd name="T108" fmla="*/ 71 w 881"/>
                  <a:gd name="T109" fmla="*/ 553 h 858"/>
                  <a:gd name="T110" fmla="*/ 50 w 881"/>
                  <a:gd name="T111" fmla="*/ 519 h 858"/>
                  <a:gd name="T112" fmla="*/ 5 w 881"/>
                  <a:gd name="T113" fmla="*/ 486 h 858"/>
                  <a:gd name="T114" fmla="*/ 20 w 881"/>
                  <a:gd name="T115" fmla="*/ 430 h 858"/>
                  <a:gd name="T116" fmla="*/ 31 w 881"/>
                  <a:gd name="T117" fmla="*/ 412 h 858"/>
                  <a:gd name="T118" fmla="*/ 19 w 881"/>
                  <a:gd name="T119" fmla="*/ 392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1" h="858">
                    <a:moveTo>
                      <a:pt x="11" y="376"/>
                    </a:moveTo>
                    <a:lnTo>
                      <a:pt x="13" y="373"/>
                    </a:lnTo>
                    <a:lnTo>
                      <a:pt x="13" y="370"/>
                    </a:lnTo>
                    <a:lnTo>
                      <a:pt x="13" y="367"/>
                    </a:lnTo>
                    <a:lnTo>
                      <a:pt x="13" y="366"/>
                    </a:lnTo>
                    <a:lnTo>
                      <a:pt x="13" y="362"/>
                    </a:lnTo>
                    <a:lnTo>
                      <a:pt x="13" y="359"/>
                    </a:lnTo>
                    <a:lnTo>
                      <a:pt x="13" y="358"/>
                    </a:lnTo>
                    <a:lnTo>
                      <a:pt x="13" y="356"/>
                    </a:lnTo>
                    <a:lnTo>
                      <a:pt x="13" y="353"/>
                    </a:lnTo>
                    <a:lnTo>
                      <a:pt x="11" y="352"/>
                    </a:lnTo>
                    <a:lnTo>
                      <a:pt x="13" y="350"/>
                    </a:lnTo>
                    <a:lnTo>
                      <a:pt x="13" y="347"/>
                    </a:lnTo>
                    <a:lnTo>
                      <a:pt x="13" y="344"/>
                    </a:lnTo>
                    <a:lnTo>
                      <a:pt x="14" y="341"/>
                    </a:lnTo>
                    <a:lnTo>
                      <a:pt x="16" y="339"/>
                    </a:lnTo>
                    <a:lnTo>
                      <a:pt x="17" y="336"/>
                    </a:lnTo>
                    <a:lnTo>
                      <a:pt x="19" y="335"/>
                    </a:lnTo>
                    <a:lnTo>
                      <a:pt x="22" y="332"/>
                    </a:lnTo>
                    <a:lnTo>
                      <a:pt x="24" y="329"/>
                    </a:lnTo>
                    <a:lnTo>
                      <a:pt x="27" y="326"/>
                    </a:lnTo>
                    <a:lnTo>
                      <a:pt x="28" y="322"/>
                    </a:lnTo>
                    <a:lnTo>
                      <a:pt x="31" y="318"/>
                    </a:lnTo>
                    <a:lnTo>
                      <a:pt x="36" y="313"/>
                    </a:lnTo>
                    <a:lnTo>
                      <a:pt x="39" y="312"/>
                    </a:lnTo>
                    <a:lnTo>
                      <a:pt x="40" y="309"/>
                    </a:lnTo>
                    <a:lnTo>
                      <a:pt x="42" y="306"/>
                    </a:lnTo>
                    <a:lnTo>
                      <a:pt x="45" y="302"/>
                    </a:lnTo>
                    <a:lnTo>
                      <a:pt x="47" y="299"/>
                    </a:lnTo>
                    <a:lnTo>
                      <a:pt x="48" y="296"/>
                    </a:lnTo>
                    <a:lnTo>
                      <a:pt x="50" y="293"/>
                    </a:lnTo>
                    <a:lnTo>
                      <a:pt x="50" y="292"/>
                    </a:lnTo>
                    <a:lnTo>
                      <a:pt x="50" y="290"/>
                    </a:lnTo>
                    <a:lnTo>
                      <a:pt x="51" y="289"/>
                    </a:lnTo>
                    <a:lnTo>
                      <a:pt x="51" y="287"/>
                    </a:lnTo>
                    <a:lnTo>
                      <a:pt x="53" y="286"/>
                    </a:lnTo>
                    <a:lnTo>
                      <a:pt x="54" y="286"/>
                    </a:lnTo>
                    <a:lnTo>
                      <a:pt x="54" y="284"/>
                    </a:lnTo>
                    <a:lnTo>
                      <a:pt x="54" y="282"/>
                    </a:lnTo>
                    <a:lnTo>
                      <a:pt x="54" y="279"/>
                    </a:lnTo>
                    <a:lnTo>
                      <a:pt x="53" y="278"/>
                    </a:lnTo>
                    <a:lnTo>
                      <a:pt x="53" y="276"/>
                    </a:lnTo>
                    <a:lnTo>
                      <a:pt x="54" y="275"/>
                    </a:lnTo>
                    <a:lnTo>
                      <a:pt x="57" y="275"/>
                    </a:lnTo>
                    <a:lnTo>
                      <a:pt x="59" y="273"/>
                    </a:lnTo>
                    <a:lnTo>
                      <a:pt x="60" y="273"/>
                    </a:lnTo>
                    <a:lnTo>
                      <a:pt x="62" y="272"/>
                    </a:lnTo>
                    <a:lnTo>
                      <a:pt x="64" y="272"/>
                    </a:lnTo>
                    <a:lnTo>
                      <a:pt x="64" y="270"/>
                    </a:lnTo>
                    <a:lnTo>
                      <a:pt x="64" y="269"/>
                    </a:lnTo>
                    <a:lnTo>
                      <a:pt x="62" y="269"/>
                    </a:lnTo>
                    <a:lnTo>
                      <a:pt x="60" y="267"/>
                    </a:lnTo>
                    <a:lnTo>
                      <a:pt x="59" y="266"/>
                    </a:lnTo>
                    <a:lnTo>
                      <a:pt x="57" y="264"/>
                    </a:lnTo>
                    <a:lnTo>
                      <a:pt x="57" y="262"/>
                    </a:lnTo>
                    <a:lnTo>
                      <a:pt x="59" y="261"/>
                    </a:lnTo>
                    <a:lnTo>
                      <a:pt x="59" y="259"/>
                    </a:lnTo>
                    <a:lnTo>
                      <a:pt x="59" y="258"/>
                    </a:lnTo>
                    <a:lnTo>
                      <a:pt x="59" y="255"/>
                    </a:lnTo>
                    <a:lnTo>
                      <a:pt x="59" y="253"/>
                    </a:lnTo>
                    <a:lnTo>
                      <a:pt x="59" y="252"/>
                    </a:lnTo>
                    <a:lnTo>
                      <a:pt x="57" y="250"/>
                    </a:lnTo>
                    <a:lnTo>
                      <a:pt x="56" y="249"/>
                    </a:lnTo>
                    <a:lnTo>
                      <a:pt x="54" y="247"/>
                    </a:lnTo>
                    <a:lnTo>
                      <a:pt x="54" y="246"/>
                    </a:lnTo>
                    <a:lnTo>
                      <a:pt x="53" y="244"/>
                    </a:lnTo>
                    <a:lnTo>
                      <a:pt x="53" y="243"/>
                    </a:lnTo>
                    <a:lnTo>
                      <a:pt x="51" y="241"/>
                    </a:lnTo>
                    <a:lnTo>
                      <a:pt x="51" y="238"/>
                    </a:lnTo>
                    <a:lnTo>
                      <a:pt x="50" y="236"/>
                    </a:lnTo>
                    <a:lnTo>
                      <a:pt x="50" y="233"/>
                    </a:lnTo>
                    <a:lnTo>
                      <a:pt x="48" y="232"/>
                    </a:lnTo>
                    <a:lnTo>
                      <a:pt x="48" y="230"/>
                    </a:lnTo>
                    <a:lnTo>
                      <a:pt x="50" y="227"/>
                    </a:lnTo>
                    <a:lnTo>
                      <a:pt x="50" y="224"/>
                    </a:lnTo>
                    <a:lnTo>
                      <a:pt x="51" y="223"/>
                    </a:lnTo>
                    <a:lnTo>
                      <a:pt x="53" y="221"/>
                    </a:lnTo>
                    <a:lnTo>
                      <a:pt x="54" y="219"/>
                    </a:lnTo>
                    <a:lnTo>
                      <a:pt x="56" y="218"/>
                    </a:lnTo>
                    <a:lnTo>
                      <a:pt x="59" y="218"/>
                    </a:lnTo>
                    <a:lnTo>
                      <a:pt x="62" y="215"/>
                    </a:lnTo>
                    <a:lnTo>
                      <a:pt x="65" y="215"/>
                    </a:lnTo>
                    <a:lnTo>
                      <a:pt x="68" y="215"/>
                    </a:lnTo>
                    <a:lnTo>
                      <a:pt x="68" y="213"/>
                    </a:lnTo>
                    <a:lnTo>
                      <a:pt x="70" y="212"/>
                    </a:lnTo>
                    <a:lnTo>
                      <a:pt x="71" y="210"/>
                    </a:lnTo>
                    <a:lnTo>
                      <a:pt x="73" y="210"/>
                    </a:lnTo>
                    <a:lnTo>
                      <a:pt x="74" y="210"/>
                    </a:lnTo>
                    <a:lnTo>
                      <a:pt x="76" y="210"/>
                    </a:lnTo>
                    <a:lnTo>
                      <a:pt x="79" y="212"/>
                    </a:lnTo>
                    <a:lnTo>
                      <a:pt x="80" y="210"/>
                    </a:lnTo>
                    <a:lnTo>
                      <a:pt x="82" y="210"/>
                    </a:lnTo>
                    <a:lnTo>
                      <a:pt x="83" y="209"/>
                    </a:lnTo>
                    <a:lnTo>
                      <a:pt x="83" y="207"/>
                    </a:lnTo>
                    <a:lnTo>
                      <a:pt x="83" y="206"/>
                    </a:lnTo>
                    <a:lnTo>
                      <a:pt x="85" y="203"/>
                    </a:lnTo>
                    <a:lnTo>
                      <a:pt x="88" y="201"/>
                    </a:lnTo>
                    <a:lnTo>
                      <a:pt x="91" y="199"/>
                    </a:lnTo>
                    <a:lnTo>
                      <a:pt x="93" y="198"/>
                    </a:lnTo>
                    <a:lnTo>
                      <a:pt x="94" y="196"/>
                    </a:lnTo>
                    <a:lnTo>
                      <a:pt x="96" y="195"/>
                    </a:lnTo>
                    <a:lnTo>
                      <a:pt x="97" y="193"/>
                    </a:lnTo>
                    <a:lnTo>
                      <a:pt x="100" y="192"/>
                    </a:lnTo>
                    <a:lnTo>
                      <a:pt x="103" y="190"/>
                    </a:lnTo>
                    <a:lnTo>
                      <a:pt x="105" y="189"/>
                    </a:lnTo>
                    <a:lnTo>
                      <a:pt x="107" y="187"/>
                    </a:lnTo>
                    <a:lnTo>
                      <a:pt x="107" y="186"/>
                    </a:lnTo>
                    <a:lnTo>
                      <a:pt x="108" y="183"/>
                    </a:lnTo>
                    <a:lnTo>
                      <a:pt x="110" y="183"/>
                    </a:lnTo>
                    <a:lnTo>
                      <a:pt x="111" y="183"/>
                    </a:lnTo>
                    <a:lnTo>
                      <a:pt x="113" y="183"/>
                    </a:lnTo>
                    <a:lnTo>
                      <a:pt x="114" y="184"/>
                    </a:lnTo>
                    <a:lnTo>
                      <a:pt x="116" y="186"/>
                    </a:lnTo>
                    <a:lnTo>
                      <a:pt x="117" y="184"/>
                    </a:lnTo>
                    <a:lnTo>
                      <a:pt x="120" y="184"/>
                    </a:lnTo>
                    <a:lnTo>
                      <a:pt x="122" y="183"/>
                    </a:lnTo>
                    <a:lnTo>
                      <a:pt x="125" y="179"/>
                    </a:lnTo>
                    <a:lnTo>
                      <a:pt x="125" y="178"/>
                    </a:lnTo>
                    <a:lnTo>
                      <a:pt x="127" y="176"/>
                    </a:lnTo>
                    <a:lnTo>
                      <a:pt x="128" y="175"/>
                    </a:lnTo>
                    <a:lnTo>
                      <a:pt x="131" y="173"/>
                    </a:lnTo>
                    <a:lnTo>
                      <a:pt x="134" y="173"/>
                    </a:lnTo>
                    <a:lnTo>
                      <a:pt x="136" y="173"/>
                    </a:lnTo>
                    <a:lnTo>
                      <a:pt x="139" y="172"/>
                    </a:lnTo>
                    <a:lnTo>
                      <a:pt x="142" y="172"/>
                    </a:lnTo>
                    <a:lnTo>
                      <a:pt x="145" y="170"/>
                    </a:lnTo>
                    <a:lnTo>
                      <a:pt x="147" y="170"/>
                    </a:lnTo>
                    <a:lnTo>
                      <a:pt x="150" y="170"/>
                    </a:lnTo>
                    <a:lnTo>
                      <a:pt x="153" y="169"/>
                    </a:lnTo>
                    <a:lnTo>
                      <a:pt x="156" y="167"/>
                    </a:lnTo>
                    <a:lnTo>
                      <a:pt x="159" y="166"/>
                    </a:lnTo>
                    <a:lnTo>
                      <a:pt x="162" y="166"/>
                    </a:lnTo>
                    <a:lnTo>
                      <a:pt x="163" y="164"/>
                    </a:lnTo>
                    <a:lnTo>
                      <a:pt x="167" y="164"/>
                    </a:lnTo>
                    <a:lnTo>
                      <a:pt x="171" y="163"/>
                    </a:lnTo>
                    <a:lnTo>
                      <a:pt x="174" y="163"/>
                    </a:lnTo>
                    <a:lnTo>
                      <a:pt x="177" y="161"/>
                    </a:lnTo>
                    <a:lnTo>
                      <a:pt x="180" y="159"/>
                    </a:lnTo>
                    <a:lnTo>
                      <a:pt x="183" y="159"/>
                    </a:lnTo>
                    <a:lnTo>
                      <a:pt x="186" y="159"/>
                    </a:lnTo>
                    <a:lnTo>
                      <a:pt x="190" y="158"/>
                    </a:lnTo>
                    <a:lnTo>
                      <a:pt x="193" y="156"/>
                    </a:lnTo>
                    <a:lnTo>
                      <a:pt x="197" y="155"/>
                    </a:lnTo>
                    <a:lnTo>
                      <a:pt x="202" y="153"/>
                    </a:lnTo>
                    <a:lnTo>
                      <a:pt x="210" y="152"/>
                    </a:lnTo>
                    <a:lnTo>
                      <a:pt x="213" y="153"/>
                    </a:lnTo>
                    <a:lnTo>
                      <a:pt x="214" y="153"/>
                    </a:lnTo>
                    <a:lnTo>
                      <a:pt x="217" y="153"/>
                    </a:lnTo>
                    <a:lnTo>
                      <a:pt x="222" y="152"/>
                    </a:lnTo>
                    <a:lnTo>
                      <a:pt x="225" y="150"/>
                    </a:lnTo>
                    <a:lnTo>
                      <a:pt x="226" y="149"/>
                    </a:lnTo>
                    <a:lnTo>
                      <a:pt x="228" y="146"/>
                    </a:lnTo>
                    <a:lnTo>
                      <a:pt x="231" y="144"/>
                    </a:lnTo>
                    <a:lnTo>
                      <a:pt x="234" y="146"/>
                    </a:lnTo>
                    <a:lnTo>
                      <a:pt x="236" y="146"/>
                    </a:lnTo>
                    <a:lnTo>
                      <a:pt x="237" y="146"/>
                    </a:lnTo>
                    <a:lnTo>
                      <a:pt x="240" y="146"/>
                    </a:lnTo>
                    <a:lnTo>
                      <a:pt x="240" y="144"/>
                    </a:lnTo>
                    <a:lnTo>
                      <a:pt x="240" y="143"/>
                    </a:lnTo>
                    <a:lnTo>
                      <a:pt x="242" y="139"/>
                    </a:lnTo>
                    <a:lnTo>
                      <a:pt x="243" y="135"/>
                    </a:lnTo>
                    <a:lnTo>
                      <a:pt x="242" y="133"/>
                    </a:lnTo>
                    <a:lnTo>
                      <a:pt x="242" y="130"/>
                    </a:lnTo>
                    <a:lnTo>
                      <a:pt x="242" y="127"/>
                    </a:lnTo>
                    <a:lnTo>
                      <a:pt x="243" y="124"/>
                    </a:lnTo>
                    <a:lnTo>
                      <a:pt x="245" y="121"/>
                    </a:lnTo>
                    <a:lnTo>
                      <a:pt x="246" y="116"/>
                    </a:lnTo>
                    <a:lnTo>
                      <a:pt x="248" y="113"/>
                    </a:lnTo>
                    <a:lnTo>
                      <a:pt x="250" y="110"/>
                    </a:lnTo>
                    <a:lnTo>
                      <a:pt x="251" y="109"/>
                    </a:lnTo>
                    <a:lnTo>
                      <a:pt x="253" y="107"/>
                    </a:lnTo>
                    <a:lnTo>
                      <a:pt x="254" y="106"/>
                    </a:lnTo>
                    <a:lnTo>
                      <a:pt x="256" y="107"/>
                    </a:lnTo>
                    <a:lnTo>
                      <a:pt x="256" y="106"/>
                    </a:lnTo>
                    <a:lnTo>
                      <a:pt x="257" y="106"/>
                    </a:lnTo>
                    <a:lnTo>
                      <a:pt x="259" y="104"/>
                    </a:lnTo>
                    <a:lnTo>
                      <a:pt x="265" y="99"/>
                    </a:lnTo>
                    <a:lnTo>
                      <a:pt x="268" y="98"/>
                    </a:lnTo>
                    <a:lnTo>
                      <a:pt x="270" y="96"/>
                    </a:lnTo>
                    <a:lnTo>
                      <a:pt x="279" y="89"/>
                    </a:lnTo>
                    <a:lnTo>
                      <a:pt x="286" y="81"/>
                    </a:lnTo>
                    <a:lnTo>
                      <a:pt x="294" y="75"/>
                    </a:lnTo>
                    <a:lnTo>
                      <a:pt x="299" y="72"/>
                    </a:lnTo>
                    <a:lnTo>
                      <a:pt x="305" y="72"/>
                    </a:lnTo>
                    <a:lnTo>
                      <a:pt x="311" y="70"/>
                    </a:lnTo>
                    <a:lnTo>
                      <a:pt x="317" y="69"/>
                    </a:lnTo>
                    <a:lnTo>
                      <a:pt x="323" y="69"/>
                    </a:lnTo>
                    <a:lnTo>
                      <a:pt x="328" y="67"/>
                    </a:lnTo>
                    <a:lnTo>
                      <a:pt x="331" y="67"/>
                    </a:lnTo>
                    <a:lnTo>
                      <a:pt x="334" y="67"/>
                    </a:lnTo>
                    <a:lnTo>
                      <a:pt x="340" y="66"/>
                    </a:lnTo>
                    <a:lnTo>
                      <a:pt x="343" y="66"/>
                    </a:lnTo>
                    <a:lnTo>
                      <a:pt x="345" y="64"/>
                    </a:lnTo>
                    <a:lnTo>
                      <a:pt x="346" y="63"/>
                    </a:lnTo>
                    <a:lnTo>
                      <a:pt x="353" y="59"/>
                    </a:lnTo>
                    <a:lnTo>
                      <a:pt x="356" y="59"/>
                    </a:lnTo>
                    <a:lnTo>
                      <a:pt x="357" y="58"/>
                    </a:lnTo>
                    <a:lnTo>
                      <a:pt x="354" y="50"/>
                    </a:lnTo>
                    <a:lnTo>
                      <a:pt x="357" y="50"/>
                    </a:lnTo>
                    <a:lnTo>
                      <a:pt x="359" y="49"/>
                    </a:lnTo>
                    <a:lnTo>
                      <a:pt x="366" y="43"/>
                    </a:lnTo>
                    <a:lnTo>
                      <a:pt x="368" y="41"/>
                    </a:lnTo>
                    <a:lnTo>
                      <a:pt x="374" y="35"/>
                    </a:lnTo>
                    <a:lnTo>
                      <a:pt x="376" y="33"/>
                    </a:lnTo>
                    <a:lnTo>
                      <a:pt x="383" y="27"/>
                    </a:lnTo>
                    <a:lnTo>
                      <a:pt x="383" y="26"/>
                    </a:lnTo>
                    <a:lnTo>
                      <a:pt x="388" y="21"/>
                    </a:lnTo>
                    <a:lnTo>
                      <a:pt x="391" y="18"/>
                    </a:lnTo>
                    <a:lnTo>
                      <a:pt x="397" y="12"/>
                    </a:lnTo>
                    <a:lnTo>
                      <a:pt x="402" y="7"/>
                    </a:lnTo>
                    <a:lnTo>
                      <a:pt x="406" y="3"/>
                    </a:lnTo>
                    <a:lnTo>
                      <a:pt x="408" y="0"/>
                    </a:lnTo>
                    <a:lnTo>
                      <a:pt x="409" y="3"/>
                    </a:lnTo>
                    <a:lnTo>
                      <a:pt x="416" y="10"/>
                    </a:lnTo>
                    <a:lnTo>
                      <a:pt x="417" y="13"/>
                    </a:lnTo>
                    <a:lnTo>
                      <a:pt x="420" y="15"/>
                    </a:lnTo>
                    <a:lnTo>
                      <a:pt x="422" y="18"/>
                    </a:lnTo>
                    <a:lnTo>
                      <a:pt x="425" y="19"/>
                    </a:lnTo>
                    <a:lnTo>
                      <a:pt x="535" y="90"/>
                    </a:lnTo>
                    <a:lnTo>
                      <a:pt x="543" y="95"/>
                    </a:lnTo>
                    <a:lnTo>
                      <a:pt x="548" y="98"/>
                    </a:lnTo>
                    <a:lnTo>
                      <a:pt x="559" y="104"/>
                    </a:lnTo>
                    <a:lnTo>
                      <a:pt x="562" y="106"/>
                    </a:lnTo>
                    <a:lnTo>
                      <a:pt x="709" y="181"/>
                    </a:lnTo>
                    <a:lnTo>
                      <a:pt x="720" y="189"/>
                    </a:lnTo>
                    <a:lnTo>
                      <a:pt x="726" y="190"/>
                    </a:lnTo>
                    <a:lnTo>
                      <a:pt x="731" y="193"/>
                    </a:lnTo>
                    <a:lnTo>
                      <a:pt x="741" y="201"/>
                    </a:lnTo>
                    <a:lnTo>
                      <a:pt x="751" y="210"/>
                    </a:lnTo>
                    <a:lnTo>
                      <a:pt x="866" y="319"/>
                    </a:lnTo>
                    <a:lnTo>
                      <a:pt x="871" y="321"/>
                    </a:lnTo>
                    <a:lnTo>
                      <a:pt x="874" y="324"/>
                    </a:lnTo>
                    <a:lnTo>
                      <a:pt x="881" y="327"/>
                    </a:lnTo>
                    <a:lnTo>
                      <a:pt x="869" y="358"/>
                    </a:lnTo>
                    <a:lnTo>
                      <a:pt x="868" y="366"/>
                    </a:lnTo>
                    <a:lnTo>
                      <a:pt x="866" y="375"/>
                    </a:lnTo>
                    <a:lnTo>
                      <a:pt x="864" y="384"/>
                    </a:lnTo>
                    <a:lnTo>
                      <a:pt x="863" y="392"/>
                    </a:lnTo>
                    <a:lnTo>
                      <a:pt x="863" y="402"/>
                    </a:lnTo>
                    <a:lnTo>
                      <a:pt x="863" y="416"/>
                    </a:lnTo>
                    <a:lnTo>
                      <a:pt x="863" y="419"/>
                    </a:lnTo>
                    <a:lnTo>
                      <a:pt x="863" y="422"/>
                    </a:lnTo>
                    <a:lnTo>
                      <a:pt x="863" y="432"/>
                    </a:lnTo>
                    <a:lnTo>
                      <a:pt x="861" y="438"/>
                    </a:lnTo>
                    <a:lnTo>
                      <a:pt x="858" y="449"/>
                    </a:lnTo>
                    <a:lnTo>
                      <a:pt x="857" y="456"/>
                    </a:lnTo>
                    <a:lnTo>
                      <a:pt x="854" y="464"/>
                    </a:lnTo>
                    <a:lnTo>
                      <a:pt x="846" y="490"/>
                    </a:lnTo>
                    <a:lnTo>
                      <a:pt x="844" y="495"/>
                    </a:lnTo>
                    <a:lnTo>
                      <a:pt x="840" y="501"/>
                    </a:lnTo>
                    <a:lnTo>
                      <a:pt x="837" y="499"/>
                    </a:lnTo>
                    <a:lnTo>
                      <a:pt x="835" y="498"/>
                    </a:lnTo>
                    <a:lnTo>
                      <a:pt x="834" y="496"/>
                    </a:lnTo>
                    <a:lnTo>
                      <a:pt x="834" y="495"/>
                    </a:lnTo>
                    <a:lnTo>
                      <a:pt x="832" y="493"/>
                    </a:lnTo>
                    <a:lnTo>
                      <a:pt x="832" y="492"/>
                    </a:lnTo>
                    <a:lnTo>
                      <a:pt x="832" y="490"/>
                    </a:lnTo>
                    <a:lnTo>
                      <a:pt x="832" y="489"/>
                    </a:lnTo>
                    <a:lnTo>
                      <a:pt x="832" y="487"/>
                    </a:lnTo>
                    <a:lnTo>
                      <a:pt x="832" y="486"/>
                    </a:lnTo>
                    <a:lnTo>
                      <a:pt x="832" y="484"/>
                    </a:lnTo>
                    <a:lnTo>
                      <a:pt x="834" y="484"/>
                    </a:lnTo>
                    <a:lnTo>
                      <a:pt x="834" y="482"/>
                    </a:lnTo>
                    <a:lnTo>
                      <a:pt x="835" y="481"/>
                    </a:lnTo>
                    <a:lnTo>
                      <a:pt x="835" y="479"/>
                    </a:lnTo>
                    <a:lnTo>
                      <a:pt x="837" y="479"/>
                    </a:lnTo>
                    <a:lnTo>
                      <a:pt x="838" y="479"/>
                    </a:lnTo>
                    <a:lnTo>
                      <a:pt x="838" y="478"/>
                    </a:lnTo>
                    <a:lnTo>
                      <a:pt x="840" y="478"/>
                    </a:lnTo>
                    <a:lnTo>
                      <a:pt x="841" y="476"/>
                    </a:lnTo>
                    <a:lnTo>
                      <a:pt x="843" y="476"/>
                    </a:lnTo>
                    <a:lnTo>
                      <a:pt x="844" y="476"/>
                    </a:lnTo>
                    <a:lnTo>
                      <a:pt x="844" y="475"/>
                    </a:lnTo>
                    <a:lnTo>
                      <a:pt x="846" y="475"/>
                    </a:lnTo>
                    <a:lnTo>
                      <a:pt x="846" y="473"/>
                    </a:lnTo>
                    <a:lnTo>
                      <a:pt x="846" y="472"/>
                    </a:lnTo>
                    <a:lnTo>
                      <a:pt x="846" y="470"/>
                    </a:lnTo>
                    <a:lnTo>
                      <a:pt x="844" y="470"/>
                    </a:lnTo>
                    <a:lnTo>
                      <a:pt x="843" y="470"/>
                    </a:lnTo>
                    <a:lnTo>
                      <a:pt x="841" y="470"/>
                    </a:lnTo>
                    <a:lnTo>
                      <a:pt x="840" y="470"/>
                    </a:lnTo>
                    <a:lnTo>
                      <a:pt x="838" y="470"/>
                    </a:lnTo>
                    <a:lnTo>
                      <a:pt x="838" y="472"/>
                    </a:lnTo>
                    <a:lnTo>
                      <a:pt x="835" y="472"/>
                    </a:lnTo>
                    <a:lnTo>
                      <a:pt x="834" y="473"/>
                    </a:lnTo>
                    <a:lnTo>
                      <a:pt x="832" y="475"/>
                    </a:lnTo>
                    <a:lnTo>
                      <a:pt x="829" y="476"/>
                    </a:lnTo>
                    <a:lnTo>
                      <a:pt x="828" y="476"/>
                    </a:lnTo>
                    <a:lnTo>
                      <a:pt x="824" y="478"/>
                    </a:lnTo>
                    <a:lnTo>
                      <a:pt x="821" y="479"/>
                    </a:lnTo>
                    <a:lnTo>
                      <a:pt x="818" y="482"/>
                    </a:lnTo>
                    <a:lnTo>
                      <a:pt x="815" y="484"/>
                    </a:lnTo>
                    <a:lnTo>
                      <a:pt x="809" y="486"/>
                    </a:lnTo>
                    <a:lnTo>
                      <a:pt x="805" y="492"/>
                    </a:lnTo>
                    <a:lnTo>
                      <a:pt x="797" y="493"/>
                    </a:lnTo>
                    <a:lnTo>
                      <a:pt x="792" y="492"/>
                    </a:lnTo>
                    <a:lnTo>
                      <a:pt x="788" y="490"/>
                    </a:lnTo>
                    <a:lnTo>
                      <a:pt x="783" y="490"/>
                    </a:lnTo>
                    <a:lnTo>
                      <a:pt x="780" y="490"/>
                    </a:lnTo>
                    <a:lnTo>
                      <a:pt x="777" y="493"/>
                    </a:lnTo>
                    <a:lnTo>
                      <a:pt x="774" y="501"/>
                    </a:lnTo>
                    <a:lnTo>
                      <a:pt x="774" y="505"/>
                    </a:lnTo>
                    <a:lnTo>
                      <a:pt x="771" y="505"/>
                    </a:lnTo>
                    <a:lnTo>
                      <a:pt x="768" y="507"/>
                    </a:lnTo>
                    <a:lnTo>
                      <a:pt x="761" y="512"/>
                    </a:lnTo>
                    <a:lnTo>
                      <a:pt x="757" y="515"/>
                    </a:lnTo>
                    <a:lnTo>
                      <a:pt x="752" y="516"/>
                    </a:lnTo>
                    <a:lnTo>
                      <a:pt x="749" y="521"/>
                    </a:lnTo>
                    <a:lnTo>
                      <a:pt x="746" y="524"/>
                    </a:lnTo>
                    <a:lnTo>
                      <a:pt x="745" y="529"/>
                    </a:lnTo>
                    <a:lnTo>
                      <a:pt x="745" y="532"/>
                    </a:lnTo>
                    <a:lnTo>
                      <a:pt x="743" y="535"/>
                    </a:lnTo>
                    <a:lnTo>
                      <a:pt x="743" y="536"/>
                    </a:lnTo>
                    <a:lnTo>
                      <a:pt x="741" y="538"/>
                    </a:lnTo>
                    <a:lnTo>
                      <a:pt x="740" y="539"/>
                    </a:lnTo>
                    <a:lnTo>
                      <a:pt x="732" y="539"/>
                    </a:lnTo>
                    <a:lnTo>
                      <a:pt x="731" y="539"/>
                    </a:lnTo>
                    <a:lnTo>
                      <a:pt x="729" y="541"/>
                    </a:lnTo>
                    <a:lnTo>
                      <a:pt x="714" y="559"/>
                    </a:lnTo>
                    <a:lnTo>
                      <a:pt x="709" y="564"/>
                    </a:lnTo>
                    <a:lnTo>
                      <a:pt x="706" y="569"/>
                    </a:lnTo>
                    <a:lnTo>
                      <a:pt x="694" y="596"/>
                    </a:lnTo>
                    <a:lnTo>
                      <a:pt x="692" y="601"/>
                    </a:lnTo>
                    <a:lnTo>
                      <a:pt x="689" y="605"/>
                    </a:lnTo>
                    <a:lnTo>
                      <a:pt x="688" y="610"/>
                    </a:lnTo>
                    <a:lnTo>
                      <a:pt x="688" y="613"/>
                    </a:lnTo>
                    <a:lnTo>
                      <a:pt x="689" y="616"/>
                    </a:lnTo>
                    <a:lnTo>
                      <a:pt x="692" y="627"/>
                    </a:lnTo>
                    <a:lnTo>
                      <a:pt x="692" y="632"/>
                    </a:lnTo>
                    <a:lnTo>
                      <a:pt x="692" y="635"/>
                    </a:lnTo>
                    <a:lnTo>
                      <a:pt x="694" y="639"/>
                    </a:lnTo>
                    <a:lnTo>
                      <a:pt x="694" y="642"/>
                    </a:lnTo>
                    <a:lnTo>
                      <a:pt x="698" y="656"/>
                    </a:lnTo>
                    <a:lnTo>
                      <a:pt x="700" y="659"/>
                    </a:lnTo>
                    <a:lnTo>
                      <a:pt x="702" y="664"/>
                    </a:lnTo>
                    <a:lnTo>
                      <a:pt x="703" y="667"/>
                    </a:lnTo>
                    <a:lnTo>
                      <a:pt x="703" y="672"/>
                    </a:lnTo>
                    <a:lnTo>
                      <a:pt x="702" y="675"/>
                    </a:lnTo>
                    <a:lnTo>
                      <a:pt x="702" y="679"/>
                    </a:lnTo>
                    <a:lnTo>
                      <a:pt x="702" y="681"/>
                    </a:lnTo>
                    <a:lnTo>
                      <a:pt x="705" y="684"/>
                    </a:lnTo>
                    <a:lnTo>
                      <a:pt x="706" y="685"/>
                    </a:lnTo>
                    <a:lnTo>
                      <a:pt x="709" y="687"/>
                    </a:lnTo>
                    <a:lnTo>
                      <a:pt x="712" y="689"/>
                    </a:lnTo>
                    <a:lnTo>
                      <a:pt x="715" y="689"/>
                    </a:lnTo>
                    <a:lnTo>
                      <a:pt x="718" y="689"/>
                    </a:lnTo>
                    <a:lnTo>
                      <a:pt x="721" y="690"/>
                    </a:lnTo>
                    <a:lnTo>
                      <a:pt x="725" y="692"/>
                    </a:lnTo>
                    <a:lnTo>
                      <a:pt x="725" y="693"/>
                    </a:lnTo>
                    <a:lnTo>
                      <a:pt x="723" y="696"/>
                    </a:lnTo>
                    <a:lnTo>
                      <a:pt x="723" y="699"/>
                    </a:lnTo>
                    <a:lnTo>
                      <a:pt x="723" y="702"/>
                    </a:lnTo>
                    <a:lnTo>
                      <a:pt x="725" y="704"/>
                    </a:lnTo>
                    <a:lnTo>
                      <a:pt x="728" y="705"/>
                    </a:lnTo>
                    <a:lnTo>
                      <a:pt x="731" y="707"/>
                    </a:lnTo>
                    <a:lnTo>
                      <a:pt x="734" y="705"/>
                    </a:lnTo>
                    <a:lnTo>
                      <a:pt x="737" y="705"/>
                    </a:lnTo>
                    <a:lnTo>
                      <a:pt x="740" y="705"/>
                    </a:lnTo>
                    <a:lnTo>
                      <a:pt x="743" y="705"/>
                    </a:lnTo>
                    <a:lnTo>
                      <a:pt x="743" y="707"/>
                    </a:lnTo>
                    <a:lnTo>
                      <a:pt x="743" y="709"/>
                    </a:lnTo>
                    <a:lnTo>
                      <a:pt x="743" y="710"/>
                    </a:lnTo>
                    <a:lnTo>
                      <a:pt x="741" y="713"/>
                    </a:lnTo>
                    <a:lnTo>
                      <a:pt x="740" y="718"/>
                    </a:lnTo>
                    <a:lnTo>
                      <a:pt x="738" y="722"/>
                    </a:lnTo>
                    <a:lnTo>
                      <a:pt x="737" y="727"/>
                    </a:lnTo>
                    <a:lnTo>
                      <a:pt x="737" y="730"/>
                    </a:lnTo>
                    <a:lnTo>
                      <a:pt x="737" y="733"/>
                    </a:lnTo>
                    <a:lnTo>
                      <a:pt x="738" y="739"/>
                    </a:lnTo>
                    <a:lnTo>
                      <a:pt x="738" y="744"/>
                    </a:lnTo>
                    <a:lnTo>
                      <a:pt x="738" y="747"/>
                    </a:lnTo>
                    <a:lnTo>
                      <a:pt x="740" y="750"/>
                    </a:lnTo>
                    <a:lnTo>
                      <a:pt x="740" y="752"/>
                    </a:lnTo>
                    <a:lnTo>
                      <a:pt x="741" y="755"/>
                    </a:lnTo>
                    <a:lnTo>
                      <a:pt x="740" y="756"/>
                    </a:lnTo>
                    <a:lnTo>
                      <a:pt x="735" y="758"/>
                    </a:lnTo>
                    <a:lnTo>
                      <a:pt x="734" y="759"/>
                    </a:lnTo>
                    <a:lnTo>
                      <a:pt x="731" y="759"/>
                    </a:lnTo>
                    <a:lnTo>
                      <a:pt x="729" y="759"/>
                    </a:lnTo>
                    <a:lnTo>
                      <a:pt x="728" y="761"/>
                    </a:lnTo>
                    <a:lnTo>
                      <a:pt x="726" y="761"/>
                    </a:lnTo>
                    <a:lnTo>
                      <a:pt x="725" y="759"/>
                    </a:lnTo>
                    <a:lnTo>
                      <a:pt x="723" y="758"/>
                    </a:lnTo>
                    <a:lnTo>
                      <a:pt x="720" y="756"/>
                    </a:lnTo>
                    <a:lnTo>
                      <a:pt x="720" y="753"/>
                    </a:lnTo>
                    <a:lnTo>
                      <a:pt x="718" y="750"/>
                    </a:lnTo>
                    <a:lnTo>
                      <a:pt x="718" y="748"/>
                    </a:lnTo>
                    <a:lnTo>
                      <a:pt x="717" y="745"/>
                    </a:lnTo>
                    <a:lnTo>
                      <a:pt x="715" y="741"/>
                    </a:lnTo>
                    <a:lnTo>
                      <a:pt x="712" y="738"/>
                    </a:lnTo>
                    <a:lnTo>
                      <a:pt x="708" y="736"/>
                    </a:lnTo>
                    <a:lnTo>
                      <a:pt x="706" y="736"/>
                    </a:lnTo>
                    <a:lnTo>
                      <a:pt x="705" y="738"/>
                    </a:lnTo>
                    <a:lnTo>
                      <a:pt x="705" y="741"/>
                    </a:lnTo>
                    <a:lnTo>
                      <a:pt x="705" y="745"/>
                    </a:lnTo>
                    <a:lnTo>
                      <a:pt x="705" y="748"/>
                    </a:lnTo>
                    <a:lnTo>
                      <a:pt x="702" y="756"/>
                    </a:lnTo>
                    <a:lnTo>
                      <a:pt x="700" y="759"/>
                    </a:lnTo>
                    <a:lnTo>
                      <a:pt x="697" y="767"/>
                    </a:lnTo>
                    <a:lnTo>
                      <a:pt x="697" y="768"/>
                    </a:lnTo>
                    <a:lnTo>
                      <a:pt x="698" y="770"/>
                    </a:lnTo>
                    <a:lnTo>
                      <a:pt x="702" y="773"/>
                    </a:lnTo>
                    <a:lnTo>
                      <a:pt x="703" y="773"/>
                    </a:lnTo>
                    <a:lnTo>
                      <a:pt x="708" y="773"/>
                    </a:lnTo>
                    <a:lnTo>
                      <a:pt x="709" y="773"/>
                    </a:lnTo>
                    <a:lnTo>
                      <a:pt x="711" y="773"/>
                    </a:lnTo>
                    <a:lnTo>
                      <a:pt x="712" y="773"/>
                    </a:lnTo>
                    <a:lnTo>
                      <a:pt x="714" y="773"/>
                    </a:lnTo>
                    <a:lnTo>
                      <a:pt x="718" y="775"/>
                    </a:lnTo>
                    <a:lnTo>
                      <a:pt x="723" y="778"/>
                    </a:lnTo>
                    <a:lnTo>
                      <a:pt x="725" y="782"/>
                    </a:lnTo>
                    <a:lnTo>
                      <a:pt x="725" y="788"/>
                    </a:lnTo>
                    <a:lnTo>
                      <a:pt x="723" y="795"/>
                    </a:lnTo>
                    <a:lnTo>
                      <a:pt x="723" y="798"/>
                    </a:lnTo>
                    <a:lnTo>
                      <a:pt x="721" y="799"/>
                    </a:lnTo>
                    <a:lnTo>
                      <a:pt x="718" y="799"/>
                    </a:lnTo>
                    <a:lnTo>
                      <a:pt x="717" y="799"/>
                    </a:lnTo>
                    <a:lnTo>
                      <a:pt x="712" y="798"/>
                    </a:lnTo>
                    <a:lnTo>
                      <a:pt x="709" y="796"/>
                    </a:lnTo>
                    <a:lnTo>
                      <a:pt x="706" y="793"/>
                    </a:lnTo>
                    <a:lnTo>
                      <a:pt x="705" y="788"/>
                    </a:lnTo>
                    <a:lnTo>
                      <a:pt x="702" y="784"/>
                    </a:lnTo>
                    <a:lnTo>
                      <a:pt x="700" y="779"/>
                    </a:lnTo>
                    <a:lnTo>
                      <a:pt x="698" y="778"/>
                    </a:lnTo>
                    <a:lnTo>
                      <a:pt x="698" y="776"/>
                    </a:lnTo>
                    <a:lnTo>
                      <a:pt x="697" y="775"/>
                    </a:lnTo>
                    <a:lnTo>
                      <a:pt x="695" y="775"/>
                    </a:lnTo>
                    <a:lnTo>
                      <a:pt x="694" y="775"/>
                    </a:lnTo>
                    <a:lnTo>
                      <a:pt x="685" y="773"/>
                    </a:lnTo>
                    <a:lnTo>
                      <a:pt x="680" y="773"/>
                    </a:lnTo>
                    <a:lnTo>
                      <a:pt x="675" y="775"/>
                    </a:lnTo>
                    <a:lnTo>
                      <a:pt x="672" y="776"/>
                    </a:lnTo>
                    <a:lnTo>
                      <a:pt x="674" y="778"/>
                    </a:lnTo>
                    <a:lnTo>
                      <a:pt x="674" y="779"/>
                    </a:lnTo>
                    <a:lnTo>
                      <a:pt x="674" y="781"/>
                    </a:lnTo>
                    <a:lnTo>
                      <a:pt x="672" y="784"/>
                    </a:lnTo>
                    <a:lnTo>
                      <a:pt x="672" y="785"/>
                    </a:lnTo>
                    <a:lnTo>
                      <a:pt x="672" y="787"/>
                    </a:lnTo>
                    <a:lnTo>
                      <a:pt x="672" y="788"/>
                    </a:lnTo>
                    <a:lnTo>
                      <a:pt x="674" y="790"/>
                    </a:lnTo>
                    <a:lnTo>
                      <a:pt x="674" y="792"/>
                    </a:lnTo>
                    <a:lnTo>
                      <a:pt x="674" y="795"/>
                    </a:lnTo>
                    <a:lnTo>
                      <a:pt x="674" y="796"/>
                    </a:lnTo>
                    <a:lnTo>
                      <a:pt x="672" y="798"/>
                    </a:lnTo>
                    <a:lnTo>
                      <a:pt x="671" y="799"/>
                    </a:lnTo>
                    <a:lnTo>
                      <a:pt x="668" y="801"/>
                    </a:lnTo>
                    <a:lnTo>
                      <a:pt x="666" y="801"/>
                    </a:lnTo>
                    <a:lnTo>
                      <a:pt x="663" y="801"/>
                    </a:lnTo>
                    <a:lnTo>
                      <a:pt x="660" y="799"/>
                    </a:lnTo>
                    <a:lnTo>
                      <a:pt x="658" y="798"/>
                    </a:lnTo>
                    <a:lnTo>
                      <a:pt x="658" y="796"/>
                    </a:lnTo>
                    <a:lnTo>
                      <a:pt x="658" y="795"/>
                    </a:lnTo>
                    <a:lnTo>
                      <a:pt x="658" y="792"/>
                    </a:lnTo>
                    <a:lnTo>
                      <a:pt x="658" y="788"/>
                    </a:lnTo>
                    <a:lnTo>
                      <a:pt x="658" y="787"/>
                    </a:lnTo>
                    <a:lnTo>
                      <a:pt x="657" y="785"/>
                    </a:lnTo>
                    <a:lnTo>
                      <a:pt x="657" y="784"/>
                    </a:lnTo>
                    <a:lnTo>
                      <a:pt x="655" y="784"/>
                    </a:lnTo>
                    <a:lnTo>
                      <a:pt x="651" y="782"/>
                    </a:lnTo>
                    <a:lnTo>
                      <a:pt x="649" y="782"/>
                    </a:lnTo>
                    <a:lnTo>
                      <a:pt x="646" y="782"/>
                    </a:lnTo>
                    <a:lnTo>
                      <a:pt x="643" y="784"/>
                    </a:lnTo>
                    <a:lnTo>
                      <a:pt x="642" y="785"/>
                    </a:lnTo>
                    <a:lnTo>
                      <a:pt x="638" y="785"/>
                    </a:lnTo>
                    <a:lnTo>
                      <a:pt x="635" y="785"/>
                    </a:lnTo>
                    <a:lnTo>
                      <a:pt x="634" y="785"/>
                    </a:lnTo>
                    <a:lnTo>
                      <a:pt x="632" y="784"/>
                    </a:lnTo>
                    <a:lnTo>
                      <a:pt x="629" y="782"/>
                    </a:lnTo>
                    <a:lnTo>
                      <a:pt x="628" y="779"/>
                    </a:lnTo>
                    <a:lnTo>
                      <a:pt x="625" y="778"/>
                    </a:lnTo>
                    <a:lnTo>
                      <a:pt x="623" y="776"/>
                    </a:lnTo>
                    <a:lnTo>
                      <a:pt x="622" y="776"/>
                    </a:lnTo>
                    <a:lnTo>
                      <a:pt x="618" y="776"/>
                    </a:lnTo>
                    <a:lnTo>
                      <a:pt x="615" y="776"/>
                    </a:lnTo>
                    <a:lnTo>
                      <a:pt x="600" y="782"/>
                    </a:lnTo>
                    <a:lnTo>
                      <a:pt x="591" y="792"/>
                    </a:lnTo>
                    <a:lnTo>
                      <a:pt x="588" y="793"/>
                    </a:lnTo>
                    <a:lnTo>
                      <a:pt x="580" y="802"/>
                    </a:lnTo>
                    <a:lnTo>
                      <a:pt x="580" y="804"/>
                    </a:lnTo>
                    <a:lnTo>
                      <a:pt x="575" y="808"/>
                    </a:lnTo>
                    <a:lnTo>
                      <a:pt x="571" y="813"/>
                    </a:lnTo>
                    <a:lnTo>
                      <a:pt x="569" y="816"/>
                    </a:lnTo>
                    <a:lnTo>
                      <a:pt x="568" y="816"/>
                    </a:lnTo>
                    <a:lnTo>
                      <a:pt x="566" y="818"/>
                    </a:lnTo>
                    <a:lnTo>
                      <a:pt x="565" y="816"/>
                    </a:lnTo>
                    <a:lnTo>
                      <a:pt x="563" y="816"/>
                    </a:lnTo>
                    <a:lnTo>
                      <a:pt x="562" y="816"/>
                    </a:lnTo>
                    <a:lnTo>
                      <a:pt x="560" y="818"/>
                    </a:lnTo>
                    <a:lnTo>
                      <a:pt x="559" y="818"/>
                    </a:lnTo>
                    <a:lnTo>
                      <a:pt x="555" y="819"/>
                    </a:lnTo>
                    <a:lnTo>
                      <a:pt x="554" y="821"/>
                    </a:lnTo>
                    <a:lnTo>
                      <a:pt x="552" y="822"/>
                    </a:lnTo>
                    <a:lnTo>
                      <a:pt x="551" y="821"/>
                    </a:lnTo>
                    <a:lnTo>
                      <a:pt x="551" y="819"/>
                    </a:lnTo>
                    <a:lnTo>
                      <a:pt x="549" y="818"/>
                    </a:lnTo>
                    <a:lnTo>
                      <a:pt x="548" y="813"/>
                    </a:lnTo>
                    <a:lnTo>
                      <a:pt x="548" y="810"/>
                    </a:lnTo>
                    <a:lnTo>
                      <a:pt x="549" y="805"/>
                    </a:lnTo>
                    <a:lnTo>
                      <a:pt x="549" y="802"/>
                    </a:lnTo>
                    <a:lnTo>
                      <a:pt x="549" y="799"/>
                    </a:lnTo>
                    <a:lnTo>
                      <a:pt x="548" y="798"/>
                    </a:lnTo>
                    <a:lnTo>
                      <a:pt x="546" y="796"/>
                    </a:lnTo>
                    <a:lnTo>
                      <a:pt x="543" y="793"/>
                    </a:lnTo>
                    <a:lnTo>
                      <a:pt x="542" y="792"/>
                    </a:lnTo>
                    <a:lnTo>
                      <a:pt x="537" y="788"/>
                    </a:lnTo>
                    <a:lnTo>
                      <a:pt x="535" y="787"/>
                    </a:lnTo>
                    <a:lnTo>
                      <a:pt x="531" y="788"/>
                    </a:lnTo>
                    <a:lnTo>
                      <a:pt x="528" y="788"/>
                    </a:lnTo>
                    <a:lnTo>
                      <a:pt x="525" y="792"/>
                    </a:lnTo>
                    <a:lnTo>
                      <a:pt x="523" y="793"/>
                    </a:lnTo>
                    <a:lnTo>
                      <a:pt x="523" y="795"/>
                    </a:lnTo>
                    <a:lnTo>
                      <a:pt x="528" y="801"/>
                    </a:lnTo>
                    <a:lnTo>
                      <a:pt x="531" y="802"/>
                    </a:lnTo>
                    <a:lnTo>
                      <a:pt x="534" y="805"/>
                    </a:lnTo>
                    <a:lnTo>
                      <a:pt x="540" y="810"/>
                    </a:lnTo>
                    <a:lnTo>
                      <a:pt x="546" y="816"/>
                    </a:lnTo>
                    <a:lnTo>
                      <a:pt x="548" y="822"/>
                    </a:lnTo>
                    <a:lnTo>
                      <a:pt x="545" y="822"/>
                    </a:lnTo>
                    <a:lnTo>
                      <a:pt x="543" y="824"/>
                    </a:lnTo>
                    <a:lnTo>
                      <a:pt x="540" y="827"/>
                    </a:lnTo>
                    <a:lnTo>
                      <a:pt x="539" y="828"/>
                    </a:lnTo>
                    <a:lnTo>
                      <a:pt x="539" y="832"/>
                    </a:lnTo>
                    <a:lnTo>
                      <a:pt x="537" y="833"/>
                    </a:lnTo>
                    <a:lnTo>
                      <a:pt x="534" y="832"/>
                    </a:lnTo>
                    <a:lnTo>
                      <a:pt x="531" y="830"/>
                    </a:lnTo>
                    <a:lnTo>
                      <a:pt x="531" y="828"/>
                    </a:lnTo>
                    <a:lnTo>
                      <a:pt x="529" y="828"/>
                    </a:lnTo>
                    <a:lnTo>
                      <a:pt x="529" y="827"/>
                    </a:lnTo>
                    <a:lnTo>
                      <a:pt x="526" y="824"/>
                    </a:lnTo>
                    <a:lnTo>
                      <a:pt x="525" y="822"/>
                    </a:lnTo>
                    <a:lnTo>
                      <a:pt x="523" y="822"/>
                    </a:lnTo>
                    <a:lnTo>
                      <a:pt x="520" y="822"/>
                    </a:lnTo>
                    <a:lnTo>
                      <a:pt x="517" y="824"/>
                    </a:lnTo>
                    <a:lnTo>
                      <a:pt x="515" y="825"/>
                    </a:lnTo>
                    <a:lnTo>
                      <a:pt x="515" y="828"/>
                    </a:lnTo>
                    <a:lnTo>
                      <a:pt x="514" y="830"/>
                    </a:lnTo>
                    <a:lnTo>
                      <a:pt x="514" y="833"/>
                    </a:lnTo>
                    <a:lnTo>
                      <a:pt x="517" y="836"/>
                    </a:lnTo>
                    <a:lnTo>
                      <a:pt x="517" y="838"/>
                    </a:lnTo>
                    <a:lnTo>
                      <a:pt x="520" y="839"/>
                    </a:lnTo>
                    <a:lnTo>
                      <a:pt x="522" y="842"/>
                    </a:lnTo>
                    <a:lnTo>
                      <a:pt x="523" y="842"/>
                    </a:lnTo>
                    <a:lnTo>
                      <a:pt x="523" y="844"/>
                    </a:lnTo>
                    <a:lnTo>
                      <a:pt x="525" y="847"/>
                    </a:lnTo>
                    <a:lnTo>
                      <a:pt x="526" y="850"/>
                    </a:lnTo>
                    <a:lnTo>
                      <a:pt x="528" y="852"/>
                    </a:lnTo>
                    <a:lnTo>
                      <a:pt x="528" y="853"/>
                    </a:lnTo>
                    <a:lnTo>
                      <a:pt x="529" y="853"/>
                    </a:lnTo>
                    <a:lnTo>
                      <a:pt x="529" y="855"/>
                    </a:lnTo>
                    <a:lnTo>
                      <a:pt x="528" y="856"/>
                    </a:lnTo>
                    <a:lnTo>
                      <a:pt x="528" y="858"/>
                    </a:lnTo>
                    <a:lnTo>
                      <a:pt x="526" y="858"/>
                    </a:lnTo>
                    <a:lnTo>
                      <a:pt x="525" y="858"/>
                    </a:lnTo>
                    <a:lnTo>
                      <a:pt x="523" y="858"/>
                    </a:lnTo>
                    <a:lnTo>
                      <a:pt x="522" y="856"/>
                    </a:lnTo>
                    <a:lnTo>
                      <a:pt x="520" y="856"/>
                    </a:lnTo>
                    <a:lnTo>
                      <a:pt x="519" y="856"/>
                    </a:lnTo>
                    <a:lnTo>
                      <a:pt x="517" y="856"/>
                    </a:lnTo>
                    <a:lnTo>
                      <a:pt x="515" y="856"/>
                    </a:lnTo>
                    <a:lnTo>
                      <a:pt x="514" y="856"/>
                    </a:lnTo>
                    <a:lnTo>
                      <a:pt x="512" y="855"/>
                    </a:lnTo>
                    <a:lnTo>
                      <a:pt x="511" y="855"/>
                    </a:lnTo>
                    <a:lnTo>
                      <a:pt x="509" y="855"/>
                    </a:lnTo>
                    <a:lnTo>
                      <a:pt x="508" y="855"/>
                    </a:lnTo>
                    <a:lnTo>
                      <a:pt x="506" y="855"/>
                    </a:lnTo>
                    <a:lnTo>
                      <a:pt x="505" y="853"/>
                    </a:lnTo>
                    <a:lnTo>
                      <a:pt x="502" y="853"/>
                    </a:lnTo>
                    <a:lnTo>
                      <a:pt x="500" y="853"/>
                    </a:lnTo>
                    <a:lnTo>
                      <a:pt x="499" y="853"/>
                    </a:lnTo>
                    <a:lnTo>
                      <a:pt x="497" y="853"/>
                    </a:lnTo>
                    <a:lnTo>
                      <a:pt x="496" y="853"/>
                    </a:lnTo>
                    <a:lnTo>
                      <a:pt x="494" y="853"/>
                    </a:lnTo>
                    <a:lnTo>
                      <a:pt x="492" y="853"/>
                    </a:lnTo>
                    <a:lnTo>
                      <a:pt x="491" y="853"/>
                    </a:lnTo>
                    <a:lnTo>
                      <a:pt x="489" y="852"/>
                    </a:lnTo>
                    <a:lnTo>
                      <a:pt x="489" y="850"/>
                    </a:lnTo>
                    <a:lnTo>
                      <a:pt x="489" y="848"/>
                    </a:lnTo>
                    <a:lnTo>
                      <a:pt x="489" y="847"/>
                    </a:lnTo>
                    <a:lnTo>
                      <a:pt x="489" y="844"/>
                    </a:lnTo>
                    <a:lnTo>
                      <a:pt x="489" y="842"/>
                    </a:lnTo>
                    <a:lnTo>
                      <a:pt x="489" y="839"/>
                    </a:lnTo>
                    <a:lnTo>
                      <a:pt x="491" y="838"/>
                    </a:lnTo>
                    <a:lnTo>
                      <a:pt x="491" y="828"/>
                    </a:lnTo>
                    <a:lnTo>
                      <a:pt x="492" y="825"/>
                    </a:lnTo>
                    <a:lnTo>
                      <a:pt x="494" y="824"/>
                    </a:lnTo>
                    <a:lnTo>
                      <a:pt x="496" y="821"/>
                    </a:lnTo>
                    <a:lnTo>
                      <a:pt x="496" y="819"/>
                    </a:lnTo>
                    <a:lnTo>
                      <a:pt x="497" y="818"/>
                    </a:lnTo>
                    <a:lnTo>
                      <a:pt x="496" y="816"/>
                    </a:lnTo>
                    <a:lnTo>
                      <a:pt x="496" y="813"/>
                    </a:lnTo>
                    <a:lnTo>
                      <a:pt x="496" y="812"/>
                    </a:lnTo>
                    <a:lnTo>
                      <a:pt x="496" y="808"/>
                    </a:lnTo>
                    <a:lnTo>
                      <a:pt x="496" y="807"/>
                    </a:lnTo>
                    <a:lnTo>
                      <a:pt x="496" y="805"/>
                    </a:lnTo>
                    <a:lnTo>
                      <a:pt x="496" y="802"/>
                    </a:lnTo>
                    <a:lnTo>
                      <a:pt x="497" y="801"/>
                    </a:lnTo>
                    <a:lnTo>
                      <a:pt x="497" y="799"/>
                    </a:lnTo>
                    <a:lnTo>
                      <a:pt x="497" y="798"/>
                    </a:lnTo>
                    <a:lnTo>
                      <a:pt x="499" y="796"/>
                    </a:lnTo>
                    <a:lnTo>
                      <a:pt x="499" y="795"/>
                    </a:lnTo>
                    <a:lnTo>
                      <a:pt x="500" y="795"/>
                    </a:lnTo>
                    <a:lnTo>
                      <a:pt x="500" y="793"/>
                    </a:lnTo>
                    <a:lnTo>
                      <a:pt x="503" y="793"/>
                    </a:lnTo>
                    <a:lnTo>
                      <a:pt x="503" y="792"/>
                    </a:lnTo>
                    <a:lnTo>
                      <a:pt x="505" y="792"/>
                    </a:lnTo>
                    <a:lnTo>
                      <a:pt x="505" y="790"/>
                    </a:lnTo>
                    <a:lnTo>
                      <a:pt x="503" y="787"/>
                    </a:lnTo>
                    <a:lnTo>
                      <a:pt x="502" y="785"/>
                    </a:lnTo>
                    <a:lnTo>
                      <a:pt x="502" y="782"/>
                    </a:lnTo>
                    <a:lnTo>
                      <a:pt x="500" y="781"/>
                    </a:lnTo>
                    <a:lnTo>
                      <a:pt x="499" y="779"/>
                    </a:lnTo>
                    <a:lnTo>
                      <a:pt x="499" y="778"/>
                    </a:lnTo>
                    <a:lnTo>
                      <a:pt x="497" y="778"/>
                    </a:lnTo>
                    <a:lnTo>
                      <a:pt x="496" y="779"/>
                    </a:lnTo>
                    <a:lnTo>
                      <a:pt x="492" y="779"/>
                    </a:lnTo>
                    <a:lnTo>
                      <a:pt x="491" y="781"/>
                    </a:lnTo>
                    <a:lnTo>
                      <a:pt x="489" y="782"/>
                    </a:lnTo>
                    <a:lnTo>
                      <a:pt x="488" y="782"/>
                    </a:lnTo>
                    <a:lnTo>
                      <a:pt x="486" y="782"/>
                    </a:lnTo>
                    <a:lnTo>
                      <a:pt x="485" y="781"/>
                    </a:lnTo>
                    <a:lnTo>
                      <a:pt x="483" y="778"/>
                    </a:lnTo>
                    <a:lnTo>
                      <a:pt x="482" y="776"/>
                    </a:lnTo>
                    <a:lnTo>
                      <a:pt x="482" y="775"/>
                    </a:lnTo>
                    <a:lnTo>
                      <a:pt x="480" y="772"/>
                    </a:lnTo>
                    <a:lnTo>
                      <a:pt x="479" y="770"/>
                    </a:lnTo>
                    <a:lnTo>
                      <a:pt x="477" y="768"/>
                    </a:lnTo>
                    <a:lnTo>
                      <a:pt x="476" y="767"/>
                    </a:lnTo>
                    <a:lnTo>
                      <a:pt x="474" y="764"/>
                    </a:lnTo>
                    <a:lnTo>
                      <a:pt x="472" y="762"/>
                    </a:lnTo>
                    <a:lnTo>
                      <a:pt x="472" y="759"/>
                    </a:lnTo>
                    <a:lnTo>
                      <a:pt x="471" y="758"/>
                    </a:lnTo>
                    <a:lnTo>
                      <a:pt x="469" y="755"/>
                    </a:lnTo>
                    <a:lnTo>
                      <a:pt x="468" y="753"/>
                    </a:lnTo>
                    <a:lnTo>
                      <a:pt x="466" y="752"/>
                    </a:lnTo>
                    <a:lnTo>
                      <a:pt x="465" y="750"/>
                    </a:lnTo>
                    <a:lnTo>
                      <a:pt x="465" y="748"/>
                    </a:lnTo>
                    <a:lnTo>
                      <a:pt x="465" y="747"/>
                    </a:lnTo>
                    <a:lnTo>
                      <a:pt x="463" y="748"/>
                    </a:lnTo>
                    <a:lnTo>
                      <a:pt x="462" y="748"/>
                    </a:lnTo>
                    <a:lnTo>
                      <a:pt x="460" y="748"/>
                    </a:lnTo>
                    <a:lnTo>
                      <a:pt x="459" y="750"/>
                    </a:lnTo>
                    <a:lnTo>
                      <a:pt x="457" y="750"/>
                    </a:lnTo>
                    <a:lnTo>
                      <a:pt x="456" y="750"/>
                    </a:lnTo>
                    <a:lnTo>
                      <a:pt x="456" y="752"/>
                    </a:lnTo>
                    <a:lnTo>
                      <a:pt x="454" y="752"/>
                    </a:lnTo>
                    <a:lnTo>
                      <a:pt x="452" y="752"/>
                    </a:lnTo>
                    <a:lnTo>
                      <a:pt x="451" y="748"/>
                    </a:lnTo>
                    <a:lnTo>
                      <a:pt x="451" y="747"/>
                    </a:lnTo>
                    <a:lnTo>
                      <a:pt x="449" y="744"/>
                    </a:lnTo>
                    <a:lnTo>
                      <a:pt x="448" y="742"/>
                    </a:lnTo>
                    <a:lnTo>
                      <a:pt x="448" y="739"/>
                    </a:lnTo>
                    <a:lnTo>
                      <a:pt x="446" y="738"/>
                    </a:lnTo>
                    <a:lnTo>
                      <a:pt x="446" y="736"/>
                    </a:lnTo>
                    <a:lnTo>
                      <a:pt x="445" y="736"/>
                    </a:lnTo>
                    <a:lnTo>
                      <a:pt x="443" y="736"/>
                    </a:lnTo>
                    <a:lnTo>
                      <a:pt x="442" y="736"/>
                    </a:lnTo>
                    <a:lnTo>
                      <a:pt x="440" y="736"/>
                    </a:lnTo>
                    <a:lnTo>
                      <a:pt x="439" y="738"/>
                    </a:lnTo>
                    <a:lnTo>
                      <a:pt x="437" y="738"/>
                    </a:lnTo>
                    <a:lnTo>
                      <a:pt x="436" y="738"/>
                    </a:lnTo>
                    <a:lnTo>
                      <a:pt x="428" y="738"/>
                    </a:lnTo>
                    <a:lnTo>
                      <a:pt x="409" y="738"/>
                    </a:lnTo>
                    <a:lnTo>
                      <a:pt x="399" y="736"/>
                    </a:lnTo>
                    <a:lnTo>
                      <a:pt x="397" y="736"/>
                    </a:lnTo>
                    <a:lnTo>
                      <a:pt x="386" y="738"/>
                    </a:lnTo>
                    <a:lnTo>
                      <a:pt x="379" y="738"/>
                    </a:lnTo>
                    <a:lnTo>
                      <a:pt x="374" y="739"/>
                    </a:lnTo>
                    <a:lnTo>
                      <a:pt x="368" y="741"/>
                    </a:lnTo>
                    <a:lnTo>
                      <a:pt x="365" y="741"/>
                    </a:lnTo>
                    <a:lnTo>
                      <a:pt x="349" y="745"/>
                    </a:lnTo>
                    <a:lnTo>
                      <a:pt x="333" y="748"/>
                    </a:lnTo>
                    <a:lnTo>
                      <a:pt x="313" y="755"/>
                    </a:lnTo>
                    <a:lnTo>
                      <a:pt x="302" y="756"/>
                    </a:lnTo>
                    <a:lnTo>
                      <a:pt x="300" y="758"/>
                    </a:lnTo>
                    <a:lnTo>
                      <a:pt x="239" y="773"/>
                    </a:lnTo>
                    <a:lnTo>
                      <a:pt x="208" y="782"/>
                    </a:lnTo>
                    <a:lnTo>
                      <a:pt x="174" y="792"/>
                    </a:lnTo>
                    <a:lnTo>
                      <a:pt x="148" y="798"/>
                    </a:lnTo>
                    <a:lnTo>
                      <a:pt x="150" y="793"/>
                    </a:lnTo>
                    <a:lnTo>
                      <a:pt x="148" y="787"/>
                    </a:lnTo>
                    <a:lnTo>
                      <a:pt x="145" y="778"/>
                    </a:lnTo>
                    <a:lnTo>
                      <a:pt x="139" y="767"/>
                    </a:lnTo>
                    <a:lnTo>
                      <a:pt x="134" y="758"/>
                    </a:lnTo>
                    <a:lnTo>
                      <a:pt x="130" y="752"/>
                    </a:lnTo>
                    <a:lnTo>
                      <a:pt x="122" y="744"/>
                    </a:lnTo>
                    <a:lnTo>
                      <a:pt x="111" y="733"/>
                    </a:lnTo>
                    <a:lnTo>
                      <a:pt x="102" y="727"/>
                    </a:lnTo>
                    <a:lnTo>
                      <a:pt x="97" y="724"/>
                    </a:lnTo>
                    <a:lnTo>
                      <a:pt x="93" y="718"/>
                    </a:lnTo>
                    <a:lnTo>
                      <a:pt x="90" y="712"/>
                    </a:lnTo>
                    <a:lnTo>
                      <a:pt x="87" y="702"/>
                    </a:lnTo>
                    <a:lnTo>
                      <a:pt x="85" y="695"/>
                    </a:lnTo>
                    <a:lnTo>
                      <a:pt x="80" y="685"/>
                    </a:lnTo>
                    <a:lnTo>
                      <a:pt x="77" y="684"/>
                    </a:lnTo>
                    <a:lnTo>
                      <a:pt x="74" y="670"/>
                    </a:lnTo>
                    <a:lnTo>
                      <a:pt x="77" y="664"/>
                    </a:lnTo>
                    <a:lnTo>
                      <a:pt x="80" y="656"/>
                    </a:lnTo>
                    <a:lnTo>
                      <a:pt x="77" y="650"/>
                    </a:lnTo>
                    <a:lnTo>
                      <a:pt x="71" y="644"/>
                    </a:lnTo>
                    <a:lnTo>
                      <a:pt x="68" y="639"/>
                    </a:lnTo>
                    <a:lnTo>
                      <a:pt x="65" y="635"/>
                    </a:lnTo>
                    <a:lnTo>
                      <a:pt x="60" y="624"/>
                    </a:lnTo>
                    <a:lnTo>
                      <a:pt x="56" y="618"/>
                    </a:lnTo>
                    <a:lnTo>
                      <a:pt x="54" y="613"/>
                    </a:lnTo>
                    <a:lnTo>
                      <a:pt x="53" y="607"/>
                    </a:lnTo>
                    <a:lnTo>
                      <a:pt x="54" y="604"/>
                    </a:lnTo>
                    <a:lnTo>
                      <a:pt x="54" y="602"/>
                    </a:lnTo>
                    <a:lnTo>
                      <a:pt x="57" y="596"/>
                    </a:lnTo>
                    <a:lnTo>
                      <a:pt x="60" y="592"/>
                    </a:lnTo>
                    <a:lnTo>
                      <a:pt x="68" y="585"/>
                    </a:lnTo>
                    <a:lnTo>
                      <a:pt x="71" y="581"/>
                    </a:lnTo>
                    <a:lnTo>
                      <a:pt x="71" y="575"/>
                    </a:lnTo>
                    <a:lnTo>
                      <a:pt x="74" y="562"/>
                    </a:lnTo>
                    <a:lnTo>
                      <a:pt x="73" y="559"/>
                    </a:lnTo>
                    <a:lnTo>
                      <a:pt x="71" y="553"/>
                    </a:lnTo>
                    <a:lnTo>
                      <a:pt x="62" y="549"/>
                    </a:lnTo>
                    <a:lnTo>
                      <a:pt x="57" y="545"/>
                    </a:lnTo>
                    <a:lnTo>
                      <a:pt x="51" y="542"/>
                    </a:lnTo>
                    <a:lnTo>
                      <a:pt x="47" y="542"/>
                    </a:lnTo>
                    <a:lnTo>
                      <a:pt x="40" y="541"/>
                    </a:lnTo>
                    <a:lnTo>
                      <a:pt x="37" y="538"/>
                    </a:lnTo>
                    <a:lnTo>
                      <a:pt x="34" y="536"/>
                    </a:lnTo>
                    <a:lnTo>
                      <a:pt x="34" y="533"/>
                    </a:lnTo>
                    <a:lnTo>
                      <a:pt x="34" y="530"/>
                    </a:lnTo>
                    <a:lnTo>
                      <a:pt x="37" y="527"/>
                    </a:lnTo>
                    <a:lnTo>
                      <a:pt x="40" y="525"/>
                    </a:lnTo>
                    <a:lnTo>
                      <a:pt x="45" y="524"/>
                    </a:lnTo>
                    <a:lnTo>
                      <a:pt x="50" y="519"/>
                    </a:lnTo>
                    <a:lnTo>
                      <a:pt x="53" y="515"/>
                    </a:lnTo>
                    <a:lnTo>
                      <a:pt x="54" y="510"/>
                    </a:lnTo>
                    <a:lnTo>
                      <a:pt x="54" y="509"/>
                    </a:lnTo>
                    <a:lnTo>
                      <a:pt x="50" y="501"/>
                    </a:lnTo>
                    <a:lnTo>
                      <a:pt x="48" y="498"/>
                    </a:lnTo>
                    <a:lnTo>
                      <a:pt x="44" y="495"/>
                    </a:lnTo>
                    <a:lnTo>
                      <a:pt x="37" y="493"/>
                    </a:lnTo>
                    <a:lnTo>
                      <a:pt x="31" y="493"/>
                    </a:lnTo>
                    <a:lnTo>
                      <a:pt x="25" y="492"/>
                    </a:lnTo>
                    <a:lnTo>
                      <a:pt x="17" y="490"/>
                    </a:lnTo>
                    <a:lnTo>
                      <a:pt x="13" y="490"/>
                    </a:lnTo>
                    <a:lnTo>
                      <a:pt x="8" y="487"/>
                    </a:lnTo>
                    <a:lnTo>
                      <a:pt x="5" y="486"/>
                    </a:lnTo>
                    <a:lnTo>
                      <a:pt x="2" y="482"/>
                    </a:lnTo>
                    <a:lnTo>
                      <a:pt x="0" y="479"/>
                    </a:lnTo>
                    <a:lnTo>
                      <a:pt x="2" y="475"/>
                    </a:lnTo>
                    <a:lnTo>
                      <a:pt x="4" y="472"/>
                    </a:lnTo>
                    <a:lnTo>
                      <a:pt x="7" y="467"/>
                    </a:lnTo>
                    <a:lnTo>
                      <a:pt x="10" y="462"/>
                    </a:lnTo>
                    <a:lnTo>
                      <a:pt x="13" y="456"/>
                    </a:lnTo>
                    <a:lnTo>
                      <a:pt x="17" y="442"/>
                    </a:lnTo>
                    <a:lnTo>
                      <a:pt x="17" y="438"/>
                    </a:lnTo>
                    <a:lnTo>
                      <a:pt x="16" y="435"/>
                    </a:lnTo>
                    <a:lnTo>
                      <a:pt x="17" y="433"/>
                    </a:lnTo>
                    <a:lnTo>
                      <a:pt x="19" y="432"/>
                    </a:lnTo>
                    <a:lnTo>
                      <a:pt x="20" y="430"/>
                    </a:lnTo>
                    <a:lnTo>
                      <a:pt x="20" y="429"/>
                    </a:lnTo>
                    <a:lnTo>
                      <a:pt x="22" y="427"/>
                    </a:lnTo>
                    <a:lnTo>
                      <a:pt x="24" y="426"/>
                    </a:lnTo>
                    <a:lnTo>
                      <a:pt x="25" y="424"/>
                    </a:lnTo>
                    <a:lnTo>
                      <a:pt x="27" y="424"/>
                    </a:lnTo>
                    <a:lnTo>
                      <a:pt x="30" y="422"/>
                    </a:lnTo>
                    <a:lnTo>
                      <a:pt x="31" y="421"/>
                    </a:lnTo>
                    <a:lnTo>
                      <a:pt x="34" y="419"/>
                    </a:lnTo>
                    <a:lnTo>
                      <a:pt x="33" y="418"/>
                    </a:lnTo>
                    <a:lnTo>
                      <a:pt x="33" y="416"/>
                    </a:lnTo>
                    <a:lnTo>
                      <a:pt x="33" y="415"/>
                    </a:lnTo>
                    <a:lnTo>
                      <a:pt x="31" y="413"/>
                    </a:lnTo>
                    <a:lnTo>
                      <a:pt x="31" y="412"/>
                    </a:lnTo>
                    <a:lnTo>
                      <a:pt x="28" y="410"/>
                    </a:lnTo>
                    <a:lnTo>
                      <a:pt x="27" y="409"/>
                    </a:lnTo>
                    <a:lnTo>
                      <a:pt x="25" y="409"/>
                    </a:lnTo>
                    <a:lnTo>
                      <a:pt x="24" y="407"/>
                    </a:lnTo>
                    <a:lnTo>
                      <a:pt x="24" y="406"/>
                    </a:lnTo>
                    <a:lnTo>
                      <a:pt x="22" y="404"/>
                    </a:lnTo>
                    <a:lnTo>
                      <a:pt x="19" y="401"/>
                    </a:lnTo>
                    <a:lnTo>
                      <a:pt x="19" y="399"/>
                    </a:lnTo>
                    <a:lnTo>
                      <a:pt x="20" y="398"/>
                    </a:lnTo>
                    <a:lnTo>
                      <a:pt x="20" y="396"/>
                    </a:lnTo>
                    <a:lnTo>
                      <a:pt x="20" y="395"/>
                    </a:lnTo>
                    <a:lnTo>
                      <a:pt x="20" y="393"/>
                    </a:lnTo>
                    <a:lnTo>
                      <a:pt x="19" y="392"/>
                    </a:lnTo>
                    <a:lnTo>
                      <a:pt x="17" y="390"/>
                    </a:lnTo>
                    <a:lnTo>
                      <a:pt x="17" y="389"/>
                    </a:lnTo>
                    <a:lnTo>
                      <a:pt x="16" y="389"/>
                    </a:lnTo>
                    <a:lnTo>
                      <a:pt x="13" y="387"/>
                    </a:lnTo>
                    <a:lnTo>
                      <a:pt x="10" y="386"/>
                    </a:lnTo>
                    <a:lnTo>
                      <a:pt x="8" y="386"/>
                    </a:lnTo>
                    <a:lnTo>
                      <a:pt x="7" y="384"/>
                    </a:lnTo>
                    <a:lnTo>
                      <a:pt x="7" y="382"/>
                    </a:lnTo>
                    <a:lnTo>
                      <a:pt x="7" y="381"/>
                    </a:lnTo>
                    <a:lnTo>
                      <a:pt x="8" y="381"/>
                    </a:lnTo>
                    <a:lnTo>
                      <a:pt x="11" y="376"/>
                    </a:lnTo>
                    <a:close/>
                  </a:path>
                </a:pathLst>
              </a:custGeom>
              <a:solidFill>
                <a:srgbClr val="ADE68E"/>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23" name="Freeform 38">
                <a:extLst>
                  <a:ext uri="{FF2B5EF4-FFF2-40B4-BE49-F238E27FC236}">
                    <a16:creationId xmlns:a16="http://schemas.microsoft.com/office/drawing/2014/main" id="{5196739E-EE10-0707-286D-7C3714E128C7}"/>
                  </a:ext>
                </a:extLst>
              </p:cNvPr>
              <p:cNvSpPr>
                <a:spLocks/>
              </p:cNvSpPr>
              <p:nvPr/>
            </p:nvSpPr>
            <p:spPr bwMode="auto">
              <a:xfrm>
                <a:off x="1734" y="1910"/>
                <a:ext cx="1053" cy="820"/>
              </a:xfrm>
              <a:custGeom>
                <a:avLst/>
                <a:gdLst>
                  <a:gd name="T0" fmla="*/ 459 w 1053"/>
                  <a:gd name="T1" fmla="*/ 183 h 820"/>
                  <a:gd name="T2" fmla="*/ 589 w 1053"/>
                  <a:gd name="T3" fmla="*/ 126 h 820"/>
                  <a:gd name="T4" fmla="*/ 1047 w 1053"/>
                  <a:gd name="T5" fmla="*/ 223 h 820"/>
                  <a:gd name="T6" fmla="*/ 1004 w 1053"/>
                  <a:gd name="T7" fmla="*/ 265 h 820"/>
                  <a:gd name="T8" fmla="*/ 979 w 1053"/>
                  <a:gd name="T9" fmla="*/ 283 h 820"/>
                  <a:gd name="T10" fmla="*/ 924 w 1053"/>
                  <a:gd name="T11" fmla="*/ 305 h 820"/>
                  <a:gd name="T12" fmla="*/ 896 w 1053"/>
                  <a:gd name="T13" fmla="*/ 325 h 820"/>
                  <a:gd name="T14" fmla="*/ 887 w 1053"/>
                  <a:gd name="T15" fmla="*/ 355 h 820"/>
                  <a:gd name="T16" fmla="*/ 870 w 1053"/>
                  <a:gd name="T17" fmla="*/ 366 h 820"/>
                  <a:gd name="T18" fmla="*/ 831 w 1053"/>
                  <a:gd name="T19" fmla="*/ 375 h 820"/>
                  <a:gd name="T20" fmla="*/ 801 w 1053"/>
                  <a:gd name="T21" fmla="*/ 383 h 820"/>
                  <a:gd name="T22" fmla="*/ 773 w 1053"/>
                  <a:gd name="T23" fmla="*/ 391 h 820"/>
                  <a:gd name="T24" fmla="*/ 756 w 1053"/>
                  <a:gd name="T25" fmla="*/ 399 h 820"/>
                  <a:gd name="T26" fmla="*/ 739 w 1053"/>
                  <a:gd name="T27" fmla="*/ 412 h 820"/>
                  <a:gd name="T28" fmla="*/ 724 w 1053"/>
                  <a:gd name="T29" fmla="*/ 428 h 820"/>
                  <a:gd name="T30" fmla="*/ 704 w 1053"/>
                  <a:gd name="T31" fmla="*/ 434 h 820"/>
                  <a:gd name="T32" fmla="*/ 695 w 1053"/>
                  <a:gd name="T33" fmla="*/ 452 h 820"/>
                  <a:gd name="T34" fmla="*/ 704 w 1053"/>
                  <a:gd name="T35" fmla="*/ 469 h 820"/>
                  <a:gd name="T36" fmla="*/ 709 w 1053"/>
                  <a:gd name="T37" fmla="*/ 485 h 820"/>
                  <a:gd name="T38" fmla="*/ 699 w 1053"/>
                  <a:gd name="T39" fmla="*/ 495 h 820"/>
                  <a:gd name="T40" fmla="*/ 693 w 1053"/>
                  <a:gd name="T41" fmla="*/ 512 h 820"/>
                  <a:gd name="T42" fmla="*/ 669 w 1053"/>
                  <a:gd name="T43" fmla="*/ 545 h 820"/>
                  <a:gd name="T44" fmla="*/ 658 w 1053"/>
                  <a:gd name="T45" fmla="*/ 569 h 820"/>
                  <a:gd name="T46" fmla="*/ 653 w 1053"/>
                  <a:gd name="T47" fmla="*/ 597 h 820"/>
                  <a:gd name="T48" fmla="*/ 664 w 1053"/>
                  <a:gd name="T49" fmla="*/ 608 h 820"/>
                  <a:gd name="T50" fmla="*/ 670 w 1053"/>
                  <a:gd name="T51" fmla="*/ 625 h 820"/>
                  <a:gd name="T52" fmla="*/ 675 w 1053"/>
                  <a:gd name="T53" fmla="*/ 638 h 820"/>
                  <a:gd name="T54" fmla="*/ 661 w 1053"/>
                  <a:gd name="T55" fmla="*/ 649 h 820"/>
                  <a:gd name="T56" fmla="*/ 621 w 1053"/>
                  <a:gd name="T57" fmla="*/ 674 h 820"/>
                  <a:gd name="T58" fmla="*/ 593 w 1053"/>
                  <a:gd name="T59" fmla="*/ 708 h 820"/>
                  <a:gd name="T60" fmla="*/ 542 w 1053"/>
                  <a:gd name="T61" fmla="*/ 780 h 820"/>
                  <a:gd name="T62" fmla="*/ 518 w 1053"/>
                  <a:gd name="T63" fmla="*/ 728 h 820"/>
                  <a:gd name="T64" fmla="*/ 547 w 1053"/>
                  <a:gd name="T65" fmla="*/ 705 h 820"/>
                  <a:gd name="T66" fmla="*/ 501 w 1053"/>
                  <a:gd name="T67" fmla="*/ 671 h 820"/>
                  <a:gd name="T68" fmla="*/ 478 w 1053"/>
                  <a:gd name="T69" fmla="*/ 600 h 820"/>
                  <a:gd name="T70" fmla="*/ 424 w 1053"/>
                  <a:gd name="T71" fmla="*/ 611 h 820"/>
                  <a:gd name="T72" fmla="*/ 432 w 1053"/>
                  <a:gd name="T73" fmla="*/ 657 h 820"/>
                  <a:gd name="T74" fmla="*/ 463 w 1053"/>
                  <a:gd name="T75" fmla="*/ 637 h 820"/>
                  <a:gd name="T76" fmla="*/ 492 w 1053"/>
                  <a:gd name="T77" fmla="*/ 695 h 820"/>
                  <a:gd name="T78" fmla="*/ 459 w 1053"/>
                  <a:gd name="T79" fmla="*/ 706 h 820"/>
                  <a:gd name="T80" fmla="*/ 479 w 1053"/>
                  <a:gd name="T81" fmla="*/ 746 h 820"/>
                  <a:gd name="T82" fmla="*/ 463 w 1053"/>
                  <a:gd name="T83" fmla="*/ 765 h 820"/>
                  <a:gd name="T84" fmla="*/ 489 w 1053"/>
                  <a:gd name="T85" fmla="*/ 777 h 820"/>
                  <a:gd name="T86" fmla="*/ 461 w 1053"/>
                  <a:gd name="T87" fmla="*/ 815 h 820"/>
                  <a:gd name="T88" fmla="*/ 410 w 1053"/>
                  <a:gd name="T89" fmla="*/ 801 h 820"/>
                  <a:gd name="T90" fmla="*/ 364 w 1053"/>
                  <a:gd name="T91" fmla="*/ 746 h 820"/>
                  <a:gd name="T92" fmla="*/ 332 w 1053"/>
                  <a:gd name="T93" fmla="*/ 708 h 820"/>
                  <a:gd name="T94" fmla="*/ 266 w 1053"/>
                  <a:gd name="T95" fmla="*/ 740 h 820"/>
                  <a:gd name="T96" fmla="*/ 207 w 1053"/>
                  <a:gd name="T97" fmla="*/ 717 h 820"/>
                  <a:gd name="T98" fmla="*/ 172 w 1053"/>
                  <a:gd name="T99" fmla="*/ 745 h 820"/>
                  <a:gd name="T100" fmla="*/ 135 w 1053"/>
                  <a:gd name="T101" fmla="*/ 786 h 820"/>
                  <a:gd name="T102" fmla="*/ 134 w 1053"/>
                  <a:gd name="T103" fmla="*/ 688 h 820"/>
                  <a:gd name="T104" fmla="*/ 129 w 1053"/>
                  <a:gd name="T105" fmla="*/ 622 h 820"/>
                  <a:gd name="T106" fmla="*/ 120 w 1053"/>
                  <a:gd name="T107" fmla="*/ 600 h 820"/>
                  <a:gd name="T108" fmla="*/ 114 w 1053"/>
                  <a:gd name="T109" fmla="*/ 548 h 820"/>
                  <a:gd name="T110" fmla="*/ 86 w 1053"/>
                  <a:gd name="T111" fmla="*/ 502 h 820"/>
                  <a:gd name="T112" fmla="*/ 29 w 1053"/>
                  <a:gd name="T113" fmla="*/ 50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3" h="820">
                    <a:moveTo>
                      <a:pt x="114" y="386"/>
                    </a:moveTo>
                    <a:lnTo>
                      <a:pt x="364" y="152"/>
                    </a:lnTo>
                    <a:lnTo>
                      <a:pt x="386" y="125"/>
                    </a:lnTo>
                    <a:lnTo>
                      <a:pt x="433" y="108"/>
                    </a:lnTo>
                    <a:lnTo>
                      <a:pt x="450" y="149"/>
                    </a:lnTo>
                    <a:lnTo>
                      <a:pt x="452" y="154"/>
                    </a:lnTo>
                    <a:lnTo>
                      <a:pt x="455" y="160"/>
                    </a:lnTo>
                    <a:lnTo>
                      <a:pt x="456" y="168"/>
                    </a:lnTo>
                    <a:lnTo>
                      <a:pt x="458" y="174"/>
                    </a:lnTo>
                    <a:lnTo>
                      <a:pt x="459" y="183"/>
                    </a:lnTo>
                    <a:lnTo>
                      <a:pt x="467" y="192"/>
                    </a:lnTo>
                    <a:lnTo>
                      <a:pt x="472" y="186"/>
                    </a:lnTo>
                    <a:lnTo>
                      <a:pt x="478" y="182"/>
                    </a:lnTo>
                    <a:lnTo>
                      <a:pt x="484" y="176"/>
                    </a:lnTo>
                    <a:lnTo>
                      <a:pt x="493" y="169"/>
                    </a:lnTo>
                    <a:lnTo>
                      <a:pt x="499" y="165"/>
                    </a:lnTo>
                    <a:lnTo>
                      <a:pt x="506" y="162"/>
                    </a:lnTo>
                    <a:lnTo>
                      <a:pt x="512" y="159"/>
                    </a:lnTo>
                    <a:lnTo>
                      <a:pt x="521" y="154"/>
                    </a:lnTo>
                    <a:lnTo>
                      <a:pt x="589" y="126"/>
                    </a:lnTo>
                    <a:lnTo>
                      <a:pt x="890" y="0"/>
                    </a:lnTo>
                    <a:lnTo>
                      <a:pt x="945" y="62"/>
                    </a:lnTo>
                    <a:lnTo>
                      <a:pt x="950" y="65"/>
                    </a:lnTo>
                    <a:lnTo>
                      <a:pt x="953" y="69"/>
                    </a:lnTo>
                    <a:lnTo>
                      <a:pt x="956" y="74"/>
                    </a:lnTo>
                    <a:lnTo>
                      <a:pt x="978" y="105"/>
                    </a:lnTo>
                    <a:lnTo>
                      <a:pt x="1022" y="169"/>
                    </a:lnTo>
                    <a:lnTo>
                      <a:pt x="1053" y="216"/>
                    </a:lnTo>
                    <a:lnTo>
                      <a:pt x="1051" y="219"/>
                    </a:lnTo>
                    <a:lnTo>
                      <a:pt x="1047" y="223"/>
                    </a:lnTo>
                    <a:lnTo>
                      <a:pt x="1042" y="228"/>
                    </a:lnTo>
                    <a:lnTo>
                      <a:pt x="1036" y="234"/>
                    </a:lnTo>
                    <a:lnTo>
                      <a:pt x="1033" y="237"/>
                    </a:lnTo>
                    <a:lnTo>
                      <a:pt x="1028" y="242"/>
                    </a:lnTo>
                    <a:lnTo>
                      <a:pt x="1028" y="243"/>
                    </a:lnTo>
                    <a:lnTo>
                      <a:pt x="1021" y="249"/>
                    </a:lnTo>
                    <a:lnTo>
                      <a:pt x="1019" y="251"/>
                    </a:lnTo>
                    <a:lnTo>
                      <a:pt x="1013" y="257"/>
                    </a:lnTo>
                    <a:lnTo>
                      <a:pt x="1011" y="259"/>
                    </a:lnTo>
                    <a:lnTo>
                      <a:pt x="1004" y="265"/>
                    </a:lnTo>
                    <a:lnTo>
                      <a:pt x="1002" y="266"/>
                    </a:lnTo>
                    <a:lnTo>
                      <a:pt x="999" y="266"/>
                    </a:lnTo>
                    <a:lnTo>
                      <a:pt x="1002" y="274"/>
                    </a:lnTo>
                    <a:lnTo>
                      <a:pt x="1001" y="275"/>
                    </a:lnTo>
                    <a:lnTo>
                      <a:pt x="998" y="275"/>
                    </a:lnTo>
                    <a:lnTo>
                      <a:pt x="991" y="279"/>
                    </a:lnTo>
                    <a:lnTo>
                      <a:pt x="990" y="280"/>
                    </a:lnTo>
                    <a:lnTo>
                      <a:pt x="988" y="282"/>
                    </a:lnTo>
                    <a:lnTo>
                      <a:pt x="985" y="282"/>
                    </a:lnTo>
                    <a:lnTo>
                      <a:pt x="979" y="283"/>
                    </a:lnTo>
                    <a:lnTo>
                      <a:pt x="976" y="283"/>
                    </a:lnTo>
                    <a:lnTo>
                      <a:pt x="973" y="283"/>
                    </a:lnTo>
                    <a:lnTo>
                      <a:pt x="968" y="285"/>
                    </a:lnTo>
                    <a:lnTo>
                      <a:pt x="962" y="285"/>
                    </a:lnTo>
                    <a:lnTo>
                      <a:pt x="956" y="286"/>
                    </a:lnTo>
                    <a:lnTo>
                      <a:pt x="950" y="288"/>
                    </a:lnTo>
                    <a:lnTo>
                      <a:pt x="944" y="288"/>
                    </a:lnTo>
                    <a:lnTo>
                      <a:pt x="939" y="291"/>
                    </a:lnTo>
                    <a:lnTo>
                      <a:pt x="931" y="297"/>
                    </a:lnTo>
                    <a:lnTo>
                      <a:pt x="924" y="305"/>
                    </a:lnTo>
                    <a:lnTo>
                      <a:pt x="915" y="312"/>
                    </a:lnTo>
                    <a:lnTo>
                      <a:pt x="913" y="314"/>
                    </a:lnTo>
                    <a:lnTo>
                      <a:pt x="910" y="315"/>
                    </a:lnTo>
                    <a:lnTo>
                      <a:pt x="904" y="320"/>
                    </a:lnTo>
                    <a:lnTo>
                      <a:pt x="902" y="322"/>
                    </a:lnTo>
                    <a:lnTo>
                      <a:pt x="901" y="322"/>
                    </a:lnTo>
                    <a:lnTo>
                      <a:pt x="901" y="323"/>
                    </a:lnTo>
                    <a:lnTo>
                      <a:pt x="899" y="322"/>
                    </a:lnTo>
                    <a:lnTo>
                      <a:pt x="898" y="323"/>
                    </a:lnTo>
                    <a:lnTo>
                      <a:pt x="896" y="325"/>
                    </a:lnTo>
                    <a:lnTo>
                      <a:pt x="895" y="326"/>
                    </a:lnTo>
                    <a:lnTo>
                      <a:pt x="893" y="329"/>
                    </a:lnTo>
                    <a:lnTo>
                      <a:pt x="891" y="332"/>
                    </a:lnTo>
                    <a:lnTo>
                      <a:pt x="890" y="337"/>
                    </a:lnTo>
                    <a:lnTo>
                      <a:pt x="888" y="340"/>
                    </a:lnTo>
                    <a:lnTo>
                      <a:pt x="887" y="343"/>
                    </a:lnTo>
                    <a:lnTo>
                      <a:pt x="887" y="346"/>
                    </a:lnTo>
                    <a:lnTo>
                      <a:pt x="887" y="349"/>
                    </a:lnTo>
                    <a:lnTo>
                      <a:pt x="888" y="351"/>
                    </a:lnTo>
                    <a:lnTo>
                      <a:pt x="887" y="355"/>
                    </a:lnTo>
                    <a:lnTo>
                      <a:pt x="885" y="359"/>
                    </a:lnTo>
                    <a:lnTo>
                      <a:pt x="885" y="360"/>
                    </a:lnTo>
                    <a:lnTo>
                      <a:pt x="885" y="362"/>
                    </a:lnTo>
                    <a:lnTo>
                      <a:pt x="882" y="362"/>
                    </a:lnTo>
                    <a:lnTo>
                      <a:pt x="881" y="362"/>
                    </a:lnTo>
                    <a:lnTo>
                      <a:pt x="879" y="362"/>
                    </a:lnTo>
                    <a:lnTo>
                      <a:pt x="876" y="360"/>
                    </a:lnTo>
                    <a:lnTo>
                      <a:pt x="873" y="362"/>
                    </a:lnTo>
                    <a:lnTo>
                      <a:pt x="871" y="365"/>
                    </a:lnTo>
                    <a:lnTo>
                      <a:pt x="870" y="366"/>
                    </a:lnTo>
                    <a:lnTo>
                      <a:pt x="867" y="368"/>
                    </a:lnTo>
                    <a:lnTo>
                      <a:pt x="862" y="369"/>
                    </a:lnTo>
                    <a:lnTo>
                      <a:pt x="859" y="369"/>
                    </a:lnTo>
                    <a:lnTo>
                      <a:pt x="858" y="369"/>
                    </a:lnTo>
                    <a:lnTo>
                      <a:pt x="855" y="368"/>
                    </a:lnTo>
                    <a:lnTo>
                      <a:pt x="847" y="369"/>
                    </a:lnTo>
                    <a:lnTo>
                      <a:pt x="842" y="371"/>
                    </a:lnTo>
                    <a:lnTo>
                      <a:pt x="838" y="372"/>
                    </a:lnTo>
                    <a:lnTo>
                      <a:pt x="835" y="374"/>
                    </a:lnTo>
                    <a:lnTo>
                      <a:pt x="831" y="375"/>
                    </a:lnTo>
                    <a:lnTo>
                      <a:pt x="828" y="375"/>
                    </a:lnTo>
                    <a:lnTo>
                      <a:pt x="825" y="375"/>
                    </a:lnTo>
                    <a:lnTo>
                      <a:pt x="822" y="377"/>
                    </a:lnTo>
                    <a:lnTo>
                      <a:pt x="819" y="379"/>
                    </a:lnTo>
                    <a:lnTo>
                      <a:pt x="816" y="379"/>
                    </a:lnTo>
                    <a:lnTo>
                      <a:pt x="812" y="380"/>
                    </a:lnTo>
                    <a:lnTo>
                      <a:pt x="808" y="380"/>
                    </a:lnTo>
                    <a:lnTo>
                      <a:pt x="807" y="382"/>
                    </a:lnTo>
                    <a:lnTo>
                      <a:pt x="804" y="382"/>
                    </a:lnTo>
                    <a:lnTo>
                      <a:pt x="801" y="383"/>
                    </a:lnTo>
                    <a:lnTo>
                      <a:pt x="798" y="385"/>
                    </a:lnTo>
                    <a:lnTo>
                      <a:pt x="795" y="386"/>
                    </a:lnTo>
                    <a:lnTo>
                      <a:pt x="792" y="386"/>
                    </a:lnTo>
                    <a:lnTo>
                      <a:pt x="790" y="386"/>
                    </a:lnTo>
                    <a:lnTo>
                      <a:pt x="787" y="388"/>
                    </a:lnTo>
                    <a:lnTo>
                      <a:pt x="784" y="388"/>
                    </a:lnTo>
                    <a:lnTo>
                      <a:pt x="781" y="389"/>
                    </a:lnTo>
                    <a:lnTo>
                      <a:pt x="779" y="389"/>
                    </a:lnTo>
                    <a:lnTo>
                      <a:pt x="776" y="389"/>
                    </a:lnTo>
                    <a:lnTo>
                      <a:pt x="773" y="391"/>
                    </a:lnTo>
                    <a:lnTo>
                      <a:pt x="772" y="392"/>
                    </a:lnTo>
                    <a:lnTo>
                      <a:pt x="770" y="394"/>
                    </a:lnTo>
                    <a:lnTo>
                      <a:pt x="770" y="395"/>
                    </a:lnTo>
                    <a:lnTo>
                      <a:pt x="767" y="399"/>
                    </a:lnTo>
                    <a:lnTo>
                      <a:pt x="765" y="400"/>
                    </a:lnTo>
                    <a:lnTo>
                      <a:pt x="762" y="400"/>
                    </a:lnTo>
                    <a:lnTo>
                      <a:pt x="761" y="402"/>
                    </a:lnTo>
                    <a:lnTo>
                      <a:pt x="759" y="400"/>
                    </a:lnTo>
                    <a:lnTo>
                      <a:pt x="758" y="399"/>
                    </a:lnTo>
                    <a:lnTo>
                      <a:pt x="756" y="399"/>
                    </a:lnTo>
                    <a:lnTo>
                      <a:pt x="755" y="399"/>
                    </a:lnTo>
                    <a:lnTo>
                      <a:pt x="753" y="399"/>
                    </a:lnTo>
                    <a:lnTo>
                      <a:pt x="752" y="402"/>
                    </a:lnTo>
                    <a:lnTo>
                      <a:pt x="752" y="403"/>
                    </a:lnTo>
                    <a:lnTo>
                      <a:pt x="750" y="405"/>
                    </a:lnTo>
                    <a:lnTo>
                      <a:pt x="748" y="406"/>
                    </a:lnTo>
                    <a:lnTo>
                      <a:pt x="745" y="408"/>
                    </a:lnTo>
                    <a:lnTo>
                      <a:pt x="742" y="409"/>
                    </a:lnTo>
                    <a:lnTo>
                      <a:pt x="741" y="411"/>
                    </a:lnTo>
                    <a:lnTo>
                      <a:pt x="739" y="412"/>
                    </a:lnTo>
                    <a:lnTo>
                      <a:pt x="738" y="414"/>
                    </a:lnTo>
                    <a:lnTo>
                      <a:pt x="736" y="415"/>
                    </a:lnTo>
                    <a:lnTo>
                      <a:pt x="733" y="417"/>
                    </a:lnTo>
                    <a:lnTo>
                      <a:pt x="730" y="419"/>
                    </a:lnTo>
                    <a:lnTo>
                      <a:pt x="728" y="422"/>
                    </a:lnTo>
                    <a:lnTo>
                      <a:pt x="728" y="423"/>
                    </a:lnTo>
                    <a:lnTo>
                      <a:pt x="728" y="425"/>
                    </a:lnTo>
                    <a:lnTo>
                      <a:pt x="727" y="426"/>
                    </a:lnTo>
                    <a:lnTo>
                      <a:pt x="725" y="426"/>
                    </a:lnTo>
                    <a:lnTo>
                      <a:pt x="724" y="428"/>
                    </a:lnTo>
                    <a:lnTo>
                      <a:pt x="721" y="426"/>
                    </a:lnTo>
                    <a:lnTo>
                      <a:pt x="719" y="426"/>
                    </a:lnTo>
                    <a:lnTo>
                      <a:pt x="718" y="426"/>
                    </a:lnTo>
                    <a:lnTo>
                      <a:pt x="716" y="426"/>
                    </a:lnTo>
                    <a:lnTo>
                      <a:pt x="715" y="428"/>
                    </a:lnTo>
                    <a:lnTo>
                      <a:pt x="713" y="429"/>
                    </a:lnTo>
                    <a:lnTo>
                      <a:pt x="713" y="431"/>
                    </a:lnTo>
                    <a:lnTo>
                      <a:pt x="710" y="431"/>
                    </a:lnTo>
                    <a:lnTo>
                      <a:pt x="707" y="431"/>
                    </a:lnTo>
                    <a:lnTo>
                      <a:pt x="704" y="434"/>
                    </a:lnTo>
                    <a:lnTo>
                      <a:pt x="701" y="434"/>
                    </a:lnTo>
                    <a:lnTo>
                      <a:pt x="699" y="435"/>
                    </a:lnTo>
                    <a:lnTo>
                      <a:pt x="698" y="437"/>
                    </a:lnTo>
                    <a:lnTo>
                      <a:pt x="696" y="439"/>
                    </a:lnTo>
                    <a:lnTo>
                      <a:pt x="695" y="440"/>
                    </a:lnTo>
                    <a:lnTo>
                      <a:pt x="695" y="443"/>
                    </a:lnTo>
                    <a:lnTo>
                      <a:pt x="693" y="446"/>
                    </a:lnTo>
                    <a:lnTo>
                      <a:pt x="693" y="448"/>
                    </a:lnTo>
                    <a:lnTo>
                      <a:pt x="695" y="449"/>
                    </a:lnTo>
                    <a:lnTo>
                      <a:pt x="695" y="452"/>
                    </a:lnTo>
                    <a:lnTo>
                      <a:pt x="696" y="454"/>
                    </a:lnTo>
                    <a:lnTo>
                      <a:pt x="696" y="457"/>
                    </a:lnTo>
                    <a:lnTo>
                      <a:pt x="698" y="459"/>
                    </a:lnTo>
                    <a:lnTo>
                      <a:pt x="698" y="460"/>
                    </a:lnTo>
                    <a:lnTo>
                      <a:pt x="699" y="462"/>
                    </a:lnTo>
                    <a:lnTo>
                      <a:pt x="699" y="463"/>
                    </a:lnTo>
                    <a:lnTo>
                      <a:pt x="701" y="465"/>
                    </a:lnTo>
                    <a:lnTo>
                      <a:pt x="702" y="466"/>
                    </a:lnTo>
                    <a:lnTo>
                      <a:pt x="704" y="468"/>
                    </a:lnTo>
                    <a:lnTo>
                      <a:pt x="704" y="469"/>
                    </a:lnTo>
                    <a:lnTo>
                      <a:pt x="704" y="471"/>
                    </a:lnTo>
                    <a:lnTo>
                      <a:pt x="704" y="474"/>
                    </a:lnTo>
                    <a:lnTo>
                      <a:pt x="704" y="475"/>
                    </a:lnTo>
                    <a:lnTo>
                      <a:pt x="704" y="477"/>
                    </a:lnTo>
                    <a:lnTo>
                      <a:pt x="702" y="478"/>
                    </a:lnTo>
                    <a:lnTo>
                      <a:pt x="702" y="480"/>
                    </a:lnTo>
                    <a:lnTo>
                      <a:pt x="704" y="482"/>
                    </a:lnTo>
                    <a:lnTo>
                      <a:pt x="705" y="483"/>
                    </a:lnTo>
                    <a:lnTo>
                      <a:pt x="707" y="485"/>
                    </a:lnTo>
                    <a:lnTo>
                      <a:pt x="709" y="485"/>
                    </a:lnTo>
                    <a:lnTo>
                      <a:pt x="709" y="486"/>
                    </a:lnTo>
                    <a:lnTo>
                      <a:pt x="709" y="488"/>
                    </a:lnTo>
                    <a:lnTo>
                      <a:pt x="707" y="488"/>
                    </a:lnTo>
                    <a:lnTo>
                      <a:pt x="705" y="489"/>
                    </a:lnTo>
                    <a:lnTo>
                      <a:pt x="704" y="489"/>
                    </a:lnTo>
                    <a:lnTo>
                      <a:pt x="702" y="491"/>
                    </a:lnTo>
                    <a:lnTo>
                      <a:pt x="699" y="491"/>
                    </a:lnTo>
                    <a:lnTo>
                      <a:pt x="698" y="492"/>
                    </a:lnTo>
                    <a:lnTo>
                      <a:pt x="698" y="494"/>
                    </a:lnTo>
                    <a:lnTo>
                      <a:pt x="699" y="495"/>
                    </a:lnTo>
                    <a:lnTo>
                      <a:pt x="699" y="498"/>
                    </a:lnTo>
                    <a:lnTo>
                      <a:pt x="699" y="500"/>
                    </a:lnTo>
                    <a:lnTo>
                      <a:pt x="699" y="502"/>
                    </a:lnTo>
                    <a:lnTo>
                      <a:pt x="698" y="502"/>
                    </a:lnTo>
                    <a:lnTo>
                      <a:pt x="696" y="503"/>
                    </a:lnTo>
                    <a:lnTo>
                      <a:pt x="696" y="505"/>
                    </a:lnTo>
                    <a:lnTo>
                      <a:pt x="695" y="506"/>
                    </a:lnTo>
                    <a:lnTo>
                      <a:pt x="695" y="508"/>
                    </a:lnTo>
                    <a:lnTo>
                      <a:pt x="695" y="509"/>
                    </a:lnTo>
                    <a:lnTo>
                      <a:pt x="693" y="512"/>
                    </a:lnTo>
                    <a:lnTo>
                      <a:pt x="692" y="515"/>
                    </a:lnTo>
                    <a:lnTo>
                      <a:pt x="690" y="518"/>
                    </a:lnTo>
                    <a:lnTo>
                      <a:pt x="687" y="522"/>
                    </a:lnTo>
                    <a:lnTo>
                      <a:pt x="685" y="525"/>
                    </a:lnTo>
                    <a:lnTo>
                      <a:pt x="684" y="528"/>
                    </a:lnTo>
                    <a:lnTo>
                      <a:pt x="681" y="529"/>
                    </a:lnTo>
                    <a:lnTo>
                      <a:pt x="676" y="534"/>
                    </a:lnTo>
                    <a:lnTo>
                      <a:pt x="673" y="538"/>
                    </a:lnTo>
                    <a:lnTo>
                      <a:pt x="672" y="542"/>
                    </a:lnTo>
                    <a:lnTo>
                      <a:pt x="669" y="545"/>
                    </a:lnTo>
                    <a:lnTo>
                      <a:pt x="667" y="548"/>
                    </a:lnTo>
                    <a:lnTo>
                      <a:pt x="664" y="551"/>
                    </a:lnTo>
                    <a:lnTo>
                      <a:pt x="662" y="552"/>
                    </a:lnTo>
                    <a:lnTo>
                      <a:pt x="661" y="555"/>
                    </a:lnTo>
                    <a:lnTo>
                      <a:pt x="659" y="557"/>
                    </a:lnTo>
                    <a:lnTo>
                      <a:pt x="658" y="560"/>
                    </a:lnTo>
                    <a:lnTo>
                      <a:pt x="658" y="563"/>
                    </a:lnTo>
                    <a:lnTo>
                      <a:pt x="658" y="566"/>
                    </a:lnTo>
                    <a:lnTo>
                      <a:pt x="656" y="568"/>
                    </a:lnTo>
                    <a:lnTo>
                      <a:pt x="658" y="569"/>
                    </a:lnTo>
                    <a:lnTo>
                      <a:pt x="658" y="572"/>
                    </a:lnTo>
                    <a:lnTo>
                      <a:pt x="658" y="574"/>
                    </a:lnTo>
                    <a:lnTo>
                      <a:pt x="658" y="575"/>
                    </a:lnTo>
                    <a:lnTo>
                      <a:pt x="658" y="578"/>
                    </a:lnTo>
                    <a:lnTo>
                      <a:pt x="658" y="582"/>
                    </a:lnTo>
                    <a:lnTo>
                      <a:pt x="658" y="583"/>
                    </a:lnTo>
                    <a:lnTo>
                      <a:pt x="658" y="586"/>
                    </a:lnTo>
                    <a:lnTo>
                      <a:pt x="658" y="589"/>
                    </a:lnTo>
                    <a:lnTo>
                      <a:pt x="656" y="592"/>
                    </a:lnTo>
                    <a:lnTo>
                      <a:pt x="653" y="597"/>
                    </a:lnTo>
                    <a:lnTo>
                      <a:pt x="652" y="597"/>
                    </a:lnTo>
                    <a:lnTo>
                      <a:pt x="652" y="598"/>
                    </a:lnTo>
                    <a:lnTo>
                      <a:pt x="652" y="600"/>
                    </a:lnTo>
                    <a:lnTo>
                      <a:pt x="653" y="602"/>
                    </a:lnTo>
                    <a:lnTo>
                      <a:pt x="655" y="602"/>
                    </a:lnTo>
                    <a:lnTo>
                      <a:pt x="658" y="603"/>
                    </a:lnTo>
                    <a:lnTo>
                      <a:pt x="661" y="605"/>
                    </a:lnTo>
                    <a:lnTo>
                      <a:pt x="662" y="605"/>
                    </a:lnTo>
                    <a:lnTo>
                      <a:pt x="662" y="606"/>
                    </a:lnTo>
                    <a:lnTo>
                      <a:pt x="664" y="608"/>
                    </a:lnTo>
                    <a:lnTo>
                      <a:pt x="665" y="609"/>
                    </a:lnTo>
                    <a:lnTo>
                      <a:pt x="665" y="611"/>
                    </a:lnTo>
                    <a:lnTo>
                      <a:pt x="665" y="612"/>
                    </a:lnTo>
                    <a:lnTo>
                      <a:pt x="665" y="614"/>
                    </a:lnTo>
                    <a:lnTo>
                      <a:pt x="664" y="615"/>
                    </a:lnTo>
                    <a:lnTo>
                      <a:pt x="664" y="617"/>
                    </a:lnTo>
                    <a:lnTo>
                      <a:pt x="667" y="620"/>
                    </a:lnTo>
                    <a:lnTo>
                      <a:pt x="669" y="622"/>
                    </a:lnTo>
                    <a:lnTo>
                      <a:pt x="669" y="623"/>
                    </a:lnTo>
                    <a:lnTo>
                      <a:pt x="670" y="625"/>
                    </a:lnTo>
                    <a:lnTo>
                      <a:pt x="672" y="625"/>
                    </a:lnTo>
                    <a:lnTo>
                      <a:pt x="673" y="626"/>
                    </a:lnTo>
                    <a:lnTo>
                      <a:pt x="676" y="628"/>
                    </a:lnTo>
                    <a:lnTo>
                      <a:pt x="676" y="629"/>
                    </a:lnTo>
                    <a:lnTo>
                      <a:pt x="678" y="631"/>
                    </a:lnTo>
                    <a:lnTo>
                      <a:pt x="678" y="632"/>
                    </a:lnTo>
                    <a:lnTo>
                      <a:pt x="678" y="634"/>
                    </a:lnTo>
                    <a:lnTo>
                      <a:pt x="679" y="635"/>
                    </a:lnTo>
                    <a:lnTo>
                      <a:pt x="676" y="637"/>
                    </a:lnTo>
                    <a:lnTo>
                      <a:pt x="675" y="638"/>
                    </a:lnTo>
                    <a:lnTo>
                      <a:pt x="672" y="640"/>
                    </a:lnTo>
                    <a:lnTo>
                      <a:pt x="670" y="640"/>
                    </a:lnTo>
                    <a:lnTo>
                      <a:pt x="669" y="642"/>
                    </a:lnTo>
                    <a:lnTo>
                      <a:pt x="667" y="643"/>
                    </a:lnTo>
                    <a:lnTo>
                      <a:pt x="665" y="645"/>
                    </a:lnTo>
                    <a:lnTo>
                      <a:pt x="665" y="646"/>
                    </a:lnTo>
                    <a:lnTo>
                      <a:pt x="664" y="648"/>
                    </a:lnTo>
                    <a:lnTo>
                      <a:pt x="662" y="649"/>
                    </a:lnTo>
                    <a:lnTo>
                      <a:pt x="661" y="651"/>
                    </a:lnTo>
                    <a:lnTo>
                      <a:pt x="661" y="649"/>
                    </a:lnTo>
                    <a:lnTo>
                      <a:pt x="656" y="649"/>
                    </a:lnTo>
                    <a:lnTo>
                      <a:pt x="652" y="649"/>
                    </a:lnTo>
                    <a:lnTo>
                      <a:pt x="650" y="648"/>
                    </a:lnTo>
                    <a:lnTo>
                      <a:pt x="645" y="652"/>
                    </a:lnTo>
                    <a:lnTo>
                      <a:pt x="641" y="660"/>
                    </a:lnTo>
                    <a:lnTo>
                      <a:pt x="639" y="666"/>
                    </a:lnTo>
                    <a:lnTo>
                      <a:pt x="636" y="672"/>
                    </a:lnTo>
                    <a:lnTo>
                      <a:pt x="632" y="677"/>
                    </a:lnTo>
                    <a:lnTo>
                      <a:pt x="627" y="675"/>
                    </a:lnTo>
                    <a:lnTo>
                      <a:pt x="621" y="674"/>
                    </a:lnTo>
                    <a:lnTo>
                      <a:pt x="616" y="671"/>
                    </a:lnTo>
                    <a:lnTo>
                      <a:pt x="613" y="668"/>
                    </a:lnTo>
                    <a:lnTo>
                      <a:pt x="610" y="665"/>
                    </a:lnTo>
                    <a:lnTo>
                      <a:pt x="607" y="665"/>
                    </a:lnTo>
                    <a:lnTo>
                      <a:pt x="604" y="668"/>
                    </a:lnTo>
                    <a:lnTo>
                      <a:pt x="602" y="671"/>
                    </a:lnTo>
                    <a:lnTo>
                      <a:pt x="601" y="678"/>
                    </a:lnTo>
                    <a:lnTo>
                      <a:pt x="599" y="685"/>
                    </a:lnTo>
                    <a:lnTo>
                      <a:pt x="598" y="694"/>
                    </a:lnTo>
                    <a:lnTo>
                      <a:pt x="593" y="708"/>
                    </a:lnTo>
                    <a:lnTo>
                      <a:pt x="590" y="715"/>
                    </a:lnTo>
                    <a:lnTo>
                      <a:pt x="587" y="721"/>
                    </a:lnTo>
                    <a:lnTo>
                      <a:pt x="581" y="729"/>
                    </a:lnTo>
                    <a:lnTo>
                      <a:pt x="575" y="743"/>
                    </a:lnTo>
                    <a:lnTo>
                      <a:pt x="572" y="751"/>
                    </a:lnTo>
                    <a:lnTo>
                      <a:pt x="569" y="760"/>
                    </a:lnTo>
                    <a:lnTo>
                      <a:pt x="562" y="774"/>
                    </a:lnTo>
                    <a:lnTo>
                      <a:pt x="558" y="778"/>
                    </a:lnTo>
                    <a:lnTo>
                      <a:pt x="549" y="780"/>
                    </a:lnTo>
                    <a:lnTo>
                      <a:pt x="542" y="780"/>
                    </a:lnTo>
                    <a:lnTo>
                      <a:pt x="538" y="780"/>
                    </a:lnTo>
                    <a:lnTo>
                      <a:pt x="536" y="778"/>
                    </a:lnTo>
                    <a:lnTo>
                      <a:pt x="532" y="774"/>
                    </a:lnTo>
                    <a:lnTo>
                      <a:pt x="527" y="768"/>
                    </a:lnTo>
                    <a:lnTo>
                      <a:pt x="524" y="761"/>
                    </a:lnTo>
                    <a:lnTo>
                      <a:pt x="522" y="752"/>
                    </a:lnTo>
                    <a:lnTo>
                      <a:pt x="522" y="746"/>
                    </a:lnTo>
                    <a:lnTo>
                      <a:pt x="521" y="740"/>
                    </a:lnTo>
                    <a:lnTo>
                      <a:pt x="519" y="734"/>
                    </a:lnTo>
                    <a:lnTo>
                      <a:pt x="518" y="728"/>
                    </a:lnTo>
                    <a:lnTo>
                      <a:pt x="516" y="725"/>
                    </a:lnTo>
                    <a:lnTo>
                      <a:pt x="518" y="720"/>
                    </a:lnTo>
                    <a:lnTo>
                      <a:pt x="519" y="717"/>
                    </a:lnTo>
                    <a:lnTo>
                      <a:pt x="522" y="714"/>
                    </a:lnTo>
                    <a:lnTo>
                      <a:pt x="527" y="712"/>
                    </a:lnTo>
                    <a:lnTo>
                      <a:pt x="533" y="711"/>
                    </a:lnTo>
                    <a:lnTo>
                      <a:pt x="536" y="711"/>
                    </a:lnTo>
                    <a:lnTo>
                      <a:pt x="544" y="711"/>
                    </a:lnTo>
                    <a:lnTo>
                      <a:pt x="547" y="708"/>
                    </a:lnTo>
                    <a:lnTo>
                      <a:pt x="547" y="705"/>
                    </a:lnTo>
                    <a:lnTo>
                      <a:pt x="546" y="700"/>
                    </a:lnTo>
                    <a:lnTo>
                      <a:pt x="539" y="694"/>
                    </a:lnTo>
                    <a:lnTo>
                      <a:pt x="533" y="691"/>
                    </a:lnTo>
                    <a:lnTo>
                      <a:pt x="526" y="689"/>
                    </a:lnTo>
                    <a:lnTo>
                      <a:pt x="521" y="686"/>
                    </a:lnTo>
                    <a:lnTo>
                      <a:pt x="515" y="682"/>
                    </a:lnTo>
                    <a:lnTo>
                      <a:pt x="512" y="680"/>
                    </a:lnTo>
                    <a:lnTo>
                      <a:pt x="509" y="677"/>
                    </a:lnTo>
                    <a:lnTo>
                      <a:pt x="506" y="674"/>
                    </a:lnTo>
                    <a:lnTo>
                      <a:pt x="501" y="671"/>
                    </a:lnTo>
                    <a:lnTo>
                      <a:pt x="498" y="665"/>
                    </a:lnTo>
                    <a:lnTo>
                      <a:pt x="493" y="655"/>
                    </a:lnTo>
                    <a:lnTo>
                      <a:pt x="492" y="648"/>
                    </a:lnTo>
                    <a:lnTo>
                      <a:pt x="492" y="638"/>
                    </a:lnTo>
                    <a:lnTo>
                      <a:pt x="490" y="629"/>
                    </a:lnTo>
                    <a:lnTo>
                      <a:pt x="490" y="622"/>
                    </a:lnTo>
                    <a:lnTo>
                      <a:pt x="489" y="614"/>
                    </a:lnTo>
                    <a:lnTo>
                      <a:pt x="486" y="608"/>
                    </a:lnTo>
                    <a:lnTo>
                      <a:pt x="483" y="603"/>
                    </a:lnTo>
                    <a:lnTo>
                      <a:pt x="478" y="600"/>
                    </a:lnTo>
                    <a:lnTo>
                      <a:pt x="475" y="597"/>
                    </a:lnTo>
                    <a:lnTo>
                      <a:pt x="467" y="595"/>
                    </a:lnTo>
                    <a:lnTo>
                      <a:pt x="464" y="595"/>
                    </a:lnTo>
                    <a:lnTo>
                      <a:pt x="456" y="597"/>
                    </a:lnTo>
                    <a:lnTo>
                      <a:pt x="452" y="598"/>
                    </a:lnTo>
                    <a:lnTo>
                      <a:pt x="447" y="600"/>
                    </a:lnTo>
                    <a:lnTo>
                      <a:pt x="441" y="603"/>
                    </a:lnTo>
                    <a:lnTo>
                      <a:pt x="435" y="606"/>
                    </a:lnTo>
                    <a:lnTo>
                      <a:pt x="429" y="608"/>
                    </a:lnTo>
                    <a:lnTo>
                      <a:pt x="424" y="611"/>
                    </a:lnTo>
                    <a:lnTo>
                      <a:pt x="419" y="612"/>
                    </a:lnTo>
                    <a:lnTo>
                      <a:pt x="416" y="617"/>
                    </a:lnTo>
                    <a:lnTo>
                      <a:pt x="413" y="620"/>
                    </a:lnTo>
                    <a:lnTo>
                      <a:pt x="413" y="626"/>
                    </a:lnTo>
                    <a:lnTo>
                      <a:pt x="418" y="637"/>
                    </a:lnTo>
                    <a:lnTo>
                      <a:pt x="423" y="643"/>
                    </a:lnTo>
                    <a:lnTo>
                      <a:pt x="429" y="652"/>
                    </a:lnTo>
                    <a:lnTo>
                      <a:pt x="430" y="654"/>
                    </a:lnTo>
                    <a:lnTo>
                      <a:pt x="430" y="655"/>
                    </a:lnTo>
                    <a:lnTo>
                      <a:pt x="432" y="657"/>
                    </a:lnTo>
                    <a:lnTo>
                      <a:pt x="433" y="657"/>
                    </a:lnTo>
                    <a:lnTo>
                      <a:pt x="436" y="657"/>
                    </a:lnTo>
                    <a:lnTo>
                      <a:pt x="438" y="657"/>
                    </a:lnTo>
                    <a:lnTo>
                      <a:pt x="443" y="655"/>
                    </a:lnTo>
                    <a:lnTo>
                      <a:pt x="446" y="652"/>
                    </a:lnTo>
                    <a:lnTo>
                      <a:pt x="447" y="649"/>
                    </a:lnTo>
                    <a:lnTo>
                      <a:pt x="452" y="645"/>
                    </a:lnTo>
                    <a:lnTo>
                      <a:pt x="455" y="643"/>
                    </a:lnTo>
                    <a:lnTo>
                      <a:pt x="458" y="640"/>
                    </a:lnTo>
                    <a:lnTo>
                      <a:pt x="463" y="637"/>
                    </a:lnTo>
                    <a:lnTo>
                      <a:pt x="467" y="635"/>
                    </a:lnTo>
                    <a:lnTo>
                      <a:pt x="469" y="638"/>
                    </a:lnTo>
                    <a:lnTo>
                      <a:pt x="470" y="640"/>
                    </a:lnTo>
                    <a:lnTo>
                      <a:pt x="475" y="648"/>
                    </a:lnTo>
                    <a:lnTo>
                      <a:pt x="478" y="654"/>
                    </a:lnTo>
                    <a:lnTo>
                      <a:pt x="479" y="660"/>
                    </a:lnTo>
                    <a:lnTo>
                      <a:pt x="481" y="666"/>
                    </a:lnTo>
                    <a:lnTo>
                      <a:pt x="484" y="674"/>
                    </a:lnTo>
                    <a:lnTo>
                      <a:pt x="489" y="688"/>
                    </a:lnTo>
                    <a:lnTo>
                      <a:pt x="492" y="695"/>
                    </a:lnTo>
                    <a:lnTo>
                      <a:pt x="492" y="698"/>
                    </a:lnTo>
                    <a:lnTo>
                      <a:pt x="492" y="702"/>
                    </a:lnTo>
                    <a:lnTo>
                      <a:pt x="492" y="703"/>
                    </a:lnTo>
                    <a:lnTo>
                      <a:pt x="490" y="705"/>
                    </a:lnTo>
                    <a:lnTo>
                      <a:pt x="489" y="705"/>
                    </a:lnTo>
                    <a:lnTo>
                      <a:pt x="486" y="705"/>
                    </a:lnTo>
                    <a:lnTo>
                      <a:pt x="481" y="705"/>
                    </a:lnTo>
                    <a:lnTo>
                      <a:pt x="472" y="705"/>
                    </a:lnTo>
                    <a:lnTo>
                      <a:pt x="464" y="705"/>
                    </a:lnTo>
                    <a:lnTo>
                      <a:pt x="459" y="706"/>
                    </a:lnTo>
                    <a:lnTo>
                      <a:pt x="458" y="706"/>
                    </a:lnTo>
                    <a:lnTo>
                      <a:pt x="458" y="709"/>
                    </a:lnTo>
                    <a:lnTo>
                      <a:pt x="458" y="712"/>
                    </a:lnTo>
                    <a:lnTo>
                      <a:pt x="458" y="714"/>
                    </a:lnTo>
                    <a:lnTo>
                      <a:pt x="459" y="717"/>
                    </a:lnTo>
                    <a:lnTo>
                      <a:pt x="463" y="723"/>
                    </a:lnTo>
                    <a:lnTo>
                      <a:pt x="467" y="729"/>
                    </a:lnTo>
                    <a:lnTo>
                      <a:pt x="472" y="735"/>
                    </a:lnTo>
                    <a:lnTo>
                      <a:pt x="476" y="741"/>
                    </a:lnTo>
                    <a:lnTo>
                      <a:pt x="479" y="746"/>
                    </a:lnTo>
                    <a:lnTo>
                      <a:pt x="484" y="754"/>
                    </a:lnTo>
                    <a:lnTo>
                      <a:pt x="484" y="757"/>
                    </a:lnTo>
                    <a:lnTo>
                      <a:pt x="484" y="758"/>
                    </a:lnTo>
                    <a:lnTo>
                      <a:pt x="484" y="761"/>
                    </a:lnTo>
                    <a:lnTo>
                      <a:pt x="481" y="761"/>
                    </a:lnTo>
                    <a:lnTo>
                      <a:pt x="478" y="763"/>
                    </a:lnTo>
                    <a:lnTo>
                      <a:pt x="476" y="763"/>
                    </a:lnTo>
                    <a:lnTo>
                      <a:pt x="470" y="763"/>
                    </a:lnTo>
                    <a:lnTo>
                      <a:pt x="466" y="765"/>
                    </a:lnTo>
                    <a:lnTo>
                      <a:pt x="463" y="765"/>
                    </a:lnTo>
                    <a:lnTo>
                      <a:pt x="459" y="766"/>
                    </a:lnTo>
                    <a:lnTo>
                      <a:pt x="458" y="768"/>
                    </a:lnTo>
                    <a:lnTo>
                      <a:pt x="459" y="771"/>
                    </a:lnTo>
                    <a:lnTo>
                      <a:pt x="461" y="772"/>
                    </a:lnTo>
                    <a:lnTo>
                      <a:pt x="464" y="774"/>
                    </a:lnTo>
                    <a:lnTo>
                      <a:pt x="469" y="774"/>
                    </a:lnTo>
                    <a:lnTo>
                      <a:pt x="473" y="775"/>
                    </a:lnTo>
                    <a:lnTo>
                      <a:pt x="484" y="777"/>
                    </a:lnTo>
                    <a:lnTo>
                      <a:pt x="487" y="778"/>
                    </a:lnTo>
                    <a:lnTo>
                      <a:pt x="489" y="777"/>
                    </a:lnTo>
                    <a:lnTo>
                      <a:pt x="490" y="778"/>
                    </a:lnTo>
                    <a:lnTo>
                      <a:pt x="492" y="780"/>
                    </a:lnTo>
                    <a:lnTo>
                      <a:pt x="493" y="783"/>
                    </a:lnTo>
                    <a:lnTo>
                      <a:pt x="490" y="786"/>
                    </a:lnTo>
                    <a:lnTo>
                      <a:pt x="484" y="791"/>
                    </a:lnTo>
                    <a:lnTo>
                      <a:pt x="476" y="800"/>
                    </a:lnTo>
                    <a:lnTo>
                      <a:pt x="472" y="805"/>
                    </a:lnTo>
                    <a:lnTo>
                      <a:pt x="467" y="809"/>
                    </a:lnTo>
                    <a:lnTo>
                      <a:pt x="464" y="812"/>
                    </a:lnTo>
                    <a:lnTo>
                      <a:pt x="461" y="815"/>
                    </a:lnTo>
                    <a:lnTo>
                      <a:pt x="458" y="818"/>
                    </a:lnTo>
                    <a:lnTo>
                      <a:pt x="455" y="820"/>
                    </a:lnTo>
                    <a:lnTo>
                      <a:pt x="453" y="820"/>
                    </a:lnTo>
                    <a:lnTo>
                      <a:pt x="449" y="818"/>
                    </a:lnTo>
                    <a:lnTo>
                      <a:pt x="446" y="817"/>
                    </a:lnTo>
                    <a:lnTo>
                      <a:pt x="439" y="814"/>
                    </a:lnTo>
                    <a:lnTo>
                      <a:pt x="435" y="811"/>
                    </a:lnTo>
                    <a:lnTo>
                      <a:pt x="423" y="805"/>
                    </a:lnTo>
                    <a:lnTo>
                      <a:pt x="415" y="803"/>
                    </a:lnTo>
                    <a:lnTo>
                      <a:pt x="410" y="801"/>
                    </a:lnTo>
                    <a:lnTo>
                      <a:pt x="404" y="800"/>
                    </a:lnTo>
                    <a:lnTo>
                      <a:pt x="400" y="798"/>
                    </a:lnTo>
                    <a:lnTo>
                      <a:pt x="392" y="794"/>
                    </a:lnTo>
                    <a:lnTo>
                      <a:pt x="389" y="792"/>
                    </a:lnTo>
                    <a:lnTo>
                      <a:pt x="386" y="788"/>
                    </a:lnTo>
                    <a:lnTo>
                      <a:pt x="386" y="785"/>
                    </a:lnTo>
                    <a:lnTo>
                      <a:pt x="384" y="777"/>
                    </a:lnTo>
                    <a:lnTo>
                      <a:pt x="375" y="757"/>
                    </a:lnTo>
                    <a:lnTo>
                      <a:pt x="370" y="752"/>
                    </a:lnTo>
                    <a:lnTo>
                      <a:pt x="364" y="746"/>
                    </a:lnTo>
                    <a:lnTo>
                      <a:pt x="360" y="741"/>
                    </a:lnTo>
                    <a:lnTo>
                      <a:pt x="356" y="737"/>
                    </a:lnTo>
                    <a:lnTo>
                      <a:pt x="353" y="734"/>
                    </a:lnTo>
                    <a:lnTo>
                      <a:pt x="352" y="729"/>
                    </a:lnTo>
                    <a:lnTo>
                      <a:pt x="349" y="726"/>
                    </a:lnTo>
                    <a:lnTo>
                      <a:pt x="347" y="720"/>
                    </a:lnTo>
                    <a:lnTo>
                      <a:pt x="344" y="715"/>
                    </a:lnTo>
                    <a:lnTo>
                      <a:pt x="341" y="709"/>
                    </a:lnTo>
                    <a:lnTo>
                      <a:pt x="335" y="708"/>
                    </a:lnTo>
                    <a:lnTo>
                      <a:pt x="332" y="708"/>
                    </a:lnTo>
                    <a:lnTo>
                      <a:pt x="327" y="711"/>
                    </a:lnTo>
                    <a:lnTo>
                      <a:pt x="324" y="712"/>
                    </a:lnTo>
                    <a:lnTo>
                      <a:pt x="320" y="720"/>
                    </a:lnTo>
                    <a:lnTo>
                      <a:pt x="315" y="726"/>
                    </a:lnTo>
                    <a:lnTo>
                      <a:pt x="307" y="734"/>
                    </a:lnTo>
                    <a:lnTo>
                      <a:pt x="298" y="737"/>
                    </a:lnTo>
                    <a:lnTo>
                      <a:pt x="290" y="737"/>
                    </a:lnTo>
                    <a:lnTo>
                      <a:pt x="281" y="738"/>
                    </a:lnTo>
                    <a:lnTo>
                      <a:pt x="272" y="738"/>
                    </a:lnTo>
                    <a:lnTo>
                      <a:pt x="266" y="740"/>
                    </a:lnTo>
                    <a:lnTo>
                      <a:pt x="263" y="741"/>
                    </a:lnTo>
                    <a:lnTo>
                      <a:pt x="260" y="745"/>
                    </a:lnTo>
                    <a:lnTo>
                      <a:pt x="253" y="749"/>
                    </a:lnTo>
                    <a:lnTo>
                      <a:pt x="249" y="751"/>
                    </a:lnTo>
                    <a:lnTo>
                      <a:pt x="240" y="751"/>
                    </a:lnTo>
                    <a:lnTo>
                      <a:pt x="235" y="749"/>
                    </a:lnTo>
                    <a:lnTo>
                      <a:pt x="229" y="748"/>
                    </a:lnTo>
                    <a:lnTo>
                      <a:pt x="218" y="737"/>
                    </a:lnTo>
                    <a:lnTo>
                      <a:pt x="213" y="728"/>
                    </a:lnTo>
                    <a:lnTo>
                      <a:pt x="207" y="717"/>
                    </a:lnTo>
                    <a:lnTo>
                      <a:pt x="201" y="708"/>
                    </a:lnTo>
                    <a:lnTo>
                      <a:pt x="195" y="703"/>
                    </a:lnTo>
                    <a:lnTo>
                      <a:pt x="186" y="700"/>
                    </a:lnTo>
                    <a:lnTo>
                      <a:pt x="181" y="698"/>
                    </a:lnTo>
                    <a:lnTo>
                      <a:pt x="177" y="698"/>
                    </a:lnTo>
                    <a:lnTo>
                      <a:pt x="175" y="700"/>
                    </a:lnTo>
                    <a:lnTo>
                      <a:pt x="174" y="712"/>
                    </a:lnTo>
                    <a:lnTo>
                      <a:pt x="174" y="720"/>
                    </a:lnTo>
                    <a:lnTo>
                      <a:pt x="172" y="734"/>
                    </a:lnTo>
                    <a:lnTo>
                      <a:pt x="172" y="745"/>
                    </a:lnTo>
                    <a:lnTo>
                      <a:pt x="170" y="755"/>
                    </a:lnTo>
                    <a:lnTo>
                      <a:pt x="169" y="763"/>
                    </a:lnTo>
                    <a:lnTo>
                      <a:pt x="164" y="772"/>
                    </a:lnTo>
                    <a:lnTo>
                      <a:pt x="160" y="777"/>
                    </a:lnTo>
                    <a:lnTo>
                      <a:pt x="157" y="781"/>
                    </a:lnTo>
                    <a:lnTo>
                      <a:pt x="150" y="788"/>
                    </a:lnTo>
                    <a:lnTo>
                      <a:pt x="146" y="789"/>
                    </a:lnTo>
                    <a:lnTo>
                      <a:pt x="140" y="789"/>
                    </a:lnTo>
                    <a:lnTo>
                      <a:pt x="137" y="789"/>
                    </a:lnTo>
                    <a:lnTo>
                      <a:pt x="135" y="786"/>
                    </a:lnTo>
                    <a:lnTo>
                      <a:pt x="134" y="778"/>
                    </a:lnTo>
                    <a:lnTo>
                      <a:pt x="134" y="766"/>
                    </a:lnTo>
                    <a:lnTo>
                      <a:pt x="132" y="752"/>
                    </a:lnTo>
                    <a:lnTo>
                      <a:pt x="132" y="743"/>
                    </a:lnTo>
                    <a:lnTo>
                      <a:pt x="129" y="731"/>
                    </a:lnTo>
                    <a:lnTo>
                      <a:pt x="127" y="723"/>
                    </a:lnTo>
                    <a:lnTo>
                      <a:pt x="127" y="715"/>
                    </a:lnTo>
                    <a:lnTo>
                      <a:pt x="129" y="706"/>
                    </a:lnTo>
                    <a:lnTo>
                      <a:pt x="130" y="700"/>
                    </a:lnTo>
                    <a:lnTo>
                      <a:pt x="134" y="688"/>
                    </a:lnTo>
                    <a:lnTo>
                      <a:pt x="137" y="680"/>
                    </a:lnTo>
                    <a:lnTo>
                      <a:pt x="137" y="674"/>
                    </a:lnTo>
                    <a:lnTo>
                      <a:pt x="135" y="666"/>
                    </a:lnTo>
                    <a:lnTo>
                      <a:pt x="134" y="655"/>
                    </a:lnTo>
                    <a:lnTo>
                      <a:pt x="132" y="649"/>
                    </a:lnTo>
                    <a:lnTo>
                      <a:pt x="130" y="645"/>
                    </a:lnTo>
                    <a:lnTo>
                      <a:pt x="130" y="642"/>
                    </a:lnTo>
                    <a:lnTo>
                      <a:pt x="129" y="634"/>
                    </a:lnTo>
                    <a:lnTo>
                      <a:pt x="127" y="629"/>
                    </a:lnTo>
                    <a:lnTo>
                      <a:pt x="129" y="622"/>
                    </a:lnTo>
                    <a:lnTo>
                      <a:pt x="130" y="614"/>
                    </a:lnTo>
                    <a:lnTo>
                      <a:pt x="130" y="608"/>
                    </a:lnTo>
                    <a:lnTo>
                      <a:pt x="132" y="603"/>
                    </a:lnTo>
                    <a:lnTo>
                      <a:pt x="132" y="598"/>
                    </a:lnTo>
                    <a:lnTo>
                      <a:pt x="130" y="595"/>
                    </a:lnTo>
                    <a:lnTo>
                      <a:pt x="129" y="594"/>
                    </a:lnTo>
                    <a:lnTo>
                      <a:pt x="127" y="594"/>
                    </a:lnTo>
                    <a:lnTo>
                      <a:pt x="123" y="598"/>
                    </a:lnTo>
                    <a:lnTo>
                      <a:pt x="121" y="598"/>
                    </a:lnTo>
                    <a:lnTo>
                      <a:pt x="120" y="600"/>
                    </a:lnTo>
                    <a:lnTo>
                      <a:pt x="118" y="600"/>
                    </a:lnTo>
                    <a:lnTo>
                      <a:pt x="114" y="598"/>
                    </a:lnTo>
                    <a:lnTo>
                      <a:pt x="112" y="595"/>
                    </a:lnTo>
                    <a:lnTo>
                      <a:pt x="110" y="589"/>
                    </a:lnTo>
                    <a:lnTo>
                      <a:pt x="109" y="582"/>
                    </a:lnTo>
                    <a:lnTo>
                      <a:pt x="107" y="575"/>
                    </a:lnTo>
                    <a:lnTo>
                      <a:pt x="107" y="569"/>
                    </a:lnTo>
                    <a:lnTo>
                      <a:pt x="109" y="558"/>
                    </a:lnTo>
                    <a:lnTo>
                      <a:pt x="110" y="554"/>
                    </a:lnTo>
                    <a:lnTo>
                      <a:pt x="114" y="548"/>
                    </a:lnTo>
                    <a:lnTo>
                      <a:pt x="117" y="542"/>
                    </a:lnTo>
                    <a:lnTo>
                      <a:pt x="118" y="535"/>
                    </a:lnTo>
                    <a:lnTo>
                      <a:pt x="120" y="529"/>
                    </a:lnTo>
                    <a:lnTo>
                      <a:pt x="118" y="525"/>
                    </a:lnTo>
                    <a:lnTo>
                      <a:pt x="115" y="518"/>
                    </a:lnTo>
                    <a:lnTo>
                      <a:pt x="112" y="514"/>
                    </a:lnTo>
                    <a:lnTo>
                      <a:pt x="106" y="509"/>
                    </a:lnTo>
                    <a:lnTo>
                      <a:pt x="100" y="506"/>
                    </a:lnTo>
                    <a:lnTo>
                      <a:pt x="92" y="503"/>
                    </a:lnTo>
                    <a:lnTo>
                      <a:pt x="86" y="502"/>
                    </a:lnTo>
                    <a:lnTo>
                      <a:pt x="80" y="502"/>
                    </a:lnTo>
                    <a:lnTo>
                      <a:pt x="72" y="498"/>
                    </a:lnTo>
                    <a:lnTo>
                      <a:pt x="64" y="498"/>
                    </a:lnTo>
                    <a:lnTo>
                      <a:pt x="60" y="498"/>
                    </a:lnTo>
                    <a:lnTo>
                      <a:pt x="52" y="498"/>
                    </a:lnTo>
                    <a:lnTo>
                      <a:pt x="47" y="498"/>
                    </a:lnTo>
                    <a:lnTo>
                      <a:pt x="43" y="498"/>
                    </a:lnTo>
                    <a:lnTo>
                      <a:pt x="37" y="498"/>
                    </a:lnTo>
                    <a:lnTo>
                      <a:pt x="32" y="500"/>
                    </a:lnTo>
                    <a:lnTo>
                      <a:pt x="29" y="500"/>
                    </a:lnTo>
                    <a:lnTo>
                      <a:pt x="24" y="500"/>
                    </a:lnTo>
                    <a:lnTo>
                      <a:pt x="17" y="500"/>
                    </a:lnTo>
                    <a:lnTo>
                      <a:pt x="12" y="500"/>
                    </a:lnTo>
                    <a:lnTo>
                      <a:pt x="0" y="495"/>
                    </a:lnTo>
                    <a:lnTo>
                      <a:pt x="4" y="488"/>
                    </a:lnTo>
                    <a:lnTo>
                      <a:pt x="114" y="386"/>
                    </a:lnTo>
                    <a:close/>
                  </a:path>
                </a:pathLst>
              </a:custGeom>
              <a:solidFill>
                <a:srgbClr val="B3A6EC"/>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24" name="Freeform 39">
                <a:extLst>
                  <a:ext uri="{FF2B5EF4-FFF2-40B4-BE49-F238E27FC236}">
                    <a16:creationId xmlns:a16="http://schemas.microsoft.com/office/drawing/2014/main" id="{54BAF8F6-C193-5064-FD98-8C01AE4B3E94}"/>
                  </a:ext>
                </a:extLst>
              </p:cNvPr>
              <p:cNvSpPr>
                <a:spLocks/>
              </p:cNvSpPr>
              <p:nvPr/>
            </p:nvSpPr>
            <p:spPr bwMode="auto">
              <a:xfrm>
                <a:off x="1529" y="1526"/>
                <a:ext cx="1095" cy="933"/>
              </a:xfrm>
              <a:custGeom>
                <a:avLst/>
                <a:gdLst>
                  <a:gd name="T0" fmla="*/ 74 w 1095"/>
                  <a:gd name="T1" fmla="*/ 369 h 933"/>
                  <a:gd name="T2" fmla="*/ 93 w 1095"/>
                  <a:gd name="T3" fmla="*/ 346 h 933"/>
                  <a:gd name="T4" fmla="*/ 113 w 1095"/>
                  <a:gd name="T5" fmla="*/ 346 h 933"/>
                  <a:gd name="T6" fmla="*/ 125 w 1095"/>
                  <a:gd name="T7" fmla="*/ 343 h 933"/>
                  <a:gd name="T8" fmla="*/ 154 w 1095"/>
                  <a:gd name="T9" fmla="*/ 320 h 933"/>
                  <a:gd name="T10" fmla="*/ 173 w 1095"/>
                  <a:gd name="T11" fmla="*/ 298 h 933"/>
                  <a:gd name="T12" fmla="*/ 200 w 1095"/>
                  <a:gd name="T13" fmla="*/ 281 h 933"/>
                  <a:gd name="T14" fmla="*/ 212 w 1095"/>
                  <a:gd name="T15" fmla="*/ 264 h 933"/>
                  <a:gd name="T16" fmla="*/ 219 w 1095"/>
                  <a:gd name="T17" fmla="*/ 238 h 933"/>
                  <a:gd name="T18" fmla="*/ 246 w 1095"/>
                  <a:gd name="T19" fmla="*/ 241 h 933"/>
                  <a:gd name="T20" fmla="*/ 269 w 1095"/>
                  <a:gd name="T21" fmla="*/ 223 h 933"/>
                  <a:gd name="T22" fmla="*/ 288 w 1095"/>
                  <a:gd name="T23" fmla="*/ 204 h 933"/>
                  <a:gd name="T24" fmla="*/ 314 w 1095"/>
                  <a:gd name="T25" fmla="*/ 207 h 933"/>
                  <a:gd name="T26" fmla="*/ 331 w 1095"/>
                  <a:gd name="T27" fmla="*/ 195 h 933"/>
                  <a:gd name="T28" fmla="*/ 335 w 1095"/>
                  <a:gd name="T29" fmla="*/ 175 h 933"/>
                  <a:gd name="T30" fmla="*/ 348 w 1095"/>
                  <a:gd name="T31" fmla="*/ 160 h 933"/>
                  <a:gd name="T32" fmla="*/ 371 w 1095"/>
                  <a:gd name="T33" fmla="*/ 152 h 933"/>
                  <a:gd name="T34" fmla="*/ 395 w 1095"/>
                  <a:gd name="T35" fmla="*/ 137 h 933"/>
                  <a:gd name="T36" fmla="*/ 417 w 1095"/>
                  <a:gd name="T37" fmla="*/ 140 h 933"/>
                  <a:gd name="T38" fmla="*/ 429 w 1095"/>
                  <a:gd name="T39" fmla="*/ 115 h 933"/>
                  <a:gd name="T40" fmla="*/ 449 w 1095"/>
                  <a:gd name="T41" fmla="*/ 109 h 933"/>
                  <a:gd name="T42" fmla="*/ 458 w 1095"/>
                  <a:gd name="T43" fmla="*/ 103 h 933"/>
                  <a:gd name="T44" fmla="*/ 471 w 1095"/>
                  <a:gd name="T45" fmla="*/ 101 h 933"/>
                  <a:gd name="T46" fmla="*/ 489 w 1095"/>
                  <a:gd name="T47" fmla="*/ 92 h 933"/>
                  <a:gd name="T48" fmla="*/ 508 w 1095"/>
                  <a:gd name="T49" fmla="*/ 86 h 933"/>
                  <a:gd name="T50" fmla="*/ 540 w 1095"/>
                  <a:gd name="T51" fmla="*/ 97 h 933"/>
                  <a:gd name="T52" fmla="*/ 561 w 1095"/>
                  <a:gd name="T53" fmla="*/ 101 h 933"/>
                  <a:gd name="T54" fmla="*/ 583 w 1095"/>
                  <a:gd name="T55" fmla="*/ 106 h 933"/>
                  <a:gd name="T56" fmla="*/ 597 w 1095"/>
                  <a:gd name="T57" fmla="*/ 86 h 933"/>
                  <a:gd name="T58" fmla="*/ 620 w 1095"/>
                  <a:gd name="T59" fmla="*/ 75 h 933"/>
                  <a:gd name="T60" fmla="*/ 649 w 1095"/>
                  <a:gd name="T61" fmla="*/ 58 h 933"/>
                  <a:gd name="T62" fmla="*/ 668 w 1095"/>
                  <a:gd name="T63" fmla="*/ 26 h 933"/>
                  <a:gd name="T64" fmla="*/ 697 w 1095"/>
                  <a:gd name="T65" fmla="*/ 24 h 933"/>
                  <a:gd name="T66" fmla="*/ 724 w 1095"/>
                  <a:gd name="T67" fmla="*/ 17 h 933"/>
                  <a:gd name="T68" fmla="*/ 747 w 1095"/>
                  <a:gd name="T69" fmla="*/ 9 h 933"/>
                  <a:gd name="T70" fmla="*/ 830 w 1095"/>
                  <a:gd name="T71" fmla="*/ 112 h 933"/>
                  <a:gd name="T72" fmla="*/ 726 w 1095"/>
                  <a:gd name="T73" fmla="*/ 538 h 933"/>
                  <a:gd name="T74" fmla="*/ 672 w 1095"/>
                  <a:gd name="T75" fmla="*/ 576 h 933"/>
                  <a:gd name="T76" fmla="*/ 591 w 1095"/>
                  <a:gd name="T77" fmla="*/ 509 h 933"/>
                  <a:gd name="T78" fmla="*/ 209 w 1095"/>
                  <a:gd name="T79" fmla="*/ 890 h 933"/>
                  <a:gd name="T80" fmla="*/ 180 w 1095"/>
                  <a:gd name="T81" fmla="*/ 915 h 933"/>
                  <a:gd name="T82" fmla="*/ 137 w 1095"/>
                  <a:gd name="T83" fmla="*/ 927 h 933"/>
                  <a:gd name="T84" fmla="*/ 109 w 1095"/>
                  <a:gd name="T85" fmla="*/ 882 h 933"/>
                  <a:gd name="T86" fmla="*/ 140 w 1095"/>
                  <a:gd name="T87" fmla="*/ 872 h 933"/>
                  <a:gd name="T88" fmla="*/ 156 w 1095"/>
                  <a:gd name="T89" fmla="*/ 821 h 933"/>
                  <a:gd name="T90" fmla="*/ 123 w 1095"/>
                  <a:gd name="T91" fmla="*/ 778 h 933"/>
                  <a:gd name="T92" fmla="*/ 99 w 1095"/>
                  <a:gd name="T93" fmla="*/ 703 h 933"/>
                  <a:gd name="T94" fmla="*/ 91 w 1095"/>
                  <a:gd name="T95" fmla="*/ 644 h 933"/>
                  <a:gd name="T96" fmla="*/ 120 w 1095"/>
                  <a:gd name="T97" fmla="*/ 623 h 933"/>
                  <a:gd name="T98" fmla="*/ 113 w 1095"/>
                  <a:gd name="T99" fmla="*/ 569 h 933"/>
                  <a:gd name="T100" fmla="*/ 120 w 1095"/>
                  <a:gd name="T101" fmla="*/ 541 h 933"/>
                  <a:gd name="T102" fmla="*/ 143 w 1095"/>
                  <a:gd name="T103" fmla="*/ 520 h 933"/>
                  <a:gd name="T104" fmla="*/ 105 w 1095"/>
                  <a:gd name="T105" fmla="*/ 503 h 933"/>
                  <a:gd name="T106" fmla="*/ 42 w 1095"/>
                  <a:gd name="T107" fmla="*/ 496 h 933"/>
                  <a:gd name="T108" fmla="*/ 6 w 1095"/>
                  <a:gd name="T109" fmla="*/ 490 h 933"/>
                  <a:gd name="T110" fmla="*/ 11 w 1095"/>
                  <a:gd name="T111" fmla="*/ 438 h 933"/>
                  <a:gd name="T112" fmla="*/ 37 w 1095"/>
                  <a:gd name="T113" fmla="*/ 413 h 933"/>
                  <a:gd name="T114" fmla="*/ 57 w 1095"/>
                  <a:gd name="T115" fmla="*/ 40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5" h="933">
                    <a:moveTo>
                      <a:pt x="59" y="396"/>
                    </a:moveTo>
                    <a:lnTo>
                      <a:pt x="62" y="393"/>
                    </a:lnTo>
                    <a:lnTo>
                      <a:pt x="62" y="390"/>
                    </a:lnTo>
                    <a:lnTo>
                      <a:pt x="63" y="383"/>
                    </a:lnTo>
                    <a:lnTo>
                      <a:pt x="66" y="376"/>
                    </a:lnTo>
                    <a:lnTo>
                      <a:pt x="68" y="373"/>
                    </a:lnTo>
                    <a:lnTo>
                      <a:pt x="71" y="370"/>
                    </a:lnTo>
                    <a:lnTo>
                      <a:pt x="74" y="369"/>
                    </a:lnTo>
                    <a:lnTo>
                      <a:pt x="76" y="367"/>
                    </a:lnTo>
                    <a:lnTo>
                      <a:pt x="80" y="366"/>
                    </a:lnTo>
                    <a:lnTo>
                      <a:pt x="83" y="364"/>
                    </a:lnTo>
                    <a:lnTo>
                      <a:pt x="83" y="361"/>
                    </a:lnTo>
                    <a:lnTo>
                      <a:pt x="86" y="358"/>
                    </a:lnTo>
                    <a:lnTo>
                      <a:pt x="88" y="352"/>
                    </a:lnTo>
                    <a:lnTo>
                      <a:pt x="89" y="347"/>
                    </a:lnTo>
                    <a:lnTo>
                      <a:pt x="93" y="346"/>
                    </a:lnTo>
                    <a:lnTo>
                      <a:pt x="97" y="346"/>
                    </a:lnTo>
                    <a:lnTo>
                      <a:pt x="99" y="346"/>
                    </a:lnTo>
                    <a:lnTo>
                      <a:pt x="102" y="344"/>
                    </a:lnTo>
                    <a:lnTo>
                      <a:pt x="103" y="344"/>
                    </a:lnTo>
                    <a:lnTo>
                      <a:pt x="105" y="344"/>
                    </a:lnTo>
                    <a:lnTo>
                      <a:pt x="108" y="344"/>
                    </a:lnTo>
                    <a:lnTo>
                      <a:pt x="111" y="346"/>
                    </a:lnTo>
                    <a:lnTo>
                      <a:pt x="113" y="346"/>
                    </a:lnTo>
                    <a:lnTo>
                      <a:pt x="114" y="346"/>
                    </a:lnTo>
                    <a:lnTo>
                      <a:pt x="117" y="346"/>
                    </a:lnTo>
                    <a:lnTo>
                      <a:pt x="120" y="347"/>
                    </a:lnTo>
                    <a:lnTo>
                      <a:pt x="122" y="347"/>
                    </a:lnTo>
                    <a:lnTo>
                      <a:pt x="123" y="346"/>
                    </a:lnTo>
                    <a:lnTo>
                      <a:pt x="123" y="346"/>
                    </a:lnTo>
                    <a:lnTo>
                      <a:pt x="125" y="344"/>
                    </a:lnTo>
                    <a:lnTo>
                      <a:pt x="125" y="343"/>
                    </a:lnTo>
                    <a:lnTo>
                      <a:pt x="126" y="341"/>
                    </a:lnTo>
                    <a:lnTo>
                      <a:pt x="128" y="338"/>
                    </a:lnTo>
                    <a:lnTo>
                      <a:pt x="131" y="335"/>
                    </a:lnTo>
                    <a:lnTo>
                      <a:pt x="136" y="333"/>
                    </a:lnTo>
                    <a:lnTo>
                      <a:pt x="140" y="330"/>
                    </a:lnTo>
                    <a:lnTo>
                      <a:pt x="143" y="329"/>
                    </a:lnTo>
                    <a:lnTo>
                      <a:pt x="149" y="324"/>
                    </a:lnTo>
                    <a:lnTo>
                      <a:pt x="154" y="320"/>
                    </a:lnTo>
                    <a:lnTo>
                      <a:pt x="157" y="318"/>
                    </a:lnTo>
                    <a:lnTo>
                      <a:pt x="159" y="315"/>
                    </a:lnTo>
                    <a:lnTo>
                      <a:pt x="160" y="313"/>
                    </a:lnTo>
                    <a:lnTo>
                      <a:pt x="160" y="310"/>
                    </a:lnTo>
                    <a:lnTo>
                      <a:pt x="162" y="307"/>
                    </a:lnTo>
                    <a:lnTo>
                      <a:pt x="165" y="303"/>
                    </a:lnTo>
                    <a:lnTo>
                      <a:pt x="168" y="300"/>
                    </a:lnTo>
                    <a:lnTo>
                      <a:pt x="173" y="298"/>
                    </a:lnTo>
                    <a:lnTo>
                      <a:pt x="176" y="297"/>
                    </a:lnTo>
                    <a:lnTo>
                      <a:pt x="180" y="297"/>
                    </a:lnTo>
                    <a:lnTo>
                      <a:pt x="183" y="295"/>
                    </a:lnTo>
                    <a:lnTo>
                      <a:pt x="188" y="293"/>
                    </a:lnTo>
                    <a:lnTo>
                      <a:pt x="189" y="290"/>
                    </a:lnTo>
                    <a:lnTo>
                      <a:pt x="194" y="287"/>
                    </a:lnTo>
                    <a:lnTo>
                      <a:pt x="197" y="284"/>
                    </a:lnTo>
                    <a:lnTo>
                      <a:pt x="200" y="281"/>
                    </a:lnTo>
                    <a:lnTo>
                      <a:pt x="203" y="278"/>
                    </a:lnTo>
                    <a:lnTo>
                      <a:pt x="206" y="277"/>
                    </a:lnTo>
                    <a:lnTo>
                      <a:pt x="208" y="273"/>
                    </a:lnTo>
                    <a:lnTo>
                      <a:pt x="209" y="272"/>
                    </a:lnTo>
                    <a:lnTo>
                      <a:pt x="212" y="270"/>
                    </a:lnTo>
                    <a:lnTo>
                      <a:pt x="214" y="269"/>
                    </a:lnTo>
                    <a:lnTo>
                      <a:pt x="214" y="266"/>
                    </a:lnTo>
                    <a:lnTo>
                      <a:pt x="212" y="264"/>
                    </a:lnTo>
                    <a:lnTo>
                      <a:pt x="212" y="261"/>
                    </a:lnTo>
                    <a:lnTo>
                      <a:pt x="212" y="260"/>
                    </a:lnTo>
                    <a:lnTo>
                      <a:pt x="212" y="255"/>
                    </a:lnTo>
                    <a:lnTo>
                      <a:pt x="214" y="253"/>
                    </a:lnTo>
                    <a:lnTo>
                      <a:pt x="214" y="250"/>
                    </a:lnTo>
                    <a:lnTo>
                      <a:pt x="214" y="247"/>
                    </a:lnTo>
                    <a:lnTo>
                      <a:pt x="217" y="240"/>
                    </a:lnTo>
                    <a:lnTo>
                      <a:pt x="219" y="238"/>
                    </a:lnTo>
                    <a:lnTo>
                      <a:pt x="223" y="238"/>
                    </a:lnTo>
                    <a:lnTo>
                      <a:pt x="223" y="238"/>
                    </a:lnTo>
                    <a:lnTo>
                      <a:pt x="228" y="240"/>
                    </a:lnTo>
                    <a:lnTo>
                      <a:pt x="236" y="241"/>
                    </a:lnTo>
                    <a:lnTo>
                      <a:pt x="239" y="241"/>
                    </a:lnTo>
                    <a:lnTo>
                      <a:pt x="242" y="243"/>
                    </a:lnTo>
                    <a:lnTo>
                      <a:pt x="245" y="241"/>
                    </a:lnTo>
                    <a:lnTo>
                      <a:pt x="246" y="241"/>
                    </a:lnTo>
                    <a:lnTo>
                      <a:pt x="249" y="238"/>
                    </a:lnTo>
                    <a:lnTo>
                      <a:pt x="251" y="237"/>
                    </a:lnTo>
                    <a:lnTo>
                      <a:pt x="252" y="233"/>
                    </a:lnTo>
                    <a:lnTo>
                      <a:pt x="257" y="230"/>
                    </a:lnTo>
                    <a:lnTo>
                      <a:pt x="260" y="229"/>
                    </a:lnTo>
                    <a:lnTo>
                      <a:pt x="263" y="226"/>
                    </a:lnTo>
                    <a:lnTo>
                      <a:pt x="266" y="226"/>
                    </a:lnTo>
                    <a:lnTo>
                      <a:pt x="269" y="223"/>
                    </a:lnTo>
                    <a:lnTo>
                      <a:pt x="271" y="220"/>
                    </a:lnTo>
                    <a:lnTo>
                      <a:pt x="272" y="215"/>
                    </a:lnTo>
                    <a:lnTo>
                      <a:pt x="274" y="212"/>
                    </a:lnTo>
                    <a:lnTo>
                      <a:pt x="277" y="207"/>
                    </a:lnTo>
                    <a:lnTo>
                      <a:pt x="279" y="204"/>
                    </a:lnTo>
                    <a:lnTo>
                      <a:pt x="280" y="204"/>
                    </a:lnTo>
                    <a:lnTo>
                      <a:pt x="283" y="204"/>
                    </a:lnTo>
                    <a:lnTo>
                      <a:pt x="288" y="204"/>
                    </a:lnTo>
                    <a:lnTo>
                      <a:pt x="292" y="206"/>
                    </a:lnTo>
                    <a:lnTo>
                      <a:pt x="294" y="206"/>
                    </a:lnTo>
                    <a:lnTo>
                      <a:pt x="297" y="206"/>
                    </a:lnTo>
                    <a:lnTo>
                      <a:pt x="300" y="206"/>
                    </a:lnTo>
                    <a:lnTo>
                      <a:pt x="303" y="207"/>
                    </a:lnTo>
                    <a:lnTo>
                      <a:pt x="308" y="209"/>
                    </a:lnTo>
                    <a:lnTo>
                      <a:pt x="311" y="209"/>
                    </a:lnTo>
                    <a:lnTo>
                      <a:pt x="314" y="207"/>
                    </a:lnTo>
                    <a:lnTo>
                      <a:pt x="315" y="207"/>
                    </a:lnTo>
                    <a:lnTo>
                      <a:pt x="319" y="207"/>
                    </a:lnTo>
                    <a:lnTo>
                      <a:pt x="320" y="206"/>
                    </a:lnTo>
                    <a:lnTo>
                      <a:pt x="323" y="204"/>
                    </a:lnTo>
                    <a:lnTo>
                      <a:pt x="326" y="201"/>
                    </a:lnTo>
                    <a:lnTo>
                      <a:pt x="328" y="198"/>
                    </a:lnTo>
                    <a:lnTo>
                      <a:pt x="329" y="198"/>
                    </a:lnTo>
                    <a:lnTo>
                      <a:pt x="331" y="195"/>
                    </a:lnTo>
                    <a:lnTo>
                      <a:pt x="332" y="193"/>
                    </a:lnTo>
                    <a:lnTo>
                      <a:pt x="331" y="189"/>
                    </a:lnTo>
                    <a:lnTo>
                      <a:pt x="331" y="186"/>
                    </a:lnTo>
                    <a:lnTo>
                      <a:pt x="331" y="184"/>
                    </a:lnTo>
                    <a:lnTo>
                      <a:pt x="332" y="183"/>
                    </a:lnTo>
                    <a:lnTo>
                      <a:pt x="334" y="180"/>
                    </a:lnTo>
                    <a:lnTo>
                      <a:pt x="335" y="178"/>
                    </a:lnTo>
                    <a:lnTo>
                      <a:pt x="335" y="175"/>
                    </a:lnTo>
                    <a:lnTo>
                      <a:pt x="335" y="173"/>
                    </a:lnTo>
                    <a:lnTo>
                      <a:pt x="335" y="170"/>
                    </a:lnTo>
                    <a:lnTo>
                      <a:pt x="335" y="169"/>
                    </a:lnTo>
                    <a:lnTo>
                      <a:pt x="337" y="167"/>
                    </a:lnTo>
                    <a:lnTo>
                      <a:pt x="339" y="166"/>
                    </a:lnTo>
                    <a:lnTo>
                      <a:pt x="342" y="164"/>
                    </a:lnTo>
                    <a:lnTo>
                      <a:pt x="343" y="163"/>
                    </a:lnTo>
                    <a:lnTo>
                      <a:pt x="348" y="160"/>
                    </a:lnTo>
                    <a:lnTo>
                      <a:pt x="351" y="158"/>
                    </a:lnTo>
                    <a:lnTo>
                      <a:pt x="352" y="158"/>
                    </a:lnTo>
                    <a:lnTo>
                      <a:pt x="355" y="157"/>
                    </a:lnTo>
                    <a:lnTo>
                      <a:pt x="357" y="153"/>
                    </a:lnTo>
                    <a:lnTo>
                      <a:pt x="359" y="152"/>
                    </a:lnTo>
                    <a:lnTo>
                      <a:pt x="365" y="152"/>
                    </a:lnTo>
                    <a:lnTo>
                      <a:pt x="368" y="152"/>
                    </a:lnTo>
                    <a:lnTo>
                      <a:pt x="371" y="152"/>
                    </a:lnTo>
                    <a:lnTo>
                      <a:pt x="377" y="150"/>
                    </a:lnTo>
                    <a:lnTo>
                      <a:pt x="380" y="147"/>
                    </a:lnTo>
                    <a:lnTo>
                      <a:pt x="383" y="147"/>
                    </a:lnTo>
                    <a:lnTo>
                      <a:pt x="385" y="144"/>
                    </a:lnTo>
                    <a:lnTo>
                      <a:pt x="386" y="143"/>
                    </a:lnTo>
                    <a:lnTo>
                      <a:pt x="389" y="140"/>
                    </a:lnTo>
                    <a:lnTo>
                      <a:pt x="391" y="140"/>
                    </a:lnTo>
                    <a:lnTo>
                      <a:pt x="395" y="137"/>
                    </a:lnTo>
                    <a:lnTo>
                      <a:pt x="399" y="137"/>
                    </a:lnTo>
                    <a:lnTo>
                      <a:pt x="400" y="138"/>
                    </a:lnTo>
                    <a:lnTo>
                      <a:pt x="403" y="140"/>
                    </a:lnTo>
                    <a:lnTo>
                      <a:pt x="406" y="140"/>
                    </a:lnTo>
                    <a:lnTo>
                      <a:pt x="409" y="141"/>
                    </a:lnTo>
                    <a:lnTo>
                      <a:pt x="412" y="141"/>
                    </a:lnTo>
                    <a:lnTo>
                      <a:pt x="415" y="140"/>
                    </a:lnTo>
                    <a:lnTo>
                      <a:pt x="417" y="140"/>
                    </a:lnTo>
                    <a:lnTo>
                      <a:pt x="422" y="137"/>
                    </a:lnTo>
                    <a:lnTo>
                      <a:pt x="425" y="134"/>
                    </a:lnTo>
                    <a:lnTo>
                      <a:pt x="428" y="130"/>
                    </a:lnTo>
                    <a:lnTo>
                      <a:pt x="431" y="127"/>
                    </a:lnTo>
                    <a:lnTo>
                      <a:pt x="432" y="124"/>
                    </a:lnTo>
                    <a:lnTo>
                      <a:pt x="432" y="121"/>
                    </a:lnTo>
                    <a:lnTo>
                      <a:pt x="431" y="118"/>
                    </a:lnTo>
                    <a:lnTo>
                      <a:pt x="429" y="115"/>
                    </a:lnTo>
                    <a:lnTo>
                      <a:pt x="431" y="112"/>
                    </a:lnTo>
                    <a:lnTo>
                      <a:pt x="434" y="110"/>
                    </a:lnTo>
                    <a:lnTo>
                      <a:pt x="435" y="110"/>
                    </a:lnTo>
                    <a:lnTo>
                      <a:pt x="438" y="110"/>
                    </a:lnTo>
                    <a:lnTo>
                      <a:pt x="442" y="109"/>
                    </a:lnTo>
                    <a:lnTo>
                      <a:pt x="443" y="107"/>
                    </a:lnTo>
                    <a:lnTo>
                      <a:pt x="448" y="107"/>
                    </a:lnTo>
                    <a:lnTo>
                      <a:pt x="449" y="109"/>
                    </a:lnTo>
                    <a:lnTo>
                      <a:pt x="454" y="110"/>
                    </a:lnTo>
                    <a:lnTo>
                      <a:pt x="455" y="110"/>
                    </a:lnTo>
                    <a:lnTo>
                      <a:pt x="457" y="110"/>
                    </a:lnTo>
                    <a:lnTo>
                      <a:pt x="458" y="109"/>
                    </a:lnTo>
                    <a:lnTo>
                      <a:pt x="458" y="107"/>
                    </a:lnTo>
                    <a:lnTo>
                      <a:pt x="458" y="106"/>
                    </a:lnTo>
                    <a:lnTo>
                      <a:pt x="458" y="104"/>
                    </a:lnTo>
                    <a:lnTo>
                      <a:pt x="458" y="103"/>
                    </a:lnTo>
                    <a:lnTo>
                      <a:pt x="458" y="101"/>
                    </a:lnTo>
                    <a:lnTo>
                      <a:pt x="462" y="101"/>
                    </a:lnTo>
                    <a:lnTo>
                      <a:pt x="462" y="101"/>
                    </a:lnTo>
                    <a:lnTo>
                      <a:pt x="463" y="101"/>
                    </a:lnTo>
                    <a:lnTo>
                      <a:pt x="466" y="101"/>
                    </a:lnTo>
                    <a:lnTo>
                      <a:pt x="468" y="101"/>
                    </a:lnTo>
                    <a:lnTo>
                      <a:pt x="469" y="101"/>
                    </a:lnTo>
                    <a:lnTo>
                      <a:pt x="471" y="101"/>
                    </a:lnTo>
                    <a:lnTo>
                      <a:pt x="472" y="103"/>
                    </a:lnTo>
                    <a:lnTo>
                      <a:pt x="474" y="104"/>
                    </a:lnTo>
                    <a:lnTo>
                      <a:pt x="475" y="106"/>
                    </a:lnTo>
                    <a:lnTo>
                      <a:pt x="477" y="104"/>
                    </a:lnTo>
                    <a:lnTo>
                      <a:pt x="480" y="104"/>
                    </a:lnTo>
                    <a:lnTo>
                      <a:pt x="483" y="98"/>
                    </a:lnTo>
                    <a:lnTo>
                      <a:pt x="486" y="95"/>
                    </a:lnTo>
                    <a:lnTo>
                      <a:pt x="489" y="92"/>
                    </a:lnTo>
                    <a:lnTo>
                      <a:pt x="492" y="90"/>
                    </a:lnTo>
                    <a:lnTo>
                      <a:pt x="494" y="87"/>
                    </a:lnTo>
                    <a:lnTo>
                      <a:pt x="495" y="87"/>
                    </a:lnTo>
                    <a:lnTo>
                      <a:pt x="498" y="86"/>
                    </a:lnTo>
                    <a:lnTo>
                      <a:pt x="502" y="86"/>
                    </a:lnTo>
                    <a:lnTo>
                      <a:pt x="505" y="86"/>
                    </a:lnTo>
                    <a:lnTo>
                      <a:pt x="506" y="86"/>
                    </a:lnTo>
                    <a:lnTo>
                      <a:pt x="508" y="86"/>
                    </a:lnTo>
                    <a:lnTo>
                      <a:pt x="511" y="87"/>
                    </a:lnTo>
                    <a:lnTo>
                      <a:pt x="512" y="87"/>
                    </a:lnTo>
                    <a:lnTo>
                      <a:pt x="514" y="89"/>
                    </a:lnTo>
                    <a:lnTo>
                      <a:pt x="517" y="90"/>
                    </a:lnTo>
                    <a:lnTo>
                      <a:pt x="518" y="90"/>
                    </a:lnTo>
                    <a:lnTo>
                      <a:pt x="521" y="92"/>
                    </a:lnTo>
                    <a:lnTo>
                      <a:pt x="529" y="94"/>
                    </a:lnTo>
                    <a:lnTo>
                      <a:pt x="540" y="97"/>
                    </a:lnTo>
                    <a:lnTo>
                      <a:pt x="543" y="98"/>
                    </a:lnTo>
                    <a:lnTo>
                      <a:pt x="545" y="98"/>
                    </a:lnTo>
                    <a:lnTo>
                      <a:pt x="549" y="100"/>
                    </a:lnTo>
                    <a:lnTo>
                      <a:pt x="552" y="101"/>
                    </a:lnTo>
                    <a:lnTo>
                      <a:pt x="554" y="103"/>
                    </a:lnTo>
                    <a:lnTo>
                      <a:pt x="557" y="101"/>
                    </a:lnTo>
                    <a:lnTo>
                      <a:pt x="560" y="101"/>
                    </a:lnTo>
                    <a:lnTo>
                      <a:pt x="561" y="101"/>
                    </a:lnTo>
                    <a:lnTo>
                      <a:pt x="563" y="101"/>
                    </a:lnTo>
                    <a:lnTo>
                      <a:pt x="566" y="104"/>
                    </a:lnTo>
                    <a:lnTo>
                      <a:pt x="568" y="106"/>
                    </a:lnTo>
                    <a:lnTo>
                      <a:pt x="571" y="106"/>
                    </a:lnTo>
                    <a:lnTo>
                      <a:pt x="574" y="106"/>
                    </a:lnTo>
                    <a:lnTo>
                      <a:pt x="578" y="106"/>
                    </a:lnTo>
                    <a:lnTo>
                      <a:pt x="580" y="106"/>
                    </a:lnTo>
                    <a:lnTo>
                      <a:pt x="583" y="106"/>
                    </a:lnTo>
                    <a:lnTo>
                      <a:pt x="585" y="103"/>
                    </a:lnTo>
                    <a:lnTo>
                      <a:pt x="583" y="101"/>
                    </a:lnTo>
                    <a:lnTo>
                      <a:pt x="585" y="98"/>
                    </a:lnTo>
                    <a:lnTo>
                      <a:pt x="585" y="98"/>
                    </a:lnTo>
                    <a:lnTo>
                      <a:pt x="588" y="95"/>
                    </a:lnTo>
                    <a:lnTo>
                      <a:pt x="591" y="94"/>
                    </a:lnTo>
                    <a:lnTo>
                      <a:pt x="594" y="90"/>
                    </a:lnTo>
                    <a:lnTo>
                      <a:pt x="597" y="86"/>
                    </a:lnTo>
                    <a:lnTo>
                      <a:pt x="598" y="84"/>
                    </a:lnTo>
                    <a:lnTo>
                      <a:pt x="600" y="81"/>
                    </a:lnTo>
                    <a:lnTo>
                      <a:pt x="603" y="78"/>
                    </a:lnTo>
                    <a:lnTo>
                      <a:pt x="606" y="77"/>
                    </a:lnTo>
                    <a:lnTo>
                      <a:pt x="609" y="75"/>
                    </a:lnTo>
                    <a:lnTo>
                      <a:pt x="612" y="75"/>
                    </a:lnTo>
                    <a:lnTo>
                      <a:pt x="615" y="74"/>
                    </a:lnTo>
                    <a:lnTo>
                      <a:pt x="620" y="75"/>
                    </a:lnTo>
                    <a:lnTo>
                      <a:pt x="624" y="74"/>
                    </a:lnTo>
                    <a:lnTo>
                      <a:pt x="631" y="75"/>
                    </a:lnTo>
                    <a:lnTo>
                      <a:pt x="632" y="75"/>
                    </a:lnTo>
                    <a:lnTo>
                      <a:pt x="635" y="74"/>
                    </a:lnTo>
                    <a:lnTo>
                      <a:pt x="638" y="72"/>
                    </a:lnTo>
                    <a:lnTo>
                      <a:pt x="641" y="70"/>
                    </a:lnTo>
                    <a:lnTo>
                      <a:pt x="644" y="66"/>
                    </a:lnTo>
                    <a:lnTo>
                      <a:pt x="649" y="58"/>
                    </a:lnTo>
                    <a:lnTo>
                      <a:pt x="654" y="50"/>
                    </a:lnTo>
                    <a:lnTo>
                      <a:pt x="657" y="44"/>
                    </a:lnTo>
                    <a:lnTo>
                      <a:pt x="661" y="38"/>
                    </a:lnTo>
                    <a:lnTo>
                      <a:pt x="661" y="35"/>
                    </a:lnTo>
                    <a:lnTo>
                      <a:pt x="663" y="32"/>
                    </a:lnTo>
                    <a:lnTo>
                      <a:pt x="663" y="29"/>
                    </a:lnTo>
                    <a:lnTo>
                      <a:pt x="664" y="27"/>
                    </a:lnTo>
                    <a:lnTo>
                      <a:pt x="668" y="26"/>
                    </a:lnTo>
                    <a:lnTo>
                      <a:pt x="672" y="26"/>
                    </a:lnTo>
                    <a:lnTo>
                      <a:pt x="677" y="24"/>
                    </a:lnTo>
                    <a:lnTo>
                      <a:pt x="681" y="23"/>
                    </a:lnTo>
                    <a:lnTo>
                      <a:pt x="686" y="23"/>
                    </a:lnTo>
                    <a:lnTo>
                      <a:pt x="689" y="24"/>
                    </a:lnTo>
                    <a:lnTo>
                      <a:pt x="692" y="24"/>
                    </a:lnTo>
                    <a:lnTo>
                      <a:pt x="694" y="26"/>
                    </a:lnTo>
                    <a:lnTo>
                      <a:pt x="697" y="24"/>
                    </a:lnTo>
                    <a:lnTo>
                      <a:pt x="698" y="24"/>
                    </a:lnTo>
                    <a:lnTo>
                      <a:pt x="701" y="23"/>
                    </a:lnTo>
                    <a:lnTo>
                      <a:pt x="704" y="20"/>
                    </a:lnTo>
                    <a:lnTo>
                      <a:pt x="708" y="18"/>
                    </a:lnTo>
                    <a:lnTo>
                      <a:pt x="711" y="17"/>
                    </a:lnTo>
                    <a:lnTo>
                      <a:pt x="714" y="17"/>
                    </a:lnTo>
                    <a:lnTo>
                      <a:pt x="718" y="17"/>
                    </a:lnTo>
                    <a:lnTo>
                      <a:pt x="724" y="17"/>
                    </a:lnTo>
                    <a:lnTo>
                      <a:pt x="727" y="15"/>
                    </a:lnTo>
                    <a:lnTo>
                      <a:pt x="732" y="15"/>
                    </a:lnTo>
                    <a:lnTo>
                      <a:pt x="737" y="14"/>
                    </a:lnTo>
                    <a:lnTo>
                      <a:pt x="740" y="12"/>
                    </a:lnTo>
                    <a:lnTo>
                      <a:pt x="743" y="10"/>
                    </a:lnTo>
                    <a:lnTo>
                      <a:pt x="744" y="10"/>
                    </a:lnTo>
                    <a:lnTo>
                      <a:pt x="746" y="9"/>
                    </a:lnTo>
                    <a:lnTo>
                      <a:pt x="747" y="9"/>
                    </a:lnTo>
                    <a:lnTo>
                      <a:pt x="766" y="0"/>
                    </a:lnTo>
                    <a:lnTo>
                      <a:pt x="815" y="90"/>
                    </a:lnTo>
                    <a:lnTo>
                      <a:pt x="817" y="94"/>
                    </a:lnTo>
                    <a:lnTo>
                      <a:pt x="818" y="97"/>
                    </a:lnTo>
                    <a:lnTo>
                      <a:pt x="823" y="103"/>
                    </a:lnTo>
                    <a:lnTo>
                      <a:pt x="824" y="106"/>
                    </a:lnTo>
                    <a:lnTo>
                      <a:pt x="827" y="109"/>
                    </a:lnTo>
                    <a:lnTo>
                      <a:pt x="830" y="112"/>
                    </a:lnTo>
                    <a:lnTo>
                      <a:pt x="832" y="115"/>
                    </a:lnTo>
                    <a:lnTo>
                      <a:pt x="835" y="117"/>
                    </a:lnTo>
                    <a:lnTo>
                      <a:pt x="843" y="123"/>
                    </a:lnTo>
                    <a:lnTo>
                      <a:pt x="906" y="175"/>
                    </a:lnTo>
                    <a:lnTo>
                      <a:pt x="964" y="240"/>
                    </a:lnTo>
                    <a:lnTo>
                      <a:pt x="1095" y="384"/>
                    </a:lnTo>
                    <a:lnTo>
                      <a:pt x="794" y="510"/>
                    </a:lnTo>
                    <a:lnTo>
                      <a:pt x="726" y="538"/>
                    </a:lnTo>
                    <a:lnTo>
                      <a:pt x="717" y="543"/>
                    </a:lnTo>
                    <a:lnTo>
                      <a:pt x="711" y="546"/>
                    </a:lnTo>
                    <a:lnTo>
                      <a:pt x="704" y="549"/>
                    </a:lnTo>
                    <a:lnTo>
                      <a:pt x="698" y="553"/>
                    </a:lnTo>
                    <a:lnTo>
                      <a:pt x="689" y="560"/>
                    </a:lnTo>
                    <a:lnTo>
                      <a:pt x="683" y="566"/>
                    </a:lnTo>
                    <a:lnTo>
                      <a:pt x="677" y="570"/>
                    </a:lnTo>
                    <a:lnTo>
                      <a:pt x="672" y="576"/>
                    </a:lnTo>
                    <a:lnTo>
                      <a:pt x="664" y="567"/>
                    </a:lnTo>
                    <a:lnTo>
                      <a:pt x="663" y="558"/>
                    </a:lnTo>
                    <a:lnTo>
                      <a:pt x="661" y="552"/>
                    </a:lnTo>
                    <a:lnTo>
                      <a:pt x="660" y="544"/>
                    </a:lnTo>
                    <a:lnTo>
                      <a:pt x="657" y="538"/>
                    </a:lnTo>
                    <a:lnTo>
                      <a:pt x="655" y="533"/>
                    </a:lnTo>
                    <a:lnTo>
                      <a:pt x="638" y="492"/>
                    </a:lnTo>
                    <a:lnTo>
                      <a:pt x="591" y="509"/>
                    </a:lnTo>
                    <a:lnTo>
                      <a:pt x="569" y="536"/>
                    </a:lnTo>
                    <a:lnTo>
                      <a:pt x="319" y="770"/>
                    </a:lnTo>
                    <a:lnTo>
                      <a:pt x="209" y="872"/>
                    </a:lnTo>
                    <a:lnTo>
                      <a:pt x="205" y="879"/>
                    </a:lnTo>
                    <a:lnTo>
                      <a:pt x="203" y="881"/>
                    </a:lnTo>
                    <a:lnTo>
                      <a:pt x="200" y="886"/>
                    </a:lnTo>
                    <a:lnTo>
                      <a:pt x="202" y="887"/>
                    </a:lnTo>
                    <a:lnTo>
                      <a:pt x="209" y="890"/>
                    </a:lnTo>
                    <a:lnTo>
                      <a:pt x="212" y="892"/>
                    </a:lnTo>
                    <a:lnTo>
                      <a:pt x="208" y="896"/>
                    </a:lnTo>
                    <a:lnTo>
                      <a:pt x="202" y="899"/>
                    </a:lnTo>
                    <a:lnTo>
                      <a:pt x="197" y="904"/>
                    </a:lnTo>
                    <a:lnTo>
                      <a:pt x="189" y="907"/>
                    </a:lnTo>
                    <a:lnTo>
                      <a:pt x="186" y="910"/>
                    </a:lnTo>
                    <a:lnTo>
                      <a:pt x="183" y="913"/>
                    </a:lnTo>
                    <a:lnTo>
                      <a:pt x="180" y="915"/>
                    </a:lnTo>
                    <a:lnTo>
                      <a:pt x="176" y="921"/>
                    </a:lnTo>
                    <a:lnTo>
                      <a:pt x="173" y="927"/>
                    </a:lnTo>
                    <a:lnTo>
                      <a:pt x="171" y="932"/>
                    </a:lnTo>
                    <a:lnTo>
                      <a:pt x="166" y="933"/>
                    </a:lnTo>
                    <a:lnTo>
                      <a:pt x="157" y="933"/>
                    </a:lnTo>
                    <a:lnTo>
                      <a:pt x="151" y="932"/>
                    </a:lnTo>
                    <a:lnTo>
                      <a:pt x="145" y="930"/>
                    </a:lnTo>
                    <a:lnTo>
                      <a:pt x="137" y="927"/>
                    </a:lnTo>
                    <a:lnTo>
                      <a:pt x="131" y="924"/>
                    </a:lnTo>
                    <a:lnTo>
                      <a:pt x="125" y="919"/>
                    </a:lnTo>
                    <a:lnTo>
                      <a:pt x="119" y="913"/>
                    </a:lnTo>
                    <a:lnTo>
                      <a:pt x="114" y="907"/>
                    </a:lnTo>
                    <a:lnTo>
                      <a:pt x="111" y="901"/>
                    </a:lnTo>
                    <a:lnTo>
                      <a:pt x="108" y="893"/>
                    </a:lnTo>
                    <a:lnTo>
                      <a:pt x="108" y="887"/>
                    </a:lnTo>
                    <a:lnTo>
                      <a:pt x="109" y="882"/>
                    </a:lnTo>
                    <a:lnTo>
                      <a:pt x="111" y="881"/>
                    </a:lnTo>
                    <a:lnTo>
                      <a:pt x="116" y="882"/>
                    </a:lnTo>
                    <a:lnTo>
                      <a:pt x="122" y="889"/>
                    </a:lnTo>
                    <a:lnTo>
                      <a:pt x="123" y="890"/>
                    </a:lnTo>
                    <a:lnTo>
                      <a:pt x="125" y="890"/>
                    </a:lnTo>
                    <a:lnTo>
                      <a:pt x="131" y="887"/>
                    </a:lnTo>
                    <a:lnTo>
                      <a:pt x="136" y="881"/>
                    </a:lnTo>
                    <a:lnTo>
                      <a:pt x="140" y="872"/>
                    </a:lnTo>
                    <a:lnTo>
                      <a:pt x="140" y="867"/>
                    </a:lnTo>
                    <a:lnTo>
                      <a:pt x="143" y="859"/>
                    </a:lnTo>
                    <a:lnTo>
                      <a:pt x="143" y="853"/>
                    </a:lnTo>
                    <a:lnTo>
                      <a:pt x="145" y="847"/>
                    </a:lnTo>
                    <a:lnTo>
                      <a:pt x="146" y="843"/>
                    </a:lnTo>
                    <a:lnTo>
                      <a:pt x="151" y="833"/>
                    </a:lnTo>
                    <a:lnTo>
                      <a:pt x="154" y="827"/>
                    </a:lnTo>
                    <a:lnTo>
                      <a:pt x="156" y="821"/>
                    </a:lnTo>
                    <a:lnTo>
                      <a:pt x="156" y="816"/>
                    </a:lnTo>
                    <a:lnTo>
                      <a:pt x="154" y="812"/>
                    </a:lnTo>
                    <a:lnTo>
                      <a:pt x="146" y="806"/>
                    </a:lnTo>
                    <a:lnTo>
                      <a:pt x="142" y="801"/>
                    </a:lnTo>
                    <a:lnTo>
                      <a:pt x="137" y="796"/>
                    </a:lnTo>
                    <a:lnTo>
                      <a:pt x="131" y="792"/>
                    </a:lnTo>
                    <a:lnTo>
                      <a:pt x="126" y="787"/>
                    </a:lnTo>
                    <a:lnTo>
                      <a:pt x="123" y="778"/>
                    </a:lnTo>
                    <a:lnTo>
                      <a:pt x="120" y="767"/>
                    </a:lnTo>
                    <a:lnTo>
                      <a:pt x="116" y="752"/>
                    </a:lnTo>
                    <a:lnTo>
                      <a:pt x="113" y="746"/>
                    </a:lnTo>
                    <a:lnTo>
                      <a:pt x="109" y="735"/>
                    </a:lnTo>
                    <a:lnTo>
                      <a:pt x="108" y="727"/>
                    </a:lnTo>
                    <a:lnTo>
                      <a:pt x="105" y="719"/>
                    </a:lnTo>
                    <a:lnTo>
                      <a:pt x="102" y="712"/>
                    </a:lnTo>
                    <a:lnTo>
                      <a:pt x="99" y="703"/>
                    </a:lnTo>
                    <a:lnTo>
                      <a:pt x="99" y="696"/>
                    </a:lnTo>
                    <a:lnTo>
                      <a:pt x="99" y="689"/>
                    </a:lnTo>
                    <a:lnTo>
                      <a:pt x="99" y="678"/>
                    </a:lnTo>
                    <a:lnTo>
                      <a:pt x="97" y="670"/>
                    </a:lnTo>
                    <a:lnTo>
                      <a:pt x="96" y="663"/>
                    </a:lnTo>
                    <a:lnTo>
                      <a:pt x="93" y="652"/>
                    </a:lnTo>
                    <a:lnTo>
                      <a:pt x="91" y="647"/>
                    </a:lnTo>
                    <a:lnTo>
                      <a:pt x="91" y="644"/>
                    </a:lnTo>
                    <a:lnTo>
                      <a:pt x="89" y="641"/>
                    </a:lnTo>
                    <a:lnTo>
                      <a:pt x="89" y="636"/>
                    </a:lnTo>
                    <a:lnTo>
                      <a:pt x="89" y="632"/>
                    </a:lnTo>
                    <a:lnTo>
                      <a:pt x="89" y="629"/>
                    </a:lnTo>
                    <a:lnTo>
                      <a:pt x="93" y="627"/>
                    </a:lnTo>
                    <a:lnTo>
                      <a:pt x="100" y="626"/>
                    </a:lnTo>
                    <a:lnTo>
                      <a:pt x="108" y="624"/>
                    </a:lnTo>
                    <a:lnTo>
                      <a:pt x="120" y="623"/>
                    </a:lnTo>
                    <a:lnTo>
                      <a:pt x="122" y="621"/>
                    </a:lnTo>
                    <a:lnTo>
                      <a:pt x="122" y="615"/>
                    </a:lnTo>
                    <a:lnTo>
                      <a:pt x="123" y="609"/>
                    </a:lnTo>
                    <a:lnTo>
                      <a:pt x="122" y="601"/>
                    </a:lnTo>
                    <a:lnTo>
                      <a:pt x="120" y="593"/>
                    </a:lnTo>
                    <a:lnTo>
                      <a:pt x="119" y="586"/>
                    </a:lnTo>
                    <a:lnTo>
                      <a:pt x="116" y="575"/>
                    </a:lnTo>
                    <a:lnTo>
                      <a:pt x="113" y="569"/>
                    </a:lnTo>
                    <a:lnTo>
                      <a:pt x="108" y="563"/>
                    </a:lnTo>
                    <a:lnTo>
                      <a:pt x="102" y="560"/>
                    </a:lnTo>
                    <a:lnTo>
                      <a:pt x="100" y="555"/>
                    </a:lnTo>
                    <a:lnTo>
                      <a:pt x="102" y="549"/>
                    </a:lnTo>
                    <a:lnTo>
                      <a:pt x="106" y="544"/>
                    </a:lnTo>
                    <a:lnTo>
                      <a:pt x="111" y="538"/>
                    </a:lnTo>
                    <a:lnTo>
                      <a:pt x="116" y="536"/>
                    </a:lnTo>
                    <a:lnTo>
                      <a:pt x="120" y="541"/>
                    </a:lnTo>
                    <a:lnTo>
                      <a:pt x="126" y="543"/>
                    </a:lnTo>
                    <a:lnTo>
                      <a:pt x="134" y="544"/>
                    </a:lnTo>
                    <a:lnTo>
                      <a:pt x="142" y="541"/>
                    </a:lnTo>
                    <a:lnTo>
                      <a:pt x="151" y="540"/>
                    </a:lnTo>
                    <a:lnTo>
                      <a:pt x="154" y="538"/>
                    </a:lnTo>
                    <a:lnTo>
                      <a:pt x="156" y="535"/>
                    </a:lnTo>
                    <a:lnTo>
                      <a:pt x="151" y="527"/>
                    </a:lnTo>
                    <a:lnTo>
                      <a:pt x="143" y="520"/>
                    </a:lnTo>
                    <a:lnTo>
                      <a:pt x="139" y="513"/>
                    </a:lnTo>
                    <a:lnTo>
                      <a:pt x="139" y="513"/>
                    </a:lnTo>
                    <a:lnTo>
                      <a:pt x="134" y="504"/>
                    </a:lnTo>
                    <a:lnTo>
                      <a:pt x="129" y="501"/>
                    </a:lnTo>
                    <a:lnTo>
                      <a:pt x="126" y="496"/>
                    </a:lnTo>
                    <a:lnTo>
                      <a:pt x="119" y="496"/>
                    </a:lnTo>
                    <a:lnTo>
                      <a:pt x="114" y="498"/>
                    </a:lnTo>
                    <a:lnTo>
                      <a:pt x="105" y="503"/>
                    </a:lnTo>
                    <a:lnTo>
                      <a:pt x="97" y="507"/>
                    </a:lnTo>
                    <a:lnTo>
                      <a:pt x="91" y="510"/>
                    </a:lnTo>
                    <a:lnTo>
                      <a:pt x="80" y="512"/>
                    </a:lnTo>
                    <a:lnTo>
                      <a:pt x="70" y="513"/>
                    </a:lnTo>
                    <a:lnTo>
                      <a:pt x="53" y="513"/>
                    </a:lnTo>
                    <a:lnTo>
                      <a:pt x="45" y="510"/>
                    </a:lnTo>
                    <a:lnTo>
                      <a:pt x="42" y="506"/>
                    </a:lnTo>
                    <a:lnTo>
                      <a:pt x="42" y="496"/>
                    </a:lnTo>
                    <a:lnTo>
                      <a:pt x="40" y="489"/>
                    </a:lnTo>
                    <a:lnTo>
                      <a:pt x="36" y="489"/>
                    </a:lnTo>
                    <a:lnTo>
                      <a:pt x="31" y="495"/>
                    </a:lnTo>
                    <a:lnTo>
                      <a:pt x="31" y="496"/>
                    </a:lnTo>
                    <a:lnTo>
                      <a:pt x="31" y="496"/>
                    </a:lnTo>
                    <a:lnTo>
                      <a:pt x="13" y="493"/>
                    </a:lnTo>
                    <a:lnTo>
                      <a:pt x="10" y="492"/>
                    </a:lnTo>
                    <a:lnTo>
                      <a:pt x="6" y="490"/>
                    </a:lnTo>
                    <a:lnTo>
                      <a:pt x="3" y="484"/>
                    </a:lnTo>
                    <a:lnTo>
                      <a:pt x="2" y="481"/>
                    </a:lnTo>
                    <a:lnTo>
                      <a:pt x="0" y="476"/>
                    </a:lnTo>
                    <a:lnTo>
                      <a:pt x="0" y="472"/>
                    </a:lnTo>
                    <a:lnTo>
                      <a:pt x="0" y="467"/>
                    </a:lnTo>
                    <a:lnTo>
                      <a:pt x="2" y="463"/>
                    </a:lnTo>
                    <a:lnTo>
                      <a:pt x="5" y="456"/>
                    </a:lnTo>
                    <a:lnTo>
                      <a:pt x="11" y="438"/>
                    </a:lnTo>
                    <a:lnTo>
                      <a:pt x="14" y="429"/>
                    </a:lnTo>
                    <a:lnTo>
                      <a:pt x="16" y="421"/>
                    </a:lnTo>
                    <a:lnTo>
                      <a:pt x="17" y="416"/>
                    </a:lnTo>
                    <a:lnTo>
                      <a:pt x="19" y="412"/>
                    </a:lnTo>
                    <a:lnTo>
                      <a:pt x="20" y="410"/>
                    </a:lnTo>
                    <a:lnTo>
                      <a:pt x="28" y="410"/>
                    </a:lnTo>
                    <a:lnTo>
                      <a:pt x="30" y="412"/>
                    </a:lnTo>
                    <a:lnTo>
                      <a:pt x="37" y="413"/>
                    </a:lnTo>
                    <a:lnTo>
                      <a:pt x="39" y="413"/>
                    </a:lnTo>
                    <a:lnTo>
                      <a:pt x="40" y="412"/>
                    </a:lnTo>
                    <a:lnTo>
                      <a:pt x="43" y="410"/>
                    </a:lnTo>
                    <a:lnTo>
                      <a:pt x="45" y="409"/>
                    </a:lnTo>
                    <a:lnTo>
                      <a:pt x="46" y="407"/>
                    </a:lnTo>
                    <a:lnTo>
                      <a:pt x="51" y="406"/>
                    </a:lnTo>
                    <a:lnTo>
                      <a:pt x="53" y="404"/>
                    </a:lnTo>
                    <a:lnTo>
                      <a:pt x="57" y="401"/>
                    </a:lnTo>
                    <a:lnTo>
                      <a:pt x="59" y="396"/>
                    </a:lnTo>
                    <a:close/>
                  </a:path>
                </a:pathLst>
              </a:custGeom>
              <a:solidFill>
                <a:srgbClr val="DF73C3"/>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sp>
            <p:nvSpPr>
              <p:cNvPr id="125" name="Freeform 40">
                <a:extLst>
                  <a:ext uri="{FF2B5EF4-FFF2-40B4-BE49-F238E27FC236}">
                    <a16:creationId xmlns:a16="http://schemas.microsoft.com/office/drawing/2014/main" id="{D415A6C7-2D63-73AA-188C-512232E4AD2F}"/>
                  </a:ext>
                </a:extLst>
              </p:cNvPr>
              <p:cNvSpPr>
                <a:spLocks/>
              </p:cNvSpPr>
              <p:nvPr/>
            </p:nvSpPr>
            <p:spPr bwMode="auto">
              <a:xfrm>
                <a:off x="465" y="707"/>
                <a:ext cx="1855" cy="1366"/>
              </a:xfrm>
              <a:custGeom>
                <a:avLst/>
                <a:gdLst>
                  <a:gd name="T0" fmla="*/ 25 w 1855"/>
                  <a:gd name="T1" fmla="*/ 442 h 1366"/>
                  <a:gd name="T2" fmla="*/ 79 w 1855"/>
                  <a:gd name="T3" fmla="*/ 430 h 1366"/>
                  <a:gd name="T4" fmla="*/ 114 w 1855"/>
                  <a:gd name="T5" fmla="*/ 420 h 1366"/>
                  <a:gd name="T6" fmla="*/ 114 w 1855"/>
                  <a:gd name="T7" fmla="*/ 388 h 1366"/>
                  <a:gd name="T8" fmla="*/ 42 w 1855"/>
                  <a:gd name="T9" fmla="*/ 365 h 1366"/>
                  <a:gd name="T10" fmla="*/ 91 w 1855"/>
                  <a:gd name="T11" fmla="*/ 356 h 1366"/>
                  <a:gd name="T12" fmla="*/ 65 w 1855"/>
                  <a:gd name="T13" fmla="*/ 343 h 1366"/>
                  <a:gd name="T14" fmla="*/ 96 w 1855"/>
                  <a:gd name="T15" fmla="*/ 325 h 1366"/>
                  <a:gd name="T16" fmla="*/ 134 w 1855"/>
                  <a:gd name="T17" fmla="*/ 305 h 1366"/>
                  <a:gd name="T18" fmla="*/ 114 w 1855"/>
                  <a:gd name="T19" fmla="*/ 222 h 1366"/>
                  <a:gd name="T20" fmla="*/ 133 w 1855"/>
                  <a:gd name="T21" fmla="*/ 165 h 1366"/>
                  <a:gd name="T22" fmla="*/ 96 w 1855"/>
                  <a:gd name="T23" fmla="*/ 157 h 1366"/>
                  <a:gd name="T24" fmla="*/ 117 w 1855"/>
                  <a:gd name="T25" fmla="*/ 105 h 1366"/>
                  <a:gd name="T26" fmla="*/ 190 w 1855"/>
                  <a:gd name="T27" fmla="*/ 74 h 1366"/>
                  <a:gd name="T28" fmla="*/ 226 w 1855"/>
                  <a:gd name="T29" fmla="*/ 0 h 1366"/>
                  <a:gd name="T30" fmla="*/ 1801 w 1855"/>
                  <a:gd name="T31" fmla="*/ 690 h 1366"/>
                  <a:gd name="T32" fmla="*/ 1808 w 1855"/>
                  <a:gd name="T33" fmla="*/ 829 h 1366"/>
                  <a:gd name="T34" fmla="*/ 1758 w 1855"/>
                  <a:gd name="T35" fmla="*/ 845 h 1366"/>
                  <a:gd name="T36" fmla="*/ 1713 w 1855"/>
                  <a:gd name="T37" fmla="*/ 877 h 1366"/>
                  <a:gd name="T38" fmla="*/ 1662 w 1855"/>
                  <a:gd name="T39" fmla="*/ 903 h 1366"/>
                  <a:gd name="T40" fmla="*/ 1627 w 1855"/>
                  <a:gd name="T41" fmla="*/ 920 h 1366"/>
                  <a:gd name="T42" fmla="*/ 1576 w 1855"/>
                  <a:gd name="T43" fmla="*/ 906 h 1366"/>
                  <a:gd name="T44" fmla="*/ 1539 w 1855"/>
                  <a:gd name="T45" fmla="*/ 925 h 1366"/>
                  <a:gd name="T46" fmla="*/ 1521 w 1855"/>
                  <a:gd name="T47" fmla="*/ 929 h 1366"/>
                  <a:gd name="T48" fmla="*/ 1495 w 1855"/>
                  <a:gd name="T49" fmla="*/ 946 h 1366"/>
                  <a:gd name="T50" fmla="*/ 1450 w 1855"/>
                  <a:gd name="T51" fmla="*/ 962 h 1366"/>
                  <a:gd name="T52" fmla="*/ 1406 w 1855"/>
                  <a:gd name="T53" fmla="*/ 983 h 1366"/>
                  <a:gd name="T54" fmla="*/ 1393 w 1855"/>
                  <a:gd name="T55" fmla="*/ 1017 h 1366"/>
                  <a:gd name="T56" fmla="*/ 1352 w 1855"/>
                  <a:gd name="T57" fmla="*/ 1023 h 1366"/>
                  <a:gd name="T58" fmla="*/ 1313 w 1855"/>
                  <a:gd name="T59" fmla="*/ 1057 h 1366"/>
                  <a:gd name="T60" fmla="*/ 1276 w 1855"/>
                  <a:gd name="T61" fmla="*/ 1080 h 1366"/>
                  <a:gd name="T62" fmla="*/ 1244 w 1855"/>
                  <a:gd name="T63" fmla="*/ 1116 h 1366"/>
                  <a:gd name="T64" fmla="*/ 1195 w 1855"/>
                  <a:gd name="T65" fmla="*/ 1154 h 1366"/>
                  <a:gd name="T66" fmla="*/ 1166 w 1855"/>
                  <a:gd name="T67" fmla="*/ 1163 h 1366"/>
                  <a:gd name="T68" fmla="*/ 1127 w 1855"/>
                  <a:gd name="T69" fmla="*/ 1202 h 1366"/>
                  <a:gd name="T70" fmla="*/ 1084 w 1855"/>
                  <a:gd name="T71" fmla="*/ 1229 h 1366"/>
                  <a:gd name="T72" fmla="*/ 1077 w 1855"/>
                  <a:gd name="T73" fmla="*/ 1312 h 1366"/>
                  <a:gd name="T74" fmla="*/ 1024 w 1855"/>
                  <a:gd name="T75" fmla="*/ 1349 h 1366"/>
                  <a:gd name="T76" fmla="*/ 954 w 1855"/>
                  <a:gd name="T77" fmla="*/ 1272 h 1366"/>
                  <a:gd name="T78" fmla="*/ 964 w 1855"/>
                  <a:gd name="T79" fmla="*/ 1237 h 1366"/>
                  <a:gd name="T80" fmla="*/ 872 w 1855"/>
                  <a:gd name="T81" fmla="*/ 1192 h 1366"/>
                  <a:gd name="T82" fmla="*/ 758 w 1855"/>
                  <a:gd name="T83" fmla="*/ 1108 h 1366"/>
                  <a:gd name="T84" fmla="*/ 698 w 1855"/>
                  <a:gd name="T85" fmla="*/ 1100 h 1366"/>
                  <a:gd name="T86" fmla="*/ 626 w 1855"/>
                  <a:gd name="T87" fmla="*/ 1083 h 1366"/>
                  <a:gd name="T88" fmla="*/ 597 w 1855"/>
                  <a:gd name="T89" fmla="*/ 1092 h 1366"/>
                  <a:gd name="T90" fmla="*/ 537 w 1855"/>
                  <a:gd name="T91" fmla="*/ 1060 h 1366"/>
                  <a:gd name="T92" fmla="*/ 508 w 1855"/>
                  <a:gd name="T93" fmla="*/ 1043 h 1366"/>
                  <a:gd name="T94" fmla="*/ 525 w 1855"/>
                  <a:gd name="T95" fmla="*/ 1019 h 1366"/>
                  <a:gd name="T96" fmla="*/ 417 w 1855"/>
                  <a:gd name="T97" fmla="*/ 913 h 1366"/>
                  <a:gd name="T98" fmla="*/ 409 w 1855"/>
                  <a:gd name="T99" fmla="*/ 868 h 1366"/>
                  <a:gd name="T100" fmla="*/ 516 w 1855"/>
                  <a:gd name="T101" fmla="*/ 796 h 1366"/>
                  <a:gd name="T102" fmla="*/ 460 w 1855"/>
                  <a:gd name="T103" fmla="*/ 742 h 1366"/>
                  <a:gd name="T104" fmla="*/ 397 w 1855"/>
                  <a:gd name="T105" fmla="*/ 688 h 1366"/>
                  <a:gd name="T106" fmla="*/ 346 w 1855"/>
                  <a:gd name="T107" fmla="*/ 614 h 1366"/>
                  <a:gd name="T108" fmla="*/ 266 w 1855"/>
                  <a:gd name="T109" fmla="*/ 613 h 1366"/>
                  <a:gd name="T110" fmla="*/ 171 w 1855"/>
                  <a:gd name="T111" fmla="*/ 628 h 1366"/>
                  <a:gd name="T112" fmla="*/ 223 w 1855"/>
                  <a:gd name="T113" fmla="*/ 586 h 1366"/>
                  <a:gd name="T114" fmla="*/ 70 w 1855"/>
                  <a:gd name="T115" fmla="*/ 596 h 1366"/>
                  <a:gd name="T116" fmla="*/ 5 w 1855"/>
                  <a:gd name="T117" fmla="*/ 514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5" h="1366">
                    <a:moveTo>
                      <a:pt x="2" y="476"/>
                    </a:moveTo>
                    <a:lnTo>
                      <a:pt x="2" y="473"/>
                    </a:lnTo>
                    <a:lnTo>
                      <a:pt x="4" y="470"/>
                    </a:lnTo>
                    <a:lnTo>
                      <a:pt x="4" y="467"/>
                    </a:lnTo>
                    <a:lnTo>
                      <a:pt x="5" y="465"/>
                    </a:lnTo>
                    <a:lnTo>
                      <a:pt x="5" y="462"/>
                    </a:lnTo>
                    <a:lnTo>
                      <a:pt x="7" y="460"/>
                    </a:lnTo>
                    <a:lnTo>
                      <a:pt x="10" y="456"/>
                    </a:lnTo>
                    <a:lnTo>
                      <a:pt x="14" y="453"/>
                    </a:lnTo>
                    <a:lnTo>
                      <a:pt x="16" y="450"/>
                    </a:lnTo>
                    <a:lnTo>
                      <a:pt x="17" y="448"/>
                    </a:lnTo>
                    <a:lnTo>
                      <a:pt x="19" y="448"/>
                    </a:lnTo>
                    <a:lnTo>
                      <a:pt x="20" y="447"/>
                    </a:lnTo>
                    <a:lnTo>
                      <a:pt x="24" y="443"/>
                    </a:lnTo>
                    <a:lnTo>
                      <a:pt x="25" y="442"/>
                    </a:lnTo>
                    <a:lnTo>
                      <a:pt x="33" y="437"/>
                    </a:lnTo>
                    <a:lnTo>
                      <a:pt x="36" y="437"/>
                    </a:lnTo>
                    <a:lnTo>
                      <a:pt x="39" y="434"/>
                    </a:lnTo>
                    <a:lnTo>
                      <a:pt x="42" y="433"/>
                    </a:lnTo>
                    <a:lnTo>
                      <a:pt x="44" y="433"/>
                    </a:lnTo>
                    <a:lnTo>
                      <a:pt x="45" y="433"/>
                    </a:lnTo>
                    <a:lnTo>
                      <a:pt x="48" y="433"/>
                    </a:lnTo>
                    <a:lnTo>
                      <a:pt x="50" y="431"/>
                    </a:lnTo>
                    <a:lnTo>
                      <a:pt x="54" y="431"/>
                    </a:lnTo>
                    <a:lnTo>
                      <a:pt x="56" y="431"/>
                    </a:lnTo>
                    <a:lnTo>
                      <a:pt x="60" y="430"/>
                    </a:lnTo>
                    <a:lnTo>
                      <a:pt x="65" y="430"/>
                    </a:lnTo>
                    <a:lnTo>
                      <a:pt x="70" y="428"/>
                    </a:lnTo>
                    <a:lnTo>
                      <a:pt x="74" y="430"/>
                    </a:lnTo>
                    <a:lnTo>
                      <a:pt x="79" y="430"/>
                    </a:lnTo>
                    <a:lnTo>
                      <a:pt x="84" y="430"/>
                    </a:lnTo>
                    <a:lnTo>
                      <a:pt x="90" y="431"/>
                    </a:lnTo>
                    <a:lnTo>
                      <a:pt x="91" y="431"/>
                    </a:lnTo>
                    <a:lnTo>
                      <a:pt x="97" y="433"/>
                    </a:lnTo>
                    <a:lnTo>
                      <a:pt x="100" y="433"/>
                    </a:lnTo>
                    <a:lnTo>
                      <a:pt x="103" y="434"/>
                    </a:lnTo>
                    <a:lnTo>
                      <a:pt x="107" y="434"/>
                    </a:lnTo>
                    <a:lnTo>
                      <a:pt x="111" y="434"/>
                    </a:lnTo>
                    <a:lnTo>
                      <a:pt x="114" y="434"/>
                    </a:lnTo>
                    <a:lnTo>
                      <a:pt x="114" y="433"/>
                    </a:lnTo>
                    <a:lnTo>
                      <a:pt x="116" y="430"/>
                    </a:lnTo>
                    <a:lnTo>
                      <a:pt x="116" y="428"/>
                    </a:lnTo>
                    <a:lnTo>
                      <a:pt x="116" y="427"/>
                    </a:lnTo>
                    <a:lnTo>
                      <a:pt x="114" y="423"/>
                    </a:lnTo>
                    <a:lnTo>
                      <a:pt x="114" y="420"/>
                    </a:lnTo>
                    <a:lnTo>
                      <a:pt x="114" y="416"/>
                    </a:lnTo>
                    <a:lnTo>
                      <a:pt x="114" y="413"/>
                    </a:lnTo>
                    <a:lnTo>
                      <a:pt x="116" y="411"/>
                    </a:lnTo>
                    <a:lnTo>
                      <a:pt x="116" y="408"/>
                    </a:lnTo>
                    <a:lnTo>
                      <a:pt x="116" y="407"/>
                    </a:lnTo>
                    <a:lnTo>
                      <a:pt x="117" y="403"/>
                    </a:lnTo>
                    <a:lnTo>
                      <a:pt x="119" y="400"/>
                    </a:lnTo>
                    <a:lnTo>
                      <a:pt x="122" y="397"/>
                    </a:lnTo>
                    <a:lnTo>
                      <a:pt x="123" y="396"/>
                    </a:lnTo>
                    <a:lnTo>
                      <a:pt x="127" y="393"/>
                    </a:lnTo>
                    <a:lnTo>
                      <a:pt x="127" y="390"/>
                    </a:lnTo>
                    <a:lnTo>
                      <a:pt x="127" y="388"/>
                    </a:lnTo>
                    <a:lnTo>
                      <a:pt x="122" y="388"/>
                    </a:lnTo>
                    <a:lnTo>
                      <a:pt x="119" y="388"/>
                    </a:lnTo>
                    <a:lnTo>
                      <a:pt x="114" y="388"/>
                    </a:lnTo>
                    <a:lnTo>
                      <a:pt x="110" y="388"/>
                    </a:lnTo>
                    <a:lnTo>
                      <a:pt x="105" y="388"/>
                    </a:lnTo>
                    <a:lnTo>
                      <a:pt x="100" y="390"/>
                    </a:lnTo>
                    <a:lnTo>
                      <a:pt x="96" y="388"/>
                    </a:lnTo>
                    <a:lnTo>
                      <a:pt x="91" y="388"/>
                    </a:lnTo>
                    <a:lnTo>
                      <a:pt x="87" y="387"/>
                    </a:lnTo>
                    <a:lnTo>
                      <a:pt x="80" y="387"/>
                    </a:lnTo>
                    <a:lnTo>
                      <a:pt x="74" y="385"/>
                    </a:lnTo>
                    <a:lnTo>
                      <a:pt x="70" y="383"/>
                    </a:lnTo>
                    <a:lnTo>
                      <a:pt x="64" y="382"/>
                    </a:lnTo>
                    <a:lnTo>
                      <a:pt x="59" y="379"/>
                    </a:lnTo>
                    <a:lnTo>
                      <a:pt x="54" y="376"/>
                    </a:lnTo>
                    <a:lnTo>
                      <a:pt x="50" y="371"/>
                    </a:lnTo>
                    <a:lnTo>
                      <a:pt x="47" y="368"/>
                    </a:lnTo>
                    <a:lnTo>
                      <a:pt x="42" y="365"/>
                    </a:lnTo>
                    <a:lnTo>
                      <a:pt x="39" y="362"/>
                    </a:lnTo>
                    <a:lnTo>
                      <a:pt x="39" y="359"/>
                    </a:lnTo>
                    <a:lnTo>
                      <a:pt x="39" y="356"/>
                    </a:lnTo>
                    <a:lnTo>
                      <a:pt x="40" y="353"/>
                    </a:lnTo>
                    <a:lnTo>
                      <a:pt x="44" y="351"/>
                    </a:lnTo>
                    <a:lnTo>
                      <a:pt x="48" y="350"/>
                    </a:lnTo>
                    <a:lnTo>
                      <a:pt x="53" y="350"/>
                    </a:lnTo>
                    <a:lnTo>
                      <a:pt x="56" y="350"/>
                    </a:lnTo>
                    <a:lnTo>
                      <a:pt x="62" y="350"/>
                    </a:lnTo>
                    <a:lnTo>
                      <a:pt x="67" y="351"/>
                    </a:lnTo>
                    <a:lnTo>
                      <a:pt x="71" y="353"/>
                    </a:lnTo>
                    <a:lnTo>
                      <a:pt x="76" y="354"/>
                    </a:lnTo>
                    <a:lnTo>
                      <a:pt x="80" y="356"/>
                    </a:lnTo>
                    <a:lnTo>
                      <a:pt x="85" y="357"/>
                    </a:lnTo>
                    <a:lnTo>
                      <a:pt x="91" y="356"/>
                    </a:lnTo>
                    <a:lnTo>
                      <a:pt x="94" y="356"/>
                    </a:lnTo>
                    <a:lnTo>
                      <a:pt x="99" y="356"/>
                    </a:lnTo>
                    <a:lnTo>
                      <a:pt x="102" y="356"/>
                    </a:lnTo>
                    <a:lnTo>
                      <a:pt x="105" y="354"/>
                    </a:lnTo>
                    <a:lnTo>
                      <a:pt x="105" y="351"/>
                    </a:lnTo>
                    <a:lnTo>
                      <a:pt x="103" y="350"/>
                    </a:lnTo>
                    <a:lnTo>
                      <a:pt x="100" y="347"/>
                    </a:lnTo>
                    <a:lnTo>
                      <a:pt x="94" y="343"/>
                    </a:lnTo>
                    <a:lnTo>
                      <a:pt x="88" y="343"/>
                    </a:lnTo>
                    <a:lnTo>
                      <a:pt x="85" y="343"/>
                    </a:lnTo>
                    <a:lnTo>
                      <a:pt x="80" y="343"/>
                    </a:lnTo>
                    <a:lnTo>
                      <a:pt x="77" y="343"/>
                    </a:lnTo>
                    <a:lnTo>
                      <a:pt x="74" y="343"/>
                    </a:lnTo>
                    <a:lnTo>
                      <a:pt x="68" y="343"/>
                    </a:lnTo>
                    <a:lnTo>
                      <a:pt x="65" y="343"/>
                    </a:lnTo>
                    <a:lnTo>
                      <a:pt x="60" y="342"/>
                    </a:lnTo>
                    <a:lnTo>
                      <a:pt x="57" y="337"/>
                    </a:lnTo>
                    <a:lnTo>
                      <a:pt x="53" y="333"/>
                    </a:lnTo>
                    <a:lnTo>
                      <a:pt x="48" y="331"/>
                    </a:lnTo>
                    <a:lnTo>
                      <a:pt x="45" y="328"/>
                    </a:lnTo>
                    <a:lnTo>
                      <a:pt x="44" y="325"/>
                    </a:lnTo>
                    <a:lnTo>
                      <a:pt x="45" y="322"/>
                    </a:lnTo>
                    <a:lnTo>
                      <a:pt x="50" y="320"/>
                    </a:lnTo>
                    <a:lnTo>
                      <a:pt x="56" y="322"/>
                    </a:lnTo>
                    <a:lnTo>
                      <a:pt x="62" y="325"/>
                    </a:lnTo>
                    <a:lnTo>
                      <a:pt x="68" y="327"/>
                    </a:lnTo>
                    <a:lnTo>
                      <a:pt x="79" y="328"/>
                    </a:lnTo>
                    <a:lnTo>
                      <a:pt x="85" y="328"/>
                    </a:lnTo>
                    <a:lnTo>
                      <a:pt x="91" y="327"/>
                    </a:lnTo>
                    <a:lnTo>
                      <a:pt x="96" y="325"/>
                    </a:lnTo>
                    <a:lnTo>
                      <a:pt x="100" y="323"/>
                    </a:lnTo>
                    <a:lnTo>
                      <a:pt x="105" y="322"/>
                    </a:lnTo>
                    <a:lnTo>
                      <a:pt x="113" y="320"/>
                    </a:lnTo>
                    <a:lnTo>
                      <a:pt x="120" y="320"/>
                    </a:lnTo>
                    <a:lnTo>
                      <a:pt x="125" y="319"/>
                    </a:lnTo>
                    <a:lnTo>
                      <a:pt x="130" y="317"/>
                    </a:lnTo>
                    <a:lnTo>
                      <a:pt x="133" y="317"/>
                    </a:lnTo>
                    <a:lnTo>
                      <a:pt x="139" y="317"/>
                    </a:lnTo>
                    <a:lnTo>
                      <a:pt x="143" y="316"/>
                    </a:lnTo>
                    <a:lnTo>
                      <a:pt x="147" y="314"/>
                    </a:lnTo>
                    <a:lnTo>
                      <a:pt x="147" y="310"/>
                    </a:lnTo>
                    <a:lnTo>
                      <a:pt x="145" y="308"/>
                    </a:lnTo>
                    <a:lnTo>
                      <a:pt x="142" y="307"/>
                    </a:lnTo>
                    <a:lnTo>
                      <a:pt x="137" y="308"/>
                    </a:lnTo>
                    <a:lnTo>
                      <a:pt x="134" y="305"/>
                    </a:lnTo>
                    <a:lnTo>
                      <a:pt x="133" y="299"/>
                    </a:lnTo>
                    <a:lnTo>
                      <a:pt x="133" y="291"/>
                    </a:lnTo>
                    <a:lnTo>
                      <a:pt x="133" y="283"/>
                    </a:lnTo>
                    <a:lnTo>
                      <a:pt x="134" y="276"/>
                    </a:lnTo>
                    <a:lnTo>
                      <a:pt x="136" y="268"/>
                    </a:lnTo>
                    <a:lnTo>
                      <a:pt x="139" y="262"/>
                    </a:lnTo>
                    <a:lnTo>
                      <a:pt x="140" y="257"/>
                    </a:lnTo>
                    <a:lnTo>
                      <a:pt x="140" y="254"/>
                    </a:lnTo>
                    <a:lnTo>
                      <a:pt x="136" y="250"/>
                    </a:lnTo>
                    <a:lnTo>
                      <a:pt x="133" y="245"/>
                    </a:lnTo>
                    <a:lnTo>
                      <a:pt x="130" y="239"/>
                    </a:lnTo>
                    <a:lnTo>
                      <a:pt x="127" y="234"/>
                    </a:lnTo>
                    <a:lnTo>
                      <a:pt x="123" y="230"/>
                    </a:lnTo>
                    <a:lnTo>
                      <a:pt x="119" y="227"/>
                    </a:lnTo>
                    <a:lnTo>
                      <a:pt x="114" y="222"/>
                    </a:lnTo>
                    <a:lnTo>
                      <a:pt x="110" y="220"/>
                    </a:lnTo>
                    <a:lnTo>
                      <a:pt x="103" y="217"/>
                    </a:lnTo>
                    <a:lnTo>
                      <a:pt x="97" y="217"/>
                    </a:lnTo>
                    <a:lnTo>
                      <a:pt x="94" y="213"/>
                    </a:lnTo>
                    <a:lnTo>
                      <a:pt x="96" y="205"/>
                    </a:lnTo>
                    <a:lnTo>
                      <a:pt x="102" y="202"/>
                    </a:lnTo>
                    <a:lnTo>
                      <a:pt x="107" y="196"/>
                    </a:lnTo>
                    <a:lnTo>
                      <a:pt x="111" y="194"/>
                    </a:lnTo>
                    <a:lnTo>
                      <a:pt x="116" y="191"/>
                    </a:lnTo>
                    <a:lnTo>
                      <a:pt x="122" y="188"/>
                    </a:lnTo>
                    <a:lnTo>
                      <a:pt x="127" y="185"/>
                    </a:lnTo>
                    <a:lnTo>
                      <a:pt x="131" y="180"/>
                    </a:lnTo>
                    <a:lnTo>
                      <a:pt x="134" y="176"/>
                    </a:lnTo>
                    <a:lnTo>
                      <a:pt x="134" y="170"/>
                    </a:lnTo>
                    <a:lnTo>
                      <a:pt x="133" y="165"/>
                    </a:lnTo>
                    <a:lnTo>
                      <a:pt x="130" y="165"/>
                    </a:lnTo>
                    <a:lnTo>
                      <a:pt x="127" y="165"/>
                    </a:lnTo>
                    <a:lnTo>
                      <a:pt x="120" y="167"/>
                    </a:lnTo>
                    <a:lnTo>
                      <a:pt x="111" y="168"/>
                    </a:lnTo>
                    <a:lnTo>
                      <a:pt x="107" y="168"/>
                    </a:lnTo>
                    <a:lnTo>
                      <a:pt x="100" y="168"/>
                    </a:lnTo>
                    <a:lnTo>
                      <a:pt x="94" y="168"/>
                    </a:lnTo>
                    <a:lnTo>
                      <a:pt x="90" y="170"/>
                    </a:lnTo>
                    <a:lnTo>
                      <a:pt x="84" y="170"/>
                    </a:lnTo>
                    <a:lnTo>
                      <a:pt x="79" y="170"/>
                    </a:lnTo>
                    <a:lnTo>
                      <a:pt x="76" y="167"/>
                    </a:lnTo>
                    <a:lnTo>
                      <a:pt x="79" y="164"/>
                    </a:lnTo>
                    <a:lnTo>
                      <a:pt x="84" y="160"/>
                    </a:lnTo>
                    <a:lnTo>
                      <a:pt x="90" y="159"/>
                    </a:lnTo>
                    <a:lnTo>
                      <a:pt x="96" y="157"/>
                    </a:lnTo>
                    <a:lnTo>
                      <a:pt x="100" y="156"/>
                    </a:lnTo>
                    <a:lnTo>
                      <a:pt x="107" y="154"/>
                    </a:lnTo>
                    <a:lnTo>
                      <a:pt x="114" y="153"/>
                    </a:lnTo>
                    <a:lnTo>
                      <a:pt x="120" y="151"/>
                    </a:lnTo>
                    <a:lnTo>
                      <a:pt x="131" y="150"/>
                    </a:lnTo>
                    <a:lnTo>
                      <a:pt x="137" y="148"/>
                    </a:lnTo>
                    <a:lnTo>
                      <a:pt x="145" y="137"/>
                    </a:lnTo>
                    <a:lnTo>
                      <a:pt x="145" y="134"/>
                    </a:lnTo>
                    <a:lnTo>
                      <a:pt x="143" y="130"/>
                    </a:lnTo>
                    <a:lnTo>
                      <a:pt x="142" y="124"/>
                    </a:lnTo>
                    <a:lnTo>
                      <a:pt x="137" y="119"/>
                    </a:lnTo>
                    <a:lnTo>
                      <a:pt x="134" y="116"/>
                    </a:lnTo>
                    <a:lnTo>
                      <a:pt x="127" y="113"/>
                    </a:lnTo>
                    <a:lnTo>
                      <a:pt x="120" y="108"/>
                    </a:lnTo>
                    <a:lnTo>
                      <a:pt x="117" y="105"/>
                    </a:lnTo>
                    <a:lnTo>
                      <a:pt x="114" y="104"/>
                    </a:lnTo>
                    <a:lnTo>
                      <a:pt x="116" y="100"/>
                    </a:lnTo>
                    <a:lnTo>
                      <a:pt x="119" y="99"/>
                    </a:lnTo>
                    <a:lnTo>
                      <a:pt x="128" y="96"/>
                    </a:lnTo>
                    <a:lnTo>
                      <a:pt x="136" y="91"/>
                    </a:lnTo>
                    <a:lnTo>
                      <a:pt x="142" y="88"/>
                    </a:lnTo>
                    <a:lnTo>
                      <a:pt x="147" y="85"/>
                    </a:lnTo>
                    <a:lnTo>
                      <a:pt x="148" y="85"/>
                    </a:lnTo>
                    <a:lnTo>
                      <a:pt x="153" y="84"/>
                    </a:lnTo>
                    <a:lnTo>
                      <a:pt x="157" y="80"/>
                    </a:lnTo>
                    <a:lnTo>
                      <a:pt x="165" y="76"/>
                    </a:lnTo>
                    <a:lnTo>
                      <a:pt x="171" y="74"/>
                    </a:lnTo>
                    <a:lnTo>
                      <a:pt x="174" y="74"/>
                    </a:lnTo>
                    <a:lnTo>
                      <a:pt x="182" y="74"/>
                    </a:lnTo>
                    <a:lnTo>
                      <a:pt x="190" y="74"/>
                    </a:lnTo>
                    <a:lnTo>
                      <a:pt x="196" y="74"/>
                    </a:lnTo>
                    <a:lnTo>
                      <a:pt x="199" y="74"/>
                    </a:lnTo>
                    <a:lnTo>
                      <a:pt x="200" y="74"/>
                    </a:lnTo>
                    <a:lnTo>
                      <a:pt x="202" y="73"/>
                    </a:lnTo>
                    <a:lnTo>
                      <a:pt x="203" y="68"/>
                    </a:lnTo>
                    <a:lnTo>
                      <a:pt x="205" y="62"/>
                    </a:lnTo>
                    <a:lnTo>
                      <a:pt x="211" y="45"/>
                    </a:lnTo>
                    <a:lnTo>
                      <a:pt x="213" y="40"/>
                    </a:lnTo>
                    <a:lnTo>
                      <a:pt x="214" y="36"/>
                    </a:lnTo>
                    <a:lnTo>
                      <a:pt x="217" y="28"/>
                    </a:lnTo>
                    <a:lnTo>
                      <a:pt x="220" y="20"/>
                    </a:lnTo>
                    <a:lnTo>
                      <a:pt x="222" y="13"/>
                    </a:lnTo>
                    <a:lnTo>
                      <a:pt x="225" y="7"/>
                    </a:lnTo>
                    <a:lnTo>
                      <a:pt x="225" y="5"/>
                    </a:lnTo>
                    <a:lnTo>
                      <a:pt x="226" y="0"/>
                    </a:lnTo>
                    <a:lnTo>
                      <a:pt x="242" y="7"/>
                    </a:lnTo>
                    <a:lnTo>
                      <a:pt x="248" y="8"/>
                    </a:lnTo>
                    <a:lnTo>
                      <a:pt x="254" y="11"/>
                    </a:lnTo>
                    <a:lnTo>
                      <a:pt x="260" y="13"/>
                    </a:lnTo>
                    <a:lnTo>
                      <a:pt x="265" y="13"/>
                    </a:lnTo>
                    <a:lnTo>
                      <a:pt x="286" y="17"/>
                    </a:lnTo>
                    <a:lnTo>
                      <a:pt x="797" y="196"/>
                    </a:lnTo>
                    <a:lnTo>
                      <a:pt x="1101" y="308"/>
                    </a:lnTo>
                    <a:lnTo>
                      <a:pt x="1127" y="313"/>
                    </a:lnTo>
                    <a:lnTo>
                      <a:pt x="1327" y="385"/>
                    </a:lnTo>
                    <a:lnTo>
                      <a:pt x="1855" y="573"/>
                    </a:lnTo>
                    <a:lnTo>
                      <a:pt x="1815" y="659"/>
                    </a:lnTo>
                    <a:lnTo>
                      <a:pt x="1810" y="666"/>
                    </a:lnTo>
                    <a:lnTo>
                      <a:pt x="1805" y="680"/>
                    </a:lnTo>
                    <a:lnTo>
                      <a:pt x="1801" y="690"/>
                    </a:lnTo>
                    <a:lnTo>
                      <a:pt x="1799" y="699"/>
                    </a:lnTo>
                    <a:lnTo>
                      <a:pt x="1796" y="710"/>
                    </a:lnTo>
                    <a:lnTo>
                      <a:pt x="1795" y="719"/>
                    </a:lnTo>
                    <a:lnTo>
                      <a:pt x="1795" y="726"/>
                    </a:lnTo>
                    <a:lnTo>
                      <a:pt x="1795" y="736"/>
                    </a:lnTo>
                    <a:lnTo>
                      <a:pt x="1796" y="743"/>
                    </a:lnTo>
                    <a:lnTo>
                      <a:pt x="1798" y="751"/>
                    </a:lnTo>
                    <a:lnTo>
                      <a:pt x="1799" y="756"/>
                    </a:lnTo>
                    <a:lnTo>
                      <a:pt x="1801" y="763"/>
                    </a:lnTo>
                    <a:lnTo>
                      <a:pt x="1805" y="773"/>
                    </a:lnTo>
                    <a:lnTo>
                      <a:pt x="1819" y="797"/>
                    </a:lnTo>
                    <a:lnTo>
                      <a:pt x="1830" y="819"/>
                    </a:lnTo>
                    <a:lnTo>
                      <a:pt x="1811" y="828"/>
                    </a:lnTo>
                    <a:lnTo>
                      <a:pt x="1810" y="828"/>
                    </a:lnTo>
                    <a:lnTo>
                      <a:pt x="1808" y="829"/>
                    </a:lnTo>
                    <a:lnTo>
                      <a:pt x="1807" y="829"/>
                    </a:lnTo>
                    <a:lnTo>
                      <a:pt x="1804" y="831"/>
                    </a:lnTo>
                    <a:lnTo>
                      <a:pt x="1801" y="833"/>
                    </a:lnTo>
                    <a:lnTo>
                      <a:pt x="1796" y="834"/>
                    </a:lnTo>
                    <a:lnTo>
                      <a:pt x="1791" y="834"/>
                    </a:lnTo>
                    <a:lnTo>
                      <a:pt x="1788" y="836"/>
                    </a:lnTo>
                    <a:lnTo>
                      <a:pt x="1782" y="836"/>
                    </a:lnTo>
                    <a:lnTo>
                      <a:pt x="1778" y="836"/>
                    </a:lnTo>
                    <a:lnTo>
                      <a:pt x="1775" y="836"/>
                    </a:lnTo>
                    <a:lnTo>
                      <a:pt x="1772" y="837"/>
                    </a:lnTo>
                    <a:lnTo>
                      <a:pt x="1768" y="839"/>
                    </a:lnTo>
                    <a:lnTo>
                      <a:pt x="1765" y="842"/>
                    </a:lnTo>
                    <a:lnTo>
                      <a:pt x="1762" y="843"/>
                    </a:lnTo>
                    <a:lnTo>
                      <a:pt x="1761" y="843"/>
                    </a:lnTo>
                    <a:lnTo>
                      <a:pt x="1758" y="845"/>
                    </a:lnTo>
                    <a:lnTo>
                      <a:pt x="1756" y="843"/>
                    </a:lnTo>
                    <a:lnTo>
                      <a:pt x="1753" y="843"/>
                    </a:lnTo>
                    <a:lnTo>
                      <a:pt x="1750" y="842"/>
                    </a:lnTo>
                    <a:lnTo>
                      <a:pt x="1745" y="842"/>
                    </a:lnTo>
                    <a:lnTo>
                      <a:pt x="1741" y="843"/>
                    </a:lnTo>
                    <a:lnTo>
                      <a:pt x="1736" y="845"/>
                    </a:lnTo>
                    <a:lnTo>
                      <a:pt x="1732" y="845"/>
                    </a:lnTo>
                    <a:lnTo>
                      <a:pt x="1728" y="846"/>
                    </a:lnTo>
                    <a:lnTo>
                      <a:pt x="1727" y="848"/>
                    </a:lnTo>
                    <a:lnTo>
                      <a:pt x="1727" y="851"/>
                    </a:lnTo>
                    <a:lnTo>
                      <a:pt x="1725" y="854"/>
                    </a:lnTo>
                    <a:lnTo>
                      <a:pt x="1725" y="857"/>
                    </a:lnTo>
                    <a:lnTo>
                      <a:pt x="1721" y="863"/>
                    </a:lnTo>
                    <a:lnTo>
                      <a:pt x="1718" y="869"/>
                    </a:lnTo>
                    <a:lnTo>
                      <a:pt x="1713" y="877"/>
                    </a:lnTo>
                    <a:lnTo>
                      <a:pt x="1708" y="885"/>
                    </a:lnTo>
                    <a:lnTo>
                      <a:pt x="1705" y="889"/>
                    </a:lnTo>
                    <a:lnTo>
                      <a:pt x="1702" y="891"/>
                    </a:lnTo>
                    <a:lnTo>
                      <a:pt x="1699" y="893"/>
                    </a:lnTo>
                    <a:lnTo>
                      <a:pt x="1696" y="894"/>
                    </a:lnTo>
                    <a:lnTo>
                      <a:pt x="1695" y="894"/>
                    </a:lnTo>
                    <a:lnTo>
                      <a:pt x="1688" y="893"/>
                    </a:lnTo>
                    <a:lnTo>
                      <a:pt x="1684" y="894"/>
                    </a:lnTo>
                    <a:lnTo>
                      <a:pt x="1679" y="893"/>
                    </a:lnTo>
                    <a:lnTo>
                      <a:pt x="1676" y="894"/>
                    </a:lnTo>
                    <a:lnTo>
                      <a:pt x="1673" y="894"/>
                    </a:lnTo>
                    <a:lnTo>
                      <a:pt x="1670" y="896"/>
                    </a:lnTo>
                    <a:lnTo>
                      <a:pt x="1667" y="897"/>
                    </a:lnTo>
                    <a:lnTo>
                      <a:pt x="1664" y="900"/>
                    </a:lnTo>
                    <a:lnTo>
                      <a:pt x="1662" y="903"/>
                    </a:lnTo>
                    <a:lnTo>
                      <a:pt x="1661" y="905"/>
                    </a:lnTo>
                    <a:lnTo>
                      <a:pt x="1658" y="909"/>
                    </a:lnTo>
                    <a:lnTo>
                      <a:pt x="1655" y="913"/>
                    </a:lnTo>
                    <a:lnTo>
                      <a:pt x="1652" y="914"/>
                    </a:lnTo>
                    <a:lnTo>
                      <a:pt x="1649" y="917"/>
                    </a:lnTo>
                    <a:lnTo>
                      <a:pt x="1647" y="920"/>
                    </a:lnTo>
                    <a:lnTo>
                      <a:pt x="1649" y="922"/>
                    </a:lnTo>
                    <a:lnTo>
                      <a:pt x="1647" y="925"/>
                    </a:lnTo>
                    <a:lnTo>
                      <a:pt x="1644" y="925"/>
                    </a:lnTo>
                    <a:lnTo>
                      <a:pt x="1642" y="925"/>
                    </a:lnTo>
                    <a:lnTo>
                      <a:pt x="1638" y="925"/>
                    </a:lnTo>
                    <a:lnTo>
                      <a:pt x="1635" y="925"/>
                    </a:lnTo>
                    <a:lnTo>
                      <a:pt x="1632" y="925"/>
                    </a:lnTo>
                    <a:lnTo>
                      <a:pt x="1630" y="923"/>
                    </a:lnTo>
                    <a:lnTo>
                      <a:pt x="1627" y="920"/>
                    </a:lnTo>
                    <a:lnTo>
                      <a:pt x="1625" y="920"/>
                    </a:lnTo>
                    <a:lnTo>
                      <a:pt x="1624" y="920"/>
                    </a:lnTo>
                    <a:lnTo>
                      <a:pt x="1621" y="920"/>
                    </a:lnTo>
                    <a:lnTo>
                      <a:pt x="1618" y="922"/>
                    </a:lnTo>
                    <a:lnTo>
                      <a:pt x="1616" y="920"/>
                    </a:lnTo>
                    <a:lnTo>
                      <a:pt x="1613" y="919"/>
                    </a:lnTo>
                    <a:lnTo>
                      <a:pt x="1609" y="917"/>
                    </a:lnTo>
                    <a:lnTo>
                      <a:pt x="1607" y="917"/>
                    </a:lnTo>
                    <a:lnTo>
                      <a:pt x="1604" y="916"/>
                    </a:lnTo>
                    <a:lnTo>
                      <a:pt x="1593" y="913"/>
                    </a:lnTo>
                    <a:lnTo>
                      <a:pt x="1585" y="911"/>
                    </a:lnTo>
                    <a:lnTo>
                      <a:pt x="1582" y="909"/>
                    </a:lnTo>
                    <a:lnTo>
                      <a:pt x="1581" y="909"/>
                    </a:lnTo>
                    <a:lnTo>
                      <a:pt x="1578" y="908"/>
                    </a:lnTo>
                    <a:lnTo>
                      <a:pt x="1576" y="906"/>
                    </a:lnTo>
                    <a:lnTo>
                      <a:pt x="1575" y="906"/>
                    </a:lnTo>
                    <a:lnTo>
                      <a:pt x="1572" y="905"/>
                    </a:lnTo>
                    <a:lnTo>
                      <a:pt x="1570" y="905"/>
                    </a:lnTo>
                    <a:lnTo>
                      <a:pt x="1569" y="905"/>
                    </a:lnTo>
                    <a:lnTo>
                      <a:pt x="1566" y="905"/>
                    </a:lnTo>
                    <a:lnTo>
                      <a:pt x="1562" y="905"/>
                    </a:lnTo>
                    <a:lnTo>
                      <a:pt x="1559" y="906"/>
                    </a:lnTo>
                    <a:lnTo>
                      <a:pt x="1558" y="906"/>
                    </a:lnTo>
                    <a:lnTo>
                      <a:pt x="1556" y="909"/>
                    </a:lnTo>
                    <a:lnTo>
                      <a:pt x="1553" y="911"/>
                    </a:lnTo>
                    <a:lnTo>
                      <a:pt x="1550" y="914"/>
                    </a:lnTo>
                    <a:lnTo>
                      <a:pt x="1547" y="917"/>
                    </a:lnTo>
                    <a:lnTo>
                      <a:pt x="1544" y="923"/>
                    </a:lnTo>
                    <a:lnTo>
                      <a:pt x="1541" y="923"/>
                    </a:lnTo>
                    <a:lnTo>
                      <a:pt x="1539" y="925"/>
                    </a:lnTo>
                    <a:lnTo>
                      <a:pt x="1538" y="923"/>
                    </a:lnTo>
                    <a:lnTo>
                      <a:pt x="1536" y="922"/>
                    </a:lnTo>
                    <a:lnTo>
                      <a:pt x="1535" y="920"/>
                    </a:lnTo>
                    <a:lnTo>
                      <a:pt x="1533" y="920"/>
                    </a:lnTo>
                    <a:lnTo>
                      <a:pt x="1532" y="920"/>
                    </a:lnTo>
                    <a:lnTo>
                      <a:pt x="1530" y="920"/>
                    </a:lnTo>
                    <a:lnTo>
                      <a:pt x="1527" y="920"/>
                    </a:lnTo>
                    <a:lnTo>
                      <a:pt x="1526" y="920"/>
                    </a:lnTo>
                    <a:lnTo>
                      <a:pt x="1522" y="920"/>
                    </a:lnTo>
                    <a:lnTo>
                      <a:pt x="1522" y="922"/>
                    </a:lnTo>
                    <a:lnTo>
                      <a:pt x="1522" y="923"/>
                    </a:lnTo>
                    <a:lnTo>
                      <a:pt x="1522" y="925"/>
                    </a:lnTo>
                    <a:lnTo>
                      <a:pt x="1522" y="926"/>
                    </a:lnTo>
                    <a:lnTo>
                      <a:pt x="1522" y="928"/>
                    </a:lnTo>
                    <a:lnTo>
                      <a:pt x="1521" y="929"/>
                    </a:lnTo>
                    <a:lnTo>
                      <a:pt x="1519" y="929"/>
                    </a:lnTo>
                    <a:lnTo>
                      <a:pt x="1518" y="929"/>
                    </a:lnTo>
                    <a:lnTo>
                      <a:pt x="1513" y="928"/>
                    </a:lnTo>
                    <a:lnTo>
                      <a:pt x="1512" y="926"/>
                    </a:lnTo>
                    <a:lnTo>
                      <a:pt x="1507" y="926"/>
                    </a:lnTo>
                    <a:lnTo>
                      <a:pt x="1506" y="928"/>
                    </a:lnTo>
                    <a:lnTo>
                      <a:pt x="1502" y="929"/>
                    </a:lnTo>
                    <a:lnTo>
                      <a:pt x="1499" y="929"/>
                    </a:lnTo>
                    <a:lnTo>
                      <a:pt x="1498" y="929"/>
                    </a:lnTo>
                    <a:lnTo>
                      <a:pt x="1495" y="931"/>
                    </a:lnTo>
                    <a:lnTo>
                      <a:pt x="1493" y="934"/>
                    </a:lnTo>
                    <a:lnTo>
                      <a:pt x="1495" y="937"/>
                    </a:lnTo>
                    <a:lnTo>
                      <a:pt x="1496" y="940"/>
                    </a:lnTo>
                    <a:lnTo>
                      <a:pt x="1496" y="943"/>
                    </a:lnTo>
                    <a:lnTo>
                      <a:pt x="1495" y="946"/>
                    </a:lnTo>
                    <a:lnTo>
                      <a:pt x="1492" y="949"/>
                    </a:lnTo>
                    <a:lnTo>
                      <a:pt x="1489" y="953"/>
                    </a:lnTo>
                    <a:lnTo>
                      <a:pt x="1486" y="956"/>
                    </a:lnTo>
                    <a:lnTo>
                      <a:pt x="1481" y="959"/>
                    </a:lnTo>
                    <a:lnTo>
                      <a:pt x="1479" y="959"/>
                    </a:lnTo>
                    <a:lnTo>
                      <a:pt x="1476" y="960"/>
                    </a:lnTo>
                    <a:lnTo>
                      <a:pt x="1473" y="960"/>
                    </a:lnTo>
                    <a:lnTo>
                      <a:pt x="1470" y="959"/>
                    </a:lnTo>
                    <a:lnTo>
                      <a:pt x="1467" y="959"/>
                    </a:lnTo>
                    <a:lnTo>
                      <a:pt x="1464" y="957"/>
                    </a:lnTo>
                    <a:lnTo>
                      <a:pt x="1463" y="956"/>
                    </a:lnTo>
                    <a:lnTo>
                      <a:pt x="1459" y="956"/>
                    </a:lnTo>
                    <a:lnTo>
                      <a:pt x="1455" y="959"/>
                    </a:lnTo>
                    <a:lnTo>
                      <a:pt x="1453" y="959"/>
                    </a:lnTo>
                    <a:lnTo>
                      <a:pt x="1450" y="962"/>
                    </a:lnTo>
                    <a:lnTo>
                      <a:pt x="1449" y="963"/>
                    </a:lnTo>
                    <a:lnTo>
                      <a:pt x="1447" y="966"/>
                    </a:lnTo>
                    <a:lnTo>
                      <a:pt x="1444" y="966"/>
                    </a:lnTo>
                    <a:lnTo>
                      <a:pt x="1441" y="969"/>
                    </a:lnTo>
                    <a:lnTo>
                      <a:pt x="1435" y="971"/>
                    </a:lnTo>
                    <a:lnTo>
                      <a:pt x="1432" y="971"/>
                    </a:lnTo>
                    <a:lnTo>
                      <a:pt x="1429" y="971"/>
                    </a:lnTo>
                    <a:lnTo>
                      <a:pt x="1423" y="971"/>
                    </a:lnTo>
                    <a:lnTo>
                      <a:pt x="1421" y="972"/>
                    </a:lnTo>
                    <a:lnTo>
                      <a:pt x="1419" y="976"/>
                    </a:lnTo>
                    <a:lnTo>
                      <a:pt x="1416" y="977"/>
                    </a:lnTo>
                    <a:lnTo>
                      <a:pt x="1415" y="977"/>
                    </a:lnTo>
                    <a:lnTo>
                      <a:pt x="1412" y="979"/>
                    </a:lnTo>
                    <a:lnTo>
                      <a:pt x="1407" y="982"/>
                    </a:lnTo>
                    <a:lnTo>
                      <a:pt x="1406" y="983"/>
                    </a:lnTo>
                    <a:lnTo>
                      <a:pt x="1403" y="985"/>
                    </a:lnTo>
                    <a:lnTo>
                      <a:pt x="1401" y="986"/>
                    </a:lnTo>
                    <a:lnTo>
                      <a:pt x="1399" y="988"/>
                    </a:lnTo>
                    <a:lnTo>
                      <a:pt x="1399" y="989"/>
                    </a:lnTo>
                    <a:lnTo>
                      <a:pt x="1399" y="992"/>
                    </a:lnTo>
                    <a:lnTo>
                      <a:pt x="1399" y="994"/>
                    </a:lnTo>
                    <a:lnTo>
                      <a:pt x="1399" y="997"/>
                    </a:lnTo>
                    <a:lnTo>
                      <a:pt x="1398" y="999"/>
                    </a:lnTo>
                    <a:lnTo>
                      <a:pt x="1396" y="1002"/>
                    </a:lnTo>
                    <a:lnTo>
                      <a:pt x="1395" y="1003"/>
                    </a:lnTo>
                    <a:lnTo>
                      <a:pt x="1395" y="1005"/>
                    </a:lnTo>
                    <a:lnTo>
                      <a:pt x="1395" y="1008"/>
                    </a:lnTo>
                    <a:lnTo>
                      <a:pt x="1396" y="1012"/>
                    </a:lnTo>
                    <a:lnTo>
                      <a:pt x="1395" y="1014"/>
                    </a:lnTo>
                    <a:lnTo>
                      <a:pt x="1393" y="1017"/>
                    </a:lnTo>
                    <a:lnTo>
                      <a:pt x="1392" y="1017"/>
                    </a:lnTo>
                    <a:lnTo>
                      <a:pt x="1390" y="1020"/>
                    </a:lnTo>
                    <a:lnTo>
                      <a:pt x="1387" y="1023"/>
                    </a:lnTo>
                    <a:lnTo>
                      <a:pt x="1384" y="1025"/>
                    </a:lnTo>
                    <a:lnTo>
                      <a:pt x="1383" y="1026"/>
                    </a:lnTo>
                    <a:lnTo>
                      <a:pt x="1379" y="1026"/>
                    </a:lnTo>
                    <a:lnTo>
                      <a:pt x="1378" y="1026"/>
                    </a:lnTo>
                    <a:lnTo>
                      <a:pt x="1375" y="1028"/>
                    </a:lnTo>
                    <a:lnTo>
                      <a:pt x="1372" y="1028"/>
                    </a:lnTo>
                    <a:lnTo>
                      <a:pt x="1367" y="1026"/>
                    </a:lnTo>
                    <a:lnTo>
                      <a:pt x="1364" y="1025"/>
                    </a:lnTo>
                    <a:lnTo>
                      <a:pt x="1361" y="1025"/>
                    </a:lnTo>
                    <a:lnTo>
                      <a:pt x="1358" y="1025"/>
                    </a:lnTo>
                    <a:lnTo>
                      <a:pt x="1356" y="1025"/>
                    </a:lnTo>
                    <a:lnTo>
                      <a:pt x="1352" y="1023"/>
                    </a:lnTo>
                    <a:lnTo>
                      <a:pt x="1347" y="1023"/>
                    </a:lnTo>
                    <a:lnTo>
                      <a:pt x="1344" y="1023"/>
                    </a:lnTo>
                    <a:lnTo>
                      <a:pt x="1343" y="1023"/>
                    </a:lnTo>
                    <a:lnTo>
                      <a:pt x="1341" y="1026"/>
                    </a:lnTo>
                    <a:lnTo>
                      <a:pt x="1338" y="1031"/>
                    </a:lnTo>
                    <a:lnTo>
                      <a:pt x="1336" y="1034"/>
                    </a:lnTo>
                    <a:lnTo>
                      <a:pt x="1335" y="1039"/>
                    </a:lnTo>
                    <a:lnTo>
                      <a:pt x="1333" y="1042"/>
                    </a:lnTo>
                    <a:lnTo>
                      <a:pt x="1330" y="1045"/>
                    </a:lnTo>
                    <a:lnTo>
                      <a:pt x="1327" y="1045"/>
                    </a:lnTo>
                    <a:lnTo>
                      <a:pt x="1324" y="1048"/>
                    </a:lnTo>
                    <a:lnTo>
                      <a:pt x="1321" y="1049"/>
                    </a:lnTo>
                    <a:lnTo>
                      <a:pt x="1316" y="1052"/>
                    </a:lnTo>
                    <a:lnTo>
                      <a:pt x="1315" y="1056"/>
                    </a:lnTo>
                    <a:lnTo>
                      <a:pt x="1313" y="1057"/>
                    </a:lnTo>
                    <a:lnTo>
                      <a:pt x="1310" y="1060"/>
                    </a:lnTo>
                    <a:lnTo>
                      <a:pt x="1309" y="1060"/>
                    </a:lnTo>
                    <a:lnTo>
                      <a:pt x="1306" y="1062"/>
                    </a:lnTo>
                    <a:lnTo>
                      <a:pt x="1303" y="1060"/>
                    </a:lnTo>
                    <a:lnTo>
                      <a:pt x="1300" y="1060"/>
                    </a:lnTo>
                    <a:lnTo>
                      <a:pt x="1292" y="1059"/>
                    </a:lnTo>
                    <a:lnTo>
                      <a:pt x="1287" y="1057"/>
                    </a:lnTo>
                    <a:lnTo>
                      <a:pt x="1283" y="1057"/>
                    </a:lnTo>
                    <a:lnTo>
                      <a:pt x="1281" y="1059"/>
                    </a:lnTo>
                    <a:lnTo>
                      <a:pt x="1278" y="1066"/>
                    </a:lnTo>
                    <a:lnTo>
                      <a:pt x="1278" y="1069"/>
                    </a:lnTo>
                    <a:lnTo>
                      <a:pt x="1278" y="1072"/>
                    </a:lnTo>
                    <a:lnTo>
                      <a:pt x="1276" y="1074"/>
                    </a:lnTo>
                    <a:lnTo>
                      <a:pt x="1276" y="1079"/>
                    </a:lnTo>
                    <a:lnTo>
                      <a:pt x="1276" y="1080"/>
                    </a:lnTo>
                    <a:lnTo>
                      <a:pt x="1276" y="1083"/>
                    </a:lnTo>
                    <a:lnTo>
                      <a:pt x="1278" y="1085"/>
                    </a:lnTo>
                    <a:lnTo>
                      <a:pt x="1278" y="1088"/>
                    </a:lnTo>
                    <a:lnTo>
                      <a:pt x="1276" y="1089"/>
                    </a:lnTo>
                    <a:lnTo>
                      <a:pt x="1273" y="1091"/>
                    </a:lnTo>
                    <a:lnTo>
                      <a:pt x="1272" y="1092"/>
                    </a:lnTo>
                    <a:lnTo>
                      <a:pt x="1270" y="1096"/>
                    </a:lnTo>
                    <a:lnTo>
                      <a:pt x="1267" y="1097"/>
                    </a:lnTo>
                    <a:lnTo>
                      <a:pt x="1264" y="1100"/>
                    </a:lnTo>
                    <a:lnTo>
                      <a:pt x="1261" y="1103"/>
                    </a:lnTo>
                    <a:lnTo>
                      <a:pt x="1258" y="1106"/>
                    </a:lnTo>
                    <a:lnTo>
                      <a:pt x="1253" y="1109"/>
                    </a:lnTo>
                    <a:lnTo>
                      <a:pt x="1252" y="1112"/>
                    </a:lnTo>
                    <a:lnTo>
                      <a:pt x="1247" y="1114"/>
                    </a:lnTo>
                    <a:lnTo>
                      <a:pt x="1244" y="1116"/>
                    </a:lnTo>
                    <a:lnTo>
                      <a:pt x="1240" y="1116"/>
                    </a:lnTo>
                    <a:lnTo>
                      <a:pt x="1237" y="1117"/>
                    </a:lnTo>
                    <a:lnTo>
                      <a:pt x="1232" y="1119"/>
                    </a:lnTo>
                    <a:lnTo>
                      <a:pt x="1229" y="1122"/>
                    </a:lnTo>
                    <a:lnTo>
                      <a:pt x="1226" y="1126"/>
                    </a:lnTo>
                    <a:lnTo>
                      <a:pt x="1224" y="1129"/>
                    </a:lnTo>
                    <a:lnTo>
                      <a:pt x="1224" y="1132"/>
                    </a:lnTo>
                    <a:lnTo>
                      <a:pt x="1223" y="1134"/>
                    </a:lnTo>
                    <a:lnTo>
                      <a:pt x="1221" y="1137"/>
                    </a:lnTo>
                    <a:lnTo>
                      <a:pt x="1218" y="1139"/>
                    </a:lnTo>
                    <a:lnTo>
                      <a:pt x="1213" y="1143"/>
                    </a:lnTo>
                    <a:lnTo>
                      <a:pt x="1207" y="1148"/>
                    </a:lnTo>
                    <a:lnTo>
                      <a:pt x="1204" y="1149"/>
                    </a:lnTo>
                    <a:lnTo>
                      <a:pt x="1200" y="1152"/>
                    </a:lnTo>
                    <a:lnTo>
                      <a:pt x="1195" y="1154"/>
                    </a:lnTo>
                    <a:lnTo>
                      <a:pt x="1192" y="1157"/>
                    </a:lnTo>
                    <a:lnTo>
                      <a:pt x="1190" y="1160"/>
                    </a:lnTo>
                    <a:lnTo>
                      <a:pt x="1189" y="1162"/>
                    </a:lnTo>
                    <a:lnTo>
                      <a:pt x="1189" y="1163"/>
                    </a:lnTo>
                    <a:lnTo>
                      <a:pt x="1187" y="1165"/>
                    </a:lnTo>
                    <a:lnTo>
                      <a:pt x="1186" y="1166"/>
                    </a:lnTo>
                    <a:lnTo>
                      <a:pt x="1184" y="1166"/>
                    </a:lnTo>
                    <a:lnTo>
                      <a:pt x="1181" y="1165"/>
                    </a:lnTo>
                    <a:lnTo>
                      <a:pt x="1178" y="1165"/>
                    </a:lnTo>
                    <a:lnTo>
                      <a:pt x="1177" y="1165"/>
                    </a:lnTo>
                    <a:lnTo>
                      <a:pt x="1175" y="1165"/>
                    </a:lnTo>
                    <a:lnTo>
                      <a:pt x="1172" y="1163"/>
                    </a:lnTo>
                    <a:lnTo>
                      <a:pt x="1169" y="1163"/>
                    </a:lnTo>
                    <a:lnTo>
                      <a:pt x="1167" y="1163"/>
                    </a:lnTo>
                    <a:lnTo>
                      <a:pt x="1166" y="1163"/>
                    </a:lnTo>
                    <a:lnTo>
                      <a:pt x="1163" y="1165"/>
                    </a:lnTo>
                    <a:lnTo>
                      <a:pt x="1161" y="1165"/>
                    </a:lnTo>
                    <a:lnTo>
                      <a:pt x="1157" y="1165"/>
                    </a:lnTo>
                    <a:lnTo>
                      <a:pt x="1153" y="1166"/>
                    </a:lnTo>
                    <a:lnTo>
                      <a:pt x="1152" y="1171"/>
                    </a:lnTo>
                    <a:lnTo>
                      <a:pt x="1150" y="1177"/>
                    </a:lnTo>
                    <a:lnTo>
                      <a:pt x="1147" y="1180"/>
                    </a:lnTo>
                    <a:lnTo>
                      <a:pt x="1147" y="1183"/>
                    </a:lnTo>
                    <a:lnTo>
                      <a:pt x="1144" y="1185"/>
                    </a:lnTo>
                    <a:lnTo>
                      <a:pt x="1140" y="1186"/>
                    </a:lnTo>
                    <a:lnTo>
                      <a:pt x="1138" y="1188"/>
                    </a:lnTo>
                    <a:lnTo>
                      <a:pt x="1135" y="1189"/>
                    </a:lnTo>
                    <a:lnTo>
                      <a:pt x="1132" y="1192"/>
                    </a:lnTo>
                    <a:lnTo>
                      <a:pt x="1130" y="1195"/>
                    </a:lnTo>
                    <a:lnTo>
                      <a:pt x="1127" y="1202"/>
                    </a:lnTo>
                    <a:lnTo>
                      <a:pt x="1126" y="1209"/>
                    </a:lnTo>
                    <a:lnTo>
                      <a:pt x="1126" y="1212"/>
                    </a:lnTo>
                    <a:lnTo>
                      <a:pt x="1123" y="1215"/>
                    </a:lnTo>
                    <a:lnTo>
                      <a:pt x="1121" y="1220"/>
                    </a:lnTo>
                    <a:lnTo>
                      <a:pt x="1117" y="1223"/>
                    </a:lnTo>
                    <a:lnTo>
                      <a:pt x="1115" y="1225"/>
                    </a:lnTo>
                    <a:lnTo>
                      <a:pt x="1110" y="1226"/>
                    </a:lnTo>
                    <a:lnTo>
                      <a:pt x="1109" y="1228"/>
                    </a:lnTo>
                    <a:lnTo>
                      <a:pt x="1107" y="1229"/>
                    </a:lnTo>
                    <a:lnTo>
                      <a:pt x="1104" y="1231"/>
                    </a:lnTo>
                    <a:lnTo>
                      <a:pt x="1103" y="1232"/>
                    </a:lnTo>
                    <a:lnTo>
                      <a:pt x="1101" y="1232"/>
                    </a:lnTo>
                    <a:lnTo>
                      <a:pt x="1094" y="1231"/>
                    </a:lnTo>
                    <a:lnTo>
                      <a:pt x="1092" y="1229"/>
                    </a:lnTo>
                    <a:lnTo>
                      <a:pt x="1084" y="1229"/>
                    </a:lnTo>
                    <a:lnTo>
                      <a:pt x="1083" y="1231"/>
                    </a:lnTo>
                    <a:lnTo>
                      <a:pt x="1081" y="1235"/>
                    </a:lnTo>
                    <a:lnTo>
                      <a:pt x="1080" y="1240"/>
                    </a:lnTo>
                    <a:lnTo>
                      <a:pt x="1078" y="1248"/>
                    </a:lnTo>
                    <a:lnTo>
                      <a:pt x="1075" y="1257"/>
                    </a:lnTo>
                    <a:lnTo>
                      <a:pt x="1069" y="1275"/>
                    </a:lnTo>
                    <a:lnTo>
                      <a:pt x="1066" y="1282"/>
                    </a:lnTo>
                    <a:lnTo>
                      <a:pt x="1064" y="1286"/>
                    </a:lnTo>
                    <a:lnTo>
                      <a:pt x="1064" y="1291"/>
                    </a:lnTo>
                    <a:lnTo>
                      <a:pt x="1064" y="1295"/>
                    </a:lnTo>
                    <a:lnTo>
                      <a:pt x="1066" y="1300"/>
                    </a:lnTo>
                    <a:lnTo>
                      <a:pt x="1067" y="1303"/>
                    </a:lnTo>
                    <a:lnTo>
                      <a:pt x="1070" y="1309"/>
                    </a:lnTo>
                    <a:lnTo>
                      <a:pt x="1074" y="1311"/>
                    </a:lnTo>
                    <a:lnTo>
                      <a:pt x="1077" y="1312"/>
                    </a:lnTo>
                    <a:lnTo>
                      <a:pt x="1095" y="1315"/>
                    </a:lnTo>
                    <a:lnTo>
                      <a:pt x="1094" y="1319"/>
                    </a:lnTo>
                    <a:lnTo>
                      <a:pt x="1092" y="1326"/>
                    </a:lnTo>
                    <a:lnTo>
                      <a:pt x="1090" y="1332"/>
                    </a:lnTo>
                    <a:lnTo>
                      <a:pt x="1089" y="1339"/>
                    </a:lnTo>
                    <a:lnTo>
                      <a:pt x="1084" y="1340"/>
                    </a:lnTo>
                    <a:lnTo>
                      <a:pt x="1075" y="1340"/>
                    </a:lnTo>
                    <a:lnTo>
                      <a:pt x="1069" y="1340"/>
                    </a:lnTo>
                    <a:lnTo>
                      <a:pt x="1066" y="1349"/>
                    </a:lnTo>
                    <a:lnTo>
                      <a:pt x="1061" y="1355"/>
                    </a:lnTo>
                    <a:lnTo>
                      <a:pt x="1057" y="1363"/>
                    </a:lnTo>
                    <a:lnTo>
                      <a:pt x="1049" y="1366"/>
                    </a:lnTo>
                    <a:lnTo>
                      <a:pt x="1040" y="1362"/>
                    </a:lnTo>
                    <a:lnTo>
                      <a:pt x="1032" y="1354"/>
                    </a:lnTo>
                    <a:lnTo>
                      <a:pt x="1024" y="1349"/>
                    </a:lnTo>
                    <a:lnTo>
                      <a:pt x="1017" y="1345"/>
                    </a:lnTo>
                    <a:lnTo>
                      <a:pt x="1006" y="1340"/>
                    </a:lnTo>
                    <a:lnTo>
                      <a:pt x="1000" y="1339"/>
                    </a:lnTo>
                    <a:lnTo>
                      <a:pt x="991" y="1334"/>
                    </a:lnTo>
                    <a:lnTo>
                      <a:pt x="984" y="1331"/>
                    </a:lnTo>
                    <a:lnTo>
                      <a:pt x="981" y="1317"/>
                    </a:lnTo>
                    <a:lnTo>
                      <a:pt x="984" y="1308"/>
                    </a:lnTo>
                    <a:lnTo>
                      <a:pt x="987" y="1297"/>
                    </a:lnTo>
                    <a:lnTo>
                      <a:pt x="987" y="1291"/>
                    </a:lnTo>
                    <a:lnTo>
                      <a:pt x="983" y="1285"/>
                    </a:lnTo>
                    <a:lnTo>
                      <a:pt x="980" y="1272"/>
                    </a:lnTo>
                    <a:lnTo>
                      <a:pt x="975" y="1269"/>
                    </a:lnTo>
                    <a:lnTo>
                      <a:pt x="966" y="1269"/>
                    </a:lnTo>
                    <a:lnTo>
                      <a:pt x="957" y="1269"/>
                    </a:lnTo>
                    <a:lnTo>
                      <a:pt x="954" y="1272"/>
                    </a:lnTo>
                    <a:lnTo>
                      <a:pt x="951" y="1275"/>
                    </a:lnTo>
                    <a:lnTo>
                      <a:pt x="951" y="1288"/>
                    </a:lnTo>
                    <a:lnTo>
                      <a:pt x="949" y="1292"/>
                    </a:lnTo>
                    <a:lnTo>
                      <a:pt x="943" y="1291"/>
                    </a:lnTo>
                    <a:lnTo>
                      <a:pt x="934" y="1286"/>
                    </a:lnTo>
                    <a:lnTo>
                      <a:pt x="935" y="1271"/>
                    </a:lnTo>
                    <a:lnTo>
                      <a:pt x="940" y="1262"/>
                    </a:lnTo>
                    <a:lnTo>
                      <a:pt x="947" y="1251"/>
                    </a:lnTo>
                    <a:lnTo>
                      <a:pt x="954" y="1248"/>
                    </a:lnTo>
                    <a:lnTo>
                      <a:pt x="972" y="1245"/>
                    </a:lnTo>
                    <a:lnTo>
                      <a:pt x="981" y="1246"/>
                    </a:lnTo>
                    <a:lnTo>
                      <a:pt x="983" y="1240"/>
                    </a:lnTo>
                    <a:lnTo>
                      <a:pt x="984" y="1237"/>
                    </a:lnTo>
                    <a:lnTo>
                      <a:pt x="978" y="1234"/>
                    </a:lnTo>
                    <a:lnTo>
                      <a:pt x="964" y="1237"/>
                    </a:lnTo>
                    <a:lnTo>
                      <a:pt x="951" y="1239"/>
                    </a:lnTo>
                    <a:lnTo>
                      <a:pt x="934" y="1242"/>
                    </a:lnTo>
                    <a:lnTo>
                      <a:pt x="921" y="1246"/>
                    </a:lnTo>
                    <a:lnTo>
                      <a:pt x="914" y="1252"/>
                    </a:lnTo>
                    <a:lnTo>
                      <a:pt x="903" y="1257"/>
                    </a:lnTo>
                    <a:lnTo>
                      <a:pt x="898" y="1254"/>
                    </a:lnTo>
                    <a:lnTo>
                      <a:pt x="900" y="1243"/>
                    </a:lnTo>
                    <a:lnTo>
                      <a:pt x="901" y="1229"/>
                    </a:lnTo>
                    <a:lnTo>
                      <a:pt x="903" y="1220"/>
                    </a:lnTo>
                    <a:lnTo>
                      <a:pt x="904" y="1208"/>
                    </a:lnTo>
                    <a:lnTo>
                      <a:pt x="906" y="1195"/>
                    </a:lnTo>
                    <a:lnTo>
                      <a:pt x="903" y="1192"/>
                    </a:lnTo>
                    <a:lnTo>
                      <a:pt x="894" y="1192"/>
                    </a:lnTo>
                    <a:lnTo>
                      <a:pt x="883" y="1194"/>
                    </a:lnTo>
                    <a:lnTo>
                      <a:pt x="872" y="1192"/>
                    </a:lnTo>
                    <a:lnTo>
                      <a:pt x="861" y="1192"/>
                    </a:lnTo>
                    <a:lnTo>
                      <a:pt x="852" y="1192"/>
                    </a:lnTo>
                    <a:lnTo>
                      <a:pt x="843" y="1194"/>
                    </a:lnTo>
                    <a:lnTo>
                      <a:pt x="835" y="1194"/>
                    </a:lnTo>
                    <a:lnTo>
                      <a:pt x="829" y="1188"/>
                    </a:lnTo>
                    <a:lnTo>
                      <a:pt x="821" y="1177"/>
                    </a:lnTo>
                    <a:lnTo>
                      <a:pt x="820" y="1157"/>
                    </a:lnTo>
                    <a:lnTo>
                      <a:pt x="821" y="1146"/>
                    </a:lnTo>
                    <a:lnTo>
                      <a:pt x="821" y="1136"/>
                    </a:lnTo>
                    <a:lnTo>
                      <a:pt x="818" y="1134"/>
                    </a:lnTo>
                    <a:lnTo>
                      <a:pt x="800" y="1125"/>
                    </a:lnTo>
                    <a:lnTo>
                      <a:pt x="791" y="1122"/>
                    </a:lnTo>
                    <a:lnTo>
                      <a:pt x="781" y="1116"/>
                    </a:lnTo>
                    <a:lnTo>
                      <a:pt x="769" y="1108"/>
                    </a:lnTo>
                    <a:lnTo>
                      <a:pt x="758" y="1108"/>
                    </a:lnTo>
                    <a:lnTo>
                      <a:pt x="749" y="1109"/>
                    </a:lnTo>
                    <a:lnTo>
                      <a:pt x="752" y="1119"/>
                    </a:lnTo>
                    <a:lnTo>
                      <a:pt x="761" y="1129"/>
                    </a:lnTo>
                    <a:lnTo>
                      <a:pt x="763" y="1136"/>
                    </a:lnTo>
                    <a:lnTo>
                      <a:pt x="757" y="1143"/>
                    </a:lnTo>
                    <a:lnTo>
                      <a:pt x="749" y="1139"/>
                    </a:lnTo>
                    <a:lnTo>
                      <a:pt x="743" y="1134"/>
                    </a:lnTo>
                    <a:lnTo>
                      <a:pt x="735" y="1120"/>
                    </a:lnTo>
                    <a:lnTo>
                      <a:pt x="732" y="1108"/>
                    </a:lnTo>
                    <a:lnTo>
                      <a:pt x="720" y="1091"/>
                    </a:lnTo>
                    <a:lnTo>
                      <a:pt x="709" y="1086"/>
                    </a:lnTo>
                    <a:lnTo>
                      <a:pt x="703" y="1083"/>
                    </a:lnTo>
                    <a:lnTo>
                      <a:pt x="698" y="1089"/>
                    </a:lnTo>
                    <a:lnTo>
                      <a:pt x="697" y="1096"/>
                    </a:lnTo>
                    <a:lnTo>
                      <a:pt x="698" y="1100"/>
                    </a:lnTo>
                    <a:lnTo>
                      <a:pt x="700" y="1105"/>
                    </a:lnTo>
                    <a:lnTo>
                      <a:pt x="697" y="1111"/>
                    </a:lnTo>
                    <a:lnTo>
                      <a:pt x="692" y="1109"/>
                    </a:lnTo>
                    <a:lnTo>
                      <a:pt x="689" y="1103"/>
                    </a:lnTo>
                    <a:lnTo>
                      <a:pt x="685" y="1096"/>
                    </a:lnTo>
                    <a:lnTo>
                      <a:pt x="680" y="1089"/>
                    </a:lnTo>
                    <a:lnTo>
                      <a:pt x="674" y="1086"/>
                    </a:lnTo>
                    <a:lnTo>
                      <a:pt x="663" y="1082"/>
                    </a:lnTo>
                    <a:lnTo>
                      <a:pt x="651" y="1077"/>
                    </a:lnTo>
                    <a:lnTo>
                      <a:pt x="643" y="1074"/>
                    </a:lnTo>
                    <a:lnTo>
                      <a:pt x="637" y="1069"/>
                    </a:lnTo>
                    <a:lnTo>
                      <a:pt x="629" y="1065"/>
                    </a:lnTo>
                    <a:lnTo>
                      <a:pt x="623" y="1065"/>
                    </a:lnTo>
                    <a:lnTo>
                      <a:pt x="623" y="1074"/>
                    </a:lnTo>
                    <a:lnTo>
                      <a:pt x="626" y="1083"/>
                    </a:lnTo>
                    <a:lnTo>
                      <a:pt x="631" y="1089"/>
                    </a:lnTo>
                    <a:lnTo>
                      <a:pt x="632" y="1102"/>
                    </a:lnTo>
                    <a:lnTo>
                      <a:pt x="631" y="1106"/>
                    </a:lnTo>
                    <a:lnTo>
                      <a:pt x="626" y="1106"/>
                    </a:lnTo>
                    <a:lnTo>
                      <a:pt x="623" y="1102"/>
                    </a:lnTo>
                    <a:lnTo>
                      <a:pt x="620" y="1094"/>
                    </a:lnTo>
                    <a:lnTo>
                      <a:pt x="619" y="1085"/>
                    </a:lnTo>
                    <a:lnTo>
                      <a:pt x="615" y="1077"/>
                    </a:lnTo>
                    <a:lnTo>
                      <a:pt x="612" y="1071"/>
                    </a:lnTo>
                    <a:lnTo>
                      <a:pt x="605" y="1066"/>
                    </a:lnTo>
                    <a:lnTo>
                      <a:pt x="599" y="1066"/>
                    </a:lnTo>
                    <a:lnTo>
                      <a:pt x="594" y="1069"/>
                    </a:lnTo>
                    <a:lnTo>
                      <a:pt x="594" y="1076"/>
                    </a:lnTo>
                    <a:lnTo>
                      <a:pt x="595" y="1085"/>
                    </a:lnTo>
                    <a:lnTo>
                      <a:pt x="597" y="1092"/>
                    </a:lnTo>
                    <a:lnTo>
                      <a:pt x="597" y="1100"/>
                    </a:lnTo>
                    <a:lnTo>
                      <a:pt x="591" y="1100"/>
                    </a:lnTo>
                    <a:lnTo>
                      <a:pt x="586" y="1096"/>
                    </a:lnTo>
                    <a:lnTo>
                      <a:pt x="583" y="1088"/>
                    </a:lnTo>
                    <a:lnTo>
                      <a:pt x="582" y="1080"/>
                    </a:lnTo>
                    <a:lnTo>
                      <a:pt x="582" y="1074"/>
                    </a:lnTo>
                    <a:lnTo>
                      <a:pt x="582" y="1066"/>
                    </a:lnTo>
                    <a:lnTo>
                      <a:pt x="579" y="1062"/>
                    </a:lnTo>
                    <a:lnTo>
                      <a:pt x="574" y="1062"/>
                    </a:lnTo>
                    <a:lnTo>
                      <a:pt x="569" y="1062"/>
                    </a:lnTo>
                    <a:lnTo>
                      <a:pt x="562" y="1062"/>
                    </a:lnTo>
                    <a:lnTo>
                      <a:pt x="554" y="1063"/>
                    </a:lnTo>
                    <a:lnTo>
                      <a:pt x="546" y="1062"/>
                    </a:lnTo>
                    <a:lnTo>
                      <a:pt x="540" y="1063"/>
                    </a:lnTo>
                    <a:lnTo>
                      <a:pt x="537" y="1060"/>
                    </a:lnTo>
                    <a:lnTo>
                      <a:pt x="539" y="1054"/>
                    </a:lnTo>
                    <a:lnTo>
                      <a:pt x="545" y="1049"/>
                    </a:lnTo>
                    <a:lnTo>
                      <a:pt x="548" y="1045"/>
                    </a:lnTo>
                    <a:lnTo>
                      <a:pt x="552" y="1040"/>
                    </a:lnTo>
                    <a:lnTo>
                      <a:pt x="555" y="1037"/>
                    </a:lnTo>
                    <a:lnTo>
                      <a:pt x="557" y="1031"/>
                    </a:lnTo>
                    <a:lnTo>
                      <a:pt x="546" y="1028"/>
                    </a:lnTo>
                    <a:lnTo>
                      <a:pt x="542" y="1029"/>
                    </a:lnTo>
                    <a:lnTo>
                      <a:pt x="537" y="1034"/>
                    </a:lnTo>
                    <a:lnTo>
                      <a:pt x="535" y="1039"/>
                    </a:lnTo>
                    <a:lnTo>
                      <a:pt x="531" y="1045"/>
                    </a:lnTo>
                    <a:lnTo>
                      <a:pt x="528" y="1051"/>
                    </a:lnTo>
                    <a:lnTo>
                      <a:pt x="523" y="1052"/>
                    </a:lnTo>
                    <a:lnTo>
                      <a:pt x="516" y="1048"/>
                    </a:lnTo>
                    <a:lnTo>
                      <a:pt x="508" y="1043"/>
                    </a:lnTo>
                    <a:lnTo>
                      <a:pt x="503" y="1039"/>
                    </a:lnTo>
                    <a:lnTo>
                      <a:pt x="497" y="1036"/>
                    </a:lnTo>
                    <a:lnTo>
                      <a:pt x="485" y="1028"/>
                    </a:lnTo>
                    <a:lnTo>
                      <a:pt x="482" y="1019"/>
                    </a:lnTo>
                    <a:lnTo>
                      <a:pt x="486" y="1003"/>
                    </a:lnTo>
                    <a:lnTo>
                      <a:pt x="486" y="996"/>
                    </a:lnTo>
                    <a:lnTo>
                      <a:pt x="491" y="992"/>
                    </a:lnTo>
                    <a:lnTo>
                      <a:pt x="497" y="994"/>
                    </a:lnTo>
                    <a:lnTo>
                      <a:pt x="499" y="1000"/>
                    </a:lnTo>
                    <a:lnTo>
                      <a:pt x="499" y="1006"/>
                    </a:lnTo>
                    <a:lnTo>
                      <a:pt x="496" y="1012"/>
                    </a:lnTo>
                    <a:lnTo>
                      <a:pt x="496" y="1023"/>
                    </a:lnTo>
                    <a:lnTo>
                      <a:pt x="506" y="1022"/>
                    </a:lnTo>
                    <a:lnTo>
                      <a:pt x="512" y="1022"/>
                    </a:lnTo>
                    <a:lnTo>
                      <a:pt x="525" y="1019"/>
                    </a:lnTo>
                    <a:lnTo>
                      <a:pt x="523" y="1009"/>
                    </a:lnTo>
                    <a:lnTo>
                      <a:pt x="516" y="986"/>
                    </a:lnTo>
                    <a:lnTo>
                      <a:pt x="516" y="977"/>
                    </a:lnTo>
                    <a:lnTo>
                      <a:pt x="512" y="971"/>
                    </a:lnTo>
                    <a:lnTo>
                      <a:pt x="499" y="968"/>
                    </a:lnTo>
                    <a:lnTo>
                      <a:pt x="486" y="965"/>
                    </a:lnTo>
                    <a:lnTo>
                      <a:pt x="476" y="959"/>
                    </a:lnTo>
                    <a:lnTo>
                      <a:pt x="466" y="954"/>
                    </a:lnTo>
                    <a:lnTo>
                      <a:pt x="457" y="946"/>
                    </a:lnTo>
                    <a:lnTo>
                      <a:pt x="449" y="940"/>
                    </a:lnTo>
                    <a:lnTo>
                      <a:pt x="440" y="937"/>
                    </a:lnTo>
                    <a:lnTo>
                      <a:pt x="436" y="933"/>
                    </a:lnTo>
                    <a:lnTo>
                      <a:pt x="428" y="926"/>
                    </a:lnTo>
                    <a:lnTo>
                      <a:pt x="422" y="920"/>
                    </a:lnTo>
                    <a:lnTo>
                      <a:pt x="417" y="913"/>
                    </a:lnTo>
                    <a:lnTo>
                      <a:pt x="417" y="902"/>
                    </a:lnTo>
                    <a:lnTo>
                      <a:pt x="419" y="894"/>
                    </a:lnTo>
                    <a:lnTo>
                      <a:pt x="423" y="889"/>
                    </a:lnTo>
                    <a:lnTo>
                      <a:pt x="429" y="891"/>
                    </a:lnTo>
                    <a:lnTo>
                      <a:pt x="436" y="896"/>
                    </a:lnTo>
                    <a:lnTo>
                      <a:pt x="439" y="902"/>
                    </a:lnTo>
                    <a:lnTo>
                      <a:pt x="442" y="903"/>
                    </a:lnTo>
                    <a:lnTo>
                      <a:pt x="446" y="908"/>
                    </a:lnTo>
                    <a:lnTo>
                      <a:pt x="449" y="903"/>
                    </a:lnTo>
                    <a:lnTo>
                      <a:pt x="446" y="894"/>
                    </a:lnTo>
                    <a:lnTo>
                      <a:pt x="442" y="888"/>
                    </a:lnTo>
                    <a:lnTo>
                      <a:pt x="434" y="882"/>
                    </a:lnTo>
                    <a:lnTo>
                      <a:pt x="425" y="879"/>
                    </a:lnTo>
                    <a:lnTo>
                      <a:pt x="416" y="874"/>
                    </a:lnTo>
                    <a:lnTo>
                      <a:pt x="409" y="868"/>
                    </a:lnTo>
                    <a:lnTo>
                      <a:pt x="405" y="860"/>
                    </a:lnTo>
                    <a:lnTo>
                      <a:pt x="408" y="849"/>
                    </a:lnTo>
                    <a:lnTo>
                      <a:pt x="413" y="837"/>
                    </a:lnTo>
                    <a:lnTo>
                      <a:pt x="416" y="828"/>
                    </a:lnTo>
                    <a:lnTo>
                      <a:pt x="413" y="813"/>
                    </a:lnTo>
                    <a:lnTo>
                      <a:pt x="413" y="803"/>
                    </a:lnTo>
                    <a:lnTo>
                      <a:pt x="419" y="802"/>
                    </a:lnTo>
                    <a:lnTo>
                      <a:pt x="437" y="806"/>
                    </a:lnTo>
                    <a:lnTo>
                      <a:pt x="445" y="808"/>
                    </a:lnTo>
                    <a:lnTo>
                      <a:pt x="457" y="809"/>
                    </a:lnTo>
                    <a:lnTo>
                      <a:pt x="466" y="808"/>
                    </a:lnTo>
                    <a:lnTo>
                      <a:pt x="479" y="806"/>
                    </a:lnTo>
                    <a:lnTo>
                      <a:pt x="497" y="800"/>
                    </a:lnTo>
                    <a:lnTo>
                      <a:pt x="508" y="799"/>
                    </a:lnTo>
                    <a:lnTo>
                      <a:pt x="516" y="796"/>
                    </a:lnTo>
                    <a:lnTo>
                      <a:pt x="519" y="796"/>
                    </a:lnTo>
                    <a:lnTo>
                      <a:pt x="519" y="789"/>
                    </a:lnTo>
                    <a:lnTo>
                      <a:pt x="514" y="782"/>
                    </a:lnTo>
                    <a:lnTo>
                      <a:pt x="509" y="771"/>
                    </a:lnTo>
                    <a:lnTo>
                      <a:pt x="503" y="760"/>
                    </a:lnTo>
                    <a:lnTo>
                      <a:pt x="499" y="749"/>
                    </a:lnTo>
                    <a:lnTo>
                      <a:pt x="496" y="742"/>
                    </a:lnTo>
                    <a:lnTo>
                      <a:pt x="488" y="733"/>
                    </a:lnTo>
                    <a:lnTo>
                      <a:pt x="477" y="716"/>
                    </a:lnTo>
                    <a:lnTo>
                      <a:pt x="474" y="708"/>
                    </a:lnTo>
                    <a:lnTo>
                      <a:pt x="468" y="702"/>
                    </a:lnTo>
                    <a:lnTo>
                      <a:pt x="460" y="702"/>
                    </a:lnTo>
                    <a:lnTo>
                      <a:pt x="462" y="723"/>
                    </a:lnTo>
                    <a:lnTo>
                      <a:pt x="463" y="733"/>
                    </a:lnTo>
                    <a:lnTo>
                      <a:pt x="460" y="742"/>
                    </a:lnTo>
                    <a:lnTo>
                      <a:pt x="457" y="748"/>
                    </a:lnTo>
                    <a:lnTo>
                      <a:pt x="452" y="754"/>
                    </a:lnTo>
                    <a:lnTo>
                      <a:pt x="448" y="753"/>
                    </a:lnTo>
                    <a:lnTo>
                      <a:pt x="443" y="743"/>
                    </a:lnTo>
                    <a:lnTo>
                      <a:pt x="442" y="734"/>
                    </a:lnTo>
                    <a:lnTo>
                      <a:pt x="446" y="725"/>
                    </a:lnTo>
                    <a:lnTo>
                      <a:pt x="442" y="716"/>
                    </a:lnTo>
                    <a:lnTo>
                      <a:pt x="432" y="711"/>
                    </a:lnTo>
                    <a:lnTo>
                      <a:pt x="431" y="710"/>
                    </a:lnTo>
                    <a:lnTo>
                      <a:pt x="423" y="710"/>
                    </a:lnTo>
                    <a:lnTo>
                      <a:pt x="406" y="713"/>
                    </a:lnTo>
                    <a:lnTo>
                      <a:pt x="402" y="713"/>
                    </a:lnTo>
                    <a:lnTo>
                      <a:pt x="403" y="705"/>
                    </a:lnTo>
                    <a:lnTo>
                      <a:pt x="402" y="690"/>
                    </a:lnTo>
                    <a:lnTo>
                      <a:pt x="397" y="688"/>
                    </a:lnTo>
                    <a:lnTo>
                      <a:pt x="391" y="694"/>
                    </a:lnTo>
                    <a:lnTo>
                      <a:pt x="386" y="702"/>
                    </a:lnTo>
                    <a:lnTo>
                      <a:pt x="383" y="706"/>
                    </a:lnTo>
                    <a:lnTo>
                      <a:pt x="380" y="703"/>
                    </a:lnTo>
                    <a:lnTo>
                      <a:pt x="377" y="693"/>
                    </a:lnTo>
                    <a:lnTo>
                      <a:pt x="376" y="686"/>
                    </a:lnTo>
                    <a:lnTo>
                      <a:pt x="374" y="685"/>
                    </a:lnTo>
                    <a:lnTo>
                      <a:pt x="371" y="677"/>
                    </a:lnTo>
                    <a:lnTo>
                      <a:pt x="368" y="673"/>
                    </a:lnTo>
                    <a:lnTo>
                      <a:pt x="365" y="662"/>
                    </a:lnTo>
                    <a:lnTo>
                      <a:pt x="362" y="654"/>
                    </a:lnTo>
                    <a:lnTo>
                      <a:pt x="360" y="646"/>
                    </a:lnTo>
                    <a:lnTo>
                      <a:pt x="354" y="634"/>
                    </a:lnTo>
                    <a:lnTo>
                      <a:pt x="351" y="625"/>
                    </a:lnTo>
                    <a:lnTo>
                      <a:pt x="346" y="614"/>
                    </a:lnTo>
                    <a:lnTo>
                      <a:pt x="345" y="606"/>
                    </a:lnTo>
                    <a:lnTo>
                      <a:pt x="342" y="597"/>
                    </a:lnTo>
                    <a:lnTo>
                      <a:pt x="334" y="588"/>
                    </a:lnTo>
                    <a:lnTo>
                      <a:pt x="325" y="583"/>
                    </a:lnTo>
                    <a:lnTo>
                      <a:pt x="317" y="586"/>
                    </a:lnTo>
                    <a:lnTo>
                      <a:pt x="313" y="594"/>
                    </a:lnTo>
                    <a:lnTo>
                      <a:pt x="305" y="605"/>
                    </a:lnTo>
                    <a:lnTo>
                      <a:pt x="300" y="613"/>
                    </a:lnTo>
                    <a:lnTo>
                      <a:pt x="294" y="620"/>
                    </a:lnTo>
                    <a:lnTo>
                      <a:pt x="286" y="631"/>
                    </a:lnTo>
                    <a:lnTo>
                      <a:pt x="282" y="637"/>
                    </a:lnTo>
                    <a:lnTo>
                      <a:pt x="270" y="639"/>
                    </a:lnTo>
                    <a:lnTo>
                      <a:pt x="268" y="630"/>
                    </a:lnTo>
                    <a:lnTo>
                      <a:pt x="268" y="622"/>
                    </a:lnTo>
                    <a:lnTo>
                      <a:pt x="266" y="613"/>
                    </a:lnTo>
                    <a:lnTo>
                      <a:pt x="257" y="614"/>
                    </a:lnTo>
                    <a:lnTo>
                      <a:pt x="251" y="626"/>
                    </a:lnTo>
                    <a:lnTo>
                      <a:pt x="246" y="637"/>
                    </a:lnTo>
                    <a:lnTo>
                      <a:pt x="242" y="648"/>
                    </a:lnTo>
                    <a:lnTo>
                      <a:pt x="236" y="657"/>
                    </a:lnTo>
                    <a:lnTo>
                      <a:pt x="228" y="659"/>
                    </a:lnTo>
                    <a:lnTo>
                      <a:pt x="219" y="657"/>
                    </a:lnTo>
                    <a:lnTo>
                      <a:pt x="216" y="656"/>
                    </a:lnTo>
                    <a:lnTo>
                      <a:pt x="210" y="651"/>
                    </a:lnTo>
                    <a:lnTo>
                      <a:pt x="200" y="650"/>
                    </a:lnTo>
                    <a:lnTo>
                      <a:pt x="191" y="646"/>
                    </a:lnTo>
                    <a:lnTo>
                      <a:pt x="179" y="645"/>
                    </a:lnTo>
                    <a:lnTo>
                      <a:pt x="170" y="642"/>
                    </a:lnTo>
                    <a:lnTo>
                      <a:pt x="168" y="636"/>
                    </a:lnTo>
                    <a:lnTo>
                      <a:pt x="171" y="628"/>
                    </a:lnTo>
                    <a:lnTo>
                      <a:pt x="171" y="622"/>
                    </a:lnTo>
                    <a:lnTo>
                      <a:pt x="167" y="610"/>
                    </a:lnTo>
                    <a:lnTo>
                      <a:pt x="162" y="602"/>
                    </a:lnTo>
                    <a:lnTo>
                      <a:pt x="171" y="600"/>
                    </a:lnTo>
                    <a:lnTo>
                      <a:pt x="182" y="597"/>
                    </a:lnTo>
                    <a:lnTo>
                      <a:pt x="188" y="596"/>
                    </a:lnTo>
                    <a:lnTo>
                      <a:pt x="196" y="593"/>
                    </a:lnTo>
                    <a:lnTo>
                      <a:pt x="205" y="594"/>
                    </a:lnTo>
                    <a:lnTo>
                      <a:pt x="208" y="597"/>
                    </a:lnTo>
                    <a:lnTo>
                      <a:pt x="214" y="602"/>
                    </a:lnTo>
                    <a:lnTo>
                      <a:pt x="220" y="602"/>
                    </a:lnTo>
                    <a:lnTo>
                      <a:pt x="228" y="602"/>
                    </a:lnTo>
                    <a:lnTo>
                      <a:pt x="236" y="597"/>
                    </a:lnTo>
                    <a:lnTo>
                      <a:pt x="233" y="591"/>
                    </a:lnTo>
                    <a:lnTo>
                      <a:pt x="223" y="586"/>
                    </a:lnTo>
                    <a:lnTo>
                      <a:pt x="213" y="580"/>
                    </a:lnTo>
                    <a:lnTo>
                      <a:pt x="208" y="576"/>
                    </a:lnTo>
                    <a:lnTo>
                      <a:pt x="199" y="563"/>
                    </a:lnTo>
                    <a:lnTo>
                      <a:pt x="193" y="556"/>
                    </a:lnTo>
                    <a:lnTo>
                      <a:pt x="185" y="550"/>
                    </a:lnTo>
                    <a:lnTo>
                      <a:pt x="173" y="550"/>
                    </a:lnTo>
                    <a:lnTo>
                      <a:pt x="170" y="550"/>
                    </a:lnTo>
                    <a:lnTo>
                      <a:pt x="160" y="551"/>
                    </a:lnTo>
                    <a:lnTo>
                      <a:pt x="150" y="554"/>
                    </a:lnTo>
                    <a:lnTo>
                      <a:pt x="136" y="556"/>
                    </a:lnTo>
                    <a:lnTo>
                      <a:pt x="127" y="563"/>
                    </a:lnTo>
                    <a:lnTo>
                      <a:pt x="102" y="579"/>
                    </a:lnTo>
                    <a:lnTo>
                      <a:pt x="91" y="583"/>
                    </a:lnTo>
                    <a:lnTo>
                      <a:pt x="79" y="591"/>
                    </a:lnTo>
                    <a:lnTo>
                      <a:pt x="70" y="596"/>
                    </a:lnTo>
                    <a:lnTo>
                      <a:pt x="59" y="605"/>
                    </a:lnTo>
                    <a:lnTo>
                      <a:pt x="48" y="611"/>
                    </a:lnTo>
                    <a:lnTo>
                      <a:pt x="42" y="619"/>
                    </a:lnTo>
                    <a:lnTo>
                      <a:pt x="39" y="620"/>
                    </a:lnTo>
                    <a:lnTo>
                      <a:pt x="34" y="617"/>
                    </a:lnTo>
                    <a:lnTo>
                      <a:pt x="31" y="606"/>
                    </a:lnTo>
                    <a:lnTo>
                      <a:pt x="30" y="594"/>
                    </a:lnTo>
                    <a:lnTo>
                      <a:pt x="25" y="582"/>
                    </a:lnTo>
                    <a:lnTo>
                      <a:pt x="22" y="573"/>
                    </a:lnTo>
                    <a:lnTo>
                      <a:pt x="20" y="570"/>
                    </a:lnTo>
                    <a:lnTo>
                      <a:pt x="17" y="559"/>
                    </a:lnTo>
                    <a:lnTo>
                      <a:pt x="14" y="550"/>
                    </a:lnTo>
                    <a:lnTo>
                      <a:pt x="10" y="537"/>
                    </a:lnTo>
                    <a:lnTo>
                      <a:pt x="7" y="526"/>
                    </a:lnTo>
                    <a:lnTo>
                      <a:pt x="5" y="514"/>
                    </a:lnTo>
                    <a:lnTo>
                      <a:pt x="4" y="503"/>
                    </a:lnTo>
                    <a:lnTo>
                      <a:pt x="2" y="499"/>
                    </a:lnTo>
                    <a:lnTo>
                      <a:pt x="2" y="497"/>
                    </a:lnTo>
                    <a:lnTo>
                      <a:pt x="2" y="496"/>
                    </a:lnTo>
                    <a:lnTo>
                      <a:pt x="0" y="493"/>
                    </a:lnTo>
                    <a:lnTo>
                      <a:pt x="0" y="490"/>
                    </a:lnTo>
                    <a:lnTo>
                      <a:pt x="0" y="488"/>
                    </a:lnTo>
                    <a:lnTo>
                      <a:pt x="0" y="486"/>
                    </a:lnTo>
                    <a:lnTo>
                      <a:pt x="0" y="485"/>
                    </a:lnTo>
                    <a:lnTo>
                      <a:pt x="0" y="482"/>
                    </a:lnTo>
                    <a:lnTo>
                      <a:pt x="2" y="480"/>
                    </a:lnTo>
                    <a:lnTo>
                      <a:pt x="2" y="477"/>
                    </a:lnTo>
                    <a:lnTo>
                      <a:pt x="2" y="476"/>
                    </a:lnTo>
                    <a:close/>
                  </a:path>
                </a:pathLst>
              </a:custGeom>
              <a:solidFill>
                <a:schemeClr val="accent2">
                  <a:lumMod val="40000"/>
                  <a:lumOff val="60000"/>
                </a:scheme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s-CO">
                  <a:solidFill>
                    <a:schemeClr val="tx1">
                      <a:lumMod val="75000"/>
                      <a:lumOff val="25000"/>
                    </a:schemeClr>
                  </a:solidFill>
                </a:endParaRPr>
              </a:p>
            </p:txBody>
          </p:sp>
        </p:grpSp>
        <p:pic>
          <p:nvPicPr>
            <p:cNvPr id="64" name="Picture 98">
              <a:extLst>
                <a:ext uri="{FF2B5EF4-FFF2-40B4-BE49-F238E27FC236}">
                  <a16:creationId xmlns:a16="http://schemas.microsoft.com/office/drawing/2014/main" id="{19E23E84-294F-558E-2430-37336676195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0142" y="6835775"/>
              <a:ext cx="1136491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CuadroTexto 70">
              <a:extLst>
                <a:ext uri="{FF2B5EF4-FFF2-40B4-BE49-F238E27FC236}">
                  <a16:creationId xmlns:a16="http://schemas.microsoft.com/office/drawing/2014/main" id="{55E56CCD-77D8-D3C2-9C54-860BD97CFB85}"/>
                </a:ext>
              </a:extLst>
            </p:cNvPr>
            <p:cNvSpPr txBox="1"/>
            <p:nvPr/>
          </p:nvSpPr>
          <p:spPr>
            <a:xfrm>
              <a:off x="1606580" y="1993748"/>
              <a:ext cx="1336040" cy="596181"/>
            </a:xfrm>
            <a:prstGeom prst="rect">
              <a:avLst/>
            </a:prstGeom>
            <a:noFill/>
            <a:ln w="3175">
              <a:noFill/>
            </a:ln>
          </p:spPr>
          <p:txBody>
            <a:bodyPr wrap="square">
              <a:spAutoFit/>
            </a:bodyPr>
            <a:lstStyle/>
            <a:p>
              <a:pPr algn="ctr"/>
              <a:r>
                <a:rPr lang="es-CO" sz="1200" dirty="0">
                  <a:solidFill>
                    <a:schemeClr val="tx1">
                      <a:lumMod val="75000"/>
                      <a:lumOff val="25000"/>
                    </a:schemeClr>
                  </a:solidFill>
                </a:rPr>
                <a:t>Suba</a:t>
              </a:r>
            </a:p>
            <a:p>
              <a:pPr algn="ctr"/>
              <a:r>
                <a:rPr lang="es-CO" sz="1200" dirty="0">
                  <a:solidFill>
                    <a:schemeClr val="tx1">
                      <a:lumMod val="75000"/>
                      <a:lumOff val="25000"/>
                    </a:schemeClr>
                  </a:solidFill>
                </a:rPr>
                <a:t>209 – 15%</a:t>
              </a:r>
              <a:endParaRPr lang="es-CO" sz="1400" dirty="0">
                <a:solidFill>
                  <a:schemeClr val="tx1">
                    <a:lumMod val="75000"/>
                    <a:lumOff val="25000"/>
                  </a:schemeClr>
                </a:solidFill>
              </a:endParaRPr>
            </a:p>
          </p:txBody>
        </p:sp>
        <p:sp>
          <p:nvSpPr>
            <p:cNvPr id="72" name="CuadroTexto 71">
              <a:extLst>
                <a:ext uri="{FF2B5EF4-FFF2-40B4-BE49-F238E27FC236}">
                  <a16:creationId xmlns:a16="http://schemas.microsoft.com/office/drawing/2014/main" id="{88DE3C61-443D-51D4-23D5-8E1C4DFDC78E}"/>
                </a:ext>
              </a:extLst>
            </p:cNvPr>
            <p:cNvSpPr txBox="1"/>
            <p:nvPr/>
          </p:nvSpPr>
          <p:spPr>
            <a:xfrm>
              <a:off x="2405163" y="1039860"/>
              <a:ext cx="912811" cy="516691"/>
            </a:xfrm>
            <a:prstGeom prst="rect">
              <a:avLst/>
            </a:prstGeom>
            <a:noFill/>
            <a:ln w="3175">
              <a:noFill/>
            </a:ln>
          </p:spPr>
          <p:txBody>
            <a:bodyPr wrap="square">
              <a:spAutoFit/>
            </a:bodyPr>
            <a:lstStyle/>
            <a:p>
              <a:pPr algn="ctr"/>
              <a:r>
                <a:rPr lang="es-CO" sz="1000" dirty="0">
                  <a:solidFill>
                    <a:schemeClr val="tx1">
                      <a:lumMod val="75000"/>
                      <a:lumOff val="25000"/>
                    </a:schemeClr>
                  </a:solidFill>
                </a:rPr>
                <a:t>Usaquén</a:t>
              </a:r>
            </a:p>
            <a:p>
              <a:pPr algn="ctr"/>
              <a:r>
                <a:rPr lang="es-CO" sz="1000" dirty="0">
                  <a:solidFill>
                    <a:schemeClr val="tx1">
                      <a:lumMod val="75000"/>
                      <a:lumOff val="25000"/>
                    </a:schemeClr>
                  </a:solidFill>
                </a:rPr>
                <a:t>95 - 7%</a:t>
              </a:r>
            </a:p>
          </p:txBody>
        </p:sp>
        <p:sp>
          <p:nvSpPr>
            <p:cNvPr id="73" name="CuadroTexto 72">
              <a:extLst>
                <a:ext uri="{FF2B5EF4-FFF2-40B4-BE49-F238E27FC236}">
                  <a16:creationId xmlns:a16="http://schemas.microsoft.com/office/drawing/2014/main" id="{3A07A8D0-E000-F40D-7938-1A07449948C9}"/>
                </a:ext>
              </a:extLst>
            </p:cNvPr>
            <p:cNvSpPr txBox="1"/>
            <p:nvPr/>
          </p:nvSpPr>
          <p:spPr>
            <a:xfrm>
              <a:off x="3035927" y="3444876"/>
              <a:ext cx="933111" cy="556435"/>
            </a:xfrm>
            <a:prstGeom prst="rect">
              <a:avLst/>
            </a:prstGeom>
            <a:noFill/>
            <a:ln w="3175">
              <a:noFill/>
            </a:ln>
          </p:spPr>
          <p:txBody>
            <a:bodyPr wrap="square">
              <a:spAutoFit/>
            </a:bodyPr>
            <a:lstStyle/>
            <a:p>
              <a:pPr algn="ctr"/>
              <a:r>
                <a:rPr lang="es-CO" sz="1100" dirty="0">
                  <a:solidFill>
                    <a:schemeClr val="tx1">
                      <a:lumMod val="75000"/>
                      <a:lumOff val="25000"/>
                    </a:schemeClr>
                  </a:solidFill>
                </a:rPr>
                <a:t>Fontibón</a:t>
              </a:r>
            </a:p>
            <a:p>
              <a:pPr algn="ctr"/>
              <a:r>
                <a:rPr lang="es-CO" sz="1100" dirty="0">
                  <a:solidFill>
                    <a:schemeClr val="tx1">
                      <a:lumMod val="75000"/>
                      <a:lumOff val="25000"/>
                    </a:schemeClr>
                  </a:solidFill>
                </a:rPr>
                <a:t>115 – 8%</a:t>
              </a:r>
            </a:p>
          </p:txBody>
        </p:sp>
        <p:sp>
          <p:nvSpPr>
            <p:cNvPr id="74" name="CuadroTexto 73">
              <a:extLst>
                <a:ext uri="{FF2B5EF4-FFF2-40B4-BE49-F238E27FC236}">
                  <a16:creationId xmlns:a16="http://schemas.microsoft.com/office/drawing/2014/main" id="{58B78156-1BCA-413E-FE42-0A4BE809A919}"/>
                </a:ext>
              </a:extLst>
            </p:cNvPr>
            <p:cNvSpPr txBox="1"/>
            <p:nvPr/>
          </p:nvSpPr>
          <p:spPr>
            <a:xfrm>
              <a:off x="4124977" y="3115796"/>
              <a:ext cx="1147761" cy="516691"/>
            </a:xfrm>
            <a:prstGeom prst="rect">
              <a:avLst/>
            </a:prstGeom>
            <a:noFill/>
          </p:spPr>
          <p:txBody>
            <a:bodyPr wrap="square">
              <a:spAutoFit/>
            </a:bodyPr>
            <a:lstStyle/>
            <a:p>
              <a:pPr algn="ctr"/>
              <a:r>
                <a:rPr lang="es-CO" sz="1000" dirty="0">
                  <a:solidFill>
                    <a:schemeClr val="tx1">
                      <a:lumMod val="75000"/>
                      <a:lumOff val="25000"/>
                    </a:schemeClr>
                  </a:solidFill>
                </a:rPr>
                <a:t>Puente Aranda</a:t>
              </a:r>
            </a:p>
            <a:p>
              <a:pPr algn="ctr"/>
              <a:r>
                <a:rPr lang="es-CO" sz="1000" dirty="0">
                  <a:solidFill>
                    <a:schemeClr val="tx1">
                      <a:lumMod val="75000"/>
                      <a:lumOff val="25000"/>
                    </a:schemeClr>
                  </a:solidFill>
                </a:rPr>
                <a:t>56 – 4%</a:t>
              </a:r>
            </a:p>
          </p:txBody>
        </p:sp>
        <p:sp>
          <p:nvSpPr>
            <p:cNvPr id="75" name="CuadroTexto 74">
              <a:extLst>
                <a:ext uri="{FF2B5EF4-FFF2-40B4-BE49-F238E27FC236}">
                  <a16:creationId xmlns:a16="http://schemas.microsoft.com/office/drawing/2014/main" id="{FB4CAC18-7EEE-43EE-700D-4B048E4CF4B5}"/>
                </a:ext>
              </a:extLst>
            </p:cNvPr>
            <p:cNvSpPr txBox="1"/>
            <p:nvPr/>
          </p:nvSpPr>
          <p:spPr>
            <a:xfrm>
              <a:off x="5852212" y="2246477"/>
              <a:ext cx="1073542" cy="516691"/>
            </a:xfrm>
            <a:prstGeom prst="rect">
              <a:avLst/>
            </a:prstGeom>
            <a:noFill/>
          </p:spPr>
          <p:txBody>
            <a:bodyPr wrap="square">
              <a:spAutoFit/>
            </a:bodyPr>
            <a:lstStyle/>
            <a:p>
              <a:pPr algn="ctr"/>
              <a:r>
                <a:rPr lang="es-CO" sz="1000" dirty="0">
                  <a:solidFill>
                    <a:schemeClr val="tx1">
                      <a:lumMod val="75000"/>
                      <a:lumOff val="25000"/>
                    </a:schemeClr>
                  </a:solidFill>
                </a:rPr>
                <a:t>San Cristóbal</a:t>
              </a:r>
            </a:p>
            <a:p>
              <a:pPr algn="ctr"/>
              <a:r>
                <a:rPr lang="es-CO" sz="1000" dirty="0">
                  <a:solidFill>
                    <a:schemeClr val="tx1">
                      <a:lumMod val="75000"/>
                      <a:lumOff val="25000"/>
                    </a:schemeClr>
                  </a:solidFill>
                </a:rPr>
                <a:t>36 – 3%</a:t>
              </a:r>
            </a:p>
          </p:txBody>
        </p:sp>
        <p:sp>
          <p:nvSpPr>
            <p:cNvPr id="76" name="CuadroTexto 75">
              <a:extLst>
                <a:ext uri="{FF2B5EF4-FFF2-40B4-BE49-F238E27FC236}">
                  <a16:creationId xmlns:a16="http://schemas.microsoft.com/office/drawing/2014/main" id="{92FA10CE-5D8B-51DB-0A20-032D53DF10B2}"/>
                </a:ext>
              </a:extLst>
            </p:cNvPr>
            <p:cNvSpPr txBox="1"/>
            <p:nvPr/>
          </p:nvSpPr>
          <p:spPr>
            <a:xfrm>
              <a:off x="5154876" y="1639062"/>
              <a:ext cx="904451" cy="675671"/>
            </a:xfrm>
            <a:prstGeom prst="rect">
              <a:avLst/>
            </a:prstGeom>
            <a:noFill/>
          </p:spPr>
          <p:txBody>
            <a:bodyPr wrap="square">
              <a:spAutoFit/>
            </a:bodyPr>
            <a:lstStyle/>
            <a:p>
              <a:pPr algn="ctr"/>
              <a:r>
                <a:rPr lang="es-CO" sz="1200" dirty="0">
                  <a:solidFill>
                    <a:schemeClr val="tx1">
                      <a:lumMod val="75000"/>
                      <a:lumOff val="25000"/>
                    </a:schemeClr>
                  </a:solidFill>
                </a:rPr>
                <a:t>Santa</a:t>
              </a:r>
              <a:r>
                <a:rPr lang="es-CO" sz="1600" dirty="0">
                  <a:solidFill>
                    <a:schemeClr val="tx1">
                      <a:lumMod val="75000"/>
                      <a:lumOff val="25000"/>
                    </a:schemeClr>
                  </a:solidFill>
                </a:rPr>
                <a:t> </a:t>
              </a:r>
              <a:r>
                <a:rPr lang="es-CO" sz="1200" dirty="0">
                  <a:solidFill>
                    <a:schemeClr val="tx1">
                      <a:lumMod val="75000"/>
                      <a:lumOff val="25000"/>
                    </a:schemeClr>
                  </a:solidFill>
                </a:rPr>
                <a:t>Fe</a:t>
              </a:r>
            </a:p>
            <a:p>
              <a:pPr algn="ctr"/>
              <a:r>
                <a:rPr lang="es-CO" sz="1200" dirty="0">
                  <a:solidFill>
                    <a:schemeClr val="tx1">
                      <a:lumMod val="75000"/>
                      <a:lumOff val="25000"/>
                    </a:schemeClr>
                  </a:solidFill>
                </a:rPr>
                <a:t>11 – 1%</a:t>
              </a:r>
              <a:endParaRPr lang="es-CO" sz="1600" dirty="0">
                <a:solidFill>
                  <a:schemeClr val="tx1">
                    <a:lumMod val="75000"/>
                    <a:lumOff val="25000"/>
                  </a:schemeClr>
                </a:solidFill>
              </a:endParaRPr>
            </a:p>
          </p:txBody>
        </p:sp>
        <p:sp>
          <p:nvSpPr>
            <p:cNvPr id="77" name="CuadroTexto 76">
              <a:extLst>
                <a:ext uri="{FF2B5EF4-FFF2-40B4-BE49-F238E27FC236}">
                  <a16:creationId xmlns:a16="http://schemas.microsoft.com/office/drawing/2014/main" id="{D1B4F120-3687-948C-4E48-962EB8998C44}"/>
                </a:ext>
              </a:extLst>
            </p:cNvPr>
            <p:cNvSpPr txBox="1"/>
            <p:nvPr/>
          </p:nvSpPr>
          <p:spPr>
            <a:xfrm>
              <a:off x="4041100" y="1561229"/>
              <a:ext cx="969053" cy="556435"/>
            </a:xfrm>
            <a:prstGeom prst="rect">
              <a:avLst/>
            </a:prstGeom>
            <a:noFill/>
            <a:ln w="3175">
              <a:noFill/>
            </a:ln>
          </p:spPr>
          <p:txBody>
            <a:bodyPr wrap="square">
              <a:spAutoFit/>
            </a:bodyPr>
            <a:lstStyle/>
            <a:p>
              <a:pPr algn="ctr"/>
              <a:r>
                <a:rPr lang="es-CO" sz="1100" dirty="0">
                  <a:solidFill>
                    <a:schemeClr val="tx1">
                      <a:lumMod val="75000"/>
                      <a:lumOff val="25000"/>
                    </a:schemeClr>
                  </a:solidFill>
                </a:rPr>
                <a:t>Chapinero</a:t>
              </a:r>
            </a:p>
            <a:p>
              <a:pPr algn="ctr"/>
              <a:r>
                <a:rPr lang="es-CO" sz="1100" dirty="0">
                  <a:solidFill>
                    <a:schemeClr val="tx1">
                      <a:lumMod val="75000"/>
                      <a:lumOff val="25000"/>
                    </a:schemeClr>
                  </a:solidFill>
                </a:rPr>
                <a:t>34 – 2%</a:t>
              </a:r>
              <a:endParaRPr lang="es-CO" sz="1400" dirty="0">
                <a:solidFill>
                  <a:schemeClr val="tx1">
                    <a:lumMod val="75000"/>
                    <a:lumOff val="25000"/>
                  </a:schemeClr>
                </a:solidFill>
              </a:endParaRPr>
            </a:p>
          </p:txBody>
        </p:sp>
        <p:sp>
          <p:nvSpPr>
            <p:cNvPr id="78" name="CuadroTexto 77">
              <a:extLst>
                <a:ext uri="{FF2B5EF4-FFF2-40B4-BE49-F238E27FC236}">
                  <a16:creationId xmlns:a16="http://schemas.microsoft.com/office/drawing/2014/main" id="{E0FC81D9-07EB-7E7E-2A50-8642F6BCE8E9}"/>
                </a:ext>
              </a:extLst>
            </p:cNvPr>
            <p:cNvSpPr txBox="1"/>
            <p:nvPr/>
          </p:nvSpPr>
          <p:spPr>
            <a:xfrm>
              <a:off x="9644275" y="5046283"/>
              <a:ext cx="1093578" cy="596181"/>
            </a:xfrm>
            <a:prstGeom prst="rect">
              <a:avLst/>
            </a:prstGeom>
            <a:noFill/>
          </p:spPr>
          <p:txBody>
            <a:bodyPr wrap="square">
              <a:spAutoFit/>
            </a:bodyPr>
            <a:lstStyle/>
            <a:p>
              <a:r>
                <a:rPr lang="es-CO" sz="1200" dirty="0">
                  <a:solidFill>
                    <a:schemeClr val="tx1">
                      <a:lumMod val="75000"/>
                      <a:lumOff val="25000"/>
                    </a:schemeClr>
                  </a:solidFill>
                </a:rPr>
                <a:t>Usme</a:t>
              </a:r>
            </a:p>
            <a:p>
              <a:r>
                <a:rPr lang="es-CO" sz="1200" dirty="0">
                  <a:solidFill>
                    <a:schemeClr val="tx1">
                      <a:lumMod val="75000"/>
                      <a:lumOff val="25000"/>
                    </a:schemeClr>
                  </a:solidFill>
                </a:rPr>
                <a:t>10 – 1%</a:t>
              </a:r>
            </a:p>
          </p:txBody>
        </p:sp>
        <p:sp>
          <p:nvSpPr>
            <p:cNvPr id="79" name="CuadroTexto 78">
              <a:extLst>
                <a:ext uri="{FF2B5EF4-FFF2-40B4-BE49-F238E27FC236}">
                  <a16:creationId xmlns:a16="http://schemas.microsoft.com/office/drawing/2014/main" id="{810D8F16-C583-1A7A-7E6A-7DB1A01723F6}"/>
                </a:ext>
              </a:extLst>
            </p:cNvPr>
            <p:cNvSpPr txBox="1"/>
            <p:nvPr/>
          </p:nvSpPr>
          <p:spPr>
            <a:xfrm>
              <a:off x="10796936" y="5921546"/>
              <a:ext cx="1056585" cy="357709"/>
            </a:xfrm>
            <a:prstGeom prst="rect">
              <a:avLst/>
            </a:prstGeom>
            <a:noFill/>
          </p:spPr>
          <p:txBody>
            <a:bodyPr wrap="square">
              <a:spAutoFit/>
            </a:bodyPr>
            <a:lstStyle/>
            <a:p>
              <a:r>
                <a:rPr lang="es-CO" sz="1200">
                  <a:solidFill>
                    <a:schemeClr val="tx1">
                      <a:lumMod val="75000"/>
                      <a:lumOff val="25000"/>
                    </a:schemeClr>
                  </a:solidFill>
                </a:rPr>
                <a:t>Sumapaz</a:t>
              </a:r>
              <a:endParaRPr lang="es-CO" sz="1400">
                <a:solidFill>
                  <a:schemeClr val="tx1">
                    <a:lumMod val="75000"/>
                    <a:lumOff val="25000"/>
                  </a:schemeClr>
                </a:solidFill>
              </a:endParaRPr>
            </a:p>
          </p:txBody>
        </p:sp>
        <p:sp>
          <p:nvSpPr>
            <p:cNvPr id="80" name="CuadroTexto 79">
              <a:extLst>
                <a:ext uri="{FF2B5EF4-FFF2-40B4-BE49-F238E27FC236}">
                  <a16:creationId xmlns:a16="http://schemas.microsoft.com/office/drawing/2014/main" id="{162D53F4-6B69-F7D5-390E-7352B1C49205}"/>
                </a:ext>
              </a:extLst>
            </p:cNvPr>
            <p:cNvSpPr txBox="1"/>
            <p:nvPr/>
          </p:nvSpPr>
          <p:spPr>
            <a:xfrm>
              <a:off x="6400801" y="4310064"/>
              <a:ext cx="1598616" cy="516691"/>
            </a:xfrm>
            <a:prstGeom prst="rect">
              <a:avLst/>
            </a:prstGeom>
            <a:noFill/>
          </p:spPr>
          <p:txBody>
            <a:bodyPr wrap="square">
              <a:spAutoFit/>
            </a:bodyPr>
            <a:lstStyle/>
            <a:p>
              <a:pPr algn="ctr"/>
              <a:r>
                <a:rPr lang="es-CO" sz="1000" dirty="0">
                  <a:solidFill>
                    <a:schemeClr val="tx1">
                      <a:lumMod val="75000"/>
                      <a:lumOff val="25000"/>
                    </a:schemeClr>
                  </a:solidFill>
                </a:rPr>
                <a:t>Ciudad Bolívar</a:t>
              </a:r>
            </a:p>
            <a:p>
              <a:pPr algn="ctr"/>
              <a:r>
                <a:rPr lang="es-CO" sz="1000" dirty="0">
                  <a:solidFill>
                    <a:schemeClr val="tx1">
                      <a:lumMod val="75000"/>
                      <a:lumOff val="25000"/>
                    </a:schemeClr>
                  </a:solidFill>
                </a:rPr>
                <a:t>33 – 2%</a:t>
              </a:r>
            </a:p>
          </p:txBody>
        </p:sp>
        <p:sp>
          <p:nvSpPr>
            <p:cNvPr id="81" name="CuadroTexto 80">
              <a:extLst>
                <a:ext uri="{FF2B5EF4-FFF2-40B4-BE49-F238E27FC236}">
                  <a16:creationId xmlns:a16="http://schemas.microsoft.com/office/drawing/2014/main" id="{866C3A3D-0CF6-181D-8C69-76691B105E34}"/>
                </a:ext>
              </a:extLst>
            </p:cNvPr>
            <p:cNvSpPr txBox="1"/>
            <p:nvPr/>
          </p:nvSpPr>
          <p:spPr>
            <a:xfrm>
              <a:off x="3943942" y="3801359"/>
              <a:ext cx="966501" cy="556435"/>
            </a:xfrm>
            <a:prstGeom prst="rect">
              <a:avLst/>
            </a:prstGeom>
            <a:noFill/>
          </p:spPr>
          <p:txBody>
            <a:bodyPr wrap="square">
              <a:spAutoFit/>
            </a:bodyPr>
            <a:lstStyle/>
            <a:p>
              <a:pPr algn="ctr"/>
              <a:r>
                <a:rPr lang="es-CO" sz="1100" dirty="0">
                  <a:solidFill>
                    <a:schemeClr val="tx1">
                      <a:lumMod val="75000"/>
                      <a:lumOff val="25000"/>
                    </a:schemeClr>
                  </a:solidFill>
                </a:rPr>
                <a:t>Kennedy</a:t>
              </a:r>
            </a:p>
            <a:p>
              <a:pPr algn="ctr"/>
              <a:r>
                <a:rPr lang="es-CO" sz="1100" dirty="0">
                  <a:solidFill>
                    <a:schemeClr val="tx1">
                      <a:lumMod val="75000"/>
                      <a:lumOff val="25000"/>
                    </a:schemeClr>
                  </a:solidFill>
                </a:rPr>
                <a:t>208 – 15%</a:t>
              </a:r>
            </a:p>
          </p:txBody>
        </p:sp>
        <p:sp>
          <p:nvSpPr>
            <p:cNvPr id="82" name="CuadroTexto 81">
              <a:extLst>
                <a:ext uri="{FF2B5EF4-FFF2-40B4-BE49-F238E27FC236}">
                  <a16:creationId xmlns:a16="http://schemas.microsoft.com/office/drawing/2014/main" id="{D133BE33-AB55-90FB-E139-ECDBD51BFF69}"/>
                </a:ext>
              </a:extLst>
            </p:cNvPr>
            <p:cNvSpPr txBox="1"/>
            <p:nvPr/>
          </p:nvSpPr>
          <p:spPr>
            <a:xfrm>
              <a:off x="2589891" y="2818082"/>
              <a:ext cx="933111" cy="556435"/>
            </a:xfrm>
            <a:prstGeom prst="rect">
              <a:avLst/>
            </a:prstGeom>
            <a:noFill/>
            <a:ln w="3175">
              <a:noFill/>
            </a:ln>
          </p:spPr>
          <p:txBody>
            <a:bodyPr wrap="square">
              <a:spAutoFit/>
            </a:bodyPr>
            <a:lstStyle/>
            <a:p>
              <a:pPr algn="ctr"/>
              <a:r>
                <a:rPr lang="es-CO" sz="1100" dirty="0">
                  <a:solidFill>
                    <a:schemeClr val="tx1">
                      <a:lumMod val="75000"/>
                      <a:lumOff val="25000"/>
                    </a:schemeClr>
                  </a:solidFill>
                </a:rPr>
                <a:t>Engativá</a:t>
              </a:r>
            </a:p>
            <a:p>
              <a:pPr algn="ctr"/>
              <a:r>
                <a:rPr lang="es-CO" sz="1100" dirty="0">
                  <a:solidFill>
                    <a:schemeClr val="tx1">
                      <a:lumMod val="75000"/>
                      <a:lumOff val="25000"/>
                    </a:schemeClr>
                  </a:solidFill>
                </a:rPr>
                <a:t>174 – 12%</a:t>
              </a:r>
            </a:p>
          </p:txBody>
        </p:sp>
        <p:sp>
          <p:nvSpPr>
            <p:cNvPr id="83" name="CuadroTexto 82">
              <a:extLst>
                <a:ext uri="{FF2B5EF4-FFF2-40B4-BE49-F238E27FC236}">
                  <a16:creationId xmlns:a16="http://schemas.microsoft.com/office/drawing/2014/main" id="{F1AB8120-068D-3780-B3D2-FB3354FA3C6E}"/>
                </a:ext>
              </a:extLst>
            </p:cNvPr>
            <p:cNvSpPr txBox="1"/>
            <p:nvPr/>
          </p:nvSpPr>
          <p:spPr>
            <a:xfrm>
              <a:off x="5103541" y="3613154"/>
              <a:ext cx="850075" cy="516691"/>
            </a:xfrm>
            <a:prstGeom prst="rect">
              <a:avLst/>
            </a:prstGeom>
            <a:noFill/>
          </p:spPr>
          <p:txBody>
            <a:bodyPr wrap="square">
              <a:spAutoFit/>
            </a:bodyPr>
            <a:lstStyle/>
            <a:p>
              <a:pPr algn="ctr"/>
              <a:r>
                <a:rPr lang="es-CO" sz="1000" dirty="0">
                  <a:solidFill>
                    <a:schemeClr val="tx1">
                      <a:lumMod val="75000"/>
                      <a:lumOff val="25000"/>
                    </a:schemeClr>
                  </a:solidFill>
                </a:rPr>
                <a:t>Tunjuelito</a:t>
              </a:r>
            </a:p>
            <a:p>
              <a:pPr algn="ctr"/>
              <a:r>
                <a:rPr lang="es-CO" sz="1000" dirty="0">
                  <a:solidFill>
                    <a:schemeClr val="tx1">
                      <a:lumMod val="75000"/>
                      <a:lumOff val="25000"/>
                    </a:schemeClr>
                  </a:solidFill>
                </a:rPr>
                <a:t>12 – 1%</a:t>
              </a:r>
            </a:p>
          </p:txBody>
        </p:sp>
        <p:sp>
          <p:nvSpPr>
            <p:cNvPr id="84" name="CuadroTexto 83">
              <a:extLst>
                <a:ext uri="{FF2B5EF4-FFF2-40B4-BE49-F238E27FC236}">
                  <a16:creationId xmlns:a16="http://schemas.microsoft.com/office/drawing/2014/main" id="{B255E407-355A-EE82-13B1-B1F99D58C3DB}"/>
                </a:ext>
              </a:extLst>
            </p:cNvPr>
            <p:cNvSpPr txBox="1"/>
            <p:nvPr/>
          </p:nvSpPr>
          <p:spPr>
            <a:xfrm>
              <a:off x="3385433" y="2073239"/>
              <a:ext cx="1133951" cy="516691"/>
            </a:xfrm>
            <a:prstGeom prst="rect">
              <a:avLst/>
            </a:prstGeom>
            <a:noFill/>
            <a:ln w="3175">
              <a:noFill/>
            </a:ln>
          </p:spPr>
          <p:txBody>
            <a:bodyPr wrap="square">
              <a:spAutoFit/>
            </a:bodyPr>
            <a:lstStyle/>
            <a:p>
              <a:pPr algn="ctr"/>
              <a:r>
                <a:rPr lang="es-CO" sz="1000" dirty="0">
                  <a:solidFill>
                    <a:schemeClr val="tx1">
                      <a:lumMod val="75000"/>
                      <a:lumOff val="25000"/>
                    </a:schemeClr>
                  </a:solidFill>
                </a:rPr>
                <a:t>Barrios Unidos</a:t>
              </a:r>
            </a:p>
            <a:p>
              <a:pPr algn="ctr"/>
              <a:r>
                <a:rPr lang="es-CO" sz="1000" dirty="0">
                  <a:solidFill>
                    <a:schemeClr val="tx1">
                      <a:lumMod val="75000"/>
                      <a:lumOff val="25000"/>
                    </a:schemeClr>
                  </a:solidFill>
                </a:rPr>
                <a:t>41-3%</a:t>
              </a:r>
            </a:p>
          </p:txBody>
        </p:sp>
        <p:sp>
          <p:nvSpPr>
            <p:cNvPr id="85" name="CuadroTexto 84">
              <a:extLst>
                <a:ext uri="{FF2B5EF4-FFF2-40B4-BE49-F238E27FC236}">
                  <a16:creationId xmlns:a16="http://schemas.microsoft.com/office/drawing/2014/main" id="{BE63DF5C-132F-7407-6E8A-4756E1271D1E}"/>
                </a:ext>
              </a:extLst>
            </p:cNvPr>
            <p:cNvSpPr txBox="1"/>
            <p:nvPr/>
          </p:nvSpPr>
          <p:spPr>
            <a:xfrm>
              <a:off x="4014080" y="2432103"/>
              <a:ext cx="931806" cy="516691"/>
            </a:xfrm>
            <a:prstGeom prst="rect">
              <a:avLst/>
            </a:prstGeom>
            <a:noFill/>
          </p:spPr>
          <p:txBody>
            <a:bodyPr wrap="square">
              <a:spAutoFit/>
            </a:bodyPr>
            <a:lstStyle/>
            <a:p>
              <a:pPr algn="ctr"/>
              <a:r>
                <a:rPr lang="es-CO" sz="1000" dirty="0">
                  <a:solidFill>
                    <a:schemeClr val="tx1">
                      <a:lumMod val="75000"/>
                      <a:lumOff val="25000"/>
                    </a:schemeClr>
                  </a:solidFill>
                </a:rPr>
                <a:t>Teusaquillo</a:t>
              </a:r>
            </a:p>
            <a:p>
              <a:pPr algn="ctr"/>
              <a:r>
                <a:rPr lang="es-CO" sz="1000" dirty="0">
                  <a:solidFill>
                    <a:schemeClr val="tx1">
                      <a:lumMod val="75000"/>
                      <a:lumOff val="25000"/>
                    </a:schemeClr>
                  </a:solidFill>
                </a:rPr>
                <a:t>124 – 9%</a:t>
              </a:r>
            </a:p>
          </p:txBody>
        </p:sp>
        <p:sp>
          <p:nvSpPr>
            <p:cNvPr id="86" name="CuadroTexto 85">
              <a:extLst>
                <a:ext uri="{FF2B5EF4-FFF2-40B4-BE49-F238E27FC236}">
                  <a16:creationId xmlns:a16="http://schemas.microsoft.com/office/drawing/2014/main" id="{18CC9E7A-8B3F-53AD-3849-54F20F487678}"/>
                </a:ext>
              </a:extLst>
            </p:cNvPr>
            <p:cNvSpPr txBox="1"/>
            <p:nvPr/>
          </p:nvSpPr>
          <p:spPr>
            <a:xfrm>
              <a:off x="4648056" y="2598766"/>
              <a:ext cx="772210" cy="516691"/>
            </a:xfrm>
            <a:prstGeom prst="rect">
              <a:avLst/>
            </a:prstGeom>
            <a:noFill/>
          </p:spPr>
          <p:txBody>
            <a:bodyPr wrap="square">
              <a:spAutoFit/>
            </a:bodyPr>
            <a:lstStyle/>
            <a:p>
              <a:pPr algn="ctr"/>
              <a:r>
                <a:rPr lang="es-CO" sz="1000" dirty="0">
                  <a:solidFill>
                    <a:schemeClr val="tx1">
                      <a:lumMod val="75000"/>
                      <a:lumOff val="25000"/>
                    </a:schemeClr>
                  </a:solidFill>
                </a:rPr>
                <a:t>Mártires</a:t>
              </a:r>
            </a:p>
            <a:p>
              <a:pPr algn="ctr"/>
              <a:r>
                <a:rPr lang="es-CO" sz="1000" dirty="0">
                  <a:solidFill>
                    <a:schemeClr val="tx1">
                      <a:lumMod val="75000"/>
                      <a:lumOff val="25000"/>
                    </a:schemeClr>
                  </a:solidFill>
                </a:rPr>
                <a:t>18 – 1%</a:t>
              </a:r>
            </a:p>
          </p:txBody>
        </p:sp>
        <p:sp>
          <p:nvSpPr>
            <p:cNvPr id="87" name="CuadroTexto 86">
              <a:extLst>
                <a:ext uri="{FF2B5EF4-FFF2-40B4-BE49-F238E27FC236}">
                  <a16:creationId xmlns:a16="http://schemas.microsoft.com/office/drawing/2014/main" id="{60D6B11D-A5F1-E0C6-7D9B-B5BC2D4E57CA}"/>
                </a:ext>
              </a:extLst>
            </p:cNvPr>
            <p:cNvSpPr txBox="1"/>
            <p:nvPr/>
          </p:nvSpPr>
          <p:spPr>
            <a:xfrm>
              <a:off x="5062539" y="2486109"/>
              <a:ext cx="887247" cy="516691"/>
            </a:xfrm>
            <a:prstGeom prst="rect">
              <a:avLst/>
            </a:prstGeom>
            <a:noFill/>
          </p:spPr>
          <p:txBody>
            <a:bodyPr wrap="square">
              <a:spAutoFit/>
            </a:bodyPr>
            <a:lstStyle/>
            <a:p>
              <a:pPr algn="ctr"/>
              <a:r>
                <a:rPr lang="es-CO" sz="1000" dirty="0">
                  <a:solidFill>
                    <a:schemeClr val="tx1">
                      <a:lumMod val="75000"/>
                      <a:lumOff val="25000"/>
                    </a:schemeClr>
                  </a:solidFill>
                </a:rPr>
                <a:t>Candelaria</a:t>
              </a:r>
            </a:p>
            <a:p>
              <a:pPr algn="ctr"/>
              <a:r>
                <a:rPr lang="es-CO" sz="1000" dirty="0">
                  <a:solidFill>
                    <a:schemeClr val="tx1">
                      <a:lumMod val="75000"/>
                      <a:lumOff val="25000"/>
                    </a:schemeClr>
                  </a:solidFill>
                </a:rPr>
                <a:t>3</a:t>
              </a:r>
            </a:p>
          </p:txBody>
        </p:sp>
        <p:sp>
          <p:nvSpPr>
            <p:cNvPr id="88" name="CuadroTexto 87">
              <a:extLst>
                <a:ext uri="{FF2B5EF4-FFF2-40B4-BE49-F238E27FC236}">
                  <a16:creationId xmlns:a16="http://schemas.microsoft.com/office/drawing/2014/main" id="{F64A7F1C-3552-1CA8-4725-A5FC62B133EE}"/>
                </a:ext>
              </a:extLst>
            </p:cNvPr>
            <p:cNvSpPr txBox="1"/>
            <p:nvPr/>
          </p:nvSpPr>
          <p:spPr>
            <a:xfrm>
              <a:off x="5380867" y="3280738"/>
              <a:ext cx="1025384" cy="516691"/>
            </a:xfrm>
            <a:prstGeom prst="rect">
              <a:avLst/>
            </a:prstGeom>
            <a:noFill/>
          </p:spPr>
          <p:txBody>
            <a:bodyPr wrap="square">
              <a:spAutoFit/>
            </a:bodyPr>
            <a:lstStyle/>
            <a:p>
              <a:pPr algn="ctr"/>
              <a:r>
                <a:rPr lang="es-CO" sz="1000" dirty="0">
                  <a:solidFill>
                    <a:schemeClr val="tx1">
                      <a:lumMod val="75000"/>
                      <a:lumOff val="25000"/>
                    </a:schemeClr>
                  </a:solidFill>
                </a:rPr>
                <a:t>Rafael Uribe</a:t>
              </a:r>
            </a:p>
            <a:p>
              <a:pPr algn="ctr"/>
              <a:r>
                <a:rPr lang="es-CO" sz="1000" dirty="0">
                  <a:solidFill>
                    <a:schemeClr val="tx1">
                      <a:lumMod val="75000"/>
                      <a:lumOff val="25000"/>
                    </a:schemeClr>
                  </a:solidFill>
                </a:rPr>
                <a:t>36 – 3%</a:t>
              </a:r>
            </a:p>
          </p:txBody>
        </p:sp>
        <p:sp>
          <p:nvSpPr>
            <p:cNvPr id="89" name="CuadroTexto 88">
              <a:extLst>
                <a:ext uri="{FF2B5EF4-FFF2-40B4-BE49-F238E27FC236}">
                  <a16:creationId xmlns:a16="http://schemas.microsoft.com/office/drawing/2014/main" id="{3EBDC875-2A0C-E30C-3EB0-40837BFA3D6E}"/>
                </a:ext>
              </a:extLst>
            </p:cNvPr>
            <p:cNvSpPr txBox="1"/>
            <p:nvPr/>
          </p:nvSpPr>
          <p:spPr>
            <a:xfrm>
              <a:off x="4752366" y="2955256"/>
              <a:ext cx="1360234" cy="516691"/>
            </a:xfrm>
            <a:prstGeom prst="rect">
              <a:avLst/>
            </a:prstGeom>
            <a:noFill/>
          </p:spPr>
          <p:txBody>
            <a:bodyPr wrap="square">
              <a:spAutoFit/>
            </a:bodyPr>
            <a:lstStyle/>
            <a:p>
              <a:pPr algn="ctr"/>
              <a:r>
                <a:rPr lang="es-CO" sz="1000" dirty="0">
                  <a:solidFill>
                    <a:schemeClr val="tx1">
                      <a:lumMod val="75000"/>
                      <a:lumOff val="25000"/>
                    </a:schemeClr>
                  </a:solidFill>
                </a:rPr>
                <a:t>Antonio Nariño</a:t>
              </a:r>
            </a:p>
            <a:p>
              <a:pPr algn="ctr"/>
              <a:r>
                <a:rPr lang="es-CO" sz="1000" dirty="0">
                  <a:solidFill>
                    <a:schemeClr val="tx1">
                      <a:lumMod val="75000"/>
                      <a:lumOff val="25000"/>
                    </a:schemeClr>
                  </a:solidFill>
                </a:rPr>
                <a:t>26-2%</a:t>
              </a:r>
            </a:p>
          </p:txBody>
        </p:sp>
      </p:grpSp>
      <p:sp>
        <p:nvSpPr>
          <p:cNvPr id="5" name="CuadroTexto 4">
            <a:extLst>
              <a:ext uri="{FF2B5EF4-FFF2-40B4-BE49-F238E27FC236}">
                <a16:creationId xmlns:a16="http://schemas.microsoft.com/office/drawing/2014/main" id="{DB1FA5DA-2176-3023-E580-6E0B32D77D18}"/>
              </a:ext>
            </a:extLst>
          </p:cNvPr>
          <p:cNvSpPr txBox="1"/>
          <p:nvPr/>
        </p:nvSpPr>
        <p:spPr>
          <a:xfrm>
            <a:off x="779425" y="6133193"/>
            <a:ext cx="7283920" cy="553998"/>
          </a:xfrm>
          <a:prstGeom prst="rect">
            <a:avLst/>
          </a:prstGeom>
          <a:noFill/>
        </p:spPr>
        <p:txBody>
          <a:bodyPr wrap="square">
            <a:spAutoFit/>
          </a:bodyPr>
          <a:lstStyle/>
          <a:p>
            <a:r>
              <a:rPr lang="es-CO" sz="1000"/>
              <a:t>Fuentes:</a:t>
            </a:r>
          </a:p>
          <a:p>
            <a:r>
              <a:rPr lang="es-CO" sz="1000"/>
              <a:t>Mapa editable de Bogotá – Cámara de Comercio de Bogotá</a:t>
            </a:r>
          </a:p>
          <a:p>
            <a:r>
              <a:rPr lang="es-CO" sz="1000"/>
              <a:t>Datos- Subdirección de Talento Humano - Corte 30 de junio de 2023</a:t>
            </a:r>
          </a:p>
        </p:txBody>
      </p:sp>
      <p:sp>
        <p:nvSpPr>
          <p:cNvPr id="6" name="CuadroTexto 21">
            <a:extLst>
              <a:ext uri="{FF2B5EF4-FFF2-40B4-BE49-F238E27FC236}">
                <a16:creationId xmlns:a16="http://schemas.microsoft.com/office/drawing/2014/main" id="{F822CC57-F82F-A1DA-C73A-3B37AB030BDE}"/>
              </a:ext>
            </a:extLst>
          </p:cNvPr>
          <p:cNvSpPr txBox="1">
            <a:spLocks noChangeArrowheads="1"/>
          </p:cNvSpPr>
          <p:nvPr/>
        </p:nvSpPr>
        <p:spPr bwMode="auto">
          <a:xfrm>
            <a:off x="733425" y="217488"/>
            <a:ext cx="745511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2700" eaLnBrk="1" hangingPunct="1">
              <a:lnSpc>
                <a:spcPct val="90000"/>
              </a:lnSpc>
            </a:pPr>
            <a:r>
              <a:rPr lang="es-CO" altLang="es-CO" sz="2800" spc="-130" dirty="0">
                <a:solidFill>
                  <a:srgbClr val="C00000"/>
                </a:solidFill>
                <a:latin typeface="Arial"/>
                <a:cs typeface="Calibri"/>
              </a:rPr>
              <a:t>Gestión Talento Humano – distribución localidades</a:t>
            </a:r>
          </a:p>
        </p:txBody>
      </p:sp>
      <p:pic>
        <p:nvPicPr>
          <p:cNvPr id="7" name="Gráfico 6" descr="Lluvia de ideas de grupo contorno">
            <a:extLst>
              <a:ext uri="{FF2B5EF4-FFF2-40B4-BE49-F238E27FC236}">
                <a16:creationId xmlns:a16="http://schemas.microsoft.com/office/drawing/2014/main" id="{7ABBFDC2-9DF5-56AF-6ED0-793229AFD7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497" y="176089"/>
            <a:ext cx="562928" cy="562928"/>
          </a:xfrm>
          <a:prstGeom prst="rect">
            <a:avLst/>
          </a:prstGeom>
        </p:spPr>
      </p:pic>
      <p:sp>
        <p:nvSpPr>
          <p:cNvPr id="3" name="CuadroTexto 2">
            <a:extLst>
              <a:ext uri="{FF2B5EF4-FFF2-40B4-BE49-F238E27FC236}">
                <a16:creationId xmlns:a16="http://schemas.microsoft.com/office/drawing/2014/main" id="{B9C53206-1A00-5C93-B742-9A84FB4DF08F}"/>
              </a:ext>
            </a:extLst>
          </p:cNvPr>
          <p:cNvSpPr txBox="1"/>
          <p:nvPr/>
        </p:nvSpPr>
        <p:spPr>
          <a:xfrm>
            <a:off x="4170591" y="4301169"/>
            <a:ext cx="757160" cy="430887"/>
          </a:xfrm>
          <a:prstGeom prst="rect">
            <a:avLst/>
          </a:prstGeom>
          <a:noFill/>
        </p:spPr>
        <p:txBody>
          <a:bodyPr wrap="square">
            <a:spAutoFit/>
          </a:bodyPr>
          <a:lstStyle/>
          <a:p>
            <a:r>
              <a:rPr lang="es-CO" sz="1100" dirty="0">
                <a:solidFill>
                  <a:schemeClr val="tx1">
                    <a:lumMod val="75000"/>
                    <a:lumOff val="25000"/>
                  </a:schemeClr>
                </a:solidFill>
              </a:rPr>
              <a:t>Bosa</a:t>
            </a:r>
          </a:p>
          <a:p>
            <a:r>
              <a:rPr lang="es-CO" sz="1100" dirty="0">
                <a:solidFill>
                  <a:schemeClr val="tx1">
                    <a:lumMod val="75000"/>
                    <a:lumOff val="25000"/>
                  </a:schemeClr>
                </a:solidFill>
              </a:rPr>
              <a:t>48 – 3%</a:t>
            </a:r>
          </a:p>
        </p:txBody>
      </p:sp>
      <p:sp>
        <p:nvSpPr>
          <p:cNvPr id="4" name="CuadroTexto 3">
            <a:extLst>
              <a:ext uri="{FF2B5EF4-FFF2-40B4-BE49-F238E27FC236}">
                <a16:creationId xmlns:a16="http://schemas.microsoft.com/office/drawing/2014/main" id="{CB2CAABA-FADD-98AA-4254-80D460FD0E56}"/>
              </a:ext>
            </a:extLst>
          </p:cNvPr>
          <p:cNvSpPr txBox="1"/>
          <p:nvPr/>
        </p:nvSpPr>
        <p:spPr>
          <a:xfrm>
            <a:off x="1453445" y="4840308"/>
            <a:ext cx="1743011" cy="400110"/>
          </a:xfrm>
          <a:prstGeom prst="rect">
            <a:avLst/>
          </a:prstGeom>
          <a:noFill/>
        </p:spPr>
        <p:txBody>
          <a:bodyPr wrap="square" rtlCol="0">
            <a:spAutoFit/>
          </a:bodyPr>
          <a:lstStyle/>
          <a:p>
            <a:pPr algn="ctr"/>
            <a:r>
              <a:rPr lang="es-ES" sz="1000" dirty="0"/>
              <a:t>Municipios fuera de Bogotá 125 -9%</a:t>
            </a:r>
            <a:endParaRPr lang="es-CO" sz="1000" dirty="0"/>
          </a:p>
        </p:txBody>
      </p:sp>
    </p:spTree>
    <p:extLst>
      <p:ext uri="{BB962C8B-B14F-4D97-AF65-F5344CB8AC3E}">
        <p14:creationId xmlns:p14="http://schemas.microsoft.com/office/powerpoint/2010/main" val="359875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adroTexto 279">
            <a:extLst>
              <a:ext uri="{FF2B5EF4-FFF2-40B4-BE49-F238E27FC236}">
                <a16:creationId xmlns:a16="http://schemas.microsoft.com/office/drawing/2014/main" id="{92CC3C43-8837-4C0F-9D23-A0377F6E5E3A}"/>
              </a:ext>
            </a:extLst>
          </p:cNvPr>
          <p:cNvSpPr txBox="1"/>
          <p:nvPr/>
        </p:nvSpPr>
        <p:spPr>
          <a:xfrm>
            <a:off x="11327084" y="5816922"/>
            <a:ext cx="0" cy="0"/>
          </a:xfrm>
          <a:prstGeom prst="rect">
            <a:avLst/>
          </a:prstGeom>
        </p:spPr>
        <p:txBody>
          <a:bodyPr vert="horz" wrap="none" lIns="91440" tIns="45720" rIns="91440" bIns="45720" rtlCol="0" anchor="ctr">
            <a:noAutofit/>
          </a:bodyPr>
          <a:lstStyle/>
          <a:p>
            <a:endParaRPr lang="es-CO" sz="2500">
              <a:solidFill>
                <a:srgbClr val="073D6B"/>
              </a:solidFill>
              <a:latin typeface="Calibri" panose="020F0502020204030204"/>
            </a:endParaRPr>
          </a:p>
        </p:txBody>
      </p:sp>
      <p:sp>
        <p:nvSpPr>
          <p:cNvPr id="282" name="CuadroTexto 281">
            <a:extLst>
              <a:ext uri="{FF2B5EF4-FFF2-40B4-BE49-F238E27FC236}">
                <a16:creationId xmlns:a16="http://schemas.microsoft.com/office/drawing/2014/main" id="{9EB1AC6F-FF41-4399-9DE8-EC842ECB4551}"/>
              </a:ext>
            </a:extLst>
          </p:cNvPr>
          <p:cNvSpPr txBox="1"/>
          <p:nvPr/>
        </p:nvSpPr>
        <p:spPr>
          <a:xfrm>
            <a:off x="11327084" y="6183834"/>
            <a:ext cx="0" cy="0"/>
          </a:xfrm>
          <a:prstGeom prst="rect">
            <a:avLst/>
          </a:prstGeom>
        </p:spPr>
        <p:txBody>
          <a:bodyPr vert="horz" wrap="none" lIns="91440" tIns="45720" rIns="91440" bIns="45720" rtlCol="0" anchor="ctr">
            <a:noAutofit/>
          </a:bodyPr>
          <a:lstStyle/>
          <a:p>
            <a:endParaRPr lang="es-CO" sz="2500">
              <a:solidFill>
                <a:srgbClr val="073D6B"/>
              </a:solidFill>
              <a:latin typeface="Calibri" panose="020F0502020204030204"/>
            </a:endParaRPr>
          </a:p>
        </p:txBody>
      </p:sp>
      <p:sp>
        <p:nvSpPr>
          <p:cNvPr id="5" name="CuadroTexto 4">
            <a:extLst>
              <a:ext uri="{FF2B5EF4-FFF2-40B4-BE49-F238E27FC236}">
                <a16:creationId xmlns:a16="http://schemas.microsoft.com/office/drawing/2014/main" id="{DB1FA5DA-2176-3023-E580-6E0B32D77D18}"/>
              </a:ext>
            </a:extLst>
          </p:cNvPr>
          <p:cNvSpPr txBox="1"/>
          <p:nvPr/>
        </p:nvSpPr>
        <p:spPr>
          <a:xfrm>
            <a:off x="779425" y="6133193"/>
            <a:ext cx="7283920" cy="553998"/>
          </a:xfrm>
          <a:prstGeom prst="rect">
            <a:avLst/>
          </a:prstGeom>
          <a:noFill/>
        </p:spPr>
        <p:txBody>
          <a:bodyPr wrap="square">
            <a:spAutoFit/>
          </a:bodyPr>
          <a:lstStyle/>
          <a:p>
            <a:r>
              <a:rPr lang="es-CO" sz="1000"/>
              <a:t>Fuentes:</a:t>
            </a:r>
          </a:p>
          <a:p>
            <a:r>
              <a:rPr lang="es-CO" sz="1000"/>
              <a:t>Mapa editable de Bogotá – Cámara de Comercio de Bogotá</a:t>
            </a:r>
          </a:p>
          <a:p>
            <a:r>
              <a:rPr lang="es-CO" sz="1000"/>
              <a:t>Datos- Subdirección de Talento Humano - Corte 30 de junio de 2023</a:t>
            </a:r>
          </a:p>
        </p:txBody>
      </p:sp>
      <p:sp>
        <p:nvSpPr>
          <p:cNvPr id="6" name="CuadroTexto 21">
            <a:extLst>
              <a:ext uri="{FF2B5EF4-FFF2-40B4-BE49-F238E27FC236}">
                <a16:creationId xmlns:a16="http://schemas.microsoft.com/office/drawing/2014/main" id="{F822CC57-F82F-A1DA-C73A-3B37AB030BDE}"/>
              </a:ext>
            </a:extLst>
          </p:cNvPr>
          <p:cNvSpPr txBox="1">
            <a:spLocks noChangeArrowheads="1"/>
          </p:cNvSpPr>
          <p:nvPr/>
        </p:nvSpPr>
        <p:spPr bwMode="auto">
          <a:xfrm>
            <a:off x="733425" y="217488"/>
            <a:ext cx="765805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2700" eaLnBrk="1" hangingPunct="1">
              <a:lnSpc>
                <a:spcPct val="90000"/>
              </a:lnSpc>
            </a:pPr>
            <a:r>
              <a:rPr lang="es-CO" altLang="es-CO" sz="2800" spc="-130" dirty="0">
                <a:solidFill>
                  <a:srgbClr val="C00000"/>
                </a:solidFill>
                <a:latin typeface="Arial"/>
                <a:cs typeface="Calibri"/>
              </a:rPr>
              <a:t>Gestión Talento Humano – caracterización localidad</a:t>
            </a:r>
          </a:p>
        </p:txBody>
      </p:sp>
      <p:graphicFrame>
        <p:nvGraphicFramePr>
          <p:cNvPr id="2" name="Tabla 1">
            <a:extLst>
              <a:ext uri="{FF2B5EF4-FFF2-40B4-BE49-F238E27FC236}">
                <a16:creationId xmlns:a16="http://schemas.microsoft.com/office/drawing/2014/main" id="{F4554087-58A9-506E-1CB1-41AA03C1B0B4}"/>
              </a:ext>
            </a:extLst>
          </p:cNvPr>
          <p:cNvGraphicFramePr>
            <a:graphicFrameLocks noGrp="1"/>
          </p:cNvGraphicFramePr>
          <p:nvPr>
            <p:extLst>
              <p:ext uri="{D42A27DB-BD31-4B8C-83A1-F6EECF244321}">
                <p14:modId xmlns:p14="http://schemas.microsoft.com/office/powerpoint/2010/main" val="3546955787"/>
              </p:ext>
            </p:extLst>
          </p:nvPr>
        </p:nvGraphicFramePr>
        <p:xfrm>
          <a:off x="1910080" y="1406944"/>
          <a:ext cx="7569199" cy="4816571"/>
        </p:xfrm>
        <a:graphic>
          <a:graphicData uri="http://schemas.openxmlformats.org/drawingml/2006/table">
            <a:tbl>
              <a:tblPr>
                <a:tableStyleId>{9DCAF9ED-07DC-4A11-8D7F-57B35C25682E}</a:tableStyleId>
              </a:tblPr>
              <a:tblGrid>
                <a:gridCol w="2489133">
                  <a:extLst>
                    <a:ext uri="{9D8B030D-6E8A-4147-A177-3AD203B41FA5}">
                      <a16:colId xmlns:a16="http://schemas.microsoft.com/office/drawing/2014/main" val="1661236257"/>
                    </a:ext>
                  </a:extLst>
                </a:gridCol>
                <a:gridCol w="820236">
                  <a:extLst>
                    <a:ext uri="{9D8B030D-6E8A-4147-A177-3AD203B41FA5}">
                      <a16:colId xmlns:a16="http://schemas.microsoft.com/office/drawing/2014/main" val="3284950409"/>
                    </a:ext>
                  </a:extLst>
                </a:gridCol>
                <a:gridCol w="614033">
                  <a:extLst>
                    <a:ext uri="{9D8B030D-6E8A-4147-A177-3AD203B41FA5}">
                      <a16:colId xmlns:a16="http://schemas.microsoft.com/office/drawing/2014/main" val="3438137961"/>
                    </a:ext>
                  </a:extLst>
                </a:gridCol>
                <a:gridCol w="1140894">
                  <a:extLst>
                    <a:ext uri="{9D8B030D-6E8A-4147-A177-3AD203B41FA5}">
                      <a16:colId xmlns:a16="http://schemas.microsoft.com/office/drawing/2014/main" val="2066788546"/>
                    </a:ext>
                  </a:extLst>
                </a:gridCol>
                <a:gridCol w="705786">
                  <a:extLst>
                    <a:ext uri="{9D8B030D-6E8A-4147-A177-3AD203B41FA5}">
                      <a16:colId xmlns:a16="http://schemas.microsoft.com/office/drawing/2014/main" val="556407287"/>
                    </a:ext>
                  </a:extLst>
                </a:gridCol>
                <a:gridCol w="1320404">
                  <a:extLst>
                    <a:ext uri="{9D8B030D-6E8A-4147-A177-3AD203B41FA5}">
                      <a16:colId xmlns:a16="http://schemas.microsoft.com/office/drawing/2014/main" val="240227905"/>
                    </a:ext>
                  </a:extLst>
                </a:gridCol>
                <a:gridCol w="478713">
                  <a:extLst>
                    <a:ext uri="{9D8B030D-6E8A-4147-A177-3AD203B41FA5}">
                      <a16:colId xmlns:a16="http://schemas.microsoft.com/office/drawing/2014/main" val="2981991156"/>
                    </a:ext>
                  </a:extLst>
                </a:gridCol>
              </a:tblGrid>
              <a:tr h="239600">
                <a:tc>
                  <a:txBody>
                    <a:bodyPr/>
                    <a:lstStyle/>
                    <a:p>
                      <a:pPr algn="ctr" fontAlgn="b"/>
                      <a:r>
                        <a:rPr lang="es-CO" sz="1400" u="none" strike="noStrike" dirty="0">
                          <a:effectLst/>
                        </a:rPr>
                        <a:t>Localidad </a:t>
                      </a:r>
                      <a:endParaRPr lang="es-CO"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Mujer</a:t>
                      </a:r>
                      <a:endParaRPr lang="es-CO"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a:t>
                      </a:r>
                      <a:endParaRPr lang="es-CO"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Hombre</a:t>
                      </a:r>
                      <a:endParaRPr lang="es-CO"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a:t>
                      </a:r>
                      <a:endParaRPr lang="es-CO"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Total general</a:t>
                      </a:r>
                      <a:endParaRPr lang="es-CO"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a:t>
                      </a:r>
                      <a:endParaRPr lang="es-CO"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03868486"/>
                  </a:ext>
                </a:extLst>
              </a:tr>
              <a:tr h="192059">
                <a:tc>
                  <a:txBody>
                    <a:bodyPr/>
                    <a:lstStyle/>
                    <a:p>
                      <a:pPr algn="ctr" fontAlgn="b"/>
                      <a:r>
                        <a:rPr lang="es-CO" sz="1400" u="none" strike="noStrike" dirty="0">
                          <a:effectLst/>
                        </a:rPr>
                        <a:t>Antonio Nariño</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15</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26</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568405"/>
                  </a:ext>
                </a:extLst>
              </a:tr>
              <a:tr h="192059">
                <a:tc>
                  <a:txBody>
                    <a:bodyPr/>
                    <a:lstStyle/>
                    <a:p>
                      <a:pPr algn="ctr" fontAlgn="b"/>
                      <a:r>
                        <a:rPr lang="es-CO" sz="1400" u="none" strike="noStrike" dirty="0">
                          <a:effectLst/>
                        </a:rPr>
                        <a:t>Barrios Unidos</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20</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21</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3%</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41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3%</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04680103"/>
                  </a:ext>
                </a:extLst>
              </a:tr>
              <a:tr h="192059">
                <a:tc>
                  <a:txBody>
                    <a:bodyPr/>
                    <a:lstStyle/>
                    <a:p>
                      <a:pPr algn="ctr" fontAlgn="b"/>
                      <a:r>
                        <a:rPr lang="es-CO" sz="1400" u="none" strike="noStrike" dirty="0">
                          <a:effectLst/>
                        </a:rPr>
                        <a:t>Bosa</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27</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3%</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21</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3%</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48</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3%</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40281432"/>
                  </a:ext>
                </a:extLst>
              </a:tr>
              <a:tr h="192059">
                <a:tc>
                  <a:txBody>
                    <a:bodyPr/>
                    <a:lstStyle/>
                    <a:p>
                      <a:pPr algn="ctr" fontAlgn="b"/>
                      <a:r>
                        <a:rPr lang="es-CO" sz="1400" u="none" strike="noStrike" dirty="0">
                          <a:effectLst/>
                        </a:rPr>
                        <a:t>Chapinero</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18</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16</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3%</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34</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22111016"/>
                  </a:ext>
                </a:extLst>
              </a:tr>
              <a:tr h="192059">
                <a:tc>
                  <a:txBody>
                    <a:bodyPr/>
                    <a:lstStyle/>
                    <a:p>
                      <a:pPr algn="ctr" fontAlgn="b"/>
                      <a:r>
                        <a:rPr lang="es-CO" sz="1400" u="none" strike="noStrike" dirty="0">
                          <a:effectLst/>
                        </a:rPr>
                        <a:t>Ciudad Bolívar</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20</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13</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2%</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33</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4054076"/>
                  </a:ext>
                </a:extLst>
              </a:tr>
              <a:tr h="192059">
                <a:tc>
                  <a:txBody>
                    <a:bodyPr/>
                    <a:lstStyle/>
                    <a:p>
                      <a:pPr algn="ctr" fontAlgn="b"/>
                      <a:r>
                        <a:rPr lang="es-CO" sz="1400" u="none" strike="noStrike" dirty="0">
                          <a:effectLst/>
                        </a:rPr>
                        <a:t>Engativá</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102</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13%</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72</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12%</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174</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12%</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11469645"/>
                  </a:ext>
                </a:extLst>
              </a:tr>
              <a:tr h="192059">
                <a:tc>
                  <a:txBody>
                    <a:bodyPr/>
                    <a:lstStyle/>
                    <a:p>
                      <a:pPr algn="ctr" fontAlgn="b"/>
                      <a:r>
                        <a:rPr lang="es-CO" sz="1400" u="none" strike="noStrike" dirty="0">
                          <a:effectLst/>
                        </a:rPr>
                        <a:t>Fontibón</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71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9%</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44</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7%</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115</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8%</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16396370"/>
                  </a:ext>
                </a:extLst>
              </a:tr>
              <a:tr h="192059">
                <a:tc>
                  <a:txBody>
                    <a:bodyPr/>
                    <a:lstStyle/>
                    <a:p>
                      <a:pPr algn="ctr" fontAlgn="b"/>
                      <a:r>
                        <a:rPr lang="es-CO" sz="1400" u="none" strike="noStrike" dirty="0">
                          <a:effectLst/>
                        </a:rPr>
                        <a:t>Kennedy</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129</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16%</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79</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13%</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208</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15%</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72264453"/>
                  </a:ext>
                </a:extLst>
              </a:tr>
              <a:tr h="192059">
                <a:tc>
                  <a:txBody>
                    <a:bodyPr/>
                    <a:lstStyle/>
                    <a:p>
                      <a:pPr algn="ctr" fontAlgn="b"/>
                      <a:r>
                        <a:rPr lang="es-CO" sz="1400" u="none" strike="noStrike" dirty="0">
                          <a:effectLst/>
                        </a:rPr>
                        <a:t>La Candelaria</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0%</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0%</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3</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0%</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1149445"/>
                  </a:ext>
                </a:extLst>
              </a:tr>
              <a:tr h="192059">
                <a:tc>
                  <a:txBody>
                    <a:bodyPr/>
                    <a:lstStyle/>
                    <a:p>
                      <a:pPr algn="ctr" fontAlgn="b"/>
                      <a:r>
                        <a:rPr lang="es-CO" sz="1400" u="none" strike="noStrike" dirty="0">
                          <a:effectLst/>
                        </a:rPr>
                        <a:t>Mártires</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8</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10</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2%</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18</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4772606"/>
                  </a:ext>
                </a:extLst>
              </a:tr>
              <a:tr h="192059">
                <a:tc>
                  <a:txBody>
                    <a:bodyPr/>
                    <a:lstStyle/>
                    <a:p>
                      <a:pPr algn="ctr" fontAlgn="b"/>
                      <a:r>
                        <a:rPr lang="es-CO" sz="1400" u="none" strike="noStrike" dirty="0">
                          <a:effectLst/>
                        </a:rPr>
                        <a:t>Puente Aranda</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33</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4%</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23</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4%</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56</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4%</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13330276"/>
                  </a:ext>
                </a:extLst>
              </a:tr>
              <a:tr h="192059">
                <a:tc>
                  <a:txBody>
                    <a:bodyPr/>
                    <a:lstStyle/>
                    <a:p>
                      <a:pPr algn="ctr" fontAlgn="b"/>
                      <a:r>
                        <a:rPr lang="es-CO" sz="1400" u="none" strike="noStrike" dirty="0">
                          <a:effectLst/>
                        </a:rPr>
                        <a:t>Rafael Uribe</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3%</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15</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2%</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36</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3%</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18713894"/>
                  </a:ext>
                </a:extLst>
              </a:tr>
              <a:tr h="192059">
                <a:tc>
                  <a:txBody>
                    <a:bodyPr/>
                    <a:lstStyle/>
                    <a:p>
                      <a:pPr algn="ctr" fontAlgn="b"/>
                      <a:r>
                        <a:rPr lang="es-CO" sz="1400" u="none" strike="noStrike" dirty="0">
                          <a:effectLst/>
                        </a:rPr>
                        <a:t>San Cristóbal</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21</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3%</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15</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2%</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36</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3%</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26886774"/>
                  </a:ext>
                </a:extLst>
              </a:tr>
              <a:tr h="192059">
                <a:tc>
                  <a:txBody>
                    <a:bodyPr/>
                    <a:lstStyle/>
                    <a:p>
                      <a:pPr algn="ctr" fontAlgn="b"/>
                      <a:r>
                        <a:rPr lang="es-CO" sz="1400" u="none" strike="noStrike" dirty="0">
                          <a:effectLst/>
                        </a:rPr>
                        <a:t>Santa Fe</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7</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4</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11</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3920375"/>
                  </a:ext>
                </a:extLst>
              </a:tr>
              <a:tr h="192059">
                <a:tc>
                  <a:txBody>
                    <a:bodyPr/>
                    <a:lstStyle/>
                    <a:p>
                      <a:pPr algn="ctr" fontAlgn="b"/>
                      <a:r>
                        <a:rPr lang="es-CO" sz="1400" u="none" strike="noStrike" dirty="0">
                          <a:effectLst/>
                        </a:rPr>
                        <a:t>Suba</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120</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15%</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89</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15%</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209</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15%</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240919"/>
                  </a:ext>
                </a:extLst>
              </a:tr>
              <a:tr h="192059">
                <a:tc>
                  <a:txBody>
                    <a:bodyPr/>
                    <a:lstStyle/>
                    <a:p>
                      <a:pPr algn="ctr" fontAlgn="b"/>
                      <a:r>
                        <a:rPr lang="es-CO" sz="1400" u="none" strike="noStrike" dirty="0">
                          <a:effectLst/>
                        </a:rPr>
                        <a:t>Teusaquillo</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75</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9%</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49</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8%</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124</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9%</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58442716"/>
                  </a:ext>
                </a:extLst>
              </a:tr>
              <a:tr h="192059">
                <a:tc>
                  <a:txBody>
                    <a:bodyPr/>
                    <a:lstStyle/>
                    <a:p>
                      <a:pPr algn="ctr" fontAlgn="b"/>
                      <a:r>
                        <a:rPr lang="es-CO" sz="1400" u="none" strike="noStrike" dirty="0">
                          <a:effectLst/>
                        </a:rPr>
                        <a:t>Tunjuelito</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6</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6</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12</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1789236"/>
                  </a:ext>
                </a:extLst>
              </a:tr>
              <a:tr h="192059">
                <a:tc>
                  <a:txBody>
                    <a:bodyPr/>
                    <a:lstStyle/>
                    <a:p>
                      <a:pPr algn="ctr" fontAlgn="b"/>
                      <a:r>
                        <a:rPr lang="es-CO" sz="1400" u="none" strike="noStrike" dirty="0">
                          <a:effectLst/>
                        </a:rPr>
                        <a:t>Usaquén</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56</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7%</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39</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6%</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95</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7%</a:t>
                      </a:r>
                      <a:endParaRPr lang="es-CO"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8539159"/>
                  </a:ext>
                </a:extLst>
              </a:tr>
              <a:tr h="192059">
                <a:tc>
                  <a:txBody>
                    <a:bodyPr/>
                    <a:lstStyle/>
                    <a:p>
                      <a:pPr algn="ctr" fontAlgn="b"/>
                      <a:r>
                        <a:rPr lang="es-CO" sz="1400" u="none" strike="noStrike" dirty="0">
                          <a:effectLst/>
                        </a:rPr>
                        <a:t>Usme</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6</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4</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10</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1006165"/>
                  </a:ext>
                </a:extLst>
              </a:tr>
              <a:tr h="192059">
                <a:tc>
                  <a:txBody>
                    <a:bodyPr/>
                    <a:lstStyle/>
                    <a:p>
                      <a:pPr algn="ctr" fontAlgn="b"/>
                      <a:r>
                        <a:rPr lang="es-CO" sz="1400" u="none" strike="noStrike">
                          <a:effectLst/>
                        </a:rPr>
                        <a:t>Municipio Fuera de Bogotá</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61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8%</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64</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11%</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125</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9%</a:t>
                      </a:r>
                      <a:endParaRPr lang="es-CO" sz="14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94780716"/>
                  </a:ext>
                </a:extLst>
              </a:tr>
              <a:tr h="309771">
                <a:tc>
                  <a:txBody>
                    <a:bodyPr/>
                    <a:lstStyle/>
                    <a:p>
                      <a:pPr algn="ctr" fontAlgn="b"/>
                      <a:r>
                        <a:rPr lang="es-CO" sz="1400" u="none" strike="noStrike">
                          <a:effectLst/>
                        </a:rPr>
                        <a:t>Total general</a:t>
                      </a:r>
                      <a:endParaRPr lang="es-CO" sz="1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813</a:t>
                      </a:r>
                      <a:endParaRPr lang="es-CO"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100%</a:t>
                      </a:r>
                      <a:endParaRPr lang="es-CO" sz="1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601</a:t>
                      </a:r>
                      <a:endParaRPr lang="es-CO" sz="1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a:effectLst/>
                        </a:rPr>
                        <a:t>100%</a:t>
                      </a:r>
                      <a:endParaRPr lang="es-CO" sz="14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1414</a:t>
                      </a:r>
                      <a:endParaRPr lang="es-CO"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100%</a:t>
                      </a:r>
                      <a:endParaRPr lang="es-CO"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38345906"/>
                  </a:ext>
                </a:extLst>
              </a:tr>
            </a:tbl>
          </a:graphicData>
        </a:graphic>
      </p:graphicFrame>
      <p:pic>
        <p:nvPicPr>
          <p:cNvPr id="8" name="Gráfico 7" descr="Grupo de hombres contorno">
            <a:extLst>
              <a:ext uri="{FF2B5EF4-FFF2-40B4-BE49-F238E27FC236}">
                <a16:creationId xmlns:a16="http://schemas.microsoft.com/office/drawing/2014/main" id="{CA69ACC7-9D0D-6E2B-4D38-14BE733584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5204" y="672912"/>
            <a:ext cx="800395" cy="800395"/>
          </a:xfrm>
          <a:prstGeom prst="rect">
            <a:avLst/>
          </a:prstGeom>
        </p:spPr>
      </p:pic>
      <p:pic>
        <p:nvPicPr>
          <p:cNvPr id="10" name="Gráfico 9" descr="Grupo de mujeres contorno">
            <a:extLst>
              <a:ext uri="{FF2B5EF4-FFF2-40B4-BE49-F238E27FC236}">
                <a16:creationId xmlns:a16="http://schemas.microsoft.com/office/drawing/2014/main" id="{E9793F57-2147-E261-BBEA-8E5D0B260E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7414" y="672913"/>
            <a:ext cx="800395" cy="800395"/>
          </a:xfrm>
          <a:prstGeom prst="rect">
            <a:avLst/>
          </a:prstGeom>
        </p:spPr>
      </p:pic>
      <p:pic>
        <p:nvPicPr>
          <p:cNvPr id="12" name="Gráfico 11" descr="Mapa con marcador contorno">
            <a:extLst>
              <a:ext uri="{FF2B5EF4-FFF2-40B4-BE49-F238E27FC236}">
                <a16:creationId xmlns:a16="http://schemas.microsoft.com/office/drawing/2014/main" id="{0F141D58-EAE9-B819-4804-0BAB74C9EE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361" y="0"/>
            <a:ext cx="777934" cy="777934"/>
          </a:xfrm>
          <a:prstGeom prst="rect">
            <a:avLst/>
          </a:prstGeom>
        </p:spPr>
      </p:pic>
      <p:pic>
        <p:nvPicPr>
          <p:cNvPr id="14" name="Gráfico 13" descr="Ciudad contorno">
            <a:extLst>
              <a:ext uri="{FF2B5EF4-FFF2-40B4-BE49-F238E27FC236}">
                <a16:creationId xmlns:a16="http://schemas.microsoft.com/office/drawing/2014/main" id="{03A1F26D-2609-9FD2-70D1-EE1092DD67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53852" y="615910"/>
            <a:ext cx="914400" cy="914400"/>
          </a:xfrm>
          <a:prstGeom prst="rect">
            <a:avLst/>
          </a:prstGeom>
        </p:spPr>
      </p:pic>
    </p:spTree>
    <p:extLst>
      <p:ext uri="{BB962C8B-B14F-4D97-AF65-F5344CB8AC3E}">
        <p14:creationId xmlns:p14="http://schemas.microsoft.com/office/powerpoint/2010/main" val="1061412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23"/>
        <p:cNvGrpSpPr/>
        <p:nvPr/>
      </p:nvGrpSpPr>
      <p:grpSpPr>
        <a:xfrm>
          <a:off x="0" y="0"/>
          <a:ext cx="0" cy="0"/>
          <a:chOff x="0" y="0"/>
          <a:chExt cx="0" cy="0"/>
        </a:xfrm>
      </p:grpSpPr>
      <p:sp>
        <p:nvSpPr>
          <p:cNvPr id="24327" name="Google Shape;24327;p24"/>
          <p:cNvSpPr/>
          <p:nvPr/>
        </p:nvSpPr>
        <p:spPr>
          <a:xfrm>
            <a:off x="5084977" y="5648222"/>
            <a:ext cx="6725540" cy="136732"/>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CO" sz="1100" i="1" dirty="0">
                <a:solidFill>
                  <a:schemeClr val="dk1"/>
                </a:solidFill>
                <a:latin typeface="Calibri"/>
                <a:ea typeface="Calibri"/>
                <a:cs typeface="Calibri"/>
                <a:sym typeface="Calibri"/>
              </a:rPr>
              <a:t>Fuente: </a:t>
            </a:r>
            <a:r>
              <a:rPr lang="es-CO" sz="1100" i="1" dirty="0" err="1">
                <a:solidFill>
                  <a:schemeClr val="dk1"/>
                </a:solidFill>
                <a:latin typeface="Calibri"/>
                <a:ea typeface="Calibri"/>
                <a:cs typeface="Calibri"/>
                <a:sym typeface="Calibri"/>
              </a:rPr>
              <a:t>BogData</a:t>
            </a:r>
            <a:r>
              <a:rPr lang="es-CO" sz="1100" i="1" dirty="0">
                <a:solidFill>
                  <a:schemeClr val="dk1"/>
                </a:solidFill>
                <a:latin typeface="Calibri"/>
                <a:ea typeface="Calibri"/>
                <a:cs typeface="Calibri"/>
                <a:sym typeface="Calibri"/>
              </a:rPr>
              <a:t> / </a:t>
            </a:r>
            <a:r>
              <a:rPr lang="es-CO" sz="1100" i="1" dirty="0">
                <a:solidFill>
                  <a:schemeClr val="dk1"/>
                </a:solidFill>
                <a:latin typeface="Calibri"/>
                <a:ea typeface="Calibri"/>
                <a:cs typeface="Calibri"/>
                <a:sym typeface="Calibri"/>
                <a:hlinkClick r:id="rId3"/>
              </a:rPr>
              <a:t>www.datos.gov.co</a:t>
            </a:r>
            <a:r>
              <a:rPr lang="es-CO" sz="1100" i="1" dirty="0">
                <a:solidFill>
                  <a:schemeClr val="dk1"/>
                </a:solidFill>
                <a:latin typeface="Calibri"/>
                <a:ea typeface="Calibri"/>
                <a:cs typeface="Calibri"/>
                <a:sym typeface="Calibri"/>
              </a:rPr>
              <a:t> / SAC – Corte 30 de Junio 2023 </a:t>
            </a:r>
          </a:p>
        </p:txBody>
      </p:sp>
      <p:sp>
        <p:nvSpPr>
          <p:cNvPr id="24328" name="Google Shape;24328;p24"/>
          <p:cNvSpPr txBox="1"/>
          <p:nvPr/>
        </p:nvSpPr>
        <p:spPr>
          <a:xfrm>
            <a:off x="15006638" y="-1851025"/>
            <a:ext cx="95250" cy="4429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29" name="Google Shape;24329;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0" name="Google Shape;24330;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1" name="Google Shape;24331;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2" name="Google Shape;24332;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3" name="Google Shape;24333;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4" name="Google Shape;24334;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5" name="Google Shape;24335;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6" name="Google Shape;24336;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7" name="Google Shape;24337;p24"/>
          <p:cNvSpPr txBox="1"/>
          <p:nvPr/>
        </p:nvSpPr>
        <p:spPr>
          <a:xfrm>
            <a:off x="15006638" y="-1851025"/>
            <a:ext cx="95250" cy="4429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8" name="Google Shape;24338;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9" name="Google Shape;24339;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0" name="Google Shape;24340;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1" name="Google Shape;24341;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2" name="Google Shape;24342;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3" name="Google Shape;24343;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4" name="Google Shape;24344;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5" name="Google Shape;24345;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6" name="Google Shape;24346;p24"/>
          <p:cNvSpPr txBox="1"/>
          <p:nvPr/>
        </p:nvSpPr>
        <p:spPr>
          <a:xfrm>
            <a:off x="15006638" y="-1703388"/>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7" name="Google Shape;24347;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8" name="Google Shape;24348;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9" name="Google Shape;24349;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0" name="Google Shape;24350;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1" name="Google Shape;24351;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2" name="Google Shape;24352;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3" name="Google Shape;24353;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4" name="Google Shape;24354;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5" name="Google Shape;24355;p24"/>
          <p:cNvSpPr txBox="1"/>
          <p:nvPr/>
        </p:nvSpPr>
        <p:spPr>
          <a:xfrm>
            <a:off x="15006638" y="133350"/>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6" name="Google Shape;2435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7" name="Google Shape;2435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8" name="Google Shape;2435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9" name="Google Shape;2435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0" name="Google Shape;2436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1" name="Google Shape;2436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2" name="Google Shape;2436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3" name="Google Shape;2436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4" name="Google Shape;24364;p24"/>
          <p:cNvSpPr txBox="1"/>
          <p:nvPr/>
        </p:nvSpPr>
        <p:spPr>
          <a:xfrm>
            <a:off x="15006638" y="776288"/>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5" name="Google Shape;2436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6" name="Google Shape;2436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7" name="Google Shape;2436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8" name="Google Shape;2436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9" name="Google Shape;2436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0" name="Google Shape;2437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1" name="Google Shape;2437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2" name="Google Shape;2437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3" name="Google Shape;24373;p24"/>
          <p:cNvSpPr txBox="1"/>
          <p:nvPr/>
        </p:nvSpPr>
        <p:spPr>
          <a:xfrm>
            <a:off x="15006638" y="776288"/>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4" name="Google Shape;2437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5" name="Google Shape;2437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6" name="Google Shape;2437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7" name="Google Shape;2437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8" name="Google Shape;2437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9" name="Google Shape;2437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0" name="Google Shape;2438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1" name="Google Shape;2438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2" name="Google Shape;24382;p24"/>
          <p:cNvSpPr txBox="1"/>
          <p:nvPr/>
        </p:nvSpPr>
        <p:spPr>
          <a:xfrm>
            <a:off x="15006638" y="776288"/>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3" name="Google Shape;2438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4" name="Google Shape;2438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5" name="Google Shape;2438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6" name="Google Shape;2438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7" name="Google Shape;2438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8" name="Google Shape;2438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9" name="Google Shape;2438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0" name="Google Shape;2439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1" name="Google Shape;24391;p24"/>
          <p:cNvSpPr txBox="1"/>
          <p:nvPr/>
        </p:nvSpPr>
        <p:spPr>
          <a:xfrm>
            <a:off x="15006638" y="776288"/>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2" name="Google Shape;2439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3" name="Google Shape;2439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4" name="Google Shape;2439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5" name="Google Shape;2439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6" name="Google Shape;2439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7" name="Google Shape;2439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8" name="Google Shape;2439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9" name="Google Shape;2439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0" name="Google Shape;24400;p24"/>
          <p:cNvSpPr txBox="1"/>
          <p:nvPr/>
        </p:nvSpPr>
        <p:spPr>
          <a:xfrm>
            <a:off x="15006638" y="776288"/>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1" name="Google Shape;2440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2" name="Google Shape;2440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3" name="Google Shape;2440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4" name="Google Shape;2440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5" name="Google Shape;2440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6" name="Google Shape;2440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7" name="Google Shape;2440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8" name="Google Shape;2440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9" name="Google Shape;2440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0" name="Google Shape;2441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1" name="Google Shape;2441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2" name="Google Shape;2441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3" name="Google Shape;2441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4" name="Google Shape;2441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5" name="Google Shape;2441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6" name="Google Shape;2441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7" name="Google Shape;2441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8" name="Google Shape;2441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9" name="Google Shape;2441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0" name="Google Shape;2442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1" name="Google Shape;2442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2" name="Google Shape;2442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3" name="Google Shape;2442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4" name="Google Shape;2442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5" name="Google Shape;2442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6" name="Google Shape;2442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7" name="Google Shape;2442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8" name="Google Shape;2442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9" name="Google Shape;2442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0" name="Google Shape;2443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1" name="Google Shape;2443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2" name="Google Shape;2443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3" name="Google Shape;2443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4" name="Google Shape;2443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5" name="Google Shape;2443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6" name="Google Shape;2443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7" name="Google Shape;2443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8" name="Google Shape;2443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9" name="Google Shape;2443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0" name="Google Shape;2444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1" name="Google Shape;2444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2" name="Google Shape;2444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3" name="Google Shape;2444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4" name="Google Shape;2444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5" name="Google Shape;2444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6" name="Google Shape;2444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7" name="Google Shape;2444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8" name="Google Shape;2444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9" name="Google Shape;2444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0" name="Google Shape;2445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1" name="Google Shape;2445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2" name="Google Shape;2445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3" name="Google Shape;2445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4" name="Google Shape;2445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5" name="Google Shape;2445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6" name="Google Shape;2445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7" name="Google Shape;2445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8" name="Google Shape;2445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9" name="Google Shape;2445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60" name="Google Shape;2446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61" name="Google Shape;2446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62" name="Google Shape;2446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63" name="Google Shape;2446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64" name="Google Shape;2446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65" name="Google Shape;2446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66" name="Google Shape;2446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67" name="Google Shape;2446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68" name="Google Shape;2446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69" name="Google Shape;2446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70" name="Google Shape;2447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71" name="Google Shape;2447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72" name="Google Shape;2447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73" name="Google Shape;2447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74" name="Google Shape;2447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75" name="Google Shape;2447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76" name="Google Shape;2447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77" name="Google Shape;2447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78" name="Google Shape;2447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79" name="Google Shape;2447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0" name="Google Shape;2448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1" name="Google Shape;2448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2" name="Google Shape;2448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3" name="Google Shape;2448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4" name="Google Shape;2448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5" name="Google Shape;2448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6" name="Google Shape;2448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7" name="Google Shape;2448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8" name="Google Shape;2448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9" name="Google Shape;2448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0" name="Google Shape;2449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1" name="Google Shape;2449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2" name="Google Shape;2449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3" name="Google Shape;2449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4" name="Google Shape;2449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5" name="Google Shape;2449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6" name="Google Shape;2449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7" name="Google Shape;2449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8" name="Google Shape;2449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9" name="Google Shape;2449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0" name="Google Shape;2450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1" name="Google Shape;2450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2" name="Google Shape;2450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3" name="Google Shape;2450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4" name="Google Shape;2450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5" name="Google Shape;2450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6" name="Google Shape;2450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7" name="Google Shape;2450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8" name="Google Shape;2450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9" name="Google Shape;2450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0" name="Google Shape;2451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1" name="Google Shape;2451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2" name="Google Shape;24512;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3" name="Google Shape;24513;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4" name="Google Shape;2451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5" name="Google Shape;2451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6" name="Google Shape;2451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7" name="Google Shape;2451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8" name="Google Shape;2451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9" name="Google Shape;2451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0" name="Google Shape;2452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1" name="Google Shape;24521;p24"/>
          <p:cNvSpPr txBox="1"/>
          <p:nvPr/>
        </p:nvSpPr>
        <p:spPr>
          <a:xfrm>
            <a:off x="15006638" y="776288"/>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2" name="Google Shape;24522;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3" name="Google Shape;24523;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4" name="Google Shape;24524;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5" name="Google Shape;24525;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6" name="Google Shape;24526;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7" name="Google Shape;24527;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8" name="Google Shape;24528;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9" name="Google Shape;24529;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30" name="Google Shape;24530;p24"/>
          <p:cNvSpPr txBox="1"/>
          <p:nvPr/>
        </p:nvSpPr>
        <p:spPr>
          <a:xfrm>
            <a:off x="15006638" y="-1703388"/>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31" name="Google Shape;24531;p24"/>
          <p:cNvSpPr txBox="1"/>
          <p:nvPr/>
        </p:nvSpPr>
        <p:spPr>
          <a:xfrm>
            <a:off x="15006638" y="-1703388"/>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32" name="Google Shape;24532;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33" name="Google Shape;24533;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34" name="Google Shape;24534;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35" name="Google Shape;24535;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36" name="Google Shape;24536;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37" name="Google Shape;24537;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38" name="Google Shape;24538;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39" name="Google Shape;24539;p24"/>
          <p:cNvSpPr txBox="1"/>
          <p:nvPr/>
        </p:nvSpPr>
        <p:spPr>
          <a:xfrm>
            <a:off x="15006638" y="-17033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40" name="Google Shape;2454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1" name="Google Shape;2454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2" name="Google Shape;2454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3" name="Google Shape;2454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4" name="Google Shape;2454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5" name="Google Shape;2454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6" name="Google Shape;2454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7" name="Google Shape;2454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8" name="Google Shape;2454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9" name="Google Shape;2454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0" name="Google Shape;2455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1" name="Google Shape;2455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2" name="Google Shape;2455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3" name="Google Shape;2455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4" name="Google Shape;2455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5" name="Google Shape;2455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6" name="Google Shape;24556;p24"/>
          <p:cNvSpPr txBox="1"/>
          <p:nvPr/>
        </p:nvSpPr>
        <p:spPr>
          <a:xfrm>
            <a:off x="15006638" y="52736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7" name="Google Shape;24557;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8" name="Google Shape;24558;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9" name="Google Shape;24559;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0" name="Google Shape;24560;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1" name="Google Shape;24561;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2" name="Google Shape;24562;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3" name="Google Shape;24563;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4" name="Google Shape;24564;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5" name="Google Shape;24565;p24"/>
          <p:cNvSpPr txBox="1"/>
          <p:nvPr/>
        </p:nvSpPr>
        <p:spPr>
          <a:xfrm>
            <a:off x="15006638" y="10336213"/>
            <a:ext cx="95250" cy="4429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6" name="Google Shape;24566;p24"/>
          <p:cNvSpPr txBox="1"/>
          <p:nvPr/>
        </p:nvSpPr>
        <p:spPr>
          <a:xfrm>
            <a:off x="15006638" y="66738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7" name="Google Shape;24567;p24"/>
          <p:cNvSpPr txBox="1"/>
          <p:nvPr/>
        </p:nvSpPr>
        <p:spPr>
          <a:xfrm>
            <a:off x="15006638" y="66738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8" name="Google Shape;24568;p24"/>
          <p:cNvSpPr txBox="1"/>
          <p:nvPr/>
        </p:nvSpPr>
        <p:spPr>
          <a:xfrm>
            <a:off x="15006638" y="66738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9" name="Google Shape;24569;p24"/>
          <p:cNvSpPr txBox="1"/>
          <p:nvPr/>
        </p:nvSpPr>
        <p:spPr>
          <a:xfrm>
            <a:off x="15006638" y="66738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0" name="Google Shape;24570;p24"/>
          <p:cNvSpPr txBox="1"/>
          <p:nvPr/>
        </p:nvSpPr>
        <p:spPr>
          <a:xfrm>
            <a:off x="15006638" y="66738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1" name="Google Shape;24571;p24"/>
          <p:cNvSpPr txBox="1"/>
          <p:nvPr/>
        </p:nvSpPr>
        <p:spPr>
          <a:xfrm>
            <a:off x="15006638" y="66738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2" name="Google Shape;24572;p24"/>
          <p:cNvSpPr txBox="1"/>
          <p:nvPr/>
        </p:nvSpPr>
        <p:spPr>
          <a:xfrm>
            <a:off x="15006638" y="66738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3" name="Google Shape;24573;p24"/>
          <p:cNvSpPr txBox="1"/>
          <p:nvPr/>
        </p:nvSpPr>
        <p:spPr>
          <a:xfrm>
            <a:off x="15006638" y="66738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4" name="Google Shape;24574;p24"/>
          <p:cNvSpPr txBox="1"/>
          <p:nvPr/>
        </p:nvSpPr>
        <p:spPr>
          <a:xfrm>
            <a:off x="15006638" y="839152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5" name="Google Shape;24575;p24"/>
          <p:cNvSpPr txBox="1"/>
          <p:nvPr/>
        </p:nvSpPr>
        <p:spPr>
          <a:xfrm>
            <a:off x="15006638" y="85248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76" name="Google Shape;24576;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77" name="Google Shape;24577;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78" name="Google Shape;24578;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79" name="Google Shape;24579;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80" name="Google Shape;24580;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81" name="Google Shape;24581;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82" name="Google Shape;24582;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83" name="Google Shape;24583;p24"/>
          <p:cNvSpPr txBox="1"/>
          <p:nvPr/>
        </p:nvSpPr>
        <p:spPr>
          <a:xfrm>
            <a:off x="15006638" y="863123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24584" name="Google Shape;24584;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5" name="Google Shape;24585;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6" name="Google Shape;24586;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7" name="Google Shape;24587;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8" name="Google Shape;24588;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9" name="Google Shape;24589;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0" name="Google Shape;24590;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1" name="Google Shape;24591;p24"/>
          <p:cNvSpPr txBox="1"/>
          <p:nvPr/>
        </p:nvSpPr>
        <p:spPr>
          <a:xfrm>
            <a:off x="15006638" y="776288"/>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2" name="Google Shape;24592;p24"/>
          <p:cNvSpPr txBox="1"/>
          <p:nvPr/>
        </p:nvSpPr>
        <p:spPr>
          <a:xfrm>
            <a:off x="15006638" y="776288"/>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3" name="Google Shape;2459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4" name="Google Shape;2459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5" name="Google Shape;2459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6" name="Google Shape;2459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7" name="Google Shape;2459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8" name="Google Shape;2459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9" name="Google Shape;2459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0" name="Google Shape;2460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1" name="Google Shape;24601;p24"/>
          <p:cNvSpPr txBox="1"/>
          <p:nvPr/>
        </p:nvSpPr>
        <p:spPr>
          <a:xfrm>
            <a:off x="15006638" y="15335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2" name="Google Shape;2460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3" name="Google Shape;2460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4" name="Google Shape;2460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5" name="Google Shape;2460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6" name="Google Shape;2460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7" name="Google Shape;2460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8" name="Google Shape;2460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9" name="Google Shape;2460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0" name="Google Shape;24610;p24"/>
          <p:cNvSpPr txBox="1"/>
          <p:nvPr/>
        </p:nvSpPr>
        <p:spPr>
          <a:xfrm>
            <a:off x="15006638" y="15335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1" name="Google Shape;2461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2" name="Google Shape;2461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3" name="Google Shape;2461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4" name="Google Shape;2461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5" name="Google Shape;2461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6" name="Google Shape;2461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7" name="Google Shape;2461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8" name="Google Shape;2461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9" name="Google Shape;24619;p24"/>
          <p:cNvSpPr txBox="1"/>
          <p:nvPr/>
        </p:nvSpPr>
        <p:spPr>
          <a:xfrm>
            <a:off x="15006638" y="15335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0" name="Google Shape;2462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1" name="Google Shape;2462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2" name="Google Shape;2462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3" name="Google Shape;2462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4" name="Google Shape;2462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5" name="Google Shape;2462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6" name="Google Shape;2462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7" name="Google Shape;2462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8" name="Google Shape;24628;p24"/>
          <p:cNvSpPr txBox="1"/>
          <p:nvPr/>
        </p:nvSpPr>
        <p:spPr>
          <a:xfrm>
            <a:off x="15006638" y="15335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9" name="Google Shape;2462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0" name="Google Shape;2463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1" name="Google Shape;2463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2" name="Google Shape;2463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3" name="Google Shape;2463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4" name="Google Shape;2463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5" name="Google Shape;2463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6" name="Google Shape;2463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7" name="Google Shape;24637;p24"/>
          <p:cNvSpPr txBox="1"/>
          <p:nvPr/>
        </p:nvSpPr>
        <p:spPr>
          <a:xfrm>
            <a:off x="15006638" y="15335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8" name="Google Shape;2463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9" name="Google Shape;2463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0" name="Google Shape;2464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1" name="Google Shape;2464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2" name="Google Shape;2464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3" name="Google Shape;2464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4" name="Google Shape;2464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5" name="Google Shape;2464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6" name="Google Shape;2464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7" name="Google Shape;2464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8" name="Google Shape;2464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9" name="Google Shape;2464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0" name="Google Shape;2465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1" name="Google Shape;2465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2" name="Google Shape;2465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3" name="Google Shape;2465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4" name="Google Shape;2465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5" name="Google Shape;2465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6" name="Google Shape;2465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7" name="Google Shape;2465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8" name="Google Shape;2465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9" name="Google Shape;2465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0" name="Google Shape;2466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1" name="Google Shape;2466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2" name="Google Shape;2466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3" name="Google Shape;2466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4" name="Google Shape;2466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5" name="Google Shape;2466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6" name="Google Shape;2466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7" name="Google Shape;2466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8" name="Google Shape;2466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9" name="Google Shape;2466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0" name="Google Shape;2467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1" name="Google Shape;2467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2" name="Google Shape;2467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3" name="Google Shape;2467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4" name="Google Shape;2467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5" name="Google Shape;2467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6" name="Google Shape;2467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7" name="Google Shape;2467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8" name="Google Shape;2467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9" name="Google Shape;2467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0" name="Google Shape;2468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1" name="Google Shape;2468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2" name="Google Shape;2468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3" name="Google Shape;2468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4" name="Google Shape;2468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5" name="Google Shape;2468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6" name="Google Shape;2468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7" name="Google Shape;2468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8" name="Google Shape;2468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9" name="Google Shape;2468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0" name="Google Shape;2469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1" name="Google Shape;2469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2" name="Google Shape;2469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3" name="Google Shape;2469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4" name="Google Shape;2469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5" name="Google Shape;2469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6" name="Google Shape;2469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7" name="Google Shape;2469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8" name="Google Shape;2469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9" name="Google Shape;2469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0" name="Google Shape;2470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1" name="Google Shape;2470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2" name="Google Shape;2470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3" name="Google Shape;2470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4" name="Google Shape;2470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5" name="Google Shape;2470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6" name="Google Shape;2470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7" name="Google Shape;2470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8" name="Google Shape;2470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9" name="Google Shape;2470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0" name="Google Shape;2471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1" name="Google Shape;2471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2" name="Google Shape;2471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3" name="Google Shape;2471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4" name="Google Shape;2471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5" name="Google Shape;2471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6" name="Google Shape;2471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7" name="Google Shape;2471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8" name="Google Shape;2471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9" name="Google Shape;2471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0" name="Google Shape;2472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1" name="Google Shape;2472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2" name="Google Shape;2472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3" name="Google Shape;2472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4" name="Google Shape;2472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5" name="Google Shape;2472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6" name="Google Shape;2472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7" name="Google Shape;2472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8" name="Google Shape;2472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9" name="Google Shape;2472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0" name="Google Shape;2473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1" name="Google Shape;2473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2" name="Google Shape;2473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3" name="Google Shape;2473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4" name="Google Shape;2473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5" name="Google Shape;2473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6" name="Google Shape;2473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7" name="Google Shape;2473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8" name="Google Shape;2473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9" name="Google Shape;2473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0" name="Google Shape;2474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1" name="Google Shape;2474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2" name="Google Shape;2474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3" name="Google Shape;2474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4" name="Google Shape;2474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5" name="Google Shape;2474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6" name="Google Shape;2474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7" name="Google Shape;2474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8" name="Google Shape;24748;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9" name="Google Shape;2474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0" name="Google Shape;2475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1" name="Google Shape;2475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2" name="Google Shape;2475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3" name="Google Shape;2475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4" name="Google Shape;2475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5" name="Google Shape;2475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6" name="Google Shape;2475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7" name="Google Shape;24757;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8" name="Google Shape;24758;p24"/>
          <p:cNvSpPr txBox="1"/>
          <p:nvPr/>
        </p:nvSpPr>
        <p:spPr>
          <a:xfrm>
            <a:off x="15006638" y="15335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9" name="Google Shape;24759;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0" name="Google Shape;24760;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1" name="Google Shape;24761;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2" name="Google Shape;24762;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3" name="Google Shape;24763;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4" name="Google Shape;24764;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5" name="Google Shape;24765;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6" name="Google Shape;24766;p24"/>
          <p:cNvSpPr txBox="1"/>
          <p:nvPr/>
        </p:nvSpPr>
        <p:spPr>
          <a:xfrm>
            <a:off x="15006638" y="15335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7" name="Google Shape;24767;p24"/>
          <p:cNvSpPr txBox="1"/>
          <p:nvPr/>
        </p:nvSpPr>
        <p:spPr>
          <a:xfrm>
            <a:off x="15006638" y="15335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8" name="Google Shape;2476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9" name="Google Shape;2476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0" name="Google Shape;2477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1" name="Google Shape;2477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2" name="Google Shape;2477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3" name="Google Shape;2477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4" name="Google Shape;2477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5" name="Google Shape;2477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6" name="Google Shape;24776;p24"/>
          <p:cNvSpPr txBox="1"/>
          <p:nvPr/>
        </p:nvSpPr>
        <p:spPr>
          <a:xfrm>
            <a:off x="15006638" y="1911350"/>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7" name="Google Shape;2477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8" name="Google Shape;2477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9" name="Google Shape;2477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0" name="Google Shape;2478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1" name="Google Shape;2478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2" name="Google Shape;2478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3" name="Google Shape;2478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4" name="Google Shape;2478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5" name="Google Shape;24785;p24"/>
          <p:cNvSpPr txBox="1"/>
          <p:nvPr/>
        </p:nvSpPr>
        <p:spPr>
          <a:xfrm>
            <a:off x="15006638" y="1911350"/>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6" name="Google Shape;2478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7" name="Google Shape;2478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8" name="Google Shape;2478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9" name="Google Shape;2478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0" name="Google Shape;2479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1" name="Google Shape;2479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2" name="Google Shape;2479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3" name="Google Shape;2479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4" name="Google Shape;24794;p24"/>
          <p:cNvSpPr txBox="1"/>
          <p:nvPr/>
        </p:nvSpPr>
        <p:spPr>
          <a:xfrm>
            <a:off x="15006638" y="1911350"/>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5" name="Google Shape;2479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6" name="Google Shape;2479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7" name="Google Shape;2479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8" name="Google Shape;2479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9" name="Google Shape;2479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0" name="Google Shape;2480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1" name="Google Shape;2480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2" name="Google Shape;2480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3" name="Google Shape;24803;p24"/>
          <p:cNvSpPr txBox="1"/>
          <p:nvPr/>
        </p:nvSpPr>
        <p:spPr>
          <a:xfrm>
            <a:off x="15006638" y="1911350"/>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4" name="Google Shape;2480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5" name="Google Shape;2480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6" name="Google Shape;2480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7" name="Google Shape;2480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8" name="Google Shape;2480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9" name="Google Shape;2480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0" name="Google Shape;2481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1" name="Google Shape;2481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2" name="Google Shape;24812;p24"/>
          <p:cNvSpPr txBox="1"/>
          <p:nvPr/>
        </p:nvSpPr>
        <p:spPr>
          <a:xfrm>
            <a:off x="15006638" y="1911350"/>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3" name="Google Shape;2481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4" name="Google Shape;2481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5" name="Google Shape;2481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6" name="Google Shape;2481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7" name="Google Shape;2481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8" name="Google Shape;2481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9" name="Google Shape;2481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0" name="Google Shape;2482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1" name="Google Shape;2482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2" name="Google Shape;2482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3" name="Google Shape;2482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4" name="Google Shape;2482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5" name="Google Shape;2482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6" name="Google Shape;2482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7" name="Google Shape;2482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8" name="Google Shape;2482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9" name="Google Shape;2482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0" name="Google Shape;2483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1" name="Google Shape;2483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2" name="Google Shape;2483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3" name="Google Shape;2483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4" name="Google Shape;2483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5" name="Google Shape;2483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6" name="Google Shape;2483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7" name="Google Shape;2483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8" name="Google Shape;2483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9" name="Google Shape;2483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0" name="Google Shape;2484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1" name="Google Shape;2484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2" name="Google Shape;2484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3" name="Google Shape;2484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4" name="Google Shape;2484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5" name="Google Shape;2484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6" name="Google Shape;2484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7" name="Google Shape;2484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8" name="Google Shape;2484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9" name="Google Shape;2484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0" name="Google Shape;2485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1" name="Google Shape;2485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2" name="Google Shape;2485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3" name="Google Shape;2485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4" name="Google Shape;2485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5" name="Google Shape;2485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6" name="Google Shape;2485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7" name="Google Shape;2485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8" name="Google Shape;2485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9" name="Google Shape;2485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0" name="Google Shape;2486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1" name="Google Shape;2486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2" name="Google Shape;2486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3" name="Google Shape;2486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4" name="Google Shape;2486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5" name="Google Shape;2486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6" name="Google Shape;2486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7" name="Google Shape;2486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8" name="Google Shape;2486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9" name="Google Shape;2486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0" name="Google Shape;2487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1" name="Google Shape;2487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2" name="Google Shape;2487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3" name="Google Shape;2487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4" name="Google Shape;2487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5" name="Google Shape;2487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6" name="Google Shape;2487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7" name="Google Shape;2487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8" name="Google Shape;2487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9" name="Google Shape;2487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0" name="Google Shape;2488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1" name="Google Shape;2488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2" name="Google Shape;2488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3" name="Google Shape;2488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4" name="Google Shape;2488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5" name="Google Shape;2488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6" name="Google Shape;2488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7" name="Google Shape;2488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8" name="Google Shape;2488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9" name="Google Shape;2488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0" name="Google Shape;2489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1" name="Google Shape;2489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2" name="Google Shape;2489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3" name="Google Shape;2489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4" name="Google Shape;2489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5" name="Google Shape;2489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6" name="Google Shape;2489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7" name="Google Shape;2489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8" name="Google Shape;2489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9" name="Google Shape;2489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0" name="Google Shape;2490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1" name="Google Shape;2490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2" name="Google Shape;2490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3" name="Google Shape;2490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4" name="Google Shape;2490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5" name="Google Shape;2490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6" name="Google Shape;2490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7" name="Google Shape;2490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8" name="Google Shape;2490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9" name="Google Shape;2490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0" name="Google Shape;2491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1" name="Google Shape;2491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2" name="Google Shape;2491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3" name="Google Shape;2491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4" name="Google Shape;2491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5" name="Google Shape;2491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6" name="Google Shape;2491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7" name="Google Shape;2491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8" name="Google Shape;2491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9" name="Google Shape;2491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0" name="Google Shape;2492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1" name="Google Shape;2492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2" name="Google Shape;2492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3" name="Google Shape;24923;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4" name="Google Shape;2492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5" name="Google Shape;2492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6" name="Google Shape;2492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7" name="Google Shape;2492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8" name="Google Shape;2492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9" name="Google Shape;2492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0" name="Google Shape;2493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1" name="Google Shape;2493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2" name="Google Shape;24932;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3" name="Google Shape;24933;p24"/>
          <p:cNvSpPr txBox="1"/>
          <p:nvPr/>
        </p:nvSpPr>
        <p:spPr>
          <a:xfrm>
            <a:off x="15006638" y="1911350"/>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4" name="Google Shape;24934;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5" name="Google Shape;24935;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6" name="Google Shape;24936;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7" name="Google Shape;24937;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8" name="Google Shape;24938;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9" name="Google Shape;24939;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0" name="Google Shape;24940;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1" name="Google Shape;24941;p24"/>
          <p:cNvSpPr txBox="1"/>
          <p:nvPr/>
        </p:nvSpPr>
        <p:spPr>
          <a:xfrm>
            <a:off x="15006638" y="19113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2" name="Google Shape;24942;p24"/>
          <p:cNvSpPr txBox="1"/>
          <p:nvPr/>
        </p:nvSpPr>
        <p:spPr>
          <a:xfrm>
            <a:off x="15006638" y="1911350"/>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3" name="Google Shape;2494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4" name="Google Shape;2494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5" name="Google Shape;2494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6" name="Google Shape;2494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7" name="Google Shape;2494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8" name="Google Shape;2494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9" name="Google Shape;2494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0" name="Google Shape;2495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1" name="Google Shape;24951;p24"/>
          <p:cNvSpPr txBox="1"/>
          <p:nvPr/>
        </p:nvSpPr>
        <p:spPr>
          <a:xfrm>
            <a:off x="15006638" y="22891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2" name="Google Shape;2495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3" name="Google Shape;2495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4" name="Google Shape;2495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5" name="Google Shape;2495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6" name="Google Shape;2495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7" name="Google Shape;2495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8" name="Google Shape;2495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9" name="Google Shape;2495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0" name="Google Shape;24960;p24"/>
          <p:cNvSpPr txBox="1"/>
          <p:nvPr/>
        </p:nvSpPr>
        <p:spPr>
          <a:xfrm>
            <a:off x="15006638" y="22891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1" name="Google Shape;2496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2" name="Google Shape;2496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3" name="Google Shape;2496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4" name="Google Shape;2496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5" name="Google Shape;2496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6" name="Google Shape;2496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7" name="Google Shape;2496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8" name="Google Shape;2496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9" name="Google Shape;24969;p24"/>
          <p:cNvSpPr txBox="1"/>
          <p:nvPr/>
        </p:nvSpPr>
        <p:spPr>
          <a:xfrm>
            <a:off x="15006638" y="22891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0" name="Google Shape;2497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1" name="Google Shape;2497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2" name="Google Shape;2497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3" name="Google Shape;2497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4" name="Google Shape;2497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5" name="Google Shape;2497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6" name="Google Shape;2497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7" name="Google Shape;2497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8" name="Google Shape;24978;p24"/>
          <p:cNvSpPr txBox="1"/>
          <p:nvPr/>
        </p:nvSpPr>
        <p:spPr>
          <a:xfrm>
            <a:off x="15006638" y="22891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9" name="Google Shape;2497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0" name="Google Shape;2498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1" name="Google Shape;2498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2" name="Google Shape;2498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3" name="Google Shape;2498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4" name="Google Shape;2498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5" name="Google Shape;2498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6" name="Google Shape;2498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7" name="Google Shape;24987;p24"/>
          <p:cNvSpPr txBox="1"/>
          <p:nvPr/>
        </p:nvSpPr>
        <p:spPr>
          <a:xfrm>
            <a:off x="15006638" y="22891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8" name="Google Shape;2498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9" name="Google Shape;2498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0" name="Google Shape;2499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1" name="Google Shape;2499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2" name="Google Shape;2499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3" name="Google Shape;2499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4" name="Google Shape;2499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5" name="Google Shape;2499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6" name="Google Shape;2499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7" name="Google Shape;2499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8" name="Google Shape;2499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9" name="Google Shape;2499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0" name="Google Shape;2500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1" name="Google Shape;2500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2" name="Google Shape;2500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3" name="Google Shape;2500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4" name="Google Shape;2500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5" name="Google Shape;2500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6" name="Google Shape;2500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7" name="Google Shape;2500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8" name="Google Shape;2500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9" name="Google Shape;2500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10" name="Google Shape;2501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11" name="Google Shape;2501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12" name="Google Shape;2501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13" name="Google Shape;2501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14" name="Google Shape;2501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15" name="Google Shape;2501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16" name="Google Shape;2501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17" name="Google Shape;2501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18" name="Google Shape;2501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19" name="Google Shape;2501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20" name="Google Shape;2502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21" name="Google Shape;2502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22" name="Google Shape;2502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23" name="Google Shape;2502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24" name="Google Shape;2502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25" name="Google Shape;2502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26" name="Google Shape;2502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27" name="Google Shape;2502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28" name="Google Shape;2502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29" name="Google Shape;2502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0" name="Google Shape;2503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1" name="Google Shape;2503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2" name="Google Shape;2503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3" name="Google Shape;2503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4" name="Google Shape;2503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5" name="Google Shape;2503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6" name="Google Shape;2503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7" name="Google Shape;2503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8" name="Google Shape;2503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9" name="Google Shape;2503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0" name="Google Shape;2504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1" name="Google Shape;2504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2" name="Google Shape;2504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3" name="Google Shape;2504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4" name="Google Shape;2504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5" name="Google Shape;2504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6" name="Google Shape;2504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7" name="Google Shape;2504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8" name="Google Shape;2504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9" name="Google Shape;2504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0" name="Google Shape;2505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1" name="Google Shape;2505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2" name="Google Shape;2505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3" name="Google Shape;2505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4" name="Google Shape;2505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5" name="Google Shape;2505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6" name="Google Shape;2505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7" name="Google Shape;2505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8" name="Google Shape;2505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9" name="Google Shape;2505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0" name="Google Shape;2506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1" name="Google Shape;2506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2" name="Google Shape;2506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3" name="Google Shape;2506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4" name="Google Shape;2506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5" name="Google Shape;2506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6" name="Google Shape;2506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7" name="Google Shape;2506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8" name="Google Shape;2506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9" name="Google Shape;2506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0" name="Google Shape;2507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1" name="Google Shape;2507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2" name="Google Shape;2507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3" name="Google Shape;2507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4" name="Google Shape;2507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5" name="Google Shape;2507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6" name="Google Shape;2507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7" name="Google Shape;2507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8" name="Google Shape;2507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9" name="Google Shape;2507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0" name="Google Shape;2508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1" name="Google Shape;2508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2" name="Google Shape;2508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3" name="Google Shape;2508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4" name="Google Shape;2508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5" name="Google Shape;2508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6" name="Google Shape;2508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7" name="Google Shape;2508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8" name="Google Shape;2508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9" name="Google Shape;2508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0" name="Google Shape;2509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1" name="Google Shape;2509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2" name="Google Shape;2509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3" name="Google Shape;2509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4" name="Google Shape;2509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5" name="Google Shape;2509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6" name="Google Shape;2509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7" name="Google Shape;2509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8" name="Google Shape;25098;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9" name="Google Shape;2509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0" name="Google Shape;2510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1" name="Google Shape;2510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2" name="Google Shape;2510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3" name="Google Shape;2510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4" name="Google Shape;2510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5" name="Google Shape;2510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6" name="Google Shape;2510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7" name="Google Shape;25107;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8" name="Google Shape;25108;p24"/>
          <p:cNvSpPr txBox="1"/>
          <p:nvPr/>
        </p:nvSpPr>
        <p:spPr>
          <a:xfrm>
            <a:off x="15006638" y="22891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9" name="Google Shape;25109;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0" name="Google Shape;25110;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1" name="Google Shape;25111;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2" name="Google Shape;25112;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3" name="Google Shape;25113;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4" name="Google Shape;25114;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5" name="Google Shape;25115;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6" name="Google Shape;25116;p24"/>
          <p:cNvSpPr txBox="1"/>
          <p:nvPr/>
        </p:nvSpPr>
        <p:spPr>
          <a:xfrm>
            <a:off x="15006638" y="22891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7" name="Google Shape;25117;p24"/>
          <p:cNvSpPr txBox="1"/>
          <p:nvPr/>
        </p:nvSpPr>
        <p:spPr>
          <a:xfrm>
            <a:off x="15006638" y="22891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8" name="Google Shape;2511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9" name="Google Shape;2511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0" name="Google Shape;2512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1" name="Google Shape;2512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2" name="Google Shape;2512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3" name="Google Shape;2512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4" name="Google Shape;2512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5" name="Google Shape;2512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6" name="Google Shape;25126;p24"/>
          <p:cNvSpPr txBox="1"/>
          <p:nvPr/>
        </p:nvSpPr>
        <p:spPr>
          <a:xfrm>
            <a:off x="15006638" y="27717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7" name="Google Shape;2512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8" name="Google Shape;2512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9" name="Google Shape;2512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0" name="Google Shape;2513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1" name="Google Shape;2513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2" name="Google Shape;2513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3" name="Google Shape;2513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4" name="Google Shape;2513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5" name="Google Shape;25135;p24"/>
          <p:cNvSpPr txBox="1"/>
          <p:nvPr/>
        </p:nvSpPr>
        <p:spPr>
          <a:xfrm>
            <a:off x="15006638" y="27717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6" name="Google Shape;2513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7" name="Google Shape;2513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8" name="Google Shape;2513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9" name="Google Shape;2513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0" name="Google Shape;2514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1" name="Google Shape;2514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2" name="Google Shape;2514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3" name="Google Shape;2514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4" name="Google Shape;25144;p24"/>
          <p:cNvSpPr txBox="1"/>
          <p:nvPr/>
        </p:nvSpPr>
        <p:spPr>
          <a:xfrm>
            <a:off x="15006638" y="27717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5" name="Google Shape;2514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6" name="Google Shape;2514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7" name="Google Shape;2514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8" name="Google Shape;2514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9" name="Google Shape;2514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0" name="Google Shape;2515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1" name="Google Shape;2515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2" name="Google Shape;2515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3" name="Google Shape;25153;p24"/>
          <p:cNvSpPr txBox="1"/>
          <p:nvPr/>
        </p:nvSpPr>
        <p:spPr>
          <a:xfrm>
            <a:off x="15006638" y="27717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4" name="Google Shape;2515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5" name="Google Shape;2515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6" name="Google Shape;2515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7" name="Google Shape;2515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8" name="Google Shape;2515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9" name="Google Shape;2515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0" name="Google Shape;2516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1" name="Google Shape;2516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2" name="Google Shape;25162;p24"/>
          <p:cNvSpPr txBox="1"/>
          <p:nvPr/>
        </p:nvSpPr>
        <p:spPr>
          <a:xfrm>
            <a:off x="15006638" y="27717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3" name="Google Shape;2516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4" name="Google Shape;2516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5" name="Google Shape;2516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6" name="Google Shape;2516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7" name="Google Shape;2516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8" name="Google Shape;2516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9" name="Google Shape;2516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0" name="Google Shape;2517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1" name="Google Shape;2517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2" name="Google Shape;2517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3" name="Google Shape;2517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4" name="Google Shape;2517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5" name="Google Shape;2517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6" name="Google Shape;2517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7" name="Google Shape;2517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8" name="Google Shape;2517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9" name="Google Shape;2517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0" name="Google Shape;2518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1" name="Google Shape;2518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2" name="Google Shape;2518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3" name="Google Shape;2518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4" name="Google Shape;2518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5" name="Google Shape;2518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6" name="Google Shape;2518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7" name="Google Shape;2518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8" name="Google Shape;2518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9" name="Google Shape;2518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0" name="Google Shape;2519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1" name="Google Shape;2519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2" name="Google Shape;2519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3" name="Google Shape;2519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4" name="Google Shape;2519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5" name="Google Shape;2519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6" name="Google Shape;2519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7" name="Google Shape;2519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8" name="Google Shape;2519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9" name="Google Shape;2519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00" name="Google Shape;2520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01" name="Google Shape;2520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02" name="Google Shape;2520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03" name="Google Shape;2520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04" name="Google Shape;2520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05" name="Google Shape;2520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06" name="Google Shape;2520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07" name="Google Shape;2520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08" name="Google Shape;2520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09" name="Google Shape;2520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10" name="Google Shape;2521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11" name="Google Shape;2521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12" name="Google Shape;2521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13" name="Google Shape;2521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14" name="Google Shape;2521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15" name="Google Shape;2521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16" name="Google Shape;2521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17" name="Google Shape;2521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18" name="Google Shape;2521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19" name="Google Shape;2521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20" name="Google Shape;2522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21" name="Google Shape;2522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22" name="Google Shape;2522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23" name="Google Shape;2522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24" name="Google Shape;2522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25" name="Google Shape;2522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26" name="Google Shape;2522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27" name="Google Shape;2522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28" name="Google Shape;2522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29" name="Google Shape;2522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30" name="Google Shape;2523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31" name="Google Shape;2523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32" name="Google Shape;2523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33" name="Google Shape;2523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34" name="Google Shape;2523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35" name="Google Shape;2523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36" name="Google Shape;2523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37" name="Google Shape;2523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38" name="Google Shape;2523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39" name="Google Shape;2523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40" name="Google Shape;2524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41" name="Google Shape;2524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42" name="Google Shape;2524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43" name="Google Shape;2524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44" name="Google Shape;2524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45" name="Google Shape;2524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46" name="Google Shape;2524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47" name="Google Shape;2524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48" name="Google Shape;2524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49" name="Google Shape;2524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50" name="Google Shape;2525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51" name="Google Shape;2525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52" name="Google Shape;2525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53" name="Google Shape;2525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54" name="Google Shape;2525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55" name="Google Shape;2525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56" name="Google Shape;2525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57" name="Google Shape;2525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58" name="Google Shape;2525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59" name="Google Shape;2525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60" name="Google Shape;2526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61" name="Google Shape;2526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62" name="Google Shape;2526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63" name="Google Shape;2526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64" name="Google Shape;2526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65" name="Google Shape;2526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66" name="Google Shape;2526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67" name="Google Shape;2526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68" name="Google Shape;2526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69" name="Google Shape;2526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70" name="Google Shape;2527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71" name="Google Shape;2527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72" name="Google Shape;2527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73" name="Google Shape;25273;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74" name="Google Shape;2527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75" name="Google Shape;2527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76" name="Google Shape;2527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77" name="Google Shape;2527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78" name="Google Shape;2527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79" name="Google Shape;2527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80" name="Google Shape;2528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81" name="Google Shape;2528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82" name="Google Shape;25282;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83" name="Google Shape;25283;p24"/>
          <p:cNvSpPr txBox="1"/>
          <p:nvPr/>
        </p:nvSpPr>
        <p:spPr>
          <a:xfrm>
            <a:off x="15006638" y="27717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84" name="Google Shape;25284;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85" name="Google Shape;25285;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86" name="Google Shape;25286;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87" name="Google Shape;25287;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88" name="Google Shape;25288;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89" name="Google Shape;25289;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90" name="Google Shape;25290;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91" name="Google Shape;25291;p24"/>
          <p:cNvSpPr txBox="1"/>
          <p:nvPr/>
        </p:nvSpPr>
        <p:spPr>
          <a:xfrm>
            <a:off x="15006638" y="277177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92" name="Google Shape;25292;p24"/>
          <p:cNvSpPr txBox="1"/>
          <p:nvPr/>
        </p:nvSpPr>
        <p:spPr>
          <a:xfrm>
            <a:off x="15006638" y="2771775"/>
            <a:ext cx="95250"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93" name="Google Shape;2529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94" name="Google Shape;2529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95" name="Google Shape;2529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96" name="Google Shape;2529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97" name="Google Shape;2529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98" name="Google Shape;2529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99" name="Google Shape;2529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00" name="Google Shape;2530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01" name="Google Shape;25301;p24"/>
          <p:cNvSpPr txBox="1"/>
          <p:nvPr/>
        </p:nvSpPr>
        <p:spPr>
          <a:xfrm>
            <a:off x="15006638" y="3529013"/>
            <a:ext cx="95250" cy="4429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02" name="Google Shape;2530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03" name="Google Shape;2530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04" name="Google Shape;2530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05" name="Google Shape;2530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06" name="Google Shape;2530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07" name="Google Shape;2530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08" name="Google Shape;2530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09" name="Google Shape;2530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10" name="Google Shape;25310;p24"/>
          <p:cNvSpPr txBox="1"/>
          <p:nvPr/>
        </p:nvSpPr>
        <p:spPr>
          <a:xfrm>
            <a:off x="15006638" y="3529013"/>
            <a:ext cx="95250" cy="4429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11" name="Google Shape;2531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12" name="Google Shape;2531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13" name="Google Shape;2531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14" name="Google Shape;2531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15" name="Google Shape;2531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16" name="Google Shape;2531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17" name="Google Shape;2531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18" name="Google Shape;2531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19" name="Google Shape;25319;p24"/>
          <p:cNvSpPr txBox="1"/>
          <p:nvPr/>
        </p:nvSpPr>
        <p:spPr>
          <a:xfrm>
            <a:off x="15006638" y="3529013"/>
            <a:ext cx="95250" cy="4429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20" name="Google Shape;2532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21" name="Google Shape;2532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22" name="Google Shape;2532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23" name="Google Shape;2532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24" name="Google Shape;2532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25" name="Google Shape;2532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26" name="Google Shape;2532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27" name="Google Shape;2532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28" name="Google Shape;25328;p24"/>
          <p:cNvSpPr txBox="1"/>
          <p:nvPr/>
        </p:nvSpPr>
        <p:spPr>
          <a:xfrm>
            <a:off x="15006638" y="3529013"/>
            <a:ext cx="95250" cy="4429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29" name="Google Shape;2532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30" name="Google Shape;2533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31" name="Google Shape;2533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32" name="Google Shape;2533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33" name="Google Shape;2533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34" name="Google Shape;2533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35" name="Google Shape;2533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36" name="Google Shape;2533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37" name="Google Shape;25337;p24"/>
          <p:cNvSpPr txBox="1"/>
          <p:nvPr/>
        </p:nvSpPr>
        <p:spPr>
          <a:xfrm>
            <a:off x="15006638" y="3529013"/>
            <a:ext cx="95250" cy="4429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38" name="Google Shape;2533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39" name="Google Shape;2533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40" name="Google Shape;2534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41" name="Google Shape;2534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42" name="Google Shape;2534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43" name="Google Shape;2534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44" name="Google Shape;2534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45" name="Google Shape;2534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46" name="Google Shape;2534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47" name="Google Shape;2534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48" name="Google Shape;2534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49" name="Google Shape;2534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50" name="Google Shape;2535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51" name="Google Shape;2535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52" name="Google Shape;2535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53" name="Google Shape;2535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54" name="Google Shape;2535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55" name="Google Shape;2535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56" name="Google Shape;2535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57" name="Google Shape;2535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58" name="Google Shape;2535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59" name="Google Shape;2535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60" name="Google Shape;2536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61" name="Google Shape;2536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62" name="Google Shape;2536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63" name="Google Shape;2536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64" name="Google Shape;2536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65" name="Google Shape;2536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66" name="Google Shape;2536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67" name="Google Shape;2536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68" name="Google Shape;2536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69" name="Google Shape;2536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70" name="Google Shape;2537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71" name="Google Shape;2537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72" name="Google Shape;2537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73" name="Google Shape;2537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74" name="Google Shape;2537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75" name="Google Shape;2537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76" name="Google Shape;2537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77" name="Google Shape;2537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78" name="Google Shape;2537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79" name="Google Shape;2537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80" name="Google Shape;2538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81" name="Google Shape;2538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82" name="Google Shape;2538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83" name="Google Shape;2538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84" name="Google Shape;2538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85" name="Google Shape;2538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86" name="Google Shape;2538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87" name="Google Shape;2538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88" name="Google Shape;2538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89" name="Google Shape;2538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90" name="Google Shape;2539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91" name="Google Shape;2539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92" name="Google Shape;2539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93" name="Google Shape;2539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94" name="Google Shape;2539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95" name="Google Shape;2539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96" name="Google Shape;2539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97" name="Google Shape;2539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98" name="Google Shape;2539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99" name="Google Shape;2539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00" name="Google Shape;2540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01" name="Google Shape;2540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02" name="Google Shape;2540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03" name="Google Shape;2540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04" name="Google Shape;2540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05" name="Google Shape;2540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06" name="Google Shape;2540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07" name="Google Shape;2540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08" name="Google Shape;2540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09" name="Google Shape;2540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10" name="Google Shape;2541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11" name="Google Shape;2541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12" name="Google Shape;2541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13" name="Google Shape;2541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14" name="Google Shape;2541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15" name="Google Shape;2541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16" name="Google Shape;2541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17" name="Google Shape;2541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18" name="Google Shape;2541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19" name="Google Shape;2541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20" name="Google Shape;2542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21" name="Google Shape;2542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22" name="Google Shape;2542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23" name="Google Shape;2542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24" name="Google Shape;2542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25" name="Google Shape;2542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26" name="Google Shape;2542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27" name="Google Shape;2542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28" name="Google Shape;2542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29" name="Google Shape;2542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30" name="Google Shape;2543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31" name="Google Shape;2543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32" name="Google Shape;2543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33" name="Google Shape;2543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34" name="Google Shape;2543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35" name="Google Shape;2543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36" name="Google Shape;2543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37" name="Google Shape;2543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38" name="Google Shape;2543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39" name="Google Shape;2543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40" name="Google Shape;2544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41" name="Google Shape;2544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42" name="Google Shape;2544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43" name="Google Shape;2544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44" name="Google Shape;2544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45" name="Google Shape;2544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46" name="Google Shape;2544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47" name="Google Shape;2544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48" name="Google Shape;25448;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49" name="Google Shape;2544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50" name="Google Shape;2545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51" name="Google Shape;2545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52" name="Google Shape;2545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53" name="Google Shape;2545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54" name="Google Shape;2545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55" name="Google Shape;2545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56" name="Google Shape;2545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57" name="Google Shape;25457;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58" name="Google Shape;25458;p24"/>
          <p:cNvSpPr txBox="1"/>
          <p:nvPr/>
        </p:nvSpPr>
        <p:spPr>
          <a:xfrm>
            <a:off x="15006638" y="3529013"/>
            <a:ext cx="95250" cy="4429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59" name="Google Shape;25459;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60" name="Google Shape;25460;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61" name="Google Shape;25461;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62" name="Google Shape;25462;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63" name="Google Shape;25463;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64" name="Google Shape;25464;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65" name="Google Shape;25465;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66" name="Google Shape;25466;p24"/>
          <p:cNvSpPr txBox="1"/>
          <p:nvPr/>
        </p:nvSpPr>
        <p:spPr>
          <a:xfrm>
            <a:off x="15006638" y="3529013"/>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67" name="Google Shape;25467;p24"/>
          <p:cNvSpPr txBox="1"/>
          <p:nvPr/>
        </p:nvSpPr>
        <p:spPr>
          <a:xfrm>
            <a:off x="15006638" y="3529013"/>
            <a:ext cx="95250" cy="4429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68" name="Google Shape;2546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69" name="Google Shape;2546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70" name="Google Shape;2547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71" name="Google Shape;2547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72" name="Google Shape;2547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73" name="Google Shape;2547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74" name="Google Shape;2547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75" name="Google Shape;2547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76" name="Google Shape;25476;p24"/>
          <p:cNvSpPr txBox="1"/>
          <p:nvPr/>
        </p:nvSpPr>
        <p:spPr>
          <a:xfrm>
            <a:off x="15006638" y="39084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77" name="Google Shape;2547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78" name="Google Shape;2547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79" name="Google Shape;2547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80" name="Google Shape;2548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81" name="Google Shape;2548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82" name="Google Shape;2548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83" name="Google Shape;2548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84" name="Google Shape;2548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85" name="Google Shape;25485;p24"/>
          <p:cNvSpPr txBox="1"/>
          <p:nvPr/>
        </p:nvSpPr>
        <p:spPr>
          <a:xfrm>
            <a:off x="15006638" y="39084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86" name="Google Shape;2548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87" name="Google Shape;2548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88" name="Google Shape;2548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89" name="Google Shape;2548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90" name="Google Shape;2549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91" name="Google Shape;2549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92" name="Google Shape;2549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93" name="Google Shape;2549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94" name="Google Shape;25494;p24"/>
          <p:cNvSpPr txBox="1"/>
          <p:nvPr/>
        </p:nvSpPr>
        <p:spPr>
          <a:xfrm>
            <a:off x="15006638" y="39084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95" name="Google Shape;2549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96" name="Google Shape;2549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97" name="Google Shape;2549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98" name="Google Shape;2549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99" name="Google Shape;2549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00" name="Google Shape;2550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01" name="Google Shape;2550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02" name="Google Shape;2550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03" name="Google Shape;25503;p24"/>
          <p:cNvSpPr txBox="1"/>
          <p:nvPr/>
        </p:nvSpPr>
        <p:spPr>
          <a:xfrm>
            <a:off x="15006638" y="39084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04" name="Google Shape;2550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05" name="Google Shape;2550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06" name="Google Shape;2550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07" name="Google Shape;2550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08" name="Google Shape;2550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09" name="Google Shape;2550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10" name="Google Shape;2551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11" name="Google Shape;2551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12" name="Google Shape;25512;p24"/>
          <p:cNvSpPr txBox="1"/>
          <p:nvPr/>
        </p:nvSpPr>
        <p:spPr>
          <a:xfrm>
            <a:off x="15006638" y="39084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13" name="Google Shape;2551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14" name="Google Shape;2551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15" name="Google Shape;2551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16" name="Google Shape;2551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17" name="Google Shape;2551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18" name="Google Shape;2551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19" name="Google Shape;2551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20" name="Google Shape;2552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21" name="Google Shape;2552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22" name="Google Shape;2552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23" name="Google Shape;2552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24" name="Google Shape;2552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25" name="Google Shape;2552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26" name="Google Shape;2552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27" name="Google Shape;2552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28" name="Google Shape;2552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29" name="Google Shape;2552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30" name="Google Shape;2553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31" name="Google Shape;2553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32" name="Google Shape;2553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33" name="Google Shape;2553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34" name="Google Shape;2553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35" name="Google Shape;2553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36" name="Google Shape;2553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37" name="Google Shape;2553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38" name="Google Shape;2553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39" name="Google Shape;2553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40" name="Google Shape;2554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41" name="Google Shape;2554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42" name="Google Shape;2554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43" name="Google Shape;2554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44" name="Google Shape;2554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45" name="Google Shape;2554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46" name="Google Shape;2554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47" name="Google Shape;2554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48" name="Google Shape;2554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49" name="Google Shape;2554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50" name="Google Shape;2555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51" name="Google Shape;2555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52" name="Google Shape;2555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53" name="Google Shape;2555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54" name="Google Shape;2555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55" name="Google Shape;2555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56" name="Google Shape;2555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57" name="Google Shape;2555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58" name="Google Shape;2555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59" name="Google Shape;2555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60" name="Google Shape;2556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61" name="Google Shape;2556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62" name="Google Shape;2556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63" name="Google Shape;2556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64" name="Google Shape;2556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65" name="Google Shape;2556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66" name="Google Shape;2556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67" name="Google Shape;2556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68" name="Google Shape;2556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69" name="Google Shape;2556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70" name="Google Shape;2557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71" name="Google Shape;2557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72" name="Google Shape;2557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73" name="Google Shape;2557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74" name="Google Shape;2557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75" name="Google Shape;2557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76" name="Google Shape;2557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77" name="Google Shape;2557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78" name="Google Shape;2557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79" name="Google Shape;2557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80" name="Google Shape;2558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81" name="Google Shape;2558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82" name="Google Shape;2558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83" name="Google Shape;2558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84" name="Google Shape;2558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85" name="Google Shape;2558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86" name="Google Shape;2558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87" name="Google Shape;2558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88" name="Google Shape;2558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89" name="Google Shape;2558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90" name="Google Shape;2559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91" name="Google Shape;2559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92" name="Google Shape;2559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93" name="Google Shape;2559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94" name="Google Shape;2559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95" name="Google Shape;2559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96" name="Google Shape;2559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97" name="Google Shape;2559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98" name="Google Shape;2559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99" name="Google Shape;2559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00" name="Google Shape;2560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01" name="Google Shape;2560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02" name="Google Shape;2560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03" name="Google Shape;2560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04" name="Google Shape;2560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05" name="Google Shape;2560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06" name="Google Shape;2560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07" name="Google Shape;2560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08" name="Google Shape;2560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09" name="Google Shape;2560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10" name="Google Shape;2561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11" name="Google Shape;2561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12" name="Google Shape;2561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13" name="Google Shape;2561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14" name="Google Shape;2561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15" name="Google Shape;2561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16" name="Google Shape;2561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17" name="Google Shape;2561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18" name="Google Shape;2561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19" name="Google Shape;2561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20" name="Google Shape;2562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21" name="Google Shape;2562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22" name="Google Shape;2562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23" name="Google Shape;25623;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24" name="Google Shape;2562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25" name="Google Shape;2562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26" name="Google Shape;2562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27" name="Google Shape;2562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28" name="Google Shape;2562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29" name="Google Shape;2562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30" name="Google Shape;2563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31" name="Google Shape;2563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32" name="Google Shape;25632;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33" name="Google Shape;25633;p24"/>
          <p:cNvSpPr txBox="1"/>
          <p:nvPr/>
        </p:nvSpPr>
        <p:spPr>
          <a:xfrm>
            <a:off x="15006638" y="39084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34" name="Google Shape;25634;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35" name="Google Shape;25635;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36" name="Google Shape;25636;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37" name="Google Shape;25637;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38" name="Google Shape;25638;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39" name="Google Shape;25639;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40" name="Google Shape;25640;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41" name="Google Shape;25641;p24"/>
          <p:cNvSpPr txBox="1"/>
          <p:nvPr/>
        </p:nvSpPr>
        <p:spPr>
          <a:xfrm>
            <a:off x="15006638" y="3908425"/>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42" name="Google Shape;25642;p24"/>
          <p:cNvSpPr txBox="1"/>
          <p:nvPr/>
        </p:nvSpPr>
        <p:spPr>
          <a:xfrm>
            <a:off x="15006638" y="3908425"/>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43" name="Google Shape;2564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44" name="Google Shape;2564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45" name="Google Shape;2564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46" name="Google Shape;2564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47" name="Google Shape;2564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48" name="Google Shape;2564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49" name="Google Shape;2564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50" name="Google Shape;2565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51" name="Google Shape;25651;p24"/>
          <p:cNvSpPr txBox="1"/>
          <p:nvPr/>
        </p:nvSpPr>
        <p:spPr>
          <a:xfrm>
            <a:off x="15006638" y="4286250"/>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52" name="Google Shape;2565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53" name="Google Shape;2565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54" name="Google Shape;2565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55" name="Google Shape;2565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56" name="Google Shape;2565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57" name="Google Shape;2565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58" name="Google Shape;2565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59" name="Google Shape;2565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60" name="Google Shape;25660;p24"/>
          <p:cNvSpPr txBox="1"/>
          <p:nvPr/>
        </p:nvSpPr>
        <p:spPr>
          <a:xfrm>
            <a:off x="15006638" y="4286250"/>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61" name="Google Shape;2566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62" name="Google Shape;2566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63" name="Google Shape;2566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64" name="Google Shape;2566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65" name="Google Shape;2566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66" name="Google Shape;2566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67" name="Google Shape;2566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68" name="Google Shape;2566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69" name="Google Shape;25669;p24"/>
          <p:cNvSpPr txBox="1"/>
          <p:nvPr/>
        </p:nvSpPr>
        <p:spPr>
          <a:xfrm>
            <a:off x="15006638" y="4286250"/>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70" name="Google Shape;2567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71" name="Google Shape;2567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72" name="Google Shape;2567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73" name="Google Shape;2567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74" name="Google Shape;2567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75" name="Google Shape;2567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76" name="Google Shape;2567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77" name="Google Shape;2567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78" name="Google Shape;25678;p24"/>
          <p:cNvSpPr txBox="1"/>
          <p:nvPr/>
        </p:nvSpPr>
        <p:spPr>
          <a:xfrm>
            <a:off x="15006638" y="4286250"/>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79" name="Google Shape;2567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80" name="Google Shape;2568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81" name="Google Shape;2568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82" name="Google Shape;2568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83" name="Google Shape;2568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84" name="Google Shape;2568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85" name="Google Shape;2568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86" name="Google Shape;2568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87" name="Google Shape;25687;p24"/>
          <p:cNvSpPr txBox="1"/>
          <p:nvPr/>
        </p:nvSpPr>
        <p:spPr>
          <a:xfrm>
            <a:off x="15006638" y="4286250"/>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88" name="Google Shape;2568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89" name="Google Shape;2568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90" name="Google Shape;2569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91" name="Google Shape;2569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92" name="Google Shape;2569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93" name="Google Shape;2569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94" name="Google Shape;2569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95" name="Google Shape;2569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96" name="Google Shape;2569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97" name="Google Shape;2569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98" name="Google Shape;2569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99" name="Google Shape;2569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00" name="Google Shape;2570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01" name="Google Shape;2570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02" name="Google Shape;2570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03" name="Google Shape;2570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04" name="Google Shape;2570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05" name="Google Shape;2570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06" name="Google Shape;2570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07" name="Google Shape;2570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08" name="Google Shape;2570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09" name="Google Shape;2570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10" name="Google Shape;2571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11" name="Google Shape;2571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12" name="Google Shape;2571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13" name="Google Shape;2571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14" name="Google Shape;2571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15" name="Google Shape;2571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16" name="Google Shape;2571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17" name="Google Shape;2571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18" name="Google Shape;2571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19" name="Google Shape;2571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20" name="Google Shape;2572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21" name="Google Shape;2572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22" name="Google Shape;2572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23" name="Google Shape;2572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24" name="Google Shape;2572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25" name="Google Shape;2572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26" name="Google Shape;2572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27" name="Google Shape;2572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28" name="Google Shape;2572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29" name="Google Shape;2572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30" name="Google Shape;2573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31" name="Google Shape;2573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32" name="Google Shape;2573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33" name="Google Shape;2573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34" name="Google Shape;2573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35" name="Google Shape;2573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36" name="Google Shape;2573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37" name="Google Shape;2573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38" name="Google Shape;2573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39" name="Google Shape;2573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40" name="Google Shape;2574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41" name="Google Shape;2574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42" name="Google Shape;2574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43" name="Google Shape;2574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44" name="Google Shape;2574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45" name="Google Shape;2574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46" name="Google Shape;2574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47" name="Google Shape;2574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48" name="Google Shape;2574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49" name="Google Shape;2574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50" name="Google Shape;2575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51" name="Google Shape;2575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52" name="Google Shape;2575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53" name="Google Shape;2575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54" name="Google Shape;2575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55" name="Google Shape;2575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56" name="Google Shape;2575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57" name="Google Shape;2575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58" name="Google Shape;2575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59" name="Google Shape;2575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60" name="Google Shape;2576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61" name="Google Shape;2576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62" name="Google Shape;2576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63" name="Google Shape;2576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64" name="Google Shape;2576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65" name="Google Shape;2576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66" name="Google Shape;2576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67" name="Google Shape;2576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68" name="Google Shape;2576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69" name="Google Shape;2576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70" name="Google Shape;2577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71" name="Google Shape;2577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72" name="Google Shape;2577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73" name="Google Shape;2577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74" name="Google Shape;2577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75" name="Google Shape;2577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76" name="Google Shape;2577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77" name="Google Shape;2577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78" name="Google Shape;2577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79" name="Google Shape;2577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80" name="Google Shape;2578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81" name="Google Shape;2578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82" name="Google Shape;2578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83" name="Google Shape;2578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84" name="Google Shape;2578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85" name="Google Shape;2578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86" name="Google Shape;2578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87" name="Google Shape;2578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88" name="Google Shape;2578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89" name="Google Shape;2578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0" name="Google Shape;2579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1" name="Google Shape;2579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2" name="Google Shape;2579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3" name="Google Shape;2579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4" name="Google Shape;2579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5" name="Google Shape;2579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6" name="Google Shape;2579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7" name="Google Shape;2579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8" name="Google Shape;25798;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9" name="Google Shape;2579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00" name="Google Shape;2580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01" name="Google Shape;2580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02" name="Google Shape;2580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03" name="Google Shape;2580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04" name="Google Shape;2580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05" name="Google Shape;2580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06" name="Google Shape;2580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07" name="Google Shape;25807;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08" name="Google Shape;25808;p24"/>
          <p:cNvSpPr txBox="1"/>
          <p:nvPr/>
        </p:nvSpPr>
        <p:spPr>
          <a:xfrm>
            <a:off x="15006638" y="4286250"/>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09" name="Google Shape;25809;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10" name="Google Shape;25810;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11" name="Google Shape;25811;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12" name="Google Shape;25812;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13" name="Google Shape;25813;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14" name="Google Shape;25814;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15" name="Google Shape;25815;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16" name="Google Shape;25816;p24"/>
          <p:cNvSpPr txBox="1"/>
          <p:nvPr/>
        </p:nvSpPr>
        <p:spPr>
          <a:xfrm>
            <a:off x="15006638" y="4286250"/>
            <a:ext cx="95250" cy="171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17" name="Google Shape;25817;p24"/>
          <p:cNvSpPr txBox="1"/>
          <p:nvPr/>
        </p:nvSpPr>
        <p:spPr>
          <a:xfrm>
            <a:off x="15006638" y="4286250"/>
            <a:ext cx="95250" cy="44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Google Shape;317;p6" descr="Gráfico de barras con tendencia alcista con relleno sólido">
            <a:extLst>
              <a:ext uri="{FF2B5EF4-FFF2-40B4-BE49-F238E27FC236}">
                <a16:creationId xmlns:a16="http://schemas.microsoft.com/office/drawing/2014/main" id="{4A4269C9-73AB-2C68-59CC-9B0FD1996CB7}"/>
              </a:ext>
            </a:extLst>
          </p:cNvPr>
          <p:cNvPicPr preferRelativeResize="0"/>
          <p:nvPr/>
        </p:nvPicPr>
        <p:blipFill rotWithShape="1">
          <a:blip r:embed="rId4">
            <a:extLst>
              <a:ext uri="{96DAC541-7B7A-43D3-8B79-37D633B846F1}">
                <asvg:svgBlip xmlns:asvg="http://schemas.microsoft.com/office/drawing/2016/SVG/main" r:embed="rId5"/>
              </a:ext>
            </a:extLst>
          </a:blip>
          <a:srcRect/>
          <a:stretch/>
        </p:blipFill>
        <p:spPr>
          <a:xfrm>
            <a:off x="165100" y="225425"/>
            <a:ext cx="663575" cy="663575"/>
          </a:xfrm>
          <a:prstGeom prst="rect">
            <a:avLst/>
          </a:prstGeom>
          <a:noFill/>
          <a:ln>
            <a:noFill/>
          </a:ln>
        </p:spPr>
      </p:pic>
      <p:sp>
        <p:nvSpPr>
          <p:cNvPr id="13" name="Google Shape;24326;p24">
            <a:extLst>
              <a:ext uri="{FF2B5EF4-FFF2-40B4-BE49-F238E27FC236}">
                <a16:creationId xmlns:a16="http://schemas.microsoft.com/office/drawing/2014/main" id="{6204598B-B6A2-7B0C-42F0-47057CEF2D5F}"/>
              </a:ext>
            </a:extLst>
          </p:cNvPr>
          <p:cNvSpPr txBox="1"/>
          <p:nvPr/>
        </p:nvSpPr>
        <p:spPr>
          <a:xfrm>
            <a:off x="828674" y="1217613"/>
            <a:ext cx="1049581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000" b="1" dirty="0">
                <a:solidFill>
                  <a:schemeClr val="dk1"/>
                </a:solidFill>
                <a:latin typeface="Arial"/>
                <a:ea typeface="Arial"/>
                <a:cs typeface="Arial"/>
                <a:sym typeface="Arial"/>
              </a:rPr>
              <a:t>Contratos de Prestación de Servicios Profesionales y de Apoyo a la Gestión </a:t>
            </a:r>
          </a:p>
          <a:p>
            <a:pPr marL="0" marR="0" lvl="0" indent="0" algn="l" rtl="0">
              <a:spcBef>
                <a:spcPts val="0"/>
              </a:spcBef>
              <a:spcAft>
                <a:spcPts val="0"/>
              </a:spcAft>
              <a:buNone/>
            </a:pPr>
            <a:r>
              <a:rPr lang="es-CO" sz="2000" b="1" dirty="0">
                <a:solidFill>
                  <a:schemeClr val="dk1"/>
                </a:solidFill>
                <a:latin typeface="Arial"/>
                <a:ea typeface="Arial"/>
                <a:cs typeface="Arial"/>
                <a:sym typeface="Arial"/>
              </a:rPr>
              <a:t>I semestre 2023</a:t>
            </a:r>
            <a:endParaRPr sz="1050" dirty="0"/>
          </a:p>
        </p:txBody>
      </p:sp>
      <p:graphicFrame>
        <p:nvGraphicFramePr>
          <p:cNvPr id="3" name="Diagrama 2">
            <a:extLst>
              <a:ext uri="{FF2B5EF4-FFF2-40B4-BE49-F238E27FC236}">
                <a16:creationId xmlns:a16="http://schemas.microsoft.com/office/drawing/2014/main" id="{15639D5A-85F9-9021-5B70-2008B6A04B94}"/>
              </a:ext>
            </a:extLst>
          </p:cNvPr>
          <p:cNvGraphicFramePr/>
          <p:nvPr/>
        </p:nvGraphicFramePr>
        <p:xfrm>
          <a:off x="2696308" y="2082800"/>
          <a:ext cx="6439241" cy="27236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Diagrama 3">
            <a:extLst>
              <a:ext uri="{FF2B5EF4-FFF2-40B4-BE49-F238E27FC236}">
                <a16:creationId xmlns:a16="http://schemas.microsoft.com/office/drawing/2014/main" id="{E3BB98E3-36CC-E212-8DC4-6F83DA21ADAE}"/>
              </a:ext>
            </a:extLst>
          </p:cNvPr>
          <p:cNvGraphicFramePr/>
          <p:nvPr/>
        </p:nvGraphicFramePr>
        <p:xfrm>
          <a:off x="9174529" y="2418022"/>
          <a:ext cx="2829902" cy="269324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 name="CuadroTexto 4">
            <a:extLst>
              <a:ext uri="{FF2B5EF4-FFF2-40B4-BE49-F238E27FC236}">
                <a16:creationId xmlns:a16="http://schemas.microsoft.com/office/drawing/2014/main" id="{3E8D4C15-9AA0-CEFD-E17F-2D38B3384113}"/>
              </a:ext>
            </a:extLst>
          </p:cNvPr>
          <p:cNvSpPr txBox="1"/>
          <p:nvPr/>
        </p:nvSpPr>
        <p:spPr>
          <a:xfrm>
            <a:off x="519146" y="4342363"/>
            <a:ext cx="9046885" cy="1015663"/>
          </a:xfrm>
          <a:prstGeom prst="rect">
            <a:avLst/>
          </a:prstGeom>
          <a:noFill/>
        </p:spPr>
        <p:txBody>
          <a:bodyPr wrap="square" rtlCol="0">
            <a:spAutoFit/>
          </a:bodyPr>
          <a:lstStyle/>
          <a:p>
            <a:r>
              <a:rPr lang="es-CO" sz="2000"/>
              <a:t>Comprometido		$17.801	$4.030			</a:t>
            </a:r>
            <a:r>
              <a:rPr lang="es-CO" sz="2000" b="1"/>
              <a:t>$21.830</a:t>
            </a:r>
          </a:p>
          <a:p>
            <a:r>
              <a:rPr lang="es-CO" sz="2000"/>
              <a:t>Girado			$ 6.716		$ 490			</a:t>
            </a:r>
            <a:r>
              <a:rPr lang="es-CO" sz="2000" b="1"/>
              <a:t>$ 7.206</a:t>
            </a:r>
          </a:p>
          <a:p>
            <a:r>
              <a:rPr lang="es-CO" sz="2000" b="1">
                <a:solidFill>
                  <a:srgbClr val="0070C0"/>
                </a:solidFill>
              </a:rPr>
              <a:t>% Giros		37,7%		12,2%			33%</a:t>
            </a:r>
          </a:p>
        </p:txBody>
      </p:sp>
      <p:sp>
        <p:nvSpPr>
          <p:cNvPr id="6" name="CuadroTexto 21">
            <a:extLst>
              <a:ext uri="{FF2B5EF4-FFF2-40B4-BE49-F238E27FC236}">
                <a16:creationId xmlns:a16="http://schemas.microsoft.com/office/drawing/2014/main" id="{943BFCCD-0B59-681F-908D-E46D547BEAEA}"/>
              </a:ext>
            </a:extLst>
          </p:cNvPr>
          <p:cNvSpPr txBox="1">
            <a:spLocks noChangeArrowheads="1"/>
          </p:cNvSpPr>
          <p:nvPr/>
        </p:nvSpPr>
        <p:spPr bwMode="auto">
          <a:xfrm>
            <a:off x="1047750" y="296862"/>
            <a:ext cx="401584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2700" eaLnBrk="1" hangingPunct="1">
              <a:lnSpc>
                <a:spcPct val="90000"/>
              </a:lnSpc>
            </a:pPr>
            <a:r>
              <a:rPr lang="es-CO" altLang="es-CO" sz="2800" spc="-130">
                <a:solidFill>
                  <a:srgbClr val="C00000"/>
                </a:solidFill>
                <a:latin typeface="Arial"/>
                <a:cs typeface="Calibri"/>
              </a:rPr>
              <a:t>Gestión Contractual - CPS</a:t>
            </a:r>
          </a:p>
        </p:txBody>
      </p:sp>
      <p:pic>
        <p:nvPicPr>
          <p:cNvPr id="7" name="Gráfico 6" descr="Grupo de mujeres con relleno sólido">
            <a:extLst>
              <a:ext uri="{FF2B5EF4-FFF2-40B4-BE49-F238E27FC236}">
                <a16:creationId xmlns:a16="http://schemas.microsoft.com/office/drawing/2014/main" id="{D9070458-EE3C-2FA0-B2FE-861E3545A72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54735" y="2943225"/>
            <a:ext cx="655782" cy="655782"/>
          </a:xfrm>
          <a:prstGeom prst="rect">
            <a:avLst/>
          </a:prstGeom>
        </p:spPr>
      </p:pic>
      <p:pic>
        <p:nvPicPr>
          <p:cNvPr id="8" name="Gráfico 7" descr="Grupo de hombres con relleno sólido">
            <a:extLst>
              <a:ext uri="{FF2B5EF4-FFF2-40B4-BE49-F238E27FC236}">
                <a16:creationId xmlns:a16="http://schemas.microsoft.com/office/drawing/2014/main" id="{ACC20520-CCCE-56C4-45D1-96947D86A3D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154735" y="4404482"/>
            <a:ext cx="655782" cy="655782"/>
          </a:xfrm>
          <a:prstGeom prst="rect">
            <a:avLst/>
          </a:prstGeom>
        </p:spPr>
      </p:pic>
    </p:spTree>
    <p:extLst>
      <p:ext uri="{BB962C8B-B14F-4D97-AF65-F5344CB8AC3E}">
        <p14:creationId xmlns:p14="http://schemas.microsoft.com/office/powerpoint/2010/main" val="2613396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3BA8E-3138-5431-26BF-94F214DDC63B}"/>
              </a:ext>
            </a:extLst>
          </p:cNvPr>
          <p:cNvSpPr txBox="1">
            <a:spLocks/>
          </p:cNvSpPr>
          <p:nvPr/>
        </p:nvSpPr>
        <p:spPr>
          <a:xfrm>
            <a:off x="1624048" y="2628900"/>
            <a:ext cx="7242549" cy="16002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6000" dirty="0">
                <a:latin typeface="Arial Nova Light"/>
              </a:rPr>
              <a:t>INFORMACIÓN </a:t>
            </a:r>
          </a:p>
          <a:p>
            <a:r>
              <a:rPr lang="es-CO" sz="6000" dirty="0">
                <a:latin typeface="Arial Nova Light"/>
              </a:rPr>
              <a:t>ESTRATÉGICA</a:t>
            </a:r>
            <a:endParaRPr lang="es-CO" sz="6000" dirty="0">
              <a:latin typeface="Arial Nova Light" panose="020B0304020202020204" pitchFamily="34" charset="0"/>
            </a:endParaRPr>
          </a:p>
        </p:txBody>
      </p:sp>
      <p:sp>
        <p:nvSpPr>
          <p:cNvPr id="3" name="Marcador de contenido 2">
            <a:extLst>
              <a:ext uri="{FF2B5EF4-FFF2-40B4-BE49-F238E27FC236}">
                <a16:creationId xmlns:a16="http://schemas.microsoft.com/office/drawing/2014/main" id="{F5C26AE6-EDD9-3C2B-1C6D-4890D6E6604C}"/>
              </a:ext>
            </a:extLst>
          </p:cNvPr>
          <p:cNvSpPr txBox="1">
            <a:spLocks/>
          </p:cNvSpPr>
          <p:nvPr/>
        </p:nvSpPr>
        <p:spPr>
          <a:xfrm>
            <a:off x="6714775" y="625848"/>
            <a:ext cx="5291694" cy="5277994"/>
          </a:xfrm>
          <a:prstGeom prst="rect">
            <a:avLst/>
          </a:prstGeom>
        </p:spPr>
        <p:txBody>
          <a:bodyPr lIns="91440" tIns="45720" rIns="91440" bIns="4572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0100" lvl="1" indent="-342900">
              <a:buClr>
                <a:schemeClr val="accent4"/>
              </a:buClr>
              <a:buFont typeface="Arial" panose="020B0604020202020204" pitchFamily="34" charset="0"/>
              <a:buChar char="•"/>
            </a:pPr>
            <a:r>
              <a:rPr lang="es-CO" sz="2400" dirty="0">
                <a:solidFill>
                  <a:srgbClr val="002060"/>
                </a:solidFill>
                <a:latin typeface="Calibri"/>
                <a:cs typeface="Calibri"/>
              </a:rPr>
              <a:t>Recaudo de impuestos</a:t>
            </a:r>
            <a:endParaRPr lang="en-US" sz="2400" dirty="0">
              <a:solidFill>
                <a:srgbClr val="002060"/>
              </a:solidFill>
              <a:latin typeface="Calibri"/>
              <a:cs typeface="Calibri"/>
            </a:endParaRPr>
          </a:p>
          <a:p>
            <a:pPr marL="800100" lvl="1" indent="-342900">
              <a:buClr>
                <a:schemeClr val="accent4"/>
              </a:buClr>
              <a:buFont typeface="Arial" panose="020B0604020202020204" pitchFamily="34" charset="0"/>
              <a:buChar char="•"/>
            </a:pPr>
            <a:r>
              <a:rPr lang="es-CO" sz="2400" dirty="0">
                <a:solidFill>
                  <a:srgbClr val="002060"/>
                </a:solidFill>
                <a:latin typeface="Calibri"/>
                <a:cs typeface="Calibri"/>
              </a:rPr>
              <a:t>Trámites, puntos y canales de atención</a:t>
            </a:r>
            <a:endParaRPr lang="en-US" sz="2400" dirty="0">
              <a:solidFill>
                <a:srgbClr val="002060"/>
              </a:solidFill>
              <a:latin typeface="Calibri"/>
              <a:cs typeface="Calibri"/>
            </a:endParaRPr>
          </a:p>
          <a:p>
            <a:pPr marL="800100" lvl="1" indent="-342900">
              <a:buClr>
                <a:schemeClr val="accent4"/>
              </a:buClr>
              <a:buFont typeface="Arial" panose="020B0604020202020204" pitchFamily="34" charset="0"/>
              <a:buChar char="•"/>
            </a:pPr>
            <a:r>
              <a:rPr lang="es-CO" sz="2400" dirty="0">
                <a:solidFill>
                  <a:srgbClr val="002060"/>
                </a:solidFill>
                <a:latin typeface="Calibri"/>
                <a:cs typeface="Calibri"/>
              </a:rPr>
              <a:t>Ingreso Mínimo Garantizado – IMG</a:t>
            </a:r>
          </a:p>
          <a:p>
            <a:pPr marL="800100" lvl="1" indent="-342900">
              <a:buClr>
                <a:schemeClr val="accent4"/>
              </a:buClr>
              <a:buFont typeface="Arial" panose="020B0604020202020204" pitchFamily="34" charset="0"/>
              <a:buChar char="•"/>
            </a:pPr>
            <a:r>
              <a:rPr lang="es-CO" sz="2400" dirty="0">
                <a:solidFill>
                  <a:srgbClr val="002060"/>
                </a:solidFill>
                <a:latin typeface="Calibri"/>
                <a:cs typeface="Calibri"/>
              </a:rPr>
              <a:t>Reactivación económica</a:t>
            </a:r>
            <a:endParaRPr lang="en-US" sz="2400" dirty="0">
              <a:solidFill>
                <a:srgbClr val="002060"/>
              </a:solidFill>
              <a:latin typeface="Calibri"/>
              <a:cs typeface="Calibri"/>
            </a:endParaRPr>
          </a:p>
          <a:p>
            <a:pPr marL="800100" lvl="1" indent="-342900">
              <a:buClr>
                <a:schemeClr val="accent4"/>
              </a:buClr>
              <a:buFont typeface="Arial" panose="020B0604020202020204" pitchFamily="34" charset="0"/>
              <a:buChar char="•"/>
            </a:pPr>
            <a:r>
              <a:rPr lang="es-CO" sz="2400" dirty="0">
                <a:solidFill>
                  <a:srgbClr val="002060"/>
                </a:solidFill>
                <a:latin typeface="Calibri"/>
                <a:cs typeface="Calibri"/>
              </a:rPr>
              <a:t>Cupo de endeudamiento</a:t>
            </a:r>
            <a:endParaRPr lang="en-US" sz="2400" dirty="0">
              <a:solidFill>
                <a:srgbClr val="002060"/>
              </a:solidFill>
              <a:latin typeface="Calibri"/>
              <a:cs typeface="Calibri"/>
            </a:endParaRPr>
          </a:p>
          <a:p>
            <a:pPr marL="800100" lvl="1" indent="-342900">
              <a:buClr>
                <a:schemeClr val="accent4"/>
              </a:buClr>
              <a:buFont typeface="Arial" panose="020B0604020202020204" pitchFamily="34" charset="0"/>
              <a:buChar char="•"/>
            </a:pPr>
            <a:r>
              <a:rPr lang="es-CO" sz="2400" dirty="0">
                <a:solidFill>
                  <a:srgbClr val="002060"/>
                </a:solidFill>
                <a:latin typeface="Calibri"/>
                <a:cs typeface="Calibri"/>
              </a:rPr>
              <a:t>Presupuesto Distrital y disponibilidad de recursos para el PDD</a:t>
            </a:r>
            <a:endParaRPr lang="en-US" sz="2400" dirty="0">
              <a:solidFill>
                <a:srgbClr val="002060"/>
              </a:solidFill>
              <a:latin typeface="Calibri"/>
              <a:cs typeface="Calibri"/>
            </a:endParaRPr>
          </a:p>
          <a:p>
            <a:pPr marL="800100" lvl="1" indent="-342900">
              <a:buClr>
                <a:schemeClr val="accent4"/>
              </a:buClr>
              <a:buFont typeface="Arial" panose="020B0604020202020204" pitchFamily="34" charset="0"/>
              <a:buChar char="•"/>
            </a:pPr>
            <a:r>
              <a:rPr lang="es-CO" sz="2400" dirty="0">
                <a:solidFill>
                  <a:srgbClr val="002060"/>
                </a:solidFill>
                <a:latin typeface="Calibri"/>
                <a:cs typeface="Calibri"/>
              </a:rPr>
              <a:t>Estado de situación financiera de Bogotá</a:t>
            </a:r>
            <a:endParaRPr lang="en-US" sz="2400" dirty="0">
              <a:solidFill>
                <a:srgbClr val="002060"/>
              </a:solidFill>
              <a:latin typeface="Calibri"/>
              <a:cs typeface="Calibri"/>
            </a:endParaRPr>
          </a:p>
          <a:p>
            <a:pPr marL="800100" lvl="1" indent="-342900">
              <a:buClr>
                <a:schemeClr val="accent4"/>
              </a:buClr>
              <a:buFont typeface="Arial" panose="020B0604020202020204" pitchFamily="34" charset="0"/>
              <a:buChar char="•"/>
            </a:pPr>
            <a:r>
              <a:rPr lang="es-CO" sz="2400" dirty="0">
                <a:solidFill>
                  <a:srgbClr val="002060"/>
                </a:solidFill>
                <a:latin typeface="Calibri"/>
                <a:cs typeface="Calibri"/>
              </a:rPr>
              <a:t>Estado de resultados de Bogotá</a:t>
            </a:r>
            <a:endParaRPr lang="es-CO" sz="2400" dirty="0">
              <a:solidFill>
                <a:srgbClr val="002060"/>
              </a:solidFill>
              <a:latin typeface="Calibri"/>
              <a:ea typeface="Calibri"/>
              <a:cs typeface="Calibri"/>
            </a:endParaRPr>
          </a:p>
          <a:p>
            <a:pPr marL="800100" lvl="1" indent="-342900">
              <a:buClr>
                <a:schemeClr val="accent4"/>
              </a:buClr>
              <a:buFont typeface="Arial" panose="020B0604020202020204" pitchFamily="34" charset="0"/>
              <a:buChar char="•"/>
            </a:pPr>
            <a:r>
              <a:rPr lang="es-CO" sz="2400" dirty="0">
                <a:solidFill>
                  <a:srgbClr val="002060"/>
                </a:solidFill>
                <a:latin typeface="Calibri"/>
                <a:cs typeface="Calibri"/>
              </a:rPr>
              <a:t>BOGDATA</a:t>
            </a:r>
          </a:p>
          <a:p>
            <a:pPr marL="800100" lvl="1" indent="-342900">
              <a:buClr>
                <a:schemeClr val="accent4"/>
              </a:buClr>
              <a:buFont typeface="Arial" panose="020B0604020202020204" pitchFamily="34" charset="0"/>
              <a:buChar char="•"/>
            </a:pPr>
            <a:r>
              <a:rPr lang="es-CO" sz="2400" dirty="0">
                <a:solidFill>
                  <a:srgbClr val="002060"/>
                </a:solidFill>
                <a:latin typeface="Calibri"/>
                <a:cs typeface="Calibri"/>
              </a:rPr>
              <a:t>Servicio a la ciudadanía</a:t>
            </a:r>
            <a:endParaRPr lang="es-CO" sz="2400" dirty="0"/>
          </a:p>
          <a:p>
            <a:pPr lvl="1"/>
            <a:endParaRPr lang="es-CO" dirty="0"/>
          </a:p>
        </p:txBody>
      </p:sp>
    </p:spTree>
    <p:extLst>
      <p:ext uri="{BB962C8B-B14F-4D97-AF65-F5344CB8AC3E}">
        <p14:creationId xmlns:p14="http://schemas.microsoft.com/office/powerpoint/2010/main" val="987976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579B49F3-C9DC-4127-AA77-3DCFFA4AC909}"/>
              </a:ext>
            </a:extLst>
          </p:cNvPr>
          <p:cNvSpPr txBox="1">
            <a:spLocks/>
          </p:cNvSpPr>
          <p:nvPr/>
        </p:nvSpPr>
        <p:spPr>
          <a:xfrm>
            <a:off x="914400" y="257497"/>
            <a:ext cx="10318812"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marL="12700" algn="l">
              <a:spcBef>
                <a:spcPts val="100"/>
              </a:spcBef>
            </a:pPr>
            <a:r>
              <a:rPr lang="es-ES" spc="-130">
                <a:solidFill>
                  <a:srgbClr val="C00000"/>
                </a:solidFill>
                <a:latin typeface="Arial"/>
                <a:ea typeface="+mn-ea"/>
                <a:cs typeface="Calibri"/>
              </a:rPr>
              <a:t>Recaudo de Impuestos</a:t>
            </a:r>
          </a:p>
          <a:p>
            <a:pPr marL="12700" algn="l">
              <a:spcBef>
                <a:spcPts val="100"/>
              </a:spcBef>
            </a:pPr>
            <a:r>
              <a:rPr lang="es-MX" sz="1600" spc="-130">
                <a:solidFill>
                  <a:srgbClr val="C00000"/>
                </a:solidFill>
                <a:latin typeface="Calibri"/>
                <a:ea typeface="+mn-ea"/>
                <a:cs typeface="Calibri"/>
              </a:rPr>
              <a:t>Al 9 de julio de 2023</a:t>
            </a:r>
            <a:endParaRPr lang="es-CO" sz="1600" b="1" spc="-130">
              <a:solidFill>
                <a:srgbClr val="C00000"/>
              </a:solidFill>
              <a:latin typeface="Calibri" panose="020F0502020204030204" pitchFamily="34" charset="0"/>
              <a:ea typeface="+mn-ea"/>
              <a:cs typeface="Calibri" panose="020F0502020204030204" pitchFamily="34" charset="0"/>
            </a:endParaRPr>
          </a:p>
          <a:p>
            <a:pPr algn="r"/>
            <a:endParaRPr lang="es-419" sz="1400">
              <a:solidFill>
                <a:srgbClr val="C00000"/>
              </a:solidFill>
              <a:latin typeface="+mn-lt"/>
              <a:ea typeface="+mn-ea"/>
              <a:cs typeface="+mn-cs"/>
            </a:endParaRPr>
          </a:p>
        </p:txBody>
      </p:sp>
      <p:sp>
        <p:nvSpPr>
          <p:cNvPr id="5" name="Google Shape;158;p6">
            <a:extLst>
              <a:ext uri="{FF2B5EF4-FFF2-40B4-BE49-F238E27FC236}">
                <a16:creationId xmlns:a16="http://schemas.microsoft.com/office/drawing/2014/main" id="{88B28979-8E41-5FF0-0FC7-A90413838C3E}"/>
              </a:ext>
            </a:extLst>
          </p:cNvPr>
          <p:cNvSpPr txBox="1">
            <a:spLocks/>
          </p:cNvSpPr>
          <p:nvPr/>
        </p:nvSpPr>
        <p:spPr bwMode="auto">
          <a:xfrm>
            <a:off x="2313136" y="1555864"/>
            <a:ext cx="2551601" cy="431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panose="020B0604020202020204" pitchFamily="34" charset="0"/>
              <a:buChar char="•"/>
              <a:defRPr sz="2800" b="0" i="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buFont typeface="Arial" panose="020B0604020202020204" pitchFamily="34" charset="0"/>
              <a:buNone/>
            </a:pPr>
            <a:r>
              <a:rPr lang="es-MX" sz="1600">
                <a:solidFill>
                  <a:srgbClr val="44546A">
                    <a:lumMod val="50000"/>
                  </a:srgbClr>
                </a:solidFill>
                <a:latin typeface="Calibri" panose="020F0502020204030204"/>
              </a:rPr>
              <a:t>Predial </a:t>
            </a:r>
            <a:br>
              <a:rPr lang="es-MX" sz="1600" b="1">
                <a:solidFill>
                  <a:prstClr val="black"/>
                </a:solidFill>
                <a:latin typeface="Calibri" panose="020F0502020204030204"/>
              </a:rPr>
            </a:br>
            <a:r>
              <a:rPr lang="es-MX" sz="1600" b="1">
                <a:solidFill>
                  <a:srgbClr val="44546A">
                    <a:lumMod val="50000"/>
                  </a:srgbClr>
                </a:solidFill>
                <a:latin typeface="Calibri" panose="020F0502020204030204"/>
              </a:rPr>
              <a:t>$3,91 billones</a:t>
            </a:r>
          </a:p>
          <a:p>
            <a:pPr marL="0" indent="0" eaLnBrk="1" hangingPunct="1">
              <a:lnSpc>
                <a:spcPct val="100000"/>
              </a:lnSpc>
              <a:spcBef>
                <a:spcPts val="0"/>
              </a:spcBef>
              <a:buFont typeface="Arial" panose="020B0604020202020204" pitchFamily="34" charset="0"/>
              <a:buNone/>
            </a:pPr>
            <a:br>
              <a:rPr lang="es-MX" sz="1600" b="1">
                <a:solidFill>
                  <a:prstClr val="black"/>
                </a:solidFill>
                <a:latin typeface="Calibri" panose="020F0502020204030204"/>
              </a:rPr>
            </a:br>
            <a:r>
              <a:rPr lang="es-MX" sz="1600">
                <a:solidFill>
                  <a:srgbClr val="44546A">
                    <a:lumMod val="50000"/>
                  </a:srgbClr>
                </a:solidFill>
                <a:latin typeface="Calibri" panose="020F0502020204030204"/>
              </a:rPr>
              <a:t>Vehículos </a:t>
            </a:r>
            <a:br>
              <a:rPr lang="es-MX" sz="1600" b="1">
                <a:solidFill>
                  <a:prstClr val="black"/>
                </a:solidFill>
                <a:latin typeface="Calibri" panose="020F0502020204030204"/>
              </a:rPr>
            </a:br>
            <a:r>
              <a:rPr lang="es-MX" sz="1600" b="1">
                <a:solidFill>
                  <a:srgbClr val="44546A">
                    <a:lumMod val="50000"/>
                  </a:srgbClr>
                </a:solidFill>
                <a:latin typeface="Calibri" panose="020F0502020204030204"/>
              </a:rPr>
              <a:t>$0,97 billones </a:t>
            </a:r>
            <a:endParaRPr lang="es-MX" sz="1600" b="1">
              <a:solidFill>
                <a:srgbClr val="44546A">
                  <a:lumMod val="50000"/>
                </a:srgbClr>
              </a:solidFill>
              <a:latin typeface="Calibri" panose="020F0502020204030204"/>
              <a:cs typeface="Calibri"/>
            </a:endParaRPr>
          </a:p>
          <a:p>
            <a:pPr marL="0" indent="0" eaLnBrk="1" hangingPunct="1">
              <a:lnSpc>
                <a:spcPct val="100000"/>
              </a:lnSpc>
              <a:spcBef>
                <a:spcPts val="0"/>
              </a:spcBef>
              <a:buFont typeface="Arial" panose="020B0604020202020204" pitchFamily="34" charset="0"/>
              <a:buNone/>
            </a:pPr>
            <a:br>
              <a:rPr lang="es-MX" sz="1600" b="1">
                <a:solidFill>
                  <a:prstClr val="black"/>
                </a:solidFill>
                <a:latin typeface="Calibri" panose="020F0502020204030204"/>
              </a:rPr>
            </a:br>
            <a:r>
              <a:rPr lang="es-MX" sz="1600">
                <a:solidFill>
                  <a:srgbClr val="44546A">
                    <a:lumMod val="50000"/>
                  </a:srgbClr>
                </a:solidFill>
                <a:latin typeface="Calibri" panose="020F0502020204030204"/>
              </a:rPr>
              <a:t>ICA</a:t>
            </a:r>
            <a:r>
              <a:rPr lang="es-MX" sz="1600" b="1">
                <a:solidFill>
                  <a:srgbClr val="44546A">
                    <a:lumMod val="50000"/>
                  </a:srgbClr>
                </a:solidFill>
                <a:latin typeface="Calibri" panose="020F0502020204030204"/>
              </a:rPr>
              <a:t> </a:t>
            </a:r>
            <a:br>
              <a:rPr lang="es-MX" sz="1600" b="1">
                <a:solidFill>
                  <a:prstClr val="black"/>
                </a:solidFill>
                <a:latin typeface="Calibri" panose="020F0502020204030204"/>
              </a:rPr>
            </a:br>
            <a:r>
              <a:rPr lang="es-MX" sz="1600" b="1">
                <a:solidFill>
                  <a:srgbClr val="44546A">
                    <a:lumMod val="50000"/>
                  </a:srgbClr>
                </a:solidFill>
                <a:latin typeface="Calibri" panose="020F0502020204030204"/>
              </a:rPr>
              <a:t>$3,47 billones</a:t>
            </a:r>
            <a:r>
              <a:rPr lang="es-MX" sz="1600">
                <a:solidFill>
                  <a:srgbClr val="44546A">
                    <a:lumMod val="50000"/>
                  </a:srgbClr>
                </a:solidFill>
                <a:latin typeface="Calibri" panose="020F0502020204030204"/>
              </a:rPr>
              <a:t> </a:t>
            </a:r>
            <a:endParaRPr lang="es-MX" sz="1600" b="1">
              <a:solidFill>
                <a:srgbClr val="44546A">
                  <a:lumMod val="50000"/>
                </a:srgbClr>
              </a:solidFill>
              <a:latin typeface="Calibri" panose="020F0502020204030204"/>
            </a:endParaRPr>
          </a:p>
          <a:p>
            <a:pPr marL="0" indent="0" eaLnBrk="1" hangingPunct="1">
              <a:lnSpc>
                <a:spcPct val="100000"/>
              </a:lnSpc>
              <a:spcBef>
                <a:spcPts val="0"/>
              </a:spcBef>
              <a:buFont typeface="Arial" panose="020B0604020202020204" pitchFamily="34" charset="0"/>
              <a:buNone/>
            </a:pPr>
            <a:br>
              <a:rPr lang="es-MX" sz="1600" b="1">
                <a:solidFill>
                  <a:prstClr val="black"/>
                </a:solidFill>
                <a:latin typeface="Calibri" panose="020F0502020204030204"/>
              </a:rPr>
            </a:br>
            <a:r>
              <a:rPr lang="es-MX" sz="1600">
                <a:solidFill>
                  <a:srgbClr val="44546A">
                    <a:lumMod val="50000"/>
                  </a:srgbClr>
                </a:solidFill>
                <a:latin typeface="Calibri" panose="020F0502020204030204"/>
              </a:rPr>
              <a:t>Sobretasa a la Gasolina </a:t>
            </a:r>
            <a:br>
              <a:rPr lang="es-MX" sz="1600" b="1">
                <a:solidFill>
                  <a:prstClr val="black"/>
                </a:solidFill>
                <a:latin typeface="Calibri" panose="020F0502020204030204"/>
              </a:rPr>
            </a:br>
            <a:r>
              <a:rPr lang="es-MX" sz="1600" b="1">
                <a:solidFill>
                  <a:srgbClr val="44546A">
                    <a:lumMod val="50000"/>
                  </a:srgbClr>
                </a:solidFill>
                <a:latin typeface="Calibri" panose="020F0502020204030204"/>
              </a:rPr>
              <a:t>$221.779 millones </a:t>
            </a:r>
            <a:endParaRPr lang="es-MX" sz="1600" b="1">
              <a:solidFill>
                <a:srgbClr val="44546A">
                  <a:lumMod val="50000"/>
                </a:srgbClr>
              </a:solidFill>
              <a:latin typeface="Calibri" panose="020F0502020204030204"/>
              <a:cs typeface="Calibri"/>
            </a:endParaRPr>
          </a:p>
          <a:p>
            <a:pPr marL="0" indent="0" eaLnBrk="1" hangingPunct="1">
              <a:lnSpc>
                <a:spcPct val="100000"/>
              </a:lnSpc>
              <a:spcBef>
                <a:spcPts val="0"/>
              </a:spcBef>
              <a:buFont typeface="Arial" panose="020B0604020202020204" pitchFamily="34" charset="0"/>
              <a:buNone/>
            </a:pPr>
            <a:br>
              <a:rPr lang="es-MX" sz="1600" b="1">
                <a:solidFill>
                  <a:prstClr val="black"/>
                </a:solidFill>
                <a:latin typeface="Calibri" panose="020F0502020204030204"/>
              </a:rPr>
            </a:br>
            <a:r>
              <a:rPr lang="es-MX" sz="1600">
                <a:solidFill>
                  <a:srgbClr val="44546A">
                    <a:lumMod val="50000"/>
                  </a:srgbClr>
                </a:solidFill>
                <a:latin typeface="Calibri" panose="020F0502020204030204"/>
              </a:rPr>
              <a:t>Delineación Urbana </a:t>
            </a:r>
            <a:br>
              <a:rPr lang="es-MX" sz="1600" b="1">
                <a:solidFill>
                  <a:prstClr val="black"/>
                </a:solidFill>
                <a:latin typeface="Calibri" panose="020F0502020204030204"/>
              </a:rPr>
            </a:br>
            <a:r>
              <a:rPr lang="es-MX" sz="1600" b="1">
                <a:solidFill>
                  <a:srgbClr val="44546A">
                    <a:lumMod val="50000"/>
                  </a:srgbClr>
                </a:solidFill>
                <a:latin typeface="Calibri" panose="020F0502020204030204"/>
              </a:rPr>
              <a:t>$86.845 millones</a:t>
            </a:r>
            <a:r>
              <a:rPr lang="es-MX" sz="1600">
                <a:solidFill>
                  <a:srgbClr val="44546A">
                    <a:lumMod val="50000"/>
                  </a:srgbClr>
                </a:solidFill>
                <a:latin typeface="Calibri" panose="020F0502020204030204"/>
              </a:rPr>
              <a:t> </a:t>
            </a:r>
            <a:endParaRPr lang="es-MX" sz="1600">
              <a:solidFill>
                <a:srgbClr val="44546A">
                  <a:lumMod val="50000"/>
                </a:srgbClr>
              </a:solidFill>
              <a:latin typeface="Calibri" panose="020F0502020204030204"/>
              <a:cs typeface="Calibri"/>
            </a:endParaRPr>
          </a:p>
          <a:p>
            <a:pPr marL="0" indent="0" eaLnBrk="1" hangingPunct="1">
              <a:lnSpc>
                <a:spcPct val="100000"/>
              </a:lnSpc>
              <a:spcBef>
                <a:spcPts val="0"/>
              </a:spcBef>
              <a:buFont typeface="Arial" panose="020B0604020202020204" pitchFamily="34" charset="0"/>
              <a:buNone/>
            </a:pPr>
            <a:endParaRPr lang="es-MX" sz="1600" b="1">
              <a:solidFill>
                <a:srgbClr val="44546A">
                  <a:lumMod val="50000"/>
                </a:srgbClr>
              </a:solidFill>
              <a:latin typeface="Calibri" panose="020F0502020204030204"/>
            </a:endParaRPr>
          </a:p>
          <a:p>
            <a:pPr marL="0" indent="0" eaLnBrk="1" hangingPunct="1">
              <a:lnSpc>
                <a:spcPct val="100000"/>
              </a:lnSpc>
              <a:spcBef>
                <a:spcPts val="0"/>
              </a:spcBef>
              <a:buFont typeface="Arial" panose="020B0604020202020204" pitchFamily="34" charset="0"/>
              <a:buNone/>
            </a:pPr>
            <a:r>
              <a:rPr lang="es-MX" sz="1600">
                <a:solidFill>
                  <a:srgbClr val="44546A">
                    <a:lumMod val="50000"/>
                  </a:srgbClr>
                </a:solidFill>
                <a:latin typeface="Calibri" panose="020F0502020204030204"/>
              </a:rPr>
              <a:t>Otros</a:t>
            </a:r>
            <a:endParaRPr lang="es-MX" sz="1600">
              <a:solidFill>
                <a:srgbClr val="44546A">
                  <a:lumMod val="50000"/>
                </a:srgbClr>
              </a:solidFill>
              <a:latin typeface="Calibri" panose="020F0502020204030204"/>
              <a:cs typeface="Calibri"/>
            </a:endParaRPr>
          </a:p>
          <a:p>
            <a:pPr marL="0" indent="0" eaLnBrk="1" hangingPunct="1">
              <a:lnSpc>
                <a:spcPct val="100000"/>
              </a:lnSpc>
              <a:spcBef>
                <a:spcPts val="0"/>
              </a:spcBef>
              <a:buFont typeface="Arial" panose="020B0604020202020204" pitchFamily="34" charset="0"/>
              <a:buNone/>
            </a:pPr>
            <a:r>
              <a:rPr lang="es-MX" sz="1600" b="1">
                <a:solidFill>
                  <a:srgbClr val="44546A">
                    <a:lumMod val="50000"/>
                  </a:srgbClr>
                </a:solidFill>
                <a:latin typeface="Calibri" panose="020F0502020204030204"/>
              </a:rPr>
              <a:t>$411.055 millones</a:t>
            </a:r>
            <a:endParaRPr lang="es-MX" sz="1600" b="1">
              <a:solidFill>
                <a:srgbClr val="44546A">
                  <a:lumMod val="50000"/>
                </a:srgbClr>
              </a:solidFill>
              <a:latin typeface="Calibri" panose="020F0502020204030204"/>
              <a:cs typeface="Calibri"/>
            </a:endParaRPr>
          </a:p>
          <a:p>
            <a:pPr marL="0" indent="0" eaLnBrk="1" hangingPunct="1">
              <a:lnSpc>
                <a:spcPct val="100000"/>
              </a:lnSpc>
              <a:spcBef>
                <a:spcPts val="0"/>
              </a:spcBef>
              <a:buFont typeface="Arial" panose="020B0604020202020204" pitchFamily="34" charset="0"/>
              <a:buNone/>
            </a:pPr>
            <a:endParaRPr lang="es-MX" sz="1600" b="1">
              <a:solidFill>
                <a:srgbClr val="44546A">
                  <a:lumMod val="50000"/>
                </a:srgbClr>
              </a:solidFill>
              <a:latin typeface="Calibri" panose="020F0502020204030204"/>
            </a:endParaRPr>
          </a:p>
          <a:p>
            <a:pPr marL="0" indent="0" eaLnBrk="1" hangingPunct="1">
              <a:lnSpc>
                <a:spcPct val="100000"/>
              </a:lnSpc>
              <a:spcBef>
                <a:spcPts val="0"/>
              </a:spcBef>
              <a:buFont typeface="Arial" panose="020B0604020202020204" pitchFamily="34" charset="0"/>
              <a:buNone/>
            </a:pPr>
            <a:r>
              <a:rPr lang="es-MX" sz="1600" b="1">
                <a:solidFill>
                  <a:srgbClr val="92D050"/>
                </a:solidFill>
                <a:latin typeface="Calibri" panose="020F0502020204030204"/>
              </a:rPr>
              <a:t> </a:t>
            </a:r>
            <a:endParaRPr lang="es-MX" sz="1600" b="1">
              <a:solidFill>
                <a:srgbClr val="44546A">
                  <a:lumMod val="50000"/>
                </a:srgbClr>
              </a:solidFill>
              <a:latin typeface="Calibri" panose="020F0502020204030204"/>
            </a:endParaRPr>
          </a:p>
          <a:p>
            <a:pPr marL="0" indent="0" eaLnBrk="1" hangingPunct="1">
              <a:lnSpc>
                <a:spcPct val="100000"/>
              </a:lnSpc>
              <a:spcBef>
                <a:spcPts val="0"/>
              </a:spcBef>
            </a:pPr>
            <a:endParaRPr lang="es-MX" sz="1600" b="1">
              <a:solidFill>
                <a:srgbClr val="44546A">
                  <a:lumMod val="50000"/>
                </a:srgbClr>
              </a:solidFill>
              <a:latin typeface="Calibri" panose="020F0502020204030204"/>
            </a:endParaRPr>
          </a:p>
        </p:txBody>
      </p:sp>
      <p:sp>
        <p:nvSpPr>
          <p:cNvPr id="7" name="CuadroTexto 6">
            <a:extLst>
              <a:ext uri="{FF2B5EF4-FFF2-40B4-BE49-F238E27FC236}">
                <a16:creationId xmlns:a16="http://schemas.microsoft.com/office/drawing/2014/main" id="{E260A1A8-54E7-9670-FF19-66BE4241F39E}"/>
              </a:ext>
            </a:extLst>
          </p:cNvPr>
          <p:cNvSpPr txBox="1"/>
          <p:nvPr/>
        </p:nvSpPr>
        <p:spPr>
          <a:xfrm>
            <a:off x="2313136" y="961605"/>
            <a:ext cx="1939955" cy="400110"/>
          </a:xfrm>
          <a:prstGeom prst="rect">
            <a:avLst/>
          </a:prstGeom>
          <a:noFill/>
        </p:spPr>
        <p:txBody>
          <a:bodyPr wrap="square" rtlCol="0">
            <a:spAutoFit/>
          </a:bodyPr>
          <a:lstStyle/>
          <a:p>
            <a:pPr eaLnBrk="1" fontAlgn="auto" hangingPunct="1">
              <a:spcBef>
                <a:spcPts val="0"/>
              </a:spcBef>
              <a:spcAft>
                <a:spcPts val="0"/>
              </a:spcAft>
            </a:pPr>
            <a:r>
              <a:rPr lang="es-US" sz="2000" b="1">
                <a:solidFill>
                  <a:srgbClr val="00B0F0"/>
                </a:solidFill>
                <a:latin typeface="Calibri" panose="020F0502020204030204"/>
              </a:rPr>
              <a:t>Impuesto </a:t>
            </a:r>
            <a:endParaRPr lang="es-CO" sz="2000" b="1">
              <a:solidFill>
                <a:srgbClr val="00B0F0"/>
              </a:solidFill>
              <a:latin typeface="Calibri" panose="020F0502020204030204"/>
            </a:endParaRPr>
          </a:p>
        </p:txBody>
      </p:sp>
      <p:sp>
        <p:nvSpPr>
          <p:cNvPr id="8" name="CuadroTexto 7">
            <a:extLst>
              <a:ext uri="{FF2B5EF4-FFF2-40B4-BE49-F238E27FC236}">
                <a16:creationId xmlns:a16="http://schemas.microsoft.com/office/drawing/2014/main" id="{8AF98395-3CFF-F6A9-6D98-262B75ACE3AA}"/>
              </a:ext>
            </a:extLst>
          </p:cNvPr>
          <p:cNvSpPr txBox="1"/>
          <p:nvPr/>
        </p:nvSpPr>
        <p:spPr>
          <a:xfrm>
            <a:off x="4933847" y="969645"/>
            <a:ext cx="3215944" cy="400110"/>
          </a:xfrm>
          <a:prstGeom prst="rect">
            <a:avLst/>
          </a:prstGeom>
          <a:noFill/>
        </p:spPr>
        <p:txBody>
          <a:bodyPr wrap="none" lIns="91440" tIns="45720" rIns="91440" bIns="45720" rtlCol="0" anchor="t">
            <a:spAutoFit/>
          </a:bodyPr>
          <a:lstStyle/>
          <a:p>
            <a:pPr algn="ctr" eaLnBrk="1" fontAlgn="auto" hangingPunct="1">
              <a:spcBef>
                <a:spcPts val="0"/>
              </a:spcBef>
              <a:spcAft>
                <a:spcPts val="0"/>
              </a:spcAft>
            </a:pPr>
            <a:r>
              <a:rPr lang="es-US" sz="2000" b="1">
                <a:solidFill>
                  <a:srgbClr val="00B0F0"/>
                </a:solidFill>
                <a:latin typeface="Calibri" panose="020F0502020204030204"/>
              </a:rPr>
              <a:t>Cumplimiento de la meta</a:t>
            </a:r>
            <a:endParaRPr lang="es-CO" sz="2000" b="1">
              <a:solidFill>
                <a:srgbClr val="00B0F0"/>
              </a:solidFill>
              <a:latin typeface="Calibri" panose="020F0502020204030204"/>
            </a:endParaRPr>
          </a:p>
        </p:txBody>
      </p:sp>
      <p:sp>
        <p:nvSpPr>
          <p:cNvPr id="9" name="CuadroTexto 8">
            <a:extLst>
              <a:ext uri="{FF2B5EF4-FFF2-40B4-BE49-F238E27FC236}">
                <a16:creationId xmlns:a16="http://schemas.microsoft.com/office/drawing/2014/main" id="{0478EBBD-F893-CF2A-809E-5196A66BDEC1}"/>
              </a:ext>
            </a:extLst>
          </p:cNvPr>
          <p:cNvSpPr txBox="1"/>
          <p:nvPr/>
        </p:nvSpPr>
        <p:spPr>
          <a:xfrm>
            <a:off x="5592032" y="1716837"/>
            <a:ext cx="1754734" cy="400110"/>
          </a:xfrm>
          <a:prstGeom prst="rect">
            <a:avLst/>
          </a:prstGeom>
          <a:noFill/>
        </p:spPr>
        <p:txBody>
          <a:bodyPr wrap="square" lIns="91440" tIns="45720" rIns="91440" bIns="45720" anchor="t">
            <a:spAutoFit/>
          </a:bodyPr>
          <a:lstStyle/>
          <a:p>
            <a:pPr algn="ctr" eaLnBrk="1" fontAlgn="auto" hangingPunct="1">
              <a:spcBef>
                <a:spcPts val="0"/>
              </a:spcBef>
              <a:spcAft>
                <a:spcPts val="0"/>
              </a:spcAft>
            </a:pPr>
            <a:r>
              <a:rPr lang="es-MX" sz="2000" b="1">
                <a:solidFill>
                  <a:srgbClr val="44546A">
                    <a:lumMod val="50000"/>
                  </a:srgbClr>
                </a:solidFill>
                <a:latin typeface="Calibri" panose="020F0502020204030204"/>
              </a:rPr>
              <a:t>92%</a:t>
            </a:r>
            <a:endParaRPr lang="es-CO" sz="2000">
              <a:solidFill>
                <a:srgbClr val="44546A">
                  <a:lumMod val="50000"/>
                </a:srgbClr>
              </a:solidFill>
              <a:latin typeface="Calibri" panose="020F0502020204030204"/>
            </a:endParaRPr>
          </a:p>
        </p:txBody>
      </p:sp>
      <p:sp>
        <p:nvSpPr>
          <p:cNvPr id="10" name="CuadroTexto 9">
            <a:extLst>
              <a:ext uri="{FF2B5EF4-FFF2-40B4-BE49-F238E27FC236}">
                <a16:creationId xmlns:a16="http://schemas.microsoft.com/office/drawing/2014/main" id="{30591A33-E18D-1F88-2D7D-FC6D24748756}"/>
              </a:ext>
            </a:extLst>
          </p:cNvPr>
          <p:cNvSpPr txBox="1"/>
          <p:nvPr/>
        </p:nvSpPr>
        <p:spPr>
          <a:xfrm>
            <a:off x="5658853" y="2475678"/>
            <a:ext cx="1594591" cy="400110"/>
          </a:xfrm>
          <a:prstGeom prst="rect">
            <a:avLst/>
          </a:prstGeom>
          <a:noFill/>
        </p:spPr>
        <p:txBody>
          <a:bodyPr wrap="square" lIns="91440" tIns="45720" rIns="91440" bIns="45720" anchor="t">
            <a:spAutoFit/>
          </a:bodyPr>
          <a:lstStyle/>
          <a:p>
            <a:pPr algn="ctr" eaLnBrk="1" fontAlgn="auto" hangingPunct="1">
              <a:spcBef>
                <a:spcPts val="0"/>
              </a:spcBef>
              <a:spcAft>
                <a:spcPts val="0"/>
              </a:spcAft>
            </a:pPr>
            <a:r>
              <a:rPr lang="es-MX" sz="2000" b="1">
                <a:solidFill>
                  <a:srgbClr val="44546A">
                    <a:lumMod val="50000"/>
                  </a:srgbClr>
                </a:solidFill>
                <a:latin typeface="Calibri" panose="020F0502020204030204"/>
              </a:rPr>
              <a:t>89%</a:t>
            </a:r>
            <a:endParaRPr lang="es-CO" sz="2000">
              <a:solidFill>
                <a:srgbClr val="44546A">
                  <a:lumMod val="50000"/>
                </a:srgbClr>
              </a:solidFill>
              <a:latin typeface="Calibri" panose="020F0502020204030204"/>
            </a:endParaRPr>
          </a:p>
        </p:txBody>
      </p:sp>
      <p:pic>
        <p:nvPicPr>
          <p:cNvPr id="11" name="Gráfico 10" descr="Edificio con relleno sólido">
            <a:extLst>
              <a:ext uri="{FF2B5EF4-FFF2-40B4-BE49-F238E27FC236}">
                <a16:creationId xmlns:a16="http://schemas.microsoft.com/office/drawing/2014/main" id="{CA39B0C0-6958-331A-DE97-8687B24710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12946" y="1595621"/>
            <a:ext cx="538743" cy="538743"/>
          </a:xfrm>
          <a:prstGeom prst="rect">
            <a:avLst/>
          </a:prstGeom>
        </p:spPr>
      </p:pic>
      <p:pic>
        <p:nvPicPr>
          <p:cNvPr id="35" name="Gráfico 34" descr="Coche con relleno sólido">
            <a:extLst>
              <a:ext uri="{FF2B5EF4-FFF2-40B4-BE49-F238E27FC236}">
                <a16:creationId xmlns:a16="http://schemas.microsoft.com/office/drawing/2014/main" id="{520EDF16-D41F-3F99-DB4B-297F3BC70D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8531" y="2334467"/>
            <a:ext cx="639105" cy="639105"/>
          </a:xfrm>
          <a:prstGeom prst="rect">
            <a:avLst/>
          </a:prstGeom>
        </p:spPr>
      </p:pic>
      <p:pic>
        <p:nvPicPr>
          <p:cNvPr id="38" name="Gráfico 37" descr="Fábrica con relleno sólido">
            <a:extLst>
              <a:ext uri="{FF2B5EF4-FFF2-40B4-BE49-F238E27FC236}">
                <a16:creationId xmlns:a16="http://schemas.microsoft.com/office/drawing/2014/main" id="{2484E794-5CC9-95D1-A649-9130D7F8C2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8531" y="2985080"/>
            <a:ext cx="639105" cy="639105"/>
          </a:xfrm>
          <a:prstGeom prst="rect">
            <a:avLst/>
          </a:prstGeom>
        </p:spPr>
      </p:pic>
      <p:pic>
        <p:nvPicPr>
          <p:cNvPr id="39" name="Gráfico 38" descr="Combustible con relleno sólido">
            <a:extLst>
              <a:ext uri="{FF2B5EF4-FFF2-40B4-BE49-F238E27FC236}">
                <a16:creationId xmlns:a16="http://schemas.microsoft.com/office/drawing/2014/main" id="{E395EF26-46C4-16A5-B9FC-95BFF4C633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76466" y="3731720"/>
            <a:ext cx="623234" cy="623234"/>
          </a:xfrm>
          <a:prstGeom prst="rect">
            <a:avLst/>
          </a:prstGeom>
        </p:spPr>
      </p:pic>
      <p:pic>
        <p:nvPicPr>
          <p:cNvPr id="40" name="Gráfico 39" descr="Ciudad con relleno sólido">
            <a:extLst>
              <a:ext uri="{FF2B5EF4-FFF2-40B4-BE49-F238E27FC236}">
                <a16:creationId xmlns:a16="http://schemas.microsoft.com/office/drawing/2014/main" id="{C16C4F67-6B54-209C-34E0-908CF7E3A0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18820" y="4399608"/>
            <a:ext cx="709777" cy="709777"/>
          </a:xfrm>
          <a:prstGeom prst="rect">
            <a:avLst/>
          </a:prstGeom>
        </p:spPr>
      </p:pic>
      <p:cxnSp>
        <p:nvCxnSpPr>
          <p:cNvPr id="41" name="Conector recto 40">
            <a:extLst>
              <a:ext uri="{FF2B5EF4-FFF2-40B4-BE49-F238E27FC236}">
                <a16:creationId xmlns:a16="http://schemas.microsoft.com/office/drawing/2014/main" id="{FE89957A-3C53-C70C-E0AF-7E430D0F7C7B}"/>
              </a:ext>
            </a:extLst>
          </p:cNvPr>
          <p:cNvCxnSpPr/>
          <p:nvPr/>
        </p:nvCxnSpPr>
        <p:spPr>
          <a:xfrm>
            <a:off x="4941646" y="1080043"/>
            <a:ext cx="0" cy="4788816"/>
          </a:xfrm>
          <a:prstGeom prst="line">
            <a:avLst/>
          </a:prstGeom>
          <a:noFill/>
          <a:ln w="19050" cap="flat" cmpd="sng" algn="ctr">
            <a:solidFill>
              <a:srgbClr val="92D050"/>
            </a:solidFill>
            <a:prstDash val="solid"/>
            <a:miter lim="800000"/>
          </a:ln>
          <a:effectLst/>
        </p:spPr>
      </p:cxnSp>
      <p:cxnSp>
        <p:nvCxnSpPr>
          <p:cNvPr id="42" name="Conector recto 41">
            <a:extLst>
              <a:ext uri="{FF2B5EF4-FFF2-40B4-BE49-F238E27FC236}">
                <a16:creationId xmlns:a16="http://schemas.microsoft.com/office/drawing/2014/main" id="{16C2DCC4-E7A1-38A8-5E5F-2C5EB952B639}"/>
              </a:ext>
            </a:extLst>
          </p:cNvPr>
          <p:cNvCxnSpPr/>
          <p:nvPr/>
        </p:nvCxnSpPr>
        <p:spPr>
          <a:xfrm>
            <a:off x="8279195" y="1080043"/>
            <a:ext cx="0" cy="4788816"/>
          </a:xfrm>
          <a:prstGeom prst="line">
            <a:avLst/>
          </a:prstGeom>
          <a:noFill/>
          <a:ln w="19050" cap="flat" cmpd="sng" algn="ctr">
            <a:solidFill>
              <a:srgbClr val="92D050"/>
            </a:solidFill>
            <a:prstDash val="solid"/>
            <a:miter lim="800000"/>
          </a:ln>
          <a:effectLst/>
        </p:spPr>
      </p:cxnSp>
      <p:sp>
        <p:nvSpPr>
          <p:cNvPr id="43" name="CuadroTexto 42">
            <a:extLst>
              <a:ext uri="{FF2B5EF4-FFF2-40B4-BE49-F238E27FC236}">
                <a16:creationId xmlns:a16="http://schemas.microsoft.com/office/drawing/2014/main" id="{3776E995-704D-3DE7-B511-59082CD59588}"/>
              </a:ext>
            </a:extLst>
          </p:cNvPr>
          <p:cNvSpPr txBox="1"/>
          <p:nvPr/>
        </p:nvSpPr>
        <p:spPr>
          <a:xfrm>
            <a:off x="5672103" y="3153227"/>
            <a:ext cx="1594591" cy="400110"/>
          </a:xfrm>
          <a:prstGeom prst="rect">
            <a:avLst/>
          </a:prstGeom>
          <a:noFill/>
        </p:spPr>
        <p:txBody>
          <a:bodyPr wrap="square" lIns="91440" tIns="45720" rIns="91440" bIns="45720" anchor="t">
            <a:spAutoFit/>
          </a:bodyPr>
          <a:lstStyle/>
          <a:p>
            <a:pPr algn="ctr" eaLnBrk="1" fontAlgn="auto" hangingPunct="1">
              <a:spcBef>
                <a:spcPts val="0"/>
              </a:spcBef>
              <a:spcAft>
                <a:spcPts val="0"/>
              </a:spcAft>
            </a:pPr>
            <a:r>
              <a:rPr lang="es-MX" sz="2000" b="1">
                <a:solidFill>
                  <a:srgbClr val="44546A">
                    <a:lumMod val="50000"/>
                  </a:srgbClr>
                </a:solidFill>
                <a:latin typeface="Calibri" panose="020F0502020204030204"/>
              </a:rPr>
              <a:t>59%</a:t>
            </a:r>
            <a:endParaRPr lang="es-CO" sz="2000">
              <a:solidFill>
                <a:srgbClr val="44546A">
                  <a:lumMod val="50000"/>
                </a:srgbClr>
              </a:solidFill>
              <a:latin typeface="Calibri" panose="020F0502020204030204"/>
            </a:endParaRPr>
          </a:p>
        </p:txBody>
      </p:sp>
      <p:sp>
        <p:nvSpPr>
          <p:cNvPr id="44" name="CuadroTexto 43">
            <a:extLst>
              <a:ext uri="{FF2B5EF4-FFF2-40B4-BE49-F238E27FC236}">
                <a16:creationId xmlns:a16="http://schemas.microsoft.com/office/drawing/2014/main" id="{970E4051-DF9E-CEF8-A301-447323DE31F2}"/>
              </a:ext>
            </a:extLst>
          </p:cNvPr>
          <p:cNvSpPr txBox="1"/>
          <p:nvPr/>
        </p:nvSpPr>
        <p:spPr>
          <a:xfrm>
            <a:off x="5672103" y="3848791"/>
            <a:ext cx="1594591" cy="400110"/>
          </a:xfrm>
          <a:prstGeom prst="rect">
            <a:avLst/>
          </a:prstGeom>
          <a:noFill/>
        </p:spPr>
        <p:txBody>
          <a:bodyPr wrap="square" lIns="91440" tIns="45720" rIns="91440" bIns="45720" anchor="t">
            <a:spAutoFit/>
          </a:bodyPr>
          <a:lstStyle/>
          <a:p>
            <a:pPr algn="ctr" eaLnBrk="1" fontAlgn="auto" hangingPunct="1">
              <a:spcBef>
                <a:spcPts val="0"/>
              </a:spcBef>
              <a:spcAft>
                <a:spcPts val="0"/>
              </a:spcAft>
            </a:pPr>
            <a:r>
              <a:rPr lang="es-MX" sz="2000" b="1">
                <a:solidFill>
                  <a:srgbClr val="44546A">
                    <a:lumMod val="50000"/>
                  </a:srgbClr>
                </a:solidFill>
                <a:latin typeface="Calibri" panose="020F0502020204030204"/>
              </a:rPr>
              <a:t>52%</a:t>
            </a:r>
            <a:endParaRPr lang="es-CO" sz="2000">
              <a:solidFill>
                <a:srgbClr val="44546A">
                  <a:lumMod val="50000"/>
                </a:srgbClr>
              </a:solidFill>
              <a:latin typeface="Calibri" panose="020F0502020204030204"/>
            </a:endParaRPr>
          </a:p>
        </p:txBody>
      </p:sp>
      <p:sp>
        <p:nvSpPr>
          <p:cNvPr id="45" name="CuadroTexto 44">
            <a:extLst>
              <a:ext uri="{FF2B5EF4-FFF2-40B4-BE49-F238E27FC236}">
                <a16:creationId xmlns:a16="http://schemas.microsoft.com/office/drawing/2014/main" id="{1355DBC4-56A9-6BC1-83F0-0673A3701CEB}"/>
              </a:ext>
            </a:extLst>
          </p:cNvPr>
          <p:cNvSpPr txBox="1"/>
          <p:nvPr/>
        </p:nvSpPr>
        <p:spPr>
          <a:xfrm>
            <a:off x="5672103" y="4667026"/>
            <a:ext cx="1594591" cy="400110"/>
          </a:xfrm>
          <a:prstGeom prst="rect">
            <a:avLst/>
          </a:prstGeom>
          <a:noFill/>
        </p:spPr>
        <p:txBody>
          <a:bodyPr wrap="square" lIns="91440" tIns="45720" rIns="91440" bIns="45720" anchor="t">
            <a:spAutoFit/>
          </a:bodyPr>
          <a:lstStyle/>
          <a:p>
            <a:pPr algn="ctr" eaLnBrk="1" fontAlgn="auto" hangingPunct="1">
              <a:spcBef>
                <a:spcPts val="0"/>
              </a:spcBef>
              <a:spcAft>
                <a:spcPts val="0"/>
              </a:spcAft>
            </a:pPr>
            <a:r>
              <a:rPr lang="es-MX" sz="2000" b="1">
                <a:solidFill>
                  <a:srgbClr val="44546A">
                    <a:lumMod val="50000"/>
                  </a:srgbClr>
                </a:solidFill>
                <a:latin typeface="Calibri" panose="020F0502020204030204"/>
              </a:rPr>
              <a:t>56%</a:t>
            </a:r>
            <a:endParaRPr lang="es-CO" sz="2000">
              <a:solidFill>
                <a:srgbClr val="44546A">
                  <a:lumMod val="50000"/>
                </a:srgbClr>
              </a:solidFill>
              <a:latin typeface="Calibri" panose="020F0502020204030204"/>
            </a:endParaRPr>
          </a:p>
        </p:txBody>
      </p:sp>
      <p:sp>
        <p:nvSpPr>
          <p:cNvPr id="52" name="CuadroTexto 51">
            <a:extLst>
              <a:ext uri="{FF2B5EF4-FFF2-40B4-BE49-F238E27FC236}">
                <a16:creationId xmlns:a16="http://schemas.microsoft.com/office/drawing/2014/main" id="{A5AFC154-BA7C-DBFB-B01B-45D369874666}"/>
              </a:ext>
            </a:extLst>
          </p:cNvPr>
          <p:cNvSpPr txBox="1"/>
          <p:nvPr/>
        </p:nvSpPr>
        <p:spPr>
          <a:xfrm>
            <a:off x="5672103" y="5344575"/>
            <a:ext cx="1594591" cy="400110"/>
          </a:xfrm>
          <a:prstGeom prst="rect">
            <a:avLst/>
          </a:prstGeom>
          <a:noFill/>
        </p:spPr>
        <p:txBody>
          <a:bodyPr wrap="square" lIns="91440" tIns="45720" rIns="91440" bIns="45720" anchor="t">
            <a:spAutoFit/>
          </a:bodyPr>
          <a:lstStyle/>
          <a:p>
            <a:pPr algn="ctr" eaLnBrk="1" fontAlgn="auto" hangingPunct="1">
              <a:spcBef>
                <a:spcPts val="0"/>
              </a:spcBef>
              <a:spcAft>
                <a:spcPts val="0"/>
              </a:spcAft>
            </a:pPr>
            <a:r>
              <a:rPr lang="es-MX" sz="2000" b="1">
                <a:solidFill>
                  <a:srgbClr val="44546A">
                    <a:lumMod val="50000"/>
                  </a:srgbClr>
                </a:solidFill>
                <a:latin typeface="Calibri" panose="020F0502020204030204"/>
              </a:rPr>
              <a:t>37%</a:t>
            </a:r>
            <a:endParaRPr lang="es-CO" sz="2000">
              <a:solidFill>
                <a:srgbClr val="44546A">
                  <a:lumMod val="50000"/>
                </a:srgbClr>
              </a:solidFill>
              <a:latin typeface="Calibri" panose="020F0502020204030204"/>
            </a:endParaRPr>
          </a:p>
        </p:txBody>
      </p:sp>
      <p:pic>
        <p:nvPicPr>
          <p:cNvPr id="53" name="Gráfico 52" descr="Base de datos con relleno sólido">
            <a:extLst>
              <a:ext uri="{FF2B5EF4-FFF2-40B4-BE49-F238E27FC236}">
                <a16:creationId xmlns:a16="http://schemas.microsoft.com/office/drawing/2014/main" id="{C72409DC-FCF3-DE99-BD07-0716EC9678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79964" y="5262379"/>
            <a:ext cx="632142" cy="564502"/>
          </a:xfrm>
          <a:prstGeom prst="rect">
            <a:avLst/>
          </a:prstGeom>
        </p:spPr>
      </p:pic>
      <p:sp>
        <p:nvSpPr>
          <p:cNvPr id="55" name="CuadroTexto 54">
            <a:extLst>
              <a:ext uri="{FF2B5EF4-FFF2-40B4-BE49-F238E27FC236}">
                <a16:creationId xmlns:a16="http://schemas.microsoft.com/office/drawing/2014/main" id="{A99D69CA-557A-23EC-89D5-D6581B67E48A}"/>
              </a:ext>
            </a:extLst>
          </p:cNvPr>
          <p:cNvSpPr txBox="1"/>
          <p:nvPr/>
        </p:nvSpPr>
        <p:spPr>
          <a:xfrm>
            <a:off x="5637469" y="5980683"/>
            <a:ext cx="1594591" cy="400110"/>
          </a:xfrm>
          <a:prstGeom prst="rect">
            <a:avLst/>
          </a:prstGeom>
          <a:noFill/>
        </p:spPr>
        <p:txBody>
          <a:bodyPr wrap="square" lIns="91440" tIns="45720" rIns="91440" bIns="45720" anchor="t">
            <a:spAutoFit/>
          </a:bodyPr>
          <a:lstStyle/>
          <a:p>
            <a:pPr algn="ctr" eaLnBrk="1" fontAlgn="auto" hangingPunct="1">
              <a:spcBef>
                <a:spcPts val="0"/>
              </a:spcBef>
              <a:spcAft>
                <a:spcPts val="0"/>
              </a:spcAft>
            </a:pPr>
            <a:r>
              <a:rPr lang="es-MX" sz="2000" b="1">
                <a:solidFill>
                  <a:srgbClr val="00B050"/>
                </a:solidFill>
                <a:latin typeface="Calibri" panose="020F0502020204030204"/>
              </a:rPr>
              <a:t>70%</a:t>
            </a:r>
            <a:endParaRPr lang="es-CO" sz="2000">
              <a:solidFill>
                <a:srgbClr val="00B050"/>
              </a:solidFill>
              <a:latin typeface="Calibri" panose="020F0502020204030204"/>
            </a:endParaRPr>
          </a:p>
        </p:txBody>
      </p:sp>
      <p:sp>
        <p:nvSpPr>
          <p:cNvPr id="56" name="CuadroTexto 55">
            <a:extLst>
              <a:ext uri="{FF2B5EF4-FFF2-40B4-BE49-F238E27FC236}">
                <a16:creationId xmlns:a16="http://schemas.microsoft.com/office/drawing/2014/main" id="{4DC3D997-CFBD-9150-195F-8637B984B442}"/>
              </a:ext>
            </a:extLst>
          </p:cNvPr>
          <p:cNvSpPr txBox="1"/>
          <p:nvPr/>
        </p:nvSpPr>
        <p:spPr>
          <a:xfrm>
            <a:off x="2402" y="6630000"/>
            <a:ext cx="12030571" cy="261610"/>
          </a:xfrm>
          <a:prstGeom prst="rect">
            <a:avLst/>
          </a:prstGeom>
          <a:noFill/>
        </p:spPr>
        <p:txBody>
          <a:bodyPr wrap="square" lIns="91440" tIns="45720" rIns="91440" bIns="45720" rtlCol="0" anchor="t">
            <a:spAutoFit/>
          </a:bodyPr>
          <a:lstStyle/>
          <a:p>
            <a:pPr eaLnBrk="1" fontAlgn="auto" hangingPunct="1">
              <a:spcBef>
                <a:spcPts val="0"/>
              </a:spcBef>
              <a:spcAft>
                <a:spcPts val="0"/>
              </a:spcAft>
            </a:pPr>
            <a:r>
              <a:rPr lang="es-CO" sz="1100">
                <a:solidFill>
                  <a:prstClr val="black"/>
                </a:solidFill>
                <a:latin typeface="Calibri" panose="020F0502020204030204"/>
              </a:rPr>
              <a:t>Fuente: Archivo de Bancos – Ejecución de Ingresos DDT. Corte de información: 9 de julio de 2023.</a:t>
            </a:r>
          </a:p>
        </p:txBody>
      </p:sp>
      <p:pic>
        <p:nvPicPr>
          <p:cNvPr id="58" name="Gráfico 57" descr="Tarjeta de crédito contorno">
            <a:extLst>
              <a:ext uri="{FF2B5EF4-FFF2-40B4-BE49-F238E27FC236}">
                <a16:creationId xmlns:a16="http://schemas.microsoft.com/office/drawing/2014/main" id="{315357FF-192A-D956-9768-A312EF855B0D}"/>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7478" y="247216"/>
            <a:ext cx="543782" cy="543782"/>
          </a:xfrm>
          <a:prstGeom prst="rect">
            <a:avLst/>
          </a:prstGeom>
        </p:spPr>
      </p:pic>
      <p:sp>
        <p:nvSpPr>
          <p:cNvPr id="3" name="CuadroTexto 2">
            <a:extLst>
              <a:ext uri="{FF2B5EF4-FFF2-40B4-BE49-F238E27FC236}">
                <a16:creationId xmlns:a16="http://schemas.microsoft.com/office/drawing/2014/main" id="{B3AB3A4B-9DCE-8B9D-20EE-04EC8BA41CE1}"/>
              </a:ext>
            </a:extLst>
          </p:cNvPr>
          <p:cNvSpPr txBox="1"/>
          <p:nvPr/>
        </p:nvSpPr>
        <p:spPr>
          <a:xfrm>
            <a:off x="8435304" y="957034"/>
            <a:ext cx="3144069" cy="707886"/>
          </a:xfrm>
          <a:prstGeom prst="rect">
            <a:avLst/>
          </a:prstGeom>
          <a:noFill/>
        </p:spPr>
        <p:txBody>
          <a:bodyPr wrap="square">
            <a:spAutoFit/>
          </a:bodyPr>
          <a:lstStyle/>
          <a:p>
            <a:pPr algn="ctr"/>
            <a:r>
              <a:rPr lang="es-CO" sz="2000" b="1">
                <a:solidFill>
                  <a:srgbClr val="00B0F0"/>
                </a:solidFill>
                <a:ea typeface="Calibri" panose="020F0502020204030204" pitchFamily="34" charset="0"/>
              </a:rPr>
              <a:t>A</a:t>
            </a:r>
            <a:r>
              <a:rPr lang="es-CO" sz="2000" b="1">
                <a:solidFill>
                  <a:srgbClr val="00B0F0"/>
                </a:solidFill>
                <a:effectLst/>
                <a:latin typeface="Calibri" panose="020F0502020204030204" pitchFamily="34" charset="0"/>
                <a:ea typeface="Calibri" panose="020F0502020204030204" pitchFamily="34" charset="0"/>
              </a:rPr>
              <a:t>plicación del artículo 91 de la Ley 2277</a:t>
            </a:r>
            <a:endParaRPr lang="es-CO" sz="2000" b="1">
              <a:solidFill>
                <a:srgbClr val="00B0F0"/>
              </a:solidFill>
            </a:endParaRPr>
          </a:p>
        </p:txBody>
      </p:sp>
      <p:sp>
        <p:nvSpPr>
          <p:cNvPr id="12" name="CuadroTexto 11">
            <a:extLst>
              <a:ext uri="{FF2B5EF4-FFF2-40B4-BE49-F238E27FC236}">
                <a16:creationId xmlns:a16="http://schemas.microsoft.com/office/drawing/2014/main" id="{699C9C92-8324-FBAF-99EA-C7BCA8CB91C0}"/>
              </a:ext>
            </a:extLst>
          </p:cNvPr>
          <p:cNvSpPr txBox="1"/>
          <p:nvPr/>
        </p:nvSpPr>
        <p:spPr>
          <a:xfrm>
            <a:off x="2860297" y="5871125"/>
            <a:ext cx="1826569" cy="646331"/>
          </a:xfrm>
          <a:prstGeom prst="rect">
            <a:avLst/>
          </a:prstGeom>
          <a:noFill/>
        </p:spPr>
        <p:txBody>
          <a:bodyPr wrap="square">
            <a:spAutoFit/>
          </a:bodyPr>
          <a:lstStyle/>
          <a:p>
            <a:pPr marL="0" indent="0" eaLnBrk="1" hangingPunct="1">
              <a:lnSpc>
                <a:spcPct val="100000"/>
              </a:lnSpc>
              <a:spcBef>
                <a:spcPts val="0"/>
              </a:spcBef>
              <a:buFont typeface="Arial" panose="020B0604020202020204" pitchFamily="34" charset="0"/>
              <a:buNone/>
            </a:pPr>
            <a:r>
              <a:rPr lang="es-MX" sz="1800" b="1">
                <a:solidFill>
                  <a:srgbClr val="00B050"/>
                </a:solidFill>
                <a:latin typeface="Calibri" panose="020F0502020204030204"/>
              </a:rPr>
              <a:t>TOTAL RECAUDO</a:t>
            </a:r>
            <a:endParaRPr lang="es-MX" sz="1800" b="1">
              <a:solidFill>
                <a:srgbClr val="00B050"/>
              </a:solidFill>
              <a:latin typeface="Calibri" panose="020F0502020204030204"/>
              <a:cs typeface="Calibri"/>
            </a:endParaRPr>
          </a:p>
          <a:p>
            <a:pPr marL="0" indent="0" eaLnBrk="1" hangingPunct="1">
              <a:lnSpc>
                <a:spcPct val="100000"/>
              </a:lnSpc>
              <a:spcBef>
                <a:spcPts val="0"/>
              </a:spcBef>
              <a:buFont typeface="Arial" panose="020B0604020202020204" pitchFamily="34" charset="0"/>
              <a:buNone/>
            </a:pPr>
            <a:r>
              <a:rPr lang="es-MX" sz="1800" b="1">
                <a:solidFill>
                  <a:srgbClr val="00B050"/>
                </a:solidFill>
                <a:latin typeface="Calibri" panose="020F0502020204030204"/>
              </a:rPr>
              <a:t>   $9,11 billones</a:t>
            </a:r>
            <a:endParaRPr lang="es-MX" sz="1800" b="1">
              <a:solidFill>
                <a:srgbClr val="00B050"/>
              </a:solidFill>
              <a:latin typeface="Calibri" panose="020F0502020204030204"/>
              <a:cs typeface="Calibri"/>
            </a:endParaRPr>
          </a:p>
        </p:txBody>
      </p:sp>
      <p:sp>
        <p:nvSpPr>
          <p:cNvPr id="14" name="CuadroTexto 13">
            <a:extLst>
              <a:ext uri="{FF2B5EF4-FFF2-40B4-BE49-F238E27FC236}">
                <a16:creationId xmlns:a16="http://schemas.microsoft.com/office/drawing/2014/main" id="{FE3C0022-31F7-3178-E3C0-CC3D7B596920}"/>
              </a:ext>
            </a:extLst>
          </p:cNvPr>
          <p:cNvSpPr txBox="1"/>
          <p:nvPr/>
        </p:nvSpPr>
        <p:spPr>
          <a:xfrm>
            <a:off x="9267216" y="2133562"/>
            <a:ext cx="1965996" cy="3693319"/>
          </a:xfrm>
          <a:prstGeom prst="rect">
            <a:avLst/>
          </a:prstGeom>
          <a:noFill/>
        </p:spPr>
        <p:txBody>
          <a:bodyPr wrap="square" rtlCol="0">
            <a:spAutoFit/>
          </a:bodyPr>
          <a:lstStyle/>
          <a:p>
            <a:r>
              <a:rPr lang="es-MX"/>
              <a:t>Recaudo</a:t>
            </a:r>
          </a:p>
          <a:p>
            <a:r>
              <a:rPr lang="es-CO" sz="1800" b="1">
                <a:solidFill>
                  <a:srgbClr val="000000"/>
                </a:solidFill>
                <a:effectLst/>
                <a:latin typeface="Calibri" panose="020F0502020204030204" pitchFamily="34" charset="0"/>
                <a:ea typeface="Calibri" panose="020F0502020204030204" pitchFamily="34" charset="0"/>
              </a:rPr>
              <a:t>563.042 Millones</a:t>
            </a:r>
          </a:p>
          <a:p>
            <a:endParaRPr lang="es-CO">
              <a:solidFill>
                <a:srgbClr val="000000"/>
              </a:solidFill>
            </a:endParaRPr>
          </a:p>
          <a:p>
            <a:r>
              <a:rPr lang="es-MX"/>
              <a:t>Beneficio</a:t>
            </a:r>
          </a:p>
          <a:p>
            <a:r>
              <a:rPr lang="es-CO" sz="1800" b="1">
                <a:solidFill>
                  <a:srgbClr val="000000"/>
                </a:solidFill>
                <a:effectLst/>
                <a:latin typeface="Calibri" panose="020F0502020204030204" pitchFamily="34" charset="0"/>
                <a:ea typeface="Calibri" panose="020F0502020204030204" pitchFamily="34" charset="0"/>
              </a:rPr>
              <a:t>142.325 Millones</a:t>
            </a:r>
          </a:p>
          <a:p>
            <a:endParaRPr lang="es-MX"/>
          </a:p>
          <a:p>
            <a:r>
              <a:rPr lang="es-MX"/>
              <a:t>Sujetos</a:t>
            </a:r>
          </a:p>
          <a:p>
            <a:r>
              <a:rPr lang="es-CO" b="1">
                <a:solidFill>
                  <a:srgbClr val="000000"/>
                </a:solidFill>
              </a:rPr>
              <a:t>102.911</a:t>
            </a:r>
          </a:p>
          <a:p>
            <a:endParaRPr lang="es-MX"/>
          </a:p>
          <a:p>
            <a:r>
              <a:rPr lang="es-MX"/>
              <a:t>Pagos</a:t>
            </a:r>
          </a:p>
          <a:p>
            <a:r>
              <a:rPr lang="es-CO" sz="1800" b="1">
                <a:solidFill>
                  <a:srgbClr val="000000"/>
                </a:solidFill>
                <a:effectLst/>
                <a:latin typeface="Calibri" panose="020F0502020204030204" pitchFamily="34" charset="0"/>
                <a:ea typeface="Calibri" panose="020F0502020204030204" pitchFamily="34" charset="0"/>
              </a:rPr>
              <a:t>244.645</a:t>
            </a:r>
            <a:endParaRPr lang="es-MX" b="1"/>
          </a:p>
          <a:p>
            <a:endParaRPr lang="es-MX"/>
          </a:p>
          <a:p>
            <a:endParaRPr lang="es-CO"/>
          </a:p>
        </p:txBody>
      </p:sp>
    </p:spTree>
    <p:extLst>
      <p:ext uri="{BB962C8B-B14F-4D97-AF65-F5344CB8AC3E}">
        <p14:creationId xmlns:p14="http://schemas.microsoft.com/office/powerpoint/2010/main" val="288188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C789F9A-E3AB-49FC-A147-336AE2C1B590}"/>
              </a:ext>
            </a:extLst>
          </p:cNvPr>
          <p:cNvPicPr>
            <a:picLocks noChangeAspect="1"/>
          </p:cNvPicPr>
          <p:nvPr/>
        </p:nvPicPr>
        <p:blipFill>
          <a:blip r:embed="rId2"/>
          <a:stretch>
            <a:fillRect/>
          </a:stretch>
        </p:blipFill>
        <p:spPr>
          <a:xfrm>
            <a:off x="10466772" y="5398831"/>
            <a:ext cx="1553751" cy="1268919"/>
          </a:xfrm>
          <a:prstGeom prst="rect">
            <a:avLst/>
          </a:prstGeom>
        </p:spPr>
      </p:pic>
      <p:sp>
        <p:nvSpPr>
          <p:cNvPr id="5" name="CuadroTexto 4">
            <a:extLst>
              <a:ext uri="{FF2B5EF4-FFF2-40B4-BE49-F238E27FC236}">
                <a16:creationId xmlns:a16="http://schemas.microsoft.com/office/drawing/2014/main" id="{2F63207E-CCD9-426A-A84C-A429B0DFFA14}"/>
              </a:ext>
            </a:extLst>
          </p:cNvPr>
          <p:cNvSpPr txBox="1"/>
          <p:nvPr/>
        </p:nvSpPr>
        <p:spPr>
          <a:xfrm>
            <a:off x="846931" y="175292"/>
            <a:ext cx="8834468" cy="523220"/>
          </a:xfrm>
          <a:prstGeom prst="rect">
            <a:avLst/>
          </a:prstGeom>
          <a:noFill/>
        </p:spPr>
        <p:txBody>
          <a:bodyPr wrap="square" lIns="91440" tIns="45720" rIns="91440" bIns="45720" anchor="t">
            <a:spAutoFit/>
          </a:bodyPr>
          <a:lstStyle/>
          <a:p>
            <a:r>
              <a:rPr lang="es-CO" sz="2800" spc="-130">
                <a:solidFill>
                  <a:srgbClr val="C00000"/>
                </a:solidFill>
                <a:latin typeface="Arial"/>
                <a:cs typeface="Calibri"/>
              </a:rPr>
              <a:t>Trámites y Consultas de Información Pública</a:t>
            </a:r>
          </a:p>
        </p:txBody>
      </p:sp>
      <p:pic>
        <p:nvPicPr>
          <p:cNvPr id="4" name="Gráfico 5" descr="Preguntas contorno">
            <a:extLst>
              <a:ext uri="{FF2B5EF4-FFF2-40B4-BE49-F238E27FC236}">
                <a16:creationId xmlns:a16="http://schemas.microsoft.com/office/drawing/2014/main" id="{0AE6AFC2-F22B-80EA-03B4-DC4C2132F4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123" y="91888"/>
            <a:ext cx="679077" cy="679077"/>
          </a:xfrm>
          <a:prstGeom prst="rect">
            <a:avLst/>
          </a:prstGeom>
        </p:spPr>
      </p:pic>
      <p:sp>
        <p:nvSpPr>
          <p:cNvPr id="6" name="CuadroTexto 5">
            <a:extLst>
              <a:ext uri="{FF2B5EF4-FFF2-40B4-BE49-F238E27FC236}">
                <a16:creationId xmlns:a16="http://schemas.microsoft.com/office/drawing/2014/main" id="{FC80B4BA-79FB-D5FB-7082-C918AC4ADBCE}"/>
              </a:ext>
            </a:extLst>
          </p:cNvPr>
          <p:cNvSpPr txBox="1"/>
          <p:nvPr/>
        </p:nvSpPr>
        <p:spPr>
          <a:xfrm>
            <a:off x="846931" y="1284725"/>
            <a:ext cx="11371558" cy="5729582"/>
          </a:xfrm>
          <a:prstGeom prst="rect">
            <a:avLst/>
          </a:prstGeom>
          <a:noFill/>
        </p:spPr>
        <p:txBody>
          <a:bodyPr wrap="square" numCol="1" spcCol="720000">
            <a:spAutoFit/>
          </a:bodyPr>
          <a:lstStyle/>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IMPUESTOS</a:t>
            </a:r>
          </a:p>
          <a:p>
            <a:pPr marL="800100" lvl="1" indent="-342900" eaLnBrk="0" fontAlgn="base" hangingPunct="0">
              <a:lnSpc>
                <a:spcPct val="107000"/>
              </a:lnSpc>
              <a:spcBef>
                <a:spcPct val="0"/>
              </a:spcBef>
              <a:spcAft>
                <a:spcPct val="0"/>
              </a:spcAft>
              <a:buBlip>
                <a:blip r:embed="rId5">
                  <a:extLst>
                    <a:ext uri="{96DAC541-7B7A-43D3-8B79-37D633B846F1}">
                      <asvg:svgBlip xmlns:asvg="http://schemas.microsoft.com/office/drawing/2016/SVG/main" r:embed="rId6"/>
                    </a:ext>
                  </a:extLst>
                </a:blip>
              </a:buBlip>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 la publicidad visual exterior</a:t>
            </a:r>
          </a:p>
          <a:p>
            <a:pPr marL="800100" lvl="1" indent="-342900" eaLnBrk="0" fontAlgn="base" hangingPunct="0">
              <a:lnSpc>
                <a:spcPct val="107000"/>
              </a:lnSpc>
              <a:spcBef>
                <a:spcPct val="0"/>
              </a:spcBef>
              <a:spcAft>
                <a:spcPct val="0"/>
              </a:spcAft>
              <a:buBlip>
                <a:blip r:embed="rId5">
                  <a:extLst>
                    <a:ext uri="{96DAC541-7B7A-43D3-8B79-37D633B846F1}">
                      <asvg:svgBlip xmlns:asvg="http://schemas.microsoft.com/office/drawing/2016/SVG/main" r:embed="rId6"/>
                    </a:ext>
                  </a:extLst>
                </a:blip>
              </a:buBlip>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al consumo de cervezas, sifones, refajos y mezclas de origen extranjero</a:t>
            </a:r>
          </a:p>
          <a:p>
            <a:pPr marL="800100" lvl="1" indent="-342900" eaLnBrk="0" fontAlgn="base" hangingPunct="0">
              <a:lnSpc>
                <a:spcPct val="107000"/>
              </a:lnSpc>
              <a:spcBef>
                <a:spcPct val="0"/>
              </a:spcBef>
              <a:spcAft>
                <a:spcPct val="0"/>
              </a:spcAft>
              <a:buBlip>
                <a:blip r:embed="rId5">
                  <a:extLst>
                    <a:ext uri="{96DAC541-7B7A-43D3-8B79-37D633B846F1}">
                      <asvg:svgBlip xmlns:asvg="http://schemas.microsoft.com/office/drawing/2016/SVG/main" r:embed="rId6"/>
                    </a:ext>
                  </a:extLst>
                </a:blip>
              </a:buBlip>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al consumo de cervezas, sifones, refajos y mezclas nacionales</a:t>
            </a:r>
          </a:p>
          <a:p>
            <a:pPr marL="800100" lvl="1" indent="-342900" eaLnBrk="0" fontAlgn="base" hangingPunct="0">
              <a:lnSpc>
                <a:spcPct val="107000"/>
              </a:lnSpc>
              <a:spcBef>
                <a:spcPct val="0"/>
              </a:spcBef>
              <a:spcAft>
                <a:spcPct val="0"/>
              </a:spcAft>
              <a:buBlip>
                <a:blip r:embed="rId5">
                  <a:extLst>
                    <a:ext uri="{96DAC541-7B7A-43D3-8B79-37D633B846F1}">
                      <asvg:svgBlip xmlns:asvg="http://schemas.microsoft.com/office/drawing/2016/SVG/main" r:embed="rId6"/>
                    </a:ext>
                  </a:extLst>
                </a:blip>
              </a:buBlip>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al consumo de cigarrillos y tabaco elaborado de origen extranjero</a:t>
            </a:r>
          </a:p>
          <a:p>
            <a:pPr marL="800100" lvl="1" indent="-342900" eaLnBrk="0" fontAlgn="base" hangingPunct="0">
              <a:lnSpc>
                <a:spcPct val="107000"/>
              </a:lnSpc>
              <a:spcBef>
                <a:spcPct val="0"/>
              </a:spcBef>
              <a:spcAft>
                <a:spcPct val="0"/>
              </a:spcAft>
              <a:buBlip>
                <a:blip r:embed="rId5">
                  <a:extLst>
                    <a:ext uri="{96DAC541-7B7A-43D3-8B79-37D633B846F1}">
                      <asvg:svgBlip xmlns:asvg="http://schemas.microsoft.com/office/drawing/2016/SVG/main" r:embed="rId6"/>
                    </a:ext>
                  </a:extLst>
                </a:blip>
              </a:buBlip>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de delineación urbana</a:t>
            </a:r>
          </a:p>
          <a:p>
            <a:pPr marL="814388" lvl="1" indent="-357188" eaLnBrk="0" fontAlgn="base" hangingPunct="0">
              <a:lnSpc>
                <a:spcPct val="107000"/>
              </a:lnSpc>
              <a:spcBef>
                <a:spcPct val="0"/>
              </a:spcBef>
              <a:spcAft>
                <a:spcPct val="0"/>
              </a:spcAft>
              <a:buBlip>
                <a:blip r:embed="rId5">
                  <a:extLst>
                    <a:ext uri="{96DAC541-7B7A-43D3-8B79-37D633B846F1}">
                      <asvg:svgBlip xmlns:asvg="http://schemas.microsoft.com/office/drawing/2016/SVG/main" r:embed="rId6"/>
                    </a:ext>
                  </a:extLst>
                </a:blip>
              </a:buBlip>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de industria y comercio y su complementario de avisos y tableros</a:t>
            </a:r>
          </a:p>
          <a:p>
            <a:pPr marL="800100" lvl="1" indent="-342900" eaLnBrk="0" fontAlgn="base" hangingPunct="0">
              <a:lnSpc>
                <a:spcPct val="107000"/>
              </a:lnSpc>
              <a:spcBef>
                <a:spcPct val="0"/>
              </a:spcBef>
              <a:spcAft>
                <a:spcPct val="0"/>
              </a:spcAft>
              <a:buBlip>
                <a:blip r:embed="rId5">
                  <a:extLst>
                    <a:ext uri="{96DAC541-7B7A-43D3-8B79-37D633B846F1}">
                      <asvg:svgBlip xmlns:asvg="http://schemas.microsoft.com/office/drawing/2016/SVG/main" r:embed="rId6"/>
                    </a:ext>
                  </a:extLst>
                </a:blip>
              </a:buBlip>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Ide loterías foráneas y sobre premios de lotería</a:t>
            </a:r>
          </a:p>
          <a:p>
            <a:pPr marL="800100" lvl="1" indent="-342900" eaLnBrk="0" fontAlgn="base" hangingPunct="0">
              <a:lnSpc>
                <a:spcPct val="107000"/>
              </a:lnSpc>
              <a:spcBef>
                <a:spcPct val="0"/>
              </a:spcBef>
              <a:spcAft>
                <a:spcPct val="0"/>
              </a:spcAft>
              <a:buBlip>
                <a:blip r:embed="rId5">
                  <a:extLst>
                    <a:ext uri="{96DAC541-7B7A-43D3-8B79-37D633B846F1}">
                      <asvg:svgBlip xmlns:asvg="http://schemas.microsoft.com/office/drawing/2016/SVG/main" r:embed="rId6"/>
                    </a:ext>
                  </a:extLst>
                </a:blip>
              </a:buBlip>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predial unificado</a:t>
            </a:r>
          </a:p>
          <a:p>
            <a:pPr marL="800100" lvl="1" indent="-342900" eaLnBrk="0" fontAlgn="base" hangingPunct="0">
              <a:lnSpc>
                <a:spcPct val="107000"/>
              </a:lnSpc>
              <a:spcBef>
                <a:spcPct val="0"/>
              </a:spcBef>
              <a:spcAft>
                <a:spcPct val="0"/>
              </a:spcAft>
              <a:buBlip>
                <a:blip r:embed="rId5">
                  <a:extLst>
                    <a:ext uri="{96DAC541-7B7A-43D3-8B79-37D633B846F1}">
                      <asvg:svgBlip xmlns:asvg="http://schemas.microsoft.com/office/drawing/2016/SVG/main" r:embed="rId6"/>
                    </a:ext>
                  </a:extLst>
                </a:blip>
              </a:buBlip>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sobre vehículos automotores</a:t>
            </a:r>
          </a:p>
          <a:p>
            <a:pPr marL="800100" lvl="1" indent="-342900" eaLnBrk="0" fontAlgn="base" hangingPunct="0">
              <a:lnSpc>
                <a:spcPct val="107000"/>
              </a:lnSpc>
              <a:spcBef>
                <a:spcPct val="0"/>
              </a:spcBef>
              <a:spcAft>
                <a:spcPct val="0"/>
              </a:spcAft>
              <a:buBlip>
                <a:blip r:embed="rId5">
                  <a:extLst>
                    <a:ext uri="{96DAC541-7B7A-43D3-8B79-37D633B846F1}">
                      <asvg:svgBlip xmlns:asvg="http://schemas.microsoft.com/office/drawing/2016/SVG/main" r:embed="rId6"/>
                    </a:ext>
                  </a:extLst>
                </a:blip>
              </a:buBlip>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unificado de fondo de pobres, azar y espectáculos</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Modificación en el registro de contribuyentes del impuesto de industria y comercio</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Registro de contribuyentes del impuesto de industria y comercio</a:t>
            </a:r>
          </a:p>
          <a:p>
            <a:pPr marL="342900" indent="-342900" eaLnBrk="0" fontAlgn="base" hangingPunct="0">
              <a:lnSpc>
                <a:spcPct val="107000"/>
              </a:lnSpc>
              <a:spcBef>
                <a:spcPct val="0"/>
              </a:spcBef>
              <a:spcAft>
                <a:spcPct val="0"/>
              </a:spcAft>
              <a:buClr>
                <a:schemeClr val="accent4"/>
              </a:buClr>
              <a:buFont typeface="Arial" panose="020B0604020202020204" pitchFamily="34" charset="0"/>
              <a:buChar char="•"/>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Registro de los sujetos pasivos o responsables del impuesto al consumo</a:t>
            </a:r>
          </a:p>
          <a:p>
            <a:pPr marR="0" lvl="0" algn="l" defTabSz="914400" rtl="0" eaLnBrk="0" fontAlgn="base" latinLnBrk="0" hangingPunct="0">
              <a:lnSpc>
                <a:spcPct val="107000"/>
              </a:lnSpc>
              <a:spcBef>
                <a:spcPct val="0"/>
              </a:spcBef>
              <a:spcAft>
                <a:spcPct val="0"/>
              </a:spcAft>
              <a:buClrTx/>
              <a:buSzTx/>
              <a:tabLst/>
              <a:defRPr/>
            </a:pPr>
            <a:endParaRPr kumimoji="0" lang="es-CO" sz="200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7000"/>
              </a:lnSpc>
              <a:spcBef>
                <a:spcPct val="0"/>
              </a:spcBef>
              <a:spcAft>
                <a:spcPct val="0"/>
              </a:spcAft>
              <a:buClrTx/>
              <a:buSzTx/>
              <a:buFontTx/>
              <a:buNone/>
              <a:tabLst/>
              <a:defRPr/>
            </a:pPr>
            <a:endParaRPr kumimoji="0" lang="es-CO" sz="150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04602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C789F9A-E3AB-49FC-A147-336AE2C1B590}"/>
              </a:ext>
            </a:extLst>
          </p:cNvPr>
          <p:cNvPicPr>
            <a:picLocks noChangeAspect="1"/>
          </p:cNvPicPr>
          <p:nvPr/>
        </p:nvPicPr>
        <p:blipFill>
          <a:blip r:embed="rId2"/>
          <a:stretch>
            <a:fillRect/>
          </a:stretch>
        </p:blipFill>
        <p:spPr>
          <a:xfrm>
            <a:off x="10466772" y="5398831"/>
            <a:ext cx="1553751" cy="1268919"/>
          </a:xfrm>
          <a:prstGeom prst="rect">
            <a:avLst/>
          </a:prstGeom>
        </p:spPr>
      </p:pic>
      <p:sp>
        <p:nvSpPr>
          <p:cNvPr id="5" name="CuadroTexto 4">
            <a:extLst>
              <a:ext uri="{FF2B5EF4-FFF2-40B4-BE49-F238E27FC236}">
                <a16:creationId xmlns:a16="http://schemas.microsoft.com/office/drawing/2014/main" id="{2F63207E-CCD9-426A-A84C-A429B0DFFA14}"/>
              </a:ext>
            </a:extLst>
          </p:cNvPr>
          <p:cNvSpPr txBox="1"/>
          <p:nvPr/>
        </p:nvSpPr>
        <p:spPr>
          <a:xfrm>
            <a:off x="846931" y="175292"/>
            <a:ext cx="8834468" cy="523220"/>
          </a:xfrm>
          <a:prstGeom prst="rect">
            <a:avLst/>
          </a:prstGeom>
          <a:noFill/>
        </p:spPr>
        <p:txBody>
          <a:bodyPr wrap="square" lIns="91440" tIns="45720" rIns="91440" bIns="45720" anchor="t">
            <a:spAutoFit/>
          </a:bodyPr>
          <a:lstStyle/>
          <a:p>
            <a:r>
              <a:rPr lang="es-CO" sz="2800" spc="-130">
                <a:solidFill>
                  <a:srgbClr val="C00000"/>
                </a:solidFill>
                <a:latin typeface="Arial"/>
                <a:cs typeface="Calibri"/>
              </a:rPr>
              <a:t>Trámites y Consultas de Información Pública</a:t>
            </a:r>
          </a:p>
        </p:txBody>
      </p:sp>
      <p:pic>
        <p:nvPicPr>
          <p:cNvPr id="4" name="Gráfico 5" descr="Preguntas contorno">
            <a:extLst>
              <a:ext uri="{FF2B5EF4-FFF2-40B4-BE49-F238E27FC236}">
                <a16:creationId xmlns:a16="http://schemas.microsoft.com/office/drawing/2014/main" id="{0AE6AFC2-F22B-80EA-03B4-DC4C2132F4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123" y="91888"/>
            <a:ext cx="679077" cy="679077"/>
          </a:xfrm>
          <a:prstGeom prst="rect">
            <a:avLst/>
          </a:prstGeom>
        </p:spPr>
      </p:pic>
      <p:sp>
        <p:nvSpPr>
          <p:cNvPr id="7" name="CuadroTexto 6">
            <a:extLst>
              <a:ext uri="{FF2B5EF4-FFF2-40B4-BE49-F238E27FC236}">
                <a16:creationId xmlns:a16="http://schemas.microsoft.com/office/drawing/2014/main" id="{C87EC3AE-CD56-9CED-DB20-3D6DBAA3BC00}"/>
              </a:ext>
            </a:extLst>
          </p:cNvPr>
          <p:cNvSpPr txBox="1"/>
          <p:nvPr/>
        </p:nvSpPr>
        <p:spPr>
          <a:xfrm>
            <a:off x="846931" y="972408"/>
            <a:ext cx="10396716" cy="5510483"/>
          </a:xfrm>
          <a:prstGeom prst="rect">
            <a:avLst/>
          </a:prstGeom>
          <a:noFill/>
        </p:spPr>
        <p:txBody>
          <a:bodyPr wrap="square">
            <a:spAutoFit/>
          </a:bodyPr>
          <a:lstStyle/>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Cancelación del registro de contribuyentes del impuesto de industria y comercio</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Corrección de errores e inconsistencias en declaraciones y recibos de pago</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Devolución y/o compensación de pagos en exceso y pagos de lo no debido</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Facilidades de pago para los deudores de obligaciones no tributarias</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Facilidades de pago para los deudores de obligaciones tributarias</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Sobretasa a la Gasolina Motor y al ACPM</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Anulación de las tornaguías</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Legalización de las tornaguías</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Tornaguía de movilización</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Tornaguía de reenvíos</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Tornaguía de tránsito</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a:t>
            </a:r>
            <a:r>
              <a:rPr kumimoji="0" lang="es-MX"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evolución y/o compensación de pagos en exceso y pagos de lo no debido por conceptos no tributarios</a:t>
            </a:r>
            <a:endPar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Consulta de obligaciones tributarias pendientes</a:t>
            </a:r>
          </a:p>
          <a:p>
            <a:pPr marL="342900" marR="0" lvl="0" indent="-342900" algn="l" defTabSz="914400" rtl="0" eaLnBrk="0" fontAlgn="base" latinLnBrk="0" hangingPunct="0">
              <a:lnSpc>
                <a:spcPct val="107000"/>
              </a:lnSpc>
              <a:spcBef>
                <a:spcPct val="0"/>
              </a:spcBef>
              <a:spcAft>
                <a:spcPct val="0"/>
              </a:spcAft>
              <a:buClr>
                <a:schemeClr val="accent4"/>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Consulta y certificación de pagos</a:t>
            </a:r>
          </a:p>
        </p:txBody>
      </p:sp>
    </p:spTree>
    <p:extLst>
      <p:ext uri="{BB962C8B-B14F-4D97-AF65-F5344CB8AC3E}">
        <p14:creationId xmlns:p14="http://schemas.microsoft.com/office/powerpoint/2010/main" val="73635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12D9FF1-8926-4FFD-807D-AA3BF80F606B}"/>
              </a:ext>
            </a:extLst>
          </p:cNvPr>
          <p:cNvPicPr>
            <a:picLocks noChangeAspect="1"/>
          </p:cNvPicPr>
          <p:nvPr/>
        </p:nvPicPr>
        <p:blipFill>
          <a:blip r:embed="rId2"/>
          <a:stretch>
            <a:fillRect/>
          </a:stretch>
        </p:blipFill>
        <p:spPr>
          <a:xfrm>
            <a:off x="7928014" y="2343031"/>
            <a:ext cx="3481525" cy="2632342"/>
          </a:xfrm>
          <a:prstGeom prst="rect">
            <a:avLst/>
          </a:prstGeom>
        </p:spPr>
      </p:pic>
      <p:sp>
        <p:nvSpPr>
          <p:cNvPr id="4" name="Título 1">
            <a:extLst>
              <a:ext uri="{FF2B5EF4-FFF2-40B4-BE49-F238E27FC236}">
                <a16:creationId xmlns:a16="http://schemas.microsoft.com/office/drawing/2014/main" id="{C604ED30-BBA8-4C0F-98FC-D3BABBD683EB}"/>
              </a:ext>
            </a:extLst>
          </p:cNvPr>
          <p:cNvSpPr txBox="1">
            <a:spLocks/>
          </p:cNvSpPr>
          <p:nvPr/>
        </p:nvSpPr>
        <p:spPr>
          <a:xfrm>
            <a:off x="1299882" y="139736"/>
            <a:ext cx="4149969"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l"/>
            <a:r>
              <a:rPr lang="es-ES" spc="-130">
                <a:solidFill>
                  <a:srgbClr val="C00000"/>
                </a:solidFill>
                <a:latin typeface="Arial"/>
                <a:ea typeface="+mn-ea"/>
                <a:cs typeface="Calibri"/>
              </a:rPr>
              <a:t>Servicios</a:t>
            </a:r>
          </a:p>
        </p:txBody>
      </p:sp>
      <p:pic>
        <p:nvPicPr>
          <p:cNvPr id="5" name="Gráfico 5" descr="Ciudad contorno">
            <a:extLst>
              <a:ext uri="{FF2B5EF4-FFF2-40B4-BE49-F238E27FC236}">
                <a16:creationId xmlns:a16="http://schemas.microsoft.com/office/drawing/2014/main" id="{CD41BEE2-6E84-184D-95DA-C88DF320D7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565" y="136712"/>
            <a:ext cx="757518" cy="757518"/>
          </a:xfrm>
          <a:prstGeom prst="rect">
            <a:avLst/>
          </a:prstGeom>
        </p:spPr>
      </p:pic>
      <p:sp>
        <p:nvSpPr>
          <p:cNvPr id="6" name="CuadroTexto 5">
            <a:extLst>
              <a:ext uri="{FF2B5EF4-FFF2-40B4-BE49-F238E27FC236}">
                <a16:creationId xmlns:a16="http://schemas.microsoft.com/office/drawing/2014/main" id="{2F2EC42A-76B6-5593-FEEC-8FEB20A9B4D8}"/>
              </a:ext>
            </a:extLst>
          </p:cNvPr>
          <p:cNvSpPr txBox="1"/>
          <p:nvPr/>
        </p:nvSpPr>
        <p:spPr>
          <a:xfrm>
            <a:off x="289447" y="894230"/>
            <a:ext cx="11613106" cy="5872762"/>
          </a:xfrm>
          <a:prstGeom prst="rect">
            <a:avLst/>
          </a:prstGeom>
          <a:noFill/>
        </p:spPr>
        <p:txBody>
          <a:bodyPr wrap="square">
            <a:spAutoFit/>
          </a:bodyPr>
          <a:lstStyle/>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Certificación laboral entidades liquidadas o suprimidas</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MX"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Asesoría técnica para la obtención y gestión de recursos a través de operaciones de crédito público</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Asesoría técnico-contable a Entes y Entidades Públicas Distritales</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Consulta de pagos proveedores, contratistas y servidores</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Certificado de descuentos y retenciones</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Certificado de pagos por embargos</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Entrega de cheques a personas naturales y/o jurídicas</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Reposición de cheques a personas naturales y/o jurídicas</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Concepto de viabilidad presupuestal</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Capacitación a entidades distritales en temas presupuestales </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Corrección por mayor valor</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Estampillas</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Reporte de información en medios magnéticos</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Certificación RIT</a:t>
            </a:r>
          </a:p>
          <a:p>
            <a:pPr marL="342900" marR="0" lvl="0" indent="-342900" algn="l" defTabSz="914400" rtl="0" eaLnBrk="0" fontAlgn="base" latinLnBrk="0" hangingPunct="0">
              <a:lnSpc>
                <a:spcPct val="107000"/>
              </a:lnSpc>
              <a:spcBef>
                <a:spcPct val="0"/>
              </a:spcBef>
              <a:spcAft>
                <a:spcPct val="0"/>
              </a:spcAft>
              <a:buClr>
                <a:srgbClr val="C00000"/>
              </a:buClr>
              <a:buSzTx/>
              <a:buFont typeface="Arial" panose="020B0604020202020204" pitchFamily="34" charset="0"/>
              <a:buChar char="•"/>
              <a:tabLst/>
              <a:defRPr/>
            </a:pPr>
            <a:r>
              <a:rPr kumimoji="0" lang="es-CO" sz="2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Nueva Oficina Virtual</a:t>
            </a:r>
          </a:p>
        </p:txBody>
      </p:sp>
    </p:spTree>
    <p:extLst>
      <p:ext uri="{BB962C8B-B14F-4D97-AF65-F5344CB8AC3E}">
        <p14:creationId xmlns:p14="http://schemas.microsoft.com/office/powerpoint/2010/main" val="1066594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604ED30-BBA8-4C0F-98FC-D3BABBD683EB}"/>
              </a:ext>
            </a:extLst>
          </p:cNvPr>
          <p:cNvSpPr txBox="1">
            <a:spLocks/>
          </p:cNvSpPr>
          <p:nvPr/>
        </p:nvSpPr>
        <p:spPr>
          <a:xfrm>
            <a:off x="1299882" y="139736"/>
            <a:ext cx="6628132"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l">
              <a:lnSpc>
                <a:spcPct val="90000"/>
              </a:lnSpc>
            </a:pPr>
            <a:r>
              <a:rPr lang="es-CO" sz="2800" spc="-130" dirty="0">
                <a:solidFill>
                  <a:srgbClr val="C00000"/>
                </a:solidFill>
                <a:latin typeface="Arial"/>
                <a:cs typeface="Calibri"/>
              </a:rPr>
              <a:t>Puntos y canales de atención</a:t>
            </a:r>
          </a:p>
        </p:txBody>
      </p:sp>
      <p:pic>
        <p:nvPicPr>
          <p:cNvPr id="2" name="Gráfico 5" descr="Meditación contorno">
            <a:extLst>
              <a:ext uri="{FF2B5EF4-FFF2-40B4-BE49-F238E27FC236}">
                <a16:creationId xmlns:a16="http://schemas.microsoft.com/office/drawing/2014/main" id="{081ACF70-7AE4-B1E3-1948-CA1A9F5FD3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5152" y="91887"/>
            <a:ext cx="701489" cy="701489"/>
          </a:xfrm>
          <a:prstGeom prst="rect">
            <a:avLst/>
          </a:prstGeom>
        </p:spPr>
      </p:pic>
      <p:pic>
        <p:nvPicPr>
          <p:cNvPr id="1026" name="Imagen 6">
            <a:extLst>
              <a:ext uri="{FF2B5EF4-FFF2-40B4-BE49-F238E27FC236}">
                <a16:creationId xmlns:a16="http://schemas.microsoft.com/office/drawing/2014/main" id="{EE7BF139-6C3A-ADA3-1C54-7A7DF59B8B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29" t="3049" r="3947" b="10718"/>
          <a:stretch/>
        </p:blipFill>
        <p:spPr bwMode="auto">
          <a:xfrm>
            <a:off x="896917" y="947306"/>
            <a:ext cx="10398166" cy="531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209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ítulo 4">
            <a:extLst>
              <a:ext uri="{FF2B5EF4-FFF2-40B4-BE49-F238E27FC236}">
                <a16:creationId xmlns:a16="http://schemas.microsoft.com/office/drawing/2014/main" id="{6757186C-045F-4112-A704-8B17C8518130}"/>
              </a:ext>
            </a:extLst>
          </p:cNvPr>
          <p:cNvSpPr txBox="1">
            <a:spLocks/>
          </p:cNvSpPr>
          <p:nvPr/>
        </p:nvSpPr>
        <p:spPr>
          <a:xfrm>
            <a:off x="895435" y="592705"/>
            <a:ext cx="5200566" cy="695486"/>
          </a:xfrm>
          <a:prstGeom prst="rect">
            <a:avLst/>
          </a:prstGeom>
        </p:spPr>
        <p:txBody>
          <a:bodyPr>
            <a:noAutofit/>
          </a:bodyPr>
          <a:lstStyle>
            <a:lvl1pPr algn="l" defTabSz="914400" rtl="0" eaLnBrk="1" latinLnBrk="0" hangingPunct="1">
              <a:lnSpc>
                <a:spcPct val="90000"/>
              </a:lnSpc>
              <a:spcBef>
                <a:spcPct val="0"/>
              </a:spcBef>
              <a:buNone/>
              <a:defRPr sz="3600" b="1" kern="1200">
                <a:solidFill>
                  <a:srgbClr val="E3022E"/>
                </a:solidFill>
                <a:latin typeface="Arial Narrow" panose="020B060602020203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52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endParaRPr>
          </a:p>
        </p:txBody>
      </p:sp>
      <p:graphicFrame>
        <p:nvGraphicFramePr>
          <p:cNvPr id="4" name="Diagrama 3">
            <a:extLst>
              <a:ext uri="{FF2B5EF4-FFF2-40B4-BE49-F238E27FC236}">
                <a16:creationId xmlns:a16="http://schemas.microsoft.com/office/drawing/2014/main" id="{8A6B1CB8-D99B-4C0F-AC62-4F06B886D931}"/>
              </a:ext>
            </a:extLst>
          </p:cNvPr>
          <p:cNvGraphicFramePr/>
          <p:nvPr/>
        </p:nvGraphicFramePr>
        <p:xfrm>
          <a:off x="895435" y="1122879"/>
          <a:ext cx="10532400" cy="3625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contenido 2">
            <a:extLst>
              <a:ext uri="{FF2B5EF4-FFF2-40B4-BE49-F238E27FC236}">
                <a16:creationId xmlns:a16="http://schemas.microsoft.com/office/drawing/2014/main" id="{B006E507-AD52-C4F5-7B59-716A02503D80}"/>
              </a:ext>
            </a:extLst>
          </p:cNvPr>
          <p:cNvSpPr txBox="1">
            <a:spLocks/>
          </p:cNvSpPr>
          <p:nvPr/>
        </p:nvSpPr>
        <p:spPr>
          <a:xfrm>
            <a:off x="1382602" y="135300"/>
            <a:ext cx="5798448" cy="48166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fontAlgn="auto" latinLnBrk="0">
              <a:lnSpc>
                <a:spcPct val="90000"/>
              </a:lnSpc>
              <a:spcBef>
                <a:spcPts val="0"/>
              </a:spcBef>
              <a:spcAft>
                <a:spcPts val="0"/>
              </a:spcAft>
              <a:buClrTx/>
              <a:buSzTx/>
              <a:buFont typeface="Arial" panose="020B0604020202020204" pitchFamily="34" charset="0"/>
              <a:buNone/>
              <a:tabLst/>
              <a:defRPr/>
            </a:pPr>
            <a:r>
              <a:rPr lang="es-CO" spc="-130" dirty="0">
                <a:solidFill>
                  <a:srgbClr val="C00000"/>
                </a:solidFill>
                <a:latin typeface="Arial"/>
                <a:cs typeface="Calibri"/>
              </a:rPr>
              <a:t>Transferencias Monetarias – IMG</a:t>
            </a:r>
          </a:p>
        </p:txBody>
      </p:sp>
      <p:sp>
        <p:nvSpPr>
          <p:cNvPr id="6" name="Marcador de contenido 2">
            <a:extLst>
              <a:ext uri="{FF2B5EF4-FFF2-40B4-BE49-F238E27FC236}">
                <a16:creationId xmlns:a16="http://schemas.microsoft.com/office/drawing/2014/main" id="{1E00D02F-1DC9-3828-B85A-B9B2A9616269}"/>
              </a:ext>
            </a:extLst>
          </p:cNvPr>
          <p:cNvSpPr txBox="1">
            <a:spLocks/>
          </p:cNvSpPr>
          <p:nvPr/>
        </p:nvSpPr>
        <p:spPr>
          <a:xfrm>
            <a:off x="313374" y="641217"/>
            <a:ext cx="11633983" cy="79179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fontAlgn="auto" latinLnBrk="0">
              <a:lnSpc>
                <a:spcPct val="90000"/>
              </a:lnSpc>
              <a:spcBef>
                <a:spcPts val="0"/>
              </a:spcBef>
              <a:spcAft>
                <a:spcPts val="0"/>
              </a:spcAft>
              <a:buClrTx/>
              <a:buSzTx/>
              <a:buFont typeface="Arial" panose="020B0604020202020204" pitchFamily="34" charset="0"/>
              <a:buNone/>
              <a:tabLst/>
              <a:defRPr/>
            </a:pPr>
            <a:r>
              <a:rPr lang="es-MX" sz="2400" spc="-130" dirty="0">
                <a:latin typeface="Arial"/>
                <a:cs typeface="Calibri"/>
              </a:rPr>
              <a:t>A partir de 2023 la estrategia IMG sigue consolidándose en el Distrito al interior de varias entidades, de la siguiente forma:</a:t>
            </a:r>
            <a:endParaRPr lang="es-CO" sz="2400" spc="-130" dirty="0">
              <a:latin typeface="Arial"/>
              <a:cs typeface="Calibri"/>
            </a:endParaRPr>
          </a:p>
        </p:txBody>
      </p:sp>
      <p:graphicFrame>
        <p:nvGraphicFramePr>
          <p:cNvPr id="10" name="Tabla 6">
            <a:extLst>
              <a:ext uri="{FF2B5EF4-FFF2-40B4-BE49-F238E27FC236}">
                <a16:creationId xmlns:a16="http://schemas.microsoft.com/office/drawing/2014/main" id="{C56313A5-7F16-ED0D-BB69-9FD380654ACE}"/>
              </a:ext>
            </a:extLst>
          </p:cNvPr>
          <p:cNvGraphicFramePr>
            <a:graphicFrameLocks noGrp="1"/>
          </p:cNvGraphicFramePr>
          <p:nvPr/>
        </p:nvGraphicFramePr>
        <p:xfrm>
          <a:off x="1461751" y="4324220"/>
          <a:ext cx="9078712" cy="2131170"/>
        </p:xfrm>
        <a:graphic>
          <a:graphicData uri="http://schemas.openxmlformats.org/drawingml/2006/table">
            <a:tbl>
              <a:tblPr firstRow="1" bandRow="1">
                <a:solidFill>
                  <a:srgbClr val="F9B233"/>
                </a:solidFill>
                <a:effectLst>
                  <a:outerShdw blurRad="152400" dist="317500" dir="5400000" sx="90000" sy="-19000" rotWithShape="0">
                    <a:prstClr val="black">
                      <a:alpha val="15000"/>
                    </a:prstClr>
                  </a:outerShdw>
                </a:effectLst>
                <a:tableStyleId>{00A15C55-8517-42AA-B614-E9B94910E393}</a:tableStyleId>
              </a:tblPr>
              <a:tblGrid>
                <a:gridCol w="9078712">
                  <a:extLst>
                    <a:ext uri="{9D8B030D-6E8A-4147-A177-3AD203B41FA5}">
                      <a16:colId xmlns:a16="http://schemas.microsoft.com/office/drawing/2014/main" val="575117645"/>
                    </a:ext>
                  </a:extLst>
                </a:gridCol>
              </a:tblGrid>
              <a:tr h="426234">
                <a:tc>
                  <a:txBody>
                    <a:bodyPr/>
                    <a:lstStyle/>
                    <a:p>
                      <a:pPr algn="ctr"/>
                      <a:r>
                        <a:rPr lang="es-CO" sz="2000" dirty="0">
                          <a:solidFill>
                            <a:sysClr val="windowText" lastClr="000000"/>
                          </a:solidFill>
                        </a:rPr>
                        <a:t>Logros</a:t>
                      </a:r>
                    </a:p>
                  </a:txBody>
                  <a:tcPr marL="82296" marR="82296" marT="41148" marB="41148" anchor="ctr">
                    <a:solidFill>
                      <a:srgbClr val="F9B233"/>
                    </a:solidFill>
                  </a:tcPr>
                </a:tc>
                <a:extLst>
                  <a:ext uri="{0D108BD9-81ED-4DB2-BD59-A6C34878D82A}">
                    <a16:rowId xmlns:a16="http://schemas.microsoft.com/office/drawing/2014/main" val="4047501051"/>
                  </a:ext>
                </a:extLst>
              </a:tr>
              <a:tr h="426234">
                <a:tc>
                  <a:txBody>
                    <a:bodyPr/>
                    <a:lstStyle/>
                    <a:p>
                      <a:pPr marL="714375" lvl="1" indent="0" algn="l"/>
                      <a:r>
                        <a:rPr lang="es-CO" sz="1300" dirty="0">
                          <a:solidFill>
                            <a:sysClr val="windowText" lastClr="000000"/>
                          </a:solidFill>
                        </a:rPr>
                        <a:t>Ajuste en la focalización : Atención a hogares pobres (Sisbén IV: Categorías A y B)</a:t>
                      </a:r>
                    </a:p>
                  </a:txBody>
                  <a:tcPr marL="82296" marR="82296" marT="41148" marB="41148" anchor="ctr">
                    <a:solidFill>
                      <a:srgbClr val="FFE8CB"/>
                    </a:solidFill>
                  </a:tcPr>
                </a:tc>
                <a:extLst>
                  <a:ext uri="{0D108BD9-81ED-4DB2-BD59-A6C34878D82A}">
                    <a16:rowId xmlns:a16="http://schemas.microsoft.com/office/drawing/2014/main" val="3996668042"/>
                  </a:ext>
                </a:extLst>
              </a:tr>
              <a:tr h="426234">
                <a:tc>
                  <a:txBody>
                    <a:bodyPr/>
                    <a:lstStyle/>
                    <a:p>
                      <a:pPr marL="714375" lvl="1" indent="0" algn="l"/>
                      <a:r>
                        <a:rPr lang="es-MX" sz="1300" dirty="0">
                          <a:solidFill>
                            <a:sysClr val="windowText" lastClr="000000"/>
                          </a:solidFill>
                        </a:rPr>
                        <a:t>Se aprobó la Política Pública de Ingreso Mínimo Garantizado</a:t>
                      </a:r>
                      <a:endParaRPr lang="es-CO" sz="1300" dirty="0">
                        <a:solidFill>
                          <a:sysClr val="windowText" lastClr="000000"/>
                        </a:solidFill>
                      </a:endParaRPr>
                    </a:p>
                  </a:txBody>
                  <a:tcPr marL="82296" marR="82296" marT="41148" marB="41148" anchor="ctr">
                    <a:solidFill>
                      <a:srgbClr val="FFF4E7"/>
                    </a:solidFill>
                  </a:tcPr>
                </a:tc>
                <a:extLst>
                  <a:ext uri="{0D108BD9-81ED-4DB2-BD59-A6C34878D82A}">
                    <a16:rowId xmlns:a16="http://schemas.microsoft.com/office/drawing/2014/main" val="1704075214"/>
                  </a:ext>
                </a:extLst>
              </a:tr>
              <a:tr h="426234">
                <a:tc>
                  <a:txBody>
                    <a:bodyPr/>
                    <a:lstStyle/>
                    <a:p>
                      <a:pPr marL="714375" indent="0" algn="l"/>
                      <a:r>
                        <a:rPr lang="es-MX" sz="1300" dirty="0">
                          <a:solidFill>
                            <a:sysClr val="windowText" lastClr="000000"/>
                          </a:solidFill>
                        </a:rPr>
                        <a:t>Nuevos convenios con Operadores Financieros : </a:t>
                      </a:r>
                      <a:r>
                        <a:rPr lang="es-CO" sz="1300" dirty="0" err="1">
                          <a:solidFill>
                            <a:sysClr val="windowText" lastClr="000000"/>
                          </a:solidFill>
                        </a:rPr>
                        <a:t>Daviplata</a:t>
                      </a:r>
                      <a:r>
                        <a:rPr lang="es-CO" sz="1300" dirty="0">
                          <a:solidFill>
                            <a:sysClr val="windowText" lastClr="000000"/>
                          </a:solidFill>
                        </a:rPr>
                        <a:t>, Bancolombia a la mano, </a:t>
                      </a:r>
                      <a:r>
                        <a:rPr lang="es-CO" sz="1300" dirty="0" err="1">
                          <a:solidFill>
                            <a:sysClr val="windowText" lastClr="000000"/>
                          </a:solidFill>
                        </a:rPr>
                        <a:t>Nequi</a:t>
                      </a:r>
                      <a:r>
                        <a:rPr lang="es-CO" sz="1300" dirty="0">
                          <a:solidFill>
                            <a:sysClr val="windowText" lastClr="000000"/>
                          </a:solidFill>
                        </a:rPr>
                        <a:t>, </a:t>
                      </a:r>
                      <a:r>
                        <a:rPr lang="es-CO" sz="1300" dirty="0" err="1">
                          <a:solidFill>
                            <a:sysClr val="windowText" lastClr="000000"/>
                          </a:solidFill>
                        </a:rPr>
                        <a:t>Movii</a:t>
                      </a:r>
                      <a:r>
                        <a:rPr lang="es-CO" sz="1300" dirty="0">
                          <a:solidFill>
                            <a:sysClr val="windowText" lastClr="000000"/>
                          </a:solidFill>
                        </a:rPr>
                        <a:t>, </a:t>
                      </a:r>
                      <a:r>
                        <a:rPr lang="es-CO" sz="1300" dirty="0" err="1">
                          <a:solidFill>
                            <a:sysClr val="windowText" lastClr="000000"/>
                          </a:solidFill>
                        </a:rPr>
                        <a:t>Powwi</a:t>
                      </a:r>
                      <a:r>
                        <a:rPr lang="es-CO" sz="1300" dirty="0">
                          <a:solidFill>
                            <a:sysClr val="windowText" lastClr="000000"/>
                          </a:solidFill>
                        </a:rPr>
                        <a:t> o Dale</a:t>
                      </a:r>
                    </a:p>
                  </a:txBody>
                  <a:tcPr marL="82296" marR="82296" marT="41148" marB="41148" anchor="ctr">
                    <a:solidFill>
                      <a:srgbClr val="FFE8CB"/>
                    </a:solidFill>
                  </a:tcPr>
                </a:tc>
                <a:extLst>
                  <a:ext uri="{0D108BD9-81ED-4DB2-BD59-A6C34878D82A}">
                    <a16:rowId xmlns:a16="http://schemas.microsoft.com/office/drawing/2014/main" val="3767329494"/>
                  </a:ext>
                </a:extLst>
              </a:tr>
              <a:tr h="426234">
                <a:tc>
                  <a:txBody>
                    <a:bodyPr/>
                    <a:lstStyle/>
                    <a:p>
                      <a:pPr marL="714375" marR="0" lvl="0" indent="0" algn="l" defTabSz="914400" rtl="0" eaLnBrk="1" fontAlgn="auto" latinLnBrk="0" hangingPunct="1">
                        <a:lnSpc>
                          <a:spcPct val="100000"/>
                        </a:lnSpc>
                        <a:spcBef>
                          <a:spcPts val="0"/>
                        </a:spcBef>
                        <a:spcAft>
                          <a:spcPts val="0"/>
                        </a:spcAft>
                        <a:buClrTx/>
                        <a:buSzTx/>
                        <a:buFontTx/>
                        <a:buNone/>
                        <a:tabLst/>
                        <a:defRPr/>
                      </a:pPr>
                      <a:r>
                        <a:rPr lang="es-CO" sz="1300" dirty="0">
                          <a:solidFill>
                            <a:sysClr val="windowText" lastClr="000000"/>
                          </a:solidFill>
                        </a:rPr>
                        <a:t>Los pagos se complementan con las </a:t>
                      </a:r>
                      <a:r>
                        <a:rPr lang="es-CO" sz="1300" dirty="0" err="1">
                          <a:solidFill>
                            <a:sysClr val="windowText" lastClr="000000"/>
                          </a:solidFill>
                        </a:rPr>
                        <a:t>trasnferencias</a:t>
                      </a:r>
                      <a:r>
                        <a:rPr lang="es-CO" sz="1300" dirty="0">
                          <a:solidFill>
                            <a:sysClr val="windowText" lastClr="000000"/>
                          </a:solidFill>
                        </a:rPr>
                        <a:t> de la nación: Renta ciudadana, Colombia Mayor, Ingreso Solidario</a:t>
                      </a:r>
                    </a:p>
                  </a:txBody>
                  <a:tcPr marL="82296" marR="82296" marT="41148" marB="41148" anchor="ctr">
                    <a:solidFill>
                      <a:srgbClr val="FFF4E7"/>
                    </a:solidFill>
                  </a:tcPr>
                </a:tc>
                <a:extLst>
                  <a:ext uri="{0D108BD9-81ED-4DB2-BD59-A6C34878D82A}">
                    <a16:rowId xmlns:a16="http://schemas.microsoft.com/office/drawing/2014/main" val="1882269369"/>
                  </a:ext>
                </a:extLst>
              </a:tr>
            </a:tbl>
          </a:graphicData>
        </a:graphic>
      </p:graphicFrame>
      <p:pic>
        <p:nvPicPr>
          <p:cNvPr id="11" name="Gráfico 10" descr="Banca por Internet con relleno sólido">
            <a:extLst>
              <a:ext uri="{FF2B5EF4-FFF2-40B4-BE49-F238E27FC236}">
                <a16:creationId xmlns:a16="http://schemas.microsoft.com/office/drawing/2014/main" id="{7E6409D6-1C97-9848-2F7F-27AEF4BFD3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51537" y="5635494"/>
            <a:ext cx="390326" cy="390326"/>
          </a:xfrm>
          <a:prstGeom prst="rect">
            <a:avLst/>
          </a:prstGeom>
        </p:spPr>
      </p:pic>
      <p:pic>
        <p:nvPicPr>
          <p:cNvPr id="13" name="Gráfico 12" descr="Monedas con relleno sólido">
            <a:extLst>
              <a:ext uri="{FF2B5EF4-FFF2-40B4-BE49-F238E27FC236}">
                <a16:creationId xmlns:a16="http://schemas.microsoft.com/office/drawing/2014/main" id="{7A517BD6-D5BC-313B-2925-113EAEE3CD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03700" y="4692040"/>
            <a:ext cx="486000" cy="486000"/>
          </a:xfrm>
          <a:prstGeom prst="rect">
            <a:avLst/>
          </a:prstGeom>
        </p:spPr>
      </p:pic>
      <p:pic>
        <p:nvPicPr>
          <p:cNvPr id="14" name="Gráfico 13" descr="Lluvia de ideas de grupo con relleno sólido">
            <a:extLst>
              <a:ext uri="{FF2B5EF4-FFF2-40B4-BE49-F238E27FC236}">
                <a16:creationId xmlns:a16="http://schemas.microsoft.com/office/drawing/2014/main" id="{DB750A17-BC55-CB2D-6A9D-2476BC806A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96964" y="5100365"/>
            <a:ext cx="530916" cy="530916"/>
          </a:xfrm>
          <a:prstGeom prst="rect">
            <a:avLst/>
          </a:prstGeom>
        </p:spPr>
      </p:pic>
      <p:pic>
        <p:nvPicPr>
          <p:cNvPr id="15" name="Gráfico 14" descr="Brindis con relleno sólido">
            <a:extLst>
              <a:ext uri="{FF2B5EF4-FFF2-40B4-BE49-F238E27FC236}">
                <a16:creationId xmlns:a16="http://schemas.microsoft.com/office/drawing/2014/main" id="{A653510A-51F0-20FD-4C2A-DAEEA5C00D4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96964" y="6039468"/>
            <a:ext cx="486000" cy="486000"/>
          </a:xfrm>
          <a:prstGeom prst="rect">
            <a:avLst/>
          </a:prstGeom>
        </p:spPr>
      </p:pic>
      <p:pic>
        <p:nvPicPr>
          <p:cNvPr id="3" name="Gráfico 2" descr="Cartera contorno">
            <a:extLst>
              <a:ext uri="{FF2B5EF4-FFF2-40B4-BE49-F238E27FC236}">
                <a16:creationId xmlns:a16="http://schemas.microsoft.com/office/drawing/2014/main" id="{9C43C10F-ABF0-B792-1393-1E03D8EF69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1122" y="28778"/>
            <a:ext cx="670450" cy="670450"/>
          </a:xfrm>
          <a:prstGeom prst="rect">
            <a:avLst/>
          </a:prstGeom>
        </p:spPr>
      </p:pic>
    </p:spTree>
    <p:extLst>
      <p:ext uri="{BB962C8B-B14F-4D97-AF65-F5344CB8AC3E}">
        <p14:creationId xmlns:p14="http://schemas.microsoft.com/office/powerpoint/2010/main" val="283796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76E4A81-B07A-4E86-A450-057625CA55CB}"/>
              </a:ext>
            </a:extLst>
          </p:cNvPr>
          <p:cNvSpPr txBox="1">
            <a:spLocks/>
          </p:cNvSpPr>
          <p:nvPr/>
        </p:nvSpPr>
        <p:spPr bwMode="auto">
          <a:xfrm>
            <a:off x="741994" y="41749"/>
            <a:ext cx="8577218"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lang="es-CO" sz="6000" b="1" kern="1200">
                <a:solidFill>
                  <a:schemeClr val="tx1"/>
                </a:solidFill>
                <a:latin typeface="Arial" panose="020B0604020202020204" pitchFamily="34" charset="0"/>
                <a:ea typeface="+mn-ea"/>
                <a:cs typeface="Arial" panose="020B0604020202020204" pitchFamily="34" charset="0"/>
              </a:defRPr>
            </a:lvl1pPr>
            <a:lvl2pPr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9pPr>
          </a:lstStyle>
          <a:p>
            <a:pPr eaLnBrk="1" hangingPunct="1"/>
            <a:r>
              <a:rPr lang="es-CO" sz="2800" b="0">
                <a:solidFill>
                  <a:srgbClr val="C00000"/>
                </a:solidFill>
                <a:latin typeface="+mn-lt"/>
                <a:cs typeface="+mn-cs"/>
              </a:rPr>
              <a:t>Presupuesto Secretaría de Hacienda</a:t>
            </a:r>
          </a:p>
        </p:txBody>
      </p:sp>
      <p:pic>
        <p:nvPicPr>
          <p:cNvPr id="5" name="Gráfico 4" descr="Matemáticas contorno">
            <a:extLst>
              <a:ext uri="{FF2B5EF4-FFF2-40B4-BE49-F238E27FC236}">
                <a16:creationId xmlns:a16="http://schemas.microsoft.com/office/drawing/2014/main" id="{DB82A60D-5DB2-4BC8-B7D8-1AE4D26EC64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971" y="245096"/>
            <a:ext cx="590393" cy="590393"/>
          </a:xfrm>
          <a:prstGeom prst="rect">
            <a:avLst/>
          </a:prstGeom>
        </p:spPr>
      </p:pic>
      <p:graphicFrame>
        <p:nvGraphicFramePr>
          <p:cNvPr id="6" name="Gráfico 5">
            <a:extLst>
              <a:ext uri="{FF2B5EF4-FFF2-40B4-BE49-F238E27FC236}">
                <a16:creationId xmlns:a16="http://schemas.microsoft.com/office/drawing/2014/main" id="{D10BF4EE-E52D-4102-9721-482BAE00D324}"/>
              </a:ext>
            </a:extLst>
          </p:cNvPr>
          <p:cNvGraphicFramePr>
            <a:graphicFrameLocks/>
          </p:cNvGraphicFramePr>
          <p:nvPr/>
        </p:nvGraphicFramePr>
        <p:xfrm>
          <a:off x="4085855" y="1358260"/>
          <a:ext cx="4924453" cy="4042368"/>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upo 6">
            <a:extLst>
              <a:ext uri="{FF2B5EF4-FFF2-40B4-BE49-F238E27FC236}">
                <a16:creationId xmlns:a16="http://schemas.microsoft.com/office/drawing/2014/main" id="{B842D85F-D495-4FC3-9817-14C18FE36888}"/>
              </a:ext>
            </a:extLst>
          </p:cNvPr>
          <p:cNvGrpSpPr/>
          <p:nvPr/>
        </p:nvGrpSpPr>
        <p:grpSpPr>
          <a:xfrm>
            <a:off x="2614579" y="1142746"/>
            <a:ext cx="9596316" cy="5148635"/>
            <a:chOff x="-1817654" y="1242371"/>
            <a:chExt cx="9114130" cy="5148635"/>
          </a:xfrm>
        </p:grpSpPr>
        <p:sp>
          <p:nvSpPr>
            <p:cNvPr id="8" name="Flecha: pentágono 7">
              <a:extLst>
                <a:ext uri="{FF2B5EF4-FFF2-40B4-BE49-F238E27FC236}">
                  <a16:creationId xmlns:a16="http://schemas.microsoft.com/office/drawing/2014/main" id="{3E5CCC40-3AE3-4B70-B8AA-2BCAFF2C1548}"/>
                </a:ext>
              </a:extLst>
            </p:cNvPr>
            <p:cNvSpPr/>
            <p:nvPr/>
          </p:nvSpPr>
          <p:spPr>
            <a:xfrm>
              <a:off x="3869706" y="3194901"/>
              <a:ext cx="2820819" cy="1077218"/>
            </a:xfrm>
            <a:prstGeom prst="homePlate">
              <a:avLst/>
            </a:prstGeom>
            <a:solidFill>
              <a:srgbClr val="FFC000">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Adquisición de Bienes y Servicios </a:t>
              </a:r>
              <a:r>
                <a:rPr kumimoji="0" lang="es-CO"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s-CO"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$78,1</a:t>
              </a:r>
            </a:p>
          </p:txBody>
        </p:sp>
        <p:sp>
          <p:nvSpPr>
            <p:cNvPr id="9" name="Paralelogramo 8">
              <a:extLst>
                <a:ext uri="{FF2B5EF4-FFF2-40B4-BE49-F238E27FC236}">
                  <a16:creationId xmlns:a16="http://schemas.microsoft.com/office/drawing/2014/main" id="{9F9B0939-A7A1-495E-82F5-986A66C8671A}"/>
                </a:ext>
              </a:extLst>
            </p:cNvPr>
            <p:cNvSpPr/>
            <p:nvPr/>
          </p:nvSpPr>
          <p:spPr>
            <a:xfrm flipH="1">
              <a:off x="3597419" y="2471342"/>
              <a:ext cx="3455201" cy="870687"/>
            </a:xfrm>
            <a:prstGeom prst="parallelogram">
              <a:avLst>
                <a:gd name="adj" fmla="val 90544"/>
              </a:avLst>
            </a:prstGeom>
            <a:solidFill>
              <a:schemeClr val="accent4">
                <a:alpha val="9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Gastos de personal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$222,5</a:t>
              </a:r>
            </a:p>
          </p:txBody>
        </p:sp>
        <p:sp>
          <p:nvSpPr>
            <p:cNvPr id="10" name="Paralelogramo 9">
              <a:extLst>
                <a:ext uri="{FF2B5EF4-FFF2-40B4-BE49-F238E27FC236}">
                  <a16:creationId xmlns:a16="http://schemas.microsoft.com/office/drawing/2014/main" id="{8CC14ECD-7E75-4F9E-B611-9F36226E07BE}"/>
                </a:ext>
              </a:extLst>
            </p:cNvPr>
            <p:cNvSpPr/>
            <p:nvPr/>
          </p:nvSpPr>
          <p:spPr>
            <a:xfrm flipH="1" flipV="1">
              <a:off x="2698226" y="4245537"/>
              <a:ext cx="4598246" cy="914345"/>
            </a:xfrm>
            <a:prstGeom prst="parallelogram">
              <a:avLst>
                <a:gd name="adj" fmla="val 125157"/>
              </a:avLst>
            </a:prstGeom>
            <a:solidFill>
              <a:srgbClr val="FFCA21">
                <a:alpha val="9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Paralelogramo 10">
              <a:extLst>
                <a:ext uri="{FF2B5EF4-FFF2-40B4-BE49-F238E27FC236}">
                  <a16:creationId xmlns:a16="http://schemas.microsoft.com/office/drawing/2014/main" id="{7EB23E0F-5D97-4437-98C0-CEE020330283}"/>
                </a:ext>
              </a:extLst>
            </p:cNvPr>
            <p:cNvSpPr/>
            <p:nvPr/>
          </p:nvSpPr>
          <p:spPr>
            <a:xfrm flipH="1">
              <a:off x="2698229" y="1556997"/>
              <a:ext cx="4598247" cy="914345"/>
            </a:xfrm>
            <a:prstGeom prst="parallelogram">
              <a:avLst>
                <a:gd name="adj" fmla="val 125157"/>
              </a:avLst>
            </a:prstGeom>
            <a:solidFill>
              <a:srgbClr val="FA6500">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Inversión Directa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lang="es-CO" sz="1600" b="1">
                  <a:solidFill>
                    <a:srgbClr val="000000"/>
                  </a:solidFill>
                  <a:latin typeface="Calibri" panose="020F0502020204030204" pitchFamily="34" charset="0"/>
                  <a:cs typeface="Calibri" panose="020F0502020204030204" pitchFamily="34" charset="0"/>
                </a:rPr>
                <a:t>45</a:t>
              </a:r>
              <a:r>
                <a:rPr kumimoji="0" lang="es-CO"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,7       </a:t>
              </a:r>
            </a:p>
          </p:txBody>
        </p:sp>
        <p:sp>
          <p:nvSpPr>
            <p:cNvPr id="12" name="CuadroTexto 11">
              <a:extLst>
                <a:ext uri="{FF2B5EF4-FFF2-40B4-BE49-F238E27FC236}">
                  <a16:creationId xmlns:a16="http://schemas.microsoft.com/office/drawing/2014/main" id="{2C773E79-0B88-4702-A85C-14E7E498AA7F}"/>
                </a:ext>
              </a:extLst>
            </p:cNvPr>
            <p:cNvSpPr txBox="1"/>
            <p:nvPr/>
          </p:nvSpPr>
          <p:spPr>
            <a:xfrm>
              <a:off x="-1817654" y="6144785"/>
              <a:ext cx="6358886" cy="246221"/>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1000" b="0" i="0" u="none" strike="noStrike" kern="1200" cap="none" spc="0" normalizeH="0" baseline="0" noProof="0" dirty="0">
                  <a:ln>
                    <a:noFill/>
                  </a:ln>
                  <a:solidFill>
                    <a:srgbClr val="000000"/>
                  </a:solidFill>
                  <a:effectLst/>
                  <a:uLnTx/>
                  <a:uFillTx/>
                  <a:latin typeface="Calibri"/>
                  <a:cs typeface="Calibri"/>
                </a:rPr>
                <a:t>Fuente:</a:t>
              </a:r>
              <a:r>
                <a:rPr lang="es-ES" sz="1000" dirty="0"/>
                <a:t> Subdirección Administrativa y Financiera con corte a Junio de 2023</a:t>
              </a:r>
              <a:r>
                <a:rPr kumimoji="0" lang="es-CO" sz="1000" b="0" i="0" u="none" strike="noStrike" kern="1200" cap="none" spc="0" normalizeH="0" baseline="0" noProof="0" dirty="0">
                  <a:ln>
                    <a:noFill/>
                  </a:ln>
                  <a:solidFill>
                    <a:srgbClr val="000000"/>
                  </a:solidFill>
                  <a:effectLst/>
                  <a:uLnTx/>
                  <a:uFillTx/>
                  <a:latin typeface="Calibri"/>
                  <a:cs typeface="Calibri"/>
                </a:rPr>
                <a:t> </a:t>
              </a:r>
              <a:endParaRPr lang="es-CO" sz="1000" b="0" i="0" u="none" strike="noStrike" kern="1200" cap="none" spc="0" normalizeH="0" baseline="0" noProof="0" dirty="0">
                <a:ln>
                  <a:noFill/>
                </a:ln>
                <a:solidFill>
                  <a:srgbClr val="000000"/>
                </a:solidFill>
                <a:effectLst/>
                <a:uLnTx/>
                <a:uFillTx/>
                <a:latin typeface="Calibri"/>
                <a:cs typeface="Calibri"/>
              </a:endParaRPr>
            </a:p>
          </p:txBody>
        </p:sp>
        <p:sp>
          <p:nvSpPr>
            <p:cNvPr id="13" name="TextBox 7">
              <a:extLst>
                <a:ext uri="{FF2B5EF4-FFF2-40B4-BE49-F238E27FC236}">
                  <a16:creationId xmlns:a16="http://schemas.microsoft.com/office/drawing/2014/main" id="{BB65E236-8E42-4179-8992-0C1C011FFA04}"/>
                </a:ext>
              </a:extLst>
            </p:cNvPr>
            <p:cNvSpPr txBox="1"/>
            <p:nvPr/>
          </p:nvSpPr>
          <p:spPr>
            <a:xfrm>
              <a:off x="712532" y="2952033"/>
              <a:ext cx="2513517" cy="707886"/>
            </a:xfrm>
            <a:prstGeom prst="rect">
              <a:avLst/>
            </a:prstGeom>
            <a:noFill/>
          </p:spPr>
          <p:txBody>
            <a:bodyPr wrap="square" lIns="91440" tIns="45720" rIns="91440" bIns="4572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4000" b="1" i="0" u="none" strike="noStrike" kern="1200" cap="none" spc="0" normalizeH="0" baseline="0" noProof="0">
                  <a:ln>
                    <a:noFill/>
                  </a:ln>
                  <a:solidFill>
                    <a:srgbClr val="E9422D"/>
                  </a:solidFill>
                  <a:effectLst/>
                  <a:uLnTx/>
                  <a:uFillTx/>
                  <a:latin typeface="Calibri" panose="020F0502020204030204" pitchFamily="34" charset="0"/>
                  <a:ea typeface="맑은 고딕"/>
                  <a:cs typeface="Arial"/>
                </a:rPr>
                <a:t>$346,5 </a:t>
              </a:r>
              <a:endParaRPr kumimoji="0" lang="en-US" altLang="ko-KR" sz="4000" b="1" i="0" u="none" strike="noStrike" kern="1200" cap="none" spc="0" normalizeH="0" baseline="0" noProof="0">
                <a:ln>
                  <a:noFill/>
                </a:ln>
                <a:solidFill>
                  <a:srgbClr val="E9422D"/>
                </a:solidFill>
                <a:effectLst/>
                <a:uLnTx/>
                <a:uFillTx/>
                <a:latin typeface="Calibri" panose="020F0502020204030204" pitchFamily="34" charset="0"/>
                <a:ea typeface="굴림" panose="020B0600000101010101" pitchFamily="34" charset="-127"/>
                <a:cs typeface="Arial" pitchFamily="34" charset="0"/>
              </a:endParaRPr>
            </a:p>
          </p:txBody>
        </p:sp>
        <p:sp>
          <p:nvSpPr>
            <p:cNvPr id="14" name="Rectángulo 13">
              <a:extLst>
                <a:ext uri="{FF2B5EF4-FFF2-40B4-BE49-F238E27FC236}">
                  <a16:creationId xmlns:a16="http://schemas.microsoft.com/office/drawing/2014/main" id="{2C8E9F06-5473-4640-A8B9-790E76910D11}"/>
                </a:ext>
              </a:extLst>
            </p:cNvPr>
            <p:cNvSpPr/>
            <p:nvPr/>
          </p:nvSpPr>
          <p:spPr>
            <a:xfrm>
              <a:off x="6246250" y="1519370"/>
              <a:ext cx="1030520" cy="38109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CuadroTexto 14">
              <a:extLst>
                <a:ext uri="{FF2B5EF4-FFF2-40B4-BE49-F238E27FC236}">
                  <a16:creationId xmlns:a16="http://schemas.microsoft.com/office/drawing/2014/main" id="{6DE5FCE8-EA13-4E28-9E12-76D1CF03182D}"/>
                </a:ext>
              </a:extLst>
            </p:cNvPr>
            <p:cNvSpPr txBox="1"/>
            <p:nvPr/>
          </p:nvSpPr>
          <p:spPr>
            <a:xfrm>
              <a:off x="3702673" y="1242371"/>
              <a:ext cx="2494927" cy="27699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CO"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Cifras en miles de millones</a:t>
              </a:r>
            </a:p>
          </p:txBody>
        </p:sp>
        <p:sp>
          <p:nvSpPr>
            <p:cNvPr id="16" name="CuadroTexto 15">
              <a:extLst>
                <a:ext uri="{FF2B5EF4-FFF2-40B4-BE49-F238E27FC236}">
                  <a16:creationId xmlns:a16="http://schemas.microsoft.com/office/drawing/2014/main" id="{2F93512D-74A7-411C-99F4-7B4A1A381257}"/>
                </a:ext>
              </a:extLst>
            </p:cNvPr>
            <p:cNvSpPr txBox="1"/>
            <p:nvPr/>
          </p:nvSpPr>
          <p:spPr>
            <a:xfrm>
              <a:off x="3811122" y="4247069"/>
              <a:ext cx="2352750" cy="830997"/>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Gastos por tributos y Transferencias </a:t>
              </a:r>
              <a:endParaRPr kumimoji="0" lang="es-E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$0,129</a:t>
              </a:r>
            </a:p>
          </p:txBody>
        </p:sp>
      </p:grpSp>
      <p:grpSp>
        <p:nvGrpSpPr>
          <p:cNvPr id="17" name="Grupo 16">
            <a:extLst>
              <a:ext uri="{FF2B5EF4-FFF2-40B4-BE49-F238E27FC236}">
                <a16:creationId xmlns:a16="http://schemas.microsoft.com/office/drawing/2014/main" id="{DCFB6A71-6CD8-4436-BF28-21927313BC4E}"/>
              </a:ext>
            </a:extLst>
          </p:cNvPr>
          <p:cNvGrpSpPr/>
          <p:nvPr/>
        </p:nvGrpSpPr>
        <p:grpSpPr>
          <a:xfrm>
            <a:off x="332394" y="1490877"/>
            <a:ext cx="4780462" cy="1797433"/>
            <a:chOff x="6693869" y="2448107"/>
            <a:chExt cx="4780462" cy="1800200"/>
          </a:xfrm>
        </p:grpSpPr>
        <p:sp>
          <p:nvSpPr>
            <p:cNvPr id="18" name="Chevron 3">
              <a:extLst>
                <a:ext uri="{FF2B5EF4-FFF2-40B4-BE49-F238E27FC236}">
                  <a16:creationId xmlns:a16="http://schemas.microsoft.com/office/drawing/2014/main" id="{ECF39641-DEF3-4662-B9E7-7E88BD21BFA2}"/>
                </a:ext>
              </a:extLst>
            </p:cNvPr>
            <p:cNvSpPr/>
            <p:nvPr/>
          </p:nvSpPr>
          <p:spPr>
            <a:xfrm>
              <a:off x="7177245" y="2448107"/>
              <a:ext cx="1152128" cy="1800200"/>
            </a:xfrm>
            <a:prstGeom prst="chevron">
              <a:avLst>
                <a:gd name="adj" fmla="val 59227"/>
              </a:avLst>
            </a:prstGeom>
            <a:solidFill>
              <a:srgbClr val="262626">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19" name="Chevron 4">
              <a:extLst>
                <a:ext uri="{FF2B5EF4-FFF2-40B4-BE49-F238E27FC236}">
                  <a16:creationId xmlns:a16="http://schemas.microsoft.com/office/drawing/2014/main" id="{038CD427-F91E-48A5-B50D-0E2F90CDADD4}"/>
                </a:ext>
              </a:extLst>
            </p:cNvPr>
            <p:cNvSpPr/>
            <p:nvPr/>
          </p:nvSpPr>
          <p:spPr>
            <a:xfrm>
              <a:off x="7969333" y="2448107"/>
              <a:ext cx="1152128" cy="1800200"/>
            </a:xfrm>
            <a:prstGeom prst="chevron">
              <a:avLst>
                <a:gd name="adj" fmla="val 59227"/>
              </a:avLst>
            </a:prstGeom>
            <a:solidFill>
              <a:srgbClr val="262626">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20" name="Chevron 5">
              <a:extLst>
                <a:ext uri="{FF2B5EF4-FFF2-40B4-BE49-F238E27FC236}">
                  <a16:creationId xmlns:a16="http://schemas.microsoft.com/office/drawing/2014/main" id="{17A52721-B4B1-414C-A6CC-0A811CDA6749}"/>
                </a:ext>
              </a:extLst>
            </p:cNvPr>
            <p:cNvSpPr/>
            <p:nvPr/>
          </p:nvSpPr>
          <p:spPr>
            <a:xfrm>
              <a:off x="8761421" y="2448107"/>
              <a:ext cx="1152128" cy="1800200"/>
            </a:xfrm>
            <a:prstGeom prst="chevron">
              <a:avLst>
                <a:gd name="adj" fmla="val 59227"/>
              </a:avLst>
            </a:prstGeom>
            <a:solidFill>
              <a:srgbClr val="262626">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21" name="Chevron 44">
              <a:extLst>
                <a:ext uri="{FF2B5EF4-FFF2-40B4-BE49-F238E27FC236}">
                  <a16:creationId xmlns:a16="http://schemas.microsoft.com/office/drawing/2014/main" id="{C35CF375-5B75-4EBB-AFA5-692C00089CF2}"/>
                </a:ext>
              </a:extLst>
            </p:cNvPr>
            <p:cNvSpPr/>
            <p:nvPr/>
          </p:nvSpPr>
          <p:spPr>
            <a:xfrm>
              <a:off x="6693869" y="2448107"/>
              <a:ext cx="819200" cy="1800200"/>
            </a:xfrm>
            <a:custGeom>
              <a:avLst/>
              <a:gdLst/>
              <a:ahLst/>
              <a:cxnLst/>
              <a:rect l="l" t="t" r="r" b="b"/>
              <a:pathLst>
                <a:path w="819200" h="1800200">
                  <a:moveTo>
                    <a:pt x="0" y="0"/>
                  </a:moveTo>
                  <a:lnTo>
                    <a:pt x="136829" y="0"/>
                  </a:lnTo>
                  <a:lnTo>
                    <a:pt x="819200" y="900100"/>
                  </a:lnTo>
                  <a:lnTo>
                    <a:pt x="136829" y="1800200"/>
                  </a:lnTo>
                  <a:lnTo>
                    <a:pt x="0" y="1800200"/>
                  </a:lnTo>
                  <a:lnTo>
                    <a:pt x="0" y="1361042"/>
                  </a:lnTo>
                  <a:lnTo>
                    <a:pt x="349443" y="900100"/>
                  </a:lnTo>
                  <a:lnTo>
                    <a:pt x="0" y="439158"/>
                  </a:lnTo>
                  <a:close/>
                </a:path>
              </a:pathLst>
            </a:custGeom>
            <a:solidFill>
              <a:srgbClr val="262626">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22" name="Chevron 44">
              <a:extLst>
                <a:ext uri="{FF2B5EF4-FFF2-40B4-BE49-F238E27FC236}">
                  <a16:creationId xmlns:a16="http://schemas.microsoft.com/office/drawing/2014/main" id="{A3C178C8-866A-4C21-8A0E-FAEDACA30383}"/>
                </a:ext>
              </a:extLst>
            </p:cNvPr>
            <p:cNvSpPr/>
            <p:nvPr/>
          </p:nvSpPr>
          <p:spPr>
            <a:xfrm>
              <a:off x="6693869" y="3117240"/>
              <a:ext cx="175098" cy="461935"/>
            </a:xfrm>
            <a:custGeom>
              <a:avLst/>
              <a:gdLst/>
              <a:ahLst/>
              <a:cxnLst/>
              <a:rect l="l" t="t" r="r" b="b"/>
              <a:pathLst>
                <a:path w="134169" h="353958">
                  <a:moveTo>
                    <a:pt x="0" y="0"/>
                  </a:moveTo>
                  <a:lnTo>
                    <a:pt x="134169" y="176979"/>
                  </a:lnTo>
                  <a:lnTo>
                    <a:pt x="0" y="353958"/>
                  </a:lnTo>
                  <a:close/>
                </a:path>
              </a:pathLst>
            </a:custGeom>
            <a:solidFill>
              <a:srgbClr val="262626">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23" name="Chevron 6">
              <a:extLst>
                <a:ext uri="{FF2B5EF4-FFF2-40B4-BE49-F238E27FC236}">
                  <a16:creationId xmlns:a16="http://schemas.microsoft.com/office/drawing/2014/main" id="{94899620-3CDD-4154-83D5-E1E294292D86}"/>
                </a:ext>
              </a:extLst>
            </p:cNvPr>
            <p:cNvSpPr/>
            <p:nvPr/>
          </p:nvSpPr>
          <p:spPr>
            <a:xfrm>
              <a:off x="9530115" y="2448107"/>
              <a:ext cx="1152128" cy="1800200"/>
            </a:xfrm>
            <a:prstGeom prst="chevron">
              <a:avLst>
                <a:gd name="adj" fmla="val 59227"/>
              </a:avLst>
            </a:prstGeom>
            <a:solidFill>
              <a:srgbClr val="262626">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24" name="Chevron 7">
              <a:extLst>
                <a:ext uri="{FF2B5EF4-FFF2-40B4-BE49-F238E27FC236}">
                  <a16:creationId xmlns:a16="http://schemas.microsoft.com/office/drawing/2014/main" id="{2418D457-E846-4856-A2FC-AB4C3CF837ED}"/>
                </a:ext>
              </a:extLst>
            </p:cNvPr>
            <p:cNvSpPr/>
            <p:nvPr/>
          </p:nvSpPr>
          <p:spPr>
            <a:xfrm>
              <a:off x="10322203" y="2448107"/>
              <a:ext cx="1152128" cy="1800200"/>
            </a:xfrm>
            <a:prstGeom prst="chevron">
              <a:avLst>
                <a:gd name="adj" fmla="val 59227"/>
              </a:avLst>
            </a:prstGeom>
            <a:solidFill>
              <a:srgbClr val="262626">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grpSp>
      <p:sp>
        <p:nvSpPr>
          <p:cNvPr id="25" name="Oval 21">
            <a:extLst>
              <a:ext uri="{FF2B5EF4-FFF2-40B4-BE49-F238E27FC236}">
                <a16:creationId xmlns:a16="http://schemas.microsoft.com/office/drawing/2014/main" id="{B1F0ECDB-7B77-4F70-8D0C-79A35272A86B}"/>
              </a:ext>
            </a:extLst>
          </p:cNvPr>
          <p:cNvSpPr/>
          <p:nvPr/>
        </p:nvSpPr>
        <p:spPr>
          <a:xfrm rot="10800000">
            <a:off x="2842005" y="2043552"/>
            <a:ext cx="936104" cy="936104"/>
          </a:xfrm>
          <a:prstGeom prst="ellipse">
            <a:avLst/>
          </a:prstGeom>
          <a:solidFill>
            <a:srgbClr val="26262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cxnSp>
        <p:nvCxnSpPr>
          <p:cNvPr id="26" name="Straight Connector 22">
            <a:extLst>
              <a:ext uri="{FF2B5EF4-FFF2-40B4-BE49-F238E27FC236}">
                <a16:creationId xmlns:a16="http://schemas.microsoft.com/office/drawing/2014/main" id="{4A99401F-BED1-44F9-A15C-1DBF4BE3E66D}"/>
              </a:ext>
            </a:extLst>
          </p:cNvPr>
          <p:cNvCxnSpPr/>
          <p:nvPr/>
        </p:nvCxnSpPr>
        <p:spPr>
          <a:xfrm rot="10800000" flipH="1">
            <a:off x="3302453" y="2979656"/>
            <a:ext cx="15205" cy="471532"/>
          </a:xfrm>
          <a:prstGeom prst="line">
            <a:avLst/>
          </a:prstGeom>
          <a:noFill/>
          <a:ln w="38100" cap="flat" cmpd="sng" algn="ctr">
            <a:solidFill>
              <a:srgbClr val="262626"/>
            </a:solidFill>
            <a:prstDash val="solid"/>
            <a:miter lim="800000"/>
            <a:headEnd type="oval" w="med" len="med"/>
          </a:ln>
          <a:effectLst/>
        </p:spPr>
      </p:cxnSp>
      <p:sp>
        <p:nvSpPr>
          <p:cNvPr id="27" name="Oval 26">
            <a:extLst>
              <a:ext uri="{FF2B5EF4-FFF2-40B4-BE49-F238E27FC236}">
                <a16:creationId xmlns:a16="http://schemas.microsoft.com/office/drawing/2014/main" id="{DA1BD46E-761C-4F28-ABE3-6A947313AE35}"/>
              </a:ext>
            </a:extLst>
          </p:cNvPr>
          <p:cNvSpPr/>
          <p:nvPr/>
        </p:nvSpPr>
        <p:spPr>
          <a:xfrm rot="10800000">
            <a:off x="771329" y="2043552"/>
            <a:ext cx="936104" cy="936104"/>
          </a:xfrm>
          <a:prstGeom prst="ellipse">
            <a:avLst/>
          </a:prstGeom>
          <a:solidFill>
            <a:srgbClr val="3282B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cxnSp>
        <p:nvCxnSpPr>
          <p:cNvPr id="28" name="Straight Connector 27">
            <a:extLst>
              <a:ext uri="{FF2B5EF4-FFF2-40B4-BE49-F238E27FC236}">
                <a16:creationId xmlns:a16="http://schemas.microsoft.com/office/drawing/2014/main" id="{E9F6FBF4-46DF-4CC5-91A0-18DA1883C47F}"/>
              </a:ext>
            </a:extLst>
          </p:cNvPr>
          <p:cNvCxnSpPr>
            <a:cxnSpLocks/>
          </p:cNvCxnSpPr>
          <p:nvPr/>
        </p:nvCxnSpPr>
        <p:spPr>
          <a:xfrm rot="10800000">
            <a:off x="1239381" y="2979656"/>
            <a:ext cx="1" cy="471532"/>
          </a:xfrm>
          <a:prstGeom prst="line">
            <a:avLst/>
          </a:prstGeom>
          <a:noFill/>
          <a:ln w="38100" cap="flat" cmpd="sng" algn="ctr">
            <a:solidFill>
              <a:srgbClr val="3282BE"/>
            </a:solidFill>
            <a:prstDash val="solid"/>
            <a:miter lim="800000"/>
            <a:headEnd type="oval" w="med" len="med"/>
          </a:ln>
          <a:effectLst/>
        </p:spPr>
      </p:cxnSp>
      <p:sp>
        <p:nvSpPr>
          <p:cNvPr id="29" name="Trapezoid 13">
            <a:extLst>
              <a:ext uri="{FF2B5EF4-FFF2-40B4-BE49-F238E27FC236}">
                <a16:creationId xmlns:a16="http://schemas.microsoft.com/office/drawing/2014/main" id="{71A89453-C282-4A00-BEBA-58B60DF4CBB5}"/>
              </a:ext>
            </a:extLst>
          </p:cNvPr>
          <p:cNvSpPr/>
          <p:nvPr/>
        </p:nvSpPr>
        <p:spPr>
          <a:xfrm>
            <a:off x="1036593" y="2340135"/>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0" name="직사각형 113">
            <a:extLst>
              <a:ext uri="{FF2B5EF4-FFF2-40B4-BE49-F238E27FC236}">
                <a16:creationId xmlns:a16="http://schemas.microsoft.com/office/drawing/2014/main" id="{4D97BB42-49D7-41DC-B9C6-415737ACE3E5}"/>
              </a:ext>
            </a:extLst>
          </p:cNvPr>
          <p:cNvSpPr>
            <a:spLocks noChangeArrowheads="1"/>
          </p:cNvSpPr>
          <p:nvPr/>
        </p:nvSpPr>
        <p:spPr bwMode="auto">
          <a:xfrm>
            <a:off x="541126" y="3465414"/>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Arial"/>
                <a:ea typeface="Arial Unicode MS"/>
                <a:cs typeface="Arial" charset="0"/>
              </a:rPr>
              <a:t>2022</a:t>
            </a:r>
            <a:endParaRPr kumimoji="0" lang="ko-KR" altLang="en-US" sz="2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31" name="직사각형 113">
            <a:extLst>
              <a:ext uri="{FF2B5EF4-FFF2-40B4-BE49-F238E27FC236}">
                <a16:creationId xmlns:a16="http://schemas.microsoft.com/office/drawing/2014/main" id="{F0C6A97C-8E21-44D6-87D5-9810E3F411F1}"/>
              </a:ext>
            </a:extLst>
          </p:cNvPr>
          <p:cNvSpPr>
            <a:spLocks noChangeArrowheads="1"/>
          </p:cNvSpPr>
          <p:nvPr/>
        </p:nvSpPr>
        <p:spPr bwMode="auto">
          <a:xfrm>
            <a:off x="2614884" y="3465414"/>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Arial"/>
                <a:ea typeface="Arial Unicode MS"/>
                <a:cs typeface="Arial" charset="0"/>
              </a:rPr>
              <a:t>2023</a:t>
            </a:r>
            <a:endParaRPr kumimoji="0" lang="ko-KR" altLang="en-US" sz="2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32" name="Rectangle 16">
            <a:extLst>
              <a:ext uri="{FF2B5EF4-FFF2-40B4-BE49-F238E27FC236}">
                <a16:creationId xmlns:a16="http://schemas.microsoft.com/office/drawing/2014/main" id="{54A99A25-C28A-43DC-8B6F-0360ADF73CD5}"/>
              </a:ext>
            </a:extLst>
          </p:cNvPr>
          <p:cNvSpPr/>
          <p:nvPr/>
        </p:nvSpPr>
        <p:spPr>
          <a:xfrm rot="2905558">
            <a:off x="3161025" y="2244417"/>
            <a:ext cx="298064" cy="5343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3" name="CuadroTexto 32">
            <a:extLst>
              <a:ext uri="{FF2B5EF4-FFF2-40B4-BE49-F238E27FC236}">
                <a16:creationId xmlns:a16="http://schemas.microsoft.com/office/drawing/2014/main" id="{7918C912-C9CD-4D1B-B365-595E04C3E61A}"/>
              </a:ext>
            </a:extLst>
          </p:cNvPr>
          <p:cNvSpPr txBox="1"/>
          <p:nvPr/>
        </p:nvSpPr>
        <p:spPr>
          <a:xfrm>
            <a:off x="82217" y="3967896"/>
            <a:ext cx="208184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b="1" i="0" u="none" strike="noStrike" kern="1200" cap="none" spc="0" normalizeH="0" baseline="0" noProof="0">
                <a:ln>
                  <a:noFill/>
                </a:ln>
                <a:solidFill>
                  <a:srgbClr val="000000"/>
                </a:solidFill>
                <a:effectLst/>
                <a:uLnTx/>
                <a:uFillTx/>
                <a:latin typeface="Calibri"/>
                <a:ea typeface="+mn-ea"/>
                <a:cs typeface="Calibri"/>
              </a:rPr>
              <a:t>$366,7 </a:t>
            </a:r>
            <a:r>
              <a:rPr kumimoji="0" lang="es-CO" sz="1200" b="0" i="0" u="none" strike="noStrike" kern="1200" cap="none" spc="0" normalizeH="0" baseline="0" noProof="0">
                <a:ln>
                  <a:noFill/>
                </a:ln>
                <a:solidFill>
                  <a:srgbClr val="000000"/>
                </a:solidFill>
                <a:effectLst/>
                <a:uLnTx/>
                <a:uFillTx/>
                <a:latin typeface="Calibri"/>
                <a:ea typeface="+mn-ea"/>
                <a:cs typeface="Calibri"/>
              </a:rPr>
              <a:t>Miles de millones*</a:t>
            </a:r>
          </a:p>
        </p:txBody>
      </p:sp>
      <p:sp>
        <p:nvSpPr>
          <p:cNvPr id="34" name="CuadroTexto 33">
            <a:extLst>
              <a:ext uri="{FF2B5EF4-FFF2-40B4-BE49-F238E27FC236}">
                <a16:creationId xmlns:a16="http://schemas.microsoft.com/office/drawing/2014/main" id="{43D9C52B-546C-4D78-9AA1-2B1B76C2A785}"/>
              </a:ext>
            </a:extLst>
          </p:cNvPr>
          <p:cNvSpPr txBox="1"/>
          <p:nvPr/>
        </p:nvSpPr>
        <p:spPr>
          <a:xfrm>
            <a:off x="2318390" y="3973634"/>
            <a:ext cx="2262473" cy="369332"/>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800" b="1" i="0" u="none" strike="noStrike" kern="1200" cap="none" spc="0" normalizeH="0" baseline="0" noProof="0">
                <a:ln>
                  <a:noFill/>
                </a:ln>
                <a:solidFill>
                  <a:srgbClr val="000000"/>
                </a:solidFill>
                <a:effectLst/>
                <a:uLnTx/>
                <a:uFillTx/>
                <a:latin typeface="Calibri"/>
                <a:ea typeface="+mn-ea"/>
                <a:cs typeface="Calibri"/>
              </a:rPr>
              <a:t>$346,5 </a:t>
            </a:r>
            <a:r>
              <a:rPr kumimoji="0" lang="es-CO" sz="1200" b="0" i="0" u="none" strike="noStrike" kern="1200" cap="none" spc="0" normalizeH="0" baseline="0" noProof="0">
                <a:ln>
                  <a:noFill/>
                </a:ln>
                <a:solidFill>
                  <a:srgbClr val="000000"/>
                </a:solidFill>
                <a:effectLst/>
                <a:uLnTx/>
                <a:uFillTx/>
                <a:latin typeface="Calibri"/>
                <a:ea typeface="+mn-ea"/>
                <a:cs typeface="Calibri"/>
              </a:rPr>
              <a:t>Miles de millones **</a:t>
            </a:r>
          </a:p>
        </p:txBody>
      </p:sp>
      <p:grpSp>
        <p:nvGrpSpPr>
          <p:cNvPr id="35" name="Group 4">
            <a:extLst>
              <a:ext uri="{FF2B5EF4-FFF2-40B4-BE49-F238E27FC236}">
                <a16:creationId xmlns:a16="http://schemas.microsoft.com/office/drawing/2014/main" id="{BDDF4AD8-686F-4244-ADBB-D9BDEB24973F}"/>
              </a:ext>
            </a:extLst>
          </p:cNvPr>
          <p:cNvGrpSpPr/>
          <p:nvPr/>
        </p:nvGrpSpPr>
        <p:grpSpPr>
          <a:xfrm rot="10800000">
            <a:off x="1219937" y="4793081"/>
            <a:ext cx="744529" cy="945572"/>
            <a:chOff x="803295" y="2132856"/>
            <a:chExt cx="2308774" cy="2836260"/>
          </a:xfrm>
        </p:grpSpPr>
        <p:sp>
          <p:nvSpPr>
            <p:cNvPr id="36" name="Rectangle 7">
              <a:extLst>
                <a:ext uri="{FF2B5EF4-FFF2-40B4-BE49-F238E27FC236}">
                  <a16:creationId xmlns:a16="http://schemas.microsoft.com/office/drawing/2014/main" id="{38B29419-49AB-4BBD-8B1D-0EBBE53C2E36}"/>
                </a:ext>
              </a:extLst>
            </p:cNvPr>
            <p:cNvSpPr/>
            <p:nvPr/>
          </p:nvSpPr>
          <p:spPr>
            <a:xfrm>
              <a:off x="1391074" y="4347343"/>
              <a:ext cx="1154258" cy="621773"/>
            </a:xfrm>
            <a:prstGeom prst="rect">
              <a:avLst/>
            </a:prstGeom>
            <a:solidFill>
              <a:schemeClr val="accent4"/>
            </a:solidFill>
            <a:ln>
              <a:noFill/>
            </a:ln>
            <a:scene3d>
              <a:camera prst="isometricLeftDown">
                <a:rot lat="900002" lon="2700000" rev="0"/>
              </a:camera>
              <a:lightRig rig="balanced" dir="t"/>
            </a:scene3d>
            <a:sp3d extrusionH="36195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Arial" panose="020B0604020202020204"/>
                <a:ea typeface="굴림" panose="020B0600000101010101" pitchFamily="34" charset="-127"/>
                <a:cs typeface="+mn-cs"/>
              </a:endParaRPr>
            </a:p>
          </p:txBody>
        </p:sp>
        <p:sp>
          <p:nvSpPr>
            <p:cNvPr id="37" name="Rectangle 5">
              <a:extLst>
                <a:ext uri="{FF2B5EF4-FFF2-40B4-BE49-F238E27FC236}">
                  <a16:creationId xmlns:a16="http://schemas.microsoft.com/office/drawing/2014/main" id="{173B4B29-5C04-45D0-A2A9-A78F0DEB0557}"/>
                </a:ext>
              </a:extLst>
            </p:cNvPr>
            <p:cNvSpPr/>
            <p:nvPr/>
          </p:nvSpPr>
          <p:spPr>
            <a:xfrm>
              <a:off x="1391074" y="3661947"/>
              <a:ext cx="1154258" cy="621773"/>
            </a:xfrm>
            <a:prstGeom prst="rect">
              <a:avLst/>
            </a:prstGeom>
            <a:solidFill>
              <a:schemeClr val="accent2"/>
            </a:solidFill>
            <a:ln>
              <a:noFill/>
            </a:ln>
            <a:scene3d>
              <a:camera prst="isometricLeftDown">
                <a:rot lat="900002" lon="2700000" rev="0"/>
              </a:camera>
              <a:lightRig rig="balanced" dir="t"/>
            </a:scene3d>
            <a:sp3d extrusionH="36195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Arial" panose="020B0604020202020204"/>
                <a:ea typeface="굴림" panose="020B0600000101010101" pitchFamily="34" charset="-127"/>
                <a:cs typeface="+mn-cs"/>
              </a:endParaRPr>
            </a:p>
          </p:txBody>
        </p:sp>
        <p:sp>
          <p:nvSpPr>
            <p:cNvPr id="38" name="Up Arrow 6">
              <a:extLst>
                <a:ext uri="{FF2B5EF4-FFF2-40B4-BE49-F238E27FC236}">
                  <a16:creationId xmlns:a16="http://schemas.microsoft.com/office/drawing/2014/main" id="{2243ECEB-D054-42FA-9FF8-B15B3D06CAFB}"/>
                </a:ext>
              </a:extLst>
            </p:cNvPr>
            <p:cNvSpPr/>
            <p:nvPr/>
          </p:nvSpPr>
          <p:spPr>
            <a:xfrm>
              <a:off x="803295" y="2132856"/>
              <a:ext cx="2308774" cy="1515597"/>
            </a:xfrm>
            <a:prstGeom prst="upArrow">
              <a:avLst>
                <a:gd name="adj1" fmla="val 50000"/>
                <a:gd name="adj2" fmla="val 52264"/>
              </a:avLst>
            </a:prstGeom>
            <a:solidFill>
              <a:schemeClr val="accent1"/>
            </a:solidFill>
            <a:ln>
              <a:noFill/>
            </a:ln>
            <a:scene3d>
              <a:camera prst="isometricLeftDown">
                <a:rot lat="900002" lon="2700000" rev="0"/>
              </a:camera>
              <a:lightRig rig="balanced" dir="t"/>
            </a:scene3d>
            <a:sp3d extrusionH="36195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Arial" panose="020B0604020202020204"/>
                <a:ea typeface="굴림" panose="020B0600000101010101" pitchFamily="34" charset="-127"/>
                <a:cs typeface="+mn-cs"/>
              </a:endParaRPr>
            </a:p>
          </p:txBody>
        </p:sp>
      </p:grpSp>
      <p:sp>
        <p:nvSpPr>
          <p:cNvPr id="39" name="CuadroTexto 38">
            <a:extLst>
              <a:ext uri="{FF2B5EF4-FFF2-40B4-BE49-F238E27FC236}">
                <a16:creationId xmlns:a16="http://schemas.microsoft.com/office/drawing/2014/main" id="{C7C8E6B7-9D3E-4693-A104-98E97E774541}"/>
              </a:ext>
            </a:extLst>
          </p:cNvPr>
          <p:cNvSpPr txBox="1"/>
          <p:nvPr/>
        </p:nvSpPr>
        <p:spPr>
          <a:xfrm>
            <a:off x="2098088" y="4846559"/>
            <a:ext cx="1510747" cy="68480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2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-5,5%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05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$20 miles de millones</a:t>
            </a:r>
          </a:p>
        </p:txBody>
      </p:sp>
    </p:spTree>
    <p:extLst>
      <p:ext uri="{BB962C8B-B14F-4D97-AF65-F5344CB8AC3E}">
        <p14:creationId xmlns:p14="http://schemas.microsoft.com/office/powerpoint/2010/main" val="181380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6D325FA6-209E-8FEB-CE44-7E20C933ED8A}"/>
              </a:ext>
            </a:extLst>
          </p:cNvPr>
          <p:cNvSpPr txBox="1">
            <a:spLocks/>
          </p:cNvSpPr>
          <p:nvPr/>
        </p:nvSpPr>
        <p:spPr>
          <a:xfrm>
            <a:off x="986434" y="159555"/>
            <a:ext cx="5798448" cy="48166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fontAlgn="auto" latinLnBrk="0">
              <a:lnSpc>
                <a:spcPct val="90000"/>
              </a:lnSpc>
              <a:spcBef>
                <a:spcPts val="0"/>
              </a:spcBef>
              <a:spcAft>
                <a:spcPts val="0"/>
              </a:spcAft>
              <a:buClrTx/>
              <a:buSzTx/>
              <a:buFont typeface="Arial" panose="020B0604020202020204" pitchFamily="34" charset="0"/>
              <a:buNone/>
              <a:tabLst/>
              <a:defRPr/>
            </a:pPr>
            <a:r>
              <a:rPr lang="es-CO" spc="-130" dirty="0">
                <a:solidFill>
                  <a:srgbClr val="C00000"/>
                </a:solidFill>
                <a:latin typeface="Arial"/>
                <a:cs typeface="Calibri"/>
              </a:rPr>
              <a:t>Transferencias Monetarias – IMG</a:t>
            </a:r>
          </a:p>
        </p:txBody>
      </p:sp>
      <p:sp>
        <p:nvSpPr>
          <p:cNvPr id="5" name="CuadroTexto 4">
            <a:extLst>
              <a:ext uri="{FF2B5EF4-FFF2-40B4-BE49-F238E27FC236}">
                <a16:creationId xmlns:a16="http://schemas.microsoft.com/office/drawing/2014/main" id="{F4E99522-CCB4-671D-E059-5435F3D3BBEE}"/>
              </a:ext>
            </a:extLst>
          </p:cNvPr>
          <p:cNvSpPr txBox="1"/>
          <p:nvPr/>
        </p:nvSpPr>
        <p:spPr>
          <a:xfrm>
            <a:off x="4965581" y="1375543"/>
            <a:ext cx="1868081" cy="341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20" b="1" i="0" u="none" strike="noStrike" kern="1200" cap="none" spc="0" normalizeH="0" baseline="0" noProof="0" dirty="0">
                <a:ln>
                  <a:noFill/>
                </a:ln>
                <a:solidFill>
                  <a:srgbClr val="000000"/>
                </a:solidFill>
                <a:effectLst/>
                <a:uLnTx/>
                <a:uFillTx/>
                <a:latin typeface="Arial" panose="020B0604020202020204"/>
                <a:ea typeface="+mn-ea"/>
                <a:cs typeface="+mn-cs"/>
              </a:rPr>
              <a:t>2022</a:t>
            </a:r>
          </a:p>
        </p:txBody>
      </p:sp>
      <p:sp>
        <p:nvSpPr>
          <p:cNvPr id="13" name="CuadroTexto 12">
            <a:extLst>
              <a:ext uri="{FF2B5EF4-FFF2-40B4-BE49-F238E27FC236}">
                <a16:creationId xmlns:a16="http://schemas.microsoft.com/office/drawing/2014/main" id="{D7F5F347-A89A-4F94-A65F-EC93D14E4B85}"/>
              </a:ext>
            </a:extLst>
          </p:cNvPr>
          <p:cNvSpPr txBox="1"/>
          <p:nvPr/>
        </p:nvSpPr>
        <p:spPr>
          <a:xfrm>
            <a:off x="1331363" y="6346588"/>
            <a:ext cx="1770520" cy="341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20" b="1" i="0" u="none" strike="noStrike" kern="1200" cap="none" spc="0" normalizeH="0" baseline="0" noProof="0" dirty="0">
                <a:ln>
                  <a:noFill/>
                </a:ln>
                <a:solidFill>
                  <a:srgbClr val="000000"/>
                </a:solidFill>
                <a:effectLst/>
                <a:uLnTx/>
                <a:uFillTx/>
                <a:latin typeface="Arial" panose="020B0604020202020204"/>
                <a:ea typeface="+mn-ea"/>
                <a:cs typeface="+mn-cs"/>
              </a:rPr>
              <a:t>$590,346</a:t>
            </a:r>
          </a:p>
        </p:txBody>
      </p:sp>
      <p:sp>
        <p:nvSpPr>
          <p:cNvPr id="16" name="CuadroTexto 15">
            <a:extLst>
              <a:ext uri="{FF2B5EF4-FFF2-40B4-BE49-F238E27FC236}">
                <a16:creationId xmlns:a16="http://schemas.microsoft.com/office/drawing/2014/main" id="{404758CF-3D70-40E8-8ADF-0F3B56521EB9}"/>
              </a:ext>
            </a:extLst>
          </p:cNvPr>
          <p:cNvSpPr txBox="1"/>
          <p:nvPr/>
        </p:nvSpPr>
        <p:spPr>
          <a:xfrm>
            <a:off x="5014362" y="6346588"/>
            <a:ext cx="1770520" cy="341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20" b="1" i="0" u="none" strike="noStrike" kern="1200" cap="none" spc="0" normalizeH="0" baseline="0" noProof="0" dirty="0">
                <a:ln>
                  <a:noFill/>
                </a:ln>
                <a:solidFill>
                  <a:srgbClr val="000000"/>
                </a:solidFill>
                <a:effectLst/>
                <a:uLnTx/>
                <a:uFillTx/>
                <a:latin typeface="Arial" panose="020B0604020202020204"/>
                <a:ea typeface="+mn-ea"/>
                <a:cs typeface="+mn-cs"/>
              </a:rPr>
              <a:t>$</a:t>
            </a:r>
            <a:r>
              <a:rPr lang="es-CO" sz="1620" b="1" dirty="0">
                <a:solidFill>
                  <a:srgbClr val="000000"/>
                </a:solidFill>
                <a:latin typeface="Arial" panose="020B0604020202020204"/>
              </a:rPr>
              <a:t>806</a:t>
            </a:r>
            <a:r>
              <a:rPr kumimoji="0" lang="es-CO" sz="1620" b="1" i="0" u="none" strike="noStrike" kern="1200" cap="none" spc="0" normalizeH="0" baseline="0" noProof="0" dirty="0">
                <a:ln>
                  <a:noFill/>
                </a:ln>
                <a:solidFill>
                  <a:srgbClr val="000000"/>
                </a:solidFill>
                <a:effectLst/>
                <a:uLnTx/>
                <a:uFillTx/>
                <a:latin typeface="Arial" panose="020B0604020202020204"/>
                <a:ea typeface="+mn-ea"/>
                <a:cs typeface="+mn-cs"/>
              </a:rPr>
              <a:t>,264</a:t>
            </a:r>
          </a:p>
        </p:txBody>
      </p:sp>
      <p:graphicFrame>
        <p:nvGraphicFramePr>
          <p:cNvPr id="11" name="Gráfico 10">
            <a:extLst>
              <a:ext uri="{FF2B5EF4-FFF2-40B4-BE49-F238E27FC236}">
                <a16:creationId xmlns:a16="http://schemas.microsoft.com/office/drawing/2014/main" id="{CDB4FA80-0832-B263-974E-51F4A18F022F}"/>
              </a:ext>
            </a:extLst>
          </p:cNvPr>
          <p:cNvGraphicFramePr>
            <a:graphicFrameLocks/>
          </p:cNvGraphicFramePr>
          <p:nvPr/>
        </p:nvGraphicFramePr>
        <p:xfrm>
          <a:off x="0" y="1596857"/>
          <a:ext cx="3753853" cy="46336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áfico 21">
            <a:extLst>
              <a:ext uri="{FF2B5EF4-FFF2-40B4-BE49-F238E27FC236}">
                <a16:creationId xmlns:a16="http://schemas.microsoft.com/office/drawing/2014/main" id="{9C86A5D4-26A8-CD07-7AA1-2CCFF3ED60B1}"/>
              </a:ext>
            </a:extLst>
          </p:cNvPr>
          <p:cNvGraphicFramePr>
            <a:graphicFrameLocks/>
          </p:cNvGraphicFramePr>
          <p:nvPr/>
        </p:nvGraphicFramePr>
        <p:xfrm>
          <a:off x="3739242" y="1556155"/>
          <a:ext cx="4152315" cy="4804482"/>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13BE72B8-5FC9-9CEE-4788-688C9A8A6AE2}"/>
              </a:ext>
            </a:extLst>
          </p:cNvPr>
          <p:cNvSpPr txBox="1"/>
          <p:nvPr/>
        </p:nvSpPr>
        <p:spPr>
          <a:xfrm>
            <a:off x="1282583" y="1375543"/>
            <a:ext cx="1868081" cy="341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20" b="1" i="0" u="none" strike="noStrike" kern="1200" cap="none" spc="0" normalizeH="0" baseline="0" noProof="0" dirty="0">
                <a:ln>
                  <a:noFill/>
                </a:ln>
                <a:solidFill>
                  <a:srgbClr val="000000"/>
                </a:solidFill>
                <a:effectLst/>
                <a:uLnTx/>
                <a:uFillTx/>
                <a:latin typeface="Arial" panose="020B0604020202020204"/>
                <a:ea typeface="+mn-ea"/>
                <a:cs typeface="+mn-cs"/>
              </a:rPr>
              <a:t>2021</a:t>
            </a:r>
          </a:p>
        </p:txBody>
      </p:sp>
      <p:graphicFrame>
        <p:nvGraphicFramePr>
          <p:cNvPr id="6" name="Gráfico 5">
            <a:extLst>
              <a:ext uri="{FF2B5EF4-FFF2-40B4-BE49-F238E27FC236}">
                <a16:creationId xmlns:a16="http://schemas.microsoft.com/office/drawing/2014/main" id="{99241691-6265-F698-6370-D8B42B199154}"/>
              </a:ext>
            </a:extLst>
          </p:cNvPr>
          <p:cNvGraphicFramePr>
            <a:graphicFrameLocks/>
          </p:cNvGraphicFramePr>
          <p:nvPr/>
        </p:nvGraphicFramePr>
        <p:xfrm>
          <a:off x="7891557" y="1627327"/>
          <a:ext cx="3959548" cy="2331070"/>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88A17B8F-F2AA-63BD-ED1E-C61CC61302C5}"/>
              </a:ext>
            </a:extLst>
          </p:cNvPr>
          <p:cNvSpPr txBox="1"/>
          <p:nvPr/>
        </p:nvSpPr>
        <p:spPr>
          <a:xfrm>
            <a:off x="9028183" y="4029569"/>
            <a:ext cx="1770520" cy="341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20" b="1" i="0" u="none" strike="noStrike" kern="1200" cap="none" spc="0" normalizeH="0" baseline="0" noProof="0" dirty="0">
                <a:ln>
                  <a:noFill/>
                </a:ln>
                <a:solidFill>
                  <a:srgbClr val="000000"/>
                </a:solidFill>
                <a:effectLst/>
                <a:uLnTx/>
                <a:uFillTx/>
                <a:latin typeface="Arial" panose="020B0604020202020204"/>
                <a:ea typeface="+mn-ea"/>
                <a:cs typeface="+mn-cs"/>
              </a:rPr>
              <a:t>$</a:t>
            </a:r>
            <a:r>
              <a:rPr lang="es-CO" sz="1620" b="1" dirty="0">
                <a:solidFill>
                  <a:srgbClr val="000000"/>
                </a:solidFill>
                <a:latin typeface="Arial" panose="020B0604020202020204"/>
              </a:rPr>
              <a:t>287,061</a:t>
            </a:r>
            <a:endParaRPr kumimoji="0" lang="es-CO" sz="162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CuadroTexto 8">
            <a:extLst>
              <a:ext uri="{FF2B5EF4-FFF2-40B4-BE49-F238E27FC236}">
                <a16:creationId xmlns:a16="http://schemas.microsoft.com/office/drawing/2014/main" id="{C44D3F37-1D62-D696-6FAE-67144E0D5806}"/>
              </a:ext>
            </a:extLst>
          </p:cNvPr>
          <p:cNvSpPr txBox="1"/>
          <p:nvPr/>
        </p:nvSpPr>
        <p:spPr>
          <a:xfrm>
            <a:off x="8979402" y="1375543"/>
            <a:ext cx="1868081" cy="341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20" b="1" i="0" u="none" strike="noStrike" kern="1200" cap="none" spc="0" normalizeH="0" baseline="0" noProof="0" dirty="0">
                <a:ln>
                  <a:noFill/>
                </a:ln>
                <a:solidFill>
                  <a:srgbClr val="000000"/>
                </a:solidFill>
                <a:effectLst/>
                <a:uLnTx/>
                <a:uFillTx/>
                <a:latin typeface="Arial" panose="020B0604020202020204"/>
                <a:ea typeface="+mn-ea"/>
                <a:cs typeface="+mn-cs"/>
              </a:rPr>
              <a:t>2023</a:t>
            </a:r>
          </a:p>
        </p:txBody>
      </p:sp>
      <p:sp>
        <p:nvSpPr>
          <p:cNvPr id="10" name="Marcador de contenido 2">
            <a:extLst>
              <a:ext uri="{FF2B5EF4-FFF2-40B4-BE49-F238E27FC236}">
                <a16:creationId xmlns:a16="http://schemas.microsoft.com/office/drawing/2014/main" id="{18121453-7EA8-8DBF-F288-8FC2E049A054}"/>
              </a:ext>
            </a:extLst>
          </p:cNvPr>
          <p:cNvSpPr txBox="1">
            <a:spLocks/>
          </p:cNvSpPr>
          <p:nvPr/>
        </p:nvSpPr>
        <p:spPr>
          <a:xfrm>
            <a:off x="313374" y="641216"/>
            <a:ext cx="11633983" cy="73432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fontAlgn="auto" latinLnBrk="0">
              <a:lnSpc>
                <a:spcPct val="90000"/>
              </a:lnSpc>
              <a:spcBef>
                <a:spcPts val="0"/>
              </a:spcBef>
              <a:spcAft>
                <a:spcPts val="0"/>
              </a:spcAft>
              <a:buClrTx/>
              <a:buSzTx/>
              <a:buFont typeface="Arial" panose="020B0604020202020204" pitchFamily="34" charset="0"/>
              <a:buNone/>
              <a:tabLst/>
              <a:defRPr/>
            </a:pPr>
            <a:r>
              <a:rPr lang="es-MX" sz="2400" spc="-130" dirty="0">
                <a:latin typeface="Arial"/>
                <a:cs typeface="Calibri"/>
              </a:rPr>
              <a:t>L</a:t>
            </a:r>
            <a:r>
              <a:rPr lang="es-CO" sz="2400" spc="-130" dirty="0">
                <a:latin typeface="Arial"/>
                <a:cs typeface="Calibri"/>
              </a:rPr>
              <a:t>a SHD continúa gestionando transferencias monetarias ordinarias y de programas del Distrito a más de 200 mil hogares al mes, por una suma de $287 mil millones sólo en 2023</a:t>
            </a:r>
          </a:p>
        </p:txBody>
      </p:sp>
      <p:pic>
        <p:nvPicPr>
          <p:cNvPr id="3" name="Gráfico 2" descr="Cartera contorno">
            <a:extLst>
              <a:ext uri="{FF2B5EF4-FFF2-40B4-BE49-F238E27FC236}">
                <a16:creationId xmlns:a16="http://schemas.microsoft.com/office/drawing/2014/main" id="{77D0F7FD-FD98-6EB8-FF5C-F171D42C66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1122" y="28778"/>
            <a:ext cx="670450" cy="670450"/>
          </a:xfrm>
          <a:prstGeom prst="rect">
            <a:avLst/>
          </a:prstGeom>
        </p:spPr>
      </p:pic>
    </p:spTree>
    <p:extLst>
      <p:ext uri="{BB962C8B-B14F-4D97-AF65-F5344CB8AC3E}">
        <p14:creationId xmlns:p14="http://schemas.microsoft.com/office/powerpoint/2010/main" val="1580275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BABEE17-4C70-4EE6-A920-C15FC9C32946}"/>
              </a:ext>
            </a:extLst>
          </p:cNvPr>
          <p:cNvSpPr txBox="1">
            <a:spLocks/>
          </p:cNvSpPr>
          <p:nvPr/>
        </p:nvSpPr>
        <p:spPr>
          <a:xfrm>
            <a:off x="1135323" y="362434"/>
            <a:ext cx="11155680" cy="506671"/>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l" eaLnBrk="1" fontAlgn="auto" hangingPunct="1">
              <a:spcAft>
                <a:spcPts val="0"/>
              </a:spcAft>
              <a:defRPr/>
            </a:pPr>
            <a:r>
              <a:rPr lang="es-ES" spc="-130" dirty="0">
                <a:solidFill>
                  <a:srgbClr val="C00000"/>
                </a:solidFill>
                <a:latin typeface="Arial"/>
                <a:ea typeface="+mn-ea"/>
                <a:cs typeface="Calibri"/>
              </a:rPr>
              <a:t>Unidades productivas Formalizadas</a:t>
            </a:r>
          </a:p>
          <a:p>
            <a:pPr marL="0" marR="0" lvl="0" indent="0" algn="r" defTabSz="914400" rtl="0" eaLnBrk="0" fontAlgn="base" latinLnBrk="0" hangingPunct="0">
              <a:lnSpc>
                <a:spcPct val="90000"/>
              </a:lnSpc>
              <a:spcBef>
                <a:spcPct val="0"/>
              </a:spcBef>
              <a:spcAft>
                <a:spcPct val="0"/>
              </a:spcAft>
              <a:buClrTx/>
              <a:buSzTx/>
              <a:buFontTx/>
              <a:buNone/>
              <a:tabLst/>
              <a:defRPr/>
            </a:pPr>
            <a:endParaRPr kumimoji="0" lang="es-419" sz="1400" b="0" i="0" u="none" strike="noStrike" kern="1200" cap="none" spc="0" normalizeH="0" baseline="0" noProof="0" dirty="0">
              <a:ln>
                <a:noFill/>
              </a:ln>
              <a:solidFill>
                <a:srgbClr val="C00000"/>
              </a:solidFill>
              <a:effectLst/>
              <a:uLnTx/>
              <a:uFillTx/>
              <a:latin typeface="Arial" panose="020B0604020202020204"/>
              <a:ea typeface="+mj-ea"/>
              <a:cs typeface="+mj-cs"/>
            </a:endParaRPr>
          </a:p>
        </p:txBody>
      </p:sp>
      <p:sp>
        <p:nvSpPr>
          <p:cNvPr id="8" name="CuadroTexto 7">
            <a:extLst>
              <a:ext uri="{FF2B5EF4-FFF2-40B4-BE49-F238E27FC236}">
                <a16:creationId xmlns:a16="http://schemas.microsoft.com/office/drawing/2014/main" id="{39FB8ACB-1C9F-4AC4-9C1B-AFF2E5EEF338}"/>
              </a:ext>
            </a:extLst>
          </p:cNvPr>
          <p:cNvSpPr txBox="1"/>
          <p:nvPr/>
        </p:nvSpPr>
        <p:spPr>
          <a:xfrm>
            <a:off x="655782" y="5776468"/>
            <a:ext cx="4332972" cy="400110"/>
          </a:xfrm>
          <a:prstGeom prst="rect">
            <a:avLst/>
          </a:prstGeom>
          <a:noFill/>
        </p:spPr>
        <p:txBody>
          <a:bodyPr wrap="square">
            <a:spAutoFit/>
          </a:bodyPr>
          <a:lstStyle>
            <a:defPPr>
              <a:defRPr lang="es-CO"/>
            </a:defPPr>
            <a:lvl1pPr algn="just">
              <a:defRPr sz="1000" b="1">
                <a:solidFill>
                  <a:srgbClr val="000000"/>
                </a:solidFill>
                <a:latin typeface="Roboto" panose="020000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O" sz="1000" b="0" i="0" u="none" strike="noStrike" kern="1200" cap="none" spc="0" normalizeH="0" baseline="0" noProof="0">
                <a:ln>
                  <a:noFill/>
                </a:ln>
                <a:solidFill>
                  <a:srgbClr val="000000"/>
                </a:solidFill>
                <a:effectLst/>
                <a:uLnTx/>
                <a:uFillTx/>
                <a:latin typeface="Roboto" panose="02000000000000000000" pitchFamily="2" charset="0"/>
                <a:ea typeface="+mn-ea"/>
                <a:cs typeface="+mn-cs"/>
              </a:rPr>
              <a:t>Fuente: Subdirección de Planeación e Inteligencia Tributaria – DIB </a:t>
            </a:r>
            <a:r>
              <a:rPr kumimoji="0" lang="es-ES" sz="1000" b="0" i="0" u="none" strike="noStrike" kern="1200" cap="none" spc="0" normalizeH="0" baseline="0" noProof="0">
                <a:ln>
                  <a:noFill/>
                </a:ln>
                <a:solidFill>
                  <a:srgbClr val="000000"/>
                </a:solidFill>
                <a:effectLst/>
                <a:uLnTx/>
                <a:uFillTx/>
                <a:latin typeface="Roboto" panose="02000000000000000000" pitchFamily="2" charset="0"/>
                <a:ea typeface="+mn-ea"/>
                <a:cs typeface="+mn-cs"/>
              </a:rPr>
              <a:t>corte 30/06/2023.</a:t>
            </a:r>
            <a:endParaRPr kumimoji="0" lang="es-CO" sz="1000" b="0" i="0" u="none" strike="noStrike" kern="1200" cap="none" spc="0" normalizeH="0" baseline="0" noProof="0">
              <a:ln>
                <a:noFill/>
              </a:ln>
              <a:solidFill>
                <a:srgbClr val="000000"/>
              </a:solidFill>
              <a:effectLst/>
              <a:uLnTx/>
              <a:uFillTx/>
              <a:latin typeface="Roboto" panose="02000000000000000000" pitchFamily="2" charset="0"/>
              <a:ea typeface="+mn-ea"/>
              <a:cs typeface="+mn-cs"/>
            </a:endParaRPr>
          </a:p>
        </p:txBody>
      </p:sp>
      <p:graphicFrame>
        <p:nvGraphicFramePr>
          <p:cNvPr id="3" name="Tabla 2">
            <a:extLst>
              <a:ext uri="{FF2B5EF4-FFF2-40B4-BE49-F238E27FC236}">
                <a16:creationId xmlns:a16="http://schemas.microsoft.com/office/drawing/2014/main" id="{88780797-E34C-9129-819E-177CC60DDFD4}"/>
              </a:ext>
            </a:extLst>
          </p:cNvPr>
          <p:cNvGraphicFramePr>
            <a:graphicFrameLocks noGrp="1"/>
          </p:cNvGraphicFramePr>
          <p:nvPr/>
        </p:nvGraphicFramePr>
        <p:xfrm>
          <a:off x="791261" y="3059086"/>
          <a:ext cx="4064000" cy="384810"/>
        </p:xfrm>
        <a:graphic>
          <a:graphicData uri="http://schemas.openxmlformats.org/drawingml/2006/table">
            <a:tbl>
              <a:tblPr>
                <a:tableStyleId>{306799F8-075E-4A3A-A7F6-7FBC6576F1A4}</a:tableStyleId>
              </a:tblPr>
              <a:tblGrid>
                <a:gridCol w="3302595">
                  <a:extLst>
                    <a:ext uri="{9D8B030D-6E8A-4147-A177-3AD203B41FA5}">
                      <a16:colId xmlns:a16="http://schemas.microsoft.com/office/drawing/2014/main" val="1712753835"/>
                    </a:ext>
                  </a:extLst>
                </a:gridCol>
                <a:gridCol w="761405">
                  <a:extLst>
                    <a:ext uri="{9D8B030D-6E8A-4147-A177-3AD203B41FA5}">
                      <a16:colId xmlns:a16="http://schemas.microsoft.com/office/drawing/2014/main" val="1235077551"/>
                    </a:ext>
                  </a:extLst>
                </a:gridCol>
              </a:tblGrid>
              <a:tr h="190500">
                <a:tc>
                  <a:txBody>
                    <a:bodyPr/>
                    <a:lstStyle/>
                    <a:p>
                      <a:pPr algn="ctr" fontAlgn="b"/>
                      <a:r>
                        <a:rPr lang="es-CO" sz="1100" u="none" strike="noStrike">
                          <a:effectLst/>
                        </a:rPr>
                        <a:t>Unidades  productivas formalizadas</a:t>
                      </a:r>
                      <a:endParaRPr lang="es-CO" sz="1100" b="1" i="0" u="none" strike="noStrike">
                        <a:solidFill>
                          <a:srgbClr val="FFFFFF"/>
                        </a:solidFill>
                        <a:effectLst/>
                        <a:latin typeface="Calibri" panose="020F0502020204030204" pitchFamily="34" charset="0"/>
                      </a:endParaRPr>
                    </a:p>
                  </a:txBody>
                  <a:tcPr marL="9525" marR="9525" marT="9525" marB="0" anchor="b"/>
                </a:tc>
                <a:tc>
                  <a:txBody>
                    <a:bodyPr/>
                    <a:lstStyle/>
                    <a:p>
                      <a:pPr algn="r" fontAlgn="b"/>
                      <a:r>
                        <a:rPr lang="es-CO" sz="1200" b="1" i="0" u="none" strike="noStrike">
                          <a:solidFill>
                            <a:schemeClr val="bg1"/>
                          </a:solidFill>
                          <a:effectLst/>
                          <a:latin typeface="Calibri" panose="020F0502020204030204" pitchFamily="34" charset="0"/>
                        </a:rPr>
                        <a:t>2.145</a:t>
                      </a:r>
                    </a:p>
                  </a:txBody>
                  <a:tcPr marL="9525" marR="9525" marT="9525" marB="0" anchor="b"/>
                </a:tc>
                <a:extLst>
                  <a:ext uri="{0D108BD9-81ED-4DB2-BD59-A6C34878D82A}">
                    <a16:rowId xmlns:a16="http://schemas.microsoft.com/office/drawing/2014/main" val="3951665969"/>
                  </a:ext>
                </a:extLst>
              </a:tr>
              <a:tr h="190500">
                <a:tc>
                  <a:txBody>
                    <a:bodyPr/>
                    <a:lstStyle/>
                    <a:p>
                      <a:pPr algn="ctr" fontAlgn="b"/>
                      <a:r>
                        <a:rPr lang="es-CO" sz="1100" u="none" strike="noStrike">
                          <a:effectLst/>
                        </a:rPr>
                        <a:t>Visitas unidades productivas</a:t>
                      </a:r>
                      <a:endParaRPr lang="es-CO" sz="1100" b="1" i="0" u="none" strike="noStrike">
                        <a:solidFill>
                          <a:srgbClr val="FFFFFF"/>
                        </a:solidFill>
                        <a:effectLst/>
                        <a:latin typeface="Calibri" panose="020F0502020204030204" pitchFamily="34" charset="0"/>
                      </a:endParaRPr>
                    </a:p>
                  </a:txBody>
                  <a:tcPr marL="9525" marR="9525" marT="9525" marB="0" anchor="b"/>
                </a:tc>
                <a:tc>
                  <a:txBody>
                    <a:bodyPr/>
                    <a:lstStyle/>
                    <a:p>
                      <a:pPr algn="r" fontAlgn="b"/>
                      <a:r>
                        <a:rPr lang="es-CO" sz="1200" b="1" i="0" u="none" strike="noStrike">
                          <a:solidFill>
                            <a:schemeClr val="bg1"/>
                          </a:solidFill>
                          <a:effectLst/>
                          <a:latin typeface="Calibri" panose="020F0502020204030204" pitchFamily="34" charset="0"/>
                        </a:rPr>
                        <a:t>1.103</a:t>
                      </a:r>
                      <a:endParaRPr lang="es-CO" sz="1100" b="1" i="0" u="none" strike="noStrike">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8565990"/>
                  </a:ext>
                </a:extLst>
              </a:tr>
            </a:tbl>
          </a:graphicData>
        </a:graphic>
      </p:graphicFrame>
      <p:sp>
        <p:nvSpPr>
          <p:cNvPr id="11" name="CuadroTexto 10">
            <a:extLst>
              <a:ext uri="{FF2B5EF4-FFF2-40B4-BE49-F238E27FC236}">
                <a16:creationId xmlns:a16="http://schemas.microsoft.com/office/drawing/2014/main" id="{5645C12D-691F-1A5F-30CE-94E0B4AB92E3}"/>
              </a:ext>
            </a:extLst>
          </p:cNvPr>
          <p:cNvSpPr txBox="1"/>
          <p:nvPr/>
        </p:nvSpPr>
        <p:spPr>
          <a:xfrm>
            <a:off x="399949" y="1083409"/>
            <a:ext cx="11288888" cy="1569660"/>
          </a:xfrm>
          <a:prstGeom prst="rect">
            <a:avLst/>
          </a:prstGeom>
          <a:noFill/>
        </p:spPr>
        <p:txBody>
          <a:bodyPr wrap="square" lIns="91440" tIns="45720" rIns="91440" bIns="45720" anchor="t">
            <a:spAutoFit/>
          </a:bodyPr>
          <a:lstStyle>
            <a:defPPr>
              <a:defRPr lang="es-CO"/>
            </a:defPPr>
            <a:lvl1pPr algn="just">
              <a:defRPr>
                <a:solidFill>
                  <a:srgbClr val="000000"/>
                </a:solidFill>
                <a:latin typeface="Roboto" panose="02000000000000000000" pitchFamily="2" charset="0"/>
              </a:defRPr>
            </a:lvl1p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0000">
                    <a:lumMod val="65000"/>
                    <a:lumOff val="35000"/>
                  </a:srgbClr>
                </a:solidFill>
                <a:effectLst/>
                <a:uLnTx/>
                <a:uFillTx/>
                <a:latin typeface="Calibri"/>
                <a:ea typeface="Calibri"/>
                <a:cs typeface="Calibri"/>
              </a:rPr>
              <a:t>Durante el 2023, con la estrategia conjunta entre la Secretaría Distrital de Desarrollo Económico y la Secretaria Distrital de Hacienda se han realizado 1.103  visitas a unidades productivas en diferentes localidades de la ciudad. </a:t>
            </a:r>
            <a:endParaRPr kumimoji="0" lang="es-CO" sz="1600" b="0" i="0" u="none" strike="noStrike" kern="1200" cap="none" spc="0" normalizeH="0" baseline="0" noProof="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CO" sz="1600" b="0" i="0" u="none" strike="noStrike" kern="1200" cap="none" spc="0" normalizeH="0" baseline="0" noProof="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1600" b="0" i="0" u="none" strike="noStrike" kern="1200" cap="none" spc="0" normalizeH="0" baseline="0" noProof="0">
                <a:ln>
                  <a:noFill/>
                </a:ln>
                <a:solidFill>
                  <a:srgbClr val="000000">
                    <a:lumMod val="65000"/>
                    <a:lumOff val="35000"/>
                  </a:srgbClr>
                </a:solidFill>
                <a:effectLst/>
                <a:uLnTx/>
                <a:uFillTx/>
                <a:latin typeface="Calibri"/>
                <a:ea typeface="Calibri"/>
                <a:cs typeface="Calibri"/>
              </a:rPr>
              <a:t>De acuerdo con la gestión realizada con visitas y demás acciones encaminadas a la formalización empresarial, se formalizaron </a:t>
            </a:r>
            <a:r>
              <a:rPr lang="es-CO" sz="1600">
                <a:solidFill>
                  <a:srgbClr val="000000">
                    <a:lumMod val="65000"/>
                    <a:lumOff val="35000"/>
                  </a:srgbClr>
                </a:solidFill>
                <a:latin typeface="Calibri"/>
                <a:ea typeface="Calibri"/>
                <a:cs typeface="Calibri"/>
              </a:rPr>
              <a:t>2.145</a:t>
            </a:r>
            <a:r>
              <a:rPr kumimoji="0" lang="es-CO" sz="1600" b="0" i="0" u="none" strike="noStrike" kern="1200" cap="none" spc="0" normalizeH="0" baseline="0" noProof="0">
                <a:ln>
                  <a:noFill/>
                </a:ln>
                <a:solidFill>
                  <a:srgbClr val="000000">
                    <a:lumMod val="65000"/>
                    <a:lumOff val="35000"/>
                  </a:srgbClr>
                </a:solidFill>
                <a:effectLst/>
                <a:uLnTx/>
                <a:uFillTx/>
                <a:latin typeface="Calibri"/>
                <a:ea typeface="Calibri"/>
                <a:cs typeface="Calibri"/>
              </a:rPr>
              <a:t> unidades productivas, de la cuales </a:t>
            </a:r>
            <a:r>
              <a:rPr lang="es-CO" sz="1600">
                <a:solidFill>
                  <a:srgbClr val="000000">
                    <a:lumMod val="65000"/>
                    <a:lumOff val="35000"/>
                  </a:srgbClr>
                </a:solidFill>
                <a:latin typeface="Calibri"/>
                <a:ea typeface="Calibri"/>
                <a:cs typeface="Calibri"/>
              </a:rPr>
              <a:t>538</a:t>
            </a:r>
            <a:r>
              <a:rPr kumimoji="0" lang="es-CO" sz="1600" b="0" i="0" u="none" strike="noStrike" kern="1200" cap="none" spc="0" normalizeH="0" baseline="0" noProof="0">
                <a:ln>
                  <a:noFill/>
                </a:ln>
                <a:solidFill>
                  <a:srgbClr val="000000">
                    <a:lumMod val="65000"/>
                    <a:lumOff val="35000"/>
                  </a:srgbClr>
                </a:solidFill>
                <a:effectLst/>
                <a:uLnTx/>
                <a:uFillTx/>
                <a:latin typeface="Calibri"/>
                <a:ea typeface="Calibri"/>
                <a:cs typeface="Calibri"/>
              </a:rPr>
              <a:t> fueron a través del régimen simple de tributación SIMPLE y </a:t>
            </a:r>
            <a:r>
              <a:rPr lang="es-CO" sz="1600">
                <a:solidFill>
                  <a:srgbClr val="000000">
                    <a:lumMod val="65000"/>
                    <a:lumOff val="35000"/>
                  </a:srgbClr>
                </a:solidFill>
                <a:latin typeface="Calibri"/>
                <a:ea typeface="Calibri"/>
                <a:cs typeface="Calibri"/>
              </a:rPr>
              <a:t>1.607</a:t>
            </a:r>
            <a:r>
              <a:rPr kumimoji="0" lang="es-CO" sz="1600" b="0" i="0" u="none" strike="noStrike" kern="1200" cap="none" spc="0" normalizeH="0" baseline="0" noProof="0">
                <a:ln>
                  <a:noFill/>
                </a:ln>
                <a:solidFill>
                  <a:srgbClr val="000000">
                    <a:lumMod val="65000"/>
                    <a:lumOff val="35000"/>
                  </a:srgbClr>
                </a:solidFill>
                <a:effectLst/>
                <a:uLnTx/>
                <a:uFillTx/>
                <a:latin typeface="Calibri"/>
                <a:ea typeface="Calibri"/>
                <a:cs typeface="Calibri"/>
              </a:rPr>
              <a:t> por medio de la inscripción en el Registro de Información Tributaria - RIT. </a:t>
            </a:r>
            <a:endParaRPr kumimoji="0" lang="es-CO" sz="1600" b="0" i="0" u="none" strike="noStrike" kern="1200" cap="none" spc="0" normalizeH="0" baseline="0" noProof="0">
              <a:ln>
                <a:noFill/>
              </a:ln>
              <a:solidFill>
                <a:srgbClr val="000000">
                  <a:lumMod val="65000"/>
                  <a:lumOff val="35000"/>
                </a:srgbClr>
              </a:solidFill>
              <a:effectLst/>
              <a:uLnTx/>
              <a:uFillTx/>
              <a:latin typeface="Calibri" panose="020F0502020204030204" pitchFamily="34" charset="0"/>
              <a:ea typeface="Calibri"/>
              <a:cs typeface="Calibri" panose="020F0502020204030204" pitchFamily="34" charset="0"/>
            </a:endParaRPr>
          </a:p>
        </p:txBody>
      </p:sp>
      <p:sp>
        <p:nvSpPr>
          <p:cNvPr id="15" name="CuadroTexto 14">
            <a:extLst>
              <a:ext uri="{FF2B5EF4-FFF2-40B4-BE49-F238E27FC236}">
                <a16:creationId xmlns:a16="http://schemas.microsoft.com/office/drawing/2014/main" id="{1CBA1626-80D0-2E30-3931-0C9F8518B655}"/>
              </a:ext>
            </a:extLst>
          </p:cNvPr>
          <p:cNvSpPr txBox="1"/>
          <p:nvPr/>
        </p:nvSpPr>
        <p:spPr>
          <a:xfrm>
            <a:off x="5577840" y="5907403"/>
            <a:ext cx="5736873" cy="246221"/>
          </a:xfrm>
          <a:prstGeom prst="rect">
            <a:avLst/>
          </a:prstGeom>
          <a:noFill/>
        </p:spPr>
        <p:txBody>
          <a:bodyPr wrap="square">
            <a:spAutoFit/>
          </a:bodyPr>
          <a:lstStyle>
            <a:defPPr>
              <a:defRPr lang="es-CO"/>
            </a:defPPr>
            <a:lvl1pPr algn="just">
              <a:defRPr sz="1000" b="0">
                <a:solidFill>
                  <a:srgbClr val="000000"/>
                </a:solidFill>
                <a:latin typeface="Roboto" panose="02000000000000000000" pitchFamily="2" charset="0"/>
              </a:defRPr>
            </a:lvl1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*Solo se territorializan las unidades formalizadas a través de RIT</a:t>
            </a:r>
            <a:endParaRPr kumimoji="0" lang="es-CO" sz="10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Gráfico 11" descr="Almacén contorno">
            <a:extLst>
              <a:ext uri="{FF2B5EF4-FFF2-40B4-BE49-F238E27FC236}">
                <a16:creationId xmlns:a16="http://schemas.microsoft.com/office/drawing/2014/main" id="{99B50748-E2E0-2357-F4F2-B9B16E6451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578" y="169659"/>
            <a:ext cx="590408" cy="590408"/>
          </a:xfrm>
          <a:prstGeom prst="rect">
            <a:avLst/>
          </a:prstGeom>
        </p:spPr>
      </p:pic>
      <p:graphicFrame>
        <p:nvGraphicFramePr>
          <p:cNvPr id="7" name="Gráfico 6">
            <a:extLst>
              <a:ext uri="{FF2B5EF4-FFF2-40B4-BE49-F238E27FC236}">
                <a16:creationId xmlns:a16="http://schemas.microsoft.com/office/drawing/2014/main" id="{F61ABC64-8BA3-48C6-ADA3-4F574DB42214}"/>
              </a:ext>
            </a:extLst>
          </p:cNvPr>
          <p:cNvGraphicFramePr>
            <a:graphicFrameLocks/>
          </p:cNvGraphicFramePr>
          <p:nvPr/>
        </p:nvGraphicFramePr>
        <p:xfrm>
          <a:off x="655781" y="3525363"/>
          <a:ext cx="4199480" cy="21185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Gráfico 1">
            <a:extLst>
              <a:ext uri="{FF2B5EF4-FFF2-40B4-BE49-F238E27FC236}">
                <a16:creationId xmlns:a16="http://schemas.microsoft.com/office/drawing/2014/main" id="{BB7A7C87-817D-0119-0C8D-2CE5BFE03A8A}"/>
              </a:ext>
            </a:extLst>
          </p:cNvPr>
          <p:cNvGraphicFramePr>
            <a:graphicFrameLocks/>
          </p:cNvGraphicFramePr>
          <p:nvPr/>
        </p:nvGraphicFramePr>
        <p:xfrm>
          <a:off x="5136614" y="2893458"/>
          <a:ext cx="6680957" cy="309835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96005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485DF1A9-0D52-123F-432F-6E61CB80F815}"/>
              </a:ext>
            </a:extLst>
          </p:cNvPr>
          <p:cNvGraphicFramePr>
            <a:graphicFrameLocks/>
          </p:cNvGraphicFramePr>
          <p:nvPr/>
        </p:nvGraphicFramePr>
        <p:xfrm>
          <a:off x="6788098" y="1159298"/>
          <a:ext cx="4310481" cy="23440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to 4" hidden="1">
            <a:extLst>
              <a:ext uri="{FF2B5EF4-FFF2-40B4-BE49-F238E27FC236}">
                <a16:creationId xmlns:a16="http://schemas.microsoft.com/office/drawing/2014/main" id="{24311C97-5CBE-E284-5132-64BE800E65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421" imgH="423" progId="TCLayout.ActiveDocument.1">
                  <p:embed/>
                </p:oleObj>
              </mc:Choice>
              <mc:Fallback>
                <p:oleObj name="Diapositiva de think-cell" r:id="rId5" imgW="421" imgH="423" progId="TCLayout.ActiveDocument.1">
                  <p:embed/>
                  <p:pic>
                    <p:nvPicPr>
                      <p:cNvPr id="5" name="Objeto 4" hidden="1">
                        <a:extLst>
                          <a:ext uri="{FF2B5EF4-FFF2-40B4-BE49-F238E27FC236}">
                            <a16:creationId xmlns:a16="http://schemas.microsoft.com/office/drawing/2014/main" id="{24311C97-5CBE-E284-5132-64BE800E65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30369AA-CA4F-A679-7329-671A3BD79FC2}"/>
              </a:ext>
            </a:extLst>
          </p:cNvPr>
          <p:cNvSpPr>
            <a:spLocks noGrp="1"/>
          </p:cNvSpPr>
          <p:nvPr>
            <p:ph type="title" idx="4294967295"/>
          </p:nvPr>
        </p:nvSpPr>
        <p:spPr>
          <a:xfrm>
            <a:off x="1006727" y="148862"/>
            <a:ext cx="6992938" cy="520700"/>
          </a:xfrm>
        </p:spPr>
        <p:txBody>
          <a:bodyPr vert="horz">
            <a:noAutofit/>
          </a:bodyPr>
          <a:lstStyle/>
          <a:p>
            <a:r>
              <a:rPr lang="es-CO" sz="3200" b="0" spc="-130" dirty="0">
                <a:solidFill>
                  <a:srgbClr val="C00000"/>
                </a:solidFill>
                <a:latin typeface="Calibri" panose="020F0502020204030204" pitchFamily="34" charset="0"/>
                <a:cs typeface="Calibri" panose="020F0502020204030204" pitchFamily="34" charset="0"/>
              </a:rPr>
              <a:t>Condiciones de endeudamiento del Distrito</a:t>
            </a:r>
          </a:p>
        </p:txBody>
      </p:sp>
      <p:sp>
        <p:nvSpPr>
          <p:cNvPr id="6" name="Rectangle 55">
            <a:extLst>
              <a:ext uri="{FF2B5EF4-FFF2-40B4-BE49-F238E27FC236}">
                <a16:creationId xmlns:a16="http://schemas.microsoft.com/office/drawing/2014/main" id="{E3DAB9D4-5CCE-3DD3-49F2-FE6D32201569}"/>
              </a:ext>
            </a:extLst>
          </p:cNvPr>
          <p:cNvSpPr/>
          <p:nvPr/>
        </p:nvSpPr>
        <p:spPr>
          <a:xfrm>
            <a:off x="2716148" y="6125112"/>
            <a:ext cx="8726672" cy="507831"/>
          </a:xfrm>
          <a:prstGeom prst="rect">
            <a:avLst/>
          </a:prstGeom>
        </p:spPr>
        <p:txBody>
          <a:bodyPr wrap="square">
            <a:spAutoFit/>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s-CO" sz="900" b="0" i="0" u="none" strike="noStrike" kern="1200" cap="none" spc="0" normalizeH="0" baseline="0" noProof="0">
                <a:ln>
                  <a:noFill/>
                </a:ln>
                <a:solidFill>
                  <a:srgbClr val="000000">
                    <a:lumMod val="75000"/>
                    <a:lumOff val="25000"/>
                  </a:srgbClr>
                </a:solidFill>
                <a:effectLst/>
                <a:uLnTx/>
                <a:uFillTx/>
                <a:latin typeface="Calibri" panose="020F0502020204030204" pitchFamily="34" charset="0"/>
                <a:ea typeface="+mn-ea"/>
                <a:cs typeface="+mn-cs"/>
              </a:rPr>
              <a:t>Fuente: </a:t>
            </a:r>
            <a:r>
              <a:rPr kumimoji="0" lang="es-CO" sz="900" b="0" i="0" u="none" strike="noStrike" kern="1200" cap="none" spc="-5" normalizeH="0" baseline="0" noProof="0">
                <a:ln>
                  <a:noFill/>
                </a:ln>
                <a:solidFill>
                  <a:srgbClr val="000000">
                    <a:lumMod val="75000"/>
                    <a:lumOff val="25000"/>
                  </a:srgbClr>
                </a:solidFill>
                <a:effectLst/>
                <a:uLnTx/>
                <a:uFillTx/>
                <a:latin typeface="Arial" panose="020B0604020202020204"/>
                <a:ea typeface="+mn-ea"/>
                <a:cs typeface="Arial"/>
              </a:rPr>
              <a:t>Secretaría Distrital de Hacienda</a:t>
            </a: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s-CO" sz="900" b="0" i="0" u="none" strike="noStrike" kern="1200" cap="none" spc="-5" normalizeH="0" baseline="0" noProof="0">
                <a:ln>
                  <a:noFill/>
                </a:ln>
                <a:solidFill>
                  <a:srgbClr val="000000">
                    <a:lumMod val="75000"/>
                    <a:lumOff val="25000"/>
                  </a:srgbClr>
                </a:solidFill>
                <a:effectLst/>
                <a:uLnTx/>
                <a:uFillTx/>
                <a:latin typeface="Arial" panose="020B0604020202020204"/>
                <a:ea typeface="+mn-ea"/>
                <a:cs typeface="Arial"/>
              </a:rPr>
              <a:t>Cálculo: Dirección Distrital de Crédito Público – Subdirección de Financiamiento.</a:t>
            </a: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s-CO" sz="900" b="0" i="0" u="none" strike="noStrike" kern="1200" cap="none" spc="-5" normalizeH="0" baseline="0" noProof="0">
                <a:ln>
                  <a:noFill/>
                </a:ln>
                <a:solidFill>
                  <a:srgbClr val="000000">
                    <a:lumMod val="75000"/>
                    <a:lumOff val="25000"/>
                  </a:srgbClr>
                </a:solidFill>
                <a:effectLst/>
                <a:uLnTx/>
                <a:uFillTx/>
                <a:latin typeface="Arial" panose="020B0604020202020204"/>
                <a:ea typeface="+mn-ea"/>
                <a:cs typeface="Arial"/>
              </a:rPr>
              <a:t>Información a Jun-06</a:t>
            </a:r>
          </a:p>
        </p:txBody>
      </p:sp>
      <p:sp>
        <p:nvSpPr>
          <p:cNvPr id="11" name="object 4">
            <a:extLst>
              <a:ext uri="{FF2B5EF4-FFF2-40B4-BE49-F238E27FC236}">
                <a16:creationId xmlns:a16="http://schemas.microsoft.com/office/drawing/2014/main" id="{94F0F6F6-9BDF-9FCD-27A8-B358A943D2EE}"/>
              </a:ext>
            </a:extLst>
          </p:cNvPr>
          <p:cNvSpPr txBox="1"/>
          <p:nvPr/>
        </p:nvSpPr>
        <p:spPr>
          <a:xfrm>
            <a:off x="1006727" y="998798"/>
            <a:ext cx="4696326" cy="197490"/>
          </a:xfrm>
          <a:prstGeom prst="rect">
            <a:avLst/>
          </a:prstGeom>
        </p:spPr>
        <p:txBody>
          <a:bodyPr vert="horz" wrap="square" lIns="0" tIns="12700" rIns="0" bIns="0" rtlCol="0">
            <a:spAutoFit/>
          </a:bodyPr>
          <a:lstStyle/>
          <a:p>
            <a:pPr marL="12700" marR="0" lvl="0" indent="0" algn="ctr" defTabSz="914400" rtl="0" eaLnBrk="0" fontAlgn="base" latinLnBrk="0" hangingPunct="0">
              <a:lnSpc>
                <a:spcPct val="100000"/>
              </a:lnSpc>
              <a:spcBef>
                <a:spcPts val="100"/>
              </a:spcBef>
              <a:spcAft>
                <a:spcPct val="0"/>
              </a:spcAft>
              <a:buClrTx/>
              <a:buSzTx/>
              <a:buFontTx/>
              <a:buNone/>
              <a:tabLst/>
              <a:defRPr/>
            </a:pPr>
            <a:r>
              <a:rPr kumimoji="0" lang="es-CO" sz="1200" b="1" i="0" u="none" strike="noStrike" kern="1200" cap="none" spc="15" normalizeH="0" baseline="0" noProof="0">
                <a:ln>
                  <a:noFill/>
                </a:ln>
                <a:solidFill>
                  <a:srgbClr val="000000">
                    <a:lumMod val="75000"/>
                    <a:lumOff val="25000"/>
                  </a:srgbClr>
                </a:solidFill>
                <a:effectLst/>
                <a:uLnTx/>
                <a:uFillTx/>
                <a:latin typeface="Arial" panose="020B0604020202020204"/>
                <a:ea typeface="+mn-ea"/>
                <a:cs typeface="Arial"/>
              </a:rPr>
              <a:t>Evolución de la Composición de la Deuda (COP </a:t>
            </a:r>
            <a:r>
              <a:rPr kumimoji="0" lang="es-CO" sz="1200" b="1" i="0" u="none" strike="noStrike" kern="1200" cap="none" spc="15" normalizeH="0" baseline="0" noProof="0" err="1">
                <a:ln>
                  <a:noFill/>
                </a:ln>
                <a:solidFill>
                  <a:srgbClr val="000000">
                    <a:lumMod val="75000"/>
                    <a:lumOff val="25000"/>
                  </a:srgbClr>
                </a:solidFill>
                <a:effectLst/>
                <a:uLnTx/>
                <a:uFillTx/>
                <a:latin typeface="Arial" panose="020B0604020202020204"/>
                <a:ea typeface="+mn-ea"/>
                <a:cs typeface="Arial"/>
              </a:rPr>
              <a:t>Bn</a:t>
            </a:r>
            <a:r>
              <a:rPr kumimoji="0" lang="es-CO" sz="1200" b="1" i="0" u="none" strike="noStrike" kern="1200" cap="none" spc="15" normalizeH="0" baseline="0" noProof="0">
                <a:ln>
                  <a:noFill/>
                </a:ln>
                <a:solidFill>
                  <a:srgbClr val="000000">
                    <a:lumMod val="75000"/>
                    <a:lumOff val="25000"/>
                  </a:srgbClr>
                </a:solidFill>
                <a:effectLst/>
                <a:uLnTx/>
                <a:uFillTx/>
                <a:latin typeface="Arial" panose="020B0604020202020204"/>
                <a:ea typeface="+mn-ea"/>
                <a:cs typeface="Arial"/>
              </a:rPr>
              <a:t>)</a:t>
            </a:r>
          </a:p>
        </p:txBody>
      </p:sp>
      <p:sp>
        <p:nvSpPr>
          <p:cNvPr id="12" name="object 4">
            <a:extLst>
              <a:ext uri="{FF2B5EF4-FFF2-40B4-BE49-F238E27FC236}">
                <a16:creationId xmlns:a16="http://schemas.microsoft.com/office/drawing/2014/main" id="{88466F2A-D00A-342E-67D7-F16641102FCF}"/>
              </a:ext>
            </a:extLst>
          </p:cNvPr>
          <p:cNvSpPr txBox="1"/>
          <p:nvPr/>
        </p:nvSpPr>
        <p:spPr>
          <a:xfrm>
            <a:off x="6582477" y="1097543"/>
            <a:ext cx="4696325" cy="197490"/>
          </a:xfrm>
          <a:prstGeom prst="rect">
            <a:avLst/>
          </a:prstGeom>
        </p:spPr>
        <p:txBody>
          <a:bodyPr vert="horz" wrap="square" lIns="0" tIns="12700" rIns="0" bIns="0" rtlCol="0">
            <a:spAutoFit/>
          </a:bodyPr>
          <a:lstStyle/>
          <a:p>
            <a:pPr marL="12700" marR="0" lvl="0" indent="0" algn="ctr" defTabSz="914400" rtl="0" eaLnBrk="0" fontAlgn="base" latinLnBrk="0" hangingPunct="0">
              <a:lnSpc>
                <a:spcPct val="100000"/>
              </a:lnSpc>
              <a:spcBef>
                <a:spcPts val="100"/>
              </a:spcBef>
              <a:spcAft>
                <a:spcPct val="0"/>
              </a:spcAft>
              <a:buClrTx/>
              <a:buSzTx/>
              <a:buFontTx/>
              <a:buNone/>
              <a:tabLst/>
              <a:defRPr/>
            </a:pPr>
            <a:r>
              <a:rPr kumimoji="0" lang="es-CO" sz="1200" b="1" i="0" u="none" strike="noStrike" kern="1200" cap="none" spc="15" normalizeH="0" baseline="0" noProof="0">
                <a:ln>
                  <a:noFill/>
                </a:ln>
                <a:solidFill>
                  <a:srgbClr val="000000">
                    <a:lumMod val="75000"/>
                    <a:lumOff val="25000"/>
                  </a:srgbClr>
                </a:solidFill>
                <a:effectLst/>
                <a:uLnTx/>
                <a:uFillTx/>
                <a:latin typeface="Arial" panose="020B0604020202020204"/>
                <a:ea typeface="+mn-ea"/>
                <a:cs typeface="Arial"/>
              </a:rPr>
              <a:t>Composición de la Deuda por Tipo de Moneda</a:t>
            </a:r>
          </a:p>
        </p:txBody>
      </p:sp>
      <p:pic>
        <p:nvPicPr>
          <p:cNvPr id="16" name="Imagen 155" descr="Encuestas de movilidad - SIMUR">
            <a:extLst>
              <a:ext uri="{FF2B5EF4-FFF2-40B4-BE49-F238E27FC236}">
                <a16:creationId xmlns:a16="http://schemas.microsoft.com/office/drawing/2014/main" id="{AE165180-758C-E357-04D5-0853EEEA0E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916" r="17413" b="26500"/>
          <a:stretch/>
        </p:blipFill>
        <p:spPr bwMode="auto">
          <a:xfrm>
            <a:off x="8768692" y="1980084"/>
            <a:ext cx="349294" cy="386330"/>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3B705893-1C8D-5432-CCD6-90433E3C6DD8}"/>
              </a:ext>
            </a:extLst>
          </p:cNvPr>
          <p:cNvSpPr txBox="1"/>
          <p:nvPr/>
        </p:nvSpPr>
        <p:spPr>
          <a:xfrm>
            <a:off x="8520656" y="2377993"/>
            <a:ext cx="826611" cy="2726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900" b="1" i="0" u="none" strike="noStrike" kern="1200" cap="none" spc="0" normalizeH="0" baseline="0" noProof="0">
                <a:ln>
                  <a:noFill/>
                </a:ln>
                <a:solidFill>
                  <a:srgbClr val="000000"/>
                </a:solidFill>
                <a:effectLst/>
                <a:uLnTx/>
                <a:uFillTx/>
                <a:latin typeface="Arial" panose="020B0604020202020204"/>
                <a:ea typeface="+mn-ea"/>
                <a:cs typeface="+mn-cs"/>
              </a:rPr>
              <a:t>COP </a:t>
            </a:r>
            <a:r>
              <a:rPr lang="es-CO" sz="900" b="1">
                <a:solidFill>
                  <a:srgbClr val="000000"/>
                </a:solidFill>
                <a:latin typeface="Arial" panose="020B0604020202020204"/>
              </a:rPr>
              <a:t>9,0</a:t>
            </a:r>
            <a:r>
              <a:rPr kumimoji="0" lang="es-CO" sz="9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s-CO" sz="900" b="1" i="0" u="none" strike="noStrike" kern="1200" cap="none" spc="0" normalizeH="0" baseline="0" noProof="0" err="1">
                <a:ln>
                  <a:noFill/>
                </a:ln>
                <a:solidFill>
                  <a:srgbClr val="000000"/>
                </a:solidFill>
                <a:effectLst/>
                <a:uLnTx/>
                <a:uFillTx/>
                <a:latin typeface="Arial" panose="020B0604020202020204"/>
                <a:ea typeface="+mn-ea"/>
                <a:cs typeface="+mn-cs"/>
              </a:rPr>
              <a:t>Bn</a:t>
            </a:r>
            <a:endParaRPr kumimoji="0" lang="es-CO" sz="9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object 4">
            <a:extLst>
              <a:ext uri="{FF2B5EF4-FFF2-40B4-BE49-F238E27FC236}">
                <a16:creationId xmlns:a16="http://schemas.microsoft.com/office/drawing/2014/main" id="{6CD2A740-3759-A632-1A5B-5A80A7F05202}"/>
              </a:ext>
            </a:extLst>
          </p:cNvPr>
          <p:cNvSpPr txBox="1"/>
          <p:nvPr/>
        </p:nvSpPr>
        <p:spPr>
          <a:xfrm>
            <a:off x="3621247" y="3336238"/>
            <a:ext cx="4696326" cy="197490"/>
          </a:xfrm>
          <a:prstGeom prst="rect">
            <a:avLst/>
          </a:prstGeom>
        </p:spPr>
        <p:txBody>
          <a:bodyPr vert="horz" wrap="square" lIns="0" tIns="12700" rIns="0" bIns="0" rtlCol="0">
            <a:spAutoFit/>
          </a:bodyPr>
          <a:lstStyle/>
          <a:p>
            <a:pPr marL="12700" marR="0" lvl="0" indent="0" algn="ctr" defTabSz="914400" rtl="0" eaLnBrk="0" fontAlgn="base" latinLnBrk="0" hangingPunct="0">
              <a:lnSpc>
                <a:spcPct val="100000"/>
              </a:lnSpc>
              <a:spcBef>
                <a:spcPts val="100"/>
              </a:spcBef>
              <a:spcAft>
                <a:spcPct val="0"/>
              </a:spcAft>
              <a:buClrTx/>
              <a:buSzTx/>
              <a:buFontTx/>
              <a:buNone/>
              <a:tabLst/>
              <a:defRPr/>
            </a:pPr>
            <a:r>
              <a:rPr kumimoji="0" lang="es-CO" sz="1200" b="1" i="0" u="none" strike="noStrike" kern="1200" cap="none" spc="15" normalizeH="0" baseline="0" noProof="0">
                <a:ln>
                  <a:noFill/>
                </a:ln>
                <a:solidFill>
                  <a:srgbClr val="000000">
                    <a:lumMod val="75000"/>
                    <a:lumOff val="25000"/>
                  </a:srgbClr>
                </a:solidFill>
                <a:effectLst/>
                <a:uLnTx/>
                <a:uFillTx/>
                <a:latin typeface="Arial" panose="020B0604020202020204"/>
                <a:ea typeface="+mn-ea"/>
                <a:cs typeface="Arial"/>
              </a:rPr>
              <a:t>Perfil de Vencimiento de la Deuda</a:t>
            </a:r>
          </a:p>
        </p:txBody>
      </p:sp>
      <p:pic>
        <p:nvPicPr>
          <p:cNvPr id="7" name="Gráfico 6" descr="Flecha circular contorno">
            <a:extLst>
              <a:ext uri="{FF2B5EF4-FFF2-40B4-BE49-F238E27FC236}">
                <a16:creationId xmlns:a16="http://schemas.microsoft.com/office/drawing/2014/main" id="{393E4F30-1545-59BB-C7A7-9A64F095DFD0}"/>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7996" y="72299"/>
            <a:ext cx="673826" cy="673826"/>
          </a:xfrm>
          <a:prstGeom prst="rect">
            <a:avLst/>
          </a:prstGeom>
        </p:spPr>
      </p:pic>
      <p:graphicFrame>
        <p:nvGraphicFramePr>
          <p:cNvPr id="3" name="Gráfico 2">
            <a:extLst>
              <a:ext uri="{FF2B5EF4-FFF2-40B4-BE49-F238E27FC236}">
                <a16:creationId xmlns:a16="http://schemas.microsoft.com/office/drawing/2014/main" id="{7FDEE83F-8929-1A89-3150-B46D2FA57081}"/>
              </a:ext>
            </a:extLst>
          </p:cNvPr>
          <p:cNvGraphicFramePr>
            <a:graphicFrameLocks/>
          </p:cNvGraphicFramePr>
          <p:nvPr/>
        </p:nvGraphicFramePr>
        <p:xfrm>
          <a:off x="602325" y="1159298"/>
          <a:ext cx="5851637" cy="220310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Gráfico 13">
            <a:extLst>
              <a:ext uri="{FF2B5EF4-FFF2-40B4-BE49-F238E27FC236}">
                <a16:creationId xmlns:a16="http://schemas.microsoft.com/office/drawing/2014/main" id="{B40999F0-5966-4FE1-B981-5200800A5F5E}"/>
              </a:ext>
            </a:extLst>
          </p:cNvPr>
          <p:cNvGraphicFramePr>
            <a:graphicFrameLocks/>
          </p:cNvGraphicFramePr>
          <p:nvPr/>
        </p:nvGraphicFramePr>
        <p:xfrm>
          <a:off x="602325" y="3434983"/>
          <a:ext cx="10214392" cy="2591383"/>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050661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24311C97-5CBE-E284-5132-64BE800E65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421" imgH="423" progId="TCLayout.ActiveDocument.1">
                  <p:embed/>
                </p:oleObj>
              </mc:Choice>
              <mc:Fallback>
                <p:oleObj name="Diapositiva de think-cell" r:id="rId3" imgW="421" imgH="423" progId="TCLayout.ActiveDocument.1">
                  <p:embed/>
                  <p:pic>
                    <p:nvPicPr>
                      <p:cNvPr id="5" name="Objeto 4" hidden="1">
                        <a:extLst>
                          <a:ext uri="{FF2B5EF4-FFF2-40B4-BE49-F238E27FC236}">
                            <a16:creationId xmlns:a16="http://schemas.microsoft.com/office/drawing/2014/main" id="{24311C97-5CBE-E284-5132-64BE800E65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30369AA-CA4F-A679-7329-671A3BD79FC2}"/>
              </a:ext>
            </a:extLst>
          </p:cNvPr>
          <p:cNvSpPr>
            <a:spLocks noGrp="1"/>
          </p:cNvSpPr>
          <p:nvPr>
            <p:ph type="title" idx="4294967295"/>
          </p:nvPr>
        </p:nvSpPr>
        <p:spPr>
          <a:xfrm>
            <a:off x="0" y="0"/>
            <a:ext cx="0" cy="0"/>
          </a:xfrm>
        </p:spPr>
        <p:txBody>
          <a:bodyPr vert="horz">
            <a:noAutofit/>
          </a:bodyPr>
          <a:lstStyle/>
          <a:p>
            <a:pPr eaLnBrk="0" hangingPunct="0"/>
            <a:r>
              <a:rPr lang="es-CO" sz="3500" b="0" spc="-130" dirty="0">
                <a:solidFill>
                  <a:srgbClr val="C00000"/>
                </a:solidFill>
                <a:latin typeface="Calibri" panose="020F0502020204030204" pitchFamily="34" charset="0"/>
                <a:cs typeface="Calibri" panose="020F0502020204030204" pitchFamily="34" charset="0"/>
              </a:rPr>
              <a:t>            </a:t>
            </a:r>
            <a:br>
              <a:rPr lang="es-CO" sz="3500" b="0" spc="-130" dirty="0">
                <a:solidFill>
                  <a:srgbClr val="C00000"/>
                </a:solidFill>
                <a:latin typeface="Calibri" panose="020F0502020204030204" pitchFamily="34" charset="0"/>
                <a:cs typeface="Calibri" panose="020F0502020204030204" pitchFamily="34" charset="0"/>
              </a:rPr>
            </a:br>
            <a:r>
              <a:rPr lang="es-CO" sz="3500" b="0" spc="-130" dirty="0">
                <a:solidFill>
                  <a:srgbClr val="C00000"/>
                </a:solidFill>
                <a:latin typeface="Calibri" panose="020F0502020204030204" pitchFamily="34" charset="0"/>
                <a:cs typeface="Calibri" panose="020F0502020204030204" pitchFamily="34" charset="0"/>
              </a:rPr>
              <a:t>              Relación deuda / PIB Distrito</a:t>
            </a:r>
          </a:p>
        </p:txBody>
      </p:sp>
      <p:sp>
        <p:nvSpPr>
          <p:cNvPr id="6" name="Rectangle 55">
            <a:extLst>
              <a:ext uri="{FF2B5EF4-FFF2-40B4-BE49-F238E27FC236}">
                <a16:creationId xmlns:a16="http://schemas.microsoft.com/office/drawing/2014/main" id="{E3DAB9D4-5CCE-3DD3-49F2-FE6D32201569}"/>
              </a:ext>
            </a:extLst>
          </p:cNvPr>
          <p:cNvSpPr/>
          <p:nvPr/>
        </p:nvSpPr>
        <p:spPr>
          <a:xfrm>
            <a:off x="2716148" y="6125112"/>
            <a:ext cx="8726672" cy="646331"/>
          </a:xfrm>
          <a:prstGeom prst="rect">
            <a:avLst/>
          </a:prstGeom>
        </p:spPr>
        <p:txBody>
          <a:bodyPr wrap="square">
            <a:spAutoFit/>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s-CO" sz="900" b="0" i="0" u="none" strike="noStrike" kern="1200" cap="none" spc="0" normalizeH="0" baseline="0" noProof="0">
                <a:ln>
                  <a:noFill/>
                </a:ln>
                <a:solidFill>
                  <a:srgbClr val="000000">
                    <a:lumMod val="75000"/>
                    <a:lumOff val="25000"/>
                  </a:srgbClr>
                </a:solidFill>
                <a:effectLst/>
                <a:uLnTx/>
                <a:uFillTx/>
                <a:latin typeface="Calibri" panose="020F0502020204030204" pitchFamily="34" charset="0"/>
                <a:ea typeface="+mn-ea"/>
                <a:cs typeface="+mn-cs"/>
              </a:rPr>
              <a:t>Fuente: </a:t>
            </a:r>
            <a:r>
              <a:rPr kumimoji="0" lang="es-CO" sz="900" b="0" i="0" u="none" strike="noStrike" kern="1200" cap="none" spc="-5" normalizeH="0" baseline="0" noProof="0">
                <a:ln>
                  <a:noFill/>
                </a:ln>
                <a:solidFill>
                  <a:srgbClr val="000000">
                    <a:lumMod val="75000"/>
                    <a:lumOff val="25000"/>
                  </a:srgbClr>
                </a:solidFill>
                <a:effectLst/>
                <a:uLnTx/>
                <a:uFillTx/>
                <a:latin typeface="Arial" panose="020B0604020202020204"/>
                <a:ea typeface="+mn-ea"/>
                <a:cs typeface="Arial"/>
              </a:rPr>
              <a:t>Secretaría Distrital de Hacienda</a:t>
            </a: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s-CO" sz="900" b="0" i="0" u="none" strike="noStrike" kern="1200" cap="none" spc="-5" normalizeH="0" baseline="0" noProof="0">
                <a:ln>
                  <a:noFill/>
                </a:ln>
                <a:solidFill>
                  <a:srgbClr val="000000">
                    <a:lumMod val="75000"/>
                    <a:lumOff val="25000"/>
                  </a:srgbClr>
                </a:solidFill>
                <a:effectLst/>
                <a:uLnTx/>
                <a:uFillTx/>
                <a:latin typeface="Arial" panose="020B0604020202020204"/>
                <a:ea typeface="+mn-ea"/>
                <a:cs typeface="Arial"/>
              </a:rPr>
              <a:t>Cálculo: Dirección Distrital de Crédito Público – Subdirección de Financiamiento.</a:t>
            </a: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s-CO" sz="900" b="0" i="0" u="none" strike="noStrike" kern="1200" cap="none" spc="-5" normalizeH="0" baseline="0" noProof="0">
                <a:ln>
                  <a:noFill/>
                </a:ln>
                <a:solidFill>
                  <a:srgbClr val="000000">
                    <a:lumMod val="75000"/>
                    <a:lumOff val="25000"/>
                  </a:srgbClr>
                </a:solidFill>
                <a:effectLst/>
                <a:uLnTx/>
                <a:uFillTx/>
                <a:latin typeface="Arial" panose="020B0604020202020204"/>
                <a:ea typeface="+mn-ea"/>
                <a:cs typeface="Arial"/>
              </a:rPr>
              <a:t>Información a Jun-23</a:t>
            </a: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s-CO" sz="900" b="0" i="0" u="none" strike="noStrike" kern="1200" cap="none" spc="-5" normalizeH="0" baseline="0" noProof="0">
                <a:ln>
                  <a:noFill/>
                </a:ln>
                <a:solidFill>
                  <a:srgbClr val="000000">
                    <a:lumMod val="75000"/>
                    <a:lumOff val="25000"/>
                  </a:srgbClr>
                </a:solidFill>
                <a:effectLst/>
                <a:uLnTx/>
                <a:uFillTx/>
                <a:latin typeface="Arial" panose="020B0604020202020204"/>
                <a:ea typeface="+mn-ea"/>
                <a:cs typeface="Arial"/>
              </a:rPr>
              <a:t>Pr: Proyectado</a:t>
            </a:r>
          </a:p>
        </p:txBody>
      </p:sp>
      <p:sp>
        <p:nvSpPr>
          <p:cNvPr id="10" name="object 4">
            <a:extLst>
              <a:ext uri="{FF2B5EF4-FFF2-40B4-BE49-F238E27FC236}">
                <a16:creationId xmlns:a16="http://schemas.microsoft.com/office/drawing/2014/main" id="{1A14FCA0-F3DB-5415-E045-F4DD0A2C862E}"/>
              </a:ext>
            </a:extLst>
          </p:cNvPr>
          <p:cNvSpPr txBox="1"/>
          <p:nvPr/>
        </p:nvSpPr>
        <p:spPr>
          <a:xfrm>
            <a:off x="3747837" y="1505589"/>
            <a:ext cx="4696325" cy="197490"/>
          </a:xfrm>
          <a:prstGeom prst="rect">
            <a:avLst/>
          </a:prstGeom>
        </p:spPr>
        <p:txBody>
          <a:bodyPr vert="horz" wrap="square" lIns="0" tIns="12700" rIns="0" bIns="0" rtlCol="0">
            <a:spAutoFit/>
          </a:bodyPr>
          <a:lstStyle/>
          <a:p>
            <a:pPr marL="12700" marR="0" lvl="0" indent="0" algn="ctr" defTabSz="914400" rtl="0" eaLnBrk="0" fontAlgn="base" latinLnBrk="0" hangingPunct="0">
              <a:lnSpc>
                <a:spcPct val="100000"/>
              </a:lnSpc>
              <a:spcBef>
                <a:spcPts val="100"/>
              </a:spcBef>
              <a:spcAft>
                <a:spcPct val="0"/>
              </a:spcAft>
              <a:buClrTx/>
              <a:buSzTx/>
              <a:buFontTx/>
              <a:buNone/>
              <a:tabLst/>
              <a:defRPr/>
            </a:pPr>
            <a:r>
              <a:rPr kumimoji="0" lang="es-CO" sz="1200" b="1" i="0" u="none" strike="noStrike" kern="1200" cap="none" spc="15" normalizeH="0" baseline="0" noProof="0">
                <a:ln>
                  <a:noFill/>
                </a:ln>
                <a:solidFill>
                  <a:srgbClr val="000000">
                    <a:lumMod val="75000"/>
                    <a:lumOff val="25000"/>
                  </a:srgbClr>
                </a:solidFill>
                <a:effectLst/>
                <a:uLnTx/>
                <a:uFillTx/>
                <a:latin typeface="Arial" panose="020B0604020202020204"/>
                <a:ea typeface="+mn-ea"/>
                <a:cs typeface="Arial"/>
              </a:rPr>
              <a:t>Evolución del saldo de deuda Vs. PIB Distrito</a:t>
            </a:r>
          </a:p>
        </p:txBody>
      </p:sp>
      <p:pic>
        <p:nvPicPr>
          <p:cNvPr id="9" name="Gráfico 8" descr="Círculos con líneas contorno">
            <a:extLst>
              <a:ext uri="{FF2B5EF4-FFF2-40B4-BE49-F238E27FC236}">
                <a16:creationId xmlns:a16="http://schemas.microsoft.com/office/drawing/2014/main" id="{88741CC0-2F03-857C-4EBD-B058419D9495}"/>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7975" y="225425"/>
            <a:ext cx="520700" cy="520700"/>
          </a:xfrm>
          <a:prstGeom prst="rect">
            <a:avLst/>
          </a:prstGeom>
        </p:spPr>
      </p:pic>
      <p:graphicFrame>
        <p:nvGraphicFramePr>
          <p:cNvPr id="4" name="Gráfico 3">
            <a:extLst>
              <a:ext uri="{FF2B5EF4-FFF2-40B4-BE49-F238E27FC236}">
                <a16:creationId xmlns:a16="http://schemas.microsoft.com/office/drawing/2014/main" id="{00000000-0008-0000-0900-000002000000}"/>
              </a:ext>
            </a:extLst>
          </p:cNvPr>
          <p:cNvGraphicFramePr>
            <a:graphicFrameLocks/>
          </p:cNvGraphicFramePr>
          <p:nvPr/>
        </p:nvGraphicFramePr>
        <p:xfrm>
          <a:off x="994611" y="1834515"/>
          <a:ext cx="10074442" cy="40368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37474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a:extLst>
              <a:ext uri="{FF2B5EF4-FFF2-40B4-BE49-F238E27FC236}">
                <a16:creationId xmlns:a16="http://schemas.microsoft.com/office/drawing/2014/main" id="{D29FA723-F247-6397-682B-30D735AF4C9A}"/>
              </a:ext>
            </a:extLst>
          </p:cNvPr>
          <p:cNvGraphicFramePr>
            <a:graphicFrameLocks/>
          </p:cNvGraphicFramePr>
          <p:nvPr/>
        </p:nvGraphicFramePr>
        <p:xfrm>
          <a:off x="6263972" y="1809000"/>
          <a:ext cx="576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a:extLst>
              <a:ext uri="{FF2B5EF4-FFF2-40B4-BE49-F238E27FC236}">
                <a16:creationId xmlns:a16="http://schemas.microsoft.com/office/drawing/2014/main" id="{90479BF9-6704-EB92-5317-D0ADB899B407}"/>
              </a:ext>
            </a:extLst>
          </p:cNvPr>
          <p:cNvGraphicFramePr>
            <a:graphicFrameLocks/>
          </p:cNvGraphicFramePr>
          <p:nvPr/>
        </p:nvGraphicFramePr>
        <p:xfrm>
          <a:off x="156857" y="1809000"/>
          <a:ext cx="5760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to 4" hidden="1">
            <a:extLst>
              <a:ext uri="{FF2B5EF4-FFF2-40B4-BE49-F238E27FC236}">
                <a16:creationId xmlns:a16="http://schemas.microsoft.com/office/drawing/2014/main" id="{24311C97-5CBE-E284-5132-64BE800E65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421" imgH="423" progId="TCLayout.ActiveDocument.1">
                  <p:embed/>
                </p:oleObj>
              </mc:Choice>
              <mc:Fallback>
                <p:oleObj name="Diapositiva de think-cell" r:id="rId5" imgW="421" imgH="423" progId="TCLayout.ActiveDocument.1">
                  <p:embed/>
                  <p:pic>
                    <p:nvPicPr>
                      <p:cNvPr id="5" name="Objeto 4" hidden="1">
                        <a:extLst>
                          <a:ext uri="{FF2B5EF4-FFF2-40B4-BE49-F238E27FC236}">
                            <a16:creationId xmlns:a16="http://schemas.microsoft.com/office/drawing/2014/main" id="{24311C97-5CBE-E284-5132-64BE800E65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30369AA-CA4F-A679-7329-671A3BD79FC2}"/>
              </a:ext>
            </a:extLst>
          </p:cNvPr>
          <p:cNvSpPr>
            <a:spLocks noGrp="1"/>
          </p:cNvSpPr>
          <p:nvPr>
            <p:ph type="title" idx="4294967295"/>
          </p:nvPr>
        </p:nvSpPr>
        <p:spPr>
          <a:xfrm>
            <a:off x="0" y="0"/>
            <a:ext cx="0" cy="0"/>
          </a:xfrm>
        </p:spPr>
        <p:txBody>
          <a:bodyPr vert="horz">
            <a:noAutofit/>
          </a:bodyPr>
          <a:lstStyle/>
          <a:p>
            <a:r>
              <a:rPr lang="es-CO" sz="3200" b="0" spc="-130" dirty="0">
                <a:solidFill>
                  <a:srgbClr val="C00000"/>
                </a:solidFill>
                <a:latin typeface="Calibri" panose="020F0502020204030204" pitchFamily="34" charset="0"/>
                <a:cs typeface="Calibri" panose="020F0502020204030204" pitchFamily="34" charset="0"/>
              </a:rPr>
              <a:t>Indicadores de Ley 358 de 1997</a:t>
            </a:r>
          </a:p>
        </p:txBody>
      </p:sp>
      <p:sp>
        <p:nvSpPr>
          <p:cNvPr id="6" name="Rectangle 55">
            <a:extLst>
              <a:ext uri="{FF2B5EF4-FFF2-40B4-BE49-F238E27FC236}">
                <a16:creationId xmlns:a16="http://schemas.microsoft.com/office/drawing/2014/main" id="{E3DAB9D4-5CCE-3DD3-49F2-FE6D32201569}"/>
              </a:ext>
            </a:extLst>
          </p:cNvPr>
          <p:cNvSpPr/>
          <p:nvPr/>
        </p:nvSpPr>
        <p:spPr>
          <a:xfrm>
            <a:off x="2716148" y="6125112"/>
            <a:ext cx="8726672"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900" b="0" i="0" u="none" strike="noStrike" kern="1200" cap="none" spc="0" normalizeH="0" baseline="0" noProof="0">
                <a:ln>
                  <a:noFill/>
                </a:ln>
                <a:solidFill>
                  <a:srgbClr val="000000">
                    <a:lumMod val="75000"/>
                    <a:lumOff val="25000"/>
                  </a:srgbClr>
                </a:solidFill>
                <a:effectLst/>
                <a:uLnTx/>
                <a:uFillTx/>
                <a:latin typeface="Calibri" panose="020F0502020204030204" pitchFamily="34" charset="0"/>
                <a:ea typeface="+mn-ea"/>
                <a:cs typeface="+mn-cs"/>
              </a:rPr>
              <a:t>Fuente:</a:t>
            </a:r>
            <a:r>
              <a:rPr kumimoji="0" lang="es-MX" sz="900" b="0" i="0" u="none" strike="noStrike" kern="1200" cap="none" spc="0" normalizeH="0" baseline="0" noProof="0">
                <a:ln>
                  <a:noFill/>
                </a:ln>
                <a:solidFill>
                  <a:srgbClr val="000000">
                    <a:lumMod val="75000"/>
                    <a:lumOff val="25000"/>
                  </a:srgbClr>
                </a:solidFill>
                <a:effectLst/>
                <a:uLnTx/>
                <a:uFillTx/>
                <a:latin typeface="Calibri" panose="020F0502020204030204" pitchFamily="34" charset="0"/>
                <a:ea typeface="+mn-ea"/>
                <a:cs typeface="+mn-cs"/>
              </a:rPr>
              <a:t>Secretaría Distrital de Hacienda - Cálculo: Dirección Distrital de Crédito Público – Subdirección de Financiamiento. (1) De acuerdo al decreto 578 de 2020 el limite de ley se incrementó hasta el 100% para el indicador de sostenibilidad y hasta el 60% para el indicador de capacidad de pago.</a:t>
            </a:r>
            <a:endParaRPr kumimoji="0" lang="es-CO" sz="900" b="0" i="0" u="none" strike="noStrike" kern="1200" cap="none" spc="0" normalizeH="0" baseline="0" noProof="0">
              <a:ln>
                <a:noFill/>
              </a:ln>
              <a:solidFill>
                <a:srgbClr val="000000">
                  <a:lumMod val="75000"/>
                  <a:lumOff val="25000"/>
                </a:srgbClr>
              </a:solidFill>
              <a:effectLst/>
              <a:uLnTx/>
              <a:uFillTx/>
              <a:latin typeface="Calibri" panose="020F0502020204030204" pitchFamily="34" charset="0"/>
              <a:ea typeface="+mn-ea"/>
              <a:cs typeface="+mn-cs"/>
            </a:endParaRPr>
          </a:p>
        </p:txBody>
      </p:sp>
      <p:sp>
        <p:nvSpPr>
          <p:cNvPr id="7" name="object 4">
            <a:extLst>
              <a:ext uri="{FF2B5EF4-FFF2-40B4-BE49-F238E27FC236}">
                <a16:creationId xmlns:a16="http://schemas.microsoft.com/office/drawing/2014/main" id="{48F0FE7C-C205-E326-F97F-D08001CB57B8}"/>
              </a:ext>
            </a:extLst>
          </p:cNvPr>
          <p:cNvSpPr txBox="1"/>
          <p:nvPr/>
        </p:nvSpPr>
        <p:spPr>
          <a:xfrm>
            <a:off x="43919" y="1492775"/>
            <a:ext cx="5985877" cy="19749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CO" sz="1200" b="1" i="0" u="none" strike="noStrike" kern="1200" cap="none" spc="15" normalizeH="0" baseline="0" noProof="0">
                <a:ln>
                  <a:noFill/>
                </a:ln>
                <a:solidFill>
                  <a:prstClr val="black">
                    <a:lumMod val="75000"/>
                    <a:lumOff val="25000"/>
                  </a:prstClr>
                </a:solidFill>
                <a:effectLst/>
                <a:uLnTx/>
                <a:uFillTx/>
                <a:latin typeface="Calibri Light" panose="020F0302020204030204"/>
                <a:ea typeface="+mn-ea"/>
                <a:cs typeface="Arial"/>
              </a:rPr>
              <a:t>Indicador de Sostenibilidad de la Deuda - Ley 358 de 1997¹</a:t>
            </a:r>
          </a:p>
        </p:txBody>
      </p:sp>
      <p:sp>
        <p:nvSpPr>
          <p:cNvPr id="8" name="Rectangle 16">
            <a:extLst>
              <a:ext uri="{FF2B5EF4-FFF2-40B4-BE49-F238E27FC236}">
                <a16:creationId xmlns:a16="http://schemas.microsoft.com/office/drawing/2014/main" id="{AACC2BA4-45AA-A596-FBCE-22B48162AFB7}"/>
              </a:ext>
            </a:extLst>
          </p:cNvPr>
          <p:cNvSpPr/>
          <p:nvPr/>
        </p:nvSpPr>
        <p:spPr>
          <a:xfrm>
            <a:off x="1225342" y="5157609"/>
            <a:ext cx="3623031" cy="376450"/>
          </a:xfrm>
          <a:prstGeom prst="rect">
            <a:avLst/>
          </a:prstGeom>
          <a:solidFill>
            <a:schemeClr val="bg1">
              <a:lumMod val="95000"/>
            </a:schemeClr>
          </a:solidFill>
        </p:spPr>
        <p:txBody>
          <a:bodyPr wrap="square" anchor="ctr">
            <a:spAutoFit/>
          </a:bodyPr>
          <a:lstStyle/>
          <a:p>
            <a:pPr marL="63500" marR="0" lvl="0" indent="0" algn="ctr" defTabSz="914400" rtl="0" eaLnBrk="1" fontAlgn="auto" latinLnBrk="0" hangingPunct="1">
              <a:lnSpc>
                <a:spcPts val="1065"/>
              </a:lnSpc>
              <a:spcBef>
                <a:spcPts val="100"/>
              </a:spcBef>
              <a:spcAft>
                <a:spcPts val="0"/>
              </a:spcAft>
              <a:buClrTx/>
              <a:buSzTx/>
              <a:buFontTx/>
              <a:buNone/>
              <a:tabLst>
                <a:tab pos="146050" algn="l"/>
              </a:tabLst>
              <a:defRPr/>
            </a:pPr>
            <a:r>
              <a:rPr kumimoji="0" lang="es-CO" sz="1100" b="0" i="0" u="none" strike="noStrike" kern="1200" cap="none" spc="5" normalizeH="0" baseline="0" noProof="0">
                <a:ln>
                  <a:noFill/>
                </a:ln>
                <a:solidFill>
                  <a:prstClr val="black"/>
                </a:solidFill>
                <a:effectLst/>
                <a:uLnTx/>
                <a:uFillTx/>
                <a:latin typeface="Calibri" panose="020F0502020204030204"/>
                <a:ea typeface="+mn-ea"/>
                <a:cs typeface="Arial"/>
              </a:rPr>
              <a:t>La</a:t>
            </a:r>
            <a:r>
              <a:rPr kumimoji="0" lang="es-CO" sz="1100" b="0" i="0" u="none" strike="noStrike" kern="1200" cap="none" spc="0"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10" normalizeH="0" baseline="0" noProof="0">
                <a:ln>
                  <a:noFill/>
                </a:ln>
                <a:solidFill>
                  <a:prstClr val="black"/>
                </a:solidFill>
                <a:effectLst/>
                <a:uLnTx/>
                <a:uFillTx/>
                <a:latin typeface="Calibri" panose="020F0502020204030204"/>
                <a:ea typeface="+mn-ea"/>
                <a:cs typeface="Arial"/>
              </a:rPr>
              <a:t>razón</a:t>
            </a:r>
            <a:r>
              <a:rPr kumimoji="0" lang="es-CO" sz="1100" b="0" i="0" u="none" strike="noStrike" kern="1200" cap="none" spc="5"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0" normalizeH="0" baseline="0" noProof="0">
                <a:ln>
                  <a:noFill/>
                </a:ln>
                <a:solidFill>
                  <a:prstClr val="black"/>
                </a:solidFill>
                <a:effectLst/>
                <a:uLnTx/>
                <a:uFillTx/>
                <a:latin typeface="Calibri" panose="020F0502020204030204"/>
                <a:ea typeface="+mn-ea"/>
                <a:cs typeface="Arial"/>
              </a:rPr>
              <a:t>entre</a:t>
            </a:r>
            <a:r>
              <a:rPr kumimoji="0" lang="es-CO" sz="1100" b="0" i="0" u="none" strike="noStrike" kern="1200" cap="none" spc="5" normalizeH="0" baseline="0" noProof="0">
                <a:ln>
                  <a:noFill/>
                </a:ln>
                <a:solidFill>
                  <a:prstClr val="black"/>
                </a:solidFill>
                <a:effectLst/>
                <a:uLnTx/>
                <a:uFillTx/>
                <a:latin typeface="Calibri" panose="020F0502020204030204"/>
                <a:ea typeface="+mn-ea"/>
                <a:cs typeface="Arial"/>
              </a:rPr>
              <a:t> el</a:t>
            </a:r>
            <a:r>
              <a:rPr kumimoji="0" lang="es-CO" sz="1100" b="0" i="0" u="none" strike="noStrike" kern="1200" cap="none" spc="-75"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25" normalizeH="0" baseline="0" noProof="0">
                <a:ln>
                  <a:noFill/>
                </a:ln>
                <a:solidFill>
                  <a:prstClr val="black"/>
                </a:solidFill>
                <a:effectLst/>
                <a:uLnTx/>
                <a:uFillTx/>
                <a:latin typeface="Calibri" panose="020F0502020204030204"/>
                <a:ea typeface="+mn-ea"/>
                <a:cs typeface="Arial"/>
              </a:rPr>
              <a:t>saldo</a:t>
            </a:r>
            <a:r>
              <a:rPr kumimoji="0" lang="es-CO" sz="1100" b="0" i="0" u="none" strike="noStrike" kern="1200" cap="none" spc="-75"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5" normalizeH="0" baseline="0" noProof="0">
                <a:ln>
                  <a:noFill/>
                </a:ln>
                <a:solidFill>
                  <a:prstClr val="black"/>
                </a:solidFill>
                <a:effectLst/>
                <a:uLnTx/>
                <a:uFillTx/>
                <a:latin typeface="Calibri" panose="020F0502020204030204"/>
                <a:ea typeface="+mn-ea"/>
                <a:cs typeface="Arial"/>
              </a:rPr>
              <a:t>de</a:t>
            </a:r>
            <a:r>
              <a:rPr kumimoji="0" lang="es-CO" sz="1100" b="0" i="0" u="none" strike="noStrike" kern="1200" cap="none" spc="-70"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5" normalizeH="0" baseline="0" noProof="0">
                <a:ln>
                  <a:noFill/>
                </a:ln>
                <a:solidFill>
                  <a:prstClr val="black"/>
                </a:solidFill>
                <a:effectLst/>
                <a:uLnTx/>
                <a:uFillTx/>
                <a:latin typeface="Calibri" panose="020F0502020204030204"/>
                <a:ea typeface="+mn-ea"/>
                <a:cs typeface="Arial"/>
              </a:rPr>
              <a:t>la</a:t>
            </a:r>
            <a:r>
              <a:rPr kumimoji="0" lang="es-CO" sz="1100" b="0" i="0" u="none" strike="noStrike" kern="1200" cap="none" spc="0"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15" normalizeH="0" baseline="0" noProof="0">
                <a:ln>
                  <a:noFill/>
                </a:ln>
                <a:solidFill>
                  <a:prstClr val="black"/>
                </a:solidFill>
                <a:effectLst/>
                <a:uLnTx/>
                <a:uFillTx/>
                <a:latin typeface="Calibri" panose="020F0502020204030204"/>
                <a:ea typeface="+mn-ea"/>
                <a:cs typeface="Arial"/>
              </a:rPr>
              <a:t>deuda</a:t>
            </a:r>
            <a:r>
              <a:rPr kumimoji="0" lang="es-CO" sz="1100" b="0" i="0" u="none" strike="noStrike" kern="1200" cap="none" spc="-70"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0" normalizeH="0" baseline="0" noProof="0">
                <a:ln>
                  <a:noFill/>
                </a:ln>
                <a:solidFill>
                  <a:prstClr val="black"/>
                </a:solidFill>
                <a:effectLst/>
                <a:uLnTx/>
                <a:uFillTx/>
                <a:latin typeface="Calibri" panose="020F0502020204030204"/>
                <a:ea typeface="+mn-ea"/>
                <a:cs typeface="Arial"/>
              </a:rPr>
              <a:t>y</a:t>
            </a:r>
            <a:r>
              <a:rPr kumimoji="0" lang="es-CO" sz="1100" b="0" i="0" u="none" strike="noStrike" kern="1200" cap="none" spc="-90"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10" normalizeH="0" baseline="0" noProof="0">
                <a:ln>
                  <a:noFill/>
                </a:ln>
                <a:solidFill>
                  <a:prstClr val="black"/>
                </a:solidFill>
                <a:effectLst/>
                <a:uLnTx/>
                <a:uFillTx/>
                <a:latin typeface="Calibri" panose="020F0502020204030204"/>
                <a:ea typeface="+mn-ea"/>
                <a:cs typeface="Arial"/>
              </a:rPr>
              <a:t>los</a:t>
            </a:r>
            <a:r>
              <a:rPr kumimoji="0" lang="es-CO" sz="1100" b="0" i="0" u="none" strike="noStrike" kern="1200" cap="none" spc="-25"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20" normalizeH="0" baseline="0" noProof="0">
                <a:ln>
                  <a:noFill/>
                </a:ln>
                <a:solidFill>
                  <a:prstClr val="black"/>
                </a:solidFill>
                <a:effectLst/>
                <a:uLnTx/>
                <a:uFillTx/>
                <a:latin typeface="Calibri" panose="020F0502020204030204"/>
                <a:ea typeface="+mn-ea"/>
                <a:cs typeface="Arial"/>
              </a:rPr>
              <a:t>ingresos</a:t>
            </a:r>
            <a:r>
              <a:rPr kumimoji="0" lang="es-CO" sz="1100" b="0" i="0" u="none" strike="noStrike" kern="1200" cap="none" spc="-15"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5" normalizeH="0" baseline="0" noProof="0">
                <a:ln>
                  <a:noFill/>
                </a:ln>
                <a:solidFill>
                  <a:prstClr val="black"/>
                </a:solidFill>
                <a:effectLst/>
                <a:uLnTx/>
                <a:uFillTx/>
                <a:latin typeface="Calibri" panose="020F0502020204030204"/>
                <a:ea typeface="+mn-ea"/>
                <a:cs typeface="Arial"/>
              </a:rPr>
              <a:t>corrientes ajustados</a:t>
            </a:r>
            <a:r>
              <a:rPr kumimoji="0" lang="es-CO" sz="1100" b="0" i="0" u="none" strike="noStrike" kern="1200" cap="none" spc="5"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10" normalizeH="0" baseline="0" noProof="0">
                <a:ln>
                  <a:noFill/>
                </a:ln>
                <a:solidFill>
                  <a:prstClr val="black"/>
                </a:solidFill>
                <a:effectLst/>
                <a:uLnTx/>
                <a:uFillTx/>
                <a:latin typeface="Calibri" panose="020F0502020204030204"/>
                <a:ea typeface="+mn-ea"/>
                <a:cs typeface="Arial"/>
              </a:rPr>
              <a:t>debe</a:t>
            </a:r>
            <a:r>
              <a:rPr kumimoji="0" lang="es-CO" sz="1100" b="0" i="0" u="none" strike="noStrike" kern="1200" cap="none" spc="-75"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30" normalizeH="0" baseline="0" noProof="0">
                <a:ln>
                  <a:noFill/>
                </a:ln>
                <a:solidFill>
                  <a:prstClr val="black"/>
                </a:solidFill>
                <a:effectLst/>
                <a:uLnTx/>
                <a:uFillTx/>
                <a:latin typeface="Calibri" panose="020F0502020204030204"/>
                <a:ea typeface="+mn-ea"/>
                <a:cs typeface="Arial"/>
              </a:rPr>
              <a:t>ser</a:t>
            </a:r>
            <a:r>
              <a:rPr kumimoji="0" lang="es-CO" sz="1100" b="0" i="0" u="none" strike="noStrike" kern="1200" cap="none" spc="-95"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5" normalizeH="0" baseline="0" noProof="0">
                <a:ln>
                  <a:noFill/>
                </a:ln>
                <a:solidFill>
                  <a:prstClr val="black"/>
                </a:solidFill>
                <a:effectLst/>
                <a:uLnTx/>
                <a:uFillTx/>
                <a:latin typeface="Calibri" panose="020F0502020204030204"/>
                <a:ea typeface="+mn-ea"/>
                <a:cs typeface="Arial"/>
              </a:rPr>
              <a:t>inferior</a:t>
            </a:r>
            <a:r>
              <a:rPr kumimoji="0" lang="es-CO" sz="1100" b="0" i="0" u="none" strike="noStrike" kern="1200" cap="none" spc="-95"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5" normalizeH="0" baseline="0" noProof="0">
                <a:ln>
                  <a:noFill/>
                </a:ln>
                <a:solidFill>
                  <a:prstClr val="black"/>
                </a:solidFill>
                <a:effectLst/>
                <a:uLnTx/>
                <a:uFillTx/>
                <a:latin typeface="Calibri" panose="020F0502020204030204"/>
                <a:ea typeface="+mn-ea"/>
                <a:cs typeface="Arial"/>
              </a:rPr>
              <a:t>al</a:t>
            </a:r>
            <a:r>
              <a:rPr kumimoji="0" lang="es-CO" sz="1100" b="0" i="0" u="none" strike="noStrike" kern="1200" cap="none" spc="-70" normalizeH="0" baseline="0" noProof="0">
                <a:ln>
                  <a:noFill/>
                </a:ln>
                <a:solidFill>
                  <a:prstClr val="black"/>
                </a:solidFill>
                <a:effectLst/>
                <a:uLnTx/>
                <a:uFillTx/>
                <a:latin typeface="Calibri" panose="020F0502020204030204"/>
                <a:ea typeface="+mn-ea"/>
                <a:cs typeface="Arial"/>
              </a:rPr>
              <a:t> </a:t>
            </a:r>
            <a:r>
              <a:rPr kumimoji="0" lang="es-CO" sz="1100" b="0" i="0" u="none" strike="noStrike" kern="1200" cap="none" spc="10" normalizeH="0" baseline="0" noProof="0">
                <a:ln>
                  <a:noFill/>
                </a:ln>
                <a:solidFill>
                  <a:prstClr val="black"/>
                </a:solidFill>
                <a:effectLst/>
                <a:uLnTx/>
                <a:uFillTx/>
                <a:latin typeface="Calibri" panose="020F0502020204030204"/>
                <a:ea typeface="+mn-ea"/>
                <a:cs typeface="Arial"/>
              </a:rPr>
              <a:t>100%</a:t>
            </a:r>
            <a:endParaRPr kumimoji="0" lang="es-CO" sz="11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
        <p:nvSpPr>
          <p:cNvPr id="9" name="Rectangle 17">
            <a:extLst>
              <a:ext uri="{FF2B5EF4-FFF2-40B4-BE49-F238E27FC236}">
                <a16:creationId xmlns:a16="http://schemas.microsoft.com/office/drawing/2014/main" id="{3F178C51-37F4-D380-6964-18451B6988AF}"/>
              </a:ext>
            </a:extLst>
          </p:cNvPr>
          <p:cNvSpPr/>
          <p:nvPr/>
        </p:nvSpPr>
        <p:spPr>
          <a:xfrm>
            <a:off x="7419446" y="5208118"/>
            <a:ext cx="3449053" cy="376450"/>
          </a:xfrm>
          <a:prstGeom prst="rect">
            <a:avLst/>
          </a:prstGeom>
          <a:solidFill>
            <a:schemeClr val="bg1">
              <a:lumMod val="95000"/>
            </a:schemeClr>
          </a:solidFill>
        </p:spPr>
        <p:txBody>
          <a:bodyPr wrap="square">
            <a:spAutoFit/>
          </a:bodyPr>
          <a:lstStyle/>
          <a:p>
            <a:pPr marL="63500" marR="0" lvl="0" indent="0" algn="ctr" defTabSz="914400" rtl="0" eaLnBrk="1" fontAlgn="auto" latinLnBrk="0" hangingPunct="1">
              <a:lnSpc>
                <a:spcPts val="1065"/>
              </a:lnSpc>
              <a:spcBef>
                <a:spcPts val="100"/>
              </a:spcBef>
              <a:spcAft>
                <a:spcPts val="0"/>
              </a:spcAft>
              <a:buClrTx/>
              <a:buSzTx/>
              <a:buFontTx/>
              <a:buNone/>
              <a:tabLst>
                <a:tab pos="146050" algn="l"/>
              </a:tabLst>
              <a:defRPr/>
            </a:pPr>
            <a:r>
              <a:rPr kumimoji="0" lang="es-CO" sz="1100" b="0" i="0" u="none" strike="noStrike" kern="1200" cap="none" spc="5" normalizeH="0" baseline="0" noProof="0">
                <a:ln>
                  <a:noFill/>
                </a:ln>
                <a:solidFill>
                  <a:prstClr val="black"/>
                </a:solidFill>
                <a:effectLst/>
                <a:uLnTx/>
                <a:uFillTx/>
                <a:latin typeface="Calibri" panose="020F0502020204030204"/>
                <a:ea typeface="+mn-ea"/>
                <a:cs typeface="Arial"/>
              </a:rPr>
              <a:t>La razón entre los intereses y el ahorro operacional ajustado debe ser inferior al 60%</a:t>
            </a:r>
          </a:p>
        </p:txBody>
      </p:sp>
      <p:sp>
        <p:nvSpPr>
          <p:cNvPr id="12" name="Rectángulo 162">
            <a:extLst>
              <a:ext uri="{FF2B5EF4-FFF2-40B4-BE49-F238E27FC236}">
                <a16:creationId xmlns:a16="http://schemas.microsoft.com/office/drawing/2014/main" id="{B59ECE17-1DA3-B4EF-1689-6670A8367B1C}"/>
              </a:ext>
            </a:extLst>
          </p:cNvPr>
          <p:cNvSpPr/>
          <p:nvPr/>
        </p:nvSpPr>
        <p:spPr>
          <a:xfrm>
            <a:off x="6224192" y="1413266"/>
            <a:ext cx="583956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15" normalizeH="0" baseline="0" noProof="0">
                <a:ln>
                  <a:noFill/>
                </a:ln>
                <a:solidFill>
                  <a:prstClr val="black">
                    <a:lumMod val="75000"/>
                    <a:lumOff val="25000"/>
                  </a:prstClr>
                </a:solidFill>
                <a:effectLst/>
                <a:uLnTx/>
                <a:uFillTx/>
                <a:latin typeface="Calibri Light" panose="020F0302020204030204"/>
                <a:ea typeface="+mn-ea"/>
                <a:cs typeface="Arial"/>
              </a:rPr>
              <a:t>Indicador de Capacidad de Pago - Ley 358 de 1997¹</a:t>
            </a:r>
            <a:endParaRPr kumimoji="0" lang="es-CO" sz="1200" b="1" i="0" u="none" strike="noStrike" kern="1200" cap="none" spc="15" normalizeH="0" baseline="30000" noProof="0">
              <a:ln>
                <a:noFill/>
              </a:ln>
              <a:solidFill>
                <a:prstClr val="black">
                  <a:lumMod val="75000"/>
                  <a:lumOff val="25000"/>
                </a:prstClr>
              </a:solidFill>
              <a:effectLst/>
              <a:uLnTx/>
              <a:uFillTx/>
              <a:latin typeface="Calibri Light" panose="020F0302020204030204"/>
              <a:ea typeface="+mn-ea"/>
              <a:cs typeface="Arial"/>
            </a:endParaRPr>
          </a:p>
        </p:txBody>
      </p:sp>
      <p:pic>
        <p:nvPicPr>
          <p:cNvPr id="4" name="Gráfico 3" descr="Velocímetro en el medio contorno">
            <a:extLst>
              <a:ext uri="{FF2B5EF4-FFF2-40B4-BE49-F238E27FC236}">
                <a16:creationId xmlns:a16="http://schemas.microsoft.com/office/drawing/2014/main" id="{C3FE2A02-9C06-D37D-70A3-42B0CF7005EC}"/>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641" y="119933"/>
            <a:ext cx="613494" cy="613494"/>
          </a:xfrm>
          <a:prstGeom prst="rect">
            <a:avLst/>
          </a:prstGeom>
        </p:spPr>
      </p:pic>
    </p:spTree>
    <p:extLst>
      <p:ext uri="{BB962C8B-B14F-4D97-AF65-F5344CB8AC3E}">
        <p14:creationId xmlns:p14="http://schemas.microsoft.com/office/powerpoint/2010/main" val="2752123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54E13801-1805-6E5D-0245-DF51EAFE2733}"/>
              </a:ext>
            </a:extLst>
          </p:cNvPr>
          <p:cNvGraphicFramePr>
            <a:graphicFrameLocks/>
          </p:cNvGraphicFramePr>
          <p:nvPr/>
        </p:nvGraphicFramePr>
        <p:xfrm>
          <a:off x="-1668205" y="377444"/>
          <a:ext cx="12765803" cy="754953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537BEC2E-BB74-87F3-14E0-500C07066A1D}"/>
              </a:ext>
            </a:extLst>
          </p:cNvPr>
          <p:cNvSpPr txBox="1">
            <a:spLocks/>
          </p:cNvSpPr>
          <p:nvPr/>
        </p:nvSpPr>
        <p:spPr>
          <a:xfrm>
            <a:off x="1832303" y="213989"/>
            <a:ext cx="8527395" cy="709679"/>
          </a:xfrm>
          <a:prstGeom prst="rect">
            <a:avLst/>
          </a:prstGeom>
        </p:spPr>
        <p:txBody>
          <a:bodyPr vert="horz" lIns="91440" tIns="45720" rIns="91440" bIns="45720" rtlCol="0" anchor="b">
            <a:normAutofit fontScale="82500" lnSpcReduction="20000"/>
          </a:bodyPr>
          <a:lstStyle>
            <a:defPPr>
              <a:defRPr lang="es-CO"/>
            </a:defPPr>
            <a:lvl1pPr>
              <a:lnSpc>
                <a:spcPct val="90000"/>
              </a:lnSpc>
              <a:spcBef>
                <a:spcPct val="0"/>
              </a:spcBef>
              <a:buNone/>
              <a:defRPr sz="4800" b="1">
                <a:solidFill>
                  <a:srgbClr val="E3022E"/>
                </a:solidFill>
                <a:latin typeface="Arial Narrow" panose="020B0606020202030204" pitchFamily="34" charset="0"/>
                <a:ea typeface="+mj-ea"/>
                <a:cs typeface="+mj-cs"/>
              </a:defRPr>
            </a:lvl1pPr>
          </a:lstStyle>
          <a:p>
            <a:pPr algn="ctr">
              <a:lnSpc>
                <a:spcPct val="110000"/>
              </a:lnSpc>
              <a:defRPr/>
            </a:pPr>
            <a:r>
              <a:rPr lang="es-CO" sz="2500" b="0">
                <a:solidFill>
                  <a:schemeClr val="tx1"/>
                </a:solidFill>
                <a:latin typeface="Arial Nova"/>
              </a:rPr>
              <a:t>Dinámica</a:t>
            </a:r>
            <a:r>
              <a:rPr lang="es-CO" sz="2500">
                <a:solidFill>
                  <a:schemeClr val="tx1"/>
                </a:solidFill>
                <a:latin typeface="Arial Nova"/>
              </a:rPr>
              <a:t> </a:t>
            </a:r>
            <a:r>
              <a:rPr lang="es-CO" sz="2500" u="sng">
                <a:solidFill>
                  <a:schemeClr val="tx1"/>
                </a:solidFill>
                <a:latin typeface="Arial Nova"/>
              </a:rPr>
              <a:t>presupuestal</a:t>
            </a:r>
            <a:r>
              <a:rPr lang="es-CO" sz="2500">
                <a:solidFill>
                  <a:schemeClr val="tx1"/>
                </a:solidFill>
                <a:latin typeface="Arial Nova"/>
              </a:rPr>
              <a:t> </a:t>
            </a:r>
            <a:r>
              <a:rPr lang="es-CO" sz="2500" b="0">
                <a:solidFill>
                  <a:schemeClr val="tx1"/>
                </a:solidFill>
                <a:latin typeface="Arial Nova"/>
              </a:rPr>
              <a:t>del cupo de endeudamiento aprobado mediante Acuerdo 840 de 2022, por valor de $11,7 billones</a:t>
            </a:r>
            <a:r>
              <a:rPr lang="es-CO" sz="2400" b="0">
                <a:solidFill>
                  <a:schemeClr val="tx1"/>
                </a:solidFill>
                <a:latin typeface="Arial Nova"/>
              </a:rPr>
              <a:t> </a:t>
            </a:r>
          </a:p>
        </p:txBody>
      </p:sp>
      <p:sp>
        <p:nvSpPr>
          <p:cNvPr id="4" name="Rectángulo: esquinas redondeadas 3">
            <a:extLst>
              <a:ext uri="{FF2B5EF4-FFF2-40B4-BE49-F238E27FC236}">
                <a16:creationId xmlns:a16="http://schemas.microsoft.com/office/drawing/2014/main" id="{09D0417F-2B11-FE28-4C67-6A62BD50D51E}"/>
              </a:ext>
            </a:extLst>
          </p:cNvPr>
          <p:cNvSpPr/>
          <p:nvPr/>
        </p:nvSpPr>
        <p:spPr>
          <a:xfrm>
            <a:off x="111210" y="5132439"/>
            <a:ext cx="12080789" cy="943897"/>
          </a:xfrm>
          <a:prstGeom prst="roundRect">
            <a:avLst>
              <a:gd name="adj" fmla="val 0"/>
            </a:avLst>
          </a:prstGeom>
          <a:solidFill>
            <a:srgbClr val="6583B9"/>
          </a:solidFill>
          <a:ln>
            <a:noFill/>
          </a:ln>
        </p:spPr>
        <p:style>
          <a:lnRef idx="2">
            <a:schemeClr val="accent2"/>
          </a:lnRef>
          <a:fillRef idx="1">
            <a:schemeClr val="lt1"/>
          </a:fillRef>
          <a:effectRef idx="0">
            <a:schemeClr val="accent2"/>
          </a:effectRef>
          <a:fontRef idx="minor">
            <a:schemeClr val="dk1"/>
          </a:fontRef>
        </p:style>
        <p:txBody>
          <a:bodyPr lIns="540000" tIns="72000" rIns="540000" bIns="108000" rtlCol="0" anchor="ctr"/>
          <a:lstStyle/>
          <a:p>
            <a:r>
              <a:rPr lang="es-CO" sz="1600">
                <a:solidFill>
                  <a:schemeClr val="bg1"/>
                </a:solidFill>
                <a:latin typeface="Arial Narrow"/>
                <a:cs typeface="Arial"/>
              </a:rPr>
              <a:t>En la gráfica podemos observar la gestión presupuestal de los $11,7 billones. Es importante reconocer que el cupo de endeudamiento también financia las vigencias futuras de algunos de los proyectos más grandes de la ciudad, como la segunda línea de metro. </a:t>
            </a:r>
            <a:endParaRPr lang="es-CO" sz="1600">
              <a:solidFill>
                <a:schemeClr val="bg1"/>
              </a:solidFill>
              <a:latin typeface="Arial Narrow" panose="020B0606020202030204" pitchFamily="34" charset="0"/>
              <a:cs typeface="Arial"/>
            </a:endParaRPr>
          </a:p>
        </p:txBody>
      </p:sp>
    </p:spTree>
    <p:extLst>
      <p:ext uri="{BB962C8B-B14F-4D97-AF65-F5344CB8AC3E}">
        <p14:creationId xmlns:p14="http://schemas.microsoft.com/office/powerpoint/2010/main" val="2408555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B3EC9850-3CA8-49CC-A202-D99FD0D988BA}"/>
              </a:ext>
            </a:extLst>
          </p:cNvPr>
          <p:cNvSpPr txBox="1"/>
          <p:nvPr/>
        </p:nvSpPr>
        <p:spPr>
          <a:xfrm>
            <a:off x="732862" y="216781"/>
            <a:ext cx="6580648" cy="584775"/>
          </a:xfrm>
          <a:prstGeom prst="rect">
            <a:avLst/>
          </a:prstGeom>
          <a:noFill/>
        </p:spPr>
        <p:txBody>
          <a:bodyPr wrap="none" rtlCol="0">
            <a:spAutoFit/>
          </a:bodyPr>
          <a:lstStyle/>
          <a:p>
            <a:r>
              <a:rPr lang="es-ES" sz="3200" b="1">
                <a:solidFill>
                  <a:srgbClr val="C00000"/>
                </a:solidFill>
                <a:latin typeface="Arial" panose="020B0604020202020204" pitchFamily="34" charset="0"/>
                <a:cs typeface="Arial" panose="020B0604020202020204" pitchFamily="34" charset="0"/>
              </a:rPr>
              <a:t>Rendimientos Financieros - 2023</a:t>
            </a:r>
          </a:p>
        </p:txBody>
      </p:sp>
      <p:sp>
        <p:nvSpPr>
          <p:cNvPr id="10" name="CuadroTexto 9">
            <a:extLst>
              <a:ext uri="{FF2B5EF4-FFF2-40B4-BE49-F238E27FC236}">
                <a16:creationId xmlns:a16="http://schemas.microsoft.com/office/drawing/2014/main" id="{3079F1F6-DFB0-4A50-A1F3-6D81E44839A9}"/>
              </a:ext>
            </a:extLst>
          </p:cNvPr>
          <p:cNvSpPr txBox="1"/>
          <p:nvPr/>
        </p:nvSpPr>
        <p:spPr>
          <a:xfrm>
            <a:off x="304800" y="5815129"/>
            <a:ext cx="2332383" cy="738664"/>
          </a:xfrm>
          <a:prstGeom prst="rect">
            <a:avLst/>
          </a:prstGeom>
          <a:noFill/>
        </p:spPr>
        <p:txBody>
          <a:bodyPr wrap="square" rtlCol="0">
            <a:spAutoFit/>
          </a:bodyPr>
          <a:lstStyle/>
          <a:p>
            <a:r>
              <a:rPr kumimoji="0" lang="es-ES" sz="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Corte: 30 junio 2023</a:t>
            </a:r>
          </a:p>
          <a:p>
            <a:r>
              <a:rPr kumimoji="0" lang="es-ES" sz="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Fuente: Oficina de Inversiones – </a:t>
            </a:r>
            <a:r>
              <a:rPr lang="es-ES" sz="700">
                <a:solidFill>
                  <a:prstClr val="black"/>
                </a:solidFill>
                <a:latin typeface="Arial" panose="020B0604020202020204" pitchFamily="34" charset="0"/>
                <a:cs typeface="Arial" panose="020B0604020202020204" pitchFamily="34" charset="0"/>
              </a:rPr>
              <a:t>S</a:t>
            </a:r>
            <a:r>
              <a:rPr kumimoji="0" lang="es-ES" sz="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ubdirección de Planeación Financiera e Inversiones. </a:t>
            </a:r>
          </a:p>
          <a:p>
            <a:r>
              <a:rPr kumimoji="0" lang="es-ES" sz="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Insumo OC - SOF</a:t>
            </a:r>
          </a:p>
          <a:p>
            <a:r>
              <a:rPr kumimoji="0" lang="es-ES" sz="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Cifras en Millones de pesos</a:t>
            </a:r>
          </a:p>
          <a:p>
            <a:r>
              <a:rPr kumimoji="0" lang="es-ES" sz="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Meta </a:t>
            </a:r>
            <a:r>
              <a:rPr lang="es-ES" sz="700">
                <a:solidFill>
                  <a:prstClr val="black"/>
                </a:solidFill>
                <a:latin typeface="Arial" panose="020B0604020202020204" pitchFamily="34" charset="0"/>
                <a:cs typeface="Arial" panose="020B0604020202020204" pitchFamily="34" charset="0"/>
              </a:rPr>
              <a:t>presentada a presupuesto: 16/08/2022</a:t>
            </a:r>
            <a:endParaRPr kumimoji="0" lang="es-ES" sz="7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6130414-6D4F-9A4A-9E94-CE8D53F84FF6}"/>
              </a:ext>
            </a:extLst>
          </p:cNvPr>
          <p:cNvSpPr txBox="1"/>
          <p:nvPr/>
        </p:nvSpPr>
        <p:spPr>
          <a:xfrm>
            <a:off x="732862" y="1042871"/>
            <a:ext cx="9338238" cy="369332"/>
          </a:xfrm>
          <a:prstGeom prst="rect">
            <a:avLst/>
          </a:prstGeom>
          <a:noFill/>
        </p:spPr>
        <p:txBody>
          <a:bodyPr wrap="square" rtlCol="0">
            <a:spAutoFit/>
          </a:bodyPr>
          <a:lstStyle/>
          <a:p>
            <a:r>
              <a:rPr lang="es-CO" b="1"/>
              <a:t>Rendimientos financieros. Administración portafolio distrital capital (millones de pesos)</a:t>
            </a:r>
          </a:p>
        </p:txBody>
      </p:sp>
      <p:sp>
        <p:nvSpPr>
          <p:cNvPr id="8" name="CuadroTexto 7">
            <a:extLst>
              <a:ext uri="{FF2B5EF4-FFF2-40B4-BE49-F238E27FC236}">
                <a16:creationId xmlns:a16="http://schemas.microsoft.com/office/drawing/2014/main" id="{1DC7DFD9-AAB6-D9F6-B83E-9D097A211F8E}"/>
              </a:ext>
            </a:extLst>
          </p:cNvPr>
          <p:cNvSpPr txBox="1"/>
          <p:nvPr/>
        </p:nvSpPr>
        <p:spPr>
          <a:xfrm>
            <a:off x="732862" y="1392787"/>
            <a:ext cx="10535776" cy="400110"/>
          </a:xfrm>
          <a:prstGeom prst="rect">
            <a:avLst/>
          </a:prstGeom>
          <a:noFill/>
        </p:spPr>
        <p:txBody>
          <a:bodyPr wrap="square" rtlCol="0">
            <a:spAutoFit/>
          </a:bodyPr>
          <a:lstStyle/>
          <a:p>
            <a:r>
              <a:rPr lang="es-CO" sz="2000" b="1">
                <a:solidFill>
                  <a:schemeClr val="tx1">
                    <a:lumMod val="50000"/>
                    <a:lumOff val="50000"/>
                  </a:schemeClr>
                </a:solidFill>
              </a:rPr>
              <a:t>Cumplimiento ____________________________________ $417,654 (134,16%)</a:t>
            </a:r>
          </a:p>
        </p:txBody>
      </p:sp>
      <p:sp>
        <p:nvSpPr>
          <p:cNvPr id="9" name="CuadroTexto 8">
            <a:extLst>
              <a:ext uri="{FF2B5EF4-FFF2-40B4-BE49-F238E27FC236}">
                <a16:creationId xmlns:a16="http://schemas.microsoft.com/office/drawing/2014/main" id="{B8B47AC6-5512-F80B-A378-D92360350D65}"/>
              </a:ext>
            </a:extLst>
          </p:cNvPr>
          <p:cNvSpPr txBox="1"/>
          <p:nvPr/>
        </p:nvSpPr>
        <p:spPr>
          <a:xfrm>
            <a:off x="732862" y="1890512"/>
            <a:ext cx="8080938" cy="369332"/>
          </a:xfrm>
          <a:prstGeom prst="rect">
            <a:avLst/>
          </a:prstGeom>
          <a:noFill/>
        </p:spPr>
        <p:txBody>
          <a:bodyPr wrap="square" rtlCol="0">
            <a:spAutoFit/>
          </a:bodyPr>
          <a:lstStyle/>
          <a:p>
            <a:r>
              <a:rPr lang="es-CO">
                <a:solidFill>
                  <a:srgbClr val="C00000"/>
                </a:solidFill>
              </a:rPr>
              <a:t>Meta anual  _ _ _ _ _ _ _ _ _ _ _ _ _ _ _ _ _ _ _ _ _ _ _ _ _ _ _ _ _ _  $311.317</a:t>
            </a:r>
          </a:p>
        </p:txBody>
      </p:sp>
      <p:sp>
        <p:nvSpPr>
          <p:cNvPr id="11" name="CuadroTexto 10">
            <a:extLst>
              <a:ext uri="{FF2B5EF4-FFF2-40B4-BE49-F238E27FC236}">
                <a16:creationId xmlns:a16="http://schemas.microsoft.com/office/drawing/2014/main" id="{2B967FF1-472B-0925-C552-CD0DFA7F4766}"/>
              </a:ext>
            </a:extLst>
          </p:cNvPr>
          <p:cNvSpPr txBox="1"/>
          <p:nvPr/>
        </p:nvSpPr>
        <p:spPr>
          <a:xfrm>
            <a:off x="2790158" y="5809561"/>
            <a:ext cx="8890923" cy="461665"/>
          </a:xfrm>
          <a:prstGeom prst="rect">
            <a:avLst/>
          </a:prstGeom>
          <a:noFill/>
        </p:spPr>
        <p:txBody>
          <a:bodyPr wrap="square" rtlCol="0">
            <a:spAutoFit/>
          </a:bodyPr>
          <a:lstStyle/>
          <a:p>
            <a:r>
              <a:rPr lang="es-CO" sz="1200" dirty="0"/>
              <a:t>La meta de los rendimientos financieros para la vigencia 2023 es de $311,317 millones. Al 30 de junio los rendimientos acumulados ascendieron a $417,654 millones, cumpliendo la meta al 134,16%.</a:t>
            </a:r>
          </a:p>
        </p:txBody>
      </p:sp>
      <p:pic>
        <p:nvPicPr>
          <p:cNvPr id="2" name="Imagen 1">
            <a:extLst>
              <a:ext uri="{FF2B5EF4-FFF2-40B4-BE49-F238E27FC236}">
                <a16:creationId xmlns:a16="http://schemas.microsoft.com/office/drawing/2014/main" id="{6CE0E928-46CF-8530-540C-896074675BF4}"/>
              </a:ext>
            </a:extLst>
          </p:cNvPr>
          <p:cNvPicPr>
            <a:picLocks noChangeAspect="1"/>
          </p:cNvPicPr>
          <p:nvPr/>
        </p:nvPicPr>
        <p:blipFill>
          <a:blip r:embed="rId3"/>
          <a:stretch>
            <a:fillRect/>
          </a:stretch>
        </p:blipFill>
        <p:spPr>
          <a:xfrm>
            <a:off x="533400" y="2417250"/>
            <a:ext cx="10254361" cy="3311826"/>
          </a:xfrm>
          <a:prstGeom prst="rect">
            <a:avLst/>
          </a:prstGeom>
        </p:spPr>
      </p:pic>
    </p:spTree>
    <p:extLst>
      <p:ext uri="{BB962C8B-B14F-4D97-AF65-F5344CB8AC3E}">
        <p14:creationId xmlns:p14="http://schemas.microsoft.com/office/powerpoint/2010/main" val="2309620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59;p6">
            <a:extLst>
              <a:ext uri="{FF2B5EF4-FFF2-40B4-BE49-F238E27FC236}">
                <a16:creationId xmlns:a16="http://schemas.microsoft.com/office/drawing/2014/main" id="{4F824118-8BA3-F3FA-32E7-15FC9C86CB84}"/>
              </a:ext>
            </a:extLst>
          </p:cNvPr>
          <p:cNvSpPr txBox="1"/>
          <p:nvPr/>
        </p:nvSpPr>
        <p:spPr>
          <a:xfrm>
            <a:off x="1105801" y="171513"/>
            <a:ext cx="9532050" cy="683234"/>
          </a:xfrm>
          <a:prstGeom prst="rect">
            <a:avLst/>
          </a:prstGeom>
          <a:noFill/>
          <a:ln>
            <a:noFill/>
          </a:ln>
        </p:spPr>
        <p:txBody>
          <a:bodyPr spcFirstLastPara="1" wrap="square" lIns="91425" tIns="91425" rIns="91425" bIns="91425" anchor="t" anchorCtr="0">
            <a:spAutoFit/>
          </a:bodyPr>
          <a:lstStyle/>
          <a:p>
            <a:pPr marL="0" marR="0" lvl="0" indent="0" algn="l" defTabSz="914400" rtl="0" eaLnBrk="0" fontAlgn="base" latinLnBrk="0" hangingPunct="0">
              <a:lnSpc>
                <a:spcPct val="90000"/>
              </a:lnSpc>
              <a:spcBef>
                <a:spcPts val="0"/>
              </a:spcBef>
              <a:spcAft>
                <a:spcPts val="0"/>
              </a:spcAft>
              <a:buClrTx/>
              <a:buSzTx/>
              <a:buFontTx/>
              <a:buNone/>
              <a:tabLst/>
              <a:defRPr/>
            </a:pPr>
            <a:r>
              <a:rPr lang="es-MX" sz="3200" spc="-130">
                <a:solidFill>
                  <a:srgbClr val="C00000"/>
                </a:solidFill>
                <a:cs typeface="Calibri" panose="020F0502020204030204" pitchFamily="34" charset="0"/>
              </a:rPr>
              <a:t>Presupuesto 2023, Calidad Del Gasto Y Economía</a:t>
            </a:r>
            <a:r>
              <a:rPr kumimoji="0" lang="es-MX" sz="3600" b="1" i="0" u="none" strike="noStrike" kern="1200" cap="none" spc="0" normalizeH="0" baseline="0" noProof="0">
                <a:ln>
                  <a:noFill/>
                </a:ln>
                <a:solidFill>
                  <a:srgbClr val="E7E6E6"/>
                </a:solidFill>
                <a:effectLst/>
                <a:uLnTx/>
                <a:uFillTx/>
                <a:latin typeface="Calibri"/>
                <a:ea typeface="+mn-ea"/>
                <a:cs typeface="Calibri"/>
              </a:rPr>
              <a:t>. </a:t>
            </a:r>
            <a:endParaRPr kumimoji="0" lang="es-ES" sz="3600" b="0" i="0" u="none" strike="noStrike" kern="1200" cap="none" spc="0" normalizeH="0" baseline="0" noProof="0">
              <a:ln>
                <a:noFill/>
              </a:ln>
              <a:solidFill>
                <a:srgbClr val="E7E6E6"/>
              </a:solidFill>
              <a:effectLst/>
              <a:uLnTx/>
              <a:uFillTx/>
              <a:latin typeface="Calibri" panose="020F0502020204030204" pitchFamily="34" charset="0"/>
              <a:ea typeface="+mn-ea"/>
              <a:cs typeface="+mn-cs"/>
            </a:endParaRPr>
          </a:p>
        </p:txBody>
      </p:sp>
      <p:sp>
        <p:nvSpPr>
          <p:cNvPr id="6" name="CuadroTexto 5">
            <a:extLst>
              <a:ext uri="{FF2B5EF4-FFF2-40B4-BE49-F238E27FC236}">
                <a16:creationId xmlns:a16="http://schemas.microsoft.com/office/drawing/2014/main" id="{EB1606BF-DE5A-9CE9-F7AE-FE602C5A5F05}"/>
              </a:ext>
            </a:extLst>
          </p:cNvPr>
          <p:cNvSpPr txBox="1"/>
          <p:nvPr/>
        </p:nvSpPr>
        <p:spPr>
          <a:xfrm>
            <a:off x="35166" y="1456176"/>
            <a:ext cx="6189784" cy="584775"/>
          </a:xfrm>
          <a:prstGeom prst="rect">
            <a:avLst/>
          </a:prstGeom>
          <a:noFill/>
        </p:spPr>
        <p:txBody>
          <a:bodyPr wrap="square" lIns="91440" tIns="45720" rIns="91440" bIns="45720" anchor="t">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600" b="0" i="0" u="none" strike="noStrike" kern="1200" cap="none" spc="0" normalizeH="0" baseline="0" noProof="0">
                <a:ln>
                  <a:noFill/>
                </a:ln>
                <a:solidFill>
                  <a:srgbClr val="000000"/>
                </a:solidFill>
                <a:effectLst/>
                <a:uLnTx/>
                <a:uFillTx/>
                <a:latin typeface="Calibri"/>
                <a:ea typeface="+mn-ea"/>
                <a:cs typeface="Calibri"/>
              </a:rPr>
              <a:t>31,6 billones de pesos es el presupuesto del Distrito para 2023 de los cuales 26,1 billones corresponden a inversión, es decir, el 82,6%: . </a:t>
            </a:r>
            <a:endParaRPr kumimoji="0" lang="es-CO" sz="1600" b="1" i="0" u="none" strike="noStrike" kern="1200" cap="none" spc="0" normalizeH="0" baseline="0" noProof="0">
              <a:ln>
                <a:noFill/>
              </a:ln>
              <a:solidFill>
                <a:srgbClr val="A91B2E"/>
              </a:solidFill>
              <a:effectLst/>
              <a:uLnTx/>
              <a:uFillTx/>
              <a:latin typeface="Calibri" panose="020F0502020204030204" pitchFamily="34" charset="0"/>
              <a:ea typeface="+mn-ea"/>
              <a:cs typeface="+mn-cs"/>
            </a:endParaRPr>
          </a:p>
        </p:txBody>
      </p:sp>
      <p:sp>
        <p:nvSpPr>
          <p:cNvPr id="8" name="CuadroTexto 7">
            <a:extLst>
              <a:ext uri="{FF2B5EF4-FFF2-40B4-BE49-F238E27FC236}">
                <a16:creationId xmlns:a16="http://schemas.microsoft.com/office/drawing/2014/main" id="{16AF1E65-D74E-8140-F520-8984172D13E0}"/>
              </a:ext>
            </a:extLst>
          </p:cNvPr>
          <p:cNvSpPr txBox="1"/>
          <p:nvPr/>
        </p:nvSpPr>
        <p:spPr>
          <a:xfrm>
            <a:off x="77929" y="2050816"/>
            <a:ext cx="6189784" cy="2554545"/>
          </a:xfrm>
          <a:prstGeom prst="rect">
            <a:avLst/>
          </a:prstGeom>
          <a:noFill/>
        </p:spPr>
        <p:txBody>
          <a:bodyPr wrap="square" lIns="91440" tIns="45720" rIns="91440" bIns="45720" anchor="t">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600" b="0" i="0" u="none" strike="noStrike" kern="1200" cap="none" spc="0" normalizeH="0" baseline="0" noProof="0">
                <a:ln>
                  <a:noFill/>
                </a:ln>
                <a:solidFill>
                  <a:srgbClr val="000000"/>
                </a:solidFill>
                <a:effectLst/>
                <a:uLnTx/>
                <a:uFillTx/>
                <a:latin typeface="Calibri"/>
                <a:ea typeface="+mn-ea"/>
                <a:cs typeface="Calibri"/>
              </a:rPr>
              <a:t>En medio de esta coyuntura de una fuerte desaceleración económica, a nivel local enfrentamos dos retos principales: (i) consolidar el rescate social y lograr que las variables laborales y de pobreza converjan a los niveles de prepandemia a través de la inclusión social y productiva de la población pobre y vulnerable; (2) avanzar en intervenciones y proyectos</a:t>
            </a:r>
            <a:endParaRPr kumimoji="0" lang="es-MX"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600" b="0" i="0" u="none" strike="noStrike" kern="1200" cap="none" spc="0" normalizeH="0" baseline="0" noProof="0">
                <a:ln>
                  <a:noFill/>
                </a:ln>
                <a:solidFill>
                  <a:srgbClr val="000000"/>
                </a:solidFill>
                <a:effectLst/>
                <a:uLnTx/>
                <a:uFillTx/>
                <a:latin typeface="Calibri"/>
                <a:ea typeface="+mn-ea"/>
                <a:cs typeface="Calibri"/>
              </a:rPr>
              <a:t>que aumenten la productividad de la ciudad en el mediano plazo y reduzcan las desigualdades, y en particular, las disparidades espaciales, de tal manera que se logren consolidar tasas de crecimiento del PIB superiores al 4%, necesarias para avanzar hacia una ciudad de ingresos medios altos, y con mayor inclusión social.</a:t>
            </a:r>
            <a:endParaRPr kumimoji="0" lang="es-E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a:endParaRPr>
          </a:p>
        </p:txBody>
      </p:sp>
      <p:sp>
        <p:nvSpPr>
          <p:cNvPr id="9" name="CuadroTexto 8">
            <a:extLst>
              <a:ext uri="{FF2B5EF4-FFF2-40B4-BE49-F238E27FC236}">
                <a16:creationId xmlns:a16="http://schemas.microsoft.com/office/drawing/2014/main" id="{80F80354-67CA-AACF-282C-BCDCC72717CF}"/>
              </a:ext>
            </a:extLst>
          </p:cNvPr>
          <p:cNvSpPr txBox="1"/>
          <p:nvPr/>
        </p:nvSpPr>
        <p:spPr>
          <a:xfrm>
            <a:off x="35166" y="4557899"/>
            <a:ext cx="6189784" cy="1323439"/>
          </a:xfrm>
          <a:prstGeom prst="rect">
            <a:avLst/>
          </a:prstGeom>
          <a:noFill/>
        </p:spPr>
        <p:txBody>
          <a:bodyPr wrap="square" lIns="91440" tIns="45720" rIns="91440" bIns="45720" anchor="t">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600" b="0" i="0" u="none" strike="noStrike" kern="1200" cap="none" spc="0" normalizeH="0" baseline="0" noProof="0">
                <a:ln>
                  <a:noFill/>
                </a:ln>
                <a:solidFill>
                  <a:srgbClr val="000000"/>
                </a:solidFill>
                <a:effectLst/>
                <a:uLnTx/>
                <a:uFillTx/>
                <a:latin typeface="Calibri"/>
                <a:ea typeface="+mn-ea"/>
                <a:cs typeface="Calibri"/>
              </a:rPr>
              <a:t>El Presupuesto 2023 impulsará estos objetivos con una inversión de $26,1 billones, para lograr un modelo de ciudad más sostenible, inclusivo y productivo. Se debe señalar que este es el presupuesto de inversión más alto presentado por esta administración y 34,3% mayor</a:t>
            </a:r>
            <a:endParaRPr kumimoji="0" lang="es-MX"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600" b="0" i="0" u="none" strike="noStrike" kern="1200" cap="none" spc="0" normalizeH="0" baseline="0" noProof="0">
                <a:ln>
                  <a:noFill/>
                </a:ln>
                <a:solidFill>
                  <a:srgbClr val="000000"/>
                </a:solidFill>
                <a:effectLst/>
                <a:uLnTx/>
                <a:uFillTx/>
                <a:latin typeface="Calibri"/>
                <a:ea typeface="+mn-ea"/>
                <a:cs typeface="Calibri"/>
              </a:rPr>
              <a:t>al presupuesto de 2019 (en términos reales)</a:t>
            </a:r>
            <a:endParaRPr kumimoji="0" lang="es-CO"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pic>
        <p:nvPicPr>
          <p:cNvPr id="2" name="Imagen 2" descr="Gráfico&#10;&#10;Descripción generada automáticamente">
            <a:extLst>
              <a:ext uri="{FF2B5EF4-FFF2-40B4-BE49-F238E27FC236}">
                <a16:creationId xmlns:a16="http://schemas.microsoft.com/office/drawing/2014/main" id="{C86C2318-C543-2B33-4C19-5E076104C1B1}"/>
              </a:ext>
            </a:extLst>
          </p:cNvPr>
          <p:cNvPicPr>
            <a:picLocks noChangeAspect="1"/>
          </p:cNvPicPr>
          <p:nvPr/>
        </p:nvPicPr>
        <p:blipFill>
          <a:blip r:embed="rId2"/>
          <a:stretch>
            <a:fillRect/>
          </a:stretch>
        </p:blipFill>
        <p:spPr>
          <a:xfrm>
            <a:off x="6392175" y="1789107"/>
            <a:ext cx="5719312" cy="3481066"/>
          </a:xfrm>
          <a:prstGeom prst="rect">
            <a:avLst/>
          </a:prstGeom>
        </p:spPr>
      </p:pic>
      <p:pic>
        <p:nvPicPr>
          <p:cNvPr id="3" name="Gráfico 3" descr="Gráfico circular contorno">
            <a:extLst>
              <a:ext uri="{FF2B5EF4-FFF2-40B4-BE49-F238E27FC236}">
                <a16:creationId xmlns:a16="http://schemas.microsoft.com/office/drawing/2014/main" id="{E16C3E26-1E76-B4FC-4A49-CD7B3A0E1D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917" y="91888"/>
            <a:ext cx="757518" cy="757518"/>
          </a:xfrm>
          <a:prstGeom prst="rect">
            <a:avLst/>
          </a:prstGeom>
        </p:spPr>
      </p:pic>
    </p:spTree>
    <p:extLst>
      <p:ext uri="{BB962C8B-B14F-4D97-AF65-F5344CB8AC3E}">
        <p14:creationId xmlns:p14="http://schemas.microsoft.com/office/powerpoint/2010/main" val="3722857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10BFE37-AED0-7DC4-D620-B9EEE53F3045}"/>
              </a:ext>
            </a:extLst>
          </p:cNvPr>
          <p:cNvSpPr txBox="1"/>
          <p:nvPr/>
        </p:nvSpPr>
        <p:spPr>
          <a:xfrm>
            <a:off x="1088011" y="16849"/>
            <a:ext cx="8578391" cy="978729"/>
          </a:xfrm>
          <a:prstGeom prst="rect">
            <a:avLst/>
          </a:prstGeom>
          <a:noFill/>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s-CO" sz="3200" spc="-130">
                <a:solidFill>
                  <a:srgbClr val="C00000"/>
                </a:solidFill>
                <a:cs typeface="Calibri" panose="020F0502020204030204" pitchFamily="34" charset="0"/>
              </a:rPr>
              <a:t>Ejecución Presupuestal 2022 </a:t>
            </a:r>
          </a:p>
          <a:p>
            <a:pPr marL="0" marR="0" lvl="0" indent="0" algn="l" defTabSz="914400" rtl="0" eaLnBrk="0" fontAlgn="base" latinLnBrk="0" hangingPunct="0">
              <a:lnSpc>
                <a:spcPct val="90000"/>
              </a:lnSpc>
              <a:spcBef>
                <a:spcPct val="0"/>
              </a:spcBef>
              <a:spcAft>
                <a:spcPct val="0"/>
              </a:spcAft>
              <a:buClrTx/>
              <a:buSzTx/>
              <a:buFontTx/>
              <a:buNone/>
              <a:tabLst/>
              <a:defRPr/>
            </a:pPr>
            <a:r>
              <a:rPr lang="es-CO" sz="3200" spc="-130">
                <a:solidFill>
                  <a:srgbClr val="C00000"/>
                </a:solidFill>
                <a:cs typeface="Calibri" panose="020F0502020204030204" pitchFamily="34" charset="0"/>
              </a:rPr>
              <a:t>Inversión Directa a 31 dic 2022 </a:t>
            </a:r>
          </a:p>
        </p:txBody>
      </p:sp>
      <p:sp>
        <p:nvSpPr>
          <p:cNvPr id="4" name="CuadroTexto 3">
            <a:extLst>
              <a:ext uri="{FF2B5EF4-FFF2-40B4-BE49-F238E27FC236}">
                <a16:creationId xmlns:a16="http://schemas.microsoft.com/office/drawing/2014/main" id="{158E0906-89F4-737B-19B6-F44082DFB852}"/>
              </a:ext>
            </a:extLst>
          </p:cNvPr>
          <p:cNvSpPr txBox="1"/>
          <p:nvPr/>
        </p:nvSpPr>
        <p:spPr>
          <a:xfrm>
            <a:off x="1217007" y="989713"/>
            <a:ext cx="6106026" cy="313932"/>
          </a:xfrm>
          <a:prstGeom prst="rect">
            <a:avLst/>
          </a:prstGeom>
          <a:noFill/>
        </p:spPr>
        <p:txBody>
          <a:bodyPr wrap="square" lIns="91440" tIns="45720" rIns="91440" bIns="45720" anchor="t">
            <a:spAutoFit/>
          </a:bodyPr>
          <a:lstStyle/>
          <a:p>
            <a:pPr marL="0" marR="0" lvl="0" indent="0" algn="l" defTabSz="914400" rtl="0" eaLnBrk="0" fontAlgn="base" latinLnBrk="0" hangingPunct="0">
              <a:lnSpc>
                <a:spcPct val="90000"/>
              </a:lnSpc>
              <a:spcBef>
                <a:spcPts val="0"/>
              </a:spcBef>
              <a:spcAft>
                <a:spcPts val="0"/>
              </a:spcAft>
              <a:buClrTx/>
              <a:buSzTx/>
              <a:buFontTx/>
              <a:buNone/>
              <a:tabLst/>
              <a:defRPr/>
            </a:pPr>
            <a:r>
              <a:rPr kumimoji="0" lang="es-MX" sz="1600" b="1" i="0" u="none" strike="noStrike" kern="1200" cap="none" spc="0" normalizeH="0" baseline="0" noProof="0">
                <a:ln>
                  <a:noFill/>
                </a:ln>
                <a:solidFill>
                  <a:srgbClr val="A91B2E"/>
                </a:solidFill>
                <a:effectLst/>
                <a:uLnTx/>
                <a:uFillTx/>
                <a:latin typeface="Calibri"/>
                <a:ea typeface="+mn-ea"/>
                <a:cs typeface="Calibri"/>
              </a:rPr>
              <a:t>Información a noviembre 3 de 2022</a:t>
            </a:r>
            <a:endParaRPr kumimoji="0" lang="es-ES" sz="1600" b="1" i="0" u="none" strike="noStrike" kern="1200" cap="none" spc="0" normalizeH="0" baseline="0" noProof="0">
              <a:ln>
                <a:noFill/>
              </a:ln>
              <a:solidFill>
                <a:srgbClr val="A91B2E"/>
              </a:solidFill>
              <a:effectLst/>
              <a:uLnTx/>
              <a:uFillTx/>
              <a:latin typeface="Calibri"/>
              <a:ea typeface="+mn-ea"/>
              <a:cs typeface="Calibri"/>
            </a:endParaRPr>
          </a:p>
        </p:txBody>
      </p:sp>
      <p:sp>
        <p:nvSpPr>
          <p:cNvPr id="7" name="CuadroTexto 6">
            <a:extLst>
              <a:ext uri="{FF2B5EF4-FFF2-40B4-BE49-F238E27FC236}">
                <a16:creationId xmlns:a16="http://schemas.microsoft.com/office/drawing/2014/main" id="{378D1D79-AF79-5B26-8E3D-424734FA27B3}"/>
              </a:ext>
            </a:extLst>
          </p:cNvPr>
          <p:cNvSpPr txBox="1"/>
          <p:nvPr/>
        </p:nvSpPr>
        <p:spPr>
          <a:xfrm>
            <a:off x="5696255" y="6329356"/>
            <a:ext cx="6191250"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https://www.haciendabogota.gov.co/shd/sites/default/files/documentos/Informe%20semanal%20a%20junio%2030%20de%202022.pdf</a:t>
            </a:r>
          </a:p>
        </p:txBody>
      </p:sp>
      <p:pic>
        <p:nvPicPr>
          <p:cNvPr id="5" name="Imagen 4">
            <a:extLst>
              <a:ext uri="{FF2B5EF4-FFF2-40B4-BE49-F238E27FC236}">
                <a16:creationId xmlns:a16="http://schemas.microsoft.com/office/drawing/2014/main" id="{835DDDED-59E1-C19D-61B0-7F3CA1EBED43}"/>
              </a:ext>
            </a:extLst>
          </p:cNvPr>
          <p:cNvPicPr>
            <a:picLocks noChangeAspect="1"/>
          </p:cNvPicPr>
          <p:nvPr/>
        </p:nvPicPr>
        <p:blipFill>
          <a:blip r:embed="rId2"/>
          <a:stretch>
            <a:fillRect/>
          </a:stretch>
        </p:blipFill>
        <p:spPr>
          <a:xfrm>
            <a:off x="332658" y="989713"/>
            <a:ext cx="11325225" cy="2628900"/>
          </a:xfrm>
          <a:prstGeom prst="rect">
            <a:avLst/>
          </a:prstGeom>
        </p:spPr>
      </p:pic>
      <p:pic>
        <p:nvPicPr>
          <p:cNvPr id="13" name="Imagen 12">
            <a:extLst>
              <a:ext uri="{FF2B5EF4-FFF2-40B4-BE49-F238E27FC236}">
                <a16:creationId xmlns:a16="http://schemas.microsoft.com/office/drawing/2014/main" id="{E42CE3B2-7F92-BF1F-EBEF-D4FC5E98BEFD}"/>
              </a:ext>
            </a:extLst>
          </p:cNvPr>
          <p:cNvPicPr>
            <a:picLocks noChangeAspect="1"/>
          </p:cNvPicPr>
          <p:nvPr/>
        </p:nvPicPr>
        <p:blipFill>
          <a:blip r:embed="rId3"/>
          <a:stretch>
            <a:fillRect/>
          </a:stretch>
        </p:blipFill>
        <p:spPr>
          <a:xfrm>
            <a:off x="5302037" y="3618613"/>
            <a:ext cx="6688504" cy="2148737"/>
          </a:xfrm>
          <a:prstGeom prst="rect">
            <a:avLst/>
          </a:prstGeom>
        </p:spPr>
      </p:pic>
      <p:pic>
        <p:nvPicPr>
          <p:cNvPr id="19" name="Imagen 18">
            <a:extLst>
              <a:ext uri="{FF2B5EF4-FFF2-40B4-BE49-F238E27FC236}">
                <a16:creationId xmlns:a16="http://schemas.microsoft.com/office/drawing/2014/main" id="{2FAAE84D-31CB-E66B-2FD2-C1959116CDBB}"/>
              </a:ext>
            </a:extLst>
          </p:cNvPr>
          <p:cNvPicPr>
            <a:picLocks noChangeAspect="1"/>
          </p:cNvPicPr>
          <p:nvPr/>
        </p:nvPicPr>
        <p:blipFill>
          <a:blip r:embed="rId4"/>
          <a:stretch>
            <a:fillRect/>
          </a:stretch>
        </p:blipFill>
        <p:spPr>
          <a:xfrm>
            <a:off x="304495" y="3621452"/>
            <a:ext cx="4664884" cy="2654541"/>
          </a:xfrm>
          <a:prstGeom prst="rect">
            <a:avLst/>
          </a:prstGeom>
        </p:spPr>
      </p:pic>
      <p:pic>
        <p:nvPicPr>
          <p:cNvPr id="2" name="Gráfico 5" descr="Tabla contorno">
            <a:extLst>
              <a:ext uri="{FF2B5EF4-FFF2-40B4-BE49-F238E27FC236}">
                <a16:creationId xmlns:a16="http://schemas.microsoft.com/office/drawing/2014/main" id="{DB8EE20B-7F60-490B-5A78-47613F1F54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4800" y="80682"/>
            <a:ext cx="735106" cy="735106"/>
          </a:xfrm>
          <a:prstGeom prst="rect">
            <a:avLst/>
          </a:prstGeom>
        </p:spPr>
      </p:pic>
    </p:spTree>
    <p:extLst>
      <p:ext uri="{BB962C8B-B14F-4D97-AF65-F5344CB8AC3E}">
        <p14:creationId xmlns:p14="http://schemas.microsoft.com/office/powerpoint/2010/main" val="102940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FC0FF9EF-A786-4140-A236-820FA51E5F3F}"/>
              </a:ext>
            </a:extLst>
          </p:cNvPr>
          <p:cNvSpPr txBox="1">
            <a:spLocks/>
          </p:cNvSpPr>
          <p:nvPr/>
        </p:nvSpPr>
        <p:spPr>
          <a:xfrm>
            <a:off x="676373" y="81360"/>
            <a:ext cx="8610260" cy="14446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s-419" sz="2800" b="0" i="0" u="none" strike="noStrike" kern="1200" cap="none" spc="0" normalizeH="0" baseline="0" noProof="0">
                <a:ln>
                  <a:noFill/>
                </a:ln>
                <a:solidFill>
                  <a:srgbClr val="C00000"/>
                </a:solidFill>
                <a:effectLst/>
                <a:uLnTx/>
                <a:uFillTx/>
                <a:latin typeface="Arial" panose="020B0604020202020204"/>
                <a:ea typeface="+mj-ea"/>
                <a:cs typeface="+mj-cs"/>
              </a:rPr>
              <a:t>Estado de Situación Financiera – ECP Bogotá</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s-419" sz="1600" b="0" i="0" u="none" strike="noStrike" kern="1200" cap="none" spc="0" normalizeH="0" baseline="0" noProof="0">
              <a:ln>
                <a:noFill/>
              </a:ln>
              <a:solidFill>
                <a:srgbClr val="C00000"/>
              </a:solidFill>
              <a:effectLst/>
              <a:uLnTx/>
              <a:uFillTx/>
              <a:latin typeface="Arial" panose="020B0604020202020204"/>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s-419" sz="1600" b="0" i="0" u="none" strike="noStrike" kern="1200" cap="none" spc="0" normalizeH="0" baseline="0" noProof="0">
                <a:ln>
                  <a:noFill/>
                </a:ln>
                <a:solidFill>
                  <a:srgbClr val="C00000"/>
                </a:solidFill>
                <a:effectLst/>
                <a:uLnTx/>
                <a:uFillTx/>
                <a:latin typeface="Arial" panose="020B0604020202020204"/>
                <a:ea typeface="+mj-ea"/>
                <a:cs typeface="+mj-cs"/>
              </a:rPr>
              <a:t>Corte a marzo 31 de 2023 y 2022 (Cifras en Billones de pesos)</a:t>
            </a:r>
            <a:endParaRPr kumimoji="0" lang="es-419" sz="1600" b="0" i="0" u="none" strike="noStrike" kern="1200" cap="none" spc="0" normalizeH="0" baseline="0" noProof="0">
              <a:ln>
                <a:noFill/>
              </a:ln>
              <a:solidFill>
                <a:srgbClr val="C00000"/>
              </a:solidFill>
              <a:effectLst/>
              <a:uLnTx/>
              <a:uFillTx/>
              <a:latin typeface="Arial" panose="020B0604020202020204"/>
              <a:ea typeface="+mj-ea"/>
              <a:cs typeface="Calibri"/>
            </a:endParaRPr>
          </a:p>
        </p:txBody>
      </p:sp>
      <p:graphicFrame>
        <p:nvGraphicFramePr>
          <p:cNvPr id="5" name="Tabla 4">
            <a:extLst>
              <a:ext uri="{FF2B5EF4-FFF2-40B4-BE49-F238E27FC236}">
                <a16:creationId xmlns:a16="http://schemas.microsoft.com/office/drawing/2014/main" id="{E8D1B2DB-8235-4C7D-BA71-FC5F97910AE9}"/>
              </a:ext>
            </a:extLst>
          </p:cNvPr>
          <p:cNvGraphicFramePr>
            <a:graphicFrameLocks noGrp="1"/>
          </p:cNvGraphicFramePr>
          <p:nvPr/>
        </p:nvGraphicFramePr>
        <p:xfrm>
          <a:off x="450166" y="2478469"/>
          <a:ext cx="4916963" cy="1793184"/>
        </p:xfrm>
        <a:graphic>
          <a:graphicData uri="http://schemas.openxmlformats.org/drawingml/2006/table">
            <a:tbl>
              <a:tblPr bandRow="1">
                <a:tableStyleId>{00A15C55-8517-42AA-B614-E9B94910E393}</a:tableStyleId>
              </a:tblPr>
              <a:tblGrid>
                <a:gridCol w="1891329">
                  <a:extLst>
                    <a:ext uri="{9D8B030D-6E8A-4147-A177-3AD203B41FA5}">
                      <a16:colId xmlns:a16="http://schemas.microsoft.com/office/drawing/2014/main" val="3242415368"/>
                    </a:ext>
                  </a:extLst>
                </a:gridCol>
                <a:gridCol w="1488383">
                  <a:extLst>
                    <a:ext uri="{9D8B030D-6E8A-4147-A177-3AD203B41FA5}">
                      <a16:colId xmlns:a16="http://schemas.microsoft.com/office/drawing/2014/main" val="1518750031"/>
                    </a:ext>
                  </a:extLst>
                </a:gridCol>
                <a:gridCol w="1537251">
                  <a:extLst>
                    <a:ext uri="{9D8B030D-6E8A-4147-A177-3AD203B41FA5}">
                      <a16:colId xmlns:a16="http://schemas.microsoft.com/office/drawing/2014/main" val="2859242820"/>
                    </a:ext>
                  </a:extLst>
                </a:gridCol>
              </a:tblGrid>
              <a:tr h="448296">
                <a:tc>
                  <a:txBody>
                    <a:bodyPr/>
                    <a:lstStyle/>
                    <a:p>
                      <a:endParaRPr lang="es-CO" sz="2000" b="1">
                        <a:latin typeface="Arial Rounded MT Bold" panose="020F0704030504030204" pitchFamily="34" charset="0"/>
                      </a:endParaRPr>
                    </a:p>
                  </a:txBody>
                  <a:tcPr/>
                </a:tc>
                <a:tc>
                  <a:txBody>
                    <a:bodyPr/>
                    <a:lstStyle/>
                    <a:p>
                      <a:pPr algn="ctr"/>
                      <a:r>
                        <a:rPr lang="es-CO" sz="2000" b="1">
                          <a:latin typeface="Arial Rounded MT Bold"/>
                        </a:rPr>
                        <a:t>MAR-2023</a:t>
                      </a:r>
                    </a:p>
                  </a:txBody>
                  <a:tcPr/>
                </a:tc>
                <a:tc>
                  <a:txBody>
                    <a:bodyPr/>
                    <a:lstStyle/>
                    <a:p>
                      <a:pPr algn="ctr"/>
                      <a:r>
                        <a:rPr lang="es-CO" sz="2000" b="1">
                          <a:latin typeface="Arial Rounded MT Bold"/>
                        </a:rPr>
                        <a:t>MAR-2022</a:t>
                      </a:r>
                    </a:p>
                  </a:txBody>
                  <a:tcPr/>
                </a:tc>
                <a:extLst>
                  <a:ext uri="{0D108BD9-81ED-4DB2-BD59-A6C34878D82A}">
                    <a16:rowId xmlns:a16="http://schemas.microsoft.com/office/drawing/2014/main" val="2334961"/>
                  </a:ext>
                </a:extLst>
              </a:tr>
              <a:tr h="448296">
                <a:tc>
                  <a:txBody>
                    <a:bodyPr/>
                    <a:lstStyle/>
                    <a:p>
                      <a:r>
                        <a:rPr lang="es-CO" sz="2000">
                          <a:latin typeface="Arial Rounded MT Bold"/>
                        </a:rPr>
                        <a:t>ACTIVO</a:t>
                      </a:r>
                      <a:endParaRPr lang="es-CO" sz="2000" b="1">
                        <a:latin typeface="Arial Rounded MT Bold"/>
                      </a:endParaRPr>
                    </a:p>
                  </a:txBody>
                  <a:tcPr/>
                </a:tc>
                <a:tc>
                  <a:txBody>
                    <a:bodyPr/>
                    <a:lstStyle/>
                    <a:p>
                      <a:pPr algn="r"/>
                      <a:r>
                        <a:rPr lang="es-CO" sz="2000">
                          <a:latin typeface="Arial Rounded MT Bold"/>
                        </a:rPr>
                        <a:t>$218</a:t>
                      </a:r>
                      <a:endParaRPr lang="es-CO" sz="2000" b="1">
                        <a:latin typeface="Arial Rounded MT Bold" panose="020F0704030504030204" pitchFamily="34" charset="0"/>
                      </a:endParaRPr>
                    </a:p>
                  </a:txBody>
                  <a:tcPr/>
                </a:tc>
                <a:tc>
                  <a:txBody>
                    <a:bodyPr/>
                    <a:lstStyle/>
                    <a:p>
                      <a:pPr algn="r"/>
                      <a:r>
                        <a:rPr lang="es-CO" sz="2000" b="0">
                          <a:latin typeface="Arial Rounded MT Bold" panose="020F0704030504030204" pitchFamily="34" charset="0"/>
                        </a:rPr>
                        <a:t>$207</a:t>
                      </a:r>
                    </a:p>
                  </a:txBody>
                  <a:tcPr/>
                </a:tc>
                <a:extLst>
                  <a:ext uri="{0D108BD9-81ED-4DB2-BD59-A6C34878D82A}">
                    <a16:rowId xmlns:a16="http://schemas.microsoft.com/office/drawing/2014/main" val="2992719662"/>
                  </a:ext>
                </a:extLst>
              </a:tr>
              <a:tr h="448296">
                <a:tc>
                  <a:txBody>
                    <a:bodyPr/>
                    <a:lstStyle/>
                    <a:p>
                      <a:r>
                        <a:rPr lang="es-CO" sz="2000">
                          <a:latin typeface="Arial Rounded MT Bold"/>
                        </a:rPr>
                        <a:t>PASIVO</a:t>
                      </a:r>
                      <a:endParaRPr lang="es-CO" sz="2000" b="1">
                        <a:latin typeface="Arial Rounded MT Bold"/>
                      </a:endParaRPr>
                    </a:p>
                  </a:txBody>
                  <a:tcPr/>
                </a:tc>
                <a:tc>
                  <a:txBody>
                    <a:bodyPr/>
                    <a:lstStyle/>
                    <a:p>
                      <a:pPr algn="r"/>
                      <a:r>
                        <a:rPr lang="es-CO" sz="2000">
                          <a:latin typeface="Arial Rounded MT Bold"/>
                        </a:rPr>
                        <a:t>$25,8</a:t>
                      </a:r>
                      <a:endParaRPr lang="es-CO" sz="2000" b="1">
                        <a:latin typeface="Arial Rounded MT Bold" panose="020F0704030504030204" pitchFamily="34" charset="0"/>
                      </a:endParaRPr>
                    </a:p>
                  </a:txBody>
                  <a:tcPr/>
                </a:tc>
                <a:tc>
                  <a:txBody>
                    <a:bodyPr/>
                    <a:lstStyle/>
                    <a:p>
                      <a:pPr algn="r"/>
                      <a:r>
                        <a:rPr lang="es-CO" sz="2000" b="0">
                          <a:latin typeface="Arial Rounded MT Bold" panose="020F0704030504030204" pitchFamily="34" charset="0"/>
                        </a:rPr>
                        <a:t>$20,3</a:t>
                      </a:r>
                    </a:p>
                  </a:txBody>
                  <a:tcPr/>
                </a:tc>
                <a:extLst>
                  <a:ext uri="{0D108BD9-81ED-4DB2-BD59-A6C34878D82A}">
                    <a16:rowId xmlns:a16="http://schemas.microsoft.com/office/drawing/2014/main" val="2150565357"/>
                  </a:ext>
                </a:extLst>
              </a:tr>
              <a:tr h="448296">
                <a:tc>
                  <a:txBody>
                    <a:bodyPr/>
                    <a:lstStyle/>
                    <a:p>
                      <a:r>
                        <a:rPr lang="es-CO" sz="2000">
                          <a:latin typeface="Arial Rounded MT Bold"/>
                        </a:rPr>
                        <a:t>PATRIMONIO</a:t>
                      </a:r>
                      <a:endParaRPr lang="es-CO" sz="2000" b="1">
                        <a:latin typeface="Arial Rounded MT Bold"/>
                      </a:endParaRPr>
                    </a:p>
                  </a:txBody>
                  <a:tcPr/>
                </a:tc>
                <a:tc>
                  <a:txBody>
                    <a:bodyPr/>
                    <a:lstStyle/>
                    <a:p>
                      <a:pPr algn="r"/>
                      <a:r>
                        <a:rPr lang="es-CO" sz="2000">
                          <a:latin typeface="Arial Rounded MT Bold"/>
                        </a:rPr>
                        <a:t>$192,2</a:t>
                      </a:r>
                      <a:endParaRPr lang="es-CO" sz="2000" b="1">
                        <a:latin typeface="Arial Rounded MT Bold" panose="020F0704030504030204" pitchFamily="34" charset="0"/>
                      </a:endParaRPr>
                    </a:p>
                  </a:txBody>
                  <a:tcPr/>
                </a:tc>
                <a:tc>
                  <a:txBody>
                    <a:bodyPr/>
                    <a:lstStyle/>
                    <a:p>
                      <a:pPr algn="r"/>
                      <a:r>
                        <a:rPr lang="es-CO" sz="2000" b="0">
                          <a:latin typeface="Arial Rounded MT Bold" panose="020F0704030504030204" pitchFamily="34" charset="0"/>
                        </a:rPr>
                        <a:t>$186,7</a:t>
                      </a:r>
                    </a:p>
                  </a:txBody>
                  <a:tcPr/>
                </a:tc>
                <a:extLst>
                  <a:ext uri="{0D108BD9-81ED-4DB2-BD59-A6C34878D82A}">
                    <a16:rowId xmlns:a16="http://schemas.microsoft.com/office/drawing/2014/main" val="2836237923"/>
                  </a:ext>
                </a:extLst>
              </a:tr>
            </a:tbl>
          </a:graphicData>
        </a:graphic>
      </p:graphicFrame>
      <p:graphicFrame>
        <p:nvGraphicFramePr>
          <p:cNvPr id="27" name="Diagrama 26">
            <a:extLst>
              <a:ext uri="{FF2B5EF4-FFF2-40B4-BE49-F238E27FC236}">
                <a16:creationId xmlns:a16="http://schemas.microsoft.com/office/drawing/2014/main" id="{F6019EC1-82A4-4E44-8EC2-155CA5EE0EA6}"/>
              </a:ext>
            </a:extLst>
          </p:cNvPr>
          <p:cNvGraphicFramePr/>
          <p:nvPr/>
        </p:nvGraphicFramePr>
        <p:xfrm>
          <a:off x="4647646" y="1726429"/>
          <a:ext cx="7767792" cy="3864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ítulo 1">
            <a:extLst>
              <a:ext uri="{FF2B5EF4-FFF2-40B4-BE49-F238E27FC236}">
                <a16:creationId xmlns:a16="http://schemas.microsoft.com/office/drawing/2014/main" id="{A797BBE1-F2DD-4FE8-9A25-7BA95547E67F}"/>
              </a:ext>
            </a:extLst>
          </p:cNvPr>
          <p:cNvSpPr txBox="1">
            <a:spLocks/>
          </p:cNvSpPr>
          <p:nvPr/>
        </p:nvSpPr>
        <p:spPr>
          <a:xfrm>
            <a:off x="-75860" y="3722469"/>
            <a:ext cx="5309591" cy="68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s-419" sz="1500" b="0" i="0" u="none" strike="noStrike" kern="1200" cap="none" spc="0" normalizeH="0" baseline="0" noProof="0">
              <a:ln>
                <a:noFill/>
              </a:ln>
              <a:solidFill>
                <a:srgbClr val="000000"/>
              </a:solidFill>
              <a:effectLst/>
              <a:uLnTx/>
              <a:uFillTx/>
              <a:latin typeface="Arial Rounded MT Bold" panose="020F0704030504030204" pitchFamily="34" charset="0"/>
              <a:ea typeface="+mj-ea"/>
              <a:cs typeface="+mj-cs"/>
            </a:endParaRPr>
          </a:p>
        </p:txBody>
      </p:sp>
      <p:sp>
        <p:nvSpPr>
          <p:cNvPr id="10" name="Rectángulo 9">
            <a:extLst>
              <a:ext uri="{FF2B5EF4-FFF2-40B4-BE49-F238E27FC236}">
                <a16:creationId xmlns:a16="http://schemas.microsoft.com/office/drawing/2014/main" id="{5C8F9F60-0270-4245-98E0-7D489B1D84D5}"/>
              </a:ext>
            </a:extLst>
          </p:cNvPr>
          <p:cNvSpPr/>
          <p:nvPr/>
        </p:nvSpPr>
        <p:spPr>
          <a:xfrm>
            <a:off x="6478202" y="1286484"/>
            <a:ext cx="5104636" cy="395429"/>
          </a:xfrm>
          <a:prstGeom prst="rect">
            <a:avLst/>
          </a:prstGeom>
        </p:spPr>
        <p:txBody>
          <a:bodyPr wrap="square">
            <a:spAutoFit/>
          </a:bodyPr>
          <a:lstStyle/>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es-CO" sz="2000" b="0" i="0" u="none" strike="noStrike" kern="1200" cap="none" spc="0" normalizeH="0" baseline="0" noProof="0">
                <a:ln>
                  <a:noFill/>
                </a:ln>
                <a:solidFill>
                  <a:srgbClr val="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Principales partidas</a:t>
            </a:r>
          </a:p>
        </p:txBody>
      </p:sp>
      <p:sp>
        <p:nvSpPr>
          <p:cNvPr id="12" name="Rectángulo 11">
            <a:extLst>
              <a:ext uri="{FF2B5EF4-FFF2-40B4-BE49-F238E27FC236}">
                <a16:creationId xmlns:a16="http://schemas.microsoft.com/office/drawing/2014/main" id="{42AA64FB-08DC-4DD8-9442-9CF19C392117}"/>
              </a:ext>
            </a:extLst>
          </p:cNvPr>
          <p:cNvSpPr/>
          <p:nvPr/>
        </p:nvSpPr>
        <p:spPr>
          <a:xfrm>
            <a:off x="1121527" y="5340663"/>
            <a:ext cx="1604475" cy="637932"/>
          </a:xfrm>
          <a:prstGeom prst="rect">
            <a:avLst/>
          </a:prstGeom>
        </p:spPr>
        <p:txBody>
          <a:bodyPr wrap="square">
            <a:sp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es-CO" sz="3600" b="1" i="0" u="none" strike="noStrike" kern="1200" cap="none" spc="0" normalizeH="0" baseline="0" noProof="0">
                <a:ln>
                  <a:noFill/>
                </a:ln>
                <a:solidFill>
                  <a:srgbClr val="2F5597"/>
                </a:solidFill>
                <a:effectLst>
                  <a:reflection blurRad="6350" stA="53000" endA="300" endPos="35500" dir="5400000" sy="-90000" algn="bl"/>
                </a:effectLst>
                <a:uLnTx/>
                <a:uFillTx/>
                <a:latin typeface="Arial Rounded MT Bold" panose="020F0704030504030204" pitchFamily="34" charset="0"/>
                <a:ea typeface="Calibri" panose="020F0502020204030204" pitchFamily="34" charset="0"/>
                <a:cs typeface="Times New Roman" panose="02020603050405020304" pitchFamily="18" charset="0"/>
              </a:rPr>
              <a:t>71,3% </a:t>
            </a:r>
            <a:endParaRPr kumimoji="0" lang="es-CO" sz="3600" b="0" i="0" u="none" strike="noStrike" kern="1200" cap="none" spc="0" normalizeH="0" baseline="0" noProof="0">
              <a:ln>
                <a:noFill/>
              </a:ln>
              <a:solidFill>
                <a:srgbClr val="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8DDACA32-CB15-421A-B633-33BBE2D22BC9}"/>
              </a:ext>
            </a:extLst>
          </p:cNvPr>
          <p:cNvSpPr/>
          <p:nvPr/>
        </p:nvSpPr>
        <p:spPr>
          <a:xfrm>
            <a:off x="2791912" y="5429216"/>
            <a:ext cx="8790926" cy="724750"/>
          </a:xfrm>
          <a:prstGeom prst="rect">
            <a:avLst/>
          </a:prstGeom>
        </p:spPr>
        <p:txBody>
          <a:bodyPr wrap="square">
            <a:spAutoFit/>
          </a:bodyPr>
          <a:lstStyle/>
          <a:p>
            <a:pPr marL="0" marR="0" lvl="0" indent="0" algn="just" defTabSz="914400" rtl="0" eaLnBrk="0" fontAlgn="base" latinLnBrk="0" hangingPunct="0">
              <a:lnSpc>
                <a:spcPct val="107000"/>
              </a:lnSpc>
              <a:spcBef>
                <a:spcPct val="0"/>
              </a:spcBef>
              <a:spcAft>
                <a:spcPts val="800"/>
              </a:spcAft>
              <a:buClrTx/>
              <a:buSzTx/>
              <a:buFontTx/>
              <a:buNone/>
              <a:tabLst/>
              <a:defRPr/>
            </a:pPr>
            <a:r>
              <a:rPr kumimoji="0" lang="es-CO" sz="2000" b="0" i="0" u="none" strike="noStrike" kern="1200" cap="none" spc="0" normalizeH="0" baseline="0" noProof="0">
                <a:ln>
                  <a:noFill/>
                </a:ln>
                <a:solidFill>
                  <a:srgbClr val="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Participación de Bogotá en el total de activos de las ciudades capitales del país a diciembre de 2022.</a:t>
            </a:r>
            <a:r>
              <a:rPr kumimoji="0" lang="es-CO" sz="2000" b="0" i="0" u="none" strike="noStrike" kern="1200" cap="none" spc="0" normalizeH="0" baseline="0" noProof="0">
                <a:ln>
                  <a:noFill/>
                </a:ln>
                <a:solidFill>
                  <a:srgbClr val="000000"/>
                </a:solidFill>
                <a:effectLst/>
                <a:highlight>
                  <a:srgbClr val="FFFF00"/>
                </a:highlight>
                <a:uLnTx/>
                <a:uFillTx/>
                <a:latin typeface="Arial Rounded MT Bold" panose="020F0704030504030204" pitchFamily="34" charset="0"/>
                <a:ea typeface="Calibri" panose="020F0502020204030204" pitchFamily="34" charset="0"/>
                <a:cs typeface="Times New Roman" panose="02020603050405020304" pitchFamily="18" charset="0"/>
              </a:rPr>
              <a:t> </a:t>
            </a:r>
          </a:p>
        </p:txBody>
      </p:sp>
      <p:pic>
        <p:nvPicPr>
          <p:cNvPr id="3" name="Gráfico 2" descr="Presentación con gráfico circular contorno">
            <a:extLst>
              <a:ext uri="{FF2B5EF4-FFF2-40B4-BE49-F238E27FC236}">
                <a16:creationId xmlns:a16="http://schemas.microsoft.com/office/drawing/2014/main" id="{678A1A6E-E497-576F-617D-ECCABDA5CC4D}"/>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75" y="236276"/>
            <a:ext cx="676373" cy="676373"/>
          </a:xfrm>
          <a:prstGeom prst="rect">
            <a:avLst/>
          </a:prstGeom>
        </p:spPr>
      </p:pic>
    </p:spTree>
    <p:extLst>
      <p:ext uri="{BB962C8B-B14F-4D97-AF65-F5344CB8AC3E}">
        <p14:creationId xmlns:p14="http://schemas.microsoft.com/office/powerpoint/2010/main" val="3526908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E9996F0-7382-43CF-1F18-E0D1EC76F121}"/>
              </a:ext>
            </a:extLst>
          </p:cNvPr>
          <p:cNvSpPr txBox="1"/>
          <p:nvPr/>
        </p:nvSpPr>
        <p:spPr>
          <a:xfrm>
            <a:off x="878570" y="201105"/>
            <a:ext cx="7355114"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CO" sz="2800">
                <a:solidFill>
                  <a:srgbClr val="C00000"/>
                </a:solidFill>
                <a:latin typeface="+mn-lt"/>
              </a:rPr>
              <a:t>Ejecución Presupuestal 2023 –SHD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1600" i="0" u="none" strike="noStrike" kern="1200" cap="none" spc="-130" normalizeH="0" baseline="0" noProof="0">
              <a:ln>
                <a:noFill/>
              </a:ln>
              <a:solidFill>
                <a:srgbClr val="C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1600" i="0" u="none" strike="noStrike" kern="1200" cap="none" spc="-13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corte </a:t>
            </a:r>
            <a:r>
              <a:rPr lang="es-CO" sz="1600" spc="-130">
                <a:solidFill>
                  <a:srgbClr val="C00000"/>
                </a:solidFill>
                <a:cs typeface="Calibri" panose="020F0502020204030204" pitchFamily="34" charset="0"/>
              </a:rPr>
              <a:t> junio </a:t>
            </a:r>
            <a:r>
              <a:rPr kumimoji="0" lang="es-CO" sz="1600" i="0" u="none" strike="noStrike" kern="1200" cap="none" spc="-13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de 2023  (Cifras en millones)</a:t>
            </a:r>
          </a:p>
        </p:txBody>
      </p:sp>
      <p:pic>
        <p:nvPicPr>
          <p:cNvPr id="2" name="Gráfico 1" descr="Trabajo remoto contorno">
            <a:extLst>
              <a:ext uri="{FF2B5EF4-FFF2-40B4-BE49-F238E27FC236}">
                <a16:creationId xmlns:a16="http://schemas.microsoft.com/office/drawing/2014/main" id="{03C31D8F-7458-DCEA-B3A3-1360B86571AB}"/>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125" y="191510"/>
            <a:ext cx="649445" cy="649445"/>
          </a:xfrm>
          <a:prstGeom prst="rect">
            <a:avLst/>
          </a:prstGeom>
        </p:spPr>
      </p:pic>
      <p:sp>
        <p:nvSpPr>
          <p:cNvPr id="14" name="CuadroTexto 13">
            <a:extLst>
              <a:ext uri="{FF2B5EF4-FFF2-40B4-BE49-F238E27FC236}">
                <a16:creationId xmlns:a16="http://schemas.microsoft.com/office/drawing/2014/main" id="{26AAED9D-69D0-465E-97DA-5BE24F4768D4}"/>
              </a:ext>
            </a:extLst>
          </p:cNvPr>
          <p:cNvSpPr txBox="1"/>
          <p:nvPr/>
        </p:nvSpPr>
        <p:spPr>
          <a:xfrm>
            <a:off x="4652819" y="1399456"/>
            <a:ext cx="2679193"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505046">
                    <a:lumMod val="60000"/>
                    <a:lumOff val="40000"/>
                  </a:srgbClr>
                </a:solidFill>
                <a:effectLst/>
                <a:uLnTx/>
                <a:uFillTx/>
                <a:latin typeface="Calibri" panose="020F0502020204030204"/>
                <a:ea typeface="+mn-ea"/>
                <a:cs typeface="+mn-cs"/>
              </a:rPr>
              <a:t>Comprometido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a:ln>
                  <a:noFill/>
                </a:ln>
                <a:solidFill>
                  <a:srgbClr val="92D050"/>
                </a:solidFill>
                <a:effectLst/>
                <a:uLnTx/>
                <a:uFillTx/>
                <a:latin typeface="Calibri" panose="020F0502020204030204"/>
                <a:ea typeface="+mn-ea"/>
                <a:cs typeface="+mn-cs"/>
              </a:rPr>
              <a:t>$149.330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505046">
                    <a:lumMod val="60000"/>
                    <a:lumOff val="40000"/>
                  </a:srgbClr>
                </a:solidFill>
                <a:effectLst/>
                <a:uLnTx/>
                <a:uFillTx/>
                <a:latin typeface="Calibri" panose="020F0502020204030204"/>
                <a:ea typeface="+mn-ea"/>
                <a:cs typeface="+mn-cs"/>
              </a:rPr>
              <a:t>Presupuesto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a:ln>
                  <a:noFill/>
                </a:ln>
                <a:solidFill>
                  <a:srgbClr val="505046">
                    <a:lumMod val="60000"/>
                    <a:lumOff val="40000"/>
                  </a:srgbClr>
                </a:solidFill>
                <a:effectLst/>
                <a:uLnTx/>
                <a:uFillTx/>
                <a:latin typeface="Calibri" panose="020F0502020204030204"/>
                <a:ea typeface="+mn-ea"/>
                <a:cs typeface="+mn-cs"/>
              </a:rPr>
              <a:t>$258.962</a:t>
            </a:r>
          </a:p>
        </p:txBody>
      </p:sp>
      <p:sp>
        <p:nvSpPr>
          <p:cNvPr id="15" name="CuadroTexto 14">
            <a:extLst>
              <a:ext uri="{FF2B5EF4-FFF2-40B4-BE49-F238E27FC236}">
                <a16:creationId xmlns:a16="http://schemas.microsoft.com/office/drawing/2014/main" id="{3896B309-E44B-482A-A437-0D93F38F2852}"/>
              </a:ext>
            </a:extLst>
          </p:cNvPr>
          <p:cNvSpPr txBox="1"/>
          <p:nvPr/>
        </p:nvSpPr>
        <p:spPr>
          <a:xfrm>
            <a:off x="4652819" y="4090206"/>
            <a:ext cx="2679193"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505046">
                    <a:lumMod val="60000"/>
                    <a:lumOff val="40000"/>
                  </a:srgbClr>
                </a:solidFill>
                <a:effectLst/>
                <a:uLnTx/>
                <a:uFillTx/>
                <a:latin typeface="Calibri" panose="020F0502020204030204"/>
                <a:ea typeface="+mn-ea"/>
                <a:cs typeface="+mn-cs"/>
              </a:rPr>
              <a:t>Comprometido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a:ln>
                  <a:noFill/>
                </a:ln>
                <a:solidFill>
                  <a:srgbClr val="92D050"/>
                </a:solidFill>
                <a:effectLst/>
                <a:uLnTx/>
                <a:uFillTx/>
                <a:latin typeface="Calibri" panose="020F0502020204030204"/>
                <a:ea typeface="+mn-ea"/>
                <a:cs typeface="+mn-cs"/>
              </a:rPr>
              <a:t>$26.598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505046">
                    <a:lumMod val="60000"/>
                    <a:lumOff val="40000"/>
                  </a:srgbClr>
                </a:solidFill>
                <a:effectLst/>
                <a:uLnTx/>
                <a:uFillTx/>
                <a:latin typeface="Calibri" panose="020F0502020204030204"/>
                <a:ea typeface="+mn-ea"/>
                <a:cs typeface="+mn-cs"/>
              </a:rPr>
              <a:t>Presupuesto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a:ln>
                  <a:noFill/>
                </a:ln>
                <a:solidFill>
                  <a:srgbClr val="505046">
                    <a:lumMod val="60000"/>
                    <a:lumOff val="40000"/>
                  </a:srgbClr>
                </a:solidFill>
                <a:effectLst/>
                <a:uLnTx/>
                <a:uFillTx/>
                <a:latin typeface="Calibri" panose="020F0502020204030204"/>
                <a:ea typeface="+mn-ea"/>
                <a:cs typeface="+mn-cs"/>
              </a:rPr>
              <a:t>$32.583</a:t>
            </a:r>
          </a:p>
        </p:txBody>
      </p:sp>
      <p:pic>
        <p:nvPicPr>
          <p:cNvPr id="16" name="Imagen 15">
            <a:extLst>
              <a:ext uri="{FF2B5EF4-FFF2-40B4-BE49-F238E27FC236}">
                <a16:creationId xmlns:a16="http://schemas.microsoft.com/office/drawing/2014/main" id="{16728B47-3E9B-47C9-98BC-11787C9F3703}"/>
              </a:ext>
            </a:extLst>
          </p:cNvPr>
          <p:cNvPicPr>
            <a:picLocks noChangeAspect="1"/>
          </p:cNvPicPr>
          <p:nvPr/>
        </p:nvPicPr>
        <p:blipFill rotWithShape="1">
          <a:blip r:embed="rId4"/>
          <a:srcRect l="7413" t="1420" r="3156" b="30246"/>
          <a:stretch/>
        </p:blipFill>
        <p:spPr>
          <a:xfrm>
            <a:off x="645522" y="1226363"/>
            <a:ext cx="3926865" cy="2279678"/>
          </a:xfrm>
          <a:prstGeom prst="rect">
            <a:avLst/>
          </a:prstGeom>
          <a:ln>
            <a:solidFill>
              <a:schemeClr val="tx1"/>
            </a:solidFill>
          </a:ln>
        </p:spPr>
      </p:pic>
      <p:pic>
        <p:nvPicPr>
          <p:cNvPr id="17" name="Imagen 16">
            <a:extLst>
              <a:ext uri="{FF2B5EF4-FFF2-40B4-BE49-F238E27FC236}">
                <a16:creationId xmlns:a16="http://schemas.microsoft.com/office/drawing/2014/main" id="{2796CF1A-085B-4BEA-8804-2ECEEF7D41EA}"/>
              </a:ext>
            </a:extLst>
          </p:cNvPr>
          <p:cNvPicPr>
            <a:picLocks noChangeAspect="1"/>
          </p:cNvPicPr>
          <p:nvPr/>
        </p:nvPicPr>
        <p:blipFill rotWithShape="1">
          <a:blip r:embed="rId5"/>
          <a:srcRect l="7451" t="1472" r="3694" b="27891"/>
          <a:stretch/>
        </p:blipFill>
        <p:spPr>
          <a:xfrm>
            <a:off x="645522" y="3805909"/>
            <a:ext cx="3926865" cy="2261366"/>
          </a:xfrm>
          <a:prstGeom prst="rect">
            <a:avLst/>
          </a:prstGeom>
          <a:ln>
            <a:solidFill>
              <a:schemeClr val="tx1"/>
            </a:solidFill>
          </a:ln>
        </p:spPr>
      </p:pic>
      <p:pic>
        <p:nvPicPr>
          <p:cNvPr id="18" name="Imagen 17">
            <a:extLst>
              <a:ext uri="{FF2B5EF4-FFF2-40B4-BE49-F238E27FC236}">
                <a16:creationId xmlns:a16="http://schemas.microsoft.com/office/drawing/2014/main" id="{06C02F95-7D13-439A-871E-EDC39DB58AD4}"/>
              </a:ext>
            </a:extLst>
          </p:cNvPr>
          <p:cNvPicPr>
            <a:picLocks noChangeAspect="1"/>
          </p:cNvPicPr>
          <p:nvPr/>
        </p:nvPicPr>
        <p:blipFill>
          <a:blip r:embed="rId6"/>
          <a:stretch>
            <a:fillRect/>
          </a:stretch>
        </p:blipFill>
        <p:spPr>
          <a:xfrm>
            <a:off x="7412444" y="1097136"/>
            <a:ext cx="4502367" cy="2297409"/>
          </a:xfrm>
          <a:prstGeom prst="rect">
            <a:avLst/>
          </a:prstGeom>
        </p:spPr>
      </p:pic>
      <p:pic>
        <p:nvPicPr>
          <p:cNvPr id="20" name="Imagen 19">
            <a:extLst>
              <a:ext uri="{FF2B5EF4-FFF2-40B4-BE49-F238E27FC236}">
                <a16:creationId xmlns:a16="http://schemas.microsoft.com/office/drawing/2014/main" id="{9F1A65C9-9E5E-4CBF-A68E-BFE8B420F46D}"/>
              </a:ext>
            </a:extLst>
          </p:cNvPr>
          <p:cNvPicPr>
            <a:picLocks noChangeAspect="1"/>
          </p:cNvPicPr>
          <p:nvPr/>
        </p:nvPicPr>
        <p:blipFill>
          <a:blip r:embed="rId7"/>
          <a:stretch>
            <a:fillRect/>
          </a:stretch>
        </p:blipFill>
        <p:spPr>
          <a:xfrm>
            <a:off x="7289665" y="3429000"/>
            <a:ext cx="4747923" cy="2481204"/>
          </a:xfrm>
          <a:prstGeom prst="rect">
            <a:avLst/>
          </a:prstGeom>
        </p:spPr>
      </p:pic>
    </p:spTree>
    <p:extLst>
      <p:ext uri="{BB962C8B-B14F-4D97-AF65-F5344CB8AC3E}">
        <p14:creationId xmlns:p14="http://schemas.microsoft.com/office/powerpoint/2010/main" val="3707956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FC0FF9EF-A786-4140-A236-820FA51E5F3F}"/>
              </a:ext>
            </a:extLst>
          </p:cNvPr>
          <p:cNvSpPr txBox="1">
            <a:spLocks/>
          </p:cNvSpPr>
          <p:nvPr/>
        </p:nvSpPr>
        <p:spPr>
          <a:xfrm>
            <a:off x="609162" y="220964"/>
            <a:ext cx="9038456" cy="1280939"/>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s-419" sz="2800" b="0" i="0" u="none" strike="noStrike" kern="1200" cap="none" spc="0" normalizeH="0" baseline="0" noProof="0">
              <a:ln>
                <a:noFill/>
              </a:ln>
              <a:solidFill>
                <a:srgbClr val="A91B2E"/>
              </a:solidFill>
              <a:effectLst/>
              <a:uLnTx/>
              <a:uFillTx/>
              <a:latin typeface="Arial Rounded MT Bold" panose="020F0704030504030204" pitchFamily="34" charset="0"/>
              <a:ea typeface="+mj-ea"/>
              <a:cs typeface="+mj-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s-419" sz="2800" b="0" i="0" u="none" strike="noStrike" kern="1200" cap="none" spc="0" normalizeH="0" baseline="0" noProof="0">
                <a:ln>
                  <a:noFill/>
                </a:ln>
                <a:solidFill>
                  <a:srgbClr val="C00000"/>
                </a:solidFill>
                <a:effectLst/>
                <a:uLnTx/>
                <a:uFillTx/>
                <a:latin typeface="Arial" panose="020B0604020202020204"/>
                <a:ea typeface="+mj-ea"/>
                <a:cs typeface="+mj-cs"/>
              </a:rPr>
              <a:t>Estado de Resultados– ECP Bogotá</a:t>
            </a:r>
          </a:p>
          <a:p>
            <a:pPr marL="0" marR="0" lvl="0" indent="0" algn="r" defTabSz="914400" rtl="0" eaLnBrk="0" fontAlgn="base" latinLnBrk="0" hangingPunct="0">
              <a:lnSpc>
                <a:spcPct val="90000"/>
              </a:lnSpc>
              <a:spcBef>
                <a:spcPct val="0"/>
              </a:spcBef>
              <a:spcAft>
                <a:spcPct val="0"/>
              </a:spcAft>
              <a:buClrTx/>
              <a:buSzTx/>
              <a:buFontTx/>
              <a:buNone/>
              <a:tabLst/>
              <a:defRPr/>
            </a:pPr>
            <a:endParaRPr kumimoji="0" lang="es-419" sz="2800" b="0" i="0" u="none" strike="noStrike" kern="1200" cap="none" spc="0" normalizeH="0" baseline="0" noProof="0">
              <a:ln>
                <a:noFill/>
              </a:ln>
              <a:solidFill>
                <a:srgbClr val="C00000"/>
              </a:solidFill>
              <a:effectLst/>
              <a:uLnTx/>
              <a:uFillTx/>
              <a:latin typeface="Arial" panose="020B0604020202020204"/>
              <a:ea typeface="+mj-ea"/>
              <a:cs typeface="+mj-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s-419" sz="1600" b="0" i="0" u="none" strike="noStrike" kern="1200" cap="none" spc="0" normalizeH="0" baseline="0" noProof="0">
                <a:ln>
                  <a:noFill/>
                </a:ln>
                <a:solidFill>
                  <a:srgbClr val="C00000"/>
                </a:solidFill>
                <a:effectLst/>
                <a:uLnTx/>
                <a:uFillTx/>
                <a:latin typeface="Arial" panose="020B0604020202020204"/>
                <a:ea typeface="+mj-ea"/>
                <a:cs typeface="+mj-cs"/>
              </a:rPr>
              <a:t>Corte a marzo 31 de 2023 y 2022 (Cifras en Billones de pesos)</a:t>
            </a:r>
            <a:endParaRPr kumimoji="0" lang="es-419" sz="1600" b="0" i="0" u="none" strike="noStrike" kern="1200" cap="none" spc="0" normalizeH="0" baseline="0" noProof="0">
              <a:ln>
                <a:noFill/>
              </a:ln>
              <a:solidFill>
                <a:srgbClr val="C00000"/>
              </a:solidFill>
              <a:effectLst/>
              <a:uLnTx/>
              <a:uFillTx/>
              <a:latin typeface="Arial" panose="020B0604020202020204"/>
              <a:ea typeface="+mj-ea"/>
              <a:cs typeface="Calibri"/>
            </a:endParaRP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s-419" sz="2800" b="0" i="0" u="none" strike="noStrike" kern="1200" cap="none" spc="0" normalizeH="0" baseline="0" noProof="0">
              <a:ln>
                <a:noFill/>
              </a:ln>
              <a:solidFill>
                <a:srgbClr val="C00000"/>
              </a:solidFill>
              <a:effectLst/>
              <a:uLnTx/>
              <a:uFillTx/>
              <a:latin typeface="Arial" panose="020B0604020202020204"/>
              <a:ea typeface="+mj-ea"/>
              <a:cs typeface="Calibri"/>
            </a:endParaRPr>
          </a:p>
        </p:txBody>
      </p:sp>
      <p:graphicFrame>
        <p:nvGraphicFramePr>
          <p:cNvPr id="5" name="Tabla 4">
            <a:extLst>
              <a:ext uri="{FF2B5EF4-FFF2-40B4-BE49-F238E27FC236}">
                <a16:creationId xmlns:a16="http://schemas.microsoft.com/office/drawing/2014/main" id="{E8D1B2DB-8235-4C7D-BA71-FC5F97910AE9}"/>
              </a:ext>
            </a:extLst>
          </p:cNvPr>
          <p:cNvGraphicFramePr>
            <a:graphicFrameLocks noGrp="1"/>
          </p:cNvGraphicFramePr>
          <p:nvPr/>
        </p:nvGraphicFramePr>
        <p:xfrm>
          <a:off x="457793" y="2102748"/>
          <a:ext cx="4775937" cy="2494224"/>
        </p:xfrm>
        <a:graphic>
          <a:graphicData uri="http://schemas.openxmlformats.org/drawingml/2006/table">
            <a:tbl>
              <a:tblPr bandRow="1">
                <a:tableStyleId>{00A15C55-8517-42AA-B614-E9B94910E393}</a:tableStyleId>
              </a:tblPr>
              <a:tblGrid>
                <a:gridCol w="1742068">
                  <a:extLst>
                    <a:ext uri="{9D8B030D-6E8A-4147-A177-3AD203B41FA5}">
                      <a16:colId xmlns:a16="http://schemas.microsoft.com/office/drawing/2014/main" val="3242415368"/>
                    </a:ext>
                  </a:extLst>
                </a:gridCol>
                <a:gridCol w="1537252">
                  <a:extLst>
                    <a:ext uri="{9D8B030D-6E8A-4147-A177-3AD203B41FA5}">
                      <a16:colId xmlns:a16="http://schemas.microsoft.com/office/drawing/2014/main" val="1518750031"/>
                    </a:ext>
                  </a:extLst>
                </a:gridCol>
                <a:gridCol w="1496617">
                  <a:extLst>
                    <a:ext uri="{9D8B030D-6E8A-4147-A177-3AD203B41FA5}">
                      <a16:colId xmlns:a16="http://schemas.microsoft.com/office/drawing/2014/main" val="562052270"/>
                    </a:ext>
                  </a:extLst>
                </a:gridCol>
              </a:tblGrid>
              <a:tr h="448296">
                <a:tc>
                  <a:txBody>
                    <a:bodyPr/>
                    <a:lstStyle/>
                    <a:p>
                      <a:endParaRPr lang="es-CO" sz="2000" b="0">
                        <a:latin typeface="Arial Rounded MT Bold" panose="020F0704030504030204" pitchFamily="34" charset="0"/>
                      </a:endParaRPr>
                    </a:p>
                  </a:txBody>
                  <a:tcPr/>
                </a:tc>
                <a:tc>
                  <a:txBody>
                    <a:bodyPr/>
                    <a:lstStyle/>
                    <a:p>
                      <a:pPr algn="ctr"/>
                      <a:r>
                        <a:rPr lang="es-CO" sz="2000" b="1">
                          <a:latin typeface="Arial Rounded MT Bold"/>
                        </a:rPr>
                        <a:t>MAR-2023</a:t>
                      </a:r>
                      <a:endParaRPr lang="es-CO" sz="2000" b="1">
                        <a:latin typeface="Arial Rounded MT Bold" panose="020F0704030504030204" pitchFamily="34" charset="0"/>
                      </a:endParaRPr>
                    </a:p>
                  </a:txBody>
                  <a:tcPr/>
                </a:tc>
                <a:tc>
                  <a:txBody>
                    <a:bodyPr/>
                    <a:lstStyle/>
                    <a:p>
                      <a:pPr algn="ctr"/>
                      <a:r>
                        <a:rPr lang="es-CO" sz="2000" b="1">
                          <a:latin typeface="Arial Rounded MT Bold"/>
                        </a:rPr>
                        <a:t>MAR-2022</a:t>
                      </a:r>
                      <a:endParaRPr lang="es-CO" sz="2000" b="1">
                        <a:latin typeface="Arial Rounded MT Bold" panose="020F0704030504030204" pitchFamily="34" charset="0"/>
                      </a:endParaRPr>
                    </a:p>
                  </a:txBody>
                  <a:tcPr/>
                </a:tc>
                <a:extLst>
                  <a:ext uri="{0D108BD9-81ED-4DB2-BD59-A6C34878D82A}">
                    <a16:rowId xmlns:a16="http://schemas.microsoft.com/office/drawing/2014/main" val="1758741601"/>
                  </a:ext>
                </a:extLst>
              </a:tr>
              <a:tr h="448296">
                <a:tc>
                  <a:txBody>
                    <a:bodyPr/>
                    <a:lstStyle/>
                    <a:p>
                      <a:r>
                        <a:rPr lang="es-CO" sz="2000" b="0">
                          <a:latin typeface="Arial Rounded MT Bold"/>
                        </a:rPr>
                        <a:t>INGRESOS</a:t>
                      </a:r>
                    </a:p>
                  </a:txBody>
                  <a:tcPr/>
                </a:tc>
                <a:tc>
                  <a:txBody>
                    <a:bodyPr/>
                    <a:lstStyle/>
                    <a:p>
                      <a:pPr algn="r"/>
                      <a:r>
                        <a:rPr lang="es-CO" sz="2000" b="0">
                          <a:latin typeface="Arial Rounded MT Bold" panose="020F0704030504030204" pitchFamily="34" charset="0"/>
                        </a:rPr>
                        <a:t>$ 11,1</a:t>
                      </a:r>
                    </a:p>
                  </a:txBody>
                  <a:tcPr/>
                </a:tc>
                <a:tc>
                  <a:txBody>
                    <a:bodyPr/>
                    <a:lstStyle/>
                    <a:p>
                      <a:pPr algn="r"/>
                      <a:r>
                        <a:rPr lang="es-CO" sz="2000" b="0">
                          <a:latin typeface="Arial Rounded MT Bold"/>
                        </a:rPr>
                        <a:t>$ 9,1</a:t>
                      </a:r>
                    </a:p>
                  </a:txBody>
                  <a:tcPr/>
                </a:tc>
                <a:extLst>
                  <a:ext uri="{0D108BD9-81ED-4DB2-BD59-A6C34878D82A}">
                    <a16:rowId xmlns:a16="http://schemas.microsoft.com/office/drawing/2014/main" val="2992719662"/>
                  </a:ext>
                </a:extLst>
              </a:tr>
              <a:tr h="448296">
                <a:tc>
                  <a:txBody>
                    <a:bodyPr/>
                    <a:lstStyle/>
                    <a:p>
                      <a:r>
                        <a:rPr lang="es-CO" sz="2000" b="0">
                          <a:latin typeface="Arial Rounded MT Bold"/>
                        </a:rPr>
                        <a:t>GASTOS</a:t>
                      </a:r>
                    </a:p>
                  </a:txBody>
                  <a:tcPr/>
                </a:tc>
                <a:tc>
                  <a:txBody>
                    <a:bodyPr/>
                    <a:lstStyle/>
                    <a:p>
                      <a:pPr algn="r"/>
                      <a:r>
                        <a:rPr lang="es-CO" sz="2000" b="0">
                          <a:latin typeface="Arial Rounded MT Bold" panose="020F0704030504030204" pitchFamily="34" charset="0"/>
                        </a:rPr>
                        <a:t>$ 4,5</a:t>
                      </a:r>
                    </a:p>
                  </a:txBody>
                  <a:tcPr/>
                </a:tc>
                <a:tc>
                  <a:txBody>
                    <a:bodyPr/>
                    <a:lstStyle/>
                    <a:p>
                      <a:pPr algn="r"/>
                      <a:r>
                        <a:rPr lang="es-CO" sz="2000" b="0">
                          <a:latin typeface="Arial Rounded MT Bold"/>
                        </a:rPr>
                        <a:t>$ 3,8</a:t>
                      </a:r>
                    </a:p>
                  </a:txBody>
                  <a:tcPr/>
                </a:tc>
                <a:extLst>
                  <a:ext uri="{0D108BD9-81ED-4DB2-BD59-A6C34878D82A}">
                    <a16:rowId xmlns:a16="http://schemas.microsoft.com/office/drawing/2014/main" val="2150565357"/>
                  </a:ext>
                </a:extLst>
              </a:tr>
              <a:tr h="448295">
                <a:tc>
                  <a:txBody>
                    <a:bodyPr/>
                    <a:lstStyle/>
                    <a:p>
                      <a:pPr lvl="0">
                        <a:buNone/>
                      </a:pPr>
                      <a:r>
                        <a:rPr lang="es-CO" sz="2000" b="0">
                          <a:latin typeface="Arial Rounded MT Bold"/>
                        </a:rPr>
                        <a:t>COSTO DE VENTAS</a:t>
                      </a:r>
                    </a:p>
                  </a:txBody>
                  <a:tcPr/>
                </a:tc>
                <a:tc>
                  <a:txBody>
                    <a:bodyPr/>
                    <a:lstStyle/>
                    <a:p>
                      <a:pPr lvl="0" algn="r">
                        <a:buNone/>
                      </a:pPr>
                      <a:r>
                        <a:rPr lang="es-CO" sz="2000" b="0">
                          <a:latin typeface="Arial Rounded MT Bold"/>
                        </a:rPr>
                        <a:t>$ 1,2</a:t>
                      </a:r>
                    </a:p>
                  </a:txBody>
                  <a:tcPr/>
                </a:tc>
                <a:tc>
                  <a:txBody>
                    <a:bodyPr/>
                    <a:lstStyle/>
                    <a:p>
                      <a:pPr lvl="0" algn="r">
                        <a:buNone/>
                      </a:pPr>
                      <a:r>
                        <a:rPr lang="es-CO" sz="2000" b="0">
                          <a:latin typeface="Arial Rounded MT Bold"/>
                        </a:rPr>
                        <a:t>$1,1</a:t>
                      </a:r>
                    </a:p>
                  </a:txBody>
                  <a:tcPr/>
                </a:tc>
                <a:extLst>
                  <a:ext uri="{0D108BD9-81ED-4DB2-BD59-A6C34878D82A}">
                    <a16:rowId xmlns:a16="http://schemas.microsoft.com/office/drawing/2014/main" val="3408597902"/>
                  </a:ext>
                </a:extLst>
              </a:tr>
              <a:tr h="448296">
                <a:tc>
                  <a:txBody>
                    <a:bodyPr/>
                    <a:lstStyle/>
                    <a:p>
                      <a:r>
                        <a:rPr lang="es-CO" sz="2000">
                          <a:latin typeface="Arial Rounded MT Bold"/>
                        </a:rPr>
                        <a:t>RESULTADO</a:t>
                      </a:r>
                      <a:endParaRPr lang="es-CO" sz="2000" b="1">
                        <a:latin typeface="Arial Rounded MT Bold"/>
                      </a:endParaRPr>
                    </a:p>
                  </a:txBody>
                  <a:tcPr/>
                </a:tc>
                <a:tc>
                  <a:txBody>
                    <a:bodyPr/>
                    <a:lstStyle/>
                    <a:p>
                      <a:pPr algn="r"/>
                      <a:r>
                        <a:rPr lang="es-CO" sz="2000" b="0">
                          <a:latin typeface="Arial Rounded MT Bold" panose="020F0704030504030204" pitchFamily="34" charset="0"/>
                        </a:rPr>
                        <a:t>$ 5,4</a:t>
                      </a:r>
                    </a:p>
                  </a:txBody>
                  <a:tcPr/>
                </a:tc>
                <a:tc>
                  <a:txBody>
                    <a:bodyPr/>
                    <a:lstStyle/>
                    <a:p>
                      <a:pPr algn="r"/>
                      <a:r>
                        <a:rPr lang="es-CO" sz="2000" b="0">
                          <a:latin typeface="Arial Rounded MT Bold"/>
                        </a:rPr>
                        <a:t>$ 4,2</a:t>
                      </a:r>
                    </a:p>
                  </a:txBody>
                  <a:tcPr/>
                </a:tc>
                <a:extLst>
                  <a:ext uri="{0D108BD9-81ED-4DB2-BD59-A6C34878D82A}">
                    <a16:rowId xmlns:a16="http://schemas.microsoft.com/office/drawing/2014/main" val="2836237923"/>
                  </a:ext>
                </a:extLst>
              </a:tr>
            </a:tbl>
          </a:graphicData>
        </a:graphic>
      </p:graphicFrame>
      <p:sp>
        <p:nvSpPr>
          <p:cNvPr id="23" name="Rectángulo 22">
            <a:extLst>
              <a:ext uri="{FF2B5EF4-FFF2-40B4-BE49-F238E27FC236}">
                <a16:creationId xmlns:a16="http://schemas.microsoft.com/office/drawing/2014/main" id="{0F5906C8-D712-4629-9A3D-9F983143D3F9}"/>
              </a:ext>
            </a:extLst>
          </p:cNvPr>
          <p:cNvSpPr/>
          <p:nvPr/>
        </p:nvSpPr>
        <p:spPr>
          <a:xfrm>
            <a:off x="755511" y="4920069"/>
            <a:ext cx="1604475" cy="637932"/>
          </a:xfrm>
          <a:prstGeom prst="rect">
            <a:avLst/>
          </a:prstGeom>
        </p:spPr>
        <p:txBody>
          <a:bodyPr wrap="square">
            <a:sp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es-CO" sz="3600" b="1" i="0" u="none" strike="noStrike" kern="1200" cap="none" spc="0" normalizeH="0" baseline="0" noProof="0">
                <a:ln>
                  <a:noFill/>
                </a:ln>
                <a:solidFill>
                  <a:srgbClr val="2F5597"/>
                </a:solidFill>
                <a:effectLst>
                  <a:reflection blurRad="6350" stA="53000" endA="300" endPos="35500" dir="5400000" sy="-90000" algn="bl"/>
                </a:effectLst>
                <a:uLnTx/>
                <a:uFillTx/>
                <a:latin typeface="Arial Rounded MT Bold" panose="020F0704030504030204" pitchFamily="34" charset="0"/>
                <a:ea typeface="Calibri" panose="020F0502020204030204" pitchFamily="34" charset="0"/>
                <a:cs typeface="Times New Roman" panose="02020603050405020304" pitchFamily="18" charset="0"/>
              </a:rPr>
              <a:t>44% </a:t>
            </a:r>
            <a:endParaRPr kumimoji="0" lang="es-CO" sz="3600" b="0" i="0" u="none" strike="noStrike" kern="1200" cap="none" spc="0" normalizeH="0" baseline="0" noProof="0">
              <a:ln>
                <a:noFill/>
              </a:ln>
              <a:solidFill>
                <a:srgbClr val="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24" name="Rectángulo 23">
            <a:extLst>
              <a:ext uri="{FF2B5EF4-FFF2-40B4-BE49-F238E27FC236}">
                <a16:creationId xmlns:a16="http://schemas.microsoft.com/office/drawing/2014/main" id="{9EA03B5B-51F1-40C8-B1C1-92089736852E}"/>
              </a:ext>
            </a:extLst>
          </p:cNvPr>
          <p:cNvSpPr/>
          <p:nvPr/>
        </p:nvSpPr>
        <p:spPr>
          <a:xfrm>
            <a:off x="2373979" y="4860697"/>
            <a:ext cx="9244780" cy="724750"/>
          </a:xfrm>
          <a:prstGeom prst="rect">
            <a:avLst/>
          </a:prstGeom>
        </p:spPr>
        <p:txBody>
          <a:bodyPr wrap="square">
            <a:spAutoFit/>
          </a:bodyPr>
          <a:lstStyle/>
          <a:p>
            <a:pPr marL="0" marR="0" lvl="0" indent="0" algn="just" defTabSz="914400" rtl="0" eaLnBrk="0" fontAlgn="base" latinLnBrk="0" hangingPunct="0">
              <a:lnSpc>
                <a:spcPct val="107000"/>
              </a:lnSpc>
              <a:spcBef>
                <a:spcPct val="0"/>
              </a:spcBef>
              <a:spcAft>
                <a:spcPts val="800"/>
              </a:spcAft>
              <a:buClrTx/>
              <a:buSzTx/>
              <a:buFontTx/>
              <a:buNone/>
              <a:tabLst/>
              <a:defRPr/>
            </a:pPr>
            <a:r>
              <a:rPr kumimoji="0" lang="es-CO" sz="2000" b="0" i="0" u="none" strike="noStrike" kern="1200" cap="none" spc="0" normalizeH="0" baseline="0" noProof="0">
                <a:ln>
                  <a:noFill/>
                </a:ln>
                <a:solidFill>
                  <a:srgbClr val="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Participación de Bogotá en el total de ingresos de las ciudades capitales del país a diciembre de 2022.</a:t>
            </a:r>
          </a:p>
        </p:txBody>
      </p:sp>
      <p:graphicFrame>
        <p:nvGraphicFramePr>
          <p:cNvPr id="27" name="Diagrama 26">
            <a:extLst>
              <a:ext uri="{FF2B5EF4-FFF2-40B4-BE49-F238E27FC236}">
                <a16:creationId xmlns:a16="http://schemas.microsoft.com/office/drawing/2014/main" id="{F6019EC1-82A4-4E44-8EC2-155CA5EE0EA6}"/>
              </a:ext>
            </a:extLst>
          </p:cNvPr>
          <p:cNvGraphicFramePr/>
          <p:nvPr/>
        </p:nvGraphicFramePr>
        <p:xfrm>
          <a:off x="5233730" y="1702185"/>
          <a:ext cx="6958269" cy="3132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0F0B3BAF-742F-4BB5-BD23-868F0CEBB062}"/>
              </a:ext>
            </a:extLst>
          </p:cNvPr>
          <p:cNvSpPr/>
          <p:nvPr/>
        </p:nvSpPr>
        <p:spPr>
          <a:xfrm>
            <a:off x="755511" y="5804174"/>
            <a:ext cx="9398000" cy="724750"/>
          </a:xfrm>
          <a:prstGeom prst="rect">
            <a:avLst/>
          </a:prstGeom>
        </p:spPr>
        <p:txBody>
          <a:bodyPr wrap="square">
            <a:spAutoFit/>
          </a:bodyPr>
          <a:lstStyle/>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es-CO" sz="2000" b="0" i="0" u="none" strike="noStrike" kern="1200" cap="none" spc="0" normalizeH="0" baseline="0" noProof="0" dirty="0">
                <a:ln>
                  <a:noFill/>
                </a:ln>
                <a:solidFill>
                  <a:srgbClr val="0066CC"/>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Dictamen Contraloría de Bogotá: Estados Financieros Consolidado Bogotá DC con Opinión </a:t>
            </a:r>
            <a:r>
              <a:rPr lang="es-CO" sz="2000" dirty="0">
                <a:solidFill>
                  <a:srgbClr val="0066CC"/>
                </a:solidFill>
                <a:latin typeface="Arial Rounded MT Bold" panose="020F0704030504030204" pitchFamily="34" charset="0"/>
                <a:ea typeface="Calibri" panose="020F0502020204030204" pitchFamily="34" charset="0"/>
                <a:cs typeface="Times New Roman" panose="02020603050405020304" pitchFamily="18" charset="0"/>
              </a:rPr>
              <a:t>con salvedades</a:t>
            </a:r>
            <a:r>
              <a:rPr kumimoji="0" lang="es-CO" sz="2000" b="0" i="0" u="none" strike="noStrike" kern="1200" cap="none" spc="0" normalizeH="0" baseline="0" noProof="0" dirty="0">
                <a:ln>
                  <a:noFill/>
                </a:ln>
                <a:solidFill>
                  <a:srgbClr val="0066CC"/>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a diciembre de 2022.</a:t>
            </a:r>
          </a:p>
        </p:txBody>
      </p:sp>
      <p:sp>
        <p:nvSpPr>
          <p:cNvPr id="11" name="Rectángulo 10">
            <a:extLst>
              <a:ext uri="{FF2B5EF4-FFF2-40B4-BE49-F238E27FC236}">
                <a16:creationId xmlns:a16="http://schemas.microsoft.com/office/drawing/2014/main" id="{9FD0D129-E505-4308-B1C6-5D91618957AA}"/>
              </a:ext>
            </a:extLst>
          </p:cNvPr>
          <p:cNvSpPr/>
          <p:nvPr/>
        </p:nvSpPr>
        <p:spPr>
          <a:xfrm>
            <a:off x="6478202" y="1286484"/>
            <a:ext cx="5104636" cy="395429"/>
          </a:xfrm>
          <a:prstGeom prst="rect">
            <a:avLst/>
          </a:prstGeom>
        </p:spPr>
        <p:txBody>
          <a:bodyPr wrap="square">
            <a:spAutoFit/>
          </a:bodyPr>
          <a:lstStyle/>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es-CO" sz="2000" b="0" i="0" u="none" strike="noStrike" kern="1200" cap="none" spc="0" normalizeH="0" baseline="0" noProof="0">
                <a:ln>
                  <a:noFill/>
                </a:ln>
                <a:solidFill>
                  <a:srgbClr val="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Principales partidas</a:t>
            </a:r>
          </a:p>
        </p:txBody>
      </p:sp>
      <p:pic>
        <p:nvPicPr>
          <p:cNvPr id="2" name="Imagen 1">
            <a:extLst>
              <a:ext uri="{FF2B5EF4-FFF2-40B4-BE49-F238E27FC236}">
                <a16:creationId xmlns:a16="http://schemas.microsoft.com/office/drawing/2014/main" id="{9A3AA49E-E96B-CB4A-7006-E0FDA9306CB7}"/>
              </a:ext>
            </a:extLst>
          </p:cNvPr>
          <p:cNvPicPr>
            <a:picLocks noChangeAspect="1"/>
          </p:cNvPicPr>
          <p:nvPr/>
        </p:nvPicPr>
        <p:blipFill>
          <a:blip r:embed="rId7"/>
          <a:stretch>
            <a:fillRect/>
          </a:stretch>
        </p:blipFill>
        <p:spPr>
          <a:xfrm>
            <a:off x="0" y="220964"/>
            <a:ext cx="674582" cy="674582"/>
          </a:xfrm>
          <a:prstGeom prst="rect">
            <a:avLst/>
          </a:prstGeom>
        </p:spPr>
      </p:pic>
    </p:spTree>
    <p:extLst>
      <p:ext uri="{BB962C8B-B14F-4D97-AF65-F5344CB8AC3E}">
        <p14:creationId xmlns:p14="http://schemas.microsoft.com/office/powerpoint/2010/main" val="3599234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2928200-74BE-AE37-BBD4-FB3E6B626FA0}"/>
              </a:ext>
            </a:extLst>
          </p:cNvPr>
          <p:cNvSpPr txBox="1"/>
          <p:nvPr/>
        </p:nvSpPr>
        <p:spPr>
          <a:xfrm>
            <a:off x="599859" y="195983"/>
            <a:ext cx="6104238" cy="523220"/>
          </a:xfrm>
          <a:prstGeom prst="rect">
            <a:avLst/>
          </a:prstGeom>
          <a:noFill/>
        </p:spPr>
        <p:txBody>
          <a:bodyPr wrap="square" lIns="91440" tIns="45720" rIns="91440" bIns="45720" anchor="t">
            <a:spAutoFit/>
          </a:bodyPr>
          <a:lstStyle/>
          <a:p>
            <a:r>
              <a:rPr lang="es-419" sz="2800">
                <a:solidFill>
                  <a:srgbClr val="C00000"/>
                </a:solidFill>
                <a:latin typeface="Arial" panose="020B0604020202020204"/>
                <a:ea typeface="+mj-ea"/>
                <a:cs typeface="+mj-cs"/>
              </a:rPr>
              <a:t>Ingresos y Gastos 2023​</a:t>
            </a:r>
            <a:endParaRPr lang="es-CO" sz="2800">
              <a:solidFill>
                <a:srgbClr val="C00000"/>
              </a:solidFill>
              <a:latin typeface="Arial" panose="020B0604020202020204"/>
              <a:ea typeface="+mj-ea"/>
              <a:cs typeface="+mj-cs"/>
            </a:endParaRPr>
          </a:p>
        </p:txBody>
      </p:sp>
      <p:graphicFrame>
        <p:nvGraphicFramePr>
          <p:cNvPr id="4" name="Tabla 3">
            <a:extLst>
              <a:ext uri="{FF2B5EF4-FFF2-40B4-BE49-F238E27FC236}">
                <a16:creationId xmlns:a16="http://schemas.microsoft.com/office/drawing/2014/main" id="{0FB8263B-8140-7C8F-589E-C8B73B5D1665}"/>
              </a:ext>
            </a:extLst>
          </p:cNvPr>
          <p:cNvGraphicFramePr>
            <a:graphicFrameLocks noGrp="1"/>
          </p:cNvGraphicFramePr>
          <p:nvPr>
            <p:extLst>
              <p:ext uri="{D42A27DB-BD31-4B8C-83A1-F6EECF244321}">
                <p14:modId xmlns:p14="http://schemas.microsoft.com/office/powerpoint/2010/main" val="1934598149"/>
              </p:ext>
            </p:extLst>
          </p:nvPr>
        </p:nvGraphicFramePr>
        <p:xfrm>
          <a:off x="1157111" y="1622777"/>
          <a:ext cx="10035903" cy="3868985"/>
        </p:xfrm>
        <a:graphic>
          <a:graphicData uri="http://schemas.openxmlformats.org/drawingml/2006/table">
            <a:tbl>
              <a:tblPr firstRow="1" bandRow="1">
                <a:tableStyleId>{5C22544A-7EE6-4342-B048-85BDC9FD1C3A}</a:tableStyleId>
              </a:tblPr>
              <a:tblGrid>
                <a:gridCol w="4104190">
                  <a:extLst>
                    <a:ext uri="{9D8B030D-6E8A-4147-A177-3AD203B41FA5}">
                      <a16:colId xmlns:a16="http://schemas.microsoft.com/office/drawing/2014/main" val="2276812661"/>
                    </a:ext>
                  </a:extLst>
                </a:gridCol>
                <a:gridCol w="1424850">
                  <a:extLst>
                    <a:ext uri="{9D8B030D-6E8A-4147-A177-3AD203B41FA5}">
                      <a16:colId xmlns:a16="http://schemas.microsoft.com/office/drawing/2014/main" val="4131744801"/>
                    </a:ext>
                  </a:extLst>
                </a:gridCol>
                <a:gridCol w="1641675">
                  <a:extLst>
                    <a:ext uri="{9D8B030D-6E8A-4147-A177-3AD203B41FA5}">
                      <a16:colId xmlns:a16="http://schemas.microsoft.com/office/drawing/2014/main" val="3956228560"/>
                    </a:ext>
                  </a:extLst>
                </a:gridCol>
                <a:gridCol w="1208025">
                  <a:extLst>
                    <a:ext uri="{9D8B030D-6E8A-4147-A177-3AD203B41FA5}">
                      <a16:colId xmlns:a16="http://schemas.microsoft.com/office/drawing/2014/main" val="2759338600"/>
                    </a:ext>
                  </a:extLst>
                </a:gridCol>
                <a:gridCol w="1657163">
                  <a:extLst>
                    <a:ext uri="{9D8B030D-6E8A-4147-A177-3AD203B41FA5}">
                      <a16:colId xmlns:a16="http://schemas.microsoft.com/office/drawing/2014/main" val="1623294482"/>
                    </a:ext>
                  </a:extLst>
                </a:gridCol>
              </a:tblGrid>
              <a:tr h="886643">
                <a:tc>
                  <a:txBody>
                    <a:bodyPr/>
                    <a:lstStyle/>
                    <a:p>
                      <a:pPr marL="0" algn="ctr" rtl="0" eaLnBrk="1" fontAlgn="ctr" latinLnBrk="0" hangingPunct="1">
                        <a:spcBef>
                          <a:spcPts val="0"/>
                        </a:spcBef>
                        <a:spcAft>
                          <a:spcPts val="0"/>
                        </a:spcAft>
                      </a:pPr>
                      <a:r>
                        <a:rPr lang="es-CO" sz="1600" kern="1200">
                          <a:solidFill>
                            <a:schemeClr val="tx1"/>
                          </a:solidFill>
                          <a:effectLst/>
                        </a:rPr>
                        <a:t>Concepto</a:t>
                      </a:r>
                      <a:endParaRPr lang="es-CO">
                        <a:solidFill>
                          <a:schemeClr val="tx1"/>
                        </a:solidFill>
                        <a:effectLst/>
                      </a:endParaRPr>
                    </a:p>
                  </a:txBody>
                  <a:tcPr marL="0" marR="0" marT="0" marB="0" anchor="ctr">
                    <a:solidFill>
                      <a:schemeClr val="accent5"/>
                    </a:solidFill>
                  </a:tcPr>
                </a:tc>
                <a:tc>
                  <a:txBody>
                    <a:bodyPr/>
                    <a:lstStyle/>
                    <a:p>
                      <a:pPr marL="0" algn="ctr" rtl="0" eaLnBrk="1" fontAlgn="ctr" latinLnBrk="0" hangingPunct="1">
                        <a:spcBef>
                          <a:spcPts val="0"/>
                        </a:spcBef>
                        <a:spcAft>
                          <a:spcPts val="0"/>
                        </a:spcAft>
                      </a:pPr>
                      <a:r>
                        <a:rPr lang="es-CO" sz="1600" kern="1200">
                          <a:solidFill>
                            <a:schemeClr val="tx1"/>
                          </a:solidFill>
                          <a:effectLst/>
                        </a:rPr>
                        <a:t>Vigente 2022</a:t>
                      </a:r>
                      <a:endParaRPr lang="es-CO">
                        <a:solidFill>
                          <a:schemeClr val="tx1"/>
                        </a:solidFill>
                        <a:effectLst/>
                      </a:endParaRPr>
                    </a:p>
                  </a:txBody>
                  <a:tcPr marL="0" marR="0" marT="0" marB="0" anchor="ctr">
                    <a:solidFill>
                      <a:schemeClr val="accent5"/>
                    </a:solidFill>
                  </a:tcPr>
                </a:tc>
                <a:tc>
                  <a:txBody>
                    <a:bodyPr/>
                    <a:lstStyle/>
                    <a:p>
                      <a:pPr marL="0" algn="ctr" rtl="0" eaLnBrk="1" fontAlgn="ctr" latinLnBrk="0" hangingPunct="1">
                        <a:spcBef>
                          <a:spcPts val="0"/>
                        </a:spcBef>
                        <a:spcAft>
                          <a:spcPts val="0"/>
                        </a:spcAft>
                      </a:pPr>
                      <a:r>
                        <a:rPr lang="es-CO" sz="1600" kern="1200">
                          <a:solidFill>
                            <a:schemeClr val="tx1"/>
                          </a:solidFill>
                          <a:effectLst/>
                        </a:rPr>
                        <a:t>Programado 2023</a:t>
                      </a:r>
                      <a:endParaRPr lang="es-CO">
                        <a:solidFill>
                          <a:schemeClr val="tx1"/>
                        </a:solidFill>
                        <a:effectLst/>
                      </a:endParaRPr>
                    </a:p>
                  </a:txBody>
                  <a:tcPr marL="0" marR="0" marT="0" marB="0" anchor="ctr">
                    <a:solidFill>
                      <a:schemeClr val="accent5"/>
                    </a:solidFill>
                  </a:tcPr>
                </a:tc>
                <a:tc>
                  <a:txBody>
                    <a:bodyPr/>
                    <a:lstStyle/>
                    <a:p>
                      <a:pPr marL="0" algn="ctr" rtl="0" eaLnBrk="1" fontAlgn="ctr" latinLnBrk="0" hangingPunct="1">
                        <a:spcBef>
                          <a:spcPts val="0"/>
                        </a:spcBef>
                        <a:spcAft>
                          <a:spcPts val="0"/>
                        </a:spcAft>
                      </a:pPr>
                      <a:r>
                        <a:rPr lang="es-CO" sz="1600" kern="1200">
                          <a:solidFill>
                            <a:schemeClr val="tx1"/>
                          </a:solidFill>
                          <a:effectLst/>
                        </a:rPr>
                        <a:t>Variación %</a:t>
                      </a:r>
                      <a:endParaRPr lang="es-CO">
                        <a:solidFill>
                          <a:schemeClr val="tx1"/>
                        </a:solidFill>
                        <a:effectLst/>
                      </a:endParaRPr>
                    </a:p>
                  </a:txBody>
                  <a:tcPr marL="0" marR="0" marT="0" marB="0" anchor="ctr">
                    <a:solidFill>
                      <a:schemeClr val="accent5"/>
                    </a:solidFill>
                  </a:tcPr>
                </a:tc>
                <a:tc>
                  <a:txBody>
                    <a:bodyPr/>
                    <a:lstStyle/>
                    <a:p>
                      <a:pPr marL="0" algn="ctr" rtl="0" eaLnBrk="1" fontAlgn="ctr" latinLnBrk="0" hangingPunct="1">
                        <a:spcBef>
                          <a:spcPts val="0"/>
                        </a:spcBef>
                        <a:spcAft>
                          <a:spcPts val="0"/>
                        </a:spcAft>
                      </a:pPr>
                      <a:r>
                        <a:rPr lang="es-CO" sz="1600" kern="1200">
                          <a:solidFill>
                            <a:schemeClr val="tx1"/>
                          </a:solidFill>
                          <a:effectLst/>
                        </a:rPr>
                        <a:t>Participación %</a:t>
                      </a:r>
                      <a:endParaRPr lang="es-CO">
                        <a:solidFill>
                          <a:schemeClr val="tx1"/>
                        </a:solidFill>
                        <a:effectLst/>
                      </a:endParaRPr>
                    </a:p>
                  </a:txBody>
                  <a:tcPr marL="0" marR="0" marT="0" marB="0" anchor="ctr">
                    <a:solidFill>
                      <a:schemeClr val="accent5"/>
                    </a:solidFill>
                  </a:tcPr>
                </a:tc>
                <a:extLst>
                  <a:ext uri="{0D108BD9-81ED-4DB2-BD59-A6C34878D82A}">
                    <a16:rowId xmlns:a16="http://schemas.microsoft.com/office/drawing/2014/main" val="734306175"/>
                  </a:ext>
                </a:extLst>
              </a:tr>
              <a:tr h="419140">
                <a:tc>
                  <a:txBody>
                    <a:bodyPr/>
                    <a:lstStyle/>
                    <a:p>
                      <a:pPr marL="0" algn="l" rtl="0" eaLnBrk="1" fontAlgn="b" latinLnBrk="0" hangingPunct="1">
                        <a:spcBef>
                          <a:spcPts val="0"/>
                        </a:spcBef>
                        <a:spcAft>
                          <a:spcPts val="0"/>
                        </a:spcAft>
                      </a:pPr>
                      <a:r>
                        <a:rPr lang="es-CO" sz="1600" b="1" kern="1200">
                          <a:effectLst/>
                        </a:rPr>
                        <a:t>TOTAL, RENTAS E INGRESOS</a:t>
                      </a:r>
                      <a:endParaRPr lang="es-CO" b="1">
                        <a:effectLst/>
                      </a:endParaRPr>
                    </a:p>
                  </a:txBody>
                  <a:tcPr marL="0" marR="0" marT="0" marB="0" anchor="ctr"/>
                </a:tc>
                <a:tc>
                  <a:txBody>
                    <a:bodyPr/>
                    <a:lstStyle/>
                    <a:p>
                      <a:pPr marL="0" algn="r" rtl="0" eaLnBrk="1" fontAlgn="b" latinLnBrk="0" hangingPunct="1">
                        <a:spcBef>
                          <a:spcPts val="0"/>
                        </a:spcBef>
                        <a:spcAft>
                          <a:spcPts val="0"/>
                        </a:spcAft>
                      </a:pPr>
                      <a:r>
                        <a:rPr lang="es-CO" sz="1600" b="1" kern="1200">
                          <a:effectLst/>
                        </a:rPr>
                        <a:t>29.621.564</a:t>
                      </a:r>
                      <a:endParaRPr lang="es-CO" b="1">
                        <a:effectLst/>
                      </a:endParaRPr>
                    </a:p>
                  </a:txBody>
                  <a:tcPr marL="0" marR="0" marT="0" marB="0" anchor="ctr"/>
                </a:tc>
                <a:tc>
                  <a:txBody>
                    <a:bodyPr/>
                    <a:lstStyle/>
                    <a:p>
                      <a:pPr marL="0" algn="r" rtl="0" eaLnBrk="1" fontAlgn="b" latinLnBrk="0" hangingPunct="1">
                        <a:spcBef>
                          <a:spcPts val="0"/>
                        </a:spcBef>
                        <a:spcAft>
                          <a:spcPts val="0"/>
                        </a:spcAft>
                      </a:pPr>
                      <a:r>
                        <a:rPr lang="es-CO" sz="1600" b="1" kern="1200">
                          <a:effectLst/>
                        </a:rPr>
                        <a:t>31.495.304</a:t>
                      </a:r>
                      <a:endParaRPr lang="es-CO" b="1">
                        <a:effectLst/>
                      </a:endParaRPr>
                    </a:p>
                  </a:txBody>
                  <a:tcPr marL="0" marR="0" marT="0" marB="0" anchor="ctr"/>
                </a:tc>
                <a:tc>
                  <a:txBody>
                    <a:bodyPr/>
                    <a:lstStyle/>
                    <a:p>
                      <a:pPr marL="0" algn="r" rtl="0" eaLnBrk="1" fontAlgn="b" latinLnBrk="0" hangingPunct="1">
                        <a:spcBef>
                          <a:spcPts val="0"/>
                        </a:spcBef>
                        <a:spcAft>
                          <a:spcPts val="0"/>
                        </a:spcAft>
                      </a:pPr>
                      <a:r>
                        <a:rPr lang="es-CO" sz="1600" b="1" kern="1200">
                          <a:effectLst/>
                        </a:rPr>
                        <a:t>6,3</a:t>
                      </a:r>
                      <a:endParaRPr lang="es-CO" b="1">
                        <a:effectLst/>
                      </a:endParaRPr>
                    </a:p>
                  </a:txBody>
                  <a:tcPr marL="0" marR="0" marT="0" marB="0" anchor="ctr"/>
                </a:tc>
                <a:tc>
                  <a:txBody>
                    <a:bodyPr/>
                    <a:lstStyle/>
                    <a:p>
                      <a:pPr marL="0" algn="r" rtl="0" eaLnBrk="1" fontAlgn="b" latinLnBrk="0" hangingPunct="1">
                        <a:spcBef>
                          <a:spcPts val="0"/>
                        </a:spcBef>
                        <a:spcAft>
                          <a:spcPts val="0"/>
                        </a:spcAft>
                      </a:pPr>
                      <a:r>
                        <a:rPr lang="es-CO" sz="1600" b="1" kern="1200">
                          <a:effectLst/>
                        </a:rPr>
                        <a:t> 100,0</a:t>
                      </a:r>
                      <a:endParaRPr lang="es-CO" b="1">
                        <a:effectLst/>
                      </a:endParaRPr>
                    </a:p>
                  </a:txBody>
                  <a:tcPr marL="0" marR="0" marT="0" marB="0" anchor="ctr"/>
                </a:tc>
                <a:extLst>
                  <a:ext uri="{0D108BD9-81ED-4DB2-BD59-A6C34878D82A}">
                    <a16:rowId xmlns:a16="http://schemas.microsoft.com/office/drawing/2014/main" val="3751969379"/>
                  </a:ext>
                </a:extLst>
              </a:tr>
              <a:tr h="354657">
                <a:tc>
                  <a:txBody>
                    <a:bodyPr/>
                    <a:lstStyle/>
                    <a:p>
                      <a:pPr marL="0" algn="l" rtl="0" eaLnBrk="1" fontAlgn="b" latinLnBrk="0" hangingPunct="1">
                        <a:spcBef>
                          <a:spcPts val="0"/>
                        </a:spcBef>
                        <a:spcAft>
                          <a:spcPts val="0"/>
                        </a:spcAft>
                      </a:pPr>
                      <a:r>
                        <a:rPr lang="es-CO" sz="1600" kern="1200">
                          <a:effectLst/>
                        </a:rPr>
                        <a:t>   Ingresos Corrientes</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17.772.623</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21.368.693</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20,2</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67,8</a:t>
                      </a:r>
                      <a:endParaRPr lang="es-CO">
                        <a:effectLst/>
                      </a:endParaRPr>
                    </a:p>
                  </a:txBody>
                  <a:tcPr marL="0" marR="0" marT="0" marB="0" anchor="ctr"/>
                </a:tc>
                <a:extLst>
                  <a:ext uri="{0D108BD9-81ED-4DB2-BD59-A6C34878D82A}">
                    <a16:rowId xmlns:a16="http://schemas.microsoft.com/office/drawing/2014/main" val="4133369317"/>
                  </a:ext>
                </a:extLst>
              </a:tr>
              <a:tr h="354657">
                <a:tc>
                  <a:txBody>
                    <a:bodyPr/>
                    <a:lstStyle/>
                    <a:p>
                      <a:pPr marL="0" algn="l" rtl="0" eaLnBrk="1" fontAlgn="b" latinLnBrk="0" hangingPunct="1">
                        <a:spcBef>
                          <a:spcPts val="0"/>
                        </a:spcBef>
                        <a:spcAft>
                          <a:spcPts val="0"/>
                        </a:spcAft>
                      </a:pPr>
                      <a:r>
                        <a:rPr lang="es-CO" sz="1600" kern="1200">
                          <a:effectLst/>
                        </a:rPr>
                        <a:t>   Recursos de Capital</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11.848.941</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10.126.611</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-14,5</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32,2</a:t>
                      </a:r>
                      <a:endParaRPr lang="es-CO">
                        <a:effectLst/>
                      </a:endParaRPr>
                    </a:p>
                  </a:txBody>
                  <a:tcPr marL="0" marR="0" marT="0" marB="0" anchor="ctr"/>
                </a:tc>
                <a:extLst>
                  <a:ext uri="{0D108BD9-81ED-4DB2-BD59-A6C34878D82A}">
                    <a16:rowId xmlns:a16="http://schemas.microsoft.com/office/drawing/2014/main" val="2823394020"/>
                  </a:ext>
                </a:extLst>
              </a:tr>
              <a:tr h="354657">
                <a:tc>
                  <a:txBody>
                    <a:bodyPr/>
                    <a:lstStyle/>
                    <a:p>
                      <a:pPr marL="0" algn="l" rtl="0" eaLnBrk="1" fontAlgn="b" latinLnBrk="0" hangingPunct="1">
                        <a:spcBef>
                          <a:spcPts val="0"/>
                        </a:spcBef>
                        <a:spcAft>
                          <a:spcPts val="0"/>
                        </a:spcAft>
                      </a:pPr>
                      <a:endParaRPr lang="es-CO">
                        <a:effectLst/>
                      </a:endParaRPr>
                    </a:p>
                  </a:txBody>
                  <a:tcPr marL="0" marR="0" marT="0" marB="0" anchor="ctr"/>
                </a:tc>
                <a:tc>
                  <a:txBody>
                    <a:bodyPr/>
                    <a:lstStyle/>
                    <a:p>
                      <a:pPr marL="0" algn="l" rtl="0" eaLnBrk="1" fontAlgn="b" latinLnBrk="0" hangingPunct="1">
                        <a:spcBef>
                          <a:spcPts val="0"/>
                        </a:spcBef>
                        <a:spcAft>
                          <a:spcPts val="0"/>
                        </a:spcAft>
                      </a:pPr>
                      <a:endParaRPr lang="es-CO">
                        <a:effectLst/>
                      </a:endParaRPr>
                    </a:p>
                  </a:txBody>
                  <a:tcPr marL="0" marR="0" marT="0" marB="0" anchor="ctr"/>
                </a:tc>
                <a:tc>
                  <a:txBody>
                    <a:bodyPr/>
                    <a:lstStyle/>
                    <a:p>
                      <a:pPr marL="0" algn="l" rtl="0" eaLnBrk="1" fontAlgn="b" latinLnBrk="0" hangingPunct="1">
                        <a:spcBef>
                          <a:spcPts val="0"/>
                        </a:spcBef>
                        <a:spcAft>
                          <a:spcPts val="0"/>
                        </a:spcAft>
                      </a:pPr>
                      <a:endParaRPr lang="es-CO">
                        <a:effectLst/>
                      </a:endParaRPr>
                    </a:p>
                  </a:txBody>
                  <a:tcPr marL="0" marR="0" marT="0" marB="0" anchor="ctr"/>
                </a:tc>
                <a:tc>
                  <a:txBody>
                    <a:bodyPr/>
                    <a:lstStyle/>
                    <a:p>
                      <a:pPr marL="0" algn="l" rtl="0" eaLnBrk="1" fontAlgn="b" latinLnBrk="0" hangingPunct="1">
                        <a:spcBef>
                          <a:spcPts val="0"/>
                        </a:spcBef>
                        <a:spcAft>
                          <a:spcPts val="0"/>
                        </a:spcAft>
                      </a:pPr>
                      <a:endParaRPr lang="es-CO">
                        <a:effectLst/>
                      </a:endParaRPr>
                    </a:p>
                  </a:txBody>
                  <a:tcPr marL="0" marR="0" marT="0" marB="0" anchor="ctr"/>
                </a:tc>
                <a:tc>
                  <a:txBody>
                    <a:bodyPr/>
                    <a:lstStyle/>
                    <a:p>
                      <a:pPr marL="0" algn="l" rtl="0" eaLnBrk="1" fontAlgn="b" latinLnBrk="0" hangingPunct="1">
                        <a:spcBef>
                          <a:spcPts val="0"/>
                        </a:spcBef>
                        <a:spcAft>
                          <a:spcPts val="0"/>
                        </a:spcAft>
                      </a:pPr>
                      <a:endParaRPr lang="es-CO">
                        <a:effectLst/>
                      </a:endParaRPr>
                    </a:p>
                  </a:txBody>
                  <a:tcPr marL="0" marR="0" marT="0" marB="0" anchor="ctr"/>
                </a:tc>
                <a:extLst>
                  <a:ext uri="{0D108BD9-81ED-4DB2-BD59-A6C34878D82A}">
                    <a16:rowId xmlns:a16="http://schemas.microsoft.com/office/drawing/2014/main" val="2105285409"/>
                  </a:ext>
                </a:extLst>
              </a:tr>
              <a:tr h="370777">
                <a:tc>
                  <a:txBody>
                    <a:bodyPr/>
                    <a:lstStyle/>
                    <a:p>
                      <a:pPr marL="0" algn="l" rtl="0" eaLnBrk="1" fontAlgn="b" latinLnBrk="0" hangingPunct="1">
                        <a:spcBef>
                          <a:spcPts val="0"/>
                        </a:spcBef>
                        <a:spcAft>
                          <a:spcPts val="0"/>
                        </a:spcAft>
                      </a:pPr>
                      <a:r>
                        <a:rPr lang="es-CO" sz="1600" b="1" kern="1200">
                          <a:effectLst/>
                        </a:rPr>
                        <a:t>TOTAL, GASTOS E INVERSIONES</a:t>
                      </a:r>
                      <a:endParaRPr lang="es-CO" b="1">
                        <a:effectLst/>
                      </a:endParaRPr>
                    </a:p>
                  </a:txBody>
                  <a:tcPr marL="0" marR="0" marT="0" marB="0" anchor="ctr"/>
                </a:tc>
                <a:tc>
                  <a:txBody>
                    <a:bodyPr/>
                    <a:lstStyle/>
                    <a:p>
                      <a:pPr marL="0" algn="r" rtl="0" eaLnBrk="1" fontAlgn="b" latinLnBrk="0" hangingPunct="1">
                        <a:spcBef>
                          <a:spcPts val="0"/>
                        </a:spcBef>
                        <a:spcAft>
                          <a:spcPts val="0"/>
                        </a:spcAft>
                      </a:pPr>
                      <a:r>
                        <a:rPr lang="es-CO" sz="1600" b="1" kern="1200">
                          <a:effectLst/>
                        </a:rPr>
                        <a:t>29.621.564</a:t>
                      </a:r>
                      <a:endParaRPr lang="es-CO" b="1">
                        <a:effectLst/>
                      </a:endParaRPr>
                    </a:p>
                  </a:txBody>
                  <a:tcPr marL="0" marR="0" marT="0" marB="0" anchor="ctr"/>
                </a:tc>
                <a:tc>
                  <a:txBody>
                    <a:bodyPr/>
                    <a:lstStyle/>
                    <a:p>
                      <a:pPr marL="0" algn="r" rtl="0" eaLnBrk="1" fontAlgn="b" latinLnBrk="0" hangingPunct="1">
                        <a:spcBef>
                          <a:spcPts val="0"/>
                        </a:spcBef>
                        <a:spcAft>
                          <a:spcPts val="0"/>
                        </a:spcAft>
                      </a:pPr>
                      <a:r>
                        <a:rPr lang="es-CO" sz="1600" b="1" kern="1200">
                          <a:effectLst/>
                        </a:rPr>
                        <a:t>31.495.304</a:t>
                      </a:r>
                      <a:endParaRPr lang="es-CO" b="1">
                        <a:effectLst/>
                      </a:endParaRPr>
                    </a:p>
                  </a:txBody>
                  <a:tcPr marL="0" marR="0" marT="0" marB="0" anchor="ctr"/>
                </a:tc>
                <a:tc>
                  <a:txBody>
                    <a:bodyPr/>
                    <a:lstStyle/>
                    <a:p>
                      <a:pPr marL="0" algn="r" rtl="0" eaLnBrk="1" fontAlgn="b" latinLnBrk="0" hangingPunct="1">
                        <a:spcBef>
                          <a:spcPts val="0"/>
                        </a:spcBef>
                        <a:spcAft>
                          <a:spcPts val="0"/>
                        </a:spcAft>
                      </a:pPr>
                      <a:r>
                        <a:rPr lang="es-CO" sz="1600" b="1" kern="1200">
                          <a:effectLst/>
                        </a:rPr>
                        <a:t>6,3</a:t>
                      </a:r>
                      <a:endParaRPr lang="es-CO" b="1">
                        <a:effectLst/>
                      </a:endParaRPr>
                    </a:p>
                  </a:txBody>
                  <a:tcPr marL="0" marR="0" marT="0" marB="0" anchor="ctr"/>
                </a:tc>
                <a:tc>
                  <a:txBody>
                    <a:bodyPr/>
                    <a:lstStyle/>
                    <a:p>
                      <a:pPr marL="0" algn="r" rtl="0" eaLnBrk="1" fontAlgn="b" latinLnBrk="0" hangingPunct="1">
                        <a:spcBef>
                          <a:spcPts val="0"/>
                        </a:spcBef>
                        <a:spcAft>
                          <a:spcPts val="0"/>
                        </a:spcAft>
                      </a:pPr>
                      <a:r>
                        <a:rPr lang="es-CO" sz="1600" b="1" kern="1200">
                          <a:effectLst/>
                        </a:rPr>
                        <a:t> 100,0</a:t>
                      </a:r>
                      <a:endParaRPr lang="es-CO" b="1">
                        <a:effectLst/>
                      </a:endParaRPr>
                    </a:p>
                  </a:txBody>
                  <a:tcPr marL="0" marR="0" marT="0" marB="0" anchor="ctr"/>
                </a:tc>
                <a:extLst>
                  <a:ext uri="{0D108BD9-81ED-4DB2-BD59-A6C34878D82A}">
                    <a16:rowId xmlns:a16="http://schemas.microsoft.com/office/drawing/2014/main" val="4089212055"/>
                  </a:ext>
                </a:extLst>
              </a:tr>
              <a:tr h="419140">
                <a:tc>
                  <a:txBody>
                    <a:bodyPr/>
                    <a:lstStyle/>
                    <a:p>
                      <a:pPr marL="0" algn="l" rtl="0" eaLnBrk="1" fontAlgn="b" latinLnBrk="0" hangingPunct="1">
                        <a:spcBef>
                          <a:spcPts val="0"/>
                        </a:spcBef>
                        <a:spcAft>
                          <a:spcPts val="0"/>
                        </a:spcAft>
                      </a:pPr>
                      <a:r>
                        <a:rPr lang="es-CO" sz="1600" kern="1200">
                          <a:effectLst/>
                        </a:rPr>
                        <a:t>   Gastos de Funcionamiento</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3.708.993</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3.869.803</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4,3</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12,3</a:t>
                      </a:r>
                      <a:endParaRPr lang="es-CO">
                        <a:effectLst/>
                      </a:endParaRPr>
                    </a:p>
                  </a:txBody>
                  <a:tcPr marL="0" marR="0" marT="0" marB="0" anchor="ctr"/>
                </a:tc>
                <a:extLst>
                  <a:ext uri="{0D108BD9-81ED-4DB2-BD59-A6C34878D82A}">
                    <a16:rowId xmlns:a16="http://schemas.microsoft.com/office/drawing/2014/main" val="446307916"/>
                  </a:ext>
                </a:extLst>
              </a:tr>
              <a:tr h="354657">
                <a:tc>
                  <a:txBody>
                    <a:bodyPr/>
                    <a:lstStyle/>
                    <a:p>
                      <a:pPr marL="0" algn="l" rtl="0" eaLnBrk="1" fontAlgn="b" latinLnBrk="0" hangingPunct="1">
                        <a:spcBef>
                          <a:spcPts val="0"/>
                        </a:spcBef>
                        <a:spcAft>
                          <a:spcPts val="0"/>
                        </a:spcAft>
                      </a:pPr>
                      <a:r>
                        <a:rPr lang="es-CO" sz="1600" kern="1200">
                          <a:effectLst/>
                        </a:rPr>
                        <a:t>   Servicio de la Deuda</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692.701</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1.550.488</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123,8</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4,9</a:t>
                      </a:r>
                      <a:endParaRPr lang="es-CO">
                        <a:effectLst/>
                      </a:endParaRPr>
                    </a:p>
                  </a:txBody>
                  <a:tcPr marL="0" marR="0" marT="0" marB="0" anchor="ctr"/>
                </a:tc>
                <a:extLst>
                  <a:ext uri="{0D108BD9-81ED-4DB2-BD59-A6C34878D82A}">
                    <a16:rowId xmlns:a16="http://schemas.microsoft.com/office/drawing/2014/main" val="1670341219"/>
                  </a:ext>
                </a:extLst>
              </a:tr>
              <a:tr h="354657">
                <a:tc>
                  <a:txBody>
                    <a:bodyPr/>
                    <a:lstStyle/>
                    <a:p>
                      <a:pPr marL="0" algn="l" rtl="0" eaLnBrk="1" fontAlgn="b" latinLnBrk="0" hangingPunct="1">
                        <a:spcBef>
                          <a:spcPts val="0"/>
                        </a:spcBef>
                        <a:spcAft>
                          <a:spcPts val="0"/>
                        </a:spcAft>
                      </a:pPr>
                      <a:r>
                        <a:rPr lang="es-CO" sz="1600" kern="1200">
                          <a:effectLst/>
                        </a:rPr>
                        <a:t>   Inversión</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25.219.869</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26.075.014</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3,4</a:t>
                      </a:r>
                      <a:endParaRPr lang="es-CO">
                        <a:effectLst/>
                      </a:endParaRPr>
                    </a:p>
                  </a:txBody>
                  <a:tcPr marL="0" marR="0" marT="0" marB="0" anchor="ctr"/>
                </a:tc>
                <a:tc>
                  <a:txBody>
                    <a:bodyPr/>
                    <a:lstStyle/>
                    <a:p>
                      <a:pPr marL="0" algn="r" rtl="0" eaLnBrk="1" fontAlgn="b" latinLnBrk="0" hangingPunct="1">
                        <a:spcBef>
                          <a:spcPts val="0"/>
                        </a:spcBef>
                        <a:spcAft>
                          <a:spcPts val="0"/>
                        </a:spcAft>
                      </a:pPr>
                      <a:r>
                        <a:rPr lang="es-CO" sz="1600" kern="1200">
                          <a:effectLst/>
                        </a:rPr>
                        <a:t>82,8</a:t>
                      </a:r>
                      <a:endParaRPr lang="es-CO">
                        <a:effectLst/>
                      </a:endParaRPr>
                    </a:p>
                  </a:txBody>
                  <a:tcPr marL="0" marR="0" marT="0" marB="0" anchor="ctr"/>
                </a:tc>
                <a:extLst>
                  <a:ext uri="{0D108BD9-81ED-4DB2-BD59-A6C34878D82A}">
                    <a16:rowId xmlns:a16="http://schemas.microsoft.com/office/drawing/2014/main" val="3321740620"/>
                  </a:ext>
                </a:extLst>
              </a:tr>
            </a:tbl>
          </a:graphicData>
        </a:graphic>
      </p:graphicFrame>
    </p:spTree>
    <p:extLst>
      <p:ext uri="{BB962C8B-B14F-4D97-AF65-F5344CB8AC3E}">
        <p14:creationId xmlns:p14="http://schemas.microsoft.com/office/powerpoint/2010/main" val="118807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0C11FD4-2738-64F1-A6E1-F19B3FE3E255}"/>
              </a:ext>
            </a:extLst>
          </p:cNvPr>
          <p:cNvSpPr txBox="1"/>
          <p:nvPr/>
        </p:nvSpPr>
        <p:spPr>
          <a:xfrm>
            <a:off x="210064" y="260177"/>
            <a:ext cx="8414951" cy="523220"/>
          </a:xfrm>
          <a:prstGeom prst="rect">
            <a:avLst/>
          </a:prstGeom>
          <a:noFill/>
        </p:spPr>
        <p:txBody>
          <a:bodyPr wrap="square" lIns="91440" tIns="45720" rIns="91440" bIns="45720" anchor="t">
            <a:spAutoFit/>
          </a:bodyPr>
          <a:lstStyle/>
          <a:p>
            <a:r>
              <a:rPr lang="es-MX" sz="2800">
                <a:solidFill>
                  <a:srgbClr val="C00000"/>
                </a:solidFill>
                <a:latin typeface="Arial" panose="020B0604020202020204"/>
                <a:ea typeface="+mj-ea"/>
                <a:cs typeface="+mj-cs"/>
              </a:rPr>
              <a:t>Principales Características Del Presupuesto 2023</a:t>
            </a:r>
            <a:endParaRPr lang="es-CO" sz="2800">
              <a:solidFill>
                <a:srgbClr val="C00000"/>
              </a:solidFill>
              <a:latin typeface="Arial" panose="020B0604020202020204"/>
              <a:ea typeface="+mj-ea"/>
              <a:cs typeface="+mj-cs"/>
            </a:endParaRPr>
          </a:p>
        </p:txBody>
      </p:sp>
      <p:sp>
        <p:nvSpPr>
          <p:cNvPr id="2" name="CuadroTexto 1">
            <a:extLst>
              <a:ext uri="{FF2B5EF4-FFF2-40B4-BE49-F238E27FC236}">
                <a16:creationId xmlns:a16="http://schemas.microsoft.com/office/drawing/2014/main" id="{300C7EB8-1F0D-4182-EC39-FC2DDCD5BA7C}"/>
              </a:ext>
            </a:extLst>
          </p:cNvPr>
          <p:cNvSpPr txBox="1"/>
          <p:nvPr/>
        </p:nvSpPr>
        <p:spPr>
          <a:xfrm>
            <a:off x="325773" y="1091949"/>
            <a:ext cx="11540454" cy="54307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dirty="0">
                <a:latin typeface="Calibri"/>
                <a:cs typeface="Calibri"/>
              </a:rPr>
              <a:t>Movilidad sostenible</a:t>
            </a:r>
          </a:p>
          <a:p>
            <a:endParaRPr lang="es-ES" sz="2000" dirty="0">
              <a:cs typeface="Calibri"/>
            </a:endParaRPr>
          </a:p>
          <a:p>
            <a:r>
              <a:rPr lang="es-ES" sz="2000" dirty="0">
                <a:latin typeface="Calibri"/>
                <a:cs typeface="Calibri"/>
              </a:rPr>
              <a:t>Junto con los avances de la Primera Línea del Metro y de otras obras, se tiene</a:t>
            </a:r>
          </a:p>
          <a:p>
            <a:endParaRPr lang="es-ES" sz="2000" dirty="0">
              <a:latin typeface="Calibri"/>
              <a:cs typeface="Calibri"/>
            </a:endParaRPr>
          </a:p>
          <a:p>
            <a:pPr marL="285750" indent="-285750">
              <a:lnSpc>
                <a:spcPct val="150000"/>
              </a:lnSpc>
              <a:buClr>
                <a:srgbClr val="C00000"/>
              </a:buClr>
              <a:buFont typeface="Wingdings" panose="05000000000000000000" pitchFamily="2" charset="2"/>
              <a:buChar char="ü"/>
            </a:pPr>
            <a:r>
              <a:rPr lang="es-ES" sz="2000" dirty="0">
                <a:latin typeface="Calibri"/>
                <a:cs typeface="Calibri"/>
              </a:rPr>
              <a:t>Contrataremos e iniciaremos la obra del Cable San Cristóbal ($145.577 millones).</a:t>
            </a:r>
            <a:endParaRPr lang="es-ES" sz="2000" dirty="0"/>
          </a:p>
          <a:p>
            <a:pPr marL="285750" indent="-285750">
              <a:lnSpc>
                <a:spcPct val="150000"/>
              </a:lnSpc>
              <a:buClr>
                <a:srgbClr val="C00000"/>
              </a:buClr>
              <a:buFont typeface="Wingdings" panose="05000000000000000000" pitchFamily="2" charset="2"/>
              <a:buChar char="ü"/>
            </a:pPr>
            <a:r>
              <a:rPr lang="es-ES" sz="2000" dirty="0">
                <a:latin typeface="Calibri"/>
                <a:cs typeface="Calibri"/>
              </a:rPr>
              <a:t>Contrataremos e iniciaremos los estudios de adquisición de predios y construcción del Cable Potosí y la adquisición de predios del cable Monserrate Norte y Sur.</a:t>
            </a:r>
            <a:endParaRPr lang="es-ES" sz="2000" dirty="0"/>
          </a:p>
          <a:p>
            <a:pPr marL="285750" indent="-285750">
              <a:lnSpc>
                <a:spcPct val="150000"/>
              </a:lnSpc>
              <a:buClr>
                <a:srgbClr val="C00000"/>
              </a:buClr>
              <a:buFont typeface="Wingdings" panose="05000000000000000000" pitchFamily="2" charset="2"/>
              <a:buChar char="ü"/>
            </a:pPr>
            <a:r>
              <a:rPr lang="es-ES" sz="2000" dirty="0">
                <a:latin typeface="Calibri"/>
                <a:cs typeface="Calibri"/>
              </a:rPr>
              <a:t>Iniciaremos la etapa de construcción de la obra del Corredor Verde de la Carrera Séptima.</a:t>
            </a:r>
            <a:endParaRPr lang="es-ES" sz="2000" dirty="0"/>
          </a:p>
          <a:p>
            <a:pPr marL="285750" indent="-285750">
              <a:lnSpc>
                <a:spcPct val="150000"/>
              </a:lnSpc>
              <a:buClr>
                <a:srgbClr val="C00000"/>
              </a:buClr>
              <a:buFont typeface="Wingdings" panose="05000000000000000000" pitchFamily="2" charset="2"/>
              <a:buChar char="ü"/>
            </a:pPr>
            <a:r>
              <a:rPr lang="es-ES" sz="2000" dirty="0">
                <a:latin typeface="Calibri"/>
                <a:cs typeface="Calibri"/>
              </a:rPr>
              <a:t>En el presupuesto 2023, también se incluirán recursos de cofinanciación para el proceso de la Troncal Calle 13.</a:t>
            </a:r>
            <a:endParaRPr lang="es-ES" sz="2000" dirty="0"/>
          </a:p>
          <a:p>
            <a:pPr marL="285750" indent="-285750">
              <a:lnSpc>
                <a:spcPct val="150000"/>
              </a:lnSpc>
              <a:buClr>
                <a:srgbClr val="C00000"/>
              </a:buClr>
              <a:buFont typeface="Wingdings" panose="05000000000000000000" pitchFamily="2" charset="2"/>
              <a:buChar char="ü"/>
            </a:pPr>
            <a:r>
              <a:rPr lang="es-ES" sz="2000" dirty="0">
                <a:latin typeface="Calibri"/>
                <a:cs typeface="Calibri"/>
              </a:rPr>
              <a:t>Dedicaremos $0,5 billones a la cofinanciación del </a:t>
            </a:r>
            <a:r>
              <a:rPr lang="es-ES" sz="2000" dirty="0" err="1">
                <a:latin typeface="Calibri"/>
                <a:cs typeface="Calibri"/>
              </a:rPr>
              <a:t>Regiotram</a:t>
            </a:r>
            <a:r>
              <a:rPr lang="es-ES" sz="2000" dirty="0">
                <a:latin typeface="Calibri"/>
                <a:cs typeface="Calibri"/>
              </a:rPr>
              <a:t> Norte, que tendrá 47,5 kilómetros que conectarán a Bogotá con los municipios de la Sabana.</a:t>
            </a:r>
            <a:endParaRPr lang="es-ES" sz="2000" dirty="0"/>
          </a:p>
          <a:p>
            <a:pPr marL="285750" indent="-285750">
              <a:lnSpc>
                <a:spcPct val="150000"/>
              </a:lnSpc>
              <a:buClr>
                <a:srgbClr val="C00000"/>
              </a:buClr>
              <a:buFont typeface="Wingdings" panose="05000000000000000000" pitchFamily="2" charset="2"/>
              <a:buChar char="ü"/>
            </a:pPr>
            <a:r>
              <a:rPr lang="es-ES" sz="2000" dirty="0">
                <a:latin typeface="Calibri"/>
                <a:cs typeface="Calibri"/>
              </a:rPr>
              <a:t>Incorporaremos recursos importantes para el mantenimiento de la malla vial.</a:t>
            </a:r>
            <a:endParaRPr lang="es-ES" sz="2000" dirty="0"/>
          </a:p>
        </p:txBody>
      </p:sp>
    </p:spTree>
    <p:extLst>
      <p:ext uri="{BB962C8B-B14F-4D97-AF65-F5344CB8AC3E}">
        <p14:creationId xmlns:p14="http://schemas.microsoft.com/office/powerpoint/2010/main" val="368928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0C11FD4-2738-64F1-A6E1-F19B3FE3E255}"/>
              </a:ext>
            </a:extLst>
          </p:cNvPr>
          <p:cNvSpPr txBox="1"/>
          <p:nvPr/>
        </p:nvSpPr>
        <p:spPr>
          <a:xfrm>
            <a:off x="210064" y="260177"/>
            <a:ext cx="8414951" cy="523220"/>
          </a:xfrm>
          <a:prstGeom prst="rect">
            <a:avLst/>
          </a:prstGeom>
          <a:noFill/>
        </p:spPr>
        <p:txBody>
          <a:bodyPr wrap="square" lIns="91440" tIns="45720" rIns="91440" bIns="45720" anchor="t">
            <a:spAutoFit/>
          </a:bodyPr>
          <a:lstStyle/>
          <a:p>
            <a:r>
              <a:rPr lang="es-MX" sz="2800">
                <a:solidFill>
                  <a:srgbClr val="C00000"/>
                </a:solidFill>
                <a:latin typeface="Arial" panose="020B0604020202020204"/>
                <a:ea typeface="+mj-ea"/>
                <a:cs typeface="+mj-cs"/>
              </a:rPr>
              <a:t>Principales Características Del Presupuesto 2023</a:t>
            </a:r>
            <a:endParaRPr lang="es-CO" sz="2800">
              <a:solidFill>
                <a:srgbClr val="C00000"/>
              </a:solidFill>
              <a:latin typeface="Arial" panose="020B0604020202020204"/>
              <a:ea typeface="+mj-ea"/>
              <a:cs typeface="+mj-cs"/>
            </a:endParaRPr>
          </a:p>
        </p:txBody>
      </p:sp>
      <p:sp>
        <p:nvSpPr>
          <p:cNvPr id="3" name="CuadroTexto 2">
            <a:extLst>
              <a:ext uri="{FF2B5EF4-FFF2-40B4-BE49-F238E27FC236}">
                <a16:creationId xmlns:a16="http://schemas.microsoft.com/office/drawing/2014/main" id="{E3C253FA-6B93-46CB-2DFE-DCF33B22EFF5}"/>
              </a:ext>
            </a:extLst>
          </p:cNvPr>
          <p:cNvSpPr txBox="1"/>
          <p:nvPr/>
        </p:nvSpPr>
        <p:spPr>
          <a:xfrm>
            <a:off x="599768" y="1117694"/>
            <a:ext cx="10992464"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ES" sz="2000" b="1" dirty="0">
                <a:latin typeface="Calibri"/>
                <a:cs typeface="Calibri"/>
              </a:rPr>
              <a:t>Los más necesitados</a:t>
            </a:r>
            <a:endParaRPr lang="es-ES" sz="2000" dirty="0">
              <a:cs typeface="Calibri"/>
            </a:endParaRPr>
          </a:p>
          <a:p>
            <a:pPr>
              <a:lnSpc>
                <a:spcPct val="150000"/>
              </a:lnSpc>
            </a:pPr>
            <a:r>
              <a:rPr lang="es-ES" sz="2000" dirty="0">
                <a:latin typeface="Calibri"/>
                <a:cs typeface="Calibri"/>
              </a:rPr>
              <a:t>El objetivo es superar progresivamente los factores de naturalización de la exclusión, discriminación y segregación</a:t>
            </a:r>
            <a:r>
              <a:rPr lang="es-ES" sz="2000" dirty="0"/>
              <a:t> </a:t>
            </a:r>
            <a:r>
              <a:rPr lang="es-ES" sz="2000" dirty="0">
                <a:latin typeface="Calibri"/>
                <a:cs typeface="Calibri"/>
              </a:rPr>
              <a:t>socioeconómica y espacial:</a:t>
            </a:r>
            <a:endParaRPr lang="es-ES" sz="2000" dirty="0"/>
          </a:p>
          <a:p>
            <a:pPr marL="285750" indent="-285750">
              <a:buClr>
                <a:srgbClr val="C00000"/>
              </a:buClr>
              <a:buFont typeface="Wingdings" panose="05000000000000000000" pitchFamily="2" charset="2"/>
              <a:buChar char="ü"/>
            </a:pPr>
            <a:r>
              <a:rPr lang="es-ES" sz="2000" dirty="0">
                <a:latin typeface="Calibri"/>
                <a:cs typeface="Calibri"/>
              </a:rPr>
              <a:t>Esperamos atender 280.000 hogares en el programa Ingreso Mínimo Garantizado, con una inversión total de $575.000 millones.</a:t>
            </a:r>
            <a:endParaRPr lang="es-ES" sz="2000" dirty="0"/>
          </a:p>
          <a:p>
            <a:pPr marL="285750" indent="-285750">
              <a:lnSpc>
                <a:spcPct val="150000"/>
              </a:lnSpc>
              <a:buClr>
                <a:srgbClr val="C00000"/>
              </a:buClr>
              <a:buFont typeface="Wingdings" panose="05000000000000000000" pitchFamily="2" charset="2"/>
              <a:buChar char="ü"/>
            </a:pPr>
            <a:r>
              <a:rPr lang="es-ES" sz="2000" dirty="0">
                <a:latin typeface="Calibri"/>
                <a:cs typeface="Calibri"/>
              </a:rPr>
              <a:t>Ofreceremos 478 subsidios de vivienda, con una inversión de $15.891 millones.</a:t>
            </a:r>
            <a:endParaRPr lang="es-ES" sz="2000" dirty="0"/>
          </a:p>
          <a:p>
            <a:pPr marL="285750" indent="-285750">
              <a:buClr>
                <a:srgbClr val="C00000"/>
              </a:buClr>
              <a:buFont typeface="Wingdings" panose="05000000000000000000" pitchFamily="2" charset="2"/>
              <a:buChar char="ü"/>
            </a:pPr>
            <a:r>
              <a:rPr lang="es-ES" sz="2000" dirty="0">
                <a:latin typeface="Calibri"/>
                <a:cs typeface="Calibri"/>
              </a:rPr>
              <a:t>Tenemos previstos recursos por $238.000 millones destinados a atender 89.840 cupos para apoyos económicos adulto mayor.</a:t>
            </a:r>
            <a:endParaRPr lang="es-ES" sz="2000" dirty="0"/>
          </a:p>
          <a:p>
            <a:pPr marL="285750" indent="-285750">
              <a:lnSpc>
                <a:spcPct val="150000"/>
              </a:lnSpc>
              <a:buClr>
                <a:srgbClr val="C00000"/>
              </a:buClr>
              <a:buFont typeface="Wingdings" panose="05000000000000000000" pitchFamily="2" charset="2"/>
              <a:buChar char="ü"/>
            </a:pPr>
            <a:r>
              <a:rPr lang="es-ES" sz="2000" dirty="0">
                <a:latin typeface="Calibri"/>
                <a:cs typeface="Calibri"/>
              </a:rPr>
              <a:t>Generaremos oportunidades para 5.649 personas con discapacidad. Inversión de $80.000 millones.</a:t>
            </a:r>
            <a:endParaRPr lang="es-ES" sz="2000" dirty="0"/>
          </a:p>
          <a:p>
            <a:pPr marL="285750" indent="-285750">
              <a:buClr>
                <a:srgbClr val="C00000"/>
              </a:buClr>
              <a:buFont typeface="Wingdings" panose="05000000000000000000" pitchFamily="2" charset="2"/>
              <a:buChar char="ü"/>
            </a:pPr>
            <a:r>
              <a:rPr lang="es-ES" sz="2000" dirty="0">
                <a:latin typeface="Calibri"/>
                <a:cs typeface="Calibri"/>
              </a:rPr>
              <a:t>Dispondremos de $198.000 millones para dar oportunidades de desarrollo integral a la</a:t>
            </a:r>
            <a:r>
              <a:rPr lang="es-ES" sz="2000" dirty="0">
                <a:latin typeface="Calibri"/>
              </a:rPr>
              <a:t> </a:t>
            </a:r>
            <a:r>
              <a:rPr lang="es-ES" sz="2000" dirty="0">
                <a:latin typeface="Calibri"/>
                <a:cs typeface="Calibri"/>
              </a:rPr>
              <a:t>niñez y adolescencia y atender 108.800 niños y adolescentes</a:t>
            </a:r>
            <a:endParaRPr lang="es-ES" sz="2000" dirty="0"/>
          </a:p>
          <a:p>
            <a:pPr marL="285750" indent="-285750">
              <a:buClr>
                <a:srgbClr val="C00000"/>
              </a:buClr>
              <a:buFont typeface="Wingdings" panose="05000000000000000000" pitchFamily="2" charset="2"/>
              <a:buChar char="ü"/>
            </a:pPr>
            <a:r>
              <a:rPr lang="es-ES" sz="2000" dirty="0">
                <a:latin typeface="Calibri"/>
                <a:cs typeface="Calibri"/>
              </a:rPr>
              <a:t>Comprometidos con una alimentación integral, designaremos un presupuesto de $232.000 millones a 36.540 cupos en 122 comedores comunitarios</a:t>
            </a:r>
            <a:endParaRPr lang="es-ES" sz="2000" dirty="0"/>
          </a:p>
        </p:txBody>
      </p:sp>
    </p:spTree>
    <p:extLst>
      <p:ext uri="{BB962C8B-B14F-4D97-AF65-F5344CB8AC3E}">
        <p14:creationId xmlns:p14="http://schemas.microsoft.com/office/powerpoint/2010/main" val="2051142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8401A6B2-DA82-48BD-8DA5-7DE1AE94C4BE}"/>
              </a:ext>
            </a:extLst>
          </p:cNvPr>
          <p:cNvGraphicFramePr>
            <a:graphicFrameLocks/>
          </p:cNvGraphicFramePr>
          <p:nvPr/>
        </p:nvGraphicFramePr>
        <p:xfrm>
          <a:off x="1543987" y="2132035"/>
          <a:ext cx="10425555" cy="3954760"/>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upo 32">
            <a:extLst>
              <a:ext uri="{FF2B5EF4-FFF2-40B4-BE49-F238E27FC236}">
                <a16:creationId xmlns:a16="http://schemas.microsoft.com/office/drawing/2014/main" id="{BCEBADC0-B40E-433A-8CF3-39A620039933}"/>
              </a:ext>
            </a:extLst>
          </p:cNvPr>
          <p:cNvGrpSpPr/>
          <p:nvPr/>
        </p:nvGrpSpPr>
        <p:grpSpPr>
          <a:xfrm>
            <a:off x="7135129" y="14754"/>
            <a:ext cx="5056871" cy="1268614"/>
            <a:chOff x="3370317" y="-12418"/>
            <a:chExt cx="5763126" cy="1538428"/>
          </a:xfrm>
        </p:grpSpPr>
        <p:pic>
          <p:nvPicPr>
            <p:cNvPr id="34" name="Gráfico 33">
              <a:extLst>
                <a:ext uri="{FF2B5EF4-FFF2-40B4-BE49-F238E27FC236}">
                  <a16:creationId xmlns:a16="http://schemas.microsoft.com/office/drawing/2014/main" id="{6AE90367-1557-4797-923F-BD566A1EB7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0317" y="-12418"/>
              <a:ext cx="5763126" cy="1538428"/>
            </a:xfrm>
            <a:prstGeom prst="rect">
              <a:avLst/>
            </a:prstGeom>
          </p:spPr>
        </p:pic>
        <p:sp>
          <p:nvSpPr>
            <p:cNvPr id="35" name="CuadroTexto 34">
              <a:extLst>
                <a:ext uri="{FF2B5EF4-FFF2-40B4-BE49-F238E27FC236}">
                  <a16:creationId xmlns:a16="http://schemas.microsoft.com/office/drawing/2014/main" id="{6712157B-ED52-4DA9-95A5-725511912825}"/>
                </a:ext>
              </a:extLst>
            </p:cNvPr>
            <p:cNvSpPr txBox="1"/>
            <p:nvPr/>
          </p:nvSpPr>
          <p:spPr>
            <a:xfrm>
              <a:off x="7086247" y="467750"/>
              <a:ext cx="1502643" cy="447883"/>
            </a:xfrm>
            <a:prstGeom prst="rect">
              <a:avLst/>
            </a:prstGeom>
            <a:noFill/>
          </p:spPr>
          <p:txBody>
            <a:bodyPr wrap="square" rtlCol="0">
              <a:spAutoFit/>
            </a:bodyPr>
            <a:lstStyle/>
            <a:p>
              <a:pPr algn="ctr"/>
              <a:r>
                <a:rPr lang="es-MX" b="1">
                  <a:solidFill>
                    <a:schemeClr val="bg1"/>
                  </a:solidFill>
                </a:rPr>
                <a:t>CORE</a:t>
              </a:r>
              <a:endParaRPr lang="es-CO" b="1">
                <a:solidFill>
                  <a:schemeClr val="bg1"/>
                </a:solidFill>
              </a:endParaRPr>
            </a:p>
          </p:txBody>
        </p:sp>
      </p:grpSp>
      <p:sp>
        <p:nvSpPr>
          <p:cNvPr id="12" name="CuadroTexto 11">
            <a:extLst>
              <a:ext uri="{FF2B5EF4-FFF2-40B4-BE49-F238E27FC236}">
                <a16:creationId xmlns:a16="http://schemas.microsoft.com/office/drawing/2014/main" id="{D22AB8F5-1D14-498E-A7A4-1BEBD1905688}"/>
              </a:ext>
            </a:extLst>
          </p:cNvPr>
          <p:cNvSpPr txBox="1"/>
          <p:nvPr/>
        </p:nvSpPr>
        <p:spPr>
          <a:xfrm>
            <a:off x="4717066" y="6191876"/>
            <a:ext cx="3394017" cy="276999"/>
          </a:xfrm>
          <a:prstGeom prst="rect">
            <a:avLst/>
          </a:prstGeom>
          <a:noFill/>
        </p:spPr>
        <p:txBody>
          <a:bodyPr wrap="square" rtlCol="0">
            <a:spAutoFit/>
          </a:bodyPr>
          <a:lstStyle/>
          <a:p>
            <a:r>
              <a:rPr lang="es-CO" sz="1200"/>
              <a:t>Fuente: Oficina de Inteligencia Tributaria</a:t>
            </a:r>
          </a:p>
        </p:txBody>
      </p:sp>
      <p:sp>
        <p:nvSpPr>
          <p:cNvPr id="17" name="CuadroTexto 16">
            <a:extLst>
              <a:ext uri="{FF2B5EF4-FFF2-40B4-BE49-F238E27FC236}">
                <a16:creationId xmlns:a16="http://schemas.microsoft.com/office/drawing/2014/main" id="{AA569886-0674-4A34-A4F3-3EB4D6944F0E}"/>
              </a:ext>
            </a:extLst>
          </p:cNvPr>
          <p:cNvSpPr txBox="1"/>
          <p:nvPr/>
        </p:nvSpPr>
        <p:spPr>
          <a:xfrm>
            <a:off x="5796027" y="1178286"/>
            <a:ext cx="5878961" cy="830997"/>
          </a:xfrm>
          <a:prstGeom prst="rect">
            <a:avLst/>
          </a:prstGeom>
          <a:noFill/>
        </p:spPr>
        <p:txBody>
          <a:bodyPr wrap="square" rtlCol="0">
            <a:spAutoFit/>
          </a:bodyPr>
          <a:lstStyle/>
          <a:p>
            <a:pPr algn="ctr"/>
            <a:r>
              <a:rPr lang="es-CO" sz="2800" b="1"/>
              <a:t>Recaudo por Impuestos</a:t>
            </a:r>
          </a:p>
          <a:p>
            <a:pPr algn="ctr"/>
            <a:r>
              <a:rPr lang="es-CO"/>
              <a:t>Cifras en millones de pesos</a:t>
            </a:r>
          </a:p>
        </p:txBody>
      </p:sp>
      <p:grpSp>
        <p:nvGrpSpPr>
          <p:cNvPr id="14" name="Grupo 13">
            <a:extLst>
              <a:ext uri="{FF2B5EF4-FFF2-40B4-BE49-F238E27FC236}">
                <a16:creationId xmlns:a16="http://schemas.microsoft.com/office/drawing/2014/main" id="{FAEFA70D-B9FF-B4EB-512A-E4D0086C0D44}"/>
              </a:ext>
            </a:extLst>
          </p:cNvPr>
          <p:cNvGrpSpPr/>
          <p:nvPr/>
        </p:nvGrpSpPr>
        <p:grpSpPr>
          <a:xfrm>
            <a:off x="2972487" y="6193691"/>
            <a:ext cx="2423057" cy="275184"/>
            <a:chOff x="0" y="1395663"/>
            <a:chExt cx="2423057" cy="275184"/>
          </a:xfrm>
        </p:grpSpPr>
        <p:sp>
          <p:nvSpPr>
            <p:cNvPr id="16" name="Rectángulo 15">
              <a:extLst>
                <a:ext uri="{FF2B5EF4-FFF2-40B4-BE49-F238E27FC236}">
                  <a16:creationId xmlns:a16="http://schemas.microsoft.com/office/drawing/2014/main" id="{87F72AE9-0DA1-41F6-408F-E78C907CA3FA}"/>
                </a:ext>
              </a:extLst>
            </p:cNvPr>
            <p:cNvSpPr/>
            <p:nvPr/>
          </p:nvSpPr>
          <p:spPr>
            <a:xfrm>
              <a:off x="0" y="1395663"/>
              <a:ext cx="1744579" cy="264694"/>
            </a:xfrm>
            <a:prstGeom prst="rect">
              <a:avLst/>
            </a:prstGeom>
            <a:solidFill>
              <a:srgbClr val="CA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9918BEC5-81BA-72AA-33B5-EDAF107EE209}"/>
                </a:ext>
              </a:extLst>
            </p:cNvPr>
            <p:cNvSpPr txBox="1"/>
            <p:nvPr/>
          </p:nvSpPr>
          <p:spPr>
            <a:xfrm>
              <a:off x="464764" y="1409237"/>
              <a:ext cx="1958293" cy="261610"/>
            </a:xfrm>
            <a:prstGeom prst="rect">
              <a:avLst/>
            </a:prstGeom>
            <a:noFill/>
          </p:spPr>
          <p:txBody>
            <a:bodyPr wrap="square" rtlCol="0">
              <a:spAutoFit/>
            </a:bodyPr>
            <a:lstStyle/>
            <a:p>
              <a:r>
                <a:rPr lang="en-US" sz="1100" b="1">
                  <a:solidFill>
                    <a:schemeClr val="bg1"/>
                  </a:solidFill>
                </a:rPr>
                <a:t>Corte 12/07/2023</a:t>
              </a:r>
              <a:endParaRPr lang="es-CO" sz="1100" b="1">
                <a:solidFill>
                  <a:schemeClr val="bg1"/>
                </a:solidFill>
              </a:endParaRPr>
            </a:p>
          </p:txBody>
        </p:sp>
      </p:grpSp>
      <p:sp>
        <p:nvSpPr>
          <p:cNvPr id="6" name="CuadroTexto 5">
            <a:extLst>
              <a:ext uri="{FF2B5EF4-FFF2-40B4-BE49-F238E27FC236}">
                <a16:creationId xmlns:a16="http://schemas.microsoft.com/office/drawing/2014/main" id="{91772D8E-DFCB-F5C1-FBF9-E085A3E92978}"/>
              </a:ext>
            </a:extLst>
          </p:cNvPr>
          <p:cNvSpPr txBox="1"/>
          <p:nvPr/>
        </p:nvSpPr>
        <p:spPr>
          <a:xfrm>
            <a:off x="2518740" y="1860879"/>
            <a:ext cx="2797937" cy="276999"/>
          </a:xfrm>
          <a:prstGeom prst="rect">
            <a:avLst/>
          </a:prstGeom>
          <a:noFill/>
        </p:spPr>
        <p:txBody>
          <a:bodyPr wrap="square" rtlCol="0">
            <a:spAutoFit/>
          </a:bodyPr>
          <a:lstStyle/>
          <a:p>
            <a:r>
              <a:rPr lang="es-CO" sz="1200"/>
              <a:t>Meta: 12,9 Billones</a:t>
            </a:r>
          </a:p>
        </p:txBody>
      </p:sp>
      <p:graphicFrame>
        <p:nvGraphicFramePr>
          <p:cNvPr id="5" name="Gráfico 4">
            <a:extLst>
              <a:ext uri="{FF2B5EF4-FFF2-40B4-BE49-F238E27FC236}">
                <a16:creationId xmlns:a16="http://schemas.microsoft.com/office/drawing/2014/main" id="{CC0E72D8-79CE-4199-BF85-36F6DD1B024D}"/>
              </a:ext>
            </a:extLst>
          </p:cNvPr>
          <p:cNvGraphicFramePr>
            <a:graphicFrameLocks/>
          </p:cNvGraphicFramePr>
          <p:nvPr/>
        </p:nvGraphicFramePr>
        <p:xfrm>
          <a:off x="222458" y="1821618"/>
          <a:ext cx="6043431" cy="1119012"/>
        </p:xfrm>
        <a:graphic>
          <a:graphicData uri="http://schemas.openxmlformats.org/drawingml/2006/chart">
            <c:chart xmlns:c="http://schemas.openxmlformats.org/drawingml/2006/chart" xmlns:r="http://schemas.openxmlformats.org/officeDocument/2006/relationships" r:id="rId6"/>
          </a:graphicData>
        </a:graphic>
      </p:graphicFrame>
      <p:sp>
        <p:nvSpPr>
          <p:cNvPr id="7" name="Título 1">
            <a:extLst>
              <a:ext uri="{FF2B5EF4-FFF2-40B4-BE49-F238E27FC236}">
                <a16:creationId xmlns:a16="http://schemas.microsoft.com/office/drawing/2014/main" id="{37BBE74F-DC0A-F1F4-F0CC-5D4DAFA2D103}"/>
              </a:ext>
            </a:extLst>
          </p:cNvPr>
          <p:cNvSpPr txBox="1">
            <a:spLocks/>
          </p:cNvSpPr>
          <p:nvPr/>
        </p:nvSpPr>
        <p:spPr>
          <a:xfrm>
            <a:off x="260135" y="14754"/>
            <a:ext cx="11071785" cy="114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eaLnBrk="0" hangingPunct="0"/>
            <a:r>
              <a:rPr lang="es-419" sz="3500" b="1" spc="-130">
                <a:solidFill>
                  <a:srgbClr val="C00000"/>
                </a:solidFill>
                <a:latin typeface="Calibri" panose="020F0502020204030204" pitchFamily="34" charset="0"/>
                <a:ea typeface="+mn-ea"/>
                <a:cs typeface="Calibri" panose="020F0502020204030204" pitchFamily="34" charset="0"/>
              </a:rPr>
              <a:t>BOGDATA - CORE</a:t>
            </a:r>
          </a:p>
        </p:txBody>
      </p:sp>
    </p:spTree>
    <p:extLst>
      <p:ext uri="{BB962C8B-B14F-4D97-AF65-F5344CB8AC3E}">
        <p14:creationId xmlns:p14="http://schemas.microsoft.com/office/powerpoint/2010/main" val="3270367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E7D2BB-3F82-481A-895B-1915A862D92F}"/>
              </a:ext>
            </a:extLst>
          </p:cNvPr>
          <p:cNvSpPr txBox="1"/>
          <p:nvPr/>
        </p:nvSpPr>
        <p:spPr>
          <a:xfrm>
            <a:off x="1443910" y="1463739"/>
            <a:ext cx="7782221" cy="523220"/>
          </a:xfrm>
          <a:prstGeom prst="rect">
            <a:avLst/>
          </a:prstGeom>
          <a:noFill/>
        </p:spPr>
        <p:txBody>
          <a:bodyPr wrap="square" rtlCol="0">
            <a:spAutoFit/>
          </a:bodyPr>
          <a:lstStyle/>
          <a:p>
            <a:pPr algn="ctr"/>
            <a:r>
              <a:rPr lang="es-CO" sz="2800" b="1"/>
              <a:t>Registro Oficina Virtual 2023</a:t>
            </a:r>
          </a:p>
        </p:txBody>
      </p:sp>
      <p:grpSp>
        <p:nvGrpSpPr>
          <p:cNvPr id="12" name="Grupo 11">
            <a:extLst>
              <a:ext uri="{FF2B5EF4-FFF2-40B4-BE49-F238E27FC236}">
                <a16:creationId xmlns:a16="http://schemas.microsoft.com/office/drawing/2014/main" id="{80448428-070C-485C-B699-DDDE14AF669B}"/>
              </a:ext>
            </a:extLst>
          </p:cNvPr>
          <p:cNvGrpSpPr/>
          <p:nvPr/>
        </p:nvGrpSpPr>
        <p:grpSpPr>
          <a:xfrm>
            <a:off x="2911963" y="6297892"/>
            <a:ext cx="2423057" cy="275184"/>
            <a:chOff x="0" y="1395663"/>
            <a:chExt cx="2423057" cy="275184"/>
          </a:xfrm>
        </p:grpSpPr>
        <p:sp>
          <p:nvSpPr>
            <p:cNvPr id="13" name="Rectángulo 12">
              <a:extLst>
                <a:ext uri="{FF2B5EF4-FFF2-40B4-BE49-F238E27FC236}">
                  <a16:creationId xmlns:a16="http://schemas.microsoft.com/office/drawing/2014/main" id="{BF9CCA5C-7DA9-4DE5-AC9D-FD769B23C358}"/>
                </a:ext>
              </a:extLst>
            </p:cNvPr>
            <p:cNvSpPr/>
            <p:nvPr/>
          </p:nvSpPr>
          <p:spPr>
            <a:xfrm>
              <a:off x="0" y="1395663"/>
              <a:ext cx="1744579" cy="264694"/>
            </a:xfrm>
            <a:prstGeom prst="rect">
              <a:avLst/>
            </a:prstGeom>
            <a:solidFill>
              <a:srgbClr val="CA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CuadroTexto 13">
              <a:extLst>
                <a:ext uri="{FF2B5EF4-FFF2-40B4-BE49-F238E27FC236}">
                  <a16:creationId xmlns:a16="http://schemas.microsoft.com/office/drawing/2014/main" id="{46F18FAE-7543-4022-81E0-FDAC9DA6D58B}"/>
                </a:ext>
              </a:extLst>
            </p:cNvPr>
            <p:cNvSpPr txBox="1"/>
            <p:nvPr/>
          </p:nvSpPr>
          <p:spPr>
            <a:xfrm>
              <a:off x="464764" y="1409237"/>
              <a:ext cx="1958293" cy="261610"/>
            </a:xfrm>
            <a:prstGeom prst="rect">
              <a:avLst/>
            </a:prstGeom>
            <a:noFill/>
          </p:spPr>
          <p:txBody>
            <a:bodyPr wrap="square" rtlCol="0">
              <a:spAutoFit/>
            </a:bodyPr>
            <a:lstStyle/>
            <a:p>
              <a:r>
                <a:rPr lang="en-US" sz="1100" b="1">
                  <a:solidFill>
                    <a:schemeClr val="bg1"/>
                  </a:solidFill>
                </a:rPr>
                <a:t>Corte 12/07/2023</a:t>
              </a:r>
              <a:endParaRPr lang="es-CO" sz="1100" b="1">
                <a:solidFill>
                  <a:schemeClr val="bg1"/>
                </a:solidFill>
              </a:endParaRPr>
            </a:p>
          </p:txBody>
        </p:sp>
      </p:grpSp>
      <p:sp>
        <p:nvSpPr>
          <p:cNvPr id="6" name="CuadroTexto 5">
            <a:extLst>
              <a:ext uri="{FF2B5EF4-FFF2-40B4-BE49-F238E27FC236}">
                <a16:creationId xmlns:a16="http://schemas.microsoft.com/office/drawing/2014/main" id="{21E2EAFB-C47E-4A06-F934-04B023E617A1}"/>
              </a:ext>
            </a:extLst>
          </p:cNvPr>
          <p:cNvSpPr txBox="1"/>
          <p:nvPr/>
        </p:nvSpPr>
        <p:spPr>
          <a:xfrm>
            <a:off x="4625685" y="6281596"/>
            <a:ext cx="5879805" cy="307777"/>
          </a:xfrm>
          <a:prstGeom prst="rect">
            <a:avLst/>
          </a:prstGeom>
          <a:noFill/>
        </p:spPr>
        <p:txBody>
          <a:bodyPr wrap="square" rtlCol="0">
            <a:spAutoFit/>
          </a:bodyPr>
          <a:lstStyle/>
          <a:p>
            <a:r>
              <a:rPr lang="es-CO" sz="1400"/>
              <a:t>Fuente: Reporte </a:t>
            </a:r>
            <a:r>
              <a:rPr lang="es-CO" sz="1400" err="1"/>
              <a:t>BogData</a:t>
            </a:r>
            <a:endParaRPr lang="es-CO" sz="1400"/>
          </a:p>
        </p:txBody>
      </p:sp>
      <p:grpSp>
        <p:nvGrpSpPr>
          <p:cNvPr id="4" name="Grupo 3">
            <a:extLst>
              <a:ext uri="{FF2B5EF4-FFF2-40B4-BE49-F238E27FC236}">
                <a16:creationId xmlns:a16="http://schemas.microsoft.com/office/drawing/2014/main" id="{E95701CB-5783-B655-30BA-DEA048F44F86}"/>
              </a:ext>
            </a:extLst>
          </p:cNvPr>
          <p:cNvGrpSpPr/>
          <p:nvPr/>
        </p:nvGrpSpPr>
        <p:grpSpPr>
          <a:xfrm>
            <a:off x="212361" y="1560666"/>
            <a:ext cx="11767277" cy="4692580"/>
            <a:chOff x="326973" y="1298816"/>
            <a:chExt cx="12196036" cy="5368607"/>
          </a:xfrm>
        </p:grpSpPr>
        <p:sp>
          <p:nvSpPr>
            <p:cNvPr id="5" name="Rectángulo 4">
              <a:extLst>
                <a:ext uri="{FF2B5EF4-FFF2-40B4-BE49-F238E27FC236}">
                  <a16:creationId xmlns:a16="http://schemas.microsoft.com/office/drawing/2014/main" id="{DD850A73-E80E-6785-6ABB-81FD409E1FE6}"/>
                </a:ext>
              </a:extLst>
            </p:cNvPr>
            <p:cNvSpPr/>
            <p:nvPr/>
          </p:nvSpPr>
          <p:spPr>
            <a:xfrm>
              <a:off x="654071" y="5237590"/>
              <a:ext cx="3140911" cy="13144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2400" b="1">
                  <a:solidFill>
                    <a:schemeClr val="tx1"/>
                  </a:solidFill>
                </a:rPr>
                <a:t>193</a:t>
              </a:r>
            </a:p>
            <a:p>
              <a:pPr algn="ctr"/>
              <a:r>
                <a:rPr lang="es-CO">
                  <a:solidFill>
                    <a:schemeClr val="tx1"/>
                  </a:solidFill>
                </a:rPr>
                <a:t>Días transcurridos 2023 </a:t>
              </a:r>
            </a:p>
          </p:txBody>
        </p:sp>
        <p:sp>
          <p:nvSpPr>
            <p:cNvPr id="7" name="Rectángulo 6">
              <a:extLst>
                <a:ext uri="{FF2B5EF4-FFF2-40B4-BE49-F238E27FC236}">
                  <a16:creationId xmlns:a16="http://schemas.microsoft.com/office/drawing/2014/main" id="{4604DEED-BBCF-07C9-2FA4-761B9E32DFB0}"/>
                </a:ext>
              </a:extLst>
            </p:cNvPr>
            <p:cNvSpPr/>
            <p:nvPr/>
          </p:nvSpPr>
          <p:spPr>
            <a:xfrm>
              <a:off x="4272753" y="5295274"/>
              <a:ext cx="3631331" cy="13144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2800" b="1">
                  <a:solidFill>
                    <a:schemeClr val="tx1"/>
                  </a:solidFill>
                </a:rPr>
                <a:t>1373</a:t>
              </a:r>
              <a:endParaRPr lang="es-CO" b="1">
                <a:solidFill>
                  <a:schemeClr val="tx1"/>
                </a:solidFill>
              </a:endParaRPr>
            </a:p>
            <a:p>
              <a:pPr algn="ctr"/>
              <a:r>
                <a:rPr lang="es-CO">
                  <a:solidFill>
                    <a:schemeClr val="tx1"/>
                  </a:solidFill>
                </a:rPr>
                <a:t>Promedio Inscritos diarios</a:t>
              </a:r>
            </a:p>
          </p:txBody>
        </p:sp>
        <p:sp>
          <p:nvSpPr>
            <p:cNvPr id="8" name="Rectángulo 7">
              <a:extLst>
                <a:ext uri="{FF2B5EF4-FFF2-40B4-BE49-F238E27FC236}">
                  <a16:creationId xmlns:a16="http://schemas.microsoft.com/office/drawing/2014/main" id="{FF47074F-5769-B55D-BBD3-E6D7BE447610}"/>
                </a:ext>
              </a:extLst>
            </p:cNvPr>
            <p:cNvSpPr/>
            <p:nvPr/>
          </p:nvSpPr>
          <p:spPr>
            <a:xfrm>
              <a:off x="7642093" y="5352958"/>
              <a:ext cx="3631331" cy="13144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solidFill>
                  <a:schemeClr val="tx1"/>
                </a:solidFill>
              </a:endParaRPr>
            </a:p>
            <a:p>
              <a:pPr algn="ctr"/>
              <a:r>
                <a:rPr lang="es-CO" sz="2400" b="1">
                  <a:solidFill>
                    <a:schemeClr val="tx1"/>
                  </a:solidFill>
                </a:rPr>
                <a:t>265,072</a:t>
              </a:r>
            </a:p>
            <a:p>
              <a:pPr algn="ctr"/>
              <a:r>
                <a:rPr lang="es-CO">
                  <a:solidFill>
                    <a:schemeClr val="tx1"/>
                  </a:solidFill>
                </a:rPr>
                <a:t>Total inscritos 2023</a:t>
              </a:r>
            </a:p>
            <a:p>
              <a:pPr algn="ctr"/>
              <a:endParaRPr lang="es-CO">
                <a:solidFill>
                  <a:schemeClr val="tx1"/>
                </a:solidFill>
              </a:endParaRPr>
            </a:p>
          </p:txBody>
        </p:sp>
        <p:graphicFrame>
          <p:nvGraphicFramePr>
            <p:cNvPr id="2" name="Gráfico 1">
              <a:extLst>
                <a:ext uri="{FF2B5EF4-FFF2-40B4-BE49-F238E27FC236}">
                  <a16:creationId xmlns:a16="http://schemas.microsoft.com/office/drawing/2014/main" id="{127AF11D-FF88-3DBB-1CAE-99C15C88F826}"/>
                </a:ext>
              </a:extLst>
            </p:cNvPr>
            <p:cNvGraphicFramePr>
              <a:graphicFrameLocks/>
            </p:cNvGraphicFramePr>
            <p:nvPr/>
          </p:nvGraphicFramePr>
          <p:xfrm>
            <a:off x="326973" y="1298816"/>
            <a:ext cx="12196036" cy="42209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9" name="Grupo 8">
            <a:extLst>
              <a:ext uri="{FF2B5EF4-FFF2-40B4-BE49-F238E27FC236}">
                <a16:creationId xmlns:a16="http://schemas.microsoft.com/office/drawing/2014/main" id="{EFD208E4-CE37-0359-357E-E71AEC63A0AA}"/>
              </a:ext>
            </a:extLst>
          </p:cNvPr>
          <p:cNvGrpSpPr/>
          <p:nvPr/>
        </p:nvGrpSpPr>
        <p:grpSpPr>
          <a:xfrm>
            <a:off x="7135129" y="-16643"/>
            <a:ext cx="5056871" cy="1268614"/>
            <a:chOff x="3370317" y="-12418"/>
            <a:chExt cx="5763126" cy="1538428"/>
          </a:xfrm>
        </p:grpSpPr>
        <p:pic>
          <p:nvPicPr>
            <p:cNvPr id="10" name="Gráfico 9">
              <a:extLst>
                <a:ext uri="{FF2B5EF4-FFF2-40B4-BE49-F238E27FC236}">
                  <a16:creationId xmlns:a16="http://schemas.microsoft.com/office/drawing/2014/main" id="{984115D9-4D3C-24B6-A6F3-B3808C5890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0317" y="-12418"/>
              <a:ext cx="5763126" cy="1538428"/>
            </a:xfrm>
            <a:prstGeom prst="rect">
              <a:avLst/>
            </a:prstGeom>
          </p:spPr>
        </p:pic>
        <p:sp>
          <p:nvSpPr>
            <p:cNvPr id="11" name="CuadroTexto 10">
              <a:extLst>
                <a:ext uri="{FF2B5EF4-FFF2-40B4-BE49-F238E27FC236}">
                  <a16:creationId xmlns:a16="http://schemas.microsoft.com/office/drawing/2014/main" id="{2ECD8C31-A1A4-D5C0-2920-0051E1936A95}"/>
                </a:ext>
              </a:extLst>
            </p:cNvPr>
            <p:cNvSpPr txBox="1"/>
            <p:nvPr/>
          </p:nvSpPr>
          <p:spPr>
            <a:xfrm>
              <a:off x="7086247" y="467750"/>
              <a:ext cx="1502643" cy="447883"/>
            </a:xfrm>
            <a:prstGeom prst="rect">
              <a:avLst/>
            </a:prstGeom>
            <a:noFill/>
          </p:spPr>
          <p:txBody>
            <a:bodyPr wrap="square" rtlCol="0">
              <a:spAutoFit/>
            </a:bodyPr>
            <a:lstStyle/>
            <a:p>
              <a:pPr algn="ctr"/>
              <a:r>
                <a:rPr lang="es-MX" b="1">
                  <a:solidFill>
                    <a:schemeClr val="bg1"/>
                  </a:solidFill>
                </a:rPr>
                <a:t>CORE</a:t>
              </a:r>
              <a:endParaRPr lang="es-CO" b="1">
                <a:solidFill>
                  <a:schemeClr val="bg1"/>
                </a:solidFill>
              </a:endParaRPr>
            </a:p>
          </p:txBody>
        </p:sp>
      </p:grpSp>
      <p:sp>
        <p:nvSpPr>
          <p:cNvPr id="17" name="Título 1">
            <a:extLst>
              <a:ext uri="{FF2B5EF4-FFF2-40B4-BE49-F238E27FC236}">
                <a16:creationId xmlns:a16="http://schemas.microsoft.com/office/drawing/2014/main" id="{9F7DFD50-C0AE-98D8-203D-BD4C9D442449}"/>
              </a:ext>
            </a:extLst>
          </p:cNvPr>
          <p:cNvSpPr txBox="1">
            <a:spLocks/>
          </p:cNvSpPr>
          <p:nvPr/>
        </p:nvSpPr>
        <p:spPr>
          <a:xfrm>
            <a:off x="260135" y="14754"/>
            <a:ext cx="11071785" cy="114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eaLnBrk="0" hangingPunct="0"/>
            <a:r>
              <a:rPr lang="es-419" sz="3500" b="1" spc="-130">
                <a:solidFill>
                  <a:srgbClr val="C00000"/>
                </a:solidFill>
                <a:latin typeface="Calibri" panose="020F0502020204030204" pitchFamily="34" charset="0"/>
                <a:ea typeface="+mn-ea"/>
                <a:cs typeface="Calibri" panose="020F0502020204030204" pitchFamily="34" charset="0"/>
              </a:rPr>
              <a:t>BOGDATA - CORE</a:t>
            </a:r>
          </a:p>
        </p:txBody>
      </p:sp>
    </p:spTree>
    <p:extLst>
      <p:ext uri="{BB962C8B-B14F-4D97-AF65-F5344CB8AC3E}">
        <p14:creationId xmlns:p14="http://schemas.microsoft.com/office/powerpoint/2010/main" val="1656758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62661C9E-A5E6-5F31-8E21-3B24E569921D}"/>
              </a:ext>
            </a:extLst>
          </p:cNvPr>
          <p:cNvSpPr txBox="1">
            <a:spLocks/>
          </p:cNvSpPr>
          <p:nvPr/>
        </p:nvSpPr>
        <p:spPr>
          <a:xfrm>
            <a:off x="260135" y="14754"/>
            <a:ext cx="11071785" cy="114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eaLnBrk="0" hangingPunct="0"/>
            <a:r>
              <a:rPr lang="es-419" sz="3500" b="1" spc="-130">
                <a:solidFill>
                  <a:srgbClr val="C00000"/>
                </a:solidFill>
                <a:latin typeface="Calibri" panose="020F0502020204030204" pitchFamily="34" charset="0"/>
                <a:ea typeface="+mn-ea"/>
                <a:cs typeface="Calibri" panose="020F0502020204030204" pitchFamily="34" charset="0"/>
              </a:rPr>
              <a:t>BOGDATA - ERP</a:t>
            </a:r>
          </a:p>
        </p:txBody>
      </p:sp>
      <p:grpSp>
        <p:nvGrpSpPr>
          <p:cNvPr id="2" name="Grupo 1">
            <a:extLst>
              <a:ext uri="{FF2B5EF4-FFF2-40B4-BE49-F238E27FC236}">
                <a16:creationId xmlns:a16="http://schemas.microsoft.com/office/drawing/2014/main" id="{9F9BA6F3-2B0C-E4D1-A5BB-2593EECEF229}"/>
              </a:ext>
            </a:extLst>
          </p:cNvPr>
          <p:cNvGrpSpPr/>
          <p:nvPr/>
        </p:nvGrpSpPr>
        <p:grpSpPr>
          <a:xfrm>
            <a:off x="7135129" y="14754"/>
            <a:ext cx="5056871" cy="1268614"/>
            <a:chOff x="3370317" y="-12418"/>
            <a:chExt cx="5763126" cy="1538428"/>
          </a:xfrm>
        </p:grpSpPr>
        <p:pic>
          <p:nvPicPr>
            <p:cNvPr id="3" name="Gráfico 2">
              <a:extLst>
                <a:ext uri="{FF2B5EF4-FFF2-40B4-BE49-F238E27FC236}">
                  <a16:creationId xmlns:a16="http://schemas.microsoft.com/office/drawing/2014/main" id="{3C0D2012-A03B-5C99-AE3D-D1417CC7C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0317" y="-12418"/>
              <a:ext cx="5763126" cy="1538428"/>
            </a:xfrm>
            <a:prstGeom prst="rect">
              <a:avLst/>
            </a:prstGeom>
          </p:spPr>
        </p:pic>
        <p:sp>
          <p:nvSpPr>
            <p:cNvPr id="4" name="CuadroTexto 3">
              <a:extLst>
                <a:ext uri="{FF2B5EF4-FFF2-40B4-BE49-F238E27FC236}">
                  <a16:creationId xmlns:a16="http://schemas.microsoft.com/office/drawing/2014/main" id="{F32A5FD8-9555-8668-CE32-A91402F9680C}"/>
                </a:ext>
              </a:extLst>
            </p:cNvPr>
            <p:cNvSpPr txBox="1"/>
            <p:nvPr/>
          </p:nvSpPr>
          <p:spPr>
            <a:xfrm>
              <a:off x="7086247" y="467750"/>
              <a:ext cx="1502643" cy="447883"/>
            </a:xfrm>
            <a:prstGeom prst="rect">
              <a:avLst/>
            </a:prstGeom>
            <a:noFill/>
          </p:spPr>
          <p:txBody>
            <a:bodyPr wrap="square" rtlCol="0">
              <a:spAutoFit/>
            </a:bodyPr>
            <a:lstStyle/>
            <a:p>
              <a:pPr algn="ctr"/>
              <a:r>
                <a:rPr lang="es-CO" b="1">
                  <a:solidFill>
                    <a:schemeClr val="bg1"/>
                  </a:solidFill>
                </a:rPr>
                <a:t>ERP</a:t>
              </a:r>
            </a:p>
          </p:txBody>
        </p:sp>
      </p:grpSp>
      <p:pic>
        <p:nvPicPr>
          <p:cNvPr id="15" name="Imagen 14">
            <a:extLst>
              <a:ext uri="{FF2B5EF4-FFF2-40B4-BE49-F238E27FC236}">
                <a16:creationId xmlns:a16="http://schemas.microsoft.com/office/drawing/2014/main" id="{66944533-C468-66B8-F37B-AB5EB222B86E}"/>
              </a:ext>
            </a:extLst>
          </p:cNvPr>
          <p:cNvPicPr>
            <a:picLocks noChangeAspect="1"/>
          </p:cNvPicPr>
          <p:nvPr/>
        </p:nvPicPr>
        <p:blipFill rotWithShape="1">
          <a:blip r:embed="rId5"/>
          <a:srcRect l="2734"/>
          <a:stretch/>
        </p:blipFill>
        <p:spPr>
          <a:xfrm>
            <a:off x="278700" y="2074127"/>
            <a:ext cx="11634600" cy="3792087"/>
          </a:xfrm>
          <a:prstGeom prst="rect">
            <a:avLst/>
          </a:prstGeom>
        </p:spPr>
      </p:pic>
      <p:sp>
        <p:nvSpPr>
          <p:cNvPr id="18" name="CuadroTexto 17">
            <a:extLst>
              <a:ext uri="{FF2B5EF4-FFF2-40B4-BE49-F238E27FC236}">
                <a16:creationId xmlns:a16="http://schemas.microsoft.com/office/drawing/2014/main" id="{04A2D56F-D00E-5F14-2CE2-DD3AC203E72A}"/>
              </a:ext>
            </a:extLst>
          </p:cNvPr>
          <p:cNvSpPr txBox="1"/>
          <p:nvPr/>
        </p:nvSpPr>
        <p:spPr>
          <a:xfrm>
            <a:off x="2943519" y="1213260"/>
            <a:ext cx="5878961" cy="830997"/>
          </a:xfrm>
          <a:prstGeom prst="rect">
            <a:avLst/>
          </a:prstGeom>
          <a:noFill/>
        </p:spPr>
        <p:txBody>
          <a:bodyPr wrap="square" rtlCol="0">
            <a:spAutoFit/>
          </a:bodyPr>
          <a:lstStyle/>
          <a:p>
            <a:pPr algn="ctr"/>
            <a:r>
              <a:rPr lang="es-MX" sz="2800" b="1"/>
              <a:t>Avance en la Ejecución de Pagos</a:t>
            </a:r>
          </a:p>
          <a:p>
            <a:pPr algn="ctr"/>
            <a:r>
              <a:rPr lang="es-CO"/>
              <a:t>Cifras en Billones COP</a:t>
            </a:r>
          </a:p>
        </p:txBody>
      </p:sp>
      <p:grpSp>
        <p:nvGrpSpPr>
          <p:cNvPr id="23" name="Grupo 22">
            <a:extLst>
              <a:ext uri="{FF2B5EF4-FFF2-40B4-BE49-F238E27FC236}">
                <a16:creationId xmlns:a16="http://schemas.microsoft.com/office/drawing/2014/main" id="{153E0260-DC92-8DFC-C4D5-B74814BA7438}"/>
              </a:ext>
            </a:extLst>
          </p:cNvPr>
          <p:cNvGrpSpPr/>
          <p:nvPr/>
        </p:nvGrpSpPr>
        <p:grpSpPr>
          <a:xfrm>
            <a:off x="2911963" y="6281596"/>
            <a:ext cx="7593527" cy="307777"/>
            <a:chOff x="2911963" y="6281596"/>
            <a:chExt cx="7593527" cy="307777"/>
          </a:xfrm>
        </p:grpSpPr>
        <p:grpSp>
          <p:nvGrpSpPr>
            <p:cNvPr id="19" name="Grupo 18">
              <a:extLst>
                <a:ext uri="{FF2B5EF4-FFF2-40B4-BE49-F238E27FC236}">
                  <a16:creationId xmlns:a16="http://schemas.microsoft.com/office/drawing/2014/main" id="{3BEDB40E-5003-8DD5-F4B6-D920DEAD3C65}"/>
                </a:ext>
              </a:extLst>
            </p:cNvPr>
            <p:cNvGrpSpPr/>
            <p:nvPr/>
          </p:nvGrpSpPr>
          <p:grpSpPr>
            <a:xfrm>
              <a:off x="2911963" y="6297892"/>
              <a:ext cx="2423057" cy="275184"/>
              <a:chOff x="0" y="1395663"/>
              <a:chExt cx="2423057" cy="275184"/>
            </a:xfrm>
          </p:grpSpPr>
          <p:sp>
            <p:nvSpPr>
              <p:cNvPr id="20" name="Rectángulo 19">
                <a:extLst>
                  <a:ext uri="{FF2B5EF4-FFF2-40B4-BE49-F238E27FC236}">
                    <a16:creationId xmlns:a16="http://schemas.microsoft.com/office/drawing/2014/main" id="{4B97D80B-05C3-7EA0-BB30-F86E58CDC9DF}"/>
                  </a:ext>
                </a:extLst>
              </p:cNvPr>
              <p:cNvSpPr/>
              <p:nvPr/>
            </p:nvSpPr>
            <p:spPr>
              <a:xfrm>
                <a:off x="0" y="1395663"/>
                <a:ext cx="1744579" cy="264694"/>
              </a:xfrm>
              <a:prstGeom prst="rect">
                <a:avLst/>
              </a:prstGeom>
              <a:solidFill>
                <a:srgbClr val="CA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CuadroTexto 20">
                <a:extLst>
                  <a:ext uri="{FF2B5EF4-FFF2-40B4-BE49-F238E27FC236}">
                    <a16:creationId xmlns:a16="http://schemas.microsoft.com/office/drawing/2014/main" id="{F0E4D845-4BE8-7829-445E-068B5A7C784E}"/>
                  </a:ext>
                </a:extLst>
              </p:cNvPr>
              <p:cNvSpPr txBox="1"/>
              <p:nvPr/>
            </p:nvSpPr>
            <p:spPr>
              <a:xfrm>
                <a:off x="464764" y="1409237"/>
                <a:ext cx="1958293" cy="261610"/>
              </a:xfrm>
              <a:prstGeom prst="rect">
                <a:avLst/>
              </a:prstGeom>
              <a:noFill/>
            </p:spPr>
            <p:txBody>
              <a:bodyPr wrap="square" rtlCol="0">
                <a:spAutoFit/>
              </a:bodyPr>
              <a:lstStyle/>
              <a:p>
                <a:r>
                  <a:rPr lang="en-US" sz="1100" b="1">
                    <a:solidFill>
                      <a:schemeClr val="bg1"/>
                    </a:solidFill>
                  </a:rPr>
                  <a:t>Corte 30/06/2023</a:t>
                </a:r>
                <a:endParaRPr lang="es-CO" sz="1100" b="1">
                  <a:solidFill>
                    <a:schemeClr val="bg1"/>
                  </a:solidFill>
                </a:endParaRPr>
              </a:p>
            </p:txBody>
          </p:sp>
        </p:grpSp>
        <p:sp>
          <p:nvSpPr>
            <p:cNvPr id="22" name="CuadroTexto 21">
              <a:extLst>
                <a:ext uri="{FF2B5EF4-FFF2-40B4-BE49-F238E27FC236}">
                  <a16:creationId xmlns:a16="http://schemas.microsoft.com/office/drawing/2014/main" id="{E41C074D-40A2-DB16-2F23-98342C0EC77A}"/>
                </a:ext>
              </a:extLst>
            </p:cNvPr>
            <p:cNvSpPr txBox="1"/>
            <p:nvPr/>
          </p:nvSpPr>
          <p:spPr>
            <a:xfrm>
              <a:off x="4625685" y="6281596"/>
              <a:ext cx="5879805" cy="307777"/>
            </a:xfrm>
            <a:prstGeom prst="rect">
              <a:avLst/>
            </a:prstGeom>
            <a:noFill/>
          </p:spPr>
          <p:txBody>
            <a:bodyPr wrap="square" rtlCol="0">
              <a:spAutoFit/>
            </a:bodyPr>
            <a:lstStyle/>
            <a:p>
              <a:r>
                <a:rPr lang="es-CO" sz="1400"/>
                <a:t>Fuente: Reporte </a:t>
              </a:r>
              <a:r>
                <a:rPr lang="es-CO" sz="1400" err="1"/>
                <a:t>BogData</a:t>
              </a:r>
              <a:endParaRPr lang="es-CO" sz="1400"/>
            </a:p>
          </p:txBody>
        </p:sp>
      </p:grpSp>
    </p:spTree>
    <p:extLst>
      <p:ext uri="{BB962C8B-B14F-4D97-AF65-F5344CB8AC3E}">
        <p14:creationId xmlns:p14="http://schemas.microsoft.com/office/powerpoint/2010/main" val="3468773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D237B4-2910-7E59-5CC8-CAD40CF79593}"/>
              </a:ext>
            </a:extLst>
          </p:cNvPr>
          <p:cNvPicPr>
            <a:picLocks noChangeAspect="1"/>
          </p:cNvPicPr>
          <p:nvPr/>
        </p:nvPicPr>
        <p:blipFill rotWithShape="1">
          <a:blip r:embed="rId3"/>
          <a:srcRect l="1826" t="2703" r="65170" b="88983"/>
          <a:stretch/>
        </p:blipFill>
        <p:spPr>
          <a:xfrm>
            <a:off x="4175991" y="5769153"/>
            <a:ext cx="5385966" cy="411142"/>
          </a:xfrm>
          <a:prstGeom prst="rect">
            <a:avLst/>
          </a:prstGeom>
        </p:spPr>
      </p:pic>
      <p:grpSp>
        <p:nvGrpSpPr>
          <p:cNvPr id="6" name="Grupo 5">
            <a:extLst>
              <a:ext uri="{FF2B5EF4-FFF2-40B4-BE49-F238E27FC236}">
                <a16:creationId xmlns:a16="http://schemas.microsoft.com/office/drawing/2014/main" id="{3F0F4CC1-559C-9FD4-E0B8-1FF848E4EB24}"/>
              </a:ext>
            </a:extLst>
          </p:cNvPr>
          <p:cNvGrpSpPr/>
          <p:nvPr/>
        </p:nvGrpSpPr>
        <p:grpSpPr>
          <a:xfrm>
            <a:off x="146215" y="2165643"/>
            <a:ext cx="11899570" cy="3605570"/>
            <a:chOff x="146215" y="2060712"/>
            <a:chExt cx="11899570" cy="3605570"/>
          </a:xfrm>
        </p:grpSpPr>
        <p:pic>
          <p:nvPicPr>
            <p:cNvPr id="3" name="Imagen 2">
              <a:extLst>
                <a:ext uri="{FF2B5EF4-FFF2-40B4-BE49-F238E27FC236}">
                  <a16:creationId xmlns:a16="http://schemas.microsoft.com/office/drawing/2014/main" id="{E3FA3438-6D7B-B120-0EA4-A56B242B1E4B}"/>
                </a:ext>
              </a:extLst>
            </p:cNvPr>
            <p:cNvPicPr>
              <a:picLocks noChangeAspect="1"/>
            </p:cNvPicPr>
            <p:nvPr/>
          </p:nvPicPr>
          <p:blipFill rotWithShape="1">
            <a:blip r:embed="rId3"/>
            <a:srcRect/>
            <a:stretch/>
          </p:blipFill>
          <p:spPr>
            <a:xfrm>
              <a:off x="146215" y="2060712"/>
              <a:ext cx="11899570" cy="3605570"/>
            </a:xfrm>
            <a:prstGeom prst="rect">
              <a:avLst/>
            </a:prstGeom>
          </p:spPr>
        </p:pic>
        <p:sp>
          <p:nvSpPr>
            <p:cNvPr id="5" name="Rectángulo 4">
              <a:extLst>
                <a:ext uri="{FF2B5EF4-FFF2-40B4-BE49-F238E27FC236}">
                  <a16:creationId xmlns:a16="http://schemas.microsoft.com/office/drawing/2014/main" id="{DC352B00-F2EF-95D2-3713-A2934A6FB383}"/>
                </a:ext>
              </a:extLst>
            </p:cNvPr>
            <p:cNvSpPr/>
            <p:nvPr/>
          </p:nvSpPr>
          <p:spPr>
            <a:xfrm>
              <a:off x="464694" y="2165644"/>
              <a:ext cx="7210269" cy="232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7" name="Grupo 6">
            <a:extLst>
              <a:ext uri="{FF2B5EF4-FFF2-40B4-BE49-F238E27FC236}">
                <a16:creationId xmlns:a16="http://schemas.microsoft.com/office/drawing/2014/main" id="{8BC5584F-3B7C-21D8-12CC-72222D6C2661}"/>
              </a:ext>
            </a:extLst>
          </p:cNvPr>
          <p:cNvGrpSpPr/>
          <p:nvPr/>
        </p:nvGrpSpPr>
        <p:grpSpPr>
          <a:xfrm>
            <a:off x="2732081" y="6400801"/>
            <a:ext cx="7593527" cy="307777"/>
            <a:chOff x="2911963" y="6281596"/>
            <a:chExt cx="7593527" cy="307777"/>
          </a:xfrm>
        </p:grpSpPr>
        <p:grpSp>
          <p:nvGrpSpPr>
            <p:cNvPr id="8" name="Grupo 7">
              <a:extLst>
                <a:ext uri="{FF2B5EF4-FFF2-40B4-BE49-F238E27FC236}">
                  <a16:creationId xmlns:a16="http://schemas.microsoft.com/office/drawing/2014/main" id="{A67A46B0-A961-D834-63E3-A255EE085B05}"/>
                </a:ext>
              </a:extLst>
            </p:cNvPr>
            <p:cNvGrpSpPr/>
            <p:nvPr/>
          </p:nvGrpSpPr>
          <p:grpSpPr>
            <a:xfrm>
              <a:off x="2911963" y="6297892"/>
              <a:ext cx="2423057" cy="275184"/>
              <a:chOff x="0" y="1395663"/>
              <a:chExt cx="2423057" cy="275184"/>
            </a:xfrm>
          </p:grpSpPr>
          <p:sp>
            <p:nvSpPr>
              <p:cNvPr id="10" name="Rectángulo 9">
                <a:extLst>
                  <a:ext uri="{FF2B5EF4-FFF2-40B4-BE49-F238E27FC236}">
                    <a16:creationId xmlns:a16="http://schemas.microsoft.com/office/drawing/2014/main" id="{D1CB744B-B312-AD53-E29F-E0A4BBD459E0}"/>
                  </a:ext>
                </a:extLst>
              </p:cNvPr>
              <p:cNvSpPr/>
              <p:nvPr/>
            </p:nvSpPr>
            <p:spPr>
              <a:xfrm>
                <a:off x="0" y="1395663"/>
                <a:ext cx="1744579" cy="264694"/>
              </a:xfrm>
              <a:prstGeom prst="rect">
                <a:avLst/>
              </a:prstGeom>
              <a:solidFill>
                <a:srgbClr val="CA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9C0FEB12-1941-EDD9-37B9-31A791663135}"/>
                  </a:ext>
                </a:extLst>
              </p:cNvPr>
              <p:cNvSpPr txBox="1"/>
              <p:nvPr/>
            </p:nvSpPr>
            <p:spPr>
              <a:xfrm>
                <a:off x="464764" y="1409237"/>
                <a:ext cx="1958293" cy="261610"/>
              </a:xfrm>
              <a:prstGeom prst="rect">
                <a:avLst/>
              </a:prstGeom>
              <a:noFill/>
            </p:spPr>
            <p:txBody>
              <a:bodyPr wrap="square" rtlCol="0">
                <a:spAutoFit/>
              </a:bodyPr>
              <a:lstStyle/>
              <a:p>
                <a:r>
                  <a:rPr lang="en-US" sz="1100" b="1">
                    <a:solidFill>
                      <a:schemeClr val="bg1"/>
                    </a:solidFill>
                  </a:rPr>
                  <a:t>Corte 30/06/2023</a:t>
                </a:r>
                <a:endParaRPr lang="es-CO" sz="1100" b="1">
                  <a:solidFill>
                    <a:schemeClr val="bg1"/>
                  </a:solidFill>
                </a:endParaRPr>
              </a:p>
            </p:txBody>
          </p:sp>
        </p:grpSp>
        <p:sp>
          <p:nvSpPr>
            <p:cNvPr id="9" name="CuadroTexto 8">
              <a:extLst>
                <a:ext uri="{FF2B5EF4-FFF2-40B4-BE49-F238E27FC236}">
                  <a16:creationId xmlns:a16="http://schemas.microsoft.com/office/drawing/2014/main" id="{8A3DC90F-5416-D257-8B57-BC1F27DFD6B1}"/>
                </a:ext>
              </a:extLst>
            </p:cNvPr>
            <p:cNvSpPr txBox="1"/>
            <p:nvPr/>
          </p:nvSpPr>
          <p:spPr>
            <a:xfrm>
              <a:off x="4625685" y="6281596"/>
              <a:ext cx="5879805" cy="307777"/>
            </a:xfrm>
            <a:prstGeom prst="rect">
              <a:avLst/>
            </a:prstGeom>
            <a:noFill/>
          </p:spPr>
          <p:txBody>
            <a:bodyPr wrap="square" rtlCol="0">
              <a:spAutoFit/>
            </a:bodyPr>
            <a:lstStyle/>
            <a:p>
              <a:r>
                <a:rPr lang="es-CO" sz="1400"/>
                <a:t>Fuente: Reporte </a:t>
              </a:r>
              <a:r>
                <a:rPr lang="es-CO" sz="1400" err="1"/>
                <a:t>BogData</a:t>
              </a:r>
              <a:endParaRPr lang="es-CO" sz="1400"/>
            </a:p>
          </p:txBody>
        </p:sp>
      </p:grpSp>
      <p:sp>
        <p:nvSpPr>
          <p:cNvPr id="12" name="CuadroTexto 11">
            <a:extLst>
              <a:ext uri="{FF2B5EF4-FFF2-40B4-BE49-F238E27FC236}">
                <a16:creationId xmlns:a16="http://schemas.microsoft.com/office/drawing/2014/main" id="{D9A621DF-3829-0660-EB5C-BD0DDCFDA1DE}"/>
              </a:ext>
            </a:extLst>
          </p:cNvPr>
          <p:cNvSpPr txBox="1"/>
          <p:nvPr/>
        </p:nvSpPr>
        <p:spPr>
          <a:xfrm>
            <a:off x="1648919" y="1233554"/>
            <a:ext cx="8286946" cy="800219"/>
          </a:xfrm>
          <a:prstGeom prst="rect">
            <a:avLst/>
          </a:prstGeom>
          <a:noFill/>
        </p:spPr>
        <p:txBody>
          <a:bodyPr wrap="square" rtlCol="0">
            <a:spAutoFit/>
          </a:bodyPr>
          <a:lstStyle/>
          <a:p>
            <a:pPr algn="ctr"/>
            <a:r>
              <a:rPr lang="es-CO" sz="2800" b="1"/>
              <a:t>Relación de Pagos Nómina, Contratistas y Proveedores  </a:t>
            </a:r>
          </a:p>
          <a:p>
            <a:pPr algn="ctr"/>
            <a:r>
              <a:rPr lang="es-CO"/>
              <a:t>Cifras en miles de millones COP</a:t>
            </a:r>
          </a:p>
        </p:txBody>
      </p:sp>
      <p:sp>
        <p:nvSpPr>
          <p:cNvPr id="13" name="Título 1">
            <a:extLst>
              <a:ext uri="{FF2B5EF4-FFF2-40B4-BE49-F238E27FC236}">
                <a16:creationId xmlns:a16="http://schemas.microsoft.com/office/drawing/2014/main" id="{BA3D3E71-A17B-2E1B-EB3A-F12F95331E3F}"/>
              </a:ext>
            </a:extLst>
          </p:cNvPr>
          <p:cNvSpPr txBox="1">
            <a:spLocks/>
          </p:cNvSpPr>
          <p:nvPr/>
        </p:nvSpPr>
        <p:spPr>
          <a:xfrm>
            <a:off x="260135" y="14754"/>
            <a:ext cx="11071785" cy="114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eaLnBrk="0" hangingPunct="0"/>
            <a:r>
              <a:rPr lang="es-419" sz="3500" b="1" spc="-130">
                <a:solidFill>
                  <a:srgbClr val="C00000"/>
                </a:solidFill>
                <a:latin typeface="Calibri" panose="020F0502020204030204" pitchFamily="34" charset="0"/>
                <a:ea typeface="+mn-ea"/>
                <a:cs typeface="Calibri" panose="020F0502020204030204" pitchFamily="34" charset="0"/>
              </a:rPr>
              <a:t>BOGDATA - ERP</a:t>
            </a:r>
          </a:p>
        </p:txBody>
      </p:sp>
      <p:grpSp>
        <p:nvGrpSpPr>
          <p:cNvPr id="14" name="Grupo 13">
            <a:extLst>
              <a:ext uri="{FF2B5EF4-FFF2-40B4-BE49-F238E27FC236}">
                <a16:creationId xmlns:a16="http://schemas.microsoft.com/office/drawing/2014/main" id="{437592B2-BBBA-EFE4-B4E7-3A0F99765831}"/>
              </a:ext>
            </a:extLst>
          </p:cNvPr>
          <p:cNvGrpSpPr/>
          <p:nvPr/>
        </p:nvGrpSpPr>
        <p:grpSpPr>
          <a:xfrm>
            <a:off x="7135129" y="14754"/>
            <a:ext cx="5056871" cy="1268614"/>
            <a:chOff x="3370317" y="-12418"/>
            <a:chExt cx="5763126" cy="1538428"/>
          </a:xfrm>
        </p:grpSpPr>
        <p:pic>
          <p:nvPicPr>
            <p:cNvPr id="15" name="Gráfico 14">
              <a:extLst>
                <a:ext uri="{FF2B5EF4-FFF2-40B4-BE49-F238E27FC236}">
                  <a16:creationId xmlns:a16="http://schemas.microsoft.com/office/drawing/2014/main" id="{DDA04A1A-240F-3133-F63B-7AD4DCA58B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0317" y="-12418"/>
              <a:ext cx="5763126" cy="1538428"/>
            </a:xfrm>
            <a:prstGeom prst="rect">
              <a:avLst/>
            </a:prstGeom>
          </p:spPr>
        </p:pic>
        <p:sp>
          <p:nvSpPr>
            <p:cNvPr id="16" name="CuadroTexto 15">
              <a:extLst>
                <a:ext uri="{FF2B5EF4-FFF2-40B4-BE49-F238E27FC236}">
                  <a16:creationId xmlns:a16="http://schemas.microsoft.com/office/drawing/2014/main" id="{8ACD78D5-6863-80F0-6218-62AEB352263A}"/>
                </a:ext>
              </a:extLst>
            </p:cNvPr>
            <p:cNvSpPr txBox="1"/>
            <p:nvPr/>
          </p:nvSpPr>
          <p:spPr>
            <a:xfrm>
              <a:off x="7086247" y="467750"/>
              <a:ext cx="1502643" cy="447883"/>
            </a:xfrm>
            <a:prstGeom prst="rect">
              <a:avLst/>
            </a:prstGeom>
            <a:noFill/>
          </p:spPr>
          <p:txBody>
            <a:bodyPr wrap="square" rtlCol="0">
              <a:spAutoFit/>
            </a:bodyPr>
            <a:lstStyle/>
            <a:p>
              <a:pPr algn="ctr"/>
              <a:r>
                <a:rPr lang="es-CO" b="1">
                  <a:solidFill>
                    <a:schemeClr val="bg1"/>
                  </a:solidFill>
                </a:rPr>
                <a:t>ERP</a:t>
              </a:r>
            </a:p>
          </p:txBody>
        </p:sp>
      </p:grpSp>
    </p:spTree>
    <p:extLst>
      <p:ext uri="{BB962C8B-B14F-4D97-AF65-F5344CB8AC3E}">
        <p14:creationId xmlns:p14="http://schemas.microsoft.com/office/powerpoint/2010/main" val="2974720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C3E34-273B-E91C-2B2C-DDC1CBE6AC58}"/>
              </a:ext>
            </a:extLst>
          </p:cNvPr>
          <p:cNvSpPr txBox="1">
            <a:spLocks/>
          </p:cNvSpPr>
          <p:nvPr/>
        </p:nvSpPr>
        <p:spPr>
          <a:xfrm>
            <a:off x="260135" y="14754"/>
            <a:ext cx="11071785" cy="114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eaLnBrk="0" hangingPunct="0"/>
            <a:r>
              <a:rPr lang="es-419" sz="3500" b="1" spc="-130">
                <a:solidFill>
                  <a:srgbClr val="C00000"/>
                </a:solidFill>
                <a:latin typeface="Calibri" panose="020F0502020204030204" pitchFamily="34" charset="0"/>
                <a:ea typeface="+mn-ea"/>
                <a:cs typeface="Calibri" panose="020F0502020204030204" pitchFamily="34" charset="0"/>
              </a:rPr>
              <a:t>BOGDATA - ERP</a:t>
            </a:r>
          </a:p>
        </p:txBody>
      </p:sp>
      <p:grpSp>
        <p:nvGrpSpPr>
          <p:cNvPr id="3" name="Grupo 2">
            <a:extLst>
              <a:ext uri="{FF2B5EF4-FFF2-40B4-BE49-F238E27FC236}">
                <a16:creationId xmlns:a16="http://schemas.microsoft.com/office/drawing/2014/main" id="{8E381F59-89ED-38E2-0FF4-EDD757FC6613}"/>
              </a:ext>
            </a:extLst>
          </p:cNvPr>
          <p:cNvGrpSpPr/>
          <p:nvPr/>
        </p:nvGrpSpPr>
        <p:grpSpPr>
          <a:xfrm>
            <a:off x="7135129" y="14754"/>
            <a:ext cx="5056871" cy="1268614"/>
            <a:chOff x="3370317" y="-12418"/>
            <a:chExt cx="5763126" cy="1538428"/>
          </a:xfrm>
        </p:grpSpPr>
        <p:pic>
          <p:nvPicPr>
            <p:cNvPr id="4" name="Gráfico 3">
              <a:extLst>
                <a:ext uri="{FF2B5EF4-FFF2-40B4-BE49-F238E27FC236}">
                  <a16:creationId xmlns:a16="http://schemas.microsoft.com/office/drawing/2014/main" id="{54BD4F21-7B68-F60D-EA5A-088763502B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70317" y="-12418"/>
              <a:ext cx="5763126" cy="1538428"/>
            </a:xfrm>
            <a:prstGeom prst="rect">
              <a:avLst/>
            </a:prstGeom>
          </p:spPr>
        </p:pic>
        <p:sp>
          <p:nvSpPr>
            <p:cNvPr id="5" name="CuadroTexto 4">
              <a:extLst>
                <a:ext uri="{FF2B5EF4-FFF2-40B4-BE49-F238E27FC236}">
                  <a16:creationId xmlns:a16="http://schemas.microsoft.com/office/drawing/2014/main" id="{5E479320-3F34-82FD-9636-CB2C24049680}"/>
                </a:ext>
              </a:extLst>
            </p:cNvPr>
            <p:cNvSpPr txBox="1"/>
            <p:nvPr/>
          </p:nvSpPr>
          <p:spPr>
            <a:xfrm>
              <a:off x="7086247" y="467750"/>
              <a:ext cx="1502643" cy="447883"/>
            </a:xfrm>
            <a:prstGeom prst="rect">
              <a:avLst/>
            </a:prstGeom>
            <a:noFill/>
          </p:spPr>
          <p:txBody>
            <a:bodyPr wrap="square" rtlCol="0">
              <a:spAutoFit/>
            </a:bodyPr>
            <a:lstStyle/>
            <a:p>
              <a:pPr algn="ctr"/>
              <a:r>
                <a:rPr lang="es-CO" b="1">
                  <a:solidFill>
                    <a:schemeClr val="bg1"/>
                  </a:solidFill>
                </a:rPr>
                <a:t>ERP</a:t>
              </a:r>
            </a:p>
          </p:txBody>
        </p:sp>
      </p:grpSp>
      <p:grpSp>
        <p:nvGrpSpPr>
          <p:cNvPr id="9" name="Grupo 8">
            <a:extLst>
              <a:ext uri="{FF2B5EF4-FFF2-40B4-BE49-F238E27FC236}">
                <a16:creationId xmlns:a16="http://schemas.microsoft.com/office/drawing/2014/main" id="{531E26DB-D2A3-1120-DF80-9263D548AAE6}"/>
              </a:ext>
            </a:extLst>
          </p:cNvPr>
          <p:cNvGrpSpPr/>
          <p:nvPr/>
        </p:nvGrpSpPr>
        <p:grpSpPr>
          <a:xfrm>
            <a:off x="110233" y="2095899"/>
            <a:ext cx="11753635" cy="3898367"/>
            <a:chOff x="260135" y="2037736"/>
            <a:chExt cx="11753635" cy="3898367"/>
          </a:xfrm>
        </p:grpSpPr>
        <p:pic>
          <p:nvPicPr>
            <p:cNvPr id="7" name="Imagen 6">
              <a:extLst>
                <a:ext uri="{FF2B5EF4-FFF2-40B4-BE49-F238E27FC236}">
                  <a16:creationId xmlns:a16="http://schemas.microsoft.com/office/drawing/2014/main" id="{D96A6903-58ED-6734-4DB2-DC8F21E7C638}"/>
                </a:ext>
              </a:extLst>
            </p:cNvPr>
            <p:cNvPicPr>
              <a:picLocks noChangeAspect="1"/>
            </p:cNvPicPr>
            <p:nvPr/>
          </p:nvPicPr>
          <p:blipFill>
            <a:blip r:embed="rId4"/>
            <a:stretch>
              <a:fillRect/>
            </a:stretch>
          </p:blipFill>
          <p:spPr>
            <a:xfrm>
              <a:off x="260135" y="2037736"/>
              <a:ext cx="11753635" cy="3898367"/>
            </a:xfrm>
            <a:prstGeom prst="rect">
              <a:avLst/>
            </a:prstGeom>
          </p:spPr>
        </p:pic>
        <p:sp>
          <p:nvSpPr>
            <p:cNvPr id="8" name="Rectángulo 7">
              <a:extLst>
                <a:ext uri="{FF2B5EF4-FFF2-40B4-BE49-F238E27FC236}">
                  <a16:creationId xmlns:a16="http://schemas.microsoft.com/office/drawing/2014/main" id="{54511675-F1BA-02A5-1F29-3E6DFAC38C3C}"/>
                </a:ext>
              </a:extLst>
            </p:cNvPr>
            <p:cNvSpPr/>
            <p:nvPr/>
          </p:nvSpPr>
          <p:spPr>
            <a:xfrm>
              <a:off x="1993691" y="2162277"/>
              <a:ext cx="7210269" cy="232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 name="CuadroTexto 9">
            <a:extLst>
              <a:ext uri="{FF2B5EF4-FFF2-40B4-BE49-F238E27FC236}">
                <a16:creationId xmlns:a16="http://schemas.microsoft.com/office/drawing/2014/main" id="{04B04C02-9DD7-01D2-4139-80ED206431A9}"/>
              </a:ext>
            </a:extLst>
          </p:cNvPr>
          <p:cNvSpPr txBox="1"/>
          <p:nvPr/>
        </p:nvSpPr>
        <p:spPr>
          <a:xfrm>
            <a:off x="1254499" y="1119533"/>
            <a:ext cx="9683001" cy="830997"/>
          </a:xfrm>
          <a:prstGeom prst="rect">
            <a:avLst/>
          </a:prstGeom>
          <a:noFill/>
        </p:spPr>
        <p:txBody>
          <a:bodyPr wrap="square" rtlCol="0">
            <a:spAutoFit/>
          </a:bodyPr>
          <a:lstStyle/>
          <a:p>
            <a:pPr algn="ctr"/>
            <a:r>
              <a:rPr lang="es-CO" sz="2400" b="1"/>
              <a:t>Relación Número de Documentos </a:t>
            </a:r>
          </a:p>
          <a:p>
            <a:pPr algn="ctr"/>
            <a:r>
              <a:rPr lang="es-CO" sz="2400" b="1"/>
              <a:t>Nómina y Contratistas y Proveedores  </a:t>
            </a:r>
          </a:p>
        </p:txBody>
      </p:sp>
      <p:grpSp>
        <p:nvGrpSpPr>
          <p:cNvPr id="11" name="Grupo 10">
            <a:extLst>
              <a:ext uri="{FF2B5EF4-FFF2-40B4-BE49-F238E27FC236}">
                <a16:creationId xmlns:a16="http://schemas.microsoft.com/office/drawing/2014/main" id="{EC09FB25-FCB7-D4D3-333B-EA760B2E7F0E}"/>
              </a:ext>
            </a:extLst>
          </p:cNvPr>
          <p:cNvGrpSpPr/>
          <p:nvPr/>
        </p:nvGrpSpPr>
        <p:grpSpPr>
          <a:xfrm>
            <a:off x="2802155" y="6293402"/>
            <a:ext cx="7593527" cy="307777"/>
            <a:chOff x="2911963" y="6281596"/>
            <a:chExt cx="7593527" cy="307777"/>
          </a:xfrm>
        </p:grpSpPr>
        <p:grpSp>
          <p:nvGrpSpPr>
            <p:cNvPr id="12" name="Grupo 11">
              <a:extLst>
                <a:ext uri="{FF2B5EF4-FFF2-40B4-BE49-F238E27FC236}">
                  <a16:creationId xmlns:a16="http://schemas.microsoft.com/office/drawing/2014/main" id="{BA4D7830-55FE-462F-96C7-5BB7988C391F}"/>
                </a:ext>
              </a:extLst>
            </p:cNvPr>
            <p:cNvGrpSpPr/>
            <p:nvPr/>
          </p:nvGrpSpPr>
          <p:grpSpPr>
            <a:xfrm>
              <a:off x="2911963" y="6297892"/>
              <a:ext cx="2423057" cy="275184"/>
              <a:chOff x="0" y="1395663"/>
              <a:chExt cx="2423057" cy="275184"/>
            </a:xfrm>
          </p:grpSpPr>
          <p:sp>
            <p:nvSpPr>
              <p:cNvPr id="14" name="Rectángulo 13">
                <a:extLst>
                  <a:ext uri="{FF2B5EF4-FFF2-40B4-BE49-F238E27FC236}">
                    <a16:creationId xmlns:a16="http://schemas.microsoft.com/office/drawing/2014/main" id="{2F7CECC5-D5D1-0185-6E40-18A542B6DD80}"/>
                  </a:ext>
                </a:extLst>
              </p:cNvPr>
              <p:cNvSpPr/>
              <p:nvPr/>
            </p:nvSpPr>
            <p:spPr>
              <a:xfrm>
                <a:off x="0" y="1395663"/>
                <a:ext cx="1744579" cy="264694"/>
              </a:xfrm>
              <a:prstGeom prst="rect">
                <a:avLst/>
              </a:prstGeom>
              <a:solidFill>
                <a:srgbClr val="CA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EFDE81DD-AB61-C44F-AD02-BF4849E0EDE6}"/>
                  </a:ext>
                </a:extLst>
              </p:cNvPr>
              <p:cNvSpPr txBox="1"/>
              <p:nvPr/>
            </p:nvSpPr>
            <p:spPr>
              <a:xfrm>
                <a:off x="464764" y="1409237"/>
                <a:ext cx="1958293" cy="261610"/>
              </a:xfrm>
              <a:prstGeom prst="rect">
                <a:avLst/>
              </a:prstGeom>
              <a:noFill/>
            </p:spPr>
            <p:txBody>
              <a:bodyPr wrap="square" rtlCol="0">
                <a:spAutoFit/>
              </a:bodyPr>
              <a:lstStyle/>
              <a:p>
                <a:r>
                  <a:rPr lang="en-US" sz="1100" b="1">
                    <a:solidFill>
                      <a:schemeClr val="bg1"/>
                    </a:solidFill>
                  </a:rPr>
                  <a:t>Corte 30/06/2023</a:t>
                </a:r>
                <a:endParaRPr lang="es-CO" sz="1100" b="1">
                  <a:solidFill>
                    <a:schemeClr val="bg1"/>
                  </a:solidFill>
                </a:endParaRPr>
              </a:p>
            </p:txBody>
          </p:sp>
        </p:grpSp>
        <p:sp>
          <p:nvSpPr>
            <p:cNvPr id="13" name="CuadroTexto 12">
              <a:extLst>
                <a:ext uri="{FF2B5EF4-FFF2-40B4-BE49-F238E27FC236}">
                  <a16:creationId xmlns:a16="http://schemas.microsoft.com/office/drawing/2014/main" id="{2D837B61-E988-99DD-2C8E-29A53FB4B85F}"/>
                </a:ext>
              </a:extLst>
            </p:cNvPr>
            <p:cNvSpPr txBox="1"/>
            <p:nvPr/>
          </p:nvSpPr>
          <p:spPr>
            <a:xfrm>
              <a:off x="4625685" y="6281596"/>
              <a:ext cx="5879805" cy="307777"/>
            </a:xfrm>
            <a:prstGeom prst="rect">
              <a:avLst/>
            </a:prstGeom>
            <a:noFill/>
          </p:spPr>
          <p:txBody>
            <a:bodyPr wrap="square" rtlCol="0">
              <a:spAutoFit/>
            </a:bodyPr>
            <a:lstStyle/>
            <a:p>
              <a:r>
                <a:rPr lang="es-CO" sz="1400"/>
                <a:t>Fuente: Reporte </a:t>
              </a:r>
              <a:r>
                <a:rPr lang="es-CO" sz="1400" err="1"/>
                <a:t>BogData</a:t>
              </a:r>
              <a:endParaRPr lang="es-CO" sz="1400"/>
            </a:p>
          </p:txBody>
        </p:sp>
      </p:grpSp>
    </p:spTree>
    <p:extLst>
      <p:ext uri="{BB962C8B-B14F-4D97-AF65-F5344CB8AC3E}">
        <p14:creationId xmlns:p14="http://schemas.microsoft.com/office/powerpoint/2010/main" val="3198172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EC3567-CAC3-56AF-8F17-77F7D4BF2017}"/>
              </a:ext>
            </a:extLst>
          </p:cNvPr>
          <p:cNvSpPr txBox="1">
            <a:spLocks/>
          </p:cNvSpPr>
          <p:nvPr/>
        </p:nvSpPr>
        <p:spPr>
          <a:xfrm>
            <a:off x="432790" y="-42254"/>
            <a:ext cx="8843161" cy="926608"/>
          </a:xfrm>
          <a:prstGeom prst="rect">
            <a:avLst/>
          </a:prstGeom>
        </p:spPr>
        <p:txBody>
          <a:bodyPr vert="horz" lIns="91440" tIns="45720" rIns="91440" bIns="45720" rtlCol="0" anchor="ctr">
            <a:normAutofit/>
          </a:bodyPr>
          <a:lstStyle>
            <a:lvl1pPr algn="l" defTabSz="1828847" rtl="0" eaLnBrk="1" latinLnBrk="0" hangingPunct="1">
              <a:spcBef>
                <a:spcPct val="0"/>
              </a:spcBef>
              <a:buNone/>
              <a:defRPr sz="6402" b="0" kern="1200">
                <a:solidFill>
                  <a:schemeClr val="tx1">
                    <a:lumMod val="65000"/>
                    <a:lumOff val="35000"/>
                  </a:schemeClr>
                </a:solidFill>
                <a:latin typeface="Source Sans Pro Light" pitchFamily="34" charset="0"/>
                <a:ea typeface="+mj-ea"/>
                <a:cs typeface="+mj-cs"/>
              </a:defRPr>
            </a:lvl1pPr>
          </a:lstStyle>
          <a:p>
            <a:pPr>
              <a:defRPr/>
            </a:pPr>
            <a:r>
              <a:rPr lang="es-CO" sz="2800" dirty="0">
                <a:solidFill>
                  <a:srgbClr val="C00000"/>
                </a:solidFill>
                <a:latin typeface="+mn-lt"/>
                <a:ea typeface="+mn-ea"/>
                <a:cs typeface="+mn-cs"/>
              </a:rPr>
              <a:t>Gestión del Servicio a la Ciudadanía 2020-2024</a:t>
            </a:r>
          </a:p>
        </p:txBody>
      </p:sp>
      <p:sp>
        <p:nvSpPr>
          <p:cNvPr id="50" name="Rectángulo 49">
            <a:extLst>
              <a:ext uri="{FF2B5EF4-FFF2-40B4-BE49-F238E27FC236}">
                <a16:creationId xmlns:a16="http://schemas.microsoft.com/office/drawing/2014/main" id="{674A1648-F9F2-0F03-FF78-8C0A8F7A1C62}"/>
              </a:ext>
            </a:extLst>
          </p:cNvPr>
          <p:cNvSpPr/>
          <p:nvPr/>
        </p:nvSpPr>
        <p:spPr>
          <a:xfrm>
            <a:off x="1301100" y="938738"/>
            <a:ext cx="8843161" cy="730505"/>
          </a:xfrm>
          <a:prstGeom prst="rect">
            <a:avLst/>
          </a:prstGeom>
          <a:solidFill>
            <a:srgbClr val="AA1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CuadroTexto 54">
            <a:extLst>
              <a:ext uri="{FF2B5EF4-FFF2-40B4-BE49-F238E27FC236}">
                <a16:creationId xmlns:a16="http://schemas.microsoft.com/office/drawing/2014/main" id="{C813A6B2-B1D4-F9F8-5116-0205201D6A44}"/>
              </a:ext>
            </a:extLst>
          </p:cNvPr>
          <p:cNvSpPr txBox="1"/>
          <p:nvPr/>
        </p:nvSpPr>
        <p:spPr>
          <a:xfrm>
            <a:off x="3450839" y="1111581"/>
            <a:ext cx="487043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altLang="ko-KR" b="1" dirty="0">
                <a:solidFill>
                  <a:prstClr val="white"/>
                </a:solidFill>
                <a:latin typeface="Calibri" panose="020F0502020204030204" pitchFamily="34" charset="0"/>
                <a:ea typeface="맑은 고딕" panose="020B0503020000020004" pitchFamily="34" charset="-127"/>
                <a:cs typeface="Calibri" panose="020F0502020204030204" pitchFamily="34" charset="0"/>
              </a:rPr>
              <a:t>Ciudadanos Atendidos</a:t>
            </a:r>
            <a:endParaRPr kumimoji="0" lang="es-ES_tradnl" altLang="ko-KR" sz="1200" b="1"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58" name="CuadroTexto 57">
            <a:extLst>
              <a:ext uri="{FF2B5EF4-FFF2-40B4-BE49-F238E27FC236}">
                <a16:creationId xmlns:a16="http://schemas.microsoft.com/office/drawing/2014/main" id="{3C4BE859-7EB2-C157-99E0-B0D0A4F0EA8B}"/>
              </a:ext>
            </a:extLst>
          </p:cNvPr>
          <p:cNvSpPr txBox="1"/>
          <p:nvPr/>
        </p:nvSpPr>
        <p:spPr>
          <a:xfrm>
            <a:off x="9035974" y="1422278"/>
            <a:ext cx="1108287"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altLang="ko-KR" sz="900" b="1"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rPr>
              <a:t>*Corte 30  Junio</a:t>
            </a:r>
          </a:p>
        </p:txBody>
      </p:sp>
      <p:graphicFrame>
        <p:nvGraphicFramePr>
          <p:cNvPr id="59" name="Tabla 58">
            <a:extLst>
              <a:ext uri="{FF2B5EF4-FFF2-40B4-BE49-F238E27FC236}">
                <a16:creationId xmlns:a16="http://schemas.microsoft.com/office/drawing/2014/main" id="{9C8D6ADF-A568-2EC5-6D7A-742E620EA2E8}"/>
              </a:ext>
            </a:extLst>
          </p:cNvPr>
          <p:cNvGraphicFramePr>
            <a:graphicFrameLocks noGrp="1"/>
          </p:cNvGraphicFramePr>
          <p:nvPr>
            <p:extLst>
              <p:ext uri="{D42A27DB-BD31-4B8C-83A1-F6EECF244321}">
                <p14:modId xmlns:p14="http://schemas.microsoft.com/office/powerpoint/2010/main" val="1448912843"/>
              </p:ext>
            </p:extLst>
          </p:nvPr>
        </p:nvGraphicFramePr>
        <p:xfrm>
          <a:off x="1301100" y="1910120"/>
          <a:ext cx="8849645" cy="3658423"/>
        </p:xfrm>
        <a:graphic>
          <a:graphicData uri="http://schemas.openxmlformats.org/drawingml/2006/table">
            <a:tbl>
              <a:tblPr/>
              <a:tblGrid>
                <a:gridCol w="2785649">
                  <a:extLst>
                    <a:ext uri="{9D8B030D-6E8A-4147-A177-3AD203B41FA5}">
                      <a16:colId xmlns:a16="http://schemas.microsoft.com/office/drawing/2014/main" val="3424834535"/>
                    </a:ext>
                  </a:extLst>
                </a:gridCol>
                <a:gridCol w="1515999">
                  <a:extLst>
                    <a:ext uri="{9D8B030D-6E8A-4147-A177-3AD203B41FA5}">
                      <a16:colId xmlns:a16="http://schemas.microsoft.com/office/drawing/2014/main" val="3602800150"/>
                    </a:ext>
                  </a:extLst>
                </a:gridCol>
                <a:gridCol w="1515999">
                  <a:extLst>
                    <a:ext uri="{9D8B030D-6E8A-4147-A177-3AD203B41FA5}">
                      <a16:colId xmlns:a16="http://schemas.microsoft.com/office/drawing/2014/main" val="508380083"/>
                    </a:ext>
                  </a:extLst>
                </a:gridCol>
                <a:gridCol w="1515999">
                  <a:extLst>
                    <a:ext uri="{9D8B030D-6E8A-4147-A177-3AD203B41FA5}">
                      <a16:colId xmlns:a16="http://schemas.microsoft.com/office/drawing/2014/main" val="3650144319"/>
                    </a:ext>
                  </a:extLst>
                </a:gridCol>
                <a:gridCol w="1515999">
                  <a:extLst>
                    <a:ext uri="{9D8B030D-6E8A-4147-A177-3AD203B41FA5}">
                      <a16:colId xmlns:a16="http://schemas.microsoft.com/office/drawing/2014/main" val="1564574119"/>
                    </a:ext>
                  </a:extLst>
                </a:gridCol>
              </a:tblGrid>
              <a:tr h="359283">
                <a:tc>
                  <a:txBody>
                    <a:bodyPr/>
                    <a:lstStyle/>
                    <a:p>
                      <a:pPr algn="ctr" fontAlgn="ctr"/>
                      <a:r>
                        <a:rPr lang="es-CO" sz="1400" b="1" i="0" u="none" strike="noStrike" dirty="0">
                          <a:solidFill>
                            <a:srgbClr val="FFFFFF"/>
                          </a:solidFill>
                          <a:effectLst/>
                          <a:latin typeface="Calibri" panose="020F0502020204030204" pitchFamily="34" charset="0"/>
                        </a:rPr>
                        <a:t>Canal de atención</a:t>
                      </a:r>
                    </a:p>
                  </a:txBody>
                  <a:tcPr marL="9525" marR="9525" marT="9525" marB="0" anchor="ctr">
                    <a:lnL>
                      <a:noFill/>
                    </a:lnL>
                    <a:lnR>
                      <a:noFill/>
                    </a:lnR>
                    <a:lnT>
                      <a:noFill/>
                    </a:lnT>
                    <a:lnB>
                      <a:noFill/>
                    </a:lnB>
                    <a:solidFill>
                      <a:srgbClr val="C00000"/>
                    </a:solidFill>
                  </a:tcPr>
                </a:tc>
                <a:tc>
                  <a:txBody>
                    <a:bodyPr/>
                    <a:lstStyle/>
                    <a:p>
                      <a:pPr algn="ctr" fontAlgn="ctr"/>
                      <a:r>
                        <a:rPr lang="es-ES" sz="1400" b="1" i="0" u="none" strike="noStrike" dirty="0">
                          <a:solidFill>
                            <a:srgbClr val="FFFFFF"/>
                          </a:solidFill>
                          <a:effectLst/>
                          <a:latin typeface="Calibri" panose="020F0502020204030204" pitchFamily="34" charset="0"/>
                        </a:rPr>
                        <a:t>2020</a:t>
                      </a:r>
                    </a:p>
                    <a:p>
                      <a:pPr algn="ctr" fontAlgn="ctr"/>
                      <a:r>
                        <a:rPr lang="es-ES" sz="1400" b="1" i="0" u="none" strike="noStrike" dirty="0">
                          <a:solidFill>
                            <a:srgbClr val="FFFFFF"/>
                          </a:solidFill>
                          <a:effectLst/>
                          <a:latin typeface="Calibri" panose="020F0502020204030204" pitchFamily="34" charset="0"/>
                        </a:rPr>
                        <a:t>(junio-diciembre)</a:t>
                      </a:r>
                      <a:endParaRPr lang="es-CO" sz="1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C00000"/>
                    </a:solidFill>
                  </a:tcPr>
                </a:tc>
                <a:tc>
                  <a:txBody>
                    <a:bodyPr/>
                    <a:lstStyle/>
                    <a:p>
                      <a:pPr algn="ctr" fontAlgn="ctr"/>
                      <a:r>
                        <a:rPr lang="es-CO" sz="1400" b="1" i="0" u="none" strike="noStrike" dirty="0">
                          <a:solidFill>
                            <a:srgbClr val="FFFFFF"/>
                          </a:solidFill>
                          <a:effectLst/>
                          <a:latin typeface="Calibri" panose="020F0502020204030204" pitchFamily="34" charset="0"/>
                        </a:rPr>
                        <a:t>2021</a:t>
                      </a:r>
                    </a:p>
                  </a:txBody>
                  <a:tcPr marL="9525" marR="9525" marT="9525" marB="0" anchor="ctr">
                    <a:lnL>
                      <a:noFill/>
                    </a:lnL>
                    <a:lnR>
                      <a:noFill/>
                    </a:lnR>
                    <a:lnT>
                      <a:noFill/>
                    </a:lnT>
                    <a:lnB>
                      <a:noFill/>
                    </a:lnB>
                    <a:solidFill>
                      <a:srgbClr val="C00000"/>
                    </a:solidFill>
                  </a:tcPr>
                </a:tc>
                <a:tc>
                  <a:txBody>
                    <a:bodyPr/>
                    <a:lstStyle/>
                    <a:p>
                      <a:pPr algn="ctr" fontAlgn="ctr"/>
                      <a:r>
                        <a:rPr lang="es-CO" sz="1400" b="1" i="0" u="none" strike="noStrike" dirty="0">
                          <a:solidFill>
                            <a:srgbClr val="FFFFFF"/>
                          </a:solidFill>
                          <a:effectLst/>
                          <a:latin typeface="Calibri" panose="020F0502020204030204" pitchFamily="34" charset="0"/>
                        </a:rPr>
                        <a:t>2022</a:t>
                      </a:r>
                    </a:p>
                  </a:txBody>
                  <a:tcPr marL="9525" marR="9525" marT="9525" marB="0" anchor="ctr">
                    <a:lnL>
                      <a:noFill/>
                    </a:lnL>
                    <a:lnR>
                      <a:noFill/>
                    </a:lnR>
                    <a:lnT>
                      <a:noFill/>
                    </a:lnT>
                    <a:lnB>
                      <a:noFill/>
                    </a:lnB>
                    <a:solidFill>
                      <a:srgbClr val="C00000"/>
                    </a:solidFill>
                  </a:tcPr>
                </a:tc>
                <a:tc>
                  <a:txBody>
                    <a:bodyPr/>
                    <a:lstStyle/>
                    <a:p>
                      <a:pPr algn="ctr" fontAlgn="ctr"/>
                      <a:r>
                        <a:rPr lang="es-CO" sz="1400" b="1" i="0" u="none" strike="noStrike" dirty="0">
                          <a:solidFill>
                            <a:srgbClr val="FFFFFF"/>
                          </a:solidFill>
                          <a:effectLst/>
                          <a:latin typeface="Calibri" panose="020F0502020204030204" pitchFamily="34" charset="0"/>
                        </a:rPr>
                        <a:t>2023*</a:t>
                      </a:r>
                    </a:p>
                  </a:txBody>
                  <a:tcPr marL="9525" marR="9525" marT="9525" marB="0" anchor="ctr">
                    <a:lnL>
                      <a:noFill/>
                    </a:lnL>
                    <a:lnR>
                      <a:noFill/>
                    </a:lnR>
                    <a:lnT>
                      <a:noFill/>
                    </a:lnT>
                    <a:lnB>
                      <a:noFill/>
                    </a:lnB>
                    <a:solidFill>
                      <a:srgbClr val="C00000"/>
                    </a:solidFill>
                  </a:tcPr>
                </a:tc>
                <a:extLst>
                  <a:ext uri="{0D108BD9-81ED-4DB2-BD59-A6C34878D82A}">
                    <a16:rowId xmlns:a16="http://schemas.microsoft.com/office/drawing/2014/main" val="1931719864"/>
                  </a:ext>
                </a:extLst>
              </a:tr>
              <a:tr h="359283">
                <a:tc>
                  <a:txBody>
                    <a:bodyPr/>
                    <a:lstStyle/>
                    <a:p>
                      <a:pPr algn="l" fontAlgn="b"/>
                      <a:r>
                        <a:rPr lang="es-CO" sz="1600" b="0" i="0" u="none" strike="noStrike" dirty="0">
                          <a:solidFill>
                            <a:srgbClr val="000000"/>
                          </a:solidFill>
                          <a:effectLst/>
                          <a:latin typeface="Calibri" panose="020F0502020204030204" pitchFamily="34" charset="0"/>
                        </a:rPr>
                        <a:t>Presencial (atendidos)</a:t>
                      </a:r>
                    </a:p>
                  </a:txBody>
                  <a:tcPr marL="9525" marR="9525" marT="9525" marB="0" anchor="b">
                    <a:lnL>
                      <a:noFill/>
                    </a:lnL>
                    <a:lnR>
                      <a:noFill/>
                    </a:lnR>
                    <a:lnT>
                      <a:noFill/>
                    </a:lnT>
                    <a:lnB>
                      <a:noFill/>
                    </a:lnB>
                  </a:tcPr>
                </a:tc>
                <a:tc>
                  <a:txBody>
                    <a:bodyPr/>
                    <a:lstStyle/>
                    <a:p>
                      <a:pPr algn="ctr" fontAlgn="b"/>
                      <a:r>
                        <a:rPr lang="es-ES" sz="1600" b="0" i="0" u="none" strike="noStrike" dirty="0">
                          <a:solidFill>
                            <a:srgbClr val="000000"/>
                          </a:solidFill>
                          <a:effectLst/>
                          <a:latin typeface="Calibri" panose="020F0502020204030204" pitchFamily="34" charset="0"/>
                        </a:rPr>
                        <a:t>12.909</a:t>
                      </a:r>
                      <a:endParaRPr lang="es-CO"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s-CO" sz="1600" b="0" i="0" u="none" strike="noStrike" dirty="0">
                          <a:solidFill>
                            <a:srgbClr val="000000"/>
                          </a:solidFill>
                          <a:effectLst/>
                          <a:latin typeface="Calibri" panose="020F0502020204030204" pitchFamily="34" charset="0"/>
                        </a:rPr>
                        <a:t>108.493</a:t>
                      </a:r>
                    </a:p>
                  </a:txBody>
                  <a:tcPr marL="9525" marR="9525" marT="9525" marB="0" anchor="b">
                    <a:lnL>
                      <a:noFill/>
                    </a:lnL>
                    <a:lnR>
                      <a:noFill/>
                    </a:lnR>
                    <a:lnT>
                      <a:noFill/>
                    </a:lnT>
                    <a:lnB>
                      <a:noFill/>
                    </a:lnB>
                  </a:tcPr>
                </a:tc>
                <a:tc>
                  <a:txBody>
                    <a:bodyPr/>
                    <a:lstStyle/>
                    <a:p>
                      <a:pPr algn="ctr" fontAlgn="b"/>
                      <a:r>
                        <a:rPr lang="es-CO" sz="1600" b="0" i="0" u="none" strike="noStrike" dirty="0">
                          <a:solidFill>
                            <a:srgbClr val="000000"/>
                          </a:solidFill>
                          <a:effectLst/>
                          <a:latin typeface="Calibri" panose="020F0502020204030204" pitchFamily="34" charset="0"/>
                        </a:rPr>
                        <a:t>        294.306</a:t>
                      </a:r>
                    </a:p>
                  </a:txBody>
                  <a:tcPr marL="9525" marR="9525" marT="9525" marB="0" anchor="b">
                    <a:lnL>
                      <a:noFill/>
                    </a:lnL>
                    <a:lnR>
                      <a:noFill/>
                    </a:lnR>
                    <a:lnT>
                      <a:noFill/>
                    </a:lnT>
                    <a:lnB>
                      <a:noFill/>
                    </a:lnB>
                  </a:tcPr>
                </a:tc>
                <a:tc>
                  <a:txBody>
                    <a:bodyPr/>
                    <a:lstStyle/>
                    <a:p>
                      <a:pPr algn="ctr" fontAlgn="b"/>
                      <a:r>
                        <a:rPr lang="es-CO" sz="1600" b="0" i="0" u="none" strike="noStrike" dirty="0">
                          <a:solidFill>
                            <a:srgbClr val="000000"/>
                          </a:solidFill>
                          <a:effectLst/>
                          <a:latin typeface="Calibri" panose="020F0502020204030204" pitchFamily="34" charset="0"/>
                        </a:rPr>
                        <a:t>209.971 </a:t>
                      </a:r>
                    </a:p>
                  </a:txBody>
                  <a:tcPr marL="9525" marR="9525" marT="9525" marB="0" anchor="b">
                    <a:lnL>
                      <a:noFill/>
                    </a:lnL>
                    <a:lnR>
                      <a:noFill/>
                    </a:lnR>
                    <a:lnT>
                      <a:noFill/>
                    </a:lnT>
                    <a:lnB>
                      <a:noFill/>
                    </a:lnB>
                  </a:tcPr>
                </a:tc>
                <a:extLst>
                  <a:ext uri="{0D108BD9-81ED-4DB2-BD59-A6C34878D82A}">
                    <a16:rowId xmlns:a16="http://schemas.microsoft.com/office/drawing/2014/main" val="4162971511"/>
                  </a:ext>
                </a:extLst>
              </a:tr>
              <a:tr h="359283">
                <a:tc>
                  <a:txBody>
                    <a:bodyPr/>
                    <a:lstStyle/>
                    <a:p>
                      <a:pPr algn="l" fontAlgn="b"/>
                      <a:r>
                        <a:rPr lang="es-ES" sz="1600" b="0" i="0" u="none" strike="noStrike" dirty="0">
                          <a:solidFill>
                            <a:srgbClr val="000000"/>
                          </a:solidFill>
                          <a:effectLst/>
                          <a:latin typeface="Calibri" panose="020F0502020204030204" pitchFamily="34" charset="0"/>
                        </a:rPr>
                        <a:t>G</a:t>
                      </a:r>
                      <a:r>
                        <a:rPr lang="es-CO" sz="1600" b="0" i="0" u="none" strike="noStrike" dirty="0" err="1">
                          <a:solidFill>
                            <a:srgbClr val="000000"/>
                          </a:solidFill>
                          <a:effectLst/>
                          <a:latin typeface="Calibri" panose="020F0502020204030204" pitchFamily="34" charset="0"/>
                        </a:rPr>
                        <a:t>rupo</a:t>
                      </a:r>
                      <a:r>
                        <a:rPr lang="es-CO" sz="1600" b="0" i="0" u="none" strike="noStrike" dirty="0">
                          <a:solidFill>
                            <a:srgbClr val="000000"/>
                          </a:solidFill>
                          <a:effectLst/>
                          <a:latin typeface="Calibri" panose="020F0502020204030204" pitchFamily="34" charset="0"/>
                        </a:rPr>
                        <a:t> de Atención telefónica</a:t>
                      </a:r>
                    </a:p>
                  </a:txBody>
                  <a:tcPr marL="9525" marR="9525" marT="9525" marB="0" anchor="b">
                    <a:lnL>
                      <a:noFill/>
                    </a:lnL>
                    <a:lnR>
                      <a:noFill/>
                    </a:lnR>
                    <a:lnT>
                      <a:noFill/>
                    </a:lnT>
                    <a:lnB>
                      <a:noFill/>
                    </a:lnB>
                    <a:solidFill>
                      <a:srgbClr val="FFD966"/>
                    </a:solidFill>
                  </a:tcPr>
                </a:tc>
                <a:tc>
                  <a:txBody>
                    <a:bodyPr/>
                    <a:lstStyle/>
                    <a:p>
                      <a:pPr algn="ctr" fontAlgn="b"/>
                      <a:r>
                        <a:rPr lang="es-ES" sz="1600" b="0" i="0" u="none" strike="noStrike" dirty="0">
                          <a:solidFill>
                            <a:srgbClr val="000000"/>
                          </a:solidFill>
                          <a:effectLst/>
                          <a:latin typeface="Calibri" panose="020F0502020204030204" pitchFamily="34" charset="0"/>
                        </a:rPr>
                        <a:t>51.659</a:t>
                      </a:r>
                      <a:endParaRPr lang="es-CO"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D966"/>
                    </a:solidFill>
                  </a:tcPr>
                </a:tc>
                <a:tc>
                  <a:txBody>
                    <a:bodyPr/>
                    <a:lstStyle/>
                    <a:p>
                      <a:pPr algn="ctr" fontAlgn="b"/>
                      <a:r>
                        <a:rPr lang="es-CO" sz="1600" b="0" i="0" u="none" strike="noStrike" dirty="0">
                          <a:solidFill>
                            <a:srgbClr val="000000"/>
                          </a:solidFill>
                          <a:effectLst/>
                          <a:latin typeface="Calibri" panose="020F0502020204030204" pitchFamily="34" charset="0"/>
                        </a:rPr>
                        <a:t>137.205</a:t>
                      </a:r>
                    </a:p>
                  </a:txBody>
                  <a:tcPr marL="9525" marR="9525" marT="9525" marB="0" anchor="b">
                    <a:lnL>
                      <a:noFill/>
                    </a:lnL>
                    <a:lnR>
                      <a:noFill/>
                    </a:lnR>
                    <a:lnT>
                      <a:noFill/>
                    </a:lnT>
                    <a:lnB>
                      <a:noFill/>
                    </a:lnB>
                    <a:solidFill>
                      <a:srgbClr val="FFD966"/>
                    </a:solidFill>
                  </a:tcPr>
                </a:tc>
                <a:tc>
                  <a:txBody>
                    <a:bodyPr/>
                    <a:lstStyle/>
                    <a:p>
                      <a:pPr algn="ctr" fontAlgn="b"/>
                      <a:r>
                        <a:rPr lang="es-CO" sz="1600" b="0" i="0" u="none" strike="noStrike" dirty="0">
                          <a:solidFill>
                            <a:srgbClr val="000000"/>
                          </a:solidFill>
                          <a:effectLst/>
                          <a:latin typeface="Calibri" panose="020F0502020204030204" pitchFamily="34" charset="0"/>
                        </a:rPr>
                        <a:t>151.620</a:t>
                      </a:r>
                    </a:p>
                  </a:txBody>
                  <a:tcPr marL="9525" marR="9525" marT="9525" marB="0" anchor="b">
                    <a:lnL>
                      <a:noFill/>
                    </a:lnL>
                    <a:lnR>
                      <a:noFill/>
                    </a:lnR>
                    <a:lnT>
                      <a:noFill/>
                    </a:lnT>
                    <a:lnB>
                      <a:noFill/>
                    </a:lnB>
                    <a:solidFill>
                      <a:srgbClr val="FFD966"/>
                    </a:solidFill>
                  </a:tcPr>
                </a:tc>
                <a:tc>
                  <a:txBody>
                    <a:bodyPr/>
                    <a:lstStyle/>
                    <a:p>
                      <a:pPr algn="ctr" fontAlgn="b"/>
                      <a:r>
                        <a:rPr lang="es-CO" sz="1600" b="0" i="0" u="none" strike="noStrike" dirty="0">
                          <a:solidFill>
                            <a:srgbClr val="000000"/>
                          </a:solidFill>
                          <a:effectLst/>
                          <a:latin typeface="Calibri" panose="020F0502020204030204" pitchFamily="34" charset="0"/>
                        </a:rPr>
                        <a:t>87.322 </a:t>
                      </a:r>
                    </a:p>
                  </a:txBody>
                  <a:tcPr marL="9525" marR="9525" marT="9525" marB="0" anchor="b">
                    <a:lnL>
                      <a:noFill/>
                    </a:lnL>
                    <a:lnR>
                      <a:noFill/>
                    </a:lnR>
                    <a:lnT>
                      <a:noFill/>
                    </a:lnT>
                    <a:lnB>
                      <a:noFill/>
                    </a:lnB>
                    <a:solidFill>
                      <a:srgbClr val="FFD966"/>
                    </a:solidFill>
                  </a:tcPr>
                </a:tc>
                <a:extLst>
                  <a:ext uri="{0D108BD9-81ED-4DB2-BD59-A6C34878D82A}">
                    <a16:rowId xmlns:a16="http://schemas.microsoft.com/office/drawing/2014/main" val="3403531868"/>
                  </a:ext>
                </a:extLst>
              </a:tr>
              <a:tr h="359283">
                <a:tc>
                  <a:txBody>
                    <a:bodyPr/>
                    <a:lstStyle/>
                    <a:p>
                      <a:pPr algn="l" fontAlgn="b"/>
                      <a:r>
                        <a:rPr lang="es-CO" sz="1600" b="0" i="0" u="none" strike="noStrike" dirty="0">
                          <a:solidFill>
                            <a:srgbClr val="000000"/>
                          </a:solidFill>
                          <a:effectLst/>
                          <a:latin typeface="Calibri" panose="020F0502020204030204" pitchFamily="34" charset="0"/>
                        </a:rPr>
                        <a:t>Chat Tributario</a:t>
                      </a:r>
                    </a:p>
                  </a:txBody>
                  <a:tcPr marL="9525" marR="9525" marT="9525" marB="0" anchor="b">
                    <a:lnL>
                      <a:noFill/>
                    </a:lnL>
                    <a:lnR>
                      <a:noFill/>
                    </a:lnR>
                    <a:lnT>
                      <a:noFill/>
                    </a:lnT>
                    <a:lnB>
                      <a:noFill/>
                    </a:lnB>
                  </a:tcPr>
                </a:tc>
                <a:tc>
                  <a:txBody>
                    <a:bodyPr/>
                    <a:lstStyle/>
                    <a:p>
                      <a:pPr algn="ctr" fontAlgn="b"/>
                      <a:r>
                        <a:rPr lang="es-ES" sz="1600" b="0" i="0" u="none" strike="noStrike" dirty="0">
                          <a:solidFill>
                            <a:srgbClr val="000000"/>
                          </a:solidFill>
                          <a:effectLst/>
                          <a:latin typeface="Calibri" panose="020F0502020204030204" pitchFamily="34" charset="0"/>
                        </a:rPr>
                        <a:t>0</a:t>
                      </a:r>
                      <a:endParaRPr lang="es-CO"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s-CO" sz="16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s-CO" sz="1600" b="0" i="0" u="none" strike="noStrike" dirty="0">
                          <a:solidFill>
                            <a:srgbClr val="000000"/>
                          </a:solidFill>
                          <a:effectLst/>
                          <a:latin typeface="Calibri" panose="020F0502020204030204" pitchFamily="34" charset="0"/>
                        </a:rPr>
                        <a:t>26.593</a:t>
                      </a:r>
                    </a:p>
                  </a:txBody>
                  <a:tcPr marL="9525" marR="9525" marT="9525" marB="0" anchor="b">
                    <a:lnL>
                      <a:noFill/>
                    </a:lnL>
                    <a:lnR>
                      <a:noFill/>
                    </a:lnR>
                    <a:lnT>
                      <a:noFill/>
                    </a:lnT>
                    <a:lnB>
                      <a:noFill/>
                    </a:lnB>
                  </a:tcPr>
                </a:tc>
                <a:tc>
                  <a:txBody>
                    <a:bodyPr/>
                    <a:lstStyle/>
                    <a:p>
                      <a:pPr algn="ctr" fontAlgn="b"/>
                      <a:r>
                        <a:rPr lang="es-CO" sz="1600" b="0" i="0" u="none" strike="noStrike" dirty="0">
                          <a:solidFill>
                            <a:srgbClr val="000000"/>
                          </a:solidFill>
                          <a:effectLst/>
                          <a:latin typeface="Calibri" panose="020F0502020204030204" pitchFamily="34" charset="0"/>
                        </a:rPr>
                        <a:t>19.076</a:t>
                      </a:r>
                    </a:p>
                  </a:txBody>
                  <a:tcPr marL="9525" marR="9525" marT="9525" marB="0" anchor="b">
                    <a:lnL>
                      <a:noFill/>
                    </a:lnL>
                    <a:lnR>
                      <a:noFill/>
                    </a:lnR>
                    <a:lnT>
                      <a:noFill/>
                    </a:lnT>
                    <a:lnB>
                      <a:noFill/>
                    </a:lnB>
                  </a:tcPr>
                </a:tc>
                <a:extLst>
                  <a:ext uri="{0D108BD9-81ED-4DB2-BD59-A6C34878D82A}">
                    <a16:rowId xmlns:a16="http://schemas.microsoft.com/office/drawing/2014/main" val="622807046"/>
                  </a:ext>
                </a:extLst>
              </a:tr>
              <a:tr h="359283">
                <a:tc>
                  <a:txBody>
                    <a:bodyPr/>
                    <a:lstStyle/>
                    <a:p>
                      <a:pPr algn="l" fontAlgn="b"/>
                      <a:r>
                        <a:rPr lang="es-CO" sz="1600" b="0" i="0" u="none" strike="noStrike" dirty="0">
                          <a:solidFill>
                            <a:schemeClr val="tx1">
                              <a:lumMod val="95000"/>
                              <a:lumOff val="5000"/>
                            </a:schemeClr>
                          </a:solidFill>
                          <a:effectLst/>
                          <a:latin typeface="Calibri" panose="020F0502020204030204" pitchFamily="34" charset="0"/>
                        </a:rPr>
                        <a:t>Correo Electrónico</a:t>
                      </a:r>
                    </a:p>
                  </a:txBody>
                  <a:tcPr marL="9525" marR="9525" marT="9525" marB="0" anchor="b">
                    <a:lnL>
                      <a:noFill/>
                    </a:lnL>
                    <a:lnR>
                      <a:noFill/>
                    </a:lnR>
                    <a:lnT>
                      <a:noFill/>
                    </a:lnT>
                    <a:lnB>
                      <a:noFill/>
                    </a:lnB>
                    <a:solidFill>
                      <a:srgbClr val="FFD966"/>
                    </a:solidFill>
                  </a:tcPr>
                </a:tc>
                <a:tc>
                  <a:txBody>
                    <a:bodyPr/>
                    <a:lstStyle/>
                    <a:p>
                      <a:pPr algn="ctr" fontAlgn="b"/>
                      <a:r>
                        <a:rPr lang="es-ES" sz="1600" b="0" i="0" u="none" strike="noStrike" dirty="0">
                          <a:solidFill>
                            <a:srgbClr val="0D0D0D"/>
                          </a:solidFill>
                          <a:effectLst/>
                          <a:latin typeface="Calibri" panose="020F0502020204030204" pitchFamily="34" charset="0"/>
                        </a:rPr>
                        <a:t>132.947</a:t>
                      </a:r>
                      <a:endParaRPr lang="es-CO" sz="1600" b="0" i="0" u="none" strike="noStrike" dirty="0">
                        <a:solidFill>
                          <a:srgbClr val="0D0D0D"/>
                        </a:solidFill>
                        <a:effectLst/>
                        <a:latin typeface="Calibri" panose="020F0502020204030204" pitchFamily="34" charset="0"/>
                      </a:endParaRPr>
                    </a:p>
                  </a:txBody>
                  <a:tcPr marL="9525" marR="9525" marT="9525" marB="0" anchor="b">
                    <a:lnL>
                      <a:noFill/>
                    </a:lnL>
                    <a:lnR>
                      <a:noFill/>
                    </a:lnR>
                    <a:lnT>
                      <a:noFill/>
                    </a:lnT>
                    <a:lnB>
                      <a:noFill/>
                    </a:lnB>
                    <a:solidFill>
                      <a:srgbClr val="FFD966"/>
                    </a:solidFill>
                  </a:tcPr>
                </a:tc>
                <a:tc>
                  <a:txBody>
                    <a:bodyPr/>
                    <a:lstStyle/>
                    <a:p>
                      <a:pPr algn="ctr" fontAlgn="b"/>
                      <a:r>
                        <a:rPr lang="es-CO" sz="1600" b="0" i="0" u="none" strike="noStrike" dirty="0">
                          <a:solidFill>
                            <a:srgbClr val="0D0D0D"/>
                          </a:solidFill>
                          <a:effectLst/>
                          <a:latin typeface="Calibri" panose="020F0502020204030204" pitchFamily="34" charset="0"/>
                        </a:rPr>
                        <a:t>60.986 </a:t>
                      </a:r>
                    </a:p>
                  </a:txBody>
                  <a:tcPr marL="9525" marR="9525" marT="9525" marB="0" anchor="b">
                    <a:lnL>
                      <a:noFill/>
                    </a:lnL>
                    <a:lnR>
                      <a:noFill/>
                    </a:lnR>
                    <a:lnT>
                      <a:noFill/>
                    </a:lnT>
                    <a:lnB>
                      <a:noFill/>
                    </a:lnB>
                    <a:solidFill>
                      <a:srgbClr val="FFD966"/>
                    </a:solidFill>
                  </a:tcPr>
                </a:tc>
                <a:tc>
                  <a:txBody>
                    <a:bodyPr/>
                    <a:lstStyle/>
                    <a:p>
                      <a:pPr algn="ctr" fontAlgn="b"/>
                      <a:r>
                        <a:rPr lang="es-CO" sz="1600" b="0" i="0" u="none" strike="noStrike" dirty="0">
                          <a:solidFill>
                            <a:srgbClr val="0D0D0D"/>
                          </a:solidFill>
                          <a:effectLst/>
                          <a:latin typeface="Calibri" panose="020F0502020204030204" pitchFamily="34" charset="0"/>
                        </a:rPr>
                        <a:t>6.196</a:t>
                      </a:r>
                    </a:p>
                  </a:txBody>
                  <a:tcPr marL="9525" marR="9525" marT="9525" marB="0" anchor="b">
                    <a:lnL>
                      <a:noFill/>
                    </a:lnL>
                    <a:lnR>
                      <a:noFill/>
                    </a:lnR>
                    <a:lnT>
                      <a:noFill/>
                    </a:lnT>
                    <a:lnB>
                      <a:noFill/>
                    </a:lnB>
                    <a:solidFill>
                      <a:srgbClr val="FFD966"/>
                    </a:solidFill>
                  </a:tcPr>
                </a:tc>
                <a:tc>
                  <a:txBody>
                    <a:bodyPr/>
                    <a:lstStyle/>
                    <a:p>
                      <a:pPr algn="ctr" fontAlgn="b"/>
                      <a:r>
                        <a:rPr lang="es-CO" sz="1600" b="0" i="0" u="none" strike="noStrike" dirty="0">
                          <a:solidFill>
                            <a:srgbClr val="0D0D0D"/>
                          </a:solidFill>
                          <a:effectLst/>
                          <a:latin typeface="Calibri" panose="020F0502020204030204" pitchFamily="34" charset="0"/>
                        </a:rPr>
                        <a:t>4.844 </a:t>
                      </a:r>
                    </a:p>
                  </a:txBody>
                  <a:tcPr marL="9525" marR="9525" marT="9525" marB="0" anchor="b">
                    <a:lnL>
                      <a:noFill/>
                    </a:lnL>
                    <a:lnR>
                      <a:noFill/>
                    </a:lnR>
                    <a:lnT>
                      <a:noFill/>
                    </a:lnT>
                    <a:lnB>
                      <a:noFill/>
                    </a:lnB>
                    <a:solidFill>
                      <a:srgbClr val="FFD966"/>
                    </a:solidFill>
                  </a:tcPr>
                </a:tc>
                <a:extLst>
                  <a:ext uri="{0D108BD9-81ED-4DB2-BD59-A6C34878D82A}">
                    <a16:rowId xmlns:a16="http://schemas.microsoft.com/office/drawing/2014/main" val="82115271"/>
                  </a:ext>
                </a:extLst>
              </a:tr>
              <a:tr h="359283">
                <a:tc>
                  <a:txBody>
                    <a:bodyPr/>
                    <a:lstStyle/>
                    <a:p>
                      <a:pPr algn="l" fontAlgn="b"/>
                      <a:r>
                        <a:rPr lang="es-CO" sz="1600" b="0" i="0" u="none" strike="noStrike" dirty="0">
                          <a:solidFill>
                            <a:srgbClr val="000000"/>
                          </a:solidFill>
                          <a:effectLst/>
                          <a:latin typeface="Calibri" panose="020F0502020204030204" pitchFamily="34" charset="0"/>
                        </a:rPr>
                        <a:t>Escritos y Web</a:t>
                      </a:r>
                    </a:p>
                  </a:txBody>
                  <a:tcPr marL="9525" marR="9525" marT="9525" marB="0" anchor="b">
                    <a:lnL>
                      <a:noFill/>
                    </a:lnL>
                    <a:lnR>
                      <a:noFill/>
                    </a:lnR>
                    <a:lnT>
                      <a:noFill/>
                    </a:lnT>
                    <a:lnB>
                      <a:noFill/>
                    </a:lnB>
                    <a:noFill/>
                  </a:tcPr>
                </a:tc>
                <a:tc>
                  <a:txBody>
                    <a:bodyPr/>
                    <a:lstStyle/>
                    <a:p>
                      <a:pPr algn="ctr" fontAlgn="b"/>
                      <a:r>
                        <a:rPr lang="es-ES" sz="1600" b="0" i="0" u="none" strike="noStrike" dirty="0">
                          <a:solidFill>
                            <a:srgbClr val="000000"/>
                          </a:solidFill>
                          <a:effectLst/>
                          <a:latin typeface="Calibri" panose="020F0502020204030204" pitchFamily="34" charset="0"/>
                        </a:rPr>
                        <a:t>15.922</a:t>
                      </a:r>
                      <a:endParaRPr lang="es-CO"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s-CO" sz="1600" b="0" i="0" u="none" strike="noStrike" dirty="0">
                          <a:solidFill>
                            <a:srgbClr val="000000"/>
                          </a:solidFill>
                          <a:effectLst/>
                          <a:latin typeface="Calibri" panose="020F0502020204030204" pitchFamily="34" charset="0"/>
                        </a:rPr>
                        <a:t>69.849</a:t>
                      </a:r>
                    </a:p>
                  </a:txBody>
                  <a:tcPr marL="9525" marR="9525" marT="9525" marB="0" anchor="b">
                    <a:lnL>
                      <a:noFill/>
                    </a:lnL>
                    <a:lnR>
                      <a:noFill/>
                    </a:lnR>
                    <a:lnT>
                      <a:noFill/>
                    </a:lnT>
                    <a:lnB>
                      <a:noFill/>
                    </a:lnB>
                    <a:noFill/>
                  </a:tcPr>
                </a:tc>
                <a:tc>
                  <a:txBody>
                    <a:bodyPr/>
                    <a:lstStyle/>
                    <a:p>
                      <a:pPr algn="ctr" fontAlgn="b"/>
                      <a:r>
                        <a:rPr lang="es-CO" sz="1600" b="0" i="0" u="none" strike="noStrike" dirty="0">
                          <a:solidFill>
                            <a:srgbClr val="000000"/>
                          </a:solidFill>
                          <a:effectLst/>
                          <a:latin typeface="Calibri" panose="020F0502020204030204" pitchFamily="34" charset="0"/>
                        </a:rPr>
                        <a:t>137.195</a:t>
                      </a:r>
                    </a:p>
                  </a:txBody>
                  <a:tcPr marL="9525" marR="9525" marT="9525" marB="0" anchor="b">
                    <a:lnL>
                      <a:noFill/>
                    </a:lnL>
                    <a:lnR>
                      <a:noFill/>
                    </a:lnR>
                    <a:lnT>
                      <a:noFill/>
                    </a:lnT>
                    <a:lnB>
                      <a:noFill/>
                    </a:lnB>
                    <a:noFill/>
                  </a:tcPr>
                </a:tc>
                <a:tc>
                  <a:txBody>
                    <a:bodyPr/>
                    <a:lstStyle/>
                    <a:p>
                      <a:pPr algn="ctr" fontAlgn="b"/>
                      <a:r>
                        <a:rPr lang="es-CO" sz="1600" b="0" i="0" u="none" strike="noStrike" dirty="0">
                          <a:solidFill>
                            <a:srgbClr val="000000"/>
                          </a:solidFill>
                          <a:effectLst/>
                          <a:latin typeface="Calibri" panose="020F0502020204030204" pitchFamily="34" charset="0"/>
                        </a:rPr>
                        <a:t>105.917</a:t>
                      </a:r>
                    </a:p>
                  </a:txBody>
                  <a:tcPr marL="9525" marR="9525" marT="9525" marB="0" anchor="b">
                    <a:lnL>
                      <a:noFill/>
                    </a:lnL>
                    <a:lnR>
                      <a:noFill/>
                    </a:lnR>
                    <a:lnT>
                      <a:noFill/>
                    </a:lnT>
                    <a:lnB>
                      <a:noFill/>
                    </a:lnB>
                    <a:noFill/>
                  </a:tcPr>
                </a:tc>
                <a:extLst>
                  <a:ext uri="{0D108BD9-81ED-4DB2-BD59-A6C34878D82A}">
                    <a16:rowId xmlns:a16="http://schemas.microsoft.com/office/drawing/2014/main" val="2977242795"/>
                  </a:ext>
                </a:extLst>
              </a:tr>
              <a:tr h="359283">
                <a:tc>
                  <a:txBody>
                    <a:bodyPr/>
                    <a:lstStyle/>
                    <a:p>
                      <a:pPr algn="l" fontAlgn="b"/>
                      <a:r>
                        <a:rPr lang="es-CO" sz="1600" b="0" i="0" u="none" strike="noStrike" dirty="0">
                          <a:solidFill>
                            <a:srgbClr val="000000"/>
                          </a:solidFill>
                          <a:effectLst/>
                          <a:latin typeface="Calibri" panose="020F0502020204030204" pitchFamily="34" charset="0"/>
                        </a:rPr>
                        <a:t>WhatsApp</a:t>
                      </a:r>
                    </a:p>
                  </a:txBody>
                  <a:tcPr marL="9525" marR="9525" marT="9525" marB="0" anchor="b">
                    <a:lnL>
                      <a:noFill/>
                    </a:lnL>
                    <a:lnR>
                      <a:noFill/>
                    </a:lnR>
                    <a:lnT>
                      <a:noFill/>
                    </a:lnT>
                    <a:lnB>
                      <a:noFill/>
                    </a:lnB>
                    <a:solidFill>
                      <a:srgbClr val="FFD966"/>
                    </a:solidFill>
                  </a:tcPr>
                </a:tc>
                <a:tc>
                  <a:txBody>
                    <a:bodyPr/>
                    <a:lstStyle/>
                    <a:p>
                      <a:pPr algn="ctr" fontAlgn="b"/>
                      <a:r>
                        <a:rPr lang="es-ES" sz="1600" b="0" i="0" u="none" strike="noStrike" dirty="0">
                          <a:solidFill>
                            <a:srgbClr val="000000"/>
                          </a:solidFill>
                          <a:effectLst/>
                          <a:latin typeface="Calibri" panose="020F0502020204030204" pitchFamily="34" charset="0"/>
                        </a:rPr>
                        <a:t>102.885</a:t>
                      </a:r>
                      <a:endParaRPr lang="es-CO"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D966"/>
                    </a:solidFill>
                  </a:tcPr>
                </a:tc>
                <a:tc>
                  <a:txBody>
                    <a:bodyPr/>
                    <a:lstStyle/>
                    <a:p>
                      <a:pPr algn="ctr" fontAlgn="b"/>
                      <a:r>
                        <a:rPr lang="es-CO" sz="1600" b="0" i="0" u="none" strike="noStrike" dirty="0">
                          <a:solidFill>
                            <a:srgbClr val="000000"/>
                          </a:solidFill>
                          <a:effectLst/>
                          <a:latin typeface="Calibri" panose="020F0502020204030204" pitchFamily="34" charset="0"/>
                        </a:rPr>
                        <a:t>77.786</a:t>
                      </a:r>
                    </a:p>
                  </a:txBody>
                  <a:tcPr marL="9525" marR="9525" marT="9525" marB="0" anchor="b">
                    <a:lnL>
                      <a:noFill/>
                    </a:lnL>
                    <a:lnR>
                      <a:noFill/>
                    </a:lnR>
                    <a:lnT>
                      <a:noFill/>
                    </a:lnT>
                    <a:lnB>
                      <a:noFill/>
                    </a:lnB>
                    <a:solidFill>
                      <a:srgbClr val="FFD966"/>
                    </a:solidFill>
                  </a:tcPr>
                </a:tc>
                <a:tc>
                  <a:txBody>
                    <a:bodyPr/>
                    <a:lstStyle/>
                    <a:p>
                      <a:pPr algn="ctr" fontAlgn="b"/>
                      <a:r>
                        <a:rPr lang="es-CO" sz="1600" b="0" i="0" u="none" strike="noStrike" dirty="0">
                          <a:solidFill>
                            <a:srgbClr val="000000"/>
                          </a:solidFill>
                          <a:effectLst/>
                          <a:latin typeface="Calibri" panose="020F0502020204030204" pitchFamily="34" charset="0"/>
                        </a:rPr>
                        <a:t>37.754</a:t>
                      </a:r>
                    </a:p>
                  </a:txBody>
                  <a:tcPr marL="9525" marR="9525" marT="9525" marB="0" anchor="b">
                    <a:lnL>
                      <a:noFill/>
                    </a:lnL>
                    <a:lnR>
                      <a:noFill/>
                    </a:lnR>
                    <a:lnT>
                      <a:noFill/>
                    </a:lnT>
                    <a:lnB>
                      <a:noFill/>
                    </a:lnB>
                    <a:solidFill>
                      <a:srgbClr val="FFD966"/>
                    </a:solidFill>
                  </a:tcPr>
                </a:tc>
                <a:tc>
                  <a:txBody>
                    <a:bodyPr/>
                    <a:lstStyle/>
                    <a:p>
                      <a:pPr algn="ctr" fontAlgn="b"/>
                      <a:r>
                        <a:rPr lang="es-CO" sz="1600" b="0" i="0" u="none" strike="noStrike" dirty="0">
                          <a:solidFill>
                            <a:srgbClr val="000000"/>
                          </a:solidFill>
                          <a:effectLst/>
                          <a:latin typeface="Calibri" panose="020F0502020204030204" pitchFamily="34" charset="0"/>
                        </a:rPr>
                        <a:t>37.937</a:t>
                      </a:r>
                    </a:p>
                  </a:txBody>
                  <a:tcPr marL="9525" marR="9525" marT="9525" marB="0" anchor="b">
                    <a:lnL>
                      <a:noFill/>
                    </a:lnL>
                    <a:lnR>
                      <a:noFill/>
                    </a:lnR>
                    <a:lnT>
                      <a:noFill/>
                    </a:lnT>
                    <a:lnB>
                      <a:noFill/>
                    </a:lnB>
                    <a:solidFill>
                      <a:srgbClr val="FFD966"/>
                    </a:solidFill>
                  </a:tcPr>
                </a:tc>
                <a:extLst>
                  <a:ext uri="{0D108BD9-81ED-4DB2-BD59-A6C34878D82A}">
                    <a16:rowId xmlns:a16="http://schemas.microsoft.com/office/drawing/2014/main" val="627415460"/>
                  </a:ext>
                </a:extLst>
              </a:tr>
              <a:tr h="359283">
                <a:tc>
                  <a:txBody>
                    <a:bodyPr/>
                    <a:lstStyle/>
                    <a:p>
                      <a:pPr algn="l" fontAlgn="b"/>
                      <a:r>
                        <a:rPr lang="es-ES" sz="1600" b="0" i="0" u="none" strike="noStrike" dirty="0">
                          <a:solidFill>
                            <a:srgbClr val="000000"/>
                          </a:solidFill>
                          <a:effectLst/>
                          <a:latin typeface="Calibri" panose="020F0502020204030204" pitchFamily="34" charset="0"/>
                        </a:rPr>
                        <a:t>V</a:t>
                      </a:r>
                      <a:r>
                        <a:rPr lang="es-CO" sz="1600" b="0" i="0" u="none" strike="noStrike" dirty="0" err="1">
                          <a:solidFill>
                            <a:srgbClr val="000000"/>
                          </a:solidFill>
                          <a:effectLst/>
                          <a:latin typeface="Calibri" panose="020F0502020204030204" pitchFamily="34" charset="0"/>
                        </a:rPr>
                        <a:t>irtual</a:t>
                      </a:r>
                      <a:r>
                        <a:rPr lang="es-CO" sz="1600" b="0" i="0" u="none" strike="noStrike" dirty="0">
                          <a:solidFill>
                            <a:srgbClr val="000000"/>
                          </a:solidFill>
                          <a:effectLst/>
                          <a:latin typeface="Calibri" panose="020F0502020204030204" pitchFamily="34" charset="0"/>
                        </a:rPr>
                        <a:t> (Ferias – Videollamadas)</a:t>
                      </a:r>
                    </a:p>
                  </a:txBody>
                  <a:tcPr marL="9525" marR="9525" marT="9525" marB="0" anchor="b">
                    <a:lnL>
                      <a:noFill/>
                    </a:lnL>
                    <a:lnR>
                      <a:noFill/>
                    </a:lnR>
                    <a:lnT>
                      <a:noFill/>
                    </a:lnT>
                    <a:lnB>
                      <a:noFill/>
                    </a:lnB>
                  </a:tcPr>
                </a:tc>
                <a:tc>
                  <a:txBody>
                    <a:bodyPr/>
                    <a:lstStyle/>
                    <a:p>
                      <a:pPr algn="ctr" fontAlgn="b"/>
                      <a:r>
                        <a:rPr lang="es-ES" sz="1600" b="0" i="0" u="none" strike="noStrike" dirty="0">
                          <a:solidFill>
                            <a:srgbClr val="000000"/>
                          </a:solidFill>
                          <a:effectLst/>
                          <a:latin typeface="Calibri" panose="020F0502020204030204" pitchFamily="34" charset="0"/>
                        </a:rPr>
                        <a:t>0</a:t>
                      </a:r>
                      <a:endParaRPr lang="es-CO"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s-CO" sz="16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s-CO" sz="1600" b="0" i="0" u="none" strike="noStrike" dirty="0">
                          <a:solidFill>
                            <a:srgbClr val="000000"/>
                          </a:solidFill>
                          <a:effectLst/>
                          <a:latin typeface="Calibri" panose="020F0502020204030204" pitchFamily="34" charset="0"/>
                        </a:rPr>
                        <a:t>25.030</a:t>
                      </a:r>
                    </a:p>
                  </a:txBody>
                  <a:tcPr marL="9525" marR="9525" marT="9525" marB="0" anchor="b">
                    <a:lnL>
                      <a:noFill/>
                    </a:lnL>
                    <a:lnR>
                      <a:noFill/>
                    </a:lnR>
                    <a:lnT>
                      <a:noFill/>
                    </a:lnT>
                    <a:lnB>
                      <a:noFill/>
                    </a:lnB>
                  </a:tcPr>
                </a:tc>
                <a:tc>
                  <a:txBody>
                    <a:bodyPr/>
                    <a:lstStyle/>
                    <a:p>
                      <a:pPr algn="ctr" fontAlgn="b"/>
                      <a:r>
                        <a:rPr lang="es-CO" sz="1600" b="0" i="0" u="none" strike="noStrike" dirty="0">
                          <a:solidFill>
                            <a:srgbClr val="000000"/>
                          </a:solidFill>
                          <a:effectLst/>
                          <a:latin typeface="Calibri" panose="020F0502020204030204" pitchFamily="34" charset="0"/>
                        </a:rPr>
                        <a:t>17.754</a:t>
                      </a:r>
                    </a:p>
                  </a:txBody>
                  <a:tcPr marL="9525" marR="9525" marT="9525" marB="0" anchor="b">
                    <a:lnL>
                      <a:noFill/>
                    </a:lnL>
                    <a:lnR>
                      <a:noFill/>
                    </a:lnR>
                    <a:lnT>
                      <a:noFill/>
                    </a:lnT>
                    <a:lnB>
                      <a:noFill/>
                    </a:lnB>
                  </a:tcPr>
                </a:tc>
                <a:extLst>
                  <a:ext uri="{0D108BD9-81ED-4DB2-BD59-A6C34878D82A}">
                    <a16:rowId xmlns:a16="http://schemas.microsoft.com/office/drawing/2014/main" val="1605575667"/>
                  </a:ext>
                </a:extLst>
              </a:tr>
              <a:tr h="347914">
                <a:tc>
                  <a:txBody>
                    <a:bodyPr/>
                    <a:lstStyle/>
                    <a:p>
                      <a:pPr algn="l" fontAlgn="b"/>
                      <a:r>
                        <a:rPr lang="es-CO" sz="1600" b="0" i="0" u="none" strike="noStrike" dirty="0">
                          <a:solidFill>
                            <a:srgbClr val="000000"/>
                          </a:solidFill>
                          <a:effectLst/>
                          <a:latin typeface="Calibri" panose="020F0502020204030204" pitchFamily="34" charset="0"/>
                        </a:rPr>
                        <a:t>Terminales Autoatención</a:t>
                      </a:r>
                    </a:p>
                  </a:txBody>
                  <a:tcPr marL="9525" marR="9525" marT="9525" marB="0" anchor="b">
                    <a:lnL>
                      <a:noFill/>
                    </a:lnL>
                    <a:lnR>
                      <a:noFill/>
                    </a:lnR>
                    <a:lnT>
                      <a:noFill/>
                    </a:lnT>
                    <a:lnB>
                      <a:noFill/>
                    </a:lnB>
                    <a:solidFill>
                      <a:srgbClr val="FFD966"/>
                    </a:solidFill>
                  </a:tcPr>
                </a:tc>
                <a:tc>
                  <a:txBody>
                    <a:bodyPr/>
                    <a:lstStyle/>
                    <a:p>
                      <a:pPr algn="ctr" fontAlgn="b"/>
                      <a:r>
                        <a:rPr lang="es-ES" sz="1600" b="0" i="0" u="none" strike="noStrike" dirty="0">
                          <a:solidFill>
                            <a:srgbClr val="000000"/>
                          </a:solidFill>
                          <a:effectLst/>
                          <a:latin typeface="Calibri" panose="020F0502020204030204" pitchFamily="34" charset="0"/>
                        </a:rPr>
                        <a:t>0</a:t>
                      </a:r>
                      <a:endParaRPr lang="es-CO"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D966"/>
                    </a:solidFill>
                  </a:tcPr>
                </a:tc>
                <a:tc>
                  <a:txBody>
                    <a:bodyPr/>
                    <a:lstStyle/>
                    <a:p>
                      <a:pPr algn="ctr" fontAlgn="b"/>
                      <a:r>
                        <a:rPr lang="es-CO" sz="16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D966"/>
                    </a:solidFill>
                  </a:tcPr>
                </a:tc>
                <a:tc>
                  <a:txBody>
                    <a:bodyPr/>
                    <a:lstStyle/>
                    <a:p>
                      <a:pPr algn="ctr" fontAlgn="b"/>
                      <a:r>
                        <a:rPr lang="es-CO" sz="1600" b="0" i="0" u="none" strike="noStrike" dirty="0">
                          <a:solidFill>
                            <a:srgbClr val="000000"/>
                          </a:solidFill>
                          <a:effectLst/>
                          <a:latin typeface="Calibri" panose="020F0502020204030204" pitchFamily="34" charset="0"/>
                        </a:rPr>
                        <a:t>68.291</a:t>
                      </a:r>
                    </a:p>
                  </a:txBody>
                  <a:tcPr marL="9525" marR="9525" marT="9525" marB="0" anchor="b">
                    <a:lnL>
                      <a:noFill/>
                    </a:lnL>
                    <a:lnR>
                      <a:noFill/>
                    </a:lnR>
                    <a:lnT>
                      <a:noFill/>
                    </a:lnT>
                    <a:lnB>
                      <a:noFill/>
                    </a:lnB>
                    <a:solidFill>
                      <a:srgbClr val="FFD966"/>
                    </a:solidFill>
                  </a:tcPr>
                </a:tc>
                <a:tc>
                  <a:txBody>
                    <a:bodyPr/>
                    <a:lstStyle/>
                    <a:p>
                      <a:pPr algn="ctr" fontAlgn="b"/>
                      <a:r>
                        <a:rPr lang="es-CO" sz="1600" b="0" i="0" u="none" strike="noStrike" dirty="0">
                          <a:solidFill>
                            <a:srgbClr val="000000"/>
                          </a:solidFill>
                          <a:effectLst/>
                          <a:latin typeface="Calibri" panose="020F0502020204030204" pitchFamily="34" charset="0"/>
                        </a:rPr>
                        <a:t>26.103 </a:t>
                      </a:r>
                    </a:p>
                  </a:txBody>
                  <a:tcPr marL="9525" marR="9525" marT="9525" marB="0" anchor="b">
                    <a:lnL>
                      <a:noFill/>
                    </a:lnL>
                    <a:lnR>
                      <a:noFill/>
                    </a:lnR>
                    <a:lnT>
                      <a:noFill/>
                    </a:lnT>
                    <a:lnB>
                      <a:noFill/>
                    </a:lnB>
                    <a:solidFill>
                      <a:srgbClr val="FFD966"/>
                    </a:solidFill>
                  </a:tcPr>
                </a:tc>
                <a:extLst>
                  <a:ext uri="{0D108BD9-81ED-4DB2-BD59-A6C34878D82A}">
                    <a16:rowId xmlns:a16="http://schemas.microsoft.com/office/drawing/2014/main" val="1844625552"/>
                  </a:ext>
                </a:extLst>
              </a:tr>
              <a:tr h="359283">
                <a:tc>
                  <a:txBody>
                    <a:bodyPr/>
                    <a:lstStyle/>
                    <a:p>
                      <a:pPr algn="l" fontAlgn="b"/>
                      <a:r>
                        <a:rPr lang="es-CO" sz="1800" b="0" i="0" u="none" strike="noStrike" dirty="0">
                          <a:solidFill>
                            <a:srgbClr val="FFFFFF"/>
                          </a:solidFill>
                          <a:effectLst/>
                          <a:latin typeface="Calibri" panose="020F0502020204030204" pitchFamily="34" charset="0"/>
                        </a:rPr>
                        <a:t> Total </a:t>
                      </a:r>
                    </a:p>
                  </a:txBody>
                  <a:tcPr marL="9525" marR="9525" marT="9525" marB="0" anchor="b">
                    <a:lnL>
                      <a:noFill/>
                    </a:lnL>
                    <a:lnR>
                      <a:noFill/>
                    </a:lnR>
                    <a:lnT>
                      <a:noFill/>
                    </a:lnT>
                    <a:lnB>
                      <a:noFill/>
                    </a:lnB>
                    <a:solidFill>
                      <a:srgbClr val="161616"/>
                    </a:solidFill>
                  </a:tcPr>
                </a:tc>
                <a:tc>
                  <a:txBody>
                    <a:bodyPr/>
                    <a:lstStyle/>
                    <a:p>
                      <a:pPr algn="ctr" fontAlgn="b"/>
                      <a:r>
                        <a:rPr lang="es-ES" sz="1800" b="0" i="0" u="none" strike="noStrike" dirty="0">
                          <a:solidFill>
                            <a:srgbClr val="FFFFFF"/>
                          </a:solidFill>
                          <a:effectLst/>
                          <a:latin typeface="Calibri" panose="020F0502020204030204" pitchFamily="34" charset="0"/>
                        </a:rPr>
                        <a:t>316.322</a:t>
                      </a:r>
                      <a:endParaRPr lang="es-CO" sz="1800" b="0" i="0" u="none" strike="noStrike" dirty="0">
                        <a:solidFill>
                          <a:srgbClr val="FFFFFF"/>
                        </a:solidFill>
                        <a:effectLst/>
                        <a:latin typeface="Calibri" panose="020F0502020204030204" pitchFamily="34" charset="0"/>
                      </a:endParaRPr>
                    </a:p>
                  </a:txBody>
                  <a:tcPr marL="9525" marR="9525" marT="9525" marB="0" anchor="b">
                    <a:lnL>
                      <a:noFill/>
                    </a:lnL>
                    <a:lnR>
                      <a:noFill/>
                    </a:lnR>
                    <a:lnT>
                      <a:noFill/>
                    </a:lnT>
                    <a:lnB>
                      <a:noFill/>
                    </a:lnB>
                    <a:solidFill>
                      <a:srgbClr val="161616"/>
                    </a:solidFill>
                  </a:tcPr>
                </a:tc>
                <a:tc>
                  <a:txBody>
                    <a:bodyPr/>
                    <a:lstStyle/>
                    <a:p>
                      <a:pPr algn="ctr" fontAlgn="b"/>
                      <a:r>
                        <a:rPr lang="es-CO" sz="1800" b="0" i="0" u="none" strike="noStrike" dirty="0">
                          <a:solidFill>
                            <a:srgbClr val="FFFFFF"/>
                          </a:solidFill>
                          <a:effectLst/>
                          <a:latin typeface="Calibri" panose="020F0502020204030204" pitchFamily="34" charset="0"/>
                        </a:rPr>
                        <a:t>454.319</a:t>
                      </a:r>
                    </a:p>
                  </a:txBody>
                  <a:tcPr marL="9525" marR="9525" marT="9525" marB="0" anchor="b">
                    <a:lnL>
                      <a:noFill/>
                    </a:lnL>
                    <a:lnR>
                      <a:noFill/>
                    </a:lnR>
                    <a:lnT>
                      <a:noFill/>
                    </a:lnT>
                    <a:lnB>
                      <a:noFill/>
                    </a:lnB>
                    <a:solidFill>
                      <a:srgbClr val="161616"/>
                    </a:solidFill>
                  </a:tcPr>
                </a:tc>
                <a:tc>
                  <a:txBody>
                    <a:bodyPr/>
                    <a:lstStyle/>
                    <a:p>
                      <a:pPr algn="ctr" fontAlgn="b"/>
                      <a:r>
                        <a:rPr lang="es-CO" sz="1800" b="0" i="0" u="none" strike="noStrike" dirty="0">
                          <a:solidFill>
                            <a:srgbClr val="FFFFFF"/>
                          </a:solidFill>
                          <a:effectLst/>
                          <a:latin typeface="Calibri" panose="020F0502020204030204" pitchFamily="34" charset="0"/>
                        </a:rPr>
                        <a:t>746.985</a:t>
                      </a:r>
                    </a:p>
                  </a:txBody>
                  <a:tcPr marL="9525" marR="9525" marT="9525" marB="0" anchor="b">
                    <a:lnL>
                      <a:noFill/>
                    </a:lnL>
                    <a:lnR>
                      <a:noFill/>
                    </a:lnR>
                    <a:lnT>
                      <a:noFill/>
                    </a:lnT>
                    <a:lnB>
                      <a:noFill/>
                    </a:lnB>
                    <a:solidFill>
                      <a:srgbClr val="161616"/>
                    </a:solidFill>
                  </a:tcPr>
                </a:tc>
                <a:tc>
                  <a:txBody>
                    <a:bodyPr/>
                    <a:lstStyle/>
                    <a:p>
                      <a:pPr algn="ctr" fontAlgn="b"/>
                      <a:r>
                        <a:rPr lang="es-CO" sz="1800" b="0" i="0" u="none" strike="noStrike" dirty="0">
                          <a:solidFill>
                            <a:srgbClr val="FFFFFF"/>
                          </a:solidFill>
                          <a:effectLst/>
                          <a:latin typeface="Calibri" panose="020F0502020204030204" pitchFamily="34" charset="0"/>
                        </a:rPr>
                        <a:t>508.924</a:t>
                      </a:r>
                    </a:p>
                  </a:txBody>
                  <a:tcPr marL="9525" marR="9525" marT="9525" marB="0" anchor="b">
                    <a:lnL>
                      <a:noFill/>
                    </a:lnL>
                    <a:lnR>
                      <a:noFill/>
                    </a:lnR>
                    <a:lnT>
                      <a:noFill/>
                    </a:lnT>
                    <a:lnB>
                      <a:noFill/>
                    </a:lnB>
                    <a:solidFill>
                      <a:srgbClr val="161616"/>
                    </a:solidFill>
                  </a:tcPr>
                </a:tc>
                <a:extLst>
                  <a:ext uri="{0D108BD9-81ED-4DB2-BD59-A6C34878D82A}">
                    <a16:rowId xmlns:a16="http://schemas.microsoft.com/office/drawing/2014/main" val="3704342535"/>
                  </a:ext>
                </a:extLst>
              </a:tr>
            </a:tbl>
          </a:graphicData>
        </a:graphic>
      </p:graphicFrame>
    </p:spTree>
    <p:extLst>
      <p:ext uri="{BB962C8B-B14F-4D97-AF65-F5344CB8AC3E}">
        <p14:creationId xmlns:p14="http://schemas.microsoft.com/office/powerpoint/2010/main" val="115766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áfico 2" descr="Trabajo remoto contorno">
            <a:extLst>
              <a:ext uri="{FF2B5EF4-FFF2-40B4-BE49-F238E27FC236}">
                <a16:creationId xmlns:a16="http://schemas.microsoft.com/office/drawing/2014/main" id="{75FEB4EF-38D6-D47F-B80F-9A05EC584FB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125" y="191510"/>
            <a:ext cx="649445" cy="649445"/>
          </a:xfrm>
          <a:prstGeom prst="rect">
            <a:avLst/>
          </a:prstGeom>
        </p:spPr>
      </p:pic>
      <p:sp>
        <p:nvSpPr>
          <p:cNvPr id="8" name="CuadroTexto 7">
            <a:extLst>
              <a:ext uri="{FF2B5EF4-FFF2-40B4-BE49-F238E27FC236}">
                <a16:creationId xmlns:a16="http://schemas.microsoft.com/office/drawing/2014/main" id="{073FECB3-2E79-4773-BF71-607111B7EF9F}"/>
              </a:ext>
            </a:extLst>
          </p:cNvPr>
          <p:cNvSpPr txBox="1"/>
          <p:nvPr/>
        </p:nvSpPr>
        <p:spPr>
          <a:xfrm>
            <a:off x="878570" y="210013"/>
            <a:ext cx="7355114"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CO" sz="2800">
                <a:solidFill>
                  <a:srgbClr val="C00000"/>
                </a:solidFill>
                <a:latin typeface="+mn-lt"/>
              </a:rPr>
              <a:t>Ejecución Presupuestal 2023 –SHD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1600" i="0" u="none" strike="noStrike" kern="1200" cap="none" spc="-130" normalizeH="0" baseline="0" noProof="0">
              <a:ln>
                <a:noFill/>
              </a:ln>
              <a:solidFill>
                <a:srgbClr val="C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1600" i="0" u="none" strike="noStrike" kern="1200" cap="none" spc="-13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corte </a:t>
            </a:r>
            <a:r>
              <a:rPr lang="es-CO" sz="1600" spc="-130">
                <a:solidFill>
                  <a:srgbClr val="C00000"/>
                </a:solidFill>
                <a:cs typeface="Calibri" panose="020F0502020204030204" pitchFamily="34" charset="0"/>
              </a:rPr>
              <a:t> junio </a:t>
            </a:r>
            <a:r>
              <a:rPr kumimoji="0" lang="es-CO" sz="1600" i="0" u="none" strike="noStrike" kern="1200" cap="none" spc="-13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de 2023  (Cifras en millones)</a:t>
            </a:r>
          </a:p>
        </p:txBody>
      </p:sp>
      <p:sp>
        <p:nvSpPr>
          <p:cNvPr id="9" name="CuadroTexto 8">
            <a:extLst>
              <a:ext uri="{FF2B5EF4-FFF2-40B4-BE49-F238E27FC236}">
                <a16:creationId xmlns:a16="http://schemas.microsoft.com/office/drawing/2014/main" id="{A88F90D2-EE31-4E4C-B827-37D9E1E34972}"/>
              </a:ext>
            </a:extLst>
          </p:cNvPr>
          <p:cNvSpPr txBox="1"/>
          <p:nvPr/>
        </p:nvSpPr>
        <p:spPr>
          <a:xfrm>
            <a:off x="7304535" y="310265"/>
            <a:ext cx="1858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marL="514350" indent="-514350" algn="r">
              <a:lnSpc>
                <a:spcPct val="100000"/>
              </a:lnSpc>
              <a:spcBef>
                <a:spcPct val="0"/>
              </a:spcBef>
              <a:buFontTx/>
              <a:buAutoNum type="arabicPeriod"/>
              <a:defRPr sz="2800" b="1">
                <a:solidFill>
                  <a:srgbClr val="C0000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CO" sz="2000" b="1" i="0" u="none" strike="noStrike" kern="1200" cap="none" spc="0" normalizeH="0" baseline="0" noProof="0">
                <a:ln>
                  <a:noFill/>
                </a:ln>
                <a:solidFill>
                  <a:prstClr val="black">
                    <a:lumMod val="95000"/>
                    <a:lumOff val="5000"/>
                  </a:prstClr>
                </a:solidFill>
                <a:effectLst/>
                <a:uLnTx/>
                <a:uFillTx/>
                <a:latin typeface="Arial Narrow" panose="020B0606020202030204" pitchFamily="34" charset="0"/>
                <a:ea typeface="+mn-ea"/>
                <a:cs typeface="+mn-cs"/>
              </a:rPr>
              <a:t>Funcionamiento</a:t>
            </a:r>
          </a:p>
        </p:txBody>
      </p:sp>
      <p:pic>
        <p:nvPicPr>
          <p:cNvPr id="10" name="Imagen 9">
            <a:extLst>
              <a:ext uri="{FF2B5EF4-FFF2-40B4-BE49-F238E27FC236}">
                <a16:creationId xmlns:a16="http://schemas.microsoft.com/office/drawing/2014/main" id="{6F264B5B-3DE5-4D7D-9086-4230C421BF57}"/>
              </a:ext>
            </a:extLst>
          </p:cNvPr>
          <p:cNvPicPr>
            <a:picLocks noChangeAspect="1"/>
          </p:cNvPicPr>
          <p:nvPr/>
        </p:nvPicPr>
        <p:blipFill>
          <a:blip r:embed="rId4"/>
          <a:stretch>
            <a:fillRect/>
          </a:stretch>
        </p:blipFill>
        <p:spPr>
          <a:xfrm>
            <a:off x="436062" y="1054090"/>
            <a:ext cx="5035732" cy="3078747"/>
          </a:xfrm>
          <a:prstGeom prst="rect">
            <a:avLst/>
          </a:prstGeom>
        </p:spPr>
      </p:pic>
      <p:pic>
        <p:nvPicPr>
          <p:cNvPr id="11" name="Imagen 10">
            <a:extLst>
              <a:ext uri="{FF2B5EF4-FFF2-40B4-BE49-F238E27FC236}">
                <a16:creationId xmlns:a16="http://schemas.microsoft.com/office/drawing/2014/main" id="{6936F51C-F9BE-44EB-B3BE-918D0D9E44E7}"/>
              </a:ext>
            </a:extLst>
          </p:cNvPr>
          <p:cNvPicPr>
            <a:picLocks noChangeAspect="1"/>
          </p:cNvPicPr>
          <p:nvPr/>
        </p:nvPicPr>
        <p:blipFill>
          <a:blip r:embed="rId5"/>
          <a:stretch>
            <a:fillRect/>
          </a:stretch>
        </p:blipFill>
        <p:spPr>
          <a:xfrm>
            <a:off x="6776684" y="1054089"/>
            <a:ext cx="5041829" cy="3078747"/>
          </a:xfrm>
          <a:prstGeom prst="rect">
            <a:avLst/>
          </a:prstGeom>
        </p:spPr>
      </p:pic>
      <p:pic>
        <p:nvPicPr>
          <p:cNvPr id="12" name="Imagen 11">
            <a:extLst>
              <a:ext uri="{FF2B5EF4-FFF2-40B4-BE49-F238E27FC236}">
                <a16:creationId xmlns:a16="http://schemas.microsoft.com/office/drawing/2014/main" id="{C51CCFFB-CE43-4575-9510-9014B2E8D679}"/>
              </a:ext>
            </a:extLst>
          </p:cNvPr>
          <p:cNvPicPr>
            <a:picLocks noChangeAspect="1"/>
          </p:cNvPicPr>
          <p:nvPr/>
        </p:nvPicPr>
        <p:blipFill>
          <a:blip r:embed="rId6"/>
          <a:stretch>
            <a:fillRect/>
          </a:stretch>
        </p:blipFill>
        <p:spPr>
          <a:xfrm>
            <a:off x="816767" y="4128668"/>
            <a:ext cx="8200319" cy="2658126"/>
          </a:xfrm>
          <a:prstGeom prst="rect">
            <a:avLst/>
          </a:prstGeom>
        </p:spPr>
      </p:pic>
    </p:spTree>
    <p:extLst>
      <p:ext uri="{BB962C8B-B14F-4D97-AF65-F5344CB8AC3E}">
        <p14:creationId xmlns:p14="http://schemas.microsoft.com/office/powerpoint/2010/main" val="1204365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EC3567-CAC3-56AF-8F17-77F7D4BF2017}"/>
              </a:ext>
            </a:extLst>
          </p:cNvPr>
          <p:cNvSpPr txBox="1">
            <a:spLocks/>
          </p:cNvSpPr>
          <p:nvPr/>
        </p:nvSpPr>
        <p:spPr>
          <a:xfrm>
            <a:off x="611695" y="-55904"/>
            <a:ext cx="8067848" cy="926608"/>
          </a:xfrm>
          <a:prstGeom prst="rect">
            <a:avLst/>
          </a:prstGeom>
        </p:spPr>
        <p:txBody>
          <a:bodyPr vert="horz" lIns="91440" tIns="45720" rIns="91440" bIns="45720" rtlCol="0" anchor="ctr">
            <a:normAutofit/>
          </a:bodyPr>
          <a:lstStyle>
            <a:lvl1pPr algn="l" defTabSz="1828847" rtl="0" eaLnBrk="1" latinLnBrk="0" hangingPunct="1">
              <a:spcBef>
                <a:spcPct val="0"/>
              </a:spcBef>
              <a:buNone/>
              <a:defRPr sz="6402" b="0" kern="1200">
                <a:solidFill>
                  <a:schemeClr val="tx1">
                    <a:lumMod val="65000"/>
                    <a:lumOff val="35000"/>
                  </a:schemeClr>
                </a:solidFill>
                <a:latin typeface="Source Sans Pro Light" pitchFamily="34" charset="0"/>
                <a:ea typeface="+mj-ea"/>
                <a:cs typeface="+mj-cs"/>
              </a:defRPr>
            </a:lvl1pPr>
          </a:lstStyle>
          <a:p>
            <a:pPr marR="0" lvl="0" indent="0" fontAlgn="auto">
              <a:lnSpc>
                <a:spcPct val="100000"/>
              </a:lnSpc>
              <a:spcAft>
                <a:spcPts val="0"/>
              </a:spcAft>
              <a:buClrTx/>
              <a:buSzTx/>
              <a:tabLst/>
              <a:defRPr/>
            </a:pPr>
            <a:r>
              <a:rPr lang="es-CO" sz="2800" dirty="0">
                <a:solidFill>
                  <a:srgbClr val="C00000"/>
                </a:solidFill>
                <a:latin typeface="+mn-lt"/>
                <a:ea typeface="+mn-ea"/>
                <a:cs typeface="+mn-cs"/>
              </a:rPr>
              <a:t>Gestión Servicio a la ciudadanía</a:t>
            </a:r>
          </a:p>
        </p:txBody>
      </p:sp>
      <p:sp>
        <p:nvSpPr>
          <p:cNvPr id="50" name="Rectángulo 49">
            <a:extLst>
              <a:ext uri="{FF2B5EF4-FFF2-40B4-BE49-F238E27FC236}">
                <a16:creationId xmlns:a16="http://schemas.microsoft.com/office/drawing/2014/main" id="{674A1648-F9F2-0F03-FF78-8C0A8F7A1C62}"/>
              </a:ext>
            </a:extLst>
          </p:cNvPr>
          <p:cNvSpPr/>
          <p:nvPr/>
        </p:nvSpPr>
        <p:spPr>
          <a:xfrm>
            <a:off x="223061" y="930052"/>
            <a:ext cx="11774908" cy="730505"/>
          </a:xfrm>
          <a:prstGeom prst="rect">
            <a:avLst/>
          </a:prstGeom>
          <a:solidFill>
            <a:srgbClr val="AA1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2">
            <a:extLst>
              <a:ext uri="{FF2B5EF4-FFF2-40B4-BE49-F238E27FC236}">
                <a16:creationId xmlns:a16="http://schemas.microsoft.com/office/drawing/2014/main" id="{37FD782C-3AA3-F3EC-B8E5-ED35DF53CB0D}"/>
              </a:ext>
            </a:extLst>
          </p:cNvPr>
          <p:cNvSpPr txBox="1"/>
          <p:nvPr/>
        </p:nvSpPr>
        <p:spPr>
          <a:xfrm>
            <a:off x="238545" y="892630"/>
            <a:ext cx="1133863" cy="830997"/>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800" b="1" i="0" u="none" strike="noStrike" kern="1200" cap="none" spc="0" normalizeH="0" baseline="0" noProof="0">
                <a:ln>
                  <a:noFill/>
                </a:ln>
                <a:solidFill>
                  <a:prstClr val="white">
                    <a:alpha val="40000"/>
                  </a:prstClr>
                </a:solidFill>
                <a:effectLst/>
                <a:uLnTx/>
                <a:uFillTx/>
                <a:latin typeface="Calibri" panose="020F0502020204030204"/>
                <a:ea typeface="맑은 고딕" panose="020B0503020000020004" pitchFamily="34" charset="-127"/>
                <a:cs typeface="Arial" pitchFamily="34" charset="0"/>
              </a:rPr>
              <a:t>01</a:t>
            </a:r>
            <a:endParaRPr kumimoji="0" lang="ko-KR" altLang="en-US" sz="4800" b="1" i="0" u="none" strike="noStrike" kern="1200" cap="none" spc="0" normalizeH="0" baseline="0" noProof="0">
              <a:ln>
                <a:noFill/>
              </a:ln>
              <a:solidFill>
                <a:prstClr val="white">
                  <a:alpha val="40000"/>
                </a:prstClr>
              </a:solidFill>
              <a:effectLst/>
              <a:uLnTx/>
              <a:uFillTx/>
              <a:latin typeface="Calibri" panose="020F0502020204030204"/>
              <a:ea typeface="맑은 고딕" panose="020B0503020000020004" pitchFamily="34" charset="-127"/>
              <a:cs typeface="Arial" pitchFamily="34" charset="0"/>
            </a:endParaRPr>
          </a:p>
        </p:txBody>
      </p:sp>
      <p:sp>
        <p:nvSpPr>
          <p:cNvPr id="53" name="Rectángulo 52">
            <a:extLst>
              <a:ext uri="{FF2B5EF4-FFF2-40B4-BE49-F238E27FC236}">
                <a16:creationId xmlns:a16="http://schemas.microsoft.com/office/drawing/2014/main" id="{9664C64E-08DC-83B8-6883-AED9574BC7CA}"/>
              </a:ext>
            </a:extLst>
          </p:cNvPr>
          <p:cNvSpPr/>
          <p:nvPr/>
        </p:nvSpPr>
        <p:spPr>
          <a:xfrm>
            <a:off x="223060" y="944468"/>
            <a:ext cx="11774908" cy="4930267"/>
          </a:xfrm>
          <a:prstGeom prst="rect">
            <a:avLst/>
          </a:prstGeom>
          <a:noFill/>
          <a:ln w="28575">
            <a:solidFill>
              <a:srgbClr val="AA1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 name="Conector recto 53">
            <a:extLst>
              <a:ext uri="{FF2B5EF4-FFF2-40B4-BE49-F238E27FC236}">
                <a16:creationId xmlns:a16="http://schemas.microsoft.com/office/drawing/2014/main" id="{9B821873-2C53-5D49-570A-A590FFF57BAD}"/>
              </a:ext>
            </a:extLst>
          </p:cNvPr>
          <p:cNvCxnSpPr>
            <a:cxnSpLocks/>
          </p:cNvCxnSpPr>
          <p:nvPr/>
        </p:nvCxnSpPr>
        <p:spPr>
          <a:xfrm flipH="1">
            <a:off x="5580146" y="930052"/>
            <a:ext cx="3241" cy="4944683"/>
          </a:xfrm>
          <a:prstGeom prst="line">
            <a:avLst/>
          </a:prstGeom>
          <a:ln w="28575">
            <a:solidFill>
              <a:srgbClr val="AA1B2E"/>
            </a:solidFill>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C813A6B2-B1D4-F9F8-5116-0205201D6A44}"/>
              </a:ext>
            </a:extLst>
          </p:cNvPr>
          <p:cNvSpPr txBox="1"/>
          <p:nvPr/>
        </p:nvSpPr>
        <p:spPr>
          <a:xfrm>
            <a:off x="6617969" y="1122254"/>
            <a:ext cx="48704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altLang="ko-KR" sz="1800" b="1"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rPr>
              <a:t>Detalle trimestral Gestión</a:t>
            </a:r>
            <a:endParaRPr kumimoji="0" lang="es-ES_tradnl" altLang="ko-KR" sz="1200" b="1"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56" name="TextBox 2">
            <a:extLst>
              <a:ext uri="{FF2B5EF4-FFF2-40B4-BE49-F238E27FC236}">
                <a16:creationId xmlns:a16="http://schemas.microsoft.com/office/drawing/2014/main" id="{307C9C08-0719-366E-1FA0-FA17545B649C}"/>
              </a:ext>
            </a:extLst>
          </p:cNvPr>
          <p:cNvSpPr txBox="1"/>
          <p:nvPr/>
        </p:nvSpPr>
        <p:spPr>
          <a:xfrm>
            <a:off x="5616432" y="894558"/>
            <a:ext cx="1133863" cy="830997"/>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800" b="1" i="0" u="none" strike="noStrike" kern="1200" cap="none" spc="0" normalizeH="0" baseline="0" noProof="0" dirty="0">
                <a:ln>
                  <a:noFill/>
                </a:ln>
                <a:solidFill>
                  <a:prstClr val="white">
                    <a:alpha val="40000"/>
                  </a:prstClr>
                </a:solidFill>
                <a:effectLst/>
                <a:uLnTx/>
                <a:uFillTx/>
                <a:latin typeface="Calibri" panose="020F0502020204030204"/>
                <a:ea typeface="맑은 고딕" panose="020B0503020000020004" pitchFamily="34" charset="-127"/>
                <a:cs typeface="Arial" pitchFamily="34" charset="0"/>
              </a:rPr>
              <a:t>02</a:t>
            </a:r>
            <a:endParaRPr kumimoji="0" lang="ko-KR" altLang="en-US" sz="4800" b="1" i="0" u="none" strike="noStrike" kern="1200" cap="none" spc="0" normalizeH="0" baseline="0" noProof="0" dirty="0">
              <a:ln>
                <a:noFill/>
              </a:ln>
              <a:solidFill>
                <a:prstClr val="white">
                  <a:alpha val="40000"/>
                </a:prstClr>
              </a:solidFill>
              <a:effectLst/>
              <a:uLnTx/>
              <a:uFillTx/>
              <a:latin typeface="Calibri" panose="020F0502020204030204"/>
              <a:ea typeface="맑은 고딕" panose="020B0503020000020004" pitchFamily="34" charset="-127"/>
              <a:cs typeface="Arial" pitchFamily="34" charset="0"/>
            </a:endParaRPr>
          </a:p>
        </p:txBody>
      </p:sp>
      <p:cxnSp>
        <p:nvCxnSpPr>
          <p:cNvPr id="57" name="Conector recto 56">
            <a:extLst>
              <a:ext uri="{FF2B5EF4-FFF2-40B4-BE49-F238E27FC236}">
                <a16:creationId xmlns:a16="http://schemas.microsoft.com/office/drawing/2014/main" id="{5E9802A4-299C-778C-5BD7-9368B0F6A5B3}"/>
              </a:ext>
            </a:extLst>
          </p:cNvPr>
          <p:cNvCxnSpPr>
            <a:cxnSpLocks/>
          </p:cNvCxnSpPr>
          <p:nvPr/>
        </p:nvCxnSpPr>
        <p:spPr>
          <a:xfrm>
            <a:off x="5580146" y="930052"/>
            <a:ext cx="3242" cy="7305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1E2DFB73-F728-3DB2-1E32-C30C01475DD6}"/>
              </a:ext>
            </a:extLst>
          </p:cNvPr>
          <p:cNvSpPr txBox="1"/>
          <p:nvPr/>
        </p:nvSpPr>
        <p:spPr>
          <a:xfrm>
            <a:off x="1166109" y="1129033"/>
            <a:ext cx="48704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altLang="ko-KR" b="1" dirty="0">
                <a:solidFill>
                  <a:prstClr val="white"/>
                </a:solidFill>
                <a:latin typeface="Calibri" panose="020F0502020204030204" pitchFamily="34" charset="0"/>
                <a:ea typeface="맑은 고딕" panose="020B0503020000020004" pitchFamily="34" charset="-127"/>
                <a:cs typeface="Calibri" panose="020F0502020204030204" pitchFamily="34" charset="0"/>
              </a:rPr>
              <a:t>Atención canales 2023</a:t>
            </a:r>
          </a:p>
        </p:txBody>
      </p:sp>
      <p:graphicFrame>
        <p:nvGraphicFramePr>
          <p:cNvPr id="35" name="Gráfico 34">
            <a:extLst>
              <a:ext uri="{FF2B5EF4-FFF2-40B4-BE49-F238E27FC236}">
                <a16:creationId xmlns:a16="http://schemas.microsoft.com/office/drawing/2014/main" id="{902D6EDB-07F1-7898-B827-4BD89BB7EA7F}"/>
              </a:ext>
            </a:extLst>
          </p:cNvPr>
          <p:cNvGraphicFramePr>
            <a:graphicFrameLocks/>
          </p:cNvGraphicFramePr>
          <p:nvPr/>
        </p:nvGraphicFramePr>
        <p:xfrm>
          <a:off x="238545" y="1782974"/>
          <a:ext cx="5234796" cy="3952771"/>
        </p:xfrm>
        <a:graphic>
          <a:graphicData uri="http://schemas.openxmlformats.org/drawingml/2006/chart">
            <c:chart xmlns:c="http://schemas.openxmlformats.org/drawingml/2006/chart" xmlns:r="http://schemas.openxmlformats.org/officeDocument/2006/relationships" r:id="rId2"/>
          </a:graphicData>
        </a:graphic>
      </p:graphicFrame>
      <p:sp>
        <p:nvSpPr>
          <p:cNvPr id="26" name="CuadroTexto 25">
            <a:hlinkClick r:id="" action="ppaction://noaction"/>
            <a:extLst>
              <a:ext uri="{FF2B5EF4-FFF2-40B4-BE49-F238E27FC236}">
                <a16:creationId xmlns:a16="http://schemas.microsoft.com/office/drawing/2014/main" id="{9C0B7F70-DD6A-1725-2DF4-00C9116FD7D5}"/>
              </a:ext>
            </a:extLst>
          </p:cNvPr>
          <p:cNvSpPr txBox="1"/>
          <p:nvPr/>
        </p:nvSpPr>
        <p:spPr>
          <a:xfrm>
            <a:off x="3817648" y="1910120"/>
            <a:ext cx="1582871" cy="476726"/>
          </a:xfrm>
          <a:prstGeom prst="roundRect">
            <a:avLst/>
          </a:prstGeom>
          <a:solidFill>
            <a:srgbClr val="F7B036"/>
          </a:solidFill>
          <a:ln>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CO" sz="1100" b="1">
                <a:solidFill>
                  <a:schemeClr val="bg1"/>
                </a:solidFill>
              </a:rPr>
              <a:t>Ciudadanos Atendidos</a:t>
            </a:r>
          </a:p>
          <a:p>
            <a:pPr algn="ctr"/>
            <a:r>
              <a:rPr lang="es-CO" sz="1100" b="1">
                <a:solidFill>
                  <a:schemeClr val="bg1"/>
                </a:solidFill>
              </a:rPr>
              <a:t>459.466</a:t>
            </a:r>
          </a:p>
        </p:txBody>
      </p:sp>
      <p:sp>
        <p:nvSpPr>
          <p:cNvPr id="58" name="CuadroTexto 57">
            <a:extLst>
              <a:ext uri="{FF2B5EF4-FFF2-40B4-BE49-F238E27FC236}">
                <a16:creationId xmlns:a16="http://schemas.microsoft.com/office/drawing/2014/main" id="{3C4BE859-7EB2-C157-99E0-B0D0A4F0EA8B}"/>
              </a:ext>
            </a:extLst>
          </p:cNvPr>
          <p:cNvSpPr txBox="1"/>
          <p:nvPr/>
        </p:nvSpPr>
        <p:spPr>
          <a:xfrm>
            <a:off x="4438814" y="1418443"/>
            <a:ext cx="1108287"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altLang="ko-KR" sz="900" b="1"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rPr>
              <a:t>*Corte 16 Junio</a:t>
            </a:r>
          </a:p>
        </p:txBody>
      </p:sp>
      <p:graphicFrame>
        <p:nvGraphicFramePr>
          <p:cNvPr id="59" name="Tabla 58">
            <a:extLst>
              <a:ext uri="{FF2B5EF4-FFF2-40B4-BE49-F238E27FC236}">
                <a16:creationId xmlns:a16="http://schemas.microsoft.com/office/drawing/2014/main" id="{9C8D6ADF-A568-2EC5-6D7A-742E620EA2E8}"/>
              </a:ext>
            </a:extLst>
          </p:cNvPr>
          <p:cNvGraphicFramePr>
            <a:graphicFrameLocks noGrp="1"/>
          </p:cNvGraphicFramePr>
          <p:nvPr/>
        </p:nvGraphicFramePr>
        <p:xfrm>
          <a:off x="5690192" y="1910120"/>
          <a:ext cx="6128149" cy="3581461"/>
        </p:xfrm>
        <a:graphic>
          <a:graphicData uri="http://schemas.openxmlformats.org/drawingml/2006/table">
            <a:tbl>
              <a:tblPr/>
              <a:tblGrid>
                <a:gridCol w="1896501">
                  <a:extLst>
                    <a:ext uri="{9D8B030D-6E8A-4147-A177-3AD203B41FA5}">
                      <a16:colId xmlns:a16="http://schemas.microsoft.com/office/drawing/2014/main" val="3424834535"/>
                    </a:ext>
                  </a:extLst>
                </a:gridCol>
                <a:gridCol w="1032109">
                  <a:extLst>
                    <a:ext uri="{9D8B030D-6E8A-4147-A177-3AD203B41FA5}">
                      <a16:colId xmlns:a16="http://schemas.microsoft.com/office/drawing/2014/main" val="508380083"/>
                    </a:ext>
                  </a:extLst>
                </a:gridCol>
                <a:gridCol w="1032109">
                  <a:extLst>
                    <a:ext uri="{9D8B030D-6E8A-4147-A177-3AD203B41FA5}">
                      <a16:colId xmlns:a16="http://schemas.microsoft.com/office/drawing/2014/main" val="3650144319"/>
                    </a:ext>
                  </a:extLst>
                </a:gridCol>
                <a:gridCol w="1032109">
                  <a:extLst>
                    <a:ext uri="{9D8B030D-6E8A-4147-A177-3AD203B41FA5}">
                      <a16:colId xmlns:a16="http://schemas.microsoft.com/office/drawing/2014/main" val="1564574119"/>
                    </a:ext>
                  </a:extLst>
                </a:gridCol>
                <a:gridCol w="1135321">
                  <a:extLst>
                    <a:ext uri="{9D8B030D-6E8A-4147-A177-3AD203B41FA5}">
                      <a16:colId xmlns:a16="http://schemas.microsoft.com/office/drawing/2014/main" val="1508122098"/>
                    </a:ext>
                  </a:extLst>
                </a:gridCol>
              </a:tblGrid>
              <a:tr h="359283">
                <a:tc>
                  <a:txBody>
                    <a:bodyPr/>
                    <a:lstStyle/>
                    <a:p>
                      <a:pPr algn="ctr" fontAlgn="ctr"/>
                      <a:r>
                        <a:rPr lang="es-CO" sz="1400" b="1" i="0" u="none" strike="noStrike">
                          <a:solidFill>
                            <a:srgbClr val="FFFFFF"/>
                          </a:solidFill>
                          <a:effectLst/>
                          <a:latin typeface="Calibri" panose="020F0502020204030204" pitchFamily="34" charset="0"/>
                        </a:rPr>
                        <a:t>Canal</a:t>
                      </a:r>
                    </a:p>
                  </a:txBody>
                  <a:tcPr marL="9525" marR="9525" marT="9525" marB="0" anchor="ctr">
                    <a:lnL>
                      <a:noFill/>
                    </a:lnL>
                    <a:lnR>
                      <a:noFill/>
                    </a:lnR>
                    <a:lnT>
                      <a:noFill/>
                    </a:lnT>
                    <a:lnB>
                      <a:noFill/>
                    </a:lnB>
                    <a:solidFill>
                      <a:srgbClr val="C00000"/>
                    </a:solidFill>
                  </a:tcPr>
                </a:tc>
                <a:tc>
                  <a:txBody>
                    <a:bodyPr/>
                    <a:lstStyle/>
                    <a:p>
                      <a:pPr algn="ctr" fontAlgn="ctr"/>
                      <a:r>
                        <a:rPr lang="es-CO" sz="1400" b="1" i="0" u="none" strike="noStrike">
                          <a:solidFill>
                            <a:srgbClr val="FFFFFF"/>
                          </a:solidFill>
                          <a:effectLst/>
                          <a:latin typeface="Calibri" panose="020F0502020204030204" pitchFamily="34" charset="0"/>
                        </a:rPr>
                        <a:t>T1</a:t>
                      </a:r>
                    </a:p>
                  </a:txBody>
                  <a:tcPr marL="9525" marR="9525" marT="9525" marB="0" anchor="ctr">
                    <a:lnL>
                      <a:noFill/>
                    </a:lnL>
                    <a:lnR>
                      <a:noFill/>
                    </a:lnR>
                    <a:lnT>
                      <a:noFill/>
                    </a:lnT>
                    <a:lnB>
                      <a:noFill/>
                    </a:lnB>
                    <a:solidFill>
                      <a:srgbClr val="C00000"/>
                    </a:solidFill>
                  </a:tcPr>
                </a:tc>
                <a:tc>
                  <a:txBody>
                    <a:bodyPr/>
                    <a:lstStyle/>
                    <a:p>
                      <a:pPr algn="ctr" fontAlgn="ctr"/>
                      <a:r>
                        <a:rPr lang="es-CO" sz="1400" b="1" i="0" u="none" strike="noStrike">
                          <a:solidFill>
                            <a:srgbClr val="FFFFFF"/>
                          </a:solidFill>
                          <a:effectLst/>
                          <a:latin typeface="Calibri" panose="020F0502020204030204" pitchFamily="34" charset="0"/>
                        </a:rPr>
                        <a:t>T2</a:t>
                      </a:r>
                    </a:p>
                  </a:txBody>
                  <a:tcPr marL="9525" marR="9525" marT="9525" marB="0" anchor="ctr">
                    <a:lnL>
                      <a:noFill/>
                    </a:lnL>
                    <a:lnR>
                      <a:noFill/>
                    </a:lnR>
                    <a:lnT>
                      <a:noFill/>
                    </a:lnT>
                    <a:lnB>
                      <a:noFill/>
                    </a:lnB>
                    <a:solidFill>
                      <a:srgbClr val="C00000"/>
                    </a:solidFill>
                  </a:tcPr>
                </a:tc>
                <a:tc>
                  <a:txBody>
                    <a:bodyPr/>
                    <a:lstStyle/>
                    <a:p>
                      <a:pPr algn="ctr" fontAlgn="ctr"/>
                      <a:r>
                        <a:rPr lang="es-CO" sz="1400" b="1" i="0" u="none" strike="noStrike">
                          <a:solidFill>
                            <a:srgbClr val="FFFFFF"/>
                          </a:solidFill>
                          <a:effectLst/>
                          <a:latin typeface="Calibri" panose="020F0502020204030204" pitchFamily="34" charset="0"/>
                        </a:rPr>
                        <a:t>Total</a:t>
                      </a:r>
                    </a:p>
                  </a:txBody>
                  <a:tcPr marL="9525" marR="9525" marT="9525" marB="0" anchor="ctr">
                    <a:lnL>
                      <a:noFill/>
                    </a:lnL>
                    <a:lnR>
                      <a:noFill/>
                    </a:lnR>
                    <a:lnT>
                      <a:noFill/>
                    </a:lnT>
                    <a:lnB>
                      <a:noFill/>
                    </a:lnB>
                    <a:solidFill>
                      <a:srgbClr val="C00000"/>
                    </a:solidFill>
                  </a:tcPr>
                </a:tc>
                <a:tc>
                  <a:txBody>
                    <a:bodyPr/>
                    <a:lstStyle/>
                    <a:p>
                      <a:pPr algn="ctr" fontAlgn="ctr"/>
                      <a:r>
                        <a:rPr lang="es-CO" sz="1400" b="1" i="0" u="none" strike="noStrike">
                          <a:solidFill>
                            <a:srgbClr val="FFFFFF"/>
                          </a:solidFill>
                          <a:effectLst/>
                          <a:latin typeface="Calibri" panose="020F0502020204030204" pitchFamily="34" charset="0"/>
                        </a:rPr>
                        <a:t>Pendientes</a:t>
                      </a:r>
                    </a:p>
                  </a:txBody>
                  <a:tcPr marL="9525" marR="9525" marT="9525" marB="0" anchor="ctr">
                    <a:lnL>
                      <a:noFill/>
                    </a:lnL>
                    <a:lnR>
                      <a:noFill/>
                    </a:lnR>
                    <a:lnT>
                      <a:noFill/>
                    </a:lnT>
                    <a:lnB>
                      <a:noFill/>
                    </a:lnB>
                    <a:solidFill>
                      <a:srgbClr val="C00000"/>
                    </a:solidFill>
                  </a:tcPr>
                </a:tc>
                <a:extLst>
                  <a:ext uri="{0D108BD9-81ED-4DB2-BD59-A6C34878D82A}">
                    <a16:rowId xmlns:a16="http://schemas.microsoft.com/office/drawing/2014/main" val="1931719864"/>
                  </a:ext>
                </a:extLst>
              </a:tr>
              <a:tr h="359283">
                <a:tc>
                  <a:txBody>
                    <a:bodyPr/>
                    <a:lstStyle/>
                    <a:p>
                      <a:pPr algn="l" fontAlgn="b"/>
                      <a:r>
                        <a:rPr lang="es-CO" sz="1400" b="0" i="0" u="none" strike="noStrike">
                          <a:solidFill>
                            <a:srgbClr val="000000"/>
                          </a:solidFill>
                          <a:effectLst/>
                          <a:latin typeface="Calibri" panose="020F0502020204030204" pitchFamily="34" charset="0"/>
                        </a:rPr>
                        <a:t>Presencial (atendidos)</a:t>
                      </a:r>
                    </a:p>
                  </a:txBody>
                  <a:tcPr marL="9525" marR="9525" marT="9525" marB="0" anchor="b">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           73.760 </a:t>
                      </a:r>
                    </a:p>
                  </a:txBody>
                  <a:tcPr marL="9525" marR="9525" marT="9525" marB="0" anchor="b">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        116.438 </a:t>
                      </a:r>
                    </a:p>
                  </a:txBody>
                  <a:tcPr marL="9525" marR="9525" marT="9525" marB="0" anchor="b">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        187.703 </a:t>
                      </a:r>
                    </a:p>
                  </a:txBody>
                  <a:tcPr marL="9525" marR="9525" marT="9525" marB="0" anchor="b">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tcPr>
                </a:tc>
                <a:extLst>
                  <a:ext uri="{0D108BD9-81ED-4DB2-BD59-A6C34878D82A}">
                    <a16:rowId xmlns:a16="http://schemas.microsoft.com/office/drawing/2014/main" val="4162971511"/>
                  </a:ext>
                </a:extLst>
              </a:tr>
              <a:tr h="359283">
                <a:tc>
                  <a:txBody>
                    <a:bodyPr/>
                    <a:lstStyle/>
                    <a:p>
                      <a:pPr algn="l" fontAlgn="b"/>
                      <a:r>
                        <a:rPr lang="es-CO" sz="1400" b="0" i="0" u="none" strike="noStrike" err="1">
                          <a:solidFill>
                            <a:srgbClr val="000000"/>
                          </a:solidFill>
                          <a:effectLst/>
                          <a:latin typeface="Calibri" panose="020F0502020204030204" pitchFamily="34" charset="0"/>
                        </a:rPr>
                        <a:t>Ofc</a:t>
                      </a:r>
                      <a:r>
                        <a:rPr lang="es-CO" sz="1400" b="0" i="0" u="none" strike="noStrike">
                          <a:solidFill>
                            <a:srgbClr val="000000"/>
                          </a:solidFill>
                          <a:effectLst/>
                          <a:latin typeface="Calibri" panose="020F0502020204030204" pitchFamily="34" charset="0"/>
                        </a:rPr>
                        <a:t> Virtual</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85.337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5.968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91.305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D0D0D"/>
                          </a:solidFill>
                          <a:effectLst/>
                          <a:latin typeface="Calibri" panose="020F0502020204030204" pitchFamily="34" charset="0"/>
                        </a:rPr>
                        <a:t>             156.705 </a:t>
                      </a:r>
                    </a:p>
                  </a:txBody>
                  <a:tcPr marL="9525" marR="9525" marT="9525" marB="0" anchor="b">
                    <a:lnL>
                      <a:noFill/>
                    </a:lnL>
                    <a:lnR>
                      <a:noFill/>
                    </a:lnR>
                    <a:lnT>
                      <a:noFill/>
                    </a:lnT>
                    <a:lnB>
                      <a:noFill/>
                    </a:lnB>
                    <a:solidFill>
                      <a:srgbClr val="FFD966"/>
                    </a:solidFill>
                  </a:tcPr>
                </a:tc>
                <a:extLst>
                  <a:ext uri="{0D108BD9-81ED-4DB2-BD59-A6C34878D82A}">
                    <a16:rowId xmlns:a16="http://schemas.microsoft.com/office/drawing/2014/main" val="3403531868"/>
                  </a:ext>
                </a:extLst>
              </a:tr>
              <a:tr h="359283">
                <a:tc>
                  <a:txBody>
                    <a:bodyPr/>
                    <a:lstStyle/>
                    <a:p>
                      <a:pPr algn="l" fontAlgn="b"/>
                      <a:r>
                        <a:rPr lang="es-CO" sz="1400" b="0" i="0" u="none" strike="noStrike">
                          <a:solidFill>
                            <a:srgbClr val="000000"/>
                          </a:solidFill>
                          <a:effectLst/>
                          <a:latin typeface="Calibri" panose="020F0502020204030204" pitchFamily="34" charset="0"/>
                        </a:rPr>
                        <a:t>Telefónico</a:t>
                      </a:r>
                    </a:p>
                  </a:txBody>
                  <a:tcPr marL="9525" marR="9525" marT="9525" marB="0" anchor="b">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           37.765 </a:t>
                      </a:r>
                    </a:p>
                  </a:txBody>
                  <a:tcPr marL="9525" marR="9525" marT="9525" marB="0" anchor="b">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           38.443 </a:t>
                      </a:r>
                    </a:p>
                  </a:txBody>
                  <a:tcPr marL="9525" marR="9525" marT="9525" marB="0" anchor="b">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           76.208 </a:t>
                      </a:r>
                    </a:p>
                  </a:txBody>
                  <a:tcPr marL="9525" marR="9525" marT="9525" marB="0" anchor="b">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tcPr>
                </a:tc>
                <a:extLst>
                  <a:ext uri="{0D108BD9-81ED-4DB2-BD59-A6C34878D82A}">
                    <a16:rowId xmlns:a16="http://schemas.microsoft.com/office/drawing/2014/main" val="622807046"/>
                  </a:ext>
                </a:extLst>
              </a:tr>
              <a:tr h="359283">
                <a:tc>
                  <a:txBody>
                    <a:bodyPr/>
                    <a:lstStyle/>
                    <a:p>
                      <a:pPr algn="l" fontAlgn="b"/>
                      <a:r>
                        <a:rPr lang="es-CO" sz="1400" b="0" i="0" u="none" strike="noStrike">
                          <a:solidFill>
                            <a:schemeClr val="tx1">
                              <a:lumMod val="95000"/>
                              <a:lumOff val="5000"/>
                            </a:schemeClr>
                          </a:solidFill>
                          <a:effectLst/>
                          <a:latin typeface="Calibri" panose="020F0502020204030204" pitchFamily="34" charset="0"/>
                        </a:rPr>
                        <a:t>Redes Sociales</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D0D0D"/>
                          </a:solidFill>
                          <a:effectLst/>
                          <a:latin typeface="Calibri" panose="020F0502020204030204" pitchFamily="34" charset="0"/>
                        </a:rPr>
                        <a:t>           23.680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D0D0D"/>
                          </a:solidFill>
                          <a:effectLst/>
                          <a:latin typeface="Calibri" panose="020F0502020204030204" pitchFamily="34" charset="0"/>
                        </a:rPr>
                        <a:t>           13.712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D0D0D"/>
                          </a:solidFill>
                          <a:effectLst/>
                          <a:latin typeface="Calibri" panose="020F0502020204030204" pitchFamily="34" charset="0"/>
                        </a:rPr>
                        <a:t>           37.392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D0D0D"/>
                          </a:solidFill>
                          <a:effectLst/>
                          <a:latin typeface="Calibri" panose="020F0502020204030204" pitchFamily="34" charset="0"/>
                        </a:rPr>
                        <a:t>                   285 </a:t>
                      </a:r>
                    </a:p>
                  </a:txBody>
                  <a:tcPr marL="9525" marR="9525" marT="9525" marB="0" anchor="b">
                    <a:lnL>
                      <a:noFill/>
                    </a:lnL>
                    <a:lnR>
                      <a:noFill/>
                    </a:lnR>
                    <a:lnT>
                      <a:noFill/>
                    </a:lnT>
                    <a:lnB>
                      <a:noFill/>
                    </a:lnB>
                    <a:solidFill>
                      <a:srgbClr val="FFD966"/>
                    </a:solidFill>
                  </a:tcPr>
                </a:tc>
                <a:extLst>
                  <a:ext uri="{0D108BD9-81ED-4DB2-BD59-A6C34878D82A}">
                    <a16:rowId xmlns:a16="http://schemas.microsoft.com/office/drawing/2014/main" val="82115271"/>
                  </a:ext>
                </a:extLst>
              </a:tr>
              <a:tr h="359283">
                <a:tc>
                  <a:txBody>
                    <a:bodyPr/>
                    <a:lstStyle/>
                    <a:p>
                      <a:pPr algn="l" fontAlgn="b"/>
                      <a:r>
                        <a:rPr lang="es-CO" sz="1400" b="0" i="0" u="none" strike="noStrike">
                          <a:solidFill>
                            <a:srgbClr val="000000"/>
                          </a:solidFill>
                          <a:effectLst/>
                          <a:latin typeface="Calibri" panose="020F0502020204030204" pitchFamily="34" charset="0"/>
                        </a:rPr>
                        <a:t>WhatsApp</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20.725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14.693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35.418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solidFill>
                      <a:srgbClr val="FFD966"/>
                    </a:solidFill>
                  </a:tcPr>
                </a:tc>
                <a:extLst>
                  <a:ext uri="{0D108BD9-81ED-4DB2-BD59-A6C34878D82A}">
                    <a16:rowId xmlns:a16="http://schemas.microsoft.com/office/drawing/2014/main" val="2977242795"/>
                  </a:ext>
                </a:extLst>
              </a:tr>
              <a:tr h="359283">
                <a:tc>
                  <a:txBody>
                    <a:bodyPr/>
                    <a:lstStyle/>
                    <a:p>
                      <a:pPr algn="l" fontAlgn="b"/>
                      <a:r>
                        <a:rPr lang="es-CO" sz="1400" b="0" i="0" u="none" strike="noStrike">
                          <a:solidFill>
                            <a:srgbClr val="000000"/>
                          </a:solidFill>
                          <a:effectLst/>
                          <a:latin typeface="Calibri" panose="020F0502020204030204" pitchFamily="34" charset="0"/>
                        </a:rPr>
                        <a:t>Videollamadas</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7.971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7.661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15.632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solidFill>
                      <a:srgbClr val="FFD966"/>
                    </a:solidFill>
                  </a:tcPr>
                </a:tc>
                <a:extLst>
                  <a:ext uri="{0D108BD9-81ED-4DB2-BD59-A6C34878D82A}">
                    <a16:rowId xmlns:a16="http://schemas.microsoft.com/office/drawing/2014/main" val="627415460"/>
                  </a:ext>
                </a:extLst>
              </a:tr>
              <a:tr h="359283">
                <a:tc>
                  <a:txBody>
                    <a:bodyPr/>
                    <a:lstStyle/>
                    <a:p>
                      <a:pPr algn="l" fontAlgn="b"/>
                      <a:r>
                        <a:rPr lang="es-CO" sz="1400" b="0" i="0" u="none" strike="noStrike">
                          <a:solidFill>
                            <a:srgbClr val="000000"/>
                          </a:solidFill>
                          <a:effectLst/>
                          <a:latin typeface="Calibri" panose="020F0502020204030204" pitchFamily="34" charset="0"/>
                        </a:rPr>
                        <a:t>PQRDS</a:t>
                      </a:r>
                    </a:p>
                  </a:txBody>
                  <a:tcPr marL="9525" marR="9525" marT="9525" marB="0" anchor="b">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             7.340 </a:t>
                      </a:r>
                    </a:p>
                  </a:txBody>
                  <a:tcPr marL="9525" marR="9525" marT="9525" marB="0" anchor="b">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             7.497 </a:t>
                      </a:r>
                    </a:p>
                  </a:txBody>
                  <a:tcPr marL="9525" marR="9525" marT="9525" marB="0" anchor="b">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           14.837 </a:t>
                      </a:r>
                    </a:p>
                  </a:txBody>
                  <a:tcPr marL="9525" marR="9525" marT="9525" marB="0" anchor="b">
                    <a:lnL>
                      <a:noFill/>
                    </a:lnL>
                    <a:lnR>
                      <a:noFill/>
                    </a:lnR>
                    <a:lnT>
                      <a:noFill/>
                    </a:lnT>
                    <a:lnB>
                      <a:noFill/>
                    </a:lnB>
                  </a:tcPr>
                </a:tc>
                <a:tc>
                  <a:txBody>
                    <a:bodyPr/>
                    <a:lstStyle/>
                    <a:p>
                      <a:pPr algn="ctr" fontAlgn="b"/>
                      <a:r>
                        <a:rPr lang="es-CO" sz="1400" b="0" i="0" u="none" strike="noStrike">
                          <a:solidFill>
                            <a:srgbClr val="0D0D0D"/>
                          </a:solidFill>
                          <a:effectLst/>
                          <a:latin typeface="Calibri" panose="020F0502020204030204" pitchFamily="34" charset="0"/>
                        </a:rPr>
                        <a:t>             90.967 </a:t>
                      </a:r>
                    </a:p>
                  </a:txBody>
                  <a:tcPr marL="9525" marR="9525" marT="9525" marB="0" anchor="b">
                    <a:lnL>
                      <a:noFill/>
                    </a:lnL>
                    <a:lnR>
                      <a:noFill/>
                    </a:lnR>
                    <a:lnT>
                      <a:noFill/>
                    </a:lnT>
                    <a:lnB>
                      <a:noFill/>
                    </a:lnB>
                  </a:tcPr>
                </a:tc>
                <a:extLst>
                  <a:ext uri="{0D108BD9-81ED-4DB2-BD59-A6C34878D82A}">
                    <a16:rowId xmlns:a16="http://schemas.microsoft.com/office/drawing/2014/main" val="1605575667"/>
                  </a:ext>
                </a:extLst>
              </a:tr>
              <a:tr h="347914">
                <a:tc>
                  <a:txBody>
                    <a:bodyPr/>
                    <a:lstStyle/>
                    <a:p>
                      <a:pPr algn="l" fontAlgn="b"/>
                      <a:r>
                        <a:rPr lang="es-CO" sz="1400" b="0" i="0" u="none" strike="noStrike">
                          <a:solidFill>
                            <a:srgbClr val="000000"/>
                          </a:solidFill>
                          <a:effectLst/>
                          <a:latin typeface="Calibri" panose="020F0502020204030204" pitchFamily="34" charset="0"/>
                        </a:rPr>
                        <a:t>Videollamadas D. U</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971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971 </a:t>
                      </a:r>
                    </a:p>
                  </a:txBody>
                  <a:tcPr marL="9525" marR="9525" marT="9525" marB="0" anchor="b">
                    <a:lnL>
                      <a:noFill/>
                    </a:lnL>
                    <a:lnR>
                      <a:noFill/>
                    </a:lnR>
                    <a:lnT>
                      <a:noFill/>
                    </a:lnT>
                    <a:lnB>
                      <a:noFill/>
                    </a:lnB>
                    <a:solidFill>
                      <a:srgbClr val="FFD966"/>
                    </a:solidFill>
                  </a:tcPr>
                </a:tc>
                <a:tc>
                  <a:txBody>
                    <a:bodyPr/>
                    <a:lstStyle/>
                    <a:p>
                      <a:pPr algn="ctr" fontAlgn="b"/>
                      <a:r>
                        <a:rPr lang="es-CO" sz="1400" b="0" i="0" u="none" strike="noStrike">
                          <a:solidFill>
                            <a:srgbClr val="000000"/>
                          </a:solidFill>
                          <a:effectLst/>
                          <a:latin typeface="Calibri" panose="020F0502020204030204" pitchFamily="34" charset="0"/>
                        </a:rPr>
                        <a:t>                       -   </a:t>
                      </a:r>
                    </a:p>
                  </a:txBody>
                  <a:tcPr marL="9525" marR="9525" marT="9525" marB="0" anchor="b">
                    <a:lnL>
                      <a:noFill/>
                    </a:lnL>
                    <a:lnR>
                      <a:noFill/>
                    </a:lnR>
                    <a:lnT>
                      <a:noFill/>
                    </a:lnT>
                    <a:lnB>
                      <a:noFill/>
                    </a:lnB>
                    <a:solidFill>
                      <a:srgbClr val="FFD966"/>
                    </a:solidFill>
                  </a:tcPr>
                </a:tc>
                <a:extLst>
                  <a:ext uri="{0D108BD9-81ED-4DB2-BD59-A6C34878D82A}">
                    <a16:rowId xmlns:a16="http://schemas.microsoft.com/office/drawing/2014/main" val="1844625552"/>
                  </a:ext>
                </a:extLst>
              </a:tr>
              <a:tr h="359283">
                <a:tc>
                  <a:txBody>
                    <a:bodyPr/>
                    <a:lstStyle/>
                    <a:p>
                      <a:pPr algn="l" fontAlgn="b"/>
                      <a:r>
                        <a:rPr lang="es-CO" sz="1400" b="0" i="0" u="none" strike="noStrike">
                          <a:solidFill>
                            <a:srgbClr val="FFFFFF"/>
                          </a:solidFill>
                          <a:effectLst/>
                          <a:latin typeface="Calibri" panose="020F0502020204030204" pitchFamily="34" charset="0"/>
                        </a:rPr>
                        <a:t> Total </a:t>
                      </a:r>
                    </a:p>
                  </a:txBody>
                  <a:tcPr marL="9525" marR="9525" marT="9525" marB="0" anchor="b">
                    <a:lnL>
                      <a:noFill/>
                    </a:lnL>
                    <a:lnR>
                      <a:noFill/>
                    </a:lnR>
                    <a:lnT>
                      <a:noFill/>
                    </a:lnT>
                    <a:lnB>
                      <a:noFill/>
                    </a:lnB>
                    <a:solidFill>
                      <a:srgbClr val="161616"/>
                    </a:solidFill>
                  </a:tcPr>
                </a:tc>
                <a:tc>
                  <a:txBody>
                    <a:bodyPr/>
                    <a:lstStyle/>
                    <a:p>
                      <a:pPr algn="l" fontAlgn="b"/>
                      <a:r>
                        <a:rPr lang="es-CO" sz="1400" b="0" i="0" u="none" strike="noStrike">
                          <a:solidFill>
                            <a:srgbClr val="FFFFFF"/>
                          </a:solidFill>
                          <a:effectLst/>
                          <a:latin typeface="Calibri" panose="020F0502020204030204" pitchFamily="34" charset="0"/>
                        </a:rPr>
                        <a:t>        256.578 </a:t>
                      </a:r>
                    </a:p>
                  </a:txBody>
                  <a:tcPr marL="9525" marR="9525" marT="9525" marB="0" anchor="b">
                    <a:lnL>
                      <a:noFill/>
                    </a:lnL>
                    <a:lnR>
                      <a:noFill/>
                    </a:lnR>
                    <a:lnT>
                      <a:noFill/>
                    </a:lnT>
                    <a:lnB>
                      <a:noFill/>
                    </a:lnB>
                    <a:solidFill>
                      <a:srgbClr val="161616"/>
                    </a:solidFill>
                  </a:tcPr>
                </a:tc>
                <a:tc>
                  <a:txBody>
                    <a:bodyPr/>
                    <a:lstStyle/>
                    <a:p>
                      <a:pPr algn="l" fontAlgn="b"/>
                      <a:r>
                        <a:rPr lang="es-CO" sz="1400" b="0" i="0" u="none" strike="noStrike">
                          <a:solidFill>
                            <a:srgbClr val="FFFFFF"/>
                          </a:solidFill>
                          <a:effectLst/>
                          <a:latin typeface="Calibri" panose="020F0502020204030204" pitchFamily="34" charset="0"/>
                        </a:rPr>
                        <a:t>        205.383 </a:t>
                      </a:r>
                    </a:p>
                  </a:txBody>
                  <a:tcPr marL="9525" marR="9525" marT="9525" marB="0" anchor="b">
                    <a:lnL>
                      <a:noFill/>
                    </a:lnL>
                    <a:lnR>
                      <a:noFill/>
                    </a:lnR>
                    <a:lnT>
                      <a:noFill/>
                    </a:lnT>
                    <a:lnB>
                      <a:noFill/>
                    </a:lnB>
                    <a:solidFill>
                      <a:srgbClr val="161616"/>
                    </a:solidFill>
                  </a:tcPr>
                </a:tc>
                <a:tc>
                  <a:txBody>
                    <a:bodyPr/>
                    <a:lstStyle/>
                    <a:p>
                      <a:pPr algn="l" fontAlgn="b"/>
                      <a:r>
                        <a:rPr lang="es-CO" sz="1400" b="0" i="0" u="none" strike="noStrike">
                          <a:solidFill>
                            <a:srgbClr val="FFFFFF"/>
                          </a:solidFill>
                          <a:effectLst/>
                          <a:latin typeface="Calibri" panose="020F0502020204030204" pitchFamily="34" charset="0"/>
                        </a:rPr>
                        <a:t>        459.466 </a:t>
                      </a:r>
                    </a:p>
                  </a:txBody>
                  <a:tcPr marL="9525" marR="9525" marT="9525" marB="0" anchor="b">
                    <a:lnL>
                      <a:noFill/>
                    </a:lnL>
                    <a:lnR>
                      <a:noFill/>
                    </a:lnR>
                    <a:lnT>
                      <a:noFill/>
                    </a:lnT>
                    <a:lnB>
                      <a:noFill/>
                    </a:lnB>
                    <a:solidFill>
                      <a:srgbClr val="161616"/>
                    </a:solidFill>
                  </a:tcPr>
                </a:tc>
                <a:tc>
                  <a:txBody>
                    <a:bodyPr/>
                    <a:lstStyle/>
                    <a:p>
                      <a:pPr algn="l" fontAlgn="b"/>
                      <a:r>
                        <a:rPr lang="es-CO" sz="1400" b="0" i="0" u="none" strike="noStrike">
                          <a:solidFill>
                            <a:srgbClr val="FFFFFF"/>
                          </a:solidFill>
                          <a:effectLst/>
                          <a:latin typeface="Calibri" panose="020F0502020204030204" pitchFamily="34" charset="0"/>
                        </a:rPr>
                        <a:t>          247.957 </a:t>
                      </a:r>
                    </a:p>
                  </a:txBody>
                  <a:tcPr marL="9525" marR="9525" marT="9525" marB="0" anchor="b">
                    <a:lnL>
                      <a:noFill/>
                    </a:lnL>
                    <a:lnR>
                      <a:noFill/>
                    </a:lnR>
                    <a:lnT>
                      <a:noFill/>
                    </a:lnT>
                    <a:lnB>
                      <a:noFill/>
                    </a:lnB>
                    <a:solidFill>
                      <a:srgbClr val="161616"/>
                    </a:solidFill>
                  </a:tcPr>
                </a:tc>
                <a:extLst>
                  <a:ext uri="{0D108BD9-81ED-4DB2-BD59-A6C34878D82A}">
                    <a16:rowId xmlns:a16="http://schemas.microsoft.com/office/drawing/2014/main" val="3704342535"/>
                  </a:ext>
                </a:extLst>
              </a:tr>
            </a:tbl>
          </a:graphicData>
        </a:graphic>
      </p:graphicFrame>
    </p:spTree>
    <p:extLst>
      <p:ext uri="{BB962C8B-B14F-4D97-AF65-F5344CB8AC3E}">
        <p14:creationId xmlns:p14="http://schemas.microsoft.com/office/powerpoint/2010/main" val="241026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89BE-59C0-EDCF-985D-A3ADC98A4A2B}"/>
              </a:ext>
            </a:extLst>
          </p:cNvPr>
          <p:cNvSpPr txBox="1">
            <a:spLocks/>
          </p:cNvSpPr>
          <p:nvPr/>
        </p:nvSpPr>
        <p:spPr>
          <a:xfrm>
            <a:off x="611695" y="-55904"/>
            <a:ext cx="6563655" cy="926608"/>
          </a:xfrm>
          <a:prstGeom prst="rect">
            <a:avLst/>
          </a:prstGeom>
        </p:spPr>
        <p:txBody>
          <a:bodyPr vert="horz" lIns="91440" tIns="45720" rIns="91440" bIns="45720" rtlCol="0" anchor="ctr">
            <a:normAutofit/>
          </a:bodyPr>
          <a:lstStyle>
            <a:lvl1pPr algn="l" defTabSz="1828847" rtl="0" eaLnBrk="1" latinLnBrk="0" hangingPunct="1">
              <a:spcBef>
                <a:spcPct val="0"/>
              </a:spcBef>
              <a:buNone/>
              <a:defRPr sz="6402" b="0" kern="1200">
                <a:solidFill>
                  <a:schemeClr val="tx1">
                    <a:lumMod val="65000"/>
                    <a:lumOff val="35000"/>
                  </a:schemeClr>
                </a:solidFill>
                <a:latin typeface="Source Sans Pro Light" pitchFamily="34" charset="0"/>
                <a:ea typeface="+mj-ea"/>
                <a:cs typeface="+mj-cs"/>
              </a:defRPr>
            </a:lvl1pPr>
          </a:lstStyle>
          <a:p>
            <a:pPr>
              <a:defRPr/>
            </a:pPr>
            <a:r>
              <a:rPr lang="es-CO" sz="2800" dirty="0">
                <a:solidFill>
                  <a:srgbClr val="C00000"/>
                </a:solidFill>
                <a:latin typeface="+mn-lt"/>
                <a:ea typeface="+mn-ea"/>
                <a:cs typeface="+mn-cs"/>
              </a:rPr>
              <a:t>Estado Escritos</a:t>
            </a:r>
          </a:p>
        </p:txBody>
      </p:sp>
      <p:grpSp>
        <p:nvGrpSpPr>
          <p:cNvPr id="18" name="Grupo 17">
            <a:extLst>
              <a:ext uri="{FF2B5EF4-FFF2-40B4-BE49-F238E27FC236}">
                <a16:creationId xmlns:a16="http://schemas.microsoft.com/office/drawing/2014/main" id="{F9C32803-137B-11FD-7E8F-AC61D671F35B}"/>
              </a:ext>
            </a:extLst>
          </p:cNvPr>
          <p:cNvGrpSpPr/>
          <p:nvPr/>
        </p:nvGrpSpPr>
        <p:grpSpPr>
          <a:xfrm>
            <a:off x="276231" y="1144483"/>
            <a:ext cx="7605333" cy="3257036"/>
            <a:chOff x="5878568" y="870704"/>
            <a:chExt cx="6128873" cy="2056544"/>
          </a:xfrm>
        </p:grpSpPr>
        <p:sp>
          <p:nvSpPr>
            <p:cNvPr id="16" name="Rectángulo 15">
              <a:extLst>
                <a:ext uri="{FF2B5EF4-FFF2-40B4-BE49-F238E27FC236}">
                  <a16:creationId xmlns:a16="http://schemas.microsoft.com/office/drawing/2014/main" id="{520FA55C-150C-F4FC-97D7-91A1AAC42255}"/>
                </a:ext>
              </a:extLst>
            </p:cNvPr>
            <p:cNvSpPr/>
            <p:nvPr/>
          </p:nvSpPr>
          <p:spPr>
            <a:xfrm>
              <a:off x="5878568" y="870704"/>
              <a:ext cx="6128873" cy="2056544"/>
            </a:xfrm>
            <a:prstGeom prst="rect">
              <a:avLst/>
            </a:prstGeom>
            <a:noFill/>
            <a:ln w="28575">
              <a:solidFill>
                <a:srgbClr val="AA1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7" name="Rectángulo 16">
              <a:extLst>
                <a:ext uri="{FF2B5EF4-FFF2-40B4-BE49-F238E27FC236}">
                  <a16:creationId xmlns:a16="http://schemas.microsoft.com/office/drawing/2014/main" id="{E933698B-7398-BF39-4F13-D261D00C1B2B}"/>
                </a:ext>
              </a:extLst>
            </p:cNvPr>
            <p:cNvSpPr/>
            <p:nvPr/>
          </p:nvSpPr>
          <p:spPr>
            <a:xfrm>
              <a:off x="5900577" y="881983"/>
              <a:ext cx="6106864" cy="286228"/>
            </a:xfrm>
            <a:prstGeom prst="rect">
              <a:avLst/>
            </a:prstGeom>
            <a:solidFill>
              <a:srgbClr val="800000"/>
            </a:solidFill>
            <a:ln>
              <a:solidFill>
                <a:srgbClr val="AA1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a:solidFill>
                    <a:schemeClr val="bg1"/>
                  </a:solidFill>
                </a:rPr>
                <a:t>Estado Escritos</a:t>
              </a:r>
            </a:p>
          </p:txBody>
        </p:sp>
      </p:grpSp>
      <p:grpSp>
        <p:nvGrpSpPr>
          <p:cNvPr id="47" name="Grupo 46">
            <a:extLst>
              <a:ext uri="{FF2B5EF4-FFF2-40B4-BE49-F238E27FC236}">
                <a16:creationId xmlns:a16="http://schemas.microsoft.com/office/drawing/2014/main" id="{9ED7E269-7F69-EF1C-6330-7D657579CB38}"/>
              </a:ext>
            </a:extLst>
          </p:cNvPr>
          <p:cNvGrpSpPr/>
          <p:nvPr/>
        </p:nvGrpSpPr>
        <p:grpSpPr>
          <a:xfrm>
            <a:off x="8372466" y="1175437"/>
            <a:ext cx="3543303" cy="2056544"/>
            <a:chOff x="8452385" y="1983482"/>
            <a:chExt cx="3543303" cy="2056544"/>
          </a:xfrm>
        </p:grpSpPr>
        <p:sp>
          <p:nvSpPr>
            <p:cNvPr id="43" name="CuadroTexto 42">
              <a:extLst>
                <a:ext uri="{FF2B5EF4-FFF2-40B4-BE49-F238E27FC236}">
                  <a16:creationId xmlns:a16="http://schemas.microsoft.com/office/drawing/2014/main" id="{76021D4B-90B9-CAE9-E1A0-1A96FBEE9A82}"/>
                </a:ext>
              </a:extLst>
            </p:cNvPr>
            <p:cNvSpPr txBox="1"/>
            <p:nvPr/>
          </p:nvSpPr>
          <p:spPr>
            <a:xfrm>
              <a:off x="8692588" y="2765229"/>
              <a:ext cx="3303100" cy="1041311"/>
            </a:xfrm>
            <a:prstGeom prst="rect">
              <a:avLst/>
            </a:prstGeom>
            <a:noFill/>
          </p:spPr>
          <p:txBody>
            <a:bodyPr wrap="square" rtlCol="0">
              <a:spAutoFit/>
            </a:bodyPr>
            <a:lstStyle/>
            <a:p>
              <a:pPr marL="714375" indent="-392113" algn="just">
                <a:lnSpc>
                  <a:spcPct val="90000"/>
                </a:lnSpc>
                <a:spcAft>
                  <a:spcPts val="1000"/>
                </a:spcAft>
                <a:buAutoNum type="romanLcPeriod"/>
              </a:pPr>
              <a:r>
                <a:rPr lang="es-ES_tradnl" sz="1600" b="1">
                  <a:solidFill>
                    <a:srgbClr val="780F16"/>
                  </a:solidFill>
                  <a:latin typeface="Calibri" panose="020F0502020204030204" pitchFamily="34" charset="0"/>
                  <a:ea typeface="Open Sans" panose="020B0606030504020204" pitchFamily="34" charset="0"/>
                  <a:cs typeface="Calibri" panose="020F0502020204030204" pitchFamily="34" charset="0"/>
                </a:rPr>
                <a:t>PQRDS: </a:t>
              </a:r>
              <a:r>
                <a:rPr lang="es-ES_tradnl" sz="1600" b="1">
                  <a:solidFill>
                    <a:schemeClr val="bg1">
                      <a:lumMod val="50000"/>
                    </a:schemeClr>
                  </a:solidFill>
                  <a:latin typeface="Calibri" panose="020F0502020204030204" pitchFamily="34" charset="0"/>
                  <a:ea typeface="Open Sans" panose="020B0606030504020204" pitchFamily="34" charset="0"/>
                  <a:cs typeface="Calibri" panose="020F0502020204030204" pitchFamily="34" charset="0"/>
                </a:rPr>
                <a:t>14.387.</a:t>
              </a:r>
              <a:r>
                <a:rPr lang="es-ES_tradnl" sz="1600" b="1">
                  <a:solidFill>
                    <a:srgbClr val="780F16"/>
                  </a:solidFill>
                  <a:latin typeface="Calibri" panose="020F0502020204030204" pitchFamily="34" charset="0"/>
                  <a:ea typeface="Open Sans" panose="020B0606030504020204" pitchFamily="34" charset="0"/>
                  <a:cs typeface="Calibri" panose="020F0502020204030204" pitchFamily="34" charset="0"/>
                </a:rPr>
                <a:t> </a:t>
              </a:r>
              <a:endParaRPr lang="es-ES_tradnl" sz="1400">
                <a:solidFill>
                  <a:schemeClr val="bg1">
                    <a:lumMod val="50000"/>
                  </a:schemeClr>
                </a:solidFill>
                <a:latin typeface="Calibri" panose="020F0502020204030204" pitchFamily="34" charset="0"/>
                <a:ea typeface="Open Sans" panose="020B0606030504020204" pitchFamily="34" charset="0"/>
                <a:cs typeface="Calibri" panose="020F0502020204030204" pitchFamily="34" charset="0"/>
              </a:endParaRPr>
            </a:p>
            <a:p>
              <a:pPr marL="714375" indent="-392113" algn="just">
                <a:lnSpc>
                  <a:spcPct val="90000"/>
                </a:lnSpc>
                <a:spcAft>
                  <a:spcPts val="1000"/>
                </a:spcAft>
                <a:buAutoNum type="romanLcPeriod"/>
              </a:pPr>
              <a:r>
                <a:rPr lang="es-ES_tradnl" sz="1600" b="1" err="1">
                  <a:solidFill>
                    <a:srgbClr val="780F16"/>
                  </a:solidFill>
                  <a:latin typeface="Calibri" panose="020F0502020204030204" pitchFamily="34" charset="0"/>
                  <a:ea typeface="Open Sans" panose="020B0606030504020204" pitchFamily="34" charset="0"/>
                  <a:cs typeface="Calibri" panose="020F0502020204030204" pitchFamily="34" charset="0"/>
                </a:rPr>
                <a:t>Ofc</a:t>
              </a:r>
              <a:r>
                <a:rPr lang="es-ES_tradnl" sz="1600" b="1">
                  <a:solidFill>
                    <a:srgbClr val="780F16"/>
                  </a:solidFill>
                  <a:latin typeface="Calibri" panose="020F0502020204030204" pitchFamily="34" charset="0"/>
                  <a:ea typeface="Open Sans" panose="020B0606030504020204" pitchFamily="34" charset="0"/>
                  <a:cs typeface="Calibri" panose="020F0502020204030204" pitchFamily="34" charset="0"/>
                </a:rPr>
                <a:t> Virtual: </a:t>
              </a:r>
              <a:r>
                <a:rPr lang="es-ES_tradnl" sz="1600" b="1">
                  <a:solidFill>
                    <a:schemeClr val="bg1">
                      <a:lumMod val="50000"/>
                    </a:schemeClr>
                  </a:solidFill>
                  <a:latin typeface="Calibri" panose="020F0502020204030204" pitchFamily="34" charset="0"/>
                  <a:ea typeface="Open Sans" panose="020B0606030504020204" pitchFamily="34" charset="0"/>
                  <a:cs typeface="Calibri" panose="020F0502020204030204" pitchFamily="34" charset="0"/>
                </a:rPr>
                <a:t>91.305</a:t>
              </a:r>
            </a:p>
            <a:p>
              <a:pPr marL="714375" indent="-392113" algn="just">
                <a:lnSpc>
                  <a:spcPct val="90000"/>
                </a:lnSpc>
                <a:spcAft>
                  <a:spcPts val="1000"/>
                </a:spcAft>
                <a:buAutoNum type="romanLcPeriod"/>
              </a:pPr>
              <a:r>
                <a:rPr lang="es-ES_tradnl" b="1">
                  <a:solidFill>
                    <a:schemeClr val="bg1">
                      <a:lumMod val="50000"/>
                    </a:schemeClr>
                  </a:solidFill>
                  <a:latin typeface="Calibri" panose="020F0502020204030204" pitchFamily="34" charset="0"/>
                  <a:ea typeface="Open Sans" panose="020B0606030504020204" pitchFamily="34" charset="0"/>
                  <a:cs typeface="Calibri" panose="020F0502020204030204" pitchFamily="34" charset="0"/>
                </a:rPr>
                <a:t>Total: 106.142</a:t>
              </a:r>
              <a:endParaRPr lang="es-ES_tradnl" sz="1600" b="1">
                <a:solidFill>
                  <a:schemeClr val="bg1">
                    <a:lumMod val="50000"/>
                  </a:schemeClr>
                </a:solidFill>
                <a:latin typeface="Calibri" panose="020F0502020204030204" pitchFamily="34" charset="0"/>
                <a:ea typeface="Open Sans" panose="020B0606030504020204" pitchFamily="34" charset="0"/>
                <a:cs typeface="Calibri" panose="020F0502020204030204" pitchFamily="34" charset="0"/>
              </a:endParaRPr>
            </a:p>
          </p:txBody>
        </p:sp>
        <p:sp>
          <p:nvSpPr>
            <p:cNvPr id="45" name="Rectángulo 44">
              <a:extLst>
                <a:ext uri="{FF2B5EF4-FFF2-40B4-BE49-F238E27FC236}">
                  <a16:creationId xmlns:a16="http://schemas.microsoft.com/office/drawing/2014/main" id="{87B44EFA-30E9-A776-E4E1-3B8300AA7B61}"/>
                </a:ext>
              </a:extLst>
            </p:cNvPr>
            <p:cNvSpPr/>
            <p:nvPr/>
          </p:nvSpPr>
          <p:spPr>
            <a:xfrm>
              <a:off x="8452385" y="1983482"/>
              <a:ext cx="3543303" cy="2056544"/>
            </a:xfrm>
            <a:prstGeom prst="rect">
              <a:avLst/>
            </a:prstGeom>
            <a:noFill/>
            <a:ln w="28575">
              <a:solidFill>
                <a:srgbClr val="AA1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Rectángulo 45">
              <a:extLst>
                <a:ext uri="{FF2B5EF4-FFF2-40B4-BE49-F238E27FC236}">
                  <a16:creationId xmlns:a16="http://schemas.microsoft.com/office/drawing/2014/main" id="{FBD63B29-6142-8F5F-0906-B6F70855B601}"/>
                </a:ext>
              </a:extLst>
            </p:cNvPr>
            <p:cNvSpPr/>
            <p:nvPr/>
          </p:nvSpPr>
          <p:spPr>
            <a:xfrm>
              <a:off x="8452385" y="1994761"/>
              <a:ext cx="3543303" cy="451661"/>
            </a:xfrm>
            <a:prstGeom prst="rect">
              <a:avLst/>
            </a:prstGeom>
            <a:solidFill>
              <a:srgbClr val="AA1C2E"/>
            </a:solidFill>
            <a:ln>
              <a:solidFill>
                <a:srgbClr val="AA1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Gestionados 2023</a:t>
              </a:r>
            </a:p>
          </p:txBody>
        </p:sp>
      </p:grpSp>
      <p:sp>
        <p:nvSpPr>
          <p:cNvPr id="51" name="CuadroTexto 50">
            <a:extLst>
              <a:ext uri="{FF2B5EF4-FFF2-40B4-BE49-F238E27FC236}">
                <a16:creationId xmlns:a16="http://schemas.microsoft.com/office/drawing/2014/main" id="{5E061118-74F5-B58E-A83C-8246FD9054D5}"/>
              </a:ext>
            </a:extLst>
          </p:cNvPr>
          <p:cNvSpPr txBox="1"/>
          <p:nvPr/>
        </p:nvSpPr>
        <p:spPr>
          <a:xfrm>
            <a:off x="133350" y="5149333"/>
            <a:ext cx="6725908" cy="369332"/>
          </a:xfrm>
          <a:prstGeom prst="rect">
            <a:avLst/>
          </a:prstGeom>
          <a:noFill/>
        </p:spPr>
        <p:txBody>
          <a:bodyPr wrap="square">
            <a:spAutoFit/>
          </a:bodyPr>
          <a:lstStyle/>
          <a:p>
            <a:pPr marL="285750" marR="0" lvl="0" indent="-285750" algn="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800" i="0" u="none" strike="noStrike" kern="1200" cap="none" spc="0" normalizeH="0" baseline="0" noProof="0">
                <a:ln>
                  <a:noFill/>
                </a:ln>
                <a:solidFill>
                  <a:schemeClr val="bg2">
                    <a:lumMod val="25000"/>
                  </a:schemeClr>
                </a:solidFill>
                <a:effectLst/>
                <a:uLnTx/>
                <a:uFillTx/>
                <a:latin typeface="Calibri" panose="020F0502020204030204" pitchFamily="34" charset="0"/>
                <a:ea typeface="+mn-ea"/>
                <a:cs typeface="Calibri" panose="020F0502020204030204" pitchFamily="34" charset="0"/>
              </a:rPr>
              <a:t>En junio se han gestionado 4.700 radicados con corte al día 16</a:t>
            </a:r>
          </a:p>
        </p:txBody>
      </p:sp>
      <p:sp>
        <p:nvSpPr>
          <p:cNvPr id="52" name="CuadroTexto 51">
            <a:extLst>
              <a:ext uri="{FF2B5EF4-FFF2-40B4-BE49-F238E27FC236}">
                <a16:creationId xmlns:a16="http://schemas.microsoft.com/office/drawing/2014/main" id="{C535ABDB-E99A-B629-3FD8-30BFC00C6513}"/>
              </a:ext>
            </a:extLst>
          </p:cNvPr>
          <p:cNvSpPr txBox="1"/>
          <p:nvPr/>
        </p:nvSpPr>
        <p:spPr>
          <a:xfrm>
            <a:off x="3893522" y="566049"/>
            <a:ext cx="1849945" cy="261610"/>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100" b="1" i="0" u="none" strike="noStrike" kern="1200" cap="none" spc="0" normalizeH="0" baseline="0" noProof="0">
                <a:ln>
                  <a:noFill/>
                </a:ln>
                <a:solidFill>
                  <a:schemeClr val="bg2">
                    <a:lumMod val="25000"/>
                  </a:schemeClr>
                </a:solidFill>
                <a:effectLst/>
                <a:uLnTx/>
                <a:uFillTx/>
                <a:latin typeface="Calibri" panose="020F0502020204030204" pitchFamily="34" charset="0"/>
                <a:ea typeface="+mn-ea"/>
                <a:cs typeface="Calibri" panose="020F0502020204030204" pitchFamily="34" charset="0"/>
              </a:rPr>
              <a:t>Cifras 31 Mayo</a:t>
            </a:r>
          </a:p>
        </p:txBody>
      </p:sp>
      <p:graphicFrame>
        <p:nvGraphicFramePr>
          <p:cNvPr id="54" name="Tabla 53">
            <a:extLst>
              <a:ext uri="{FF2B5EF4-FFF2-40B4-BE49-F238E27FC236}">
                <a16:creationId xmlns:a16="http://schemas.microsoft.com/office/drawing/2014/main" id="{E8740011-A0B6-7F80-87FA-7CF3AD76B943}"/>
              </a:ext>
            </a:extLst>
          </p:cNvPr>
          <p:cNvGraphicFramePr>
            <a:graphicFrameLocks noGrp="1"/>
          </p:cNvGraphicFramePr>
          <p:nvPr>
            <p:extLst>
              <p:ext uri="{D42A27DB-BD31-4B8C-83A1-F6EECF244321}">
                <p14:modId xmlns:p14="http://schemas.microsoft.com/office/powerpoint/2010/main" val="3815067146"/>
              </p:ext>
            </p:extLst>
          </p:nvPr>
        </p:nvGraphicFramePr>
        <p:xfrm>
          <a:off x="8341597" y="4150362"/>
          <a:ext cx="3543302" cy="1700024"/>
        </p:xfrm>
        <a:graphic>
          <a:graphicData uri="http://schemas.openxmlformats.org/drawingml/2006/table">
            <a:tbl>
              <a:tblPr/>
              <a:tblGrid>
                <a:gridCol w="1739439">
                  <a:extLst>
                    <a:ext uri="{9D8B030D-6E8A-4147-A177-3AD203B41FA5}">
                      <a16:colId xmlns:a16="http://schemas.microsoft.com/office/drawing/2014/main" val="732881411"/>
                    </a:ext>
                  </a:extLst>
                </a:gridCol>
                <a:gridCol w="1803863">
                  <a:extLst>
                    <a:ext uri="{9D8B030D-6E8A-4147-A177-3AD203B41FA5}">
                      <a16:colId xmlns:a16="http://schemas.microsoft.com/office/drawing/2014/main" val="949808972"/>
                    </a:ext>
                  </a:extLst>
                </a:gridCol>
              </a:tblGrid>
              <a:tr h="413767">
                <a:tc>
                  <a:txBody>
                    <a:bodyPr/>
                    <a:lstStyle/>
                    <a:p>
                      <a:pPr algn="ctr" fontAlgn="b"/>
                      <a:r>
                        <a:rPr lang="es-CO" sz="1400" b="0" i="0" u="none" strike="noStrike">
                          <a:solidFill>
                            <a:schemeClr val="tx1">
                              <a:lumMod val="95000"/>
                              <a:lumOff val="5000"/>
                            </a:schemeClr>
                          </a:solidFill>
                          <a:effectLst/>
                          <a:latin typeface="Calibri" panose="020F0502020204030204" pitchFamily="34" charset="0"/>
                        </a:rPr>
                        <a:t>Masivo Liq Vigencia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chemeClr val="tx1">
                              <a:lumMod val="95000"/>
                              <a:lumOff val="5000"/>
                            </a:schemeClr>
                          </a:solidFill>
                          <a:effectLst/>
                          <a:latin typeface="Calibri" panose="020F0502020204030204" pitchFamily="34" charset="0"/>
                        </a:rPr>
                        <a:t>25.567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36811175"/>
                  </a:ext>
                </a:extLst>
              </a:tr>
              <a:tr h="413767">
                <a:tc>
                  <a:txBody>
                    <a:bodyPr/>
                    <a:lstStyle/>
                    <a:p>
                      <a:pPr algn="ctr" fontAlgn="b"/>
                      <a:r>
                        <a:rPr lang="es-CO" sz="1400" b="0" i="0" u="none" strike="noStrike">
                          <a:solidFill>
                            <a:schemeClr val="tx1">
                              <a:lumMod val="95000"/>
                              <a:lumOff val="5000"/>
                            </a:schemeClr>
                          </a:solidFill>
                          <a:effectLst/>
                          <a:latin typeface="Calibri" panose="020F0502020204030204" pitchFamily="34" charset="0"/>
                        </a:rPr>
                        <a:t>Masivo RIT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chemeClr val="tx1">
                              <a:lumMod val="95000"/>
                              <a:lumOff val="5000"/>
                            </a:schemeClr>
                          </a:solidFill>
                          <a:effectLst/>
                          <a:latin typeface="Calibri" panose="020F0502020204030204" pitchFamily="34" charset="0"/>
                        </a:rPr>
                        <a:t>5.681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468280255"/>
                  </a:ext>
                </a:extLst>
              </a:tr>
              <a:tr h="413767">
                <a:tc>
                  <a:txBody>
                    <a:bodyPr/>
                    <a:lstStyle/>
                    <a:p>
                      <a:pPr algn="ctr" fontAlgn="b"/>
                      <a:r>
                        <a:rPr lang="es-CO" sz="1400" b="0" i="0" u="none" strike="noStrike">
                          <a:solidFill>
                            <a:schemeClr val="tx1">
                              <a:lumMod val="95000"/>
                              <a:lumOff val="5000"/>
                            </a:schemeClr>
                          </a:solidFill>
                          <a:effectLst/>
                          <a:latin typeface="Calibri" panose="020F0502020204030204" pitchFamily="34" charset="0"/>
                        </a:rPr>
                        <a:t>Masivo Fact (Predial - VH)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chemeClr val="tx1">
                              <a:lumMod val="95000"/>
                              <a:lumOff val="5000"/>
                            </a:schemeClr>
                          </a:solidFill>
                          <a:effectLst/>
                          <a:latin typeface="Calibri" panose="020F0502020204030204" pitchFamily="34" charset="0"/>
                        </a:rPr>
                        <a:t>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59629408"/>
                  </a:ext>
                </a:extLst>
              </a:tr>
              <a:tr h="413767">
                <a:tc>
                  <a:txBody>
                    <a:bodyPr/>
                    <a:lstStyle/>
                    <a:p>
                      <a:pPr algn="ctr" fontAlgn="b"/>
                      <a:r>
                        <a:rPr lang="es-CO" sz="1400" b="1" i="0" u="none" strike="noStrike">
                          <a:solidFill>
                            <a:schemeClr val="tx1">
                              <a:lumMod val="95000"/>
                              <a:lumOff val="5000"/>
                            </a:schemeClr>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a:solidFill>
                            <a:schemeClr val="tx1">
                              <a:lumMod val="95000"/>
                              <a:lumOff val="5000"/>
                            </a:schemeClr>
                          </a:solidFill>
                          <a:effectLst/>
                          <a:latin typeface="Calibri" panose="020F0502020204030204" pitchFamily="34" charset="0"/>
                        </a:rPr>
                        <a:t>32.184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56965574"/>
                  </a:ext>
                </a:extLst>
              </a:tr>
            </a:tbl>
          </a:graphicData>
        </a:graphic>
      </p:graphicFrame>
      <p:sp>
        <p:nvSpPr>
          <p:cNvPr id="55" name="CuadroTexto 54">
            <a:extLst>
              <a:ext uri="{FF2B5EF4-FFF2-40B4-BE49-F238E27FC236}">
                <a16:creationId xmlns:a16="http://schemas.microsoft.com/office/drawing/2014/main" id="{AEEA5DAA-6FDC-5957-06AC-F4C8DB5CA932}"/>
              </a:ext>
            </a:extLst>
          </p:cNvPr>
          <p:cNvSpPr txBox="1"/>
          <p:nvPr/>
        </p:nvSpPr>
        <p:spPr>
          <a:xfrm>
            <a:off x="8167847" y="3713102"/>
            <a:ext cx="3687889" cy="37410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s-CO" b="1">
                <a:solidFill>
                  <a:schemeClr val="bg2">
                    <a:lumMod val="25000"/>
                  </a:schemeClr>
                </a:solidFill>
                <a:latin typeface="Calibri" panose="020F0502020204030204" pitchFamily="34" charset="0"/>
                <a:cs typeface="Calibri" panose="020F0502020204030204" pitchFamily="34" charset="0"/>
              </a:rPr>
              <a:t>En gestión actual</a:t>
            </a:r>
            <a:endParaRPr kumimoji="0" lang="es-CO" sz="1800" b="1" i="0" u="none" strike="noStrike" kern="1200" cap="none" spc="0" normalizeH="0" baseline="0" noProof="0">
              <a:ln>
                <a:noFill/>
              </a:ln>
              <a:solidFill>
                <a:schemeClr val="bg2">
                  <a:lumMod val="25000"/>
                </a:schemeClr>
              </a:solidFill>
              <a:effectLst/>
              <a:uLnTx/>
              <a:uFillTx/>
              <a:latin typeface="Calibri" panose="020F0502020204030204" pitchFamily="34" charset="0"/>
              <a:ea typeface="+mn-ea"/>
              <a:cs typeface="Calibri" panose="020F0502020204030204" pitchFamily="34" charset="0"/>
            </a:endParaRPr>
          </a:p>
        </p:txBody>
      </p:sp>
      <p:sp>
        <p:nvSpPr>
          <p:cNvPr id="56" name="Rectángulo 55">
            <a:extLst>
              <a:ext uri="{FF2B5EF4-FFF2-40B4-BE49-F238E27FC236}">
                <a16:creationId xmlns:a16="http://schemas.microsoft.com/office/drawing/2014/main" id="{6C9CA989-417B-7E29-6B7C-9FA9F3271D56}"/>
              </a:ext>
            </a:extLst>
          </p:cNvPr>
          <p:cNvSpPr/>
          <p:nvPr/>
        </p:nvSpPr>
        <p:spPr>
          <a:xfrm>
            <a:off x="8167847" y="3559901"/>
            <a:ext cx="3890803" cy="2438399"/>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Rectángulo 56">
            <a:extLst>
              <a:ext uri="{FF2B5EF4-FFF2-40B4-BE49-F238E27FC236}">
                <a16:creationId xmlns:a16="http://schemas.microsoft.com/office/drawing/2014/main" id="{41DF5A5C-CC2E-E7BE-6FD7-6CA3CB86F1E7}"/>
              </a:ext>
            </a:extLst>
          </p:cNvPr>
          <p:cNvSpPr/>
          <p:nvPr/>
        </p:nvSpPr>
        <p:spPr>
          <a:xfrm>
            <a:off x="8167847" y="3550788"/>
            <a:ext cx="3890803" cy="451661"/>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a:solidFill>
                  <a:schemeClr val="bg1"/>
                </a:solidFill>
              </a:rPr>
              <a:t>En gestión PQRDS</a:t>
            </a:r>
          </a:p>
        </p:txBody>
      </p:sp>
      <p:graphicFrame>
        <p:nvGraphicFramePr>
          <p:cNvPr id="60" name="Tabla 59">
            <a:extLst>
              <a:ext uri="{FF2B5EF4-FFF2-40B4-BE49-F238E27FC236}">
                <a16:creationId xmlns:a16="http://schemas.microsoft.com/office/drawing/2014/main" id="{FE567C56-366C-0AB2-5A52-EFA680351987}"/>
              </a:ext>
            </a:extLst>
          </p:cNvPr>
          <p:cNvGraphicFramePr>
            <a:graphicFrameLocks noGrp="1"/>
          </p:cNvGraphicFramePr>
          <p:nvPr/>
        </p:nvGraphicFramePr>
        <p:xfrm>
          <a:off x="336263" y="1826895"/>
          <a:ext cx="7428389" cy="2342149"/>
        </p:xfrm>
        <a:graphic>
          <a:graphicData uri="http://schemas.openxmlformats.org/drawingml/2006/table">
            <a:tbl>
              <a:tblPr/>
              <a:tblGrid>
                <a:gridCol w="1305951">
                  <a:extLst>
                    <a:ext uri="{9D8B030D-6E8A-4147-A177-3AD203B41FA5}">
                      <a16:colId xmlns:a16="http://schemas.microsoft.com/office/drawing/2014/main" val="3412132340"/>
                    </a:ext>
                  </a:extLst>
                </a:gridCol>
                <a:gridCol w="1354319">
                  <a:extLst>
                    <a:ext uri="{9D8B030D-6E8A-4147-A177-3AD203B41FA5}">
                      <a16:colId xmlns:a16="http://schemas.microsoft.com/office/drawing/2014/main" val="3553258796"/>
                    </a:ext>
                  </a:extLst>
                </a:gridCol>
                <a:gridCol w="1283039">
                  <a:extLst>
                    <a:ext uri="{9D8B030D-6E8A-4147-A177-3AD203B41FA5}">
                      <a16:colId xmlns:a16="http://schemas.microsoft.com/office/drawing/2014/main" val="3928125245"/>
                    </a:ext>
                  </a:extLst>
                </a:gridCol>
                <a:gridCol w="1079382">
                  <a:extLst>
                    <a:ext uri="{9D8B030D-6E8A-4147-A177-3AD203B41FA5}">
                      <a16:colId xmlns:a16="http://schemas.microsoft.com/office/drawing/2014/main" val="687686224"/>
                    </a:ext>
                  </a:extLst>
                </a:gridCol>
                <a:gridCol w="1122659">
                  <a:extLst>
                    <a:ext uri="{9D8B030D-6E8A-4147-A177-3AD203B41FA5}">
                      <a16:colId xmlns:a16="http://schemas.microsoft.com/office/drawing/2014/main" val="3857814634"/>
                    </a:ext>
                  </a:extLst>
                </a:gridCol>
                <a:gridCol w="1283039">
                  <a:extLst>
                    <a:ext uri="{9D8B030D-6E8A-4147-A177-3AD203B41FA5}">
                      <a16:colId xmlns:a16="http://schemas.microsoft.com/office/drawing/2014/main" val="1508803027"/>
                    </a:ext>
                  </a:extLst>
                </a:gridCol>
              </a:tblGrid>
              <a:tr h="927018">
                <a:tc>
                  <a:txBody>
                    <a:bodyPr/>
                    <a:lstStyle/>
                    <a:p>
                      <a:pPr algn="ctr" fontAlgn="b"/>
                      <a:r>
                        <a:rPr lang="es-CO" sz="1400" b="1" i="0" u="none" strike="noStrike">
                          <a:solidFill>
                            <a:srgbClr val="FFFFFF"/>
                          </a:solidFill>
                          <a:effectLst/>
                          <a:latin typeface="Calibri" panose="020F0502020204030204" pitchFamily="34" charset="0"/>
                        </a:rPr>
                        <a:t>Año</a:t>
                      </a:r>
                    </a:p>
                  </a:txBody>
                  <a:tcPr marL="9525" marR="9525" marT="9525" marB="0" anchor="ctr">
                    <a:lnL>
                      <a:noFill/>
                    </a:lnL>
                    <a:lnR>
                      <a:noFill/>
                    </a:lnR>
                    <a:lnT>
                      <a:noFill/>
                    </a:lnT>
                    <a:lnB>
                      <a:noFill/>
                    </a:lnB>
                    <a:solidFill>
                      <a:srgbClr val="C00000"/>
                    </a:solidFill>
                  </a:tcPr>
                </a:tc>
                <a:tc>
                  <a:txBody>
                    <a:bodyPr/>
                    <a:lstStyle/>
                    <a:p>
                      <a:pPr algn="ctr" fontAlgn="b"/>
                      <a:r>
                        <a:rPr lang="es-CO" sz="1400" b="1" i="0" u="none" strike="noStrike">
                          <a:solidFill>
                            <a:srgbClr val="FFFFFF"/>
                          </a:solidFill>
                          <a:effectLst/>
                          <a:latin typeface="Calibri" panose="020F0502020204030204" pitchFamily="34" charset="0"/>
                        </a:rPr>
                        <a:t>Pendientes PQRDS Gestión</a:t>
                      </a:r>
                    </a:p>
                  </a:txBody>
                  <a:tcPr marL="9525" marR="9525" marT="9525" marB="0" anchor="ctr">
                    <a:lnL>
                      <a:noFill/>
                    </a:lnL>
                    <a:lnR>
                      <a:noFill/>
                    </a:lnR>
                    <a:lnT>
                      <a:noFill/>
                    </a:lnT>
                    <a:lnB>
                      <a:noFill/>
                    </a:lnB>
                    <a:solidFill>
                      <a:srgbClr val="C00000"/>
                    </a:solidFill>
                  </a:tcPr>
                </a:tc>
                <a:tc>
                  <a:txBody>
                    <a:bodyPr/>
                    <a:lstStyle/>
                    <a:p>
                      <a:pPr algn="ctr" fontAlgn="b"/>
                      <a:r>
                        <a:rPr lang="es-CO" sz="1400" b="1" i="0" u="none" strike="noStrike">
                          <a:solidFill>
                            <a:srgbClr val="FFFFFF"/>
                          </a:solidFill>
                          <a:effectLst/>
                          <a:latin typeface="Calibri" panose="020F0502020204030204" pitchFamily="34" charset="0"/>
                        </a:rPr>
                        <a:t>SDQS</a:t>
                      </a:r>
                    </a:p>
                  </a:txBody>
                  <a:tcPr marL="9525" marR="9525" marT="9525" marB="0" anchor="ctr">
                    <a:lnL>
                      <a:noFill/>
                    </a:lnL>
                    <a:lnR>
                      <a:noFill/>
                    </a:lnR>
                    <a:lnT>
                      <a:noFill/>
                    </a:lnT>
                    <a:lnB>
                      <a:noFill/>
                    </a:lnB>
                    <a:solidFill>
                      <a:srgbClr val="C00000"/>
                    </a:solidFill>
                  </a:tcPr>
                </a:tc>
                <a:tc>
                  <a:txBody>
                    <a:bodyPr/>
                    <a:lstStyle/>
                    <a:p>
                      <a:pPr algn="ctr" fontAlgn="b"/>
                      <a:r>
                        <a:rPr lang="es-CO" sz="1400" b="1" i="0" u="none" strike="noStrike">
                          <a:solidFill>
                            <a:srgbClr val="FFFFFF"/>
                          </a:solidFill>
                          <a:effectLst/>
                          <a:latin typeface="Calibri" panose="020F0502020204030204" pitchFamily="34" charset="0"/>
                        </a:rPr>
                        <a:t>Tramites Ofc Virtual</a:t>
                      </a:r>
                    </a:p>
                  </a:txBody>
                  <a:tcPr marL="9525" marR="9525" marT="9525" marB="0" anchor="ctr">
                    <a:lnL>
                      <a:noFill/>
                    </a:lnL>
                    <a:lnR>
                      <a:noFill/>
                    </a:lnR>
                    <a:lnT>
                      <a:noFill/>
                    </a:lnT>
                    <a:lnB>
                      <a:noFill/>
                    </a:lnB>
                    <a:solidFill>
                      <a:srgbClr val="C00000"/>
                    </a:solidFill>
                  </a:tcPr>
                </a:tc>
                <a:tc>
                  <a:txBody>
                    <a:bodyPr/>
                    <a:lstStyle/>
                    <a:p>
                      <a:pPr algn="ctr" fontAlgn="b"/>
                      <a:r>
                        <a:rPr lang="es-CO" sz="1400" b="1" i="0" u="none" strike="noStrike">
                          <a:solidFill>
                            <a:srgbClr val="FFFFFF"/>
                          </a:solidFill>
                          <a:effectLst/>
                          <a:latin typeface="Calibri" panose="020F0502020204030204" pitchFamily="34" charset="0"/>
                        </a:rPr>
                        <a:t>Proyección Jun - Dic 2023</a:t>
                      </a:r>
                    </a:p>
                  </a:txBody>
                  <a:tcPr marL="9525" marR="9525" marT="9525" marB="0" anchor="ctr">
                    <a:lnL>
                      <a:noFill/>
                    </a:lnL>
                    <a:lnR>
                      <a:noFill/>
                    </a:lnR>
                    <a:lnT>
                      <a:noFill/>
                    </a:lnT>
                    <a:lnB>
                      <a:noFill/>
                    </a:lnB>
                    <a:solidFill>
                      <a:srgbClr val="C00000"/>
                    </a:solidFill>
                  </a:tcPr>
                </a:tc>
                <a:tc>
                  <a:txBody>
                    <a:bodyPr/>
                    <a:lstStyle/>
                    <a:p>
                      <a:pPr algn="ctr" fontAlgn="b"/>
                      <a:r>
                        <a:rPr lang="es-CO" sz="1400" b="1" i="0" u="none" strike="noStrike">
                          <a:solidFill>
                            <a:srgbClr val="FFFFFF"/>
                          </a:solidFill>
                          <a:effectLst/>
                          <a:latin typeface="Calibri" panose="020F0502020204030204" pitchFamily="34" charset="0"/>
                        </a:rPr>
                        <a:t>Total</a:t>
                      </a:r>
                    </a:p>
                  </a:txBody>
                  <a:tcPr marL="9525" marR="9525" marT="9525" marB="0" anchor="ctr">
                    <a:lnL>
                      <a:noFill/>
                    </a:lnL>
                    <a:lnR>
                      <a:noFill/>
                    </a:lnR>
                    <a:lnT>
                      <a:noFill/>
                    </a:lnT>
                    <a:lnB>
                      <a:noFill/>
                    </a:lnB>
                    <a:solidFill>
                      <a:srgbClr val="C00000"/>
                    </a:solidFill>
                  </a:tcPr>
                </a:tc>
                <a:extLst>
                  <a:ext uri="{0D108BD9-81ED-4DB2-BD59-A6C34878D82A}">
                    <a16:rowId xmlns:a16="http://schemas.microsoft.com/office/drawing/2014/main" val="4007530085"/>
                  </a:ext>
                </a:extLst>
              </a:tr>
              <a:tr h="512165">
                <a:tc>
                  <a:txBody>
                    <a:bodyPr/>
                    <a:lstStyle/>
                    <a:p>
                      <a:pPr algn="ctr" fontAlgn="b"/>
                      <a:r>
                        <a:rPr lang="es-CO" sz="1400" b="0" i="0" u="none" strike="noStrike">
                          <a:solidFill>
                            <a:srgbClr val="000000"/>
                          </a:solidFill>
                          <a:effectLst/>
                          <a:latin typeface="Calibri" panose="020F0502020204030204" pitchFamily="34" charset="0"/>
                        </a:rPr>
                        <a:t>2022</a:t>
                      </a:r>
                    </a:p>
                  </a:txBody>
                  <a:tcPr marL="9525" marR="9525" marT="9525" marB="0" anchor="ctr">
                    <a:lnL>
                      <a:noFill/>
                    </a:lnL>
                    <a:lnR>
                      <a:noFill/>
                    </a:lnR>
                    <a:lnT>
                      <a:noFill/>
                    </a:lnT>
                    <a:lnB>
                      <a:noFill/>
                    </a:lnB>
                    <a:solidFill>
                      <a:srgbClr val="FFC000"/>
                    </a:solidFill>
                  </a:tcPr>
                </a:tc>
                <a:tc>
                  <a:txBody>
                    <a:bodyPr/>
                    <a:lstStyle/>
                    <a:p>
                      <a:pPr algn="ctr" fontAlgn="b"/>
                      <a:r>
                        <a:rPr lang="es-CO" sz="1400" b="0" i="0" u="none" strike="noStrike">
                          <a:solidFill>
                            <a:srgbClr val="000000"/>
                          </a:solidFill>
                          <a:effectLst/>
                          <a:latin typeface="Calibri" panose="020F0502020204030204" pitchFamily="34" charset="0"/>
                        </a:rPr>
                        <a:t>59.366</a:t>
                      </a:r>
                    </a:p>
                  </a:txBody>
                  <a:tcPr marL="9525" marR="9525" marT="9525" marB="0" anchor="ctr">
                    <a:lnL>
                      <a:noFill/>
                    </a:lnL>
                    <a:lnR>
                      <a:noFill/>
                    </a:lnR>
                    <a:lnT>
                      <a:noFill/>
                    </a:lnT>
                    <a:lnB>
                      <a:noFill/>
                    </a:lnB>
                    <a:solidFill>
                      <a:srgbClr val="FFC000"/>
                    </a:solidFill>
                  </a:tcPr>
                </a:tc>
                <a:tc>
                  <a:txBody>
                    <a:bodyPr/>
                    <a:lstStyle/>
                    <a:p>
                      <a:pPr algn="ctr" fontAlgn="b"/>
                      <a:r>
                        <a:rPr lang="es-CO" sz="1400" b="0" i="0" u="none" strike="noStrike">
                          <a:solidFill>
                            <a:srgbClr val="000000"/>
                          </a:solidFill>
                          <a:effectLst/>
                          <a:latin typeface="Calibri" panose="020F0502020204030204" pitchFamily="34" charset="0"/>
                        </a:rPr>
                        <a:t> → 1.841</a:t>
                      </a:r>
                    </a:p>
                  </a:txBody>
                  <a:tcPr marL="9525" marR="9525" marT="9525" marB="0" anchor="ctr">
                    <a:lnL>
                      <a:noFill/>
                    </a:lnL>
                    <a:lnR>
                      <a:noFill/>
                    </a:lnR>
                    <a:lnT>
                      <a:noFill/>
                    </a:lnT>
                    <a:lnB>
                      <a:noFill/>
                    </a:lnB>
                    <a:solidFill>
                      <a:srgbClr val="FFC000"/>
                    </a:solidFill>
                  </a:tcPr>
                </a:tc>
                <a:tc>
                  <a:txBody>
                    <a:bodyPr/>
                    <a:lstStyle/>
                    <a:p>
                      <a:pPr algn="ctr" fontAlgn="b"/>
                      <a:r>
                        <a:rPr lang="es-CO" sz="1400" b="0" i="0" u="none" strike="noStrike">
                          <a:solidFill>
                            <a:srgbClr val="000000"/>
                          </a:solidFill>
                          <a:effectLst/>
                          <a:latin typeface="Calibri" panose="020F0502020204030204" pitchFamily="34" charset="0"/>
                        </a:rPr>
                        <a:t>80.681</a:t>
                      </a:r>
                    </a:p>
                  </a:txBody>
                  <a:tcPr marL="9525" marR="9525" marT="9525" marB="0" anchor="ctr">
                    <a:lnL>
                      <a:noFill/>
                    </a:lnL>
                    <a:lnR>
                      <a:noFill/>
                    </a:lnR>
                    <a:lnT>
                      <a:noFill/>
                    </a:lnT>
                    <a:lnB>
                      <a:noFill/>
                    </a:lnB>
                    <a:solidFill>
                      <a:srgbClr val="FFC000"/>
                    </a:solidFill>
                  </a:tcPr>
                </a:tc>
                <a:tc>
                  <a:txBody>
                    <a:bodyPr/>
                    <a:lstStyle/>
                    <a:p>
                      <a:pPr algn="ctr" fontAlgn="b"/>
                      <a:r>
                        <a:rPr lang="es-CO" sz="14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C000"/>
                    </a:solidFill>
                  </a:tcPr>
                </a:tc>
                <a:tc>
                  <a:txBody>
                    <a:bodyPr/>
                    <a:lstStyle/>
                    <a:p>
                      <a:pPr algn="ctr" fontAlgn="b"/>
                      <a:r>
                        <a:rPr lang="es-CO" sz="1400" b="0" i="0" u="none" strike="noStrike">
                          <a:solidFill>
                            <a:srgbClr val="000000"/>
                          </a:solidFill>
                          <a:effectLst/>
                          <a:latin typeface="Calibri" panose="020F0502020204030204" pitchFamily="34" charset="0"/>
                        </a:rPr>
                        <a:t>140.047</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796850992"/>
                  </a:ext>
                </a:extLst>
              </a:tr>
              <a:tr h="391522">
                <a:tc>
                  <a:txBody>
                    <a:bodyPr/>
                    <a:lstStyle/>
                    <a:p>
                      <a:pPr algn="ctr" fontAlgn="b"/>
                      <a:r>
                        <a:rPr lang="es-CO" sz="1400" b="0" i="0" u="none" strike="noStrike">
                          <a:solidFill>
                            <a:srgbClr val="000000"/>
                          </a:solidFill>
                          <a:effectLst/>
                          <a:latin typeface="Calibri" panose="020F0502020204030204" pitchFamily="34" charset="0"/>
                        </a:rPr>
                        <a:t>2023</a:t>
                      </a:r>
                    </a:p>
                  </a:txBody>
                  <a:tcPr marL="9525" marR="9525" marT="9525" marB="0" anchor="ctr">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31.601</a:t>
                      </a:r>
                    </a:p>
                  </a:txBody>
                  <a:tcPr marL="9525" marR="9525" marT="9525" marB="0" anchor="ctr">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 4.594</a:t>
                      </a:r>
                    </a:p>
                  </a:txBody>
                  <a:tcPr marL="9525" marR="9525" marT="9525" marB="0" anchor="ctr">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76.178</a:t>
                      </a:r>
                    </a:p>
                  </a:txBody>
                  <a:tcPr marL="9525" marR="9525" marT="9525" marB="0" anchor="ctr">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64.817</a:t>
                      </a:r>
                    </a:p>
                  </a:txBody>
                  <a:tcPr marL="9525" marR="9525" marT="9525" marB="0" anchor="ctr">
                    <a:lnL>
                      <a:noFill/>
                    </a:lnL>
                    <a:lnR>
                      <a:noFill/>
                    </a:lnR>
                    <a:lnT>
                      <a:noFill/>
                    </a:lnT>
                    <a:lnB>
                      <a:noFill/>
                    </a:lnB>
                  </a:tcPr>
                </a:tc>
                <a:tc>
                  <a:txBody>
                    <a:bodyPr/>
                    <a:lstStyle/>
                    <a:p>
                      <a:pPr algn="ctr" fontAlgn="b"/>
                      <a:r>
                        <a:rPr lang="es-CO" sz="1400" b="0" i="0" u="none" strike="noStrike">
                          <a:solidFill>
                            <a:srgbClr val="000000"/>
                          </a:solidFill>
                          <a:effectLst/>
                          <a:latin typeface="Calibri" panose="020F0502020204030204" pitchFamily="34" charset="0"/>
                        </a:rPr>
                        <a:t>107.779</a:t>
                      </a:r>
                    </a:p>
                  </a:txBody>
                  <a:tcPr marL="9525" marR="9525" marT="9525" marB="0" anchor="ctr">
                    <a:lnL>
                      <a:noFill/>
                    </a:lnL>
                    <a:lnR>
                      <a:noFill/>
                    </a:lnR>
                    <a:lnT>
                      <a:noFill/>
                    </a:lnT>
                    <a:lnB>
                      <a:noFill/>
                    </a:lnB>
                  </a:tcPr>
                </a:tc>
                <a:extLst>
                  <a:ext uri="{0D108BD9-81ED-4DB2-BD59-A6C34878D82A}">
                    <a16:rowId xmlns:a16="http://schemas.microsoft.com/office/drawing/2014/main" val="1161937748"/>
                  </a:ext>
                </a:extLst>
              </a:tr>
              <a:tr h="511444">
                <a:tc>
                  <a:txBody>
                    <a:bodyPr/>
                    <a:lstStyle/>
                    <a:p>
                      <a:pPr algn="ctr" fontAlgn="b"/>
                      <a:r>
                        <a:rPr lang="es-CO" sz="1400" b="1" i="0" u="none" strike="noStrike">
                          <a:solidFill>
                            <a:srgbClr val="000000"/>
                          </a:solidFill>
                          <a:effectLst/>
                          <a:latin typeface="Calibri" panose="020F0502020204030204" pitchFamily="34" charset="0"/>
                        </a:rPr>
                        <a:t>Total general Pendientes</a:t>
                      </a:r>
                    </a:p>
                  </a:txBody>
                  <a:tcPr marL="9525" marR="9525" marT="9525" marB="0" anchor="ctr">
                    <a:lnL>
                      <a:noFill/>
                    </a:lnL>
                    <a:lnR>
                      <a:noFill/>
                    </a:lnR>
                    <a:lnT>
                      <a:noFill/>
                    </a:lnT>
                    <a:lnB>
                      <a:noFill/>
                    </a:lnB>
                    <a:solidFill>
                      <a:srgbClr val="A6A6A6"/>
                    </a:solidFill>
                  </a:tcPr>
                </a:tc>
                <a:tc>
                  <a:txBody>
                    <a:bodyPr/>
                    <a:lstStyle/>
                    <a:p>
                      <a:pPr algn="ctr" fontAlgn="b"/>
                      <a:r>
                        <a:rPr lang="es-CO" sz="1400" b="1" i="0" u="none" strike="noStrike">
                          <a:solidFill>
                            <a:srgbClr val="000000"/>
                          </a:solidFill>
                          <a:effectLst/>
                          <a:latin typeface="Calibri" panose="020F0502020204030204" pitchFamily="34" charset="0"/>
                        </a:rPr>
                        <a:t>90.967</a:t>
                      </a:r>
                    </a:p>
                  </a:txBody>
                  <a:tcPr marL="9525" marR="9525" marT="9525" marB="0" anchor="ctr">
                    <a:lnL>
                      <a:noFill/>
                    </a:lnL>
                    <a:lnR>
                      <a:noFill/>
                    </a:lnR>
                    <a:lnT>
                      <a:noFill/>
                    </a:lnT>
                    <a:lnB>
                      <a:noFill/>
                    </a:lnB>
                    <a:solidFill>
                      <a:srgbClr val="A6A6A6"/>
                    </a:solidFill>
                  </a:tcPr>
                </a:tc>
                <a:tc>
                  <a:txBody>
                    <a:bodyPr/>
                    <a:lstStyle/>
                    <a:p>
                      <a:pPr algn="ctr" fontAlgn="b"/>
                      <a:r>
                        <a:rPr lang="es-CO" sz="1400" b="1"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A6A6A6"/>
                    </a:solidFill>
                  </a:tcPr>
                </a:tc>
                <a:tc>
                  <a:txBody>
                    <a:bodyPr/>
                    <a:lstStyle/>
                    <a:p>
                      <a:pPr algn="ctr" fontAlgn="b"/>
                      <a:r>
                        <a:rPr lang="es-CO" sz="1400" b="1" i="0" u="none" strike="noStrike">
                          <a:solidFill>
                            <a:srgbClr val="000000"/>
                          </a:solidFill>
                          <a:effectLst/>
                          <a:latin typeface="Calibri" panose="020F0502020204030204" pitchFamily="34" charset="0"/>
                        </a:rPr>
                        <a:t>156.859</a:t>
                      </a:r>
                    </a:p>
                  </a:txBody>
                  <a:tcPr marL="9525" marR="9525" marT="9525" marB="0" anchor="ctr">
                    <a:lnL>
                      <a:noFill/>
                    </a:lnL>
                    <a:lnR>
                      <a:noFill/>
                    </a:lnR>
                    <a:lnT>
                      <a:noFill/>
                    </a:lnT>
                    <a:lnB>
                      <a:noFill/>
                    </a:lnB>
                    <a:solidFill>
                      <a:srgbClr val="A6A6A6"/>
                    </a:solidFill>
                  </a:tcPr>
                </a:tc>
                <a:tc>
                  <a:txBody>
                    <a:bodyPr/>
                    <a:lstStyle/>
                    <a:p>
                      <a:pPr algn="ctr" fontAlgn="b"/>
                      <a:r>
                        <a:rPr lang="es-CO" sz="1400" b="1" i="0" u="none" strike="noStrike">
                          <a:solidFill>
                            <a:srgbClr val="000000"/>
                          </a:solidFill>
                          <a:effectLst/>
                          <a:latin typeface="Calibri" panose="020F0502020204030204" pitchFamily="34" charset="0"/>
                        </a:rPr>
                        <a:t>64.817</a:t>
                      </a:r>
                    </a:p>
                  </a:txBody>
                  <a:tcPr marL="9525" marR="9525" marT="9525" marB="0" anchor="ctr">
                    <a:lnL>
                      <a:noFill/>
                    </a:lnL>
                    <a:lnR>
                      <a:noFill/>
                    </a:lnR>
                    <a:lnT>
                      <a:noFill/>
                    </a:lnT>
                    <a:lnB>
                      <a:noFill/>
                    </a:lnB>
                    <a:solidFill>
                      <a:srgbClr val="A6A6A6"/>
                    </a:solidFill>
                  </a:tcPr>
                </a:tc>
                <a:tc>
                  <a:txBody>
                    <a:bodyPr/>
                    <a:lstStyle/>
                    <a:p>
                      <a:pPr algn="ctr" fontAlgn="b"/>
                      <a:r>
                        <a:rPr lang="es-CO" sz="1400" b="1" i="0" u="none" strike="noStrike">
                          <a:solidFill>
                            <a:srgbClr val="000000"/>
                          </a:solidFill>
                          <a:effectLst/>
                          <a:latin typeface="Calibri" panose="020F0502020204030204" pitchFamily="34" charset="0"/>
                        </a:rPr>
                        <a:t>312.643</a:t>
                      </a:r>
                    </a:p>
                  </a:txBody>
                  <a:tcPr marL="9525" marR="9525" marT="9525" marB="0" anchor="ctr">
                    <a:lnL>
                      <a:noFill/>
                    </a:lnL>
                    <a:lnR>
                      <a:noFill/>
                    </a:lnR>
                    <a:lnT>
                      <a:noFill/>
                    </a:lnT>
                    <a:lnB>
                      <a:noFill/>
                    </a:lnB>
                    <a:solidFill>
                      <a:srgbClr val="A6A6A6"/>
                    </a:solidFill>
                  </a:tcPr>
                </a:tc>
                <a:extLst>
                  <a:ext uri="{0D108BD9-81ED-4DB2-BD59-A6C34878D82A}">
                    <a16:rowId xmlns:a16="http://schemas.microsoft.com/office/drawing/2014/main" val="3019729179"/>
                  </a:ext>
                </a:extLst>
              </a:tr>
            </a:tbl>
          </a:graphicData>
        </a:graphic>
      </p:graphicFrame>
    </p:spTree>
    <p:extLst>
      <p:ext uri="{BB962C8B-B14F-4D97-AF65-F5344CB8AC3E}">
        <p14:creationId xmlns:p14="http://schemas.microsoft.com/office/powerpoint/2010/main" val="4884636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89BE-59C0-EDCF-985D-A3ADC98A4A2B}"/>
              </a:ext>
            </a:extLst>
          </p:cNvPr>
          <p:cNvSpPr txBox="1">
            <a:spLocks/>
          </p:cNvSpPr>
          <p:nvPr/>
        </p:nvSpPr>
        <p:spPr>
          <a:xfrm>
            <a:off x="611695" y="-133395"/>
            <a:ext cx="6563655" cy="926608"/>
          </a:xfrm>
          <a:prstGeom prst="rect">
            <a:avLst/>
          </a:prstGeom>
        </p:spPr>
        <p:txBody>
          <a:bodyPr vert="horz" lIns="91440" tIns="45720" rIns="91440" bIns="45720" rtlCol="0" anchor="ctr">
            <a:normAutofit/>
          </a:bodyPr>
          <a:lstStyle>
            <a:lvl1pPr algn="l" defTabSz="1828847" rtl="0" eaLnBrk="1" latinLnBrk="0" hangingPunct="1">
              <a:spcBef>
                <a:spcPct val="0"/>
              </a:spcBef>
              <a:buNone/>
              <a:defRPr sz="6402" b="0" kern="1200">
                <a:solidFill>
                  <a:schemeClr val="tx1">
                    <a:lumMod val="65000"/>
                    <a:lumOff val="35000"/>
                  </a:schemeClr>
                </a:solidFill>
                <a:latin typeface="Source Sans Pro Light" pitchFamily="34" charset="0"/>
                <a:ea typeface="+mj-ea"/>
                <a:cs typeface="+mj-cs"/>
              </a:defRPr>
            </a:lvl1pPr>
          </a:lstStyle>
          <a:p>
            <a:pPr marL="0" marR="0" lvl="0" indent="0" algn="l" defTabSz="1828847" rtl="0" eaLnBrk="1" fontAlgn="auto" latinLnBrk="0" hangingPunct="1">
              <a:lnSpc>
                <a:spcPct val="100000"/>
              </a:lnSpc>
              <a:spcBef>
                <a:spcPct val="0"/>
              </a:spcBef>
              <a:spcAft>
                <a:spcPts val="0"/>
              </a:spcAft>
              <a:buClrTx/>
              <a:buSzTx/>
              <a:buFontTx/>
              <a:buNone/>
              <a:tabLst/>
              <a:defRPr/>
            </a:pPr>
            <a:r>
              <a:rPr lang="es-CO" sz="2800" dirty="0">
                <a:solidFill>
                  <a:srgbClr val="C00000"/>
                </a:solidFill>
                <a:latin typeface="+mn-lt"/>
                <a:ea typeface="+mn-ea"/>
                <a:cs typeface="+mn-cs"/>
              </a:rPr>
              <a:t>Estrategia Escritos</a:t>
            </a:r>
          </a:p>
        </p:txBody>
      </p:sp>
      <p:sp>
        <p:nvSpPr>
          <p:cNvPr id="22" name="Subtitle 2">
            <a:extLst>
              <a:ext uri="{FF2B5EF4-FFF2-40B4-BE49-F238E27FC236}">
                <a16:creationId xmlns:a16="http://schemas.microsoft.com/office/drawing/2014/main" id="{B8B36B98-9C05-CD31-1932-23E0EFB529CB}"/>
              </a:ext>
            </a:extLst>
          </p:cNvPr>
          <p:cNvSpPr txBox="1">
            <a:spLocks/>
          </p:cNvSpPr>
          <p:nvPr/>
        </p:nvSpPr>
        <p:spPr>
          <a:xfrm>
            <a:off x="169495" y="825839"/>
            <a:ext cx="3724027" cy="526264"/>
          </a:xfrm>
          <a:prstGeom prst="rect">
            <a:avLst/>
          </a:prstGeom>
        </p:spPr>
        <p:txBody>
          <a:bodyPr vert="horz" lIns="91440" tIns="45720" rIns="91440" bIns="45720" rtlCol="0">
            <a:noAutofit/>
          </a:bodyPr>
          <a:lstStyle>
            <a:lvl1pPr marL="0" indent="0" algn="ctr" defTabSz="1828847" rtl="0" eaLnBrk="1" latinLnBrk="0" hangingPunct="1">
              <a:spcBef>
                <a:spcPct val="20000"/>
              </a:spcBef>
              <a:buFont typeface="Arial" pitchFamily="34" charset="0"/>
              <a:buNone/>
              <a:defRPr sz="2801" kern="1200">
                <a:solidFill>
                  <a:schemeClr val="tx1">
                    <a:tint val="75000"/>
                  </a:schemeClr>
                </a:solidFill>
                <a:latin typeface="+mn-lt"/>
                <a:ea typeface="+mn-ea"/>
                <a:cs typeface="+mn-cs"/>
              </a:defRPr>
            </a:lvl1pPr>
            <a:lvl2pPr marL="914424" indent="0" algn="ctr" defTabSz="1828847"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1828847" indent="0" algn="ctr" defTabSz="1828847" rtl="0" eaLnBrk="1" latinLnBrk="0" hangingPunct="1">
              <a:spcBef>
                <a:spcPct val="20000"/>
              </a:spcBef>
              <a:buFont typeface="Arial" pitchFamily="34" charset="0"/>
              <a:buNone/>
              <a:defRPr sz="2201" kern="1200">
                <a:solidFill>
                  <a:schemeClr val="tx1">
                    <a:tint val="75000"/>
                  </a:schemeClr>
                </a:solidFill>
                <a:latin typeface="+mn-lt"/>
                <a:ea typeface="+mn-ea"/>
                <a:cs typeface="+mn-cs"/>
              </a:defRPr>
            </a:lvl3pPr>
            <a:lvl4pPr marL="2743268" indent="0" algn="ctr" defTabSz="1828847"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4pPr>
            <a:lvl5pPr marL="3657692" indent="0" algn="ctr" defTabSz="1828847"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5pPr>
            <a:lvl6pPr marL="4572114" indent="0" algn="ctr" defTabSz="1828847" rtl="0" eaLnBrk="1" latinLnBrk="0" hangingPunct="1">
              <a:spcBef>
                <a:spcPct val="20000"/>
              </a:spcBef>
              <a:buFont typeface="Arial" pitchFamily="34" charset="0"/>
              <a:buNone/>
              <a:defRPr sz="4001" kern="1200">
                <a:solidFill>
                  <a:schemeClr val="tx1">
                    <a:tint val="75000"/>
                  </a:schemeClr>
                </a:solidFill>
                <a:latin typeface="+mn-lt"/>
                <a:ea typeface="+mn-ea"/>
                <a:cs typeface="+mn-cs"/>
              </a:defRPr>
            </a:lvl6pPr>
            <a:lvl7pPr marL="5486538" indent="0" algn="ctr" defTabSz="1828847" rtl="0" eaLnBrk="1" latinLnBrk="0" hangingPunct="1">
              <a:spcBef>
                <a:spcPct val="20000"/>
              </a:spcBef>
              <a:buFont typeface="Arial" pitchFamily="34" charset="0"/>
              <a:buNone/>
              <a:defRPr sz="4001" kern="1200">
                <a:solidFill>
                  <a:schemeClr val="tx1">
                    <a:tint val="75000"/>
                  </a:schemeClr>
                </a:solidFill>
                <a:latin typeface="+mn-lt"/>
                <a:ea typeface="+mn-ea"/>
                <a:cs typeface="+mn-cs"/>
              </a:defRPr>
            </a:lvl7pPr>
            <a:lvl8pPr marL="6400961" indent="0" algn="ctr" defTabSz="1828847" rtl="0" eaLnBrk="1" latinLnBrk="0" hangingPunct="1">
              <a:spcBef>
                <a:spcPct val="20000"/>
              </a:spcBef>
              <a:buFont typeface="Arial" pitchFamily="34" charset="0"/>
              <a:buNone/>
              <a:defRPr sz="4001" kern="1200">
                <a:solidFill>
                  <a:schemeClr val="tx1">
                    <a:tint val="75000"/>
                  </a:schemeClr>
                </a:solidFill>
                <a:latin typeface="+mn-lt"/>
                <a:ea typeface="+mn-ea"/>
                <a:cs typeface="+mn-cs"/>
              </a:defRPr>
            </a:lvl8pPr>
            <a:lvl9pPr marL="7315383" indent="0" algn="ctr" defTabSz="1828847" rtl="0" eaLnBrk="1" latinLnBrk="0" hangingPunct="1">
              <a:spcBef>
                <a:spcPct val="20000"/>
              </a:spcBef>
              <a:buFont typeface="Arial" pitchFamily="34" charset="0"/>
              <a:buNone/>
              <a:defRPr sz="4001" kern="1200">
                <a:solidFill>
                  <a:schemeClr val="tx1">
                    <a:tint val="75000"/>
                  </a:schemeClr>
                </a:solidFill>
                <a:latin typeface="+mn-lt"/>
                <a:ea typeface="+mn-ea"/>
                <a:cs typeface="+mn-cs"/>
              </a:defRPr>
            </a:lvl9pPr>
          </a:lstStyle>
          <a:p>
            <a:pPr marL="0" marR="0" lvl="0" indent="0" defTabSz="1828847" rtl="0" eaLnBrk="1" fontAlgn="auto" latinLnBrk="0" hangingPunct="1">
              <a:lnSpc>
                <a:spcPct val="100000"/>
              </a:lnSpc>
              <a:spcBef>
                <a:spcPct val="20000"/>
              </a:spcBef>
              <a:spcAft>
                <a:spcPts val="0"/>
              </a:spcAft>
              <a:buClrTx/>
              <a:buSzTx/>
              <a:buFont typeface="Arial" pitchFamily="34" charset="0"/>
              <a:buNone/>
              <a:tabLst/>
              <a:defRPr/>
            </a:pPr>
            <a:r>
              <a:rPr lang="es-CO" sz="1800" b="1" dirty="0">
                <a:solidFill>
                  <a:sysClr val="windowText" lastClr="000000"/>
                </a:solidFill>
                <a:latin typeface="Source Sans Pro" panose="020B0503030403020204" pitchFamily="34" charset="0"/>
                <a:ea typeface="Source Sans Pro" panose="020B0503030403020204" pitchFamily="34" charset="0"/>
                <a:cs typeface="Open Sans" panose="020B0606030504020204" pitchFamily="34" charset="0"/>
              </a:rPr>
              <a:t>Proyección Atención Escritos</a:t>
            </a:r>
          </a:p>
        </p:txBody>
      </p:sp>
      <p:graphicFrame>
        <p:nvGraphicFramePr>
          <p:cNvPr id="40" name="Tabla 39">
            <a:extLst>
              <a:ext uri="{FF2B5EF4-FFF2-40B4-BE49-F238E27FC236}">
                <a16:creationId xmlns:a16="http://schemas.microsoft.com/office/drawing/2014/main" id="{55DA7293-B0E7-A655-9136-02134136BAF2}"/>
              </a:ext>
            </a:extLst>
          </p:cNvPr>
          <p:cNvGraphicFramePr>
            <a:graphicFrameLocks noGrp="1"/>
          </p:cNvGraphicFramePr>
          <p:nvPr>
            <p:extLst>
              <p:ext uri="{D42A27DB-BD31-4B8C-83A1-F6EECF244321}">
                <p14:modId xmlns:p14="http://schemas.microsoft.com/office/powerpoint/2010/main" val="1965681003"/>
              </p:ext>
            </p:extLst>
          </p:nvPr>
        </p:nvGraphicFramePr>
        <p:xfrm>
          <a:off x="611693" y="1185317"/>
          <a:ext cx="10875455" cy="2291059"/>
        </p:xfrm>
        <a:graphic>
          <a:graphicData uri="http://schemas.openxmlformats.org/drawingml/2006/table">
            <a:tbl>
              <a:tblPr/>
              <a:tblGrid>
                <a:gridCol w="2205328">
                  <a:extLst>
                    <a:ext uri="{9D8B030D-6E8A-4147-A177-3AD203B41FA5}">
                      <a16:colId xmlns:a16="http://schemas.microsoft.com/office/drawing/2014/main" val="2804042712"/>
                    </a:ext>
                  </a:extLst>
                </a:gridCol>
                <a:gridCol w="1251282">
                  <a:extLst>
                    <a:ext uri="{9D8B030D-6E8A-4147-A177-3AD203B41FA5}">
                      <a16:colId xmlns:a16="http://schemas.microsoft.com/office/drawing/2014/main" val="3012408375"/>
                    </a:ext>
                  </a:extLst>
                </a:gridCol>
                <a:gridCol w="1592296">
                  <a:extLst>
                    <a:ext uri="{9D8B030D-6E8A-4147-A177-3AD203B41FA5}">
                      <a16:colId xmlns:a16="http://schemas.microsoft.com/office/drawing/2014/main" val="3785981898"/>
                    </a:ext>
                  </a:extLst>
                </a:gridCol>
                <a:gridCol w="1927799">
                  <a:extLst>
                    <a:ext uri="{9D8B030D-6E8A-4147-A177-3AD203B41FA5}">
                      <a16:colId xmlns:a16="http://schemas.microsoft.com/office/drawing/2014/main" val="929104204"/>
                    </a:ext>
                  </a:extLst>
                </a:gridCol>
                <a:gridCol w="1913933">
                  <a:extLst>
                    <a:ext uri="{9D8B030D-6E8A-4147-A177-3AD203B41FA5}">
                      <a16:colId xmlns:a16="http://schemas.microsoft.com/office/drawing/2014/main" val="3075022375"/>
                    </a:ext>
                  </a:extLst>
                </a:gridCol>
                <a:gridCol w="1984817">
                  <a:extLst>
                    <a:ext uri="{9D8B030D-6E8A-4147-A177-3AD203B41FA5}">
                      <a16:colId xmlns:a16="http://schemas.microsoft.com/office/drawing/2014/main" val="2441144682"/>
                    </a:ext>
                  </a:extLst>
                </a:gridCol>
              </a:tblGrid>
              <a:tr h="566014">
                <a:tc>
                  <a:txBody>
                    <a:bodyPr/>
                    <a:lstStyle/>
                    <a:p>
                      <a:pPr algn="ctr" fontAlgn="b"/>
                      <a:r>
                        <a:rPr lang="es-CO" sz="1400" b="1" i="0" u="none" strike="noStrike">
                          <a:solidFill>
                            <a:srgbClr val="FFFFFF"/>
                          </a:solidFill>
                          <a:effectLst/>
                          <a:latin typeface="Calibri" panose="020F0502020204030204" pitchFamily="34" charset="0"/>
                        </a:rPr>
                        <a:t>Capacidad Proyectada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a:solidFill>
                            <a:srgbClr val="FFFFFF"/>
                          </a:solidFill>
                          <a:effectLst/>
                          <a:latin typeface="Calibri" panose="020F0502020204030204" pitchFamily="34" charset="0"/>
                        </a:rPr>
                        <a:t>Personas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a:solidFill>
                            <a:srgbClr val="FFFFFF"/>
                          </a:solidFill>
                          <a:effectLst/>
                          <a:latin typeface="Calibri" panose="020F0502020204030204" pitchFamily="34" charset="0"/>
                        </a:rPr>
                        <a:t>Meta diaria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dirty="0">
                          <a:solidFill>
                            <a:srgbClr val="FFFFFF"/>
                          </a:solidFill>
                          <a:effectLst/>
                          <a:latin typeface="Calibri" panose="020F0502020204030204" pitchFamily="34" charset="0"/>
                        </a:rPr>
                        <a:t>Productividad Diaria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a:solidFill>
                            <a:srgbClr val="FFFFFF"/>
                          </a:solidFill>
                          <a:effectLst/>
                          <a:latin typeface="Calibri" panose="020F0502020204030204" pitchFamily="34" charset="0"/>
                        </a:rPr>
                        <a:t>Productividad Semanal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err="1">
                          <a:solidFill>
                            <a:srgbClr val="FFFFFF"/>
                          </a:solidFill>
                          <a:effectLst/>
                          <a:latin typeface="Calibri" panose="020F0502020204030204" pitchFamily="34" charset="0"/>
                        </a:rPr>
                        <a:t>Prod</a:t>
                      </a:r>
                      <a:r>
                        <a:rPr lang="es-CO" sz="1400" b="1" i="0" u="none" strike="noStrike">
                          <a:solidFill>
                            <a:srgbClr val="FFFFFF"/>
                          </a:solidFill>
                          <a:effectLst/>
                          <a:latin typeface="Calibri" panose="020F0502020204030204" pitchFamily="34" charset="0"/>
                        </a:rPr>
                        <a:t>. Proyectada 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48533206"/>
                  </a:ext>
                </a:extLst>
              </a:tr>
              <a:tr h="252156">
                <a:tc>
                  <a:txBody>
                    <a:bodyPr/>
                    <a:lstStyle/>
                    <a:p>
                      <a:pPr algn="l" fontAlgn="b"/>
                      <a:r>
                        <a:rPr lang="es-CO" sz="1400" b="1" i="0" u="none" strike="noStrike">
                          <a:solidFill>
                            <a:srgbClr val="000000"/>
                          </a:solidFill>
                          <a:effectLst/>
                          <a:latin typeface="Calibri" panose="020F0502020204030204" pitchFamily="34" charset="0"/>
                        </a:rPr>
                        <a:t>Funcionarios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extLst>
                  <a:ext uri="{0D108BD9-81ED-4DB2-BD59-A6C34878D82A}">
                    <a16:rowId xmlns:a16="http://schemas.microsoft.com/office/drawing/2014/main" val="655845978"/>
                  </a:ext>
                </a:extLst>
              </a:tr>
              <a:tr h="221980">
                <a:tc>
                  <a:txBody>
                    <a:bodyPr/>
                    <a:lstStyle/>
                    <a:p>
                      <a:pPr algn="l" fontAlgn="b"/>
                      <a:r>
                        <a:rPr lang="es-CO" sz="1400" b="1" i="0" u="none" strike="noStrike">
                          <a:solidFill>
                            <a:srgbClr val="000000"/>
                          </a:solidFill>
                          <a:effectLst/>
                          <a:latin typeface="Calibri" panose="020F0502020204030204" pitchFamily="34" charset="0"/>
                        </a:rPr>
                        <a:t>Profesionales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825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4.125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16.500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642726"/>
                  </a:ext>
                </a:extLst>
              </a:tr>
              <a:tr h="252156">
                <a:tc>
                  <a:txBody>
                    <a:bodyPr/>
                    <a:lstStyle/>
                    <a:p>
                      <a:pPr algn="l" fontAlgn="b"/>
                      <a:r>
                        <a:rPr lang="es-CO" sz="1400" b="1" i="0" u="none" strike="noStrike">
                          <a:solidFill>
                            <a:srgbClr val="000000"/>
                          </a:solidFill>
                          <a:effectLst/>
                          <a:latin typeface="Calibri" panose="020F0502020204030204" pitchFamily="34" charset="0"/>
                        </a:rPr>
                        <a:t>Horas Extras (funcionarios)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1.240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4.960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extLst>
                  <a:ext uri="{0D108BD9-81ED-4DB2-BD59-A6C34878D82A}">
                    <a16:rowId xmlns:a16="http://schemas.microsoft.com/office/drawing/2014/main" val="3055956808"/>
                  </a:ext>
                </a:extLst>
              </a:tr>
              <a:tr h="493536">
                <a:tc>
                  <a:txBody>
                    <a:bodyPr/>
                    <a:lstStyle/>
                    <a:p>
                      <a:pPr algn="l" fontAlgn="b"/>
                      <a:r>
                        <a:rPr lang="es-CO" sz="1400" b="1" i="0" u="none" strike="noStrike">
                          <a:solidFill>
                            <a:srgbClr val="000000"/>
                          </a:solidFill>
                          <a:effectLst/>
                          <a:latin typeface="Calibri" panose="020F0502020204030204" pitchFamily="34" charset="0"/>
                        </a:rPr>
                        <a:t>Encargos (proyectados)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tc>
                  <a:txBody>
                    <a:bodyPr/>
                    <a:lstStyle/>
                    <a:p>
                      <a:pPr algn="ctr" fontAlgn="b"/>
                      <a:r>
                        <a:rPr lang="es-CO" sz="1400" b="0" i="0" u="none" strike="noStrike">
                          <a:solidFill>
                            <a:srgbClr val="000000"/>
                          </a:solidFill>
                          <a:effectLst/>
                          <a:latin typeface="Calibri" panose="020F0502020204030204" pitchFamily="34" charset="0"/>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B036"/>
                    </a:solidFill>
                  </a:tcPr>
                </a:tc>
                <a:extLst>
                  <a:ext uri="{0D108BD9-81ED-4DB2-BD59-A6C34878D82A}">
                    <a16:rowId xmlns:a16="http://schemas.microsoft.com/office/drawing/2014/main" val="4082119026"/>
                  </a:ext>
                </a:extLst>
              </a:tr>
              <a:tr h="252156">
                <a:tc>
                  <a:txBody>
                    <a:bodyPr/>
                    <a:lstStyle/>
                    <a:p>
                      <a:pPr algn="l" fontAlgn="b"/>
                      <a:r>
                        <a:rPr lang="es-CO" sz="1400" b="1" i="0" u="none" strike="noStrike">
                          <a:solidFill>
                            <a:srgbClr val="000000"/>
                          </a:solidFill>
                          <a:effectLst/>
                          <a:latin typeface="Calibri" panose="020F0502020204030204" pitchFamily="34" charset="0"/>
                        </a:rPr>
                        <a:t>Escritos G-12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720232"/>
                  </a:ext>
                </a:extLst>
              </a:tr>
              <a:tr h="252156">
                <a:tc>
                  <a:txBody>
                    <a:bodyPr/>
                    <a:lstStyle/>
                    <a:p>
                      <a:pPr algn="ctr" fontAlgn="b"/>
                      <a:r>
                        <a:rPr lang="es-CO" sz="1400" b="1" i="0" u="none" strike="noStrike">
                          <a:solidFill>
                            <a:srgbClr val="000000"/>
                          </a:solidFill>
                          <a:effectLst/>
                          <a:latin typeface="Calibri" panose="020F0502020204030204" pitchFamily="34" charset="0"/>
                        </a:rPr>
                        <a:t>Totales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a:solidFill>
                            <a:srgbClr val="000000"/>
                          </a:solidFill>
                          <a:effectLst/>
                          <a:latin typeface="Calibri" panose="020F0502020204030204" pitchFamily="34" charset="0"/>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a:solidFill>
                            <a:srgbClr val="000000"/>
                          </a:solidFill>
                          <a:effectLst/>
                          <a:latin typeface="Calibri" panose="020F0502020204030204" pitchFamily="34"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a:solidFill>
                            <a:srgbClr val="000000"/>
                          </a:solidFill>
                          <a:effectLst/>
                          <a:latin typeface="Calibri" panose="020F0502020204030204" pitchFamily="34" charset="0"/>
                        </a:rPr>
                        <a:t>2.313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dirty="0">
                          <a:solidFill>
                            <a:srgbClr val="000000"/>
                          </a:solidFill>
                          <a:effectLst/>
                          <a:latin typeface="Calibri" panose="020F0502020204030204" pitchFamily="34" charset="0"/>
                        </a:rPr>
                        <a:t>11.565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dirty="0">
                          <a:solidFill>
                            <a:srgbClr val="000000"/>
                          </a:solidFill>
                          <a:effectLst/>
                          <a:latin typeface="Calibri" panose="020F0502020204030204" pitchFamily="34" charset="0"/>
                        </a:rPr>
                        <a:t>46.260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0034591"/>
                  </a:ext>
                </a:extLst>
              </a:tr>
            </a:tbl>
          </a:graphicData>
        </a:graphic>
      </p:graphicFrame>
      <p:sp>
        <p:nvSpPr>
          <p:cNvPr id="5" name="Rectángulo: esquinas redondeadas 4">
            <a:extLst>
              <a:ext uri="{FF2B5EF4-FFF2-40B4-BE49-F238E27FC236}">
                <a16:creationId xmlns:a16="http://schemas.microsoft.com/office/drawing/2014/main" id="{54CB2339-591F-1A3C-2D61-E41A05F4BD63}"/>
              </a:ext>
            </a:extLst>
          </p:cNvPr>
          <p:cNvSpPr/>
          <p:nvPr/>
        </p:nvSpPr>
        <p:spPr>
          <a:xfrm>
            <a:off x="9486898" y="850375"/>
            <a:ext cx="2000250" cy="288505"/>
          </a:xfrm>
          <a:prstGeom prst="roundRect">
            <a:avLst/>
          </a:prstGeom>
          <a:solidFill>
            <a:srgbClr val="F7B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a:solidFill>
                  <a:schemeClr val="tx1">
                    <a:lumMod val="95000"/>
                    <a:lumOff val="5000"/>
                  </a:schemeClr>
                </a:solidFill>
              </a:rPr>
              <a:t>* Gestión SDQS</a:t>
            </a:r>
          </a:p>
        </p:txBody>
      </p:sp>
      <p:sp>
        <p:nvSpPr>
          <p:cNvPr id="7" name="Subtitle 2">
            <a:extLst>
              <a:ext uri="{FF2B5EF4-FFF2-40B4-BE49-F238E27FC236}">
                <a16:creationId xmlns:a16="http://schemas.microsoft.com/office/drawing/2014/main" id="{4C9172C7-2000-5A35-BC82-3D0F99593E3D}"/>
              </a:ext>
            </a:extLst>
          </p:cNvPr>
          <p:cNvSpPr txBox="1">
            <a:spLocks/>
          </p:cNvSpPr>
          <p:nvPr/>
        </p:nvSpPr>
        <p:spPr>
          <a:xfrm>
            <a:off x="389671" y="3605348"/>
            <a:ext cx="5099930" cy="526264"/>
          </a:xfrm>
          <a:prstGeom prst="rect">
            <a:avLst/>
          </a:prstGeom>
        </p:spPr>
        <p:txBody>
          <a:bodyPr vert="horz" lIns="91440" tIns="45720" rIns="91440" bIns="45720" rtlCol="0">
            <a:noAutofit/>
          </a:bodyPr>
          <a:lstStyle>
            <a:lvl1pPr marL="0" indent="0" algn="ctr" defTabSz="1828847" rtl="0" eaLnBrk="1" latinLnBrk="0" hangingPunct="1">
              <a:spcBef>
                <a:spcPct val="20000"/>
              </a:spcBef>
              <a:buFont typeface="Arial" pitchFamily="34" charset="0"/>
              <a:buNone/>
              <a:defRPr sz="2801" kern="1200">
                <a:solidFill>
                  <a:schemeClr val="tx1">
                    <a:tint val="75000"/>
                  </a:schemeClr>
                </a:solidFill>
                <a:latin typeface="+mn-lt"/>
                <a:ea typeface="+mn-ea"/>
                <a:cs typeface="+mn-cs"/>
              </a:defRPr>
            </a:lvl1pPr>
            <a:lvl2pPr marL="914424" indent="0" algn="ctr" defTabSz="1828847"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1828847" indent="0" algn="ctr" defTabSz="1828847" rtl="0" eaLnBrk="1" latinLnBrk="0" hangingPunct="1">
              <a:spcBef>
                <a:spcPct val="20000"/>
              </a:spcBef>
              <a:buFont typeface="Arial" pitchFamily="34" charset="0"/>
              <a:buNone/>
              <a:defRPr sz="2201" kern="1200">
                <a:solidFill>
                  <a:schemeClr val="tx1">
                    <a:tint val="75000"/>
                  </a:schemeClr>
                </a:solidFill>
                <a:latin typeface="+mn-lt"/>
                <a:ea typeface="+mn-ea"/>
                <a:cs typeface="+mn-cs"/>
              </a:defRPr>
            </a:lvl3pPr>
            <a:lvl4pPr marL="2743268" indent="0" algn="ctr" defTabSz="1828847"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4pPr>
            <a:lvl5pPr marL="3657692" indent="0" algn="ctr" defTabSz="1828847"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5pPr>
            <a:lvl6pPr marL="4572114" indent="0" algn="ctr" defTabSz="1828847" rtl="0" eaLnBrk="1" latinLnBrk="0" hangingPunct="1">
              <a:spcBef>
                <a:spcPct val="20000"/>
              </a:spcBef>
              <a:buFont typeface="Arial" pitchFamily="34" charset="0"/>
              <a:buNone/>
              <a:defRPr sz="4001" kern="1200">
                <a:solidFill>
                  <a:schemeClr val="tx1">
                    <a:tint val="75000"/>
                  </a:schemeClr>
                </a:solidFill>
                <a:latin typeface="+mn-lt"/>
                <a:ea typeface="+mn-ea"/>
                <a:cs typeface="+mn-cs"/>
              </a:defRPr>
            </a:lvl6pPr>
            <a:lvl7pPr marL="5486538" indent="0" algn="ctr" defTabSz="1828847" rtl="0" eaLnBrk="1" latinLnBrk="0" hangingPunct="1">
              <a:spcBef>
                <a:spcPct val="20000"/>
              </a:spcBef>
              <a:buFont typeface="Arial" pitchFamily="34" charset="0"/>
              <a:buNone/>
              <a:defRPr sz="4001" kern="1200">
                <a:solidFill>
                  <a:schemeClr val="tx1">
                    <a:tint val="75000"/>
                  </a:schemeClr>
                </a:solidFill>
                <a:latin typeface="+mn-lt"/>
                <a:ea typeface="+mn-ea"/>
                <a:cs typeface="+mn-cs"/>
              </a:defRPr>
            </a:lvl7pPr>
            <a:lvl8pPr marL="6400961" indent="0" algn="ctr" defTabSz="1828847" rtl="0" eaLnBrk="1" latinLnBrk="0" hangingPunct="1">
              <a:spcBef>
                <a:spcPct val="20000"/>
              </a:spcBef>
              <a:buFont typeface="Arial" pitchFamily="34" charset="0"/>
              <a:buNone/>
              <a:defRPr sz="4001" kern="1200">
                <a:solidFill>
                  <a:schemeClr val="tx1">
                    <a:tint val="75000"/>
                  </a:schemeClr>
                </a:solidFill>
                <a:latin typeface="+mn-lt"/>
                <a:ea typeface="+mn-ea"/>
                <a:cs typeface="+mn-cs"/>
              </a:defRPr>
            </a:lvl8pPr>
            <a:lvl9pPr marL="7315383" indent="0" algn="ctr" defTabSz="1828847" rtl="0" eaLnBrk="1" latinLnBrk="0" hangingPunct="1">
              <a:spcBef>
                <a:spcPct val="20000"/>
              </a:spcBef>
              <a:buFont typeface="Arial" pitchFamily="34" charset="0"/>
              <a:buNone/>
              <a:defRPr sz="4001" kern="1200">
                <a:solidFill>
                  <a:schemeClr val="tx1">
                    <a:tint val="75000"/>
                  </a:schemeClr>
                </a:solidFill>
                <a:latin typeface="+mn-lt"/>
                <a:ea typeface="+mn-ea"/>
                <a:cs typeface="+mn-cs"/>
              </a:defRPr>
            </a:lvl9pPr>
          </a:lstStyle>
          <a:p>
            <a:pPr marL="0" marR="0" lvl="0" indent="0" defTabSz="1828847" rtl="0" eaLnBrk="1" fontAlgn="auto" latinLnBrk="0" hangingPunct="1">
              <a:lnSpc>
                <a:spcPct val="100000"/>
              </a:lnSpc>
              <a:spcBef>
                <a:spcPct val="20000"/>
              </a:spcBef>
              <a:spcAft>
                <a:spcPts val="0"/>
              </a:spcAft>
              <a:buClrTx/>
              <a:buSzTx/>
              <a:buFont typeface="Arial" pitchFamily="34" charset="0"/>
              <a:buNone/>
              <a:tabLst/>
              <a:defRPr/>
            </a:pPr>
            <a:r>
              <a:rPr lang="es-CO" sz="1800" b="1" dirty="0">
                <a:solidFill>
                  <a:sysClr val="windowText" lastClr="000000"/>
                </a:solidFill>
                <a:latin typeface="Source Sans Pro" panose="020B0503030403020204" pitchFamily="34" charset="0"/>
                <a:ea typeface="Source Sans Pro" panose="020B0503030403020204" pitchFamily="34" charset="0"/>
                <a:cs typeface="Open Sans" panose="020B0606030504020204" pitchFamily="34" charset="0"/>
              </a:rPr>
              <a:t>Proyección Gestión Mensual (julio – diciembre)</a:t>
            </a:r>
          </a:p>
        </p:txBody>
      </p:sp>
      <p:graphicFrame>
        <p:nvGraphicFramePr>
          <p:cNvPr id="11" name="Tabla 10">
            <a:extLst>
              <a:ext uri="{FF2B5EF4-FFF2-40B4-BE49-F238E27FC236}">
                <a16:creationId xmlns:a16="http://schemas.microsoft.com/office/drawing/2014/main" id="{D0D3D1A6-D0E7-0750-8619-45A1360BCD95}"/>
              </a:ext>
            </a:extLst>
          </p:cNvPr>
          <p:cNvGraphicFramePr>
            <a:graphicFrameLocks noGrp="1"/>
          </p:cNvGraphicFramePr>
          <p:nvPr>
            <p:extLst>
              <p:ext uri="{D42A27DB-BD31-4B8C-83A1-F6EECF244321}">
                <p14:modId xmlns:p14="http://schemas.microsoft.com/office/powerpoint/2010/main" val="2993010670"/>
              </p:ext>
            </p:extLst>
          </p:nvPr>
        </p:nvGraphicFramePr>
        <p:xfrm>
          <a:off x="611693" y="3990440"/>
          <a:ext cx="10875454" cy="2237505"/>
        </p:xfrm>
        <a:graphic>
          <a:graphicData uri="http://schemas.openxmlformats.org/drawingml/2006/table">
            <a:tbl>
              <a:tblPr/>
              <a:tblGrid>
                <a:gridCol w="1139786">
                  <a:extLst>
                    <a:ext uri="{9D8B030D-6E8A-4147-A177-3AD203B41FA5}">
                      <a16:colId xmlns:a16="http://schemas.microsoft.com/office/drawing/2014/main" val="2268959176"/>
                    </a:ext>
                  </a:extLst>
                </a:gridCol>
                <a:gridCol w="1286188">
                  <a:extLst>
                    <a:ext uri="{9D8B030D-6E8A-4147-A177-3AD203B41FA5}">
                      <a16:colId xmlns:a16="http://schemas.microsoft.com/office/drawing/2014/main" val="950935352"/>
                    </a:ext>
                  </a:extLst>
                </a:gridCol>
                <a:gridCol w="1146874">
                  <a:extLst>
                    <a:ext uri="{9D8B030D-6E8A-4147-A177-3AD203B41FA5}">
                      <a16:colId xmlns:a16="http://schemas.microsoft.com/office/drawing/2014/main" val="2269008514"/>
                    </a:ext>
                  </a:extLst>
                </a:gridCol>
                <a:gridCol w="1268742">
                  <a:extLst>
                    <a:ext uri="{9D8B030D-6E8A-4147-A177-3AD203B41FA5}">
                      <a16:colId xmlns:a16="http://schemas.microsoft.com/office/drawing/2014/main" val="2999761232"/>
                    </a:ext>
                  </a:extLst>
                </a:gridCol>
                <a:gridCol w="1282259">
                  <a:extLst>
                    <a:ext uri="{9D8B030D-6E8A-4147-A177-3AD203B41FA5}">
                      <a16:colId xmlns:a16="http://schemas.microsoft.com/office/drawing/2014/main" val="1083168551"/>
                    </a:ext>
                  </a:extLst>
                </a:gridCol>
                <a:gridCol w="1329750">
                  <a:extLst>
                    <a:ext uri="{9D8B030D-6E8A-4147-A177-3AD203B41FA5}">
                      <a16:colId xmlns:a16="http://schemas.microsoft.com/office/drawing/2014/main" val="553315622"/>
                    </a:ext>
                  </a:extLst>
                </a:gridCol>
                <a:gridCol w="1259763">
                  <a:extLst>
                    <a:ext uri="{9D8B030D-6E8A-4147-A177-3AD203B41FA5}">
                      <a16:colId xmlns:a16="http://schemas.microsoft.com/office/drawing/2014/main" val="3325168842"/>
                    </a:ext>
                  </a:extLst>
                </a:gridCol>
                <a:gridCol w="1059800">
                  <a:extLst>
                    <a:ext uri="{9D8B030D-6E8A-4147-A177-3AD203B41FA5}">
                      <a16:colId xmlns:a16="http://schemas.microsoft.com/office/drawing/2014/main" val="1530162153"/>
                    </a:ext>
                  </a:extLst>
                </a:gridCol>
                <a:gridCol w="1102292">
                  <a:extLst>
                    <a:ext uri="{9D8B030D-6E8A-4147-A177-3AD203B41FA5}">
                      <a16:colId xmlns:a16="http://schemas.microsoft.com/office/drawing/2014/main" val="3752867135"/>
                    </a:ext>
                  </a:extLst>
                </a:gridCol>
              </a:tblGrid>
              <a:tr h="273911">
                <a:tc>
                  <a:txBody>
                    <a:bodyPr/>
                    <a:lstStyle/>
                    <a:p>
                      <a:pPr algn="ctr" fontAlgn="b"/>
                      <a:r>
                        <a:rPr lang="es-CO" sz="1400" b="1" i="0" u="none" strike="noStrike">
                          <a:solidFill>
                            <a:srgbClr val="FFFFFF"/>
                          </a:solidFill>
                          <a:effectLst/>
                          <a:latin typeface="Calibri" panose="020F0502020204030204" pitchFamily="34" charset="0"/>
                        </a:rPr>
                        <a:t>Capacidad Instalada</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a:solidFill>
                            <a:srgbClr val="FFFFFF"/>
                          </a:solidFill>
                          <a:effectLst/>
                          <a:latin typeface="Calibri" panose="020F0502020204030204" pitchFamily="34" charset="0"/>
                        </a:rPr>
                        <a:t>Prod. Proyectada Mes</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a:solidFill>
                            <a:srgbClr val="FFFFFF"/>
                          </a:solidFill>
                          <a:effectLst/>
                          <a:latin typeface="Calibri" panose="020F0502020204030204" pitchFamily="34" charset="0"/>
                        </a:rPr>
                        <a:t>Productividad Jul</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a:solidFill>
                            <a:srgbClr val="FFFFFF"/>
                          </a:solidFill>
                          <a:effectLst/>
                          <a:latin typeface="Calibri" panose="020F0502020204030204" pitchFamily="34" charset="0"/>
                        </a:rPr>
                        <a:t>Productividad Ago</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a:solidFill>
                            <a:srgbClr val="FFFFFF"/>
                          </a:solidFill>
                          <a:effectLst/>
                          <a:latin typeface="Calibri" panose="020F0502020204030204" pitchFamily="34" charset="0"/>
                        </a:rPr>
                        <a:t>Productividad Sept</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a:solidFill>
                            <a:srgbClr val="FFFFFF"/>
                          </a:solidFill>
                          <a:effectLst/>
                          <a:latin typeface="Calibri" panose="020F0502020204030204" pitchFamily="34" charset="0"/>
                        </a:rPr>
                        <a:t>Productividad Oct</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a:solidFill>
                            <a:srgbClr val="FFFFFF"/>
                          </a:solidFill>
                          <a:effectLst/>
                          <a:latin typeface="Calibri" panose="020F0502020204030204" pitchFamily="34" charset="0"/>
                        </a:rPr>
                        <a:t>Productividad Nov</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a:solidFill>
                            <a:srgbClr val="FFFFFF"/>
                          </a:solidFill>
                          <a:effectLst/>
                          <a:latin typeface="Calibri" panose="020F0502020204030204" pitchFamily="34" charset="0"/>
                        </a:rPr>
                        <a:t>Productividad Dic</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s-CO" sz="1400" b="1" i="0" u="none" strike="noStrike">
                          <a:solidFill>
                            <a:srgbClr val="FFFFFF"/>
                          </a:solidFill>
                          <a:effectLst/>
                          <a:latin typeface="Calibri" panose="020F0502020204030204" pitchFamily="34" charset="0"/>
                        </a:rPr>
                        <a:t>Total Gestión</a:t>
                      </a:r>
                    </a:p>
                  </a:txBody>
                  <a:tcPr marL="7255" marR="7255" marT="72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727047988"/>
                  </a:ext>
                </a:extLst>
              </a:tr>
              <a:tr h="273911">
                <a:tc>
                  <a:txBody>
                    <a:bodyPr/>
                    <a:lstStyle/>
                    <a:p>
                      <a:pPr algn="l" fontAlgn="b"/>
                      <a:r>
                        <a:rPr lang="es-CO" sz="1400" b="1" i="0" u="none" strike="noStrike">
                          <a:solidFill>
                            <a:srgbClr val="000000"/>
                          </a:solidFill>
                          <a:effectLst/>
                          <a:latin typeface="Calibri" panose="020F0502020204030204" pitchFamily="34" charset="0"/>
                        </a:rPr>
                        <a:t>Funcionarios</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3.000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3.000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3.000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3.000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3.000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3.000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3.000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18.000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2794309"/>
                  </a:ext>
                </a:extLst>
              </a:tr>
              <a:tr h="273911">
                <a:tc>
                  <a:txBody>
                    <a:bodyPr/>
                    <a:lstStyle/>
                    <a:p>
                      <a:pPr algn="l" fontAlgn="b"/>
                      <a:r>
                        <a:rPr lang="es-CO" sz="1400" b="1" i="0" u="none" strike="noStrike">
                          <a:solidFill>
                            <a:srgbClr val="000000"/>
                          </a:solidFill>
                          <a:effectLst/>
                          <a:latin typeface="Calibri" panose="020F0502020204030204" pitchFamily="34" charset="0"/>
                        </a:rPr>
                        <a:t>Profesionales</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16.500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16.500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16.500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16.500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16.500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16.500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16.500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99.000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2086479"/>
                  </a:ext>
                </a:extLst>
              </a:tr>
              <a:tr h="273911">
                <a:tc>
                  <a:txBody>
                    <a:bodyPr/>
                    <a:lstStyle/>
                    <a:p>
                      <a:pPr algn="l" fontAlgn="b"/>
                      <a:r>
                        <a:rPr lang="es-CO" sz="1400" b="1" i="0" u="none" strike="noStrike">
                          <a:solidFill>
                            <a:srgbClr val="000000"/>
                          </a:solidFill>
                          <a:effectLst/>
                          <a:latin typeface="Calibri" panose="020F0502020204030204" pitchFamily="34" charset="0"/>
                        </a:rPr>
                        <a:t>Horas Extras</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4.960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4.960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4.960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1728834"/>
                  </a:ext>
                </a:extLst>
              </a:tr>
              <a:tr h="273911">
                <a:tc>
                  <a:txBody>
                    <a:bodyPr/>
                    <a:lstStyle/>
                    <a:p>
                      <a:pPr algn="l" fontAlgn="b"/>
                      <a:r>
                        <a:rPr lang="es-CO" sz="1400" b="1" i="0" u="none" strike="noStrike">
                          <a:solidFill>
                            <a:srgbClr val="000000"/>
                          </a:solidFill>
                          <a:effectLst/>
                          <a:latin typeface="Calibri" panose="020F0502020204030204" pitchFamily="34" charset="0"/>
                        </a:rPr>
                        <a:t>Encargos (proyectados)</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1.800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FF0000"/>
                          </a:solidFill>
                          <a:effectLst/>
                          <a:latin typeface="Calibri" panose="020F0502020204030204" pitchFamily="34" charset="0"/>
                        </a:rPr>
                        <a:t>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1.800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1.800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1.800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1.800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1.800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9.000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921550"/>
                  </a:ext>
                </a:extLst>
              </a:tr>
              <a:tr h="273911">
                <a:tc>
                  <a:txBody>
                    <a:bodyPr/>
                    <a:lstStyle/>
                    <a:p>
                      <a:pPr algn="l" fontAlgn="b"/>
                      <a:r>
                        <a:rPr lang="es-CO" sz="1400" b="1" i="0" u="none" strike="noStrike">
                          <a:solidFill>
                            <a:srgbClr val="000000"/>
                          </a:solidFill>
                          <a:effectLst/>
                          <a:latin typeface="Calibri" panose="020F0502020204030204" pitchFamily="34" charset="0"/>
                        </a:rPr>
                        <a:t>Escritos G-12</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20.000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FF0000"/>
                          </a:solidFill>
                          <a:effectLst/>
                          <a:latin typeface="Calibri" panose="020F0502020204030204" pitchFamily="34" charset="0"/>
                        </a:rPr>
                        <a:t>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20.000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20.000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20.000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20.000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panose="020F0502020204030204" pitchFamily="34" charset="0"/>
                        </a:rPr>
                        <a:t>-</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Calibri" panose="020F0502020204030204" pitchFamily="34" charset="0"/>
                        </a:rPr>
                        <a:t>80.000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0776198"/>
                  </a:ext>
                </a:extLst>
              </a:tr>
              <a:tr h="273911">
                <a:tc>
                  <a:txBody>
                    <a:bodyPr/>
                    <a:lstStyle/>
                    <a:p>
                      <a:pPr algn="l" fontAlgn="b"/>
                      <a:r>
                        <a:rPr lang="es-CO" sz="1400" b="1" i="0" u="none" strike="noStrike">
                          <a:solidFill>
                            <a:srgbClr val="000000"/>
                          </a:solidFill>
                          <a:effectLst/>
                          <a:latin typeface="Calibri" panose="020F0502020204030204" pitchFamily="34" charset="0"/>
                        </a:rPr>
                        <a:t>Totales</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a:solidFill>
                            <a:srgbClr val="000000"/>
                          </a:solidFill>
                          <a:effectLst/>
                          <a:latin typeface="Calibri" panose="020F0502020204030204" pitchFamily="34" charset="0"/>
                        </a:rPr>
                        <a:t>46.260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a:solidFill>
                            <a:srgbClr val="000000"/>
                          </a:solidFill>
                          <a:effectLst/>
                          <a:latin typeface="Calibri" panose="020F0502020204030204" pitchFamily="34" charset="0"/>
                        </a:rPr>
                        <a:t>24.460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a:solidFill>
                            <a:srgbClr val="000000"/>
                          </a:solidFill>
                          <a:effectLst/>
                          <a:latin typeface="Calibri" panose="020F0502020204030204" pitchFamily="34" charset="0"/>
                        </a:rPr>
                        <a:t>41.300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a:solidFill>
                            <a:srgbClr val="000000"/>
                          </a:solidFill>
                          <a:effectLst/>
                          <a:latin typeface="Calibri" panose="020F0502020204030204" pitchFamily="34" charset="0"/>
                        </a:rPr>
                        <a:t>41.300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a:solidFill>
                            <a:srgbClr val="000000"/>
                          </a:solidFill>
                          <a:effectLst/>
                          <a:latin typeface="Calibri" panose="020F0502020204030204" pitchFamily="34" charset="0"/>
                        </a:rPr>
                        <a:t>41.300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a:solidFill>
                            <a:srgbClr val="000000"/>
                          </a:solidFill>
                          <a:effectLst/>
                          <a:latin typeface="Calibri" panose="020F0502020204030204" pitchFamily="34" charset="0"/>
                        </a:rPr>
                        <a:t>41.300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a:solidFill>
                            <a:srgbClr val="000000"/>
                          </a:solidFill>
                          <a:effectLst/>
                          <a:latin typeface="Calibri" panose="020F0502020204030204" pitchFamily="34" charset="0"/>
                        </a:rPr>
                        <a:t>21.300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O" sz="1400" b="1" i="0" u="none" strike="noStrike" dirty="0">
                          <a:solidFill>
                            <a:srgbClr val="000000"/>
                          </a:solidFill>
                          <a:effectLst/>
                          <a:latin typeface="Calibri" panose="020F0502020204030204" pitchFamily="34" charset="0"/>
                        </a:rPr>
                        <a:t>210.960</a:t>
                      </a:r>
                    </a:p>
                  </a:txBody>
                  <a:tcPr marL="7255" marR="7255" marT="72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10625708"/>
                  </a:ext>
                </a:extLst>
              </a:tr>
            </a:tbl>
          </a:graphicData>
        </a:graphic>
      </p:graphicFrame>
    </p:spTree>
    <p:extLst>
      <p:ext uri="{BB962C8B-B14F-4D97-AF65-F5344CB8AC3E}">
        <p14:creationId xmlns:p14="http://schemas.microsoft.com/office/powerpoint/2010/main" val="1404679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n 16">
            <a:extLst>
              <a:ext uri="{FF2B5EF4-FFF2-40B4-BE49-F238E27FC236}">
                <a16:creationId xmlns:a16="http://schemas.microsoft.com/office/drawing/2014/main" id="{4CC9A2DC-B526-3961-E93A-9526D36B90C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382243" y="983173"/>
            <a:ext cx="11427514" cy="487074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9E09729-E12A-F625-1158-8023EA769891}"/>
              </a:ext>
            </a:extLst>
          </p:cNvPr>
          <p:cNvSpPr txBox="1"/>
          <p:nvPr/>
        </p:nvSpPr>
        <p:spPr>
          <a:xfrm>
            <a:off x="382243" y="5902036"/>
            <a:ext cx="8714101" cy="523220"/>
          </a:xfrm>
          <a:prstGeom prst="rect">
            <a:avLst/>
          </a:prstGeom>
          <a:solidFill>
            <a:schemeClr val="bg2"/>
          </a:solidFill>
        </p:spPr>
        <p:txBody>
          <a:bodyPr wrap="square" rtlCol="0">
            <a:spAutoFit/>
          </a:bodyPr>
          <a:lstStyle/>
          <a:p>
            <a:r>
              <a:rPr lang="es-ES" sz="1400">
                <a:latin typeface="Arial" panose="020B0604020202020204" pitchFamily="34" charset="0"/>
                <a:cs typeface="Arial" panose="020B0604020202020204" pitchFamily="34" charset="0"/>
              </a:rPr>
              <a:t>En este enlace puedes consultar los datos abiertos publicados por la entidad </a:t>
            </a:r>
            <a:r>
              <a:rPr lang="es-ES" sz="1400">
                <a:latin typeface="Arial" panose="020B0604020202020204" pitchFamily="34" charset="0"/>
                <a:cs typeface="Arial" panose="020B0604020202020204" pitchFamily="34" charset="0"/>
                <a:hlinkClick r:id="rId5"/>
              </a:rPr>
              <a:t>https://datosabiertos.bogota.gov.co/dataset?organization=sdh</a:t>
            </a:r>
            <a:r>
              <a:rPr lang="es-ES" sz="1400">
                <a:highlight>
                  <a:srgbClr val="C0C0C0"/>
                </a:highlight>
                <a:latin typeface="Arial" panose="020B0604020202020204" pitchFamily="34" charset="0"/>
                <a:cs typeface="Arial" panose="020B0604020202020204" pitchFamily="34" charset="0"/>
              </a:rPr>
              <a:t> </a:t>
            </a:r>
            <a:endParaRPr lang="es-CO" sz="1400">
              <a:highlight>
                <a:srgbClr val="C0C0C0"/>
              </a:highligh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DF5EE8C-9CA1-FF66-5DED-F92A38C5F05D}"/>
              </a:ext>
            </a:extLst>
          </p:cNvPr>
          <p:cNvSpPr txBox="1">
            <a:spLocks/>
          </p:cNvSpPr>
          <p:nvPr/>
        </p:nvSpPr>
        <p:spPr>
          <a:xfrm>
            <a:off x="432790" y="-42254"/>
            <a:ext cx="8843161" cy="926608"/>
          </a:xfrm>
          <a:prstGeom prst="rect">
            <a:avLst/>
          </a:prstGeom>
        </p:spPr>
        <p:txBody>
          <a:bodyPr vert="horz" lIns="91440" tIns="45720" rIns="91440" bIns="45720" rtlCol="0" anchor="ctr">
            <a:normAutofit/>
          </a:bodyPr>
          <a:lstStyle>
            <a:lvl1pPr algn="l" defTabSz="1828847" rtl="0" eaLnBrk="1" latinLnBrk="0" hangingPunct="1">
              <a:spcBef>
                <a:spcPct val="0"/>
              </a:spcBef>
              <a:buNone/>
              <a:defRPr sz="6402" b="0" kern="1200">
                <a:solidFill>
                  <a:schemeClr val="tx1">
                    <a:lumMod val="65000"/>
                    <a:lumOff val="35000"/>
                  </a:schemeClr>
                </a:solidFill>
                <a:latin typeface="Source Sans Pro Light" pitchFamily="34" charset="0"/>
                <a:ea typeface="+mj-ea"/>
                <a:cs typeface="+mj-cs"/>
              </a:defRPr>
            </a:lvl1pPr>
          </a:lstStyle>
          <a:p>
            <a:pPr>
              <a:defRPr/>
            </a:pPr>
            <a:r>
              <a:rPr lang="es-CO" sz="2800" dirty="0">
                <a:solidFill>
                  <a:srgbClr val="C00000"/>
                </a:solidFill>
                <a:latin typeface="+mn-lt"/>
                <a:ea typeface="+mn-ea"/>
                <a:cs typeface="+mn-cs"/>
              </a:rPr>
              <a:t>Gobierno abierto – datos abiertos</a:t>
            </a:r>
          </a:p>
        </p:txBody>
      </p:sp>
    </p:spTree>
    <p:extLst>
      <p:ext uri="{BB962C8B-B14F-4D97-AF65-F5344CB8AC3E}">
        <p14:creationId xmlns:p14="http://schemas.microsoft.com/office/powerpoint/2010/main" val="869653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173B2FE-3D1A-8E98-9F79-0C8CEF8DECB7}"/>
              </a:ext>
            </a:extLst>
          </p:cNvPr>
          <p:cNvPicPr>
            <a:picLocks noChangeAspect="1"/>
          </p:cNvPicPr>
          <p:nvPr/>
        </p:nvPicPr>
        <p:blipFill>
          <a:blip r:embed="rId3"/>
          <a:stretch>
            <a:fillRect/>
          </a:stretch>
        </p:blipFill>
        <p:spPr>
          <a:xfrm>
            <a:off x="3224738" y="701964"/>
            <a:ext cx="5867771" cy="5867771"/>
          </a:xfrm>
          <a:prstGeom prst="rect">
            <a:avLst/>
          </a:prstGeom>
        </p:spPr>
      </p:pic>
      <p:sp>
        <p:nvSpPr>
          <p:cNvPr id="2" name="Title 1">
            <a:extLst>
              <a:ext uri="{FF2B5EF4-FFF2-40B4-BE49-F238E27FC236}">
                <a16:creationId xmlns:a16="http://schemas.microsoft.com/office/drawing/2014/main" id="{A3E416FB-F215-A6E2-9323-FCAFD7A776CF}"/>
              </a:ext>
            </a:extLst>
          </p:cNvPr>
          <p:cNvSpPr txBox="1">
            <a:spLocks/>
          </p:cNvSpPr>
          <p:nvPr/>
        </p:nvSpPr>
        <p:spPr>
          <a:xfrm>
            <a:off x="432790" y="-42254"/>
            <a:ext cx="8843161" cy="926608"/>
          </a:xfrm>
          <a:prstGeom prst="rect">
            <a:avLst/>
          </a:prstGeom>
        </p:spPr>
        <p:txBody>
          <a:bodyPr vert="horz" lIns="91440" tIns="45720" rIns="91440" bIns="45720" rtlCol="0" anchor="ctr">
            <a:normAutofit/>
          </a:bodyPr>
          <a:lstStyle>
            <a:lvl1pPr algn="l" defTabSz="1828847" rtl="0" eaLnBrk="1" latinLnBrk="0" hangingPunct="1">
              <a:spcBef>
                <a:spcPct val="0"/>
              </a:spcBef>
              <a:buNone/>
              <a:defRPr sz="6402" b="0" kern="1200">
                <a:solidFill>
                  <a:schemeClr val="tx1">
                    <a:lumMod val="65000"/>
                    <a:lumOff val="35000"/>
                  </a:schemeClr>
                </a:solidFill>
                <a:latin typeface="Source Sans Pro Light" pitchFamily="34" charset="0"/>
                <a:ea typeface="+mj-ea"/>
                <a:cs typeface="+mj-cs"/>
              </a:defRPr>
            </a:lvl1pPr>
          </a:lstStyle>
          <a:p>
            <a:pPr>
              <a:defRPr/>
            </a:pPr>
            <a:r>
              <a:rPr lang="es-CO" sz="2800" dirty="0">
                <a:solidFill>
                  <a:srgbClr val="C00000"/>
                </a:solidFill>
                <a:latin typeface="+mn-lt"/>
                <a:ea typeface="+mn-ea"/>
                <a:cs typeface="+mn-cs"/>
              </a:rPr>
              <a:t>Datos abiertos SDH</a:t>
            </a:r>
          </a:p>
        </p:txBody>
      </p:sp>
    </p:spTree>
    <p:extLst>
      <p:ext uri="{BB962C8B-B14F-4D97-AF65-F5344CB8AC3E}">
        <p14:creationId xmlns:p14="http://schemas.microsoft.com/office/powerpoint/2010/main" val="2384337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222102F-FDB5-61D8-B2C0-7B51486C159F}"/>
              </a:ext>
            </a:extLst>
          </p:cNvPr>
          <p:cNvSpPr txBox="1"/>
          <p:nvPr/>
        </p:nvSpPr>
        <p:spPr>
          <a:xfrm>
            <a:off x="3048828" y="2967335"/>
            <a:ext cx="6097656" cy="1015663"/>
          </a:xfrm>
          <a:prstGeom prst="rect">
            <a:avLst/>
          </a:prstGeom>
          <a:noFill/>
        </p:spPr>
        <p:txBody>
          <a:bodyPr wrap="square">
            <a:spAutoFit/>
          </a:bodyPr>
          <a:lstStyle/>
          <a:p>
            <a:r>
              <a:rPr lang="es-CO" sz="6000" dirty="0">
                <a:solidFill>
                  <a:srgbClr val="C00000"/>
                </a:solidFill>
              </a:rPr>
              <a:t>Gracias</a:t>
            </a:r>
          </a:p>
        </p:txBody>
      </p:sp>
    </p:spTree>
    <p:extLst>
      <p:ext uri="{BB962C8B-B14F-4D97-AF65-F5344CB8AC3E}">
        <p14:creationId xmlns:p14="http://schemas.microsoft.com/office/powerpoint/2010/main" val="2587957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8640035-CA09-4CEC-92D7-BC590B3E5430}"/>
              </a:ext>
            </a:extLst>
          </p:cNvPr>
          <p:cNvSpPr txBox="1"/>
          <p:nvPr/>
        </p:nvSpPr>
        <p:spPr>
          <a:xfrm>
            <a:off x="878570" y="210013"/>
            <a:ext cx="7355114"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CO" sz="2800">
                <a:solidFill>
                  <a:srgbClr val="C00000"/>
                </a:solidFill>
                <a:latin typeface="+mn-lt"/>
              </a:rPr>
              <a:t>Ejecución Presupuestal 2023 –Concejo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1600" i="0" u="none" strike="noStrike" kern="1200" cap="none" spc="-130" normalizeH="0" baseline="0" noProof="0">
              <a:ln>
                <a:noFill/>
              </a:ln>
              <a:solidFill>
                <a:srgbClr val="C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1600" i="0" u="none" strike="noStrike" kern="1200" cap="none" spc="-13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corte </a:t>
            </a:r>
            <a:r>
              <a:rPr lang="es-CO" sz="1600" spc="-130">
                <a:solidFill>
                  <a:srgbClr val="C00000"/>
                </a:solidFill>
                <a:cs typeface="Calibri" panose="020F0502020204030204" pitchFamily="34" charset="0"/>
              </a:rPr>
              <a:t> junio </a:t>
            </a:r>
            <a:r>
              <a:rPr kumimoji="0" lang="es-CO" sz="1600" i="0" u="none" strike="noStrike" kern="1200" cap="none" spc="-13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de 2023  (Cifras en millones)</a:t>
            </a:r>
          </a:p>
        </p:txBody>
      </p:sp>
      <p:sp>
        <p:nvSpPr>
          <p:cNvPr id="10" name="CuadroTexto 9">
            <a:extLst>
              <a:ext uri="{FF2B5EF4-FFF2-40B4-BE49-F238E27FC236}">
                <a16:creationId xmlns:a16="http://schemas.microsoft.com/office/drawing/2014/main" id="{6296A92E-48B6-42D4-8D78-7C828F298B0D}"/>
              </a:ext>
            </a:extLst>
          </p:cNvPr>
          <p:cNvSpPr txBox="1"/>
          <p:nvPr/>
        </p:nvSpPr>
        <p:spPr>
          <a:xfrm>
            <a:off x="4814970" y="1434546"/>
            <a:ext cx="2679193"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505046">
                    <a:lumMod val="60000"/>
                    <a:lumOff val="40000"/>
                  </a:srgbClr>
                </a:solidFill>
                <a:effectLst/>
                <a:uLnTx/>
                <a:uFillTx/>
                <a:latin typeface="Calibri" panose="020F0502020204030204"/>
                <a:ea typeface="+mn-ea"/>
                <a:cs typeface="+mn-cs"/>
              </a:rPr>
              <a:t>Comprometido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a:ln>
                  <a:noFill/>
                </a:ln>
                <a:solidFill>
                  <a:srgbClr val="92D050"/>
                </a:solidFill>
                <a:effectLst/>
                <a:uLnTx/>
                <a:uFillTx/>
                <a:latin typeface="Calibri" panose="020F0502020204030204"/>
                <a:ea typeface="+mn-ea"/>
                <a:cs typeface="+mn-cs"/>
              </a:rPr>
              <a:t>$26.593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505046">
                    <a:lumMod val="60000"/>
                    <a:lumOff val="40000"/>
                  </a:srgbClr>
                </a:solidFill>
                <a:effectLst/>
                <a:uLnTx/>
                <a:uFillTx/>
                <a:latin typeface="Calibri" panose="020F0502020204030204"/>
                <a:ea typeface="+mn-ea"/>
                <a:cs typeface="+mn-cs"/>
              </a:rPr>
              <a:t>Presupuesto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a:ln>
                  <a:noFill/>
                </a:ln>
                <a:solidFill>
                  <a:srgbClr val="505046">
                    <a:lumMod val="60000"/>
                    <a:lumOff val="40000"/>
                  </a:srgbClr>
                </a:solidFill>
                <a:effectLst/>
                <a:uLnTx/>
                <a:uFillTx/>
                <a:latin typeface="Calibri" panose="020F0502020204030204"/>
                <a:ea typeface="+mn-ea"/>
                <a:cs typeface="+mn-cs"/>
              </a:rPr>
              <a:t>$45.285</a:t>
            </a:r>
          </a:p>
        </p:txBody>
      </p:sp>
      <p:sp>
        <p:nvSpPr>
          <p:cNvPr id="11" name="CuadroTexto 10">
            <a:extLst>
              <a:ext uri="{FF2B5EF4-FFF2-40B4-BE49-F238E27FC236}">
                <a16:creationId xmlns:a16="http://schemas.microsoft.com/office/drawing/2014/main" id="{6D76A806-AF42-4686-A6A3-932843192278}"/>
              </a:ext>
            </a:extLst>
          </p:cNvPr>
          <p:cNvSpPr txBox="1"/>
          <p:nvPr/>
        </p:nvSpPr>
        <p:spPr>
          <a:xfrm>
            <a:off x="4588137" y="3975008"/>
            <a:ext cx="2679193"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505046">
                    <a:lumMod val="60000"/>
                    <a:lumOff val="40000"/>
                  </a:srgbClr>
                </a:solidFill>
                <a:effectLst/>
                <a:uLnTx/>
                <a:uFillTx/>
                <a:latin typeface="Calibri" panose="020F0502020204030204"/>
                <a:ea typeface="+mn-ea"/>
                <a:cs typeface="+mn-cs"/>
              </a:rPr>
              <a:t>Comprometido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a:ln>
                  <a:noFill/>
                </a:ln>
                <a:solidFill>
                  <a:srgbClr val="92D050"/>
                </a:solidFill>
                <a:effectLst/>
                <a:uLnTx/>
                <a:uFillTx/>
                <a:latin typeface="Calibri" panose="020F0502020204030204"/>
                <a:ea typeface="+mn-ea"/>
                <a:cs typeface="+mn-cs"/>
              </a:rPr>
              <a:t>$602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505046">
                    <a:lumMod val="60000"/>
                    <a:lumOff val="40000"/>
                  </a:srgbClr>
                </a:solidFill>
                <a:effectLst/>
                <a:uLnTx/>
                <a:uFillTx/>
                <a:latin typeface="Calibri" panose="020F0502020204030204"/>
                <a:ea typeface="+mn-ea"/>
                <a:cs typeface="+mn-cs"/>
              </a:rPr>
              <a:t>Presupuesto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a:ln>
                  <a:noFill/>
                </a:ln>
                <a:solidFill>
                  <a:srgbClr val="505046">
                    <a:lumMod val="60000"/>
                    <a:lumOff val="40000"/>
                  </a:srgbClr>
                </a:solidFill>
                <a:effectLst/>
                <a:uLnTx/>
                <a:uFillTx/>
                <a:latin typeface="Calibri" panose="020F0502020204030204"/>
                <a:ea typeface="+mn-ea"/>
                <a:cs typeface="+mn-cs"/>
              </a:rPr>
              <a:t>$13.187</a:t>
            </a:r>
          </a:p>
        </p:txBody>
      </p:sp>
      <p:pic>
        <p:nvPicPr>
          <p:cNvPr id="12" name="Imagen 11">
            <a:extLst>
              <a:ext uri="{FF2B5EF4-FFF2-40B4-BE49-F238E27FC236}">
                <a16:creationId xmlns:a16="http://schemas.microsoft.com/office/drawing/2014/main" id="{CCDF9B63-CBA7-4BD5-BCBB-3ED73FC162E8}"/>
              </a:ext>
            </a:extLst>
          </p:cNvPr>
          <p:cNvPicPr>
            <a:picLocks noChangeAspect="1"/>
          </p:cNvPicPr>
          <p:nvPr/>
        </p:nvPicPr>
        <p:blipFill rotWithShape="1">
          <a:blip r:embed="rId2"/>
          <a:srcRect l="10304" t="2345" r="2439" b="30683"/>
          <a:stretch/>
        </p:blipFill>
        <p:spPr>
          <a:xfrm>
            <a:off x="1076905" y="1221516"/>
            <a:ext cx="3738065" cy="2338580"/>
          </a:xfrm>
          <a:prstGeom prst="rect">
            <a:avLst/>
          </a:prstGeom>
          <a:ln>
            <a:solidFill>
              <a:schemeClr val="tx1"/>
            </a:solidFill>
          </a:ln>
        </p:spPr>
      </p:pic>
      <p:pic>
        <p:nvPicPr>
          <p:cNvPr id="13" name="Imagen 12">
            <a:extLst>
              <a:ext uri="{FF2B5EF4-FFF2-40B4-BE49-F238E27FC236}">
                <a16:creationId xmlns:a16="http://schemas.microsoft.com/office/drawing/2014/main" id="{6C44F1AA-1FDC-4EA8-870C-C6311DC33F38}"/>
              </a:ext>
            </a:extLst>
          </p:cNvPr>
          <p:cNvPicPr>
            <a:picLocks noChangeAspect="1"/>
          </p:cNvPicPr>
          <p:nvPr/>
        </p:nvPicPr>
        <p:blipFill rotWithShape="1">
          <a:blip r:embed="rId3"/>
          <a:srcRect l="9242" t="1945" r="3501" b="27450"/>
          <a:stretch/>
        </p:blipFill>
        <p:spPr>
          <a:xfrm>
            <a:off x="1076906" y="3640723"/>
            <a:ext cx="3738065" cy="2338580"/>
          </a:xfrm>
          <a:prstGeom prst="rect">
            <a:avLst/>
          </a:prstGeom>
          <a:ln>
            <a:solidFill>
              <a:schemeClr val="tx1"/>
            </a:solidFill>
          </a:ln>
        </p:spPr>
      </p:pic>
      <p:pic>
        <p:nvPicPr>
          <p:cNvPr id="14" name="Imagen 13">
            <a:extLst>
              <a:ext uri="{FF2B5EF4-FFF2-40B4-BE49-F238E27FC236}">
                <a16:creationId xmlns:a16="http://schemas.microsoft.com/office/drawing/2014/main" id="{841EE8F0-61D5-4C4A-B1DD-C1E8BC81314B}"/>
              </a:ext>
            </a:extLst>
          </p:cNvPr>
          <p:cNvPicPr>
            <a:picLocks noChangeAspect="1"/>
          </p:cNvPicPr>
          <p:nvPr/>
        </p:nvPicPr>
        <p:blipFill>
          <a:blip r:embed="rId4"/>
          <a:stretch>
            <a:fillRect/>
          </a:stretch>
        </p:blipFill>
        <p:spPr>
          <a:xfrm>
            <a:off x="7040496" y="860944"/>
            <a:ext cx="4843777" cy="2499834"/>
          </a:xfrm>
          <a:prstGeom prst="rect">
            <a:avLst/>
          </a:prstGeom>
        </p:spPr>
      </p:pic>
      <p:pic>
        <p:nvPicPr>
          <p:cNvPr id="15" name="Imagen 14">
            <a:extLst>
              <a:ext uri="{FF2B5EF4-FFF2-40B4-BE49-F238E27FC236}">
                <a16:creationId xmlns:a16="http://schemas.microsoft.com/office/drawing/2014/main" id="{A5F7340F-8996-47F5-A214-BC650FCF8E5B}"/>
              </a:ext>
            </a:extLst>
          </p:cNvPr>
          <p:cNvPicPr>
            <a:picLocks noChangeAspect="1"/>
          </p:cNvPicPr>
          <p:nvPr/>
        </p:nvPicPr>
        <p:blipFill>
          <a:blip r:embed="rId5"/>
          <a:stretch>
            <a:fillRect/>
          </a:stretch>
        </p:blipFill>
        <p:spPr>
          <a:xfrm>
            <a:off x="7040496" y="3433587"/>
            <a:ext cx="4843777" cy="2499834"/>
          </a:xfrm>
          <a:prstGeom prst="rect">
            <a:avLst/>
          </a:prstGeom>
        </p:spPr>
      </p:pic>
      <p:pic>
        <p:nvPicPr>
          <p:cNvPr id="16" name="Gráfico 15" descr="Trabajo remoto contorno">
            <a:extLst>
              <a:ext uri="{FF2B5EF4-FFF2-40B4-BE49-F238E27FC236}">
                <a16:creationId xmlns:a16="http://schemas.microsoft.com/office/drawing/2014/main" id="{31957B1A-75B8-476C-A576-B909ED8A8C64}"/>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9125" y="191510"/>
            <a:ext cx="649445" cy="649445"/>
          </a:xfrm>
          <a:prstGeom prst="rect">
            <a:avLst/>
          </a:prstGeom>
        </p:spPr>
      </p:pic>
    </p:spTree>
    <p:extLst>
      <p:ext uri="{BB962C8B-B14F-4D97-AF65-F5344CB8AC3E}">
        <p14:creationId xmlns:p14="http://schemas.microsoft.com/office/powerpoint/2010/main" val="172158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áfico 2" descr="Trabajo remoto contorno">
            <a:extLst>
              <a:ext uri="{FF2B5EF4-FFF2-40B4-BE49-F238E27FC236}">
                <a16:creationId xmlns:a16="http://schemas.microsoft.com/office/drawing/2014/main" id="{BC572546-ED4A-68DC-2BB7-E6CC82464A99}"/>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125" y="191510"/>
            <a:ext cx="649445" cy="649445"/>
          </a:xfrm>
          <a:prstGeom prst="rect">
            <a:avLst/>
          </a:prstGeom>
        </p:spPr>
      </p:pic>
      <p:sp>
        <p:nvSpPr>
          <p:cNvPr id="8" name="CuadroTexto 7">
            <a:extLst>
              <a:ext uri="{FF2B5EF4-FFF2-40B4-BE49-F238E27FC236}">
                <a16:creationId xmlns:a16="http://schemas.microsoft.com/office/drawing/2014/main" id="{D738D5E0-0E27-4602-9A68-82C7480FDAF7}"/>
              </a:ext>
            </a:extLst>
          </p:cNvPr>
          <p:cNvSpPr txBox="1"/>
          <p:nvPr/>
        </p:nvSpPr>
        <p:spPr>
          <a:xfrm>
            <a:off x="878570" y="210013"/>
            <a:ext cx="7355114"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CO" sz="2800">
                <a:solidFill>
                  <a:srgbClr val="C00000"/>
                </a:solidFill>
                <a:latin typeface="+mn-lt"/>
              </a:rPr>
              <a:t>Ejecución Presupuestal 2023 –Concejo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1600" i="0" u="none" strike="noStrike" kern="1200" cap="none" spc="-130" normalizeH="0" baseline="0" noProof="0">
              <a:ln>
                <a:noFill/>
              </a:ln>
              <a:solidFill>
                <a:srgbClr val="C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1600" i="0" u="none" strike="noStrike" kern="1200" cap="none" spc="-13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corte </a:t>
            </a:r>
            <a:r>
              <a:rPr lang="es-CO" sz="1600" spc="-130">
                <a:solidFill>
                  <a:srgbClr val="C00000"/>
                </a:solidFill>
                <a:cs typeface="Calibri" panose="020F0502020204030204" pitchFamily="34" charset="0"/>
              </a:rPr>
              <a:t> junio </a:t>
            </a:r>
            <a:r>
              <a:rPr kumimoji="0" lang="es-CO" sz="1600" i="0" u="none" strike="noStrike" kern="1200" cap="none" spc="-13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de 2023  (Cifras en millones)</a:t>
            </a:r>
          </a:p>
        </p:txBody>
      </p:sp>
      <p:sp>
        <p:nvSpPr>
          <p:cNvPr id="10" name="CuadroTexto 9">
            <a:extLst>
              <a:ext uri="{FF2B5EF4-FFF2-40B4-BE49-F238E27FC236}">
                <a16:creationId xmlns:a16="http://schemas.microsoft.com/office/drawing/2014/main" id="{2F180B4E-174C-42B6-8336-93B0275EBD97}"/>
              </a:ext>
            </a:extLst>
          </p:cNvPr>
          <p:cNvSpPr txBox="1"/>
          <p:nvPr/>
        </p:nvSpPr>
        <p:spPr>
          <a:xfrm>
            <a:off x="7293038" y="304577"/>
            <a:ext cx="18812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marL="514350" indent="-514350" algn="r">
              <a:lnSpc>
                <a:spcPct val="100000"/>
              </a:lnSpc>
              <a:spcBef>
                <a:spcPct val="0"/>
              </a:spcBef>
              <a:buFontTx/>
              <a:buAutoNum type="arabicPeriod"/>
              <a:defRPr sz="2800" b="1">
                <a:solidFill>
                  <a:srgbClr val="C0000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CO" sz="2000" b="1" i="0" u="none" strike="noStrike" kern="1200" cap="none" spc="0" normalizeH="0" baseline="0" noProof="0">
                <a:ln>
                  <a:noFill/>
                </a:ln>
                <a:solidFill>
                  <a:prstClr val="black">
                    <a:lumMod val="95000"/>
                    <a:lumOff val="5000"/>
                  </a:prstClr>
                </a:solidFill>
                <a:effectLst/>
                <a:uLnTx/>
                <a:uFillTx/>
                <a:latin typeface="Arial Narrow" panose="020B0606020202030204" pitchFamily="34" charset="0"/>
                <a:ea typeface="+mn-ea"/>
                <a:cs typeface="+mn-cs"/>
              </a:rPr>
              <a:t>Funcionamiento</a:t>
            </a:r>
          </a:p>
        </p:txBody>
      </p:sp>
      <p:pic>
        <p:nvPicPr>
          <p:cNvPr id="11" name="Imagen 10">
            <a:extLst>
              <a:ext uri="{FF2B5EF4-FFF2-40B4-BE49-F238E27FC236}">
                <a16:creationId xmlns:a16="http://schemas.microsoft.com/office/drawing/2014/main" id="{A4E485CF-0DE7-448E-A688-DCE1CB508AD6}"/>
              </a:ext>
            </a:extLst>
          </p:cNvPr>
          <p:cNvPicPr>
            <a:picLocks noChangeAspect="1"/>
          </p:cNvPicPr>
          <p:nvPr/>
        </p:nvPicPr>
        <p:blipFill>
          <a:blip r:embed="rId4"/>
          <a:stretch>
            <a:fillRect/>
          </a:stretch>
        </p:blipFill>
        <p:spPr>
          <a:xfrm>
            <a:off x="1475493" y="1244179"/>
            <a:ext cx="4566300" cy="2700762"/>
          </a:xfrm>
          <a:prstGeom prst="rect">
            <a:avLst/>
          </a:prstGeom>
        </p:spPr>
      </p:pic>
      <p:pic>
        <p:nvPicPr>
          <p:cNvPr id="12" name="Imagen 11">
            <a:extLst>
              <a:ext uri="{FF2B5EF4-FFF2-40B4-BE49-F238E27FC236}">
                <a16:creationId xmlns:a16="http://schemas.microsoft.com/office/drawing/2014/main" id="{EF266179-8722-4BD0-B91D-F57A5ACAFD02}"/>
              </a:ext>
            </a:extLst>
          </p:cNvPr>
          <p:cNvPicPr>
            <a:picLocks noChangeAspect="1"/>
          </p:cNvPicPr>
          <p:nvPr/>
        </p:nvPicPr>
        <p:blipFill>
          <a:blip r:embed="rId5"/>
          <a:stretch>
            <a:fillRect/>
          </a:stretch>
        </p:blipFill>
        <p:spPr>
          <a:xfrm>
            <a:off x="6058040" y="1377100"/>
            <a:ext cx="5224725" cy="2700762"/>
          </a:xfrm>
          <a:prstGeom prst="rect">
            <a:avLst/>
          </a:prstGeom>
        </p:spPr>
      </p:pic>
      <p:pic>
        <p:nvPicPr>
          <p:cNvPr id="13" name="Imagen 12">
            <a:extLst>
              <a:ext uri="{FF2B5EF4-FFF2-40B4-BE49-F238E27FC236}">
                <a16:creationId xmlns:a16="http://schemas.microsoft.com/office/drawing/2014/main" id="{856DBCF0-A693-4CEF-A94E-246220EE2B0E}"/>
              </a:ext>
            </a:extLst>
          </p:cNvPr>
          <p:cNvPicPr>
            <a:picLocks noChangeAspect="1"/>
          </p:cNvPicPr>
          <p:nvPr/>
        </p:nvPicPr>
        <p:blipFill>
          <a:blip r:embed="rId6"/>
          <a:stretch>
            <a:fillRect/>
          </a:stretch>
        </p:blipFill>
        <p:spPr>
          <a:xfrm>
            <a:off x="1007549" y="4077862"/>
            <a:ext cx="9036983" cy="2145573"/>
          </a:xfrm>
          <a:prstGeom prst="rect">
            <a:avLst/>
          </a:prstGeom>
        </p:spPr>
      </p:pic>
    </p:spTree>
    <p:extLst>
      <p:ext uri="{BB962C8B-B14F-4D97-AF65-F5344CB8AC3E}">
        <p14:creationId xmlns:p14="http://schemas.microsoft.com/office/powerpoint/2010/main" val="321709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109D57E-7940-BFA9-A77C-D9D27BC01266}"/>
              </a:ext>
            </a:extLst>
          </p:cNvPr>
          <p:cNvSpPr>
            <a:spLocks noGrp="1"/>
          </p:cNvSpPr>
          <p:nvPr>
            <p:ph type="title"/>
          </p:nvPr>
        </p:nvSpPr>
        <p:spPr>
          <a:xfrm>
            <a:off x="1017002" y="334113"/>
            <a:ext cx="8820000" cy="828000"/>
          </a:xfrm>
        </p:spPr>
        <p:txBody>
          <a:bodyPr anchor="ctr"/>
          <a:lstStyle/>
          <a:p>
            <a:pPr eaLnBrk="0" hangingPunct="0">
              <a:lnSpc>
                <a:spcPct val="100000"/>
              </a:lnSpc>
              <a:defRPr/>
            </a:pPr>
            <a:r>
              <a:rPr lang="es-CO" sz="2800" b="0" dirty="0">
                <a:solidFill>
                  <a:srgbClr val="C00000"/>
                </a:solidFill>
                <a:latin typeface="+mn-lt"/>
                <a:cs typeface="+mn-cs"/>
              </a:rPr>
              <a:t>Ejecución presupuestal Proyectos 2023 –SHD</a:t>
            </a:r>
            <a:br>
              <a:rPr lang="es-CO" sz="2800" b="0" dirty="0">
                <a:solidFill>
                  <a:srgbClr val="C00000"/>
                </a:solidFill>
                <a:latin typeface="+mn-lt"/>
                <a:cs typeface="+mn-cs"/>
              </a:rPr>
            </a:br>
            <a:endParaRPr lang="es-CO" sz="2800" b="0" dirty="0">
              <a:solidFill>
                <a:srgbClr val="C00000"/>
              </a:solidFill>
              <a:latin typeface="+mn-lt"/>
              <a:cs typeface="Arial"/>
            </a:endParaRPr>
          </a:p>
          <a:p>
            <a:pPr rtl="0" eaLnBrk="1" latinLnBrk="0" hangingPunct="1"/>
            <a:r>
              <a:rPr lang="es-CO" sz="1600" b="0" spc="-130" dirty="0">
                <a:solidFill>
                  <a:srgbClr val="C00000"/>
                </a:solidFill>
                <a:latin typeface="Calibri"/>
                <a:cs typeface="Calibri"/>
              </a:rPr>
              <a:t>A 30 de junio de 2023 </a:t>
            </a:r>
            <a:r>
              <a:rPr kumimoji="0" lang="es-CO" sz="1600" i="0" u="none" strike="noStrike" kern="1200" cap="none" spc="-13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s-CO" sz="1600" b="0" i="0" u="none" strike="noStrike" kern="1200" cap="none" spc="-13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Cifras en millones de pesos)</a:t>
            </a:r>
            <a:endParaRPr lang="es-CO" sz="1600" b="0" spc="-130" dirty="0">
              <a:solidFill>
                <a:srgbClr val="C00000"/>
              </a:solidFill>
              <a:latin typeface="Calibri"/>
              <a:cs typeface="Calibri"/>
            </a:endParaRPr>
          </a:p>
        </p:txBody>
      </p:sp>
      <p:pic>
        <p:nvPicPr>
          <p:cNvPr id="3" name="Gráfico 2" descr="Trabajo remoto contorno">
            <a:extLst>
              <a:ext uri="{FF2B5EF4-FFF2-40B4-BE49-F238E27FC236}">
                <a16:creationId xmlns:a16="http://schemas.microsoft.com/office/drawing/2014/main" id="{BC572546-ED4A-68DC-2BB7-E6CC82464A99}"/>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125" y="191510"/>
            <a:ext cx="649445" cy="649445"/>
          </a:xfrm>
          <a:prstGeom prst="rect">
            <a:avLst/>
          </a:prstGeom>
        </p:spPr>
      </p:pic>
      <p:graphicFrame>
        <p:nvGraphicFramePr>
          <p:cNvPr id="7" name="Tabla 6">
            <a:extLst>
              <a:ext uri="{FF2B5EF4-FFF2-40B4-BE49-F238E27FC236}">
                <a16:creationId xmlns:a16="http://schemas.microsoft.com/office/drawing/2014/main" id="{0871A5F7-485B-0CE4-16B6-196DBE824D59}"/>
              </a:ext>
            </a:extLst>
          </p:cNvPr>
          <p:cNvGraphicFramePr>
            <a:graphicFrameLocks noGrp="1"/>
          </p:cNvGraphicFramePr>
          <p:nvPr>
            <p:extLst>
              <p:ext uri="{D42A27DB-BD31-4B8C-83A1-F6EECF244321}">
                <p14:modId xmlns:p14="http://schemas.microsoft.com/office/powerpoint/2010/main" val="1208004864"/>
              </p:ext>
            </p:extLst>
          </p:nvPr>
        </p:nvGraphicFramePr>
        <p:xfrm>
          <a:off x="709863" y="1335505"/>
          <a:ext cx="10659979" cy="4444251"/>
        </p:xfrm>
        <a:graphic>
          <a:graphicData uri="http://schemas.openxmlformats.org/drawingml/2006/table">
            <a:tbl>
              <a:tblPr>
                <a:tableStyleId>{ED083AE6-46FA-4A59-8FB0-9F97EB10719F}</a:tableStyleId>
              </a:tblPr>
              <a:tblGrid>
                <a:gridCol w="4191072">
                  <a:extLst>
                    <a:ext uri="{9D8B030D-6E8A-4147-A177-3AD203B41FA5}">
                      <a16:colId xmlns:a16="http://schemas.microsoft.com/office/drawing/2014/main" val="4132497801"/>
                    </a:ext>
                  </a:extLst>
                </a:gridCol>
                <a:gridCol w="1761621">
                  <a:extLst>
                    <a:ext uri="{9D8B030D-6E8A-4147-A177-3AD203B41FA5}">
                      <a16:colId xmlns:a16="http://schemas.microsoft.com/office/drawing/2014/main" val="1491766816"/>
                    </a:ext>
                  </a:extLst>
                </a:gridCol>
                <a:gridCol w="1299557">
                  <a:extLst>
                    <a:ext uri="{9D8B030D-6E8A-4147-A177-3AD203B41FA5}">
                      <a16:colId xmlns:a16="http://schemas.microsoft.com/office/drawing/2014/main" val="3971709837"/>
                    </a:ext>
                  </a:extLst>
                </a:gridCol>
                <a:gridCol w="1299557">
                  <a:extLst>
                    <a:ext uri="{9D8B030D-6E8A-4147-A177-3AD203B41FA5}">
                      <a16:colId xmlns:a16="http://schemas.microsoft.com/office/drawing/2014/main" val="1020661056"/>
                    </a:ext>
                  </a:extLst>
                </a:gridCol>
                <a:gridCol w="1126284">
                  <a:extLst>
                    <a:ext uri="{9D8B030D-6E8A-4147-A177-3AD203B41FA5}">
                      <a16:colId xmlns:a16="http://schemas.microsoft.com/office/drawing/2014/main" val="3290219215"/>
                    </a:ext>
                  </a:extLst>
                </a:gridCol>
                <a:gridCol w="981888">
                  <a:extLst>
                    <a:ext uri="{9D8B030D-6E8A-4147-A177-3AD203B41FA5}">
                      <a16:colId xmlns:a16="http://schemas.microsoft.com/office/drawing/2014/main" val="1338027920"/>
                    </a:ext>
                  </a:extLst>
                </a:gridCol>
              </a:tblGrid>
              <a:tr h="449275">
                <a:tc>
                  <a:txBody>
                    <a:bodyPr/>
                    <a:lstStyle/>
                    <a:p>
                      <a:pPr algn="ctr" fontAlgn="ctr"/>
                      <a:r>
                        <a:rPr lang="es-CO" sz="1600" b="1" u="none" strike="noStrike" dirty="0">
                          <a:solidFill>
                            <a:srgbClr val="000000"/>
                          </a:solidFill>
                          <a:effectLst/>
                        </a:rPr>
                        <a:t>Proyecto</a:t>
                      </a:r>
                      <a:endParaRPr lang="es-CO" sz="16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O" sz="1600" b="1" u="none" strike="noStrike" dirty="0">
                          <a:solidFill>
                            <a:srgbClr val="000000"/>
                          </a:solidFill>
                          <a:effectLst/>
                        </a:rPr>
                        <a:t>Apropiación Disponible</a:t>
                      </a:r>
                      <a:endParaRPr lang="es-CO" sz="16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O" sz="1600" b="1" u="none" strike="noStrike" dirty="0">
                          <a:solidFill>
                            <a:srgbClr val="000000"/>
                          </a:solidFill>
                          <a:effectLst/>
                        </a:rPr>
                        <a:t>Ejecución</a:t>
                      </a:r>
                      <a:endParaRPr lang="es-CO" sz="16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O" sz="1600" b="1" u="none" strike="noStrike" dirty="0">
                          <a:solidFill>
                            <a:srgbClr val="000000"/>
                          </a:solidFill>
                          <a:effectLst/>
                        </a:rPr>
                        <a:t> % Ejecución</a:t>
                      </a:r>
                      <a:endParaRPr lang="es-CO" sz="16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O" sz="1600" b="1" u="none" strike="noStrike" dirty="0">
                          <a:solidFill>
                            <a:srgbClr val="000000"/>
                          </a:solidFill>
                          <a:effectLst/>
                        </a:rPr>
                        <a:t> Giros </a:t>
                      </a:r>
                      <a:endParaRPr lang="es-CO" sz="16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O" sz="1600" b="1" u="none" strike="noStrike" dirty="0">
                          <a:solidFill>
                            <a:srgbClr val="000000"/>
                          </a:solidFill>
                          <a:effectLst/>
                        </a:rPr>
                        <a:t>% Giros</a:t>
                      </a:r>
                      <a:endParaRPr lang="es-CO" sz="16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2006020279"/>
                  </a:ext>
                </a:extLst>
              </a:tr>
              <a:tr h="306822">
                <a:tc>
                  <a:txBody>
                    <a:bodyPr/>
                    <a:lstStyle/>
                    <a:p>
                      <a:pPr algn="l" fontAlgn="b"/>
                      <a:r>
                        <a:rPr lang="es-CO" sz="1600" b="0" u="none" strike="noStrike" dirty="0">
                          <a:solidFill>
                            <a:srgbClr val="000000"/>
                          </a:solidFill>
                          <a:effectLst/>
                        </a:rPr>
                        <a:t>ERP y Core </a:t>
                      </a:r>
                      <a:r>
                        <a:rPr lang="es-CO" sz="1600" b="0" u="none" strike="noStrike" dirty="0" err="1">
                          <a:solidFill>
                            <a:srgbClr val="000000"/>
                          </a:solidFill>
                          <a:effectLst/>
                        </a:rPr>
                        <a:t>Bogdata</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dirty="0">
                          <a:solidFill>
                            <a:srgbClr val="000000"/>
                          </a:solidFill>
                          <a:effectLst/>
                        </a:rPr>
                        <a:t>17.069</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dirty="0">
                          <a:solidFill>
                            <a:srgbClr val="000000"/>
                          </a:solidFill>
                          <a:effectLst/>
                        </a:rPr>
                        <a:t>17.061</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dirty="0">
                          <a:solidFill>
                            <a:srgbClr val="000000"/>
                          </a:solidFill>
                          <a:effectLst/>
                        </a:rPr>
                        <a:t>99,95%</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dirty="0">
                          <a:solidFill>
                            <a:srgbClr val="000000"/>
                          </a:solidFill>
                          <a:effectLst/>
                        </a:rPr>
                        <a:t>10.839</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63,53%</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4782768"/>
                  </a:ext>
                </a:extLst>
              </a:tr>
              <a:tr h="306822">
                <a:tc>
                  <a:txBody>
                    <a:bodyPr/>
                    <a:lstStyle/>
                    <a:p>
                      <a:pPr algn="l" fontAlgn="b"/>
                      <a:r>
                        <a:rPr lang="es-CO" sz="1600" b="0" u="none" strike="noStrike">
                          <a:solidFill>
                            <a:srgbClr val="000000"/>
                          </a:solidFill>
                          <a:effectLst/>
                        </a:rPr>
                        <a:t>Servicio y control tributario </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6.122</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4.911</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80,22%</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2.274</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46,30%</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5301997"/>
                  </a:ext>
                </a:extLst>
              </a:tr>
              <a:tr h="306822">
                <a:tc>
                  <a:txBody>
                    <a:bodyPr/>
                    <a:lstStyle/>
                    <a:p>
                      <a:pPr algn="l" fontAlgn="b"/>
                      <a:r>
                        <a:rPr lang="es-CO" sz="1600" b="0" u="none" strike="noStrike" dirty="0">
                          <a:solidFill>
                            <a:srgbClr val="000000"/>
                          </a:solidFill>
                          <a:effectLst/>
                        </a:rPr>
                        <a:t>Fortalecimiento tecnológico SDH</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3.450</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1.265</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36,67%</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25</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1,98%</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9426578"/>
                  </a:ext>
                </a:extLst>
              </a:tr>
              <a:tr h="306822">
                <a:tc>
                  <a:txBody>
                    <a:bodyPr/>
                    <a:lstStyle/>
                    <a:p>
                      <a:pPr algn="l" fontAlgn="b"/>
                      <a:r>
                        <a:rPr lang="es-MX" sz="1600" b="0" u="none" strike="noStrike">
                          <a:solidFill>
                            <a:srgbClr val="000000"/>
                          </a:solidFill>
                          <a:effectLst/>
                        </a:rPr>
                        <a:t>Asistencia a la formalización empresarial </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2.036</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2.018</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99,12%</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82</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4,06%</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9578204"/>
                  </a:ext>
                </a:extLst>
              </a:tr>
              <a:tr h="306822">
                <a:tc>
                  <a:txBody>
                    <a:bodyPr/>
                    <a:lstStyle/>
                    <a:p>
                      <a:pPr algn="l" fontAlgn="b"/>
                      <a:r>
                        <a:rPr lang="es-MX" sz="1600" b="0" u="none" strike="noStrike">
                          <a:solidFill>
                            <a:srgbClr val="000000"/>
                          </a:solidFill>
                          <a:effectLst/>
                        </a:rPr>
                        <a:t>Sistema calidad del gasto público </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2.029</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421</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20,75%</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181</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42,99%</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182590"/>
                  </a:ext>
                </a:extLst>
              </a:tr>
              <a:tr h="306822">
                <a:tc>
                  <a:txBody>
                    <a:bodyPr/>
                    <a:lstStyle/>
                    <a:p>
                      <a:pPr algn="l" fontAlgn="b"/>
                      <a:r>
                        <a:rPr lang="es-MX" sz="1600" b="0" u="none" strike="noStrike">
                          <a:solidFill>
                            <a:srgbClr val="000000"/>
                          </a:solidFill>
                          <a:effectLst/>
                        </a:rPr>
                        <a:t>Infraestructura física SDH y el CAD</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1.378</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921</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66,84%</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68</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7,38%</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8433159"/>
                  </a:ext>
                </a:extLst>
              </a:tr>
              <a:tr h="306822">
                <a:tc>
                  <a:txBody>
                    <a:bodyPr/>
                    <a:lstStyle/>
                    <a:p>
                      <a:pPr algn="l" fontAlgn="b"/>
                      <a:r>
                        <a:rPr lang="es-MX" sz="1600" b="0" u="none" strike="noStrike">
                          <a:solidFill>
                            <a:srgbClr val="000000"/>
                          </a:solidFill>
                          <a:effectLst/>
                        </a:rPr>
                        <a:t>Fortalecimiento gestión y desempeño SDH </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499</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0</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0,00%</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0</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0,00%</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5332193"/>
                  </a:ext>
                </a:extLst>
              </a:tr>
              <a:tr h="306822">
                <a:tc>
                  <a:txBody>
                    <a:bodyPr/>
                    <a:lstStyle/>
                    <a:p>
                      <a:pPr algn="l" fontAlgn="b"/>
                      <a:r>
                        <a:rPr lang="es-CO" sz="1600" b="1" u="none" strike="noStrike" dirty="0">
                          <a:solidFill>
                            <a:srgbClr val="000000"/>
                          </a:solidFill>
                          <a:effectLst/>
                        </a:rPr>
                        <a:t>SUBTOTAL UNIDAD EJECUTORA 01</a:t>
                      </a:r>
                      <a:endParaRPr lang="es-CO" sz="1600" b="1"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r" fontAlgn="b"/>
                      <a:r>
                        <a:rPr lang="es-CO" sz="1600" b="1" u="none" strike="noStrike" dirty="0">
                          <a:solidFill>
                            <a:srgbClr val="000000"/>
                          </a:solidFill>
                          <a:effectLst/>
                        </a:rPr>
                        <a:t>32.583</a:t>
                      </a:r>
                      <a:endParaRPr lang="es-CO" sz="1600" b="1"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r" fontAlgn="b"/>
                      <a:r>
                        <a:rPr lang="es-CO" sz="1600" b="1" u="none" strike="noStrike" dirty="0">
                          <a:solidFill>
                            <a:srgbClr val="000000"/>
                          </a:solidFill>
                          <a:effectLst/>
                        </a:rPr>
                        <a:t>26.597</a:t>
                      </a:r>
                      <a:endParaRPr lang="es-CO" sz="1600" b="1"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r" fontAlgn="b"/>
                      <a:r>
                        <a:rPr lang="es-CO" sz="1600" b="1" u="none" strike="noStrike" dirty="0">
                          <a:solidFill>
                            <a:srgbClr val="000000"/>
                          </a:solidFill>
                          <a:effectLst/>
                        </a:rPr>
                        <a:t>81,63%</a:t>
                      </a:r>
                      <a:endParaRPr lang="es-CO" sz="1600" b="1"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r" fontAlgn="b"/>
                      <a:r>
                        <a:rPr lang="es-CO" sz="1600" b="1" u="none" strike="noStrike" dirty="0">
                          <a:solidFill>
                            <a:srgbClr val="000000"/>
                          </a:solidFill>
                          <a:effectLst/>
                        </a:rPr>
                        <a:t>13.469</a:t>
                      </a:r>
                      <a:endParaRPr lang="es-CO" sz="1600" b="1"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r" fontAlgn="b"/>
                      <a:r>
                        <a:rPr lang="es-CO" sz="1600" b="1" u="none" strike="noStrike" dirty="0">
                          <a:solidFill>
                            <a:srgbClr val="000000"/>
                          </a:solidFill>
                          <a:effectLst/>
                        </a:rPr>
                        <a:t>50,64%</a:t>
                      </a:r>
                      <a:endParaRPr lang="es-CO" sz="1600" b="1"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2473575524"/>
                  </a:ext>
                </a:extLst>
              </a:tr>
              <a:tr h="572004">
                <a:tc>
                  <a:txBody>
                    <a:bodyPr/>
                    <a:lstStyle/>
                    <a:p>
                      <a:pPr algn="l" fontAlgn="b"/>
                      <a:r>
                        <a:rPr lang="es-CO" sz="1600" b="0" u="none" strike="noStrike" dirty="0">
                          <a:solidFill>
                            <a:srgbClr val="000000"/>
                          </a:solidFill>
                          <a:effectLst/>
                        </a:rPr>
                        <a:t>Modernización infraestructura física Concejo </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7.492</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59</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0,79%</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0</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0,00%</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7401762"/>
                  </a:ext>
                </a:extLst>
              </a:tr>
              <a:tr h="306822">
                <a:tc>
                  <a:txBody>
                    <a:bodyPr/>
                    <a:lstStyle/>
                    <a:p>
                      <a:pPr algn="l" fontAlgn="b"/>
                      <a:r>
                        <a:rPr lang="es-CO" sz="1600" b="0" u="none" strike="noStrike">
                          <a:solidFill>
                            <a:srgbClr val="000000"/>
                          </a:solidFill>
                          <a:effectLst/>
                        </a:rPr>
                        <a:t>Modernización gestión Concejo</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5.695</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442</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7,76%</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76</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0" u="none" strike="noStrike">
                          <a:solidFill>
                            <a:srgbClr val="000000"/>
                          </a:solidFill>
                          <a:effectLst/>
                        </a:rPr>
                        <a:t>17,19%</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1708718"/>
                  </a:ext>
                </a:extLst>
              </a:tr>
              <a:tr h="306822">
                <a:tc>
                  <a:txBody>
                    <a:bodyPr/>
                    <a:lstStyle/>
                    <a:p>
                      <a:pPr algn="l" fontAlgn="b"/>
                      <a:r>
                        <a:rPr lang="es-CO" sz="1600" b="1" u="none" strike="noStrike">
                          <a:solidFill>
                            <a:srgbClr val="000000"/>
                          </a:solidFill>
                          <a:effectLst/>
                        </a:rPr>
                        <a:t>SUBTOTAL UNIDAD EJECUTORA 04</a:t>
                      </a:r>
                      <a:endParaRPr lang="es-CO" sz="1600" b="1" i="0" u="none" strike="noStrike">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r" fontAlgn="b"/>
                      <a:r>
                        <a:rPr lang="es-CO" sz="1600" b="1" u="none" strike="noStrike">
                          <a:solidFill>
                            <a:srgbClr val="000000"/>
                          </a:solidFill>
                          <a:effectLst/>
                        </a:rPr>
                        <a:t>13.187</a:t>
                      </a:r>
                      <a:endParaRPr lang="es-CO" sz="1600" b="1" i="0" u="none" strike="noStrike">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r" fontAlgn="b"/>
                      <a:r>
                        <a:rPr lang="es-CO" sz="1600" b="1" u="none" strike="noStrike">
                          <a:solidFill>
                            <a:srgbClr val="000000"/>
                          </a:solidFill>
                          <a:effectLst/>
                        </a:rPr>
                        <a:t>501</a:t>
                      </a:r>
                      <a:endParaRPr lang="es-CO" sz="1600" b="1" i="0" u="none" strike="noStrike">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r" fontAlgn="b"/>
                      <a:r>
                        <a:rPr lang="es-CO" sz="1600" b="1" u="none" strike="noStrike">
                          <a:solidFill>
                            <a:srgbClr val="000000"/>
                          </a:solidFill>
                          <a:effectLst/>
                        </a:rPr>
                        <a:t>3,8%</a:t>
                      </a:r>
                      <a:endParaRPr lang="es-CO" sz="1600" b="1" i="0" u="none" strike="noStrike">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r" fontAlgn="b"/>
                      <a:r>
                        <a:rPr lang="es-CO" sz="1600" b="0" u="none" strike="noStrike">
                          <a:solidFill>
                            <a:srgbClr val="000000"/>
                          </a:solidFill>
                          <a:effectLst/>
                        </a:rPr>
                        <a:t>76</a:t>
                      </a:r>
                      <a:endParaRPr lang="es-CO" sz="1600" b="0" i="0" u="none" strike="noStrike">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r" fontAlgn="b"/>
                      <a:r>
                        <a:rPr lang="es-CO" sz="1600" b="0" u="none" strike="noStrike" dirty="0">
                          <a:solidFill>
                            <a:srgbClr val="000000"/>
                          </a:solidFill>
                          <a:effectLst/>
                        </a:rPr>
                        <a:t>15,17%</a:t>
                      </a:r>
                      <a:endParaRPr lang="es-CO"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2479056491"/>
                  </a:ext>
                </a:extLst>
              </a:tr>
              <a:tr h="306822">
                <a:tc>
                  <a:txBody>
                    <a:bodyPr/>
                    <a:lstStyle/>
                    <a:p>
                      <a:pPr algn="l" fontAlgn="b"/>
                      <a:r>
                        <a:rPr lang="es-CO" sz="1600" b="1" u="none" strike="noStrike">
                          <a:solidFill>
                            <a:srgbClr val="000000"/>
                          </a:solidFill>
                          <a:effectLst/>
                        </a:rPr>
                        <a:t>TOTAL</a:t>
                      </a:r>
                      <a:endParaRPr lang="es-CO"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1" u="none" strike="noStrike">
                          <a:solidFill>
                            <a:srgbClr val="000000"/>
                          </a:solidFill>
                          <a:effectLst/>
                        </a:rPr>
                        <a:t>45.770</a:t>
                      </a:r>
                      <a:endParaRPr lang="es-CO"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1" u="none" strike="noStrike">
                          <a:solidFill>
                            <a:srgbClr val="000000"/>
                          </a:solidFill>
                          <a:effectLst/>
                        </a:rPr>
                        <a:t>27.098</a:t>
                      </a:r>
                      <a:endParaRPr lang="es-CO"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1" u="none" strike="noStrike">
                          <a:solidFill>
                            <a:srgbClr val="000000"/>
                          </a:solidFill>
                          <a:effectLst/>
                        </a:rPr>
                        <a:t>59,20%</a:t>
                      </a:r>
                      <a:endParaRPr lang="es-CO"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1" u="none" strike="noStrike">
                          <a:solidFill>
                            <a:srgbClr val="000000"/>
                          </a:solidFill>
                          <a:effectLst/>
                        </a:rPr>
                        <a:t>13.545</a:t>
                      </a:r>
                      <a:endParaRPr lang="es-CO"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b="1" u="none" strike="noStrike" dirty="0">
                          <a:solidFill>
                            <a:srgbClr val="000000"/>
                          </a:solidFill>
                          <a:effectLst/>
                        </a:rPr>
                        <a:t>49,99%</a:t>
                      </a:r>
                      <a:endParaRPr lang="es-CO"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93915339"/>
                  </a:ext>
                </a:extLst>
              </a:tr>
            </a:tbl>
          </a:graphicData>
        </a:graphic>
      </p:graphicFrame>
    </p:spTree>
    <p:extLst>
      <p:ext uri="{BB962C8B-B14F-4D97-AF65-F5344CB8AC3E}">
        <p14:creationId xmlns:p14="http://schemas.microsoft.com/office/powerpoint/2010/main" val="3661934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nueva-Plantilla[4]  -  Solo lectura" id="{CCBA8D56-5402-B94D-A59E-A7E3906EEDAF}" vid="{EAD3DB8B-76A1-B445-B6A5-54619B3A7EEA}"/>
    </a:ext>
  </a:extLst>
</a:theme>
</file>

<file path=ppt/theme/theme2.xml><?xml version="1.0" encoding="utf-8"?>
<a:theme xmlns:a="http://schemas.openxmlformats.org/drawingml/2006/main" name="1_Diseño personalizado">
  <a:themeElements>
    <a:clrScheme name="SDH2">
      <a:dk1>
        <a:srgbClr val="000000"/>
      </a:dk1>
      <a:lt1>
        <a:srgbClr val="FFFFFF"/>
      </a:lt1>
      <a:dk2>
        <a:srgbClr val="636468"/>
      </a:dk2>
      <a:lt2>
        <a:srgbClr val="E7E6E6"/>
      </a:lt2>
      <a:accent1>
        <a:srgbClr val="A91B2E"/>
      </a:accent1>
      <a:accent2>
        <a:srgbClr val="CA1D25"/>
      </a:accent2>
      <a:accent3>
        <a:srgbClr val="A5A5A5"/>
      </a:accent3>
      <a:accent4>
        <a:srgbClr val="E9422D"/>
      </a:accent4>
      <a:accent5>
        <a:srgbClr val="F6AF35"/>
      </a:accent5>
      <a:accent6>
        <a:srgbClr val="FADD2A"/>
      </a:accent6>
      <a:hlink>
        <a:srgbClr val="FF9200"/>
      </a:hlink>
      <a:folHlink>
        <a:srgbClr val="9092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074DE872-84C4-614C-AF4C-007116604675}" vid="{CEAF4C9B-23CE-E745-BBAC-E692D123D41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F417BF3C5369408DCFC300AA798BB2" ma:contentTypeVersion="4" ma:contentTypeDescription="Create a new document." ma:contentTypeScope="" ma:versionID="0915a22331709f248042a1677b8aa574">
  <xsd:schema xmlns:xsd="http://www.w3.org/2001/XMLSchema" xmlns:xs="http://www.w3.org/2001/XMLSchema" xmlns:p="http://schemas.microsoft.com/office/2006/metadata/properties" xmlns:ns2="d30c28b7-47b3-41ce-923b-7efd3790993a" xmlns:ns3="c409f466-46b7-4bf4-885c-6d79ac1424f3" targetNamespace="http://schemas.microsoft.com/office/2006/metadata/properties" ma:root="true" ma:fieldsID="5ef5707d82b6f25fb539f53366cb4154" ns2:_="" ns3:_="">
    <xsd:import namespace="d30c28b7-47b3-41ce-923b-7efd3790993a"/>
    <xsd:import namespace="c409f466-46b7-4bf4-885c-6d79ac1424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c28b7-47b3-41ce-923b-7efd379099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09f466-46b7-4bf4-885c-6d79ac1424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28D618-AF4D-4A06-9B46-947CBCC12E80}">
  <ds:schemaRefs>
    <ds:schemaRef ds:uri="http://schemas.microsoft.com/sharepoint/v3/contenttype/forms"/>
  </ds:schemaRefs>
</ds:datastoreItem>
</file>

<file path=customXml/itemProps2.xml><?xml version="1.0" encoding="utf-8"?>
<ds:datastoreItem xmlns:ds="http://schemas.openxmlformats.org/officeDocument/2006/customXml" ds:itemID="{C03EDCFA-545A-4124-8220-B404D30CBC54}">
  <ds:schemaRefs>
    <ds:schemaRef ds:uri="c409f466-46b7-4bf4-885c-6d79ac1424f3"/>
    <ds:schemaRef ds:uri="d30c28b7-47b3-41ce-923b-7efd379099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B569B3-FDB6-410B-9014-412DE365E20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TotalTime>
  <Words>6444</Words>
  <Application>Microsoft Office PowerPoint</Application>
  <PresentationFormat>Panorámica</PresentationFormat>
  <Paragraphs>1604</Paragraphs>
  <Slides>65</Slides>
  <Notes>19</Notes>
  <HiddenSlides>0</HiddenSlides>
  <MMClips>0</MMClips>
  <ScaleCrop>false</ScaleCrop>
  <HeadingPairs>
    <vt:vector size="8" baseType="variant">
      <vt:variant>
        <vt:lpstr>Fuentes usadas</vt:lpstr>
      </vt:variant>
      <vt:variant>
        <vt:i4>17</vt:i4>
      </vt:variant>
      <vt:variant>
        <vt:lpstr>Tema</vt:lpstr>
      </vt:variant>
      <vt:variant>
        <vt:i4>2</vt:i4>
      </vt:variant>
      <vt:variant>
        <vt:lpstr>Servidores OLE incrustados</vt:lpstr>
      </vt:variant>
      <vt:variant>
        <vt:i4>1</vt:i4>
      </vt:variant>
      <vt:variant>
        <vt:lpstr>Títulos de diapositiva</vt:lpstr>
      </vt:variant>
      <vt:variant>
        <vt:i4>65</vt:i4>
      </vt:variant>
    </vt:vector>
  </HeadingPairs>
  <TitlesOfParts>
    <vt:vector size="85" baseType="lpstr">
      <vt:lpstr>-apple-system</vt:lpstr>
      <vt:lpstr>Arial</vt:lpstr>
      <vt:lpstr>Arial  </vt:lpstr>
      <vt:lpstr>Arial Narrow</vt:lpstr>
      <vt:lpstr>Arial Nova</vt:lpstr>
      <vt:lpstr>Arial Nova Light</vt:lpstr>
      <vt:lpstr>Arial Rounded MT Bold</vt:lpstr>
      <vt:lpstr>Calibri</vt:lpstr>
      <vt:lpstr>Calibri Light</vt:lpstr>
      <vt:lpstr>Century Gothic</vt:lpstr>
      <vt:lpstr>Roboto</vt:lpstr>
      <vt:lpstr>Source Sans Pro</vt:lpstr>
      <vt:lpstr>Tahoma</vt:lpstr>
      <vt:lpstr>Times New Roman</vt:lpstr>
      <vt:lpstr>Verdana</vt:lpstr>
      <vt:lpstr>Wingdings</vt:lpstr>
      <vt:lpstr>WordVisi_MSFontService</vt:lpstr>
      <vt:lpstr>Tema de Office</vt:lpstr>
      <vt:lpstr>1_Diseño personalizado</vt:lpstr>
      <vt:lpstr>Diapositiva de think-cell</vt:lpstr>
      <vt:lpstr>Informe previo Rendición de Cuentas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Ejecución presupuestal Proyectos 2023 –SHD  A 30 de junio de 2023  (Cifras en millones de pesos)</vt:lpstr>
      <vt:lpstr>Estado de Situación Financiera a 31 de mayo de 2023 – SDH  (Cifras en Billones de pesos)  </vt:lpstr>
      <vt:lpstr>Estado de Resultados  a mayo 31 de 2023 - SDH  (Cifras en Billones de pesos) </vt:lpstr>
      <vt:lpstr>Presentación de PowerPoint</vt:lpstr>
      <vt:lpstr>Presentación de PowerPoint</vt:lpstr>
      <vt:lpstr>Presentación de PowerPoint</vt:lpstr>
      <vt:lpstr>Presentación de PowerPoint</vt:lpstr>
      <vt:lpstr>Presentación de PowerPoint</vt:lpstr>
      <vt:lpstr>Presentación de PowerPoint</vt:lpstr>
      <vt:lpstr>Índice de Desempeño Institucional - IDI</vt:lpstr>
      <vt:lpstr>Índice de Desempeño Institucional Resultados índice por entidades del Sector Hacienda</vt:lpstr>
      <vt:lpstr>Índice de Desempeño Institucional Resultados globales por dimensiones Sector Hacienda </vt:lpstr>
      <vt:lpstr>Resultados Índice Por Entidades</vt:lpstr>
      <vt:lpstr>Resultados Índice Por Entidades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Condiciones de endeudamiento del Distrito</vt:lpstr>
      <vt:lpstr>                           Relación deuda / PIB Distrito</vt:lpstr>
      <vt:lpstr>Indicadores de Ley 358 de 1997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creator>Aida Patricia Niño Mora</dc:creator>
  <cp:lastModifiedBy>Aida Patricia Niño Mora</cp:lastModifiedBy>
  <cp:revision>2</cp:revision>
  <dcterms:created xsi:type="dcterms:W3CDTF">2023-07-13T10:13:54Z</dcterms:created>
  <dcterms:modified xsi:type="dcterms:W3CDTF">2023-07-21T21:32:00Z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0x01010042F417BF3C5369408DCFC300AA798BB2</vt:lpwstr>
  </property>
</Properties>
</file>