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5" r:id="rId5"/>
  </p:sldMasterIdLst>
  <p:notesMasterIdLst>
    <p:notesMasterId r:id="rId9"/>
  </p:notesMasterIdLst>
  <p:handoutMasterIdLst>
    <p:handoutMasterId r:id="rId10"/>
  </p:handoutMasterIdLst>
  <p:sldIdLst>
    <p:sldId id="4599" r:id="rId6"/>
    <p:sldId id="4576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E5A"/>
    <a:srgbClr val="4F5F6F"/>
    <a:srgbClr val="A5A8A1"/>
    <a:srgbClr val="F5C157"/>
    <a:srgbClr val="91B634"/>
    <a:srgbClr val="EFF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BF2BCED-6EC1-DBAC-BE4E-C1DC376DC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A5FE1C-318B-E892-C1E9-E859CF205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5307-C4FF-4FD8-A1B2-EF87BB904A35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88CE7-5443-4B16-D2DD-CFC299BA2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12DC79-76A7-BE2F-B5BF-9902FF3EFA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A18-A18A-4E6E-B0C9-5886B2C4E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8206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8111-6F77-44A1-A9E9-41713FBA266D}" type="datetimeFigureOut">
              <a:t>20/03/2025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6C60-E6F5-4580-B9BB-0184F9486CF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6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/>
              <a:t>Componente 2 Programa de Transparencia y Ética Pública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073C9-D7C3-42F8-BC6F-F472E3B40DD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709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B9FD50-EE30-DCD2-65E0-66F8F40AB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3108"/>
            <a:ext cx="4587558" cy="4584892"/>
          </a:xfrm>
          <a:custGeom>
            <a:avLst/>
            <a:gdLst>
              <a:gd name="connsiteX0" fmla="*/ 0 w 4587558"/>
              <a:gd name="connsiteY0" fmla="*/ 0 h 4584892"/>
              <a:gd name="connsiteX1" fmla="*/ 4587558 w 4587558"/>
              <a:gd name="connsiteY1" fmla="*/ 4584892 h 4584892"/>
              <a:gd name="connsiteX2" fmla="*/ 772718 w 4587558"/>
              <a:gd name="connsiteY2" fmla="*/ 4584892 h 4584892"/>
              <a:gd name="connsiteX3" fmla="*/ 0 w 4587558"/>
              <a:gd name="connsiteY3" fmla="*/ 3812623 h 458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558" h="4584892">
                <a:moveTo>
                  <a:pt x="0" y="0"/>
                </a:moveTo>
                <a:lnTo>
                  <a:pt x="4587558" y="4584892"/>
                </a:lnTo>
                <a:lnTo>
                  <a:pt x="772718" y="4584892"/>
                </a:lnTo>
                <a:lnTo>
                  <a:pt x="0" y="38126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CB2BC9-2894-4F7E-A51D-F9F5F5769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4629" y="7948"/>
            <a:ext cx="6574211" cy="6570390"/>
          </a:xfrm>
          <a:custGeom>
            <a:avLst/>
            <a:gdLst>
              <a:gd name="connsiteX0" fmla="*/ 0 w 6574211"/>
              <a:gd name="connsiteY0" fmla="*/ 0 h 6570390"/>
              <a:gd name="connsiteX1" fmla="*/ 4929560 w 6574211"/>
              <a:gd name="connsiteY1" fmla="*/ 0 h 6570390"/>
              <a:gd name="connsiteX2" fmla="*/ 6574211 w 6574211"/>
              <a:gd name="connsiteY2" fmla="*/ 1643694 h 6570390"/>
              <a:gd name="connsiteX3" fmla="*/ 6574211 w 6574211"/>
              <a:gd name="connsiteY3" fmla="*/ 6570390 h 65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4211" h="6570390">
                <a:moveTo>
                  <a:pt x="0" y="0"/>
                </a:moveTo>
                <a:lnTo>
                  <a:pt x="4929560" y="0"/>
                </a:lnTo>
                <a:lnTo>
                  <a:pt x="6574211" y="1643694"/>
                </a:lnTo>
                <a:lnTo>
                  <a:pt x="6574211" y="65703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A1B5BF35-C2AE-B6A5-702E-DBEC0F2C94F6}"/>
              </a:ext>
            </a:extLst>
          </p:cNvPr>
          <p:cNvSpPr/>
          <p:nvPr userDrawn="1"/>
        </p:nvSpPr>
        <p:spPr>
          <a:xfrm>
            <a:off x="10564188" y="7948"/>
            <a:ext cx="1644650" cy="1643694"/>
          </a:xfrm>
          <a:custGeom>
            <a:avLst/>
            <a:gdLst>
              <a:gd name="connsiteX0" fmla="*/ 0 w 1644650"/>
              <a:gd name="connsiteY0" fmla="*/ 0 h 1643694"/>
              <a:gd name="connsiteX1" fmla="*/ 1644651 w 1644650"/>
              <a:gd name="connsiteY1" fmla="*/ 1643694 h 1643694"/>
              <a:gd name="connsiteX2" fmla="*/ 1644651 w 1644650"/>
              <a:gd name="connsiteY2" fmla="*/ 0 h 1643694"/>
              <a:gd name="connsiteX3" fmla="*/ 0 w 1644650"/>
              <a:gd name="connsiteY3" fmla="*/ 0 h 16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43694">
                <a:moveTo>
                  <a:pt x="0" y="0"/>
                </a:moveTo>
                <a:lnTo>
                  <a:pt x="1644651" y="1643694"/>
                </a:lnTo>
                <a:lnTo>
                  <a:pt x="16446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50B67A3-D174-4703-BC36-F646214E53E8}"/>
              </a:ext>
            </a:extLst>
          </p:cNvPr>
          <p:cNvSpPr/>
          <p:nvPr userDrawn="1"/>
        </p:nvSpPr>
        <p:spPr>
          <a:xfrm>
            <a:off x="1592338" y="4866079"/>
            <a:ext cx="3622520" cy="1991921"/>
          </a:xfrm>
          <a:custGeom>
            <a:avLst/>
            <a:gdLst>
              <a:gd name="connsiteX0" fmla="*/ 3622520 w 3622520"/>
              <a:gd name="connsiteY0" fmla="*/ 1991922 h 1991921"/>
              <a:gd name="connsiteX1" fmla="*/ 1629440 w 3622520"/>
              <a:gd name="connsiteY1" fmla="*/ 0 h 1991921"/>
              <a:gd name="connsiteX2" fmla="*/ 0 w 3622520"/>
              <a:gd name="connsiteY2" fmla="*/ 0 h 1991921"/>
              <a:gd name="connsiteX3" fmla="*/ 1993080 w 3622520"/>
              <a:gd name="connsiteY3" fmla="*/ 1991922 h 1991921"/>
              <a:gd name="connsiteX4" fmla="*/ 3622520 w 3622520"/>
              <a:gd name="connsiteY4" fmla="*/ 1991922 h 19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520" h="1991921">
                <a:moveTo>
                  <a:pt x="3622520" y="1991922"/>
                </a:moveTo>
                <a:lnTo>
                  <a:pt x="1629440" y="0"/>
                </a:lnTo>
                <a:lnTo>
                  <a:pt x="0" y="0"/>
                </a:lnTo>
                <a:lnTo>
                  <a:pt x="1993080" y="1991922"/>
                </a:lnTo>
                <a:lnTo>
                  <a:pt x="362252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B89B5B4E-A895-D459-15A9-103B7A133B1B}"/>
              </a:ext>
            </a:extLst>
          </p:cNvPr>
          <p:cNvSpPr/>
          <p:nvPr userDrawn="1"/>
        </p:nvSpPr>
        <p:spPr>
          <a:xfrm>
            <a:off x="5298084" y="0"/>
            <a:ext cx="2163814" cy="1440873"/>
          </a:xfrm>
          <a:custGeom>
            <a:avLst/>
            <a:gdLst>
              <a:gd name="connsiteX0" fmla="*/ 0 w 2991345"/>
              <a:gd name="connsiteY0" fmla="*/ 0 h 1991922"/>
              <a:gd name="connsiteX1" fmla="*/ 998265 w 2991345"/>
              <a:gd name="connsiteY1" fmla="*/ 0 h 1991922"/>
              <a:gd name="connsiteX2" fmla="*/ 2991345 w 2991345"/>
              <a:gd name="connsiteY2" fmla="*/ 1991922 h 1991922"/>
              <a:gd name="connsiteX3" fmla="*/ 1993080 w 2991345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345" h="1991922">
                <a:moveTo>
                  <a:pt x="0" y="0"/>
                </a:moveTo>
                <a:lnTo>
                  <a:pt x="998265" y="0"/>
                </a:lnTo>
                <a:lnTo>
                  <a:pt x="2991345" y="1991922"/>
                </a:lnTo>
                <a:lnTo>
                  <a:pt x="199308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D491E1DB-21AA-3C29-64F9-4F58A29D6706}"/>
              </a:ext>
            </a:extLst>
          </p:cNvPr>
          <p:cNvSpPr/>
          <p:nvPr userDrawn="1"/>
        </p:nvSpPr>
        <p:spPr>
          <a:xfrm>
            <a:off x="1661461" y="1066297"/>
            <a:ext cx="587002" cy="585345"/>
          </a:xfrm>
          <a:custGeom>
            <a:avLst/>
            <a:gdLst>
              <a:gd name="connsiteX0" fmla="*/ 812802 w 1625602"/>
              <a:gd name="connsiteY0" fmla="*/ 0 h 1621013"/>
              <a:gd name="connsiteX1" fmla="*/ 1625602 w 1625602"/>
              <a:gd name="connsiteY1" fmla="*/ 0 h 1621013"/>
              <a:gd name="connsiteX2" fmla="*/ 1625602 w 1625602"/>
              <a:gd name="connsiteY2" fmla="*/ 812800 h 1621013"/>
              <a:gd name="connsiteX3" fmla="*/ 1317231 w 1625602"/>
              <a:gd name="connsiteY3" fmla="*/ 812800 h 1621013"/>
              <a:gd name="connsiteX4" fmla="*/ 1317231 w 1625602"/>
              <a:gd name="connsiteY4" fmla="*/ 1314458 h 1621013"/>
              <a:gd name="connsiteX5" fmla="*/ 812800 w 1625602"/>
              <a:gd name="connsiteY5" fmla="*/ 1314458 h 1621013"/>
              <a:gd name="connsiteX6" fmla="*/ 812800 w 1625602"/>
              <a:gd name="connsiteY6" fmla="*/ 1621013 h 1621013"/>
              <a:gd name="connsiteX7" fmla="*/ 0 w 1625602"/>
              <a:gd name="connsiteY7" fmla="*/ 1621013 h 1621013"/>
              <a:gd name="connsiteX8" fmla="*/ 0 w 1625602"/>
              <a:gd name="connsiteY8" fmla="*/ 808213 h 1621013"/>
              <a:gd name="connsiteX9" fmla="*/ 810986 w 1625602"/>
              <a:gd name="connsiteY9" fmla="*/ 808213 h 1621013"/>
              <a:gd name="connsiteX10" fmla="*/ 812800 w 1625602"/>
              <a:gd name="connsiteY10" fmla="*/ 808213 h 1621013"/>
              <a:gd name="connsiteX11" fmla="*/ 812802 w 1625602"/>
              <a:gd name="connsiteY11" fmla="*/ 808213 h 16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5602" h="1621013">
                <a:moveTo>
                  <a:pt x="812802" y="0"/>
                </a:moveTo>
                <a:lnTo>
                  <a:pt x="1625602" y="0"/>
                </a:lnTo>
                <a:lnTo>
                  <a:pt x="1625602" y="812800"/>
                </a:lnTo>
                <a:lnTo>
                  <a:pt x="1317231" y="812800"/>
                </a:lnTo>
                <a:lnTo>
                  <a:pt x="1317231" y="1314458"/>
                </a:lnTo>
                <a:lnTo>
                  <a:pt x="812800" y="1314458"/>
                </a:lnTo>
                <a:lnTo>
                  <a:pt x="812800" y="1621013"/>
                </a:lnTo>
                <a:lnTo>
                  <a:pt x="0" y="1621013"/>
                </a:lnTo>
                <a:lnTo>
                  <a:pt x="0" y="808213"/>
                </a:lnTo>
                <a:lnTo>
                  <a:pt x="810986" y="808213"/>
                </a:lnTo>
                <a:lnTo>
                  <a:pt x="812800" y="808213"/>
                </a:lnTo>
                <a:lnTo>
                  <a:pt x="812802" y="8082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1C4E560-8E46-0ED2-F4B4-D9DD579D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2" y="2684042"/>
            <a:ext cx="512579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9" name="Marcador de fecha 18">
            <a:extLst>
              <a:ext uri="{FF2B5EF4-FFF2-40B4-BE49-F238E27FC236}">
                <a16:creationId xmlns:a16="http://schemas.microsoft.com/office/drawing/2014/main" id="{8F6D6CBD-70D2-EAEF-B6E6-1095438DD0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76710" y="538708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Decripción</a:t>
            </a:r>
            <a:endParaRPr lang="en-US"/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8FAB5F5A-10B3-D864-2F5A-63396D3341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66996" y="4099677"/>
            <a:ext cx="4114800" cy="365125"/>
          </a:xfrm>
        </p:spPr>
        <p:txBody>
          <a:bodyPr/>
          <a:lstStyle/>
          <a:p>
            <a:r>
              <a:rPr lang="en-US" err="1"/>
              <a:t>Secretaría</a:t>
            </a:r>
            <a:r>
              <a:rPr lang="en-US"/>
              <a:t> </a:t>
            </a:r>
            <a:r>
              <a:rPr lang="es-CO" noProof="0"/>
              <a:t>Distrital</a:t>
            </a:r>
            <a:r>
              <a:rPr lang="en-US"/>
              <a:t> de Hacienda</a:t>
            </a:r>
          </a:p>
        </p:txBody>
      </p:sp>
    </p:spTree>
    <p:extLst>
      <p:ext uri="{BB962C8B-B14F-4D97-AF65-F5344CB8AC3E}">
        <p14:creationId xmlns:p14="http://schemas.microsoft.com/office/powerpoint/2010/main" val="21183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A8E906-7762-23FD-75A3-DDC680FD56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4450" y="4221068"/>
            <a:ext cx="1831106" cy="2636932"/>
          </a:xfrm>
          <a:custGeom>
            <a:avLst/>
            <a:gdLst>
              <a:gd name="connsiteX0" fmla="*/ 1831106 w 1831106"/>
              <a:gd name="connsiteY0" fmla="*/ 0 h 2636932"/>
              <a:gd name="connsiteX1" fmla="*/ 1831106 w 1831106"/>
              <a:gd name="connsiteY1" fmla="*/ 2636932 h 2636932"/>
              <a:gd name="connsiteX2" fmla="*/ 0 w 1831106"/>
              <a:gd name="connsiteY2" fmla="*/ 2636932 h 2636932"/>
              <a:gd name="connsiteX3" fmla="*/ 0 w 1831106"/>
              <a:gd name="connsiteY3" fmla="*/ 282843 h 26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2636932">
                <a:moveTo>
                  <a:pt x="1831106" y="0"/>
                </a:moveTo>
                <a:lnTo>
                  <a:pt x="1831106" y="2636932"/>
                </a:lnTo>
                <a:lnTo>
                  <a:pt x="0" y="26369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2EAE3B-401D-8898-1F35-D3BE951E6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50" y="436309"/>
            <a:ext cx="1831106" cy="3902232"/>
          </a:xfrm>
          <a:custGeom>
            <a:avLst/>
            <a:gdLst>
              <a:gd name="connsiteX0" fmla="*/ 1831106 w 1831106"/>
              <a:gd name="connsiteY0" fmla="*/ 0 h 3902232"/>
              <a:gd name="connsiteX1" fmla="*/ 1831106 w 1831106"/>
              <a:gd name="connsiteY1" fmla="*/ 3619422 h 3902232"/>
              <a:gd name="connsiteX2" fmla="*/ 0 w 1831106"/>
              <a:gd name="connsiteY2" fmla="*/ 3902232 h 3902232"/>
              <a:gd name="connsiteX3" fmla="*/ 0 w 1831106"/>
              <a:gd name="connsiteY3" fmla="*/ 282843 h 39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3902232">
                <a:moveTo>
                  <a:pt x="1831106" y="0"/>
                </a:moveTo>
                <a:lnTo>
                  <a:pt x="1831106" y="3619422"/>
                </a:lnTo>
                <a:lnTo>
                  <a:pt x="0" y="39022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4DC2F-2E80-A909-4F48-EF649FC2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F414D-90C1-631C-9918-A235D7A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3B3-C5F3-BF71-FABD-E76979E6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9774DF-414A-E29F-2B89-98E954AD90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581" y="1517284"/>
            <a:ext cx="5983405" cy="4185701"/>
          </a:xfrm>
          <a:custGeom>
            <a:avLst/>
            <a:gdLst>
              <a:gd name="connsiteX0" fmla="*/ 1270053 w 5983405"/>
              <a:gd name="connsiteY0" fmla="*/ 0 h 4185701"/>
              <a:gd name="connsiteX1" fmla="*/ 5983405 w 5983405"/>
              <a:gd name="connsiteY1" fmla="*/ 0 h 4185701"/>
              <a:gd name="connsiteX2" fmla="*/ 5983405 w 5983405"/>
              <a:gd name="connsiteY2" fmla="*/ 4185701 h 4185701"/>
              <a:gd name="connsiteX3" fmla="*/ 0 w 5983405"/>
              <a:gd name="connsiteY3" fmla="*/ 4185701 h 418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405" h="4185701">
                <a:moveTo>
                  <a:pt x="1270053" y="0"/>
                </a:moveTo>
                <a:lnTo>
                  <a:pt x="5983405" y="0"/>
                </a:lnTo>
                <a:lnTo>
                  <a:pt x="5983405" y="4185701"/>
                </a:lnTo>
                <a:lnTo>
                  <a:pt x="0" y="41857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771241-C266-F215-1381-0CCA711508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94" y="0"/>
            <a:ext cx="5112417" cy="2493984"/>
          </a:xfrm>
          <a:custGeom>
            <a:avLst/>
            <a:gdLst>
              <a:gd name="connsiteX0" fmla="*/ 756705 w 5112417"/>
              <a:gd name="connsiteY0" fmla="*/ 0 h 2493984"/>
              <a:gd name="connsiteX1" fmla="*/ 5112417 w 5112417"/>
              <a:gd name="connsiteY1" fmla="*/ 0 h 2493984"/>
              <a:gd name="connsiteX2" fmla="*/ 4355712 w 5112417"/>
              <a:gd name="connsiteY2" fmla="*/ 2493984 h 2493984"/>
              <a:gd name="connsiteX3" fmla="*/ 0 w 5112417"/>
              <a:gd name="connsiteY3" fmla="*/ 2493984 h 2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417" h="2493984">
                <a:moveTo>
                  <a:pt x="756705" y="0"/>
                </a:moveTo>
                <a:lnTo>
                  <a:pt x="5112417" y="0"/>
                </a:lnTo>
                <a:lnTo>
                  <a:pt x="4355712" y="2493984"/>
                </a:lnTo>
                <a:lnTo>
                  <a:pt x="0" y="24939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21C74-5E2F-162D-6ED7-5BDCB21A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81" y="2655652"/>
            <a:ext cx="5481119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D8B171-CBAB-A562-7824-5B120E87C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4110038"/>
            <a:ext cx="5448300" cy="14763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31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5248DF-E834-4186-8327-1FE300A44F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762" y="1792586"/>
            <a:ext cx="5457997" cy="3343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C04D8093-0408-01D5-B03B-06789E13372E}"/>
              </a:ext>
            </a:extLst>
          </p:cNvPr>
          <p:cNvSpPr/>
          <p:nvPr userDrawn="1"/>
        </p:nvSpPr>
        <p:spPr>
          <a:xfrm flipV="1">
            <a:off x="8220130" y="5452027"/>
            <a:ext cx="2005707" cy="1405973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CBAD5D47-2F78-3499-63FA-6C3C41E0C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846" y="1490988"/>
            <a:ext cx="7230390" cy="4367156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CB65C2AA-7DF7-3BE3-61BB-7F19E7AE5974}"/>
              </a:ext>
            </a:extLst>
          </p:cNvPr>
          <p:cNvSpPr/>
          <p:nvPr userDrawn="1"/>
        </p:nvSpPr>
        <p:spPr>
          <a:xfrm>
            <a:off x="6298762" y="-280291"/>
            <a:ext cx="2829990" cy="1983784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90EB6BF-836A-C3C0-F6E8-D8CE086C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856"/>
            <a:ext cx="5257800" cy="10462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7B91479-8F98-3786-B0B4-9A5AF9232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2" y="2237984"/>
            <a:ext cx="4681537" cy="2897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2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79760-85C3-EE44-213C-DCDE36B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22DF-8136-9625-502B-56C0D114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A9BF-906C-E445-337D-C91EC51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F3E4450-5413-3011-B165-86F3942279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0691" y="0"/>
            <a:ext cx="3464718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7CC5779-8732-F103-6754-FA9D7BEF09AE}"/>
              </a:ext>
            </a:extLst>
          </p:cNvPr>
          <p:cNvSpPr/>
          <p:nvPr userDrawn="1"/>
        </p:nvSpPr>
        <p:spPr>
          <a:xfrm rot="16200000">
            <a:off x="-104408" y="4707445"/>
            <a:ext cx="1642200" cy="1433384"/>
          </a:xfrm>
          <a:custGeom>
            <a:avLst/>
            <a:gdLst>
              <a:gd name="connsiteX0" fmla="*/ 1642200 w 1642200"/>
              <a:gd name="connsiteY0" fmla="*/ 1433384 h 1433384"/>
              <a:gd name="connsiteX1" fmla="*/ 947895 w 1642200"/>
              <a:gd name="connsiteY1" fmla="*/ 1433384 h 1433384"/>
              <a:gd name="connsiteX2" fmla="*/ 617687 w 1642200"/>
              <a:gd name="connsiteY2" fmla="*/ 1433384 h 1433384"/>
              <a:gd name="connsiteX3" fmla="*/ 0 w 1642200"/>
              <a:gd name="connsiteY3" fmla="*/ 0 h 1433384"/>
              <a:gd name="connsiteX4" fmla="*/ 330208 w 1642200"/>
              <a:gd name="connsiteY4" fmla="*/ 0 h 1433384"/>
              <a:gd name="connsiteX5" fmla="*/ 1096916 w 1642200"/>
              <a:gd name="connsiteY5" fmla="*/ 0 h 1433384"/>
              <a:gd name="connsiteX6" fmla="*/ 1427124 w 1642200"/>
              <a:gd name="connsiteY6" fmla="*/ 0 h 1433384"/>
              <a:gd name="connsiteX7" fmla="*/ 1427125 w 1642200"/>
              <a:gd name="connsiteY7" fmla="*/ 3 h 1433384"/>
              <a:gd name="connsiteX8" fmla="*/ 1414502 w 1642200"/>
              <a:gd name="connsiteY8" fmla="*/ 3 h 1433384"/>
              <a:gd name="connsiteX9" fmla="*/ 1024515 w 1642200"/>
              <a:gd name="connsiteY9" fmla="*/ 3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200" h="1433384">
                <a:moveTo>
                  <a:pt x="1642200" y="1433384"/>
                </a:moveTo>
                <a:lnTo>
                  <a:pt x="947895" y="1433384"/>
                </a:lnTo>
                <a:lnTo>
                  <a:pt x="617687" y="1433384"/>
                </a:lnTo>
                <a:lnTo>
                  <a:pt x="0" y="0"/>
                </a:lnTo>
                <a:lnTo>
                  <a:pt x="330208" y="0"/>
                </a:lnTo>
                <a:lnTo>
                  <a:pt x="1096916" y="0"/>
                </a:lnTo>
                <a:lnTo>
                  <a:pt x="1427124" y="0"/>
                </a:lnTo>
                <a:lnTo>
                  <a:pt x="1427125" y="3"/>
                </a:lnTo>
                <a:lnTo>
                  <a:pt x="1414502" y="3"/>
                </a:lnTo>
                <a:lnTo>
                  <a:pt x="1024515" y="3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412D2-75D3-CD42-6BD6-B84F4BDA569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0888" y="171450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07FBF0EE-97D2-6A01-F2B5-EC4BEBCD70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85924" y="569269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3CB6EE52-44E0-6124-939E-46C1951119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3085" y="612787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04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13D32138-7D8D-E249-ABB3-E1EADA101D3D}"/>
              </a:ext>
            </a:extLst>
          </p:cNvPr>
          <p:cNvSpPr/>
          <p:nvPr userDrawn="1"/>
        </p:nvSpPr>
        <p:spPr>
          <a:xfrm>
            <a:off x="577287" y="580518"/>
            <a:ext cx="11077904" cy="5696966"/>
          </a:xfrm>
          <a:custGeom>
            <a:avLst/>
            <a:gdLst>
              <a:gd name="connsiteX0" fmla="*/ 2144554 w 7772400"/>
              <a:gd name="connsiteY0" fmla="*/ 382910 h 3997063"/>
              <a:gd name="connsiteX1" fmla="*/ 1761504 w 7772400"/>
              <a:gd name="connsiteY1" fmla="*/ 0 h 3997063"/>
              <a:gd name="connsiteX2" fmla="*/ 0 w 7772400"/>
              <a:gd name="connsiteY2" fmla="*/ 0 h 3997063"/>
              <a:gd name="connsiteX3" fmla="*/ 0 w 7772400"/>
              <a:gd name="connsiteY3" fmla="*/ 3997063 h 3997063"/>
              <a:gd name="connsiteX4" fmla="*/ 7772400 w 7772400"/>
              <a:gd name="connsiteY4" fmla="*/ 3997063 h 3997063"/>
              <a:gd name="connsiteX5" fmla="*/ 7772400 w 7772400"/>
              <a:gd name="connsiteY5" fmla="*/ 382910 h 3997063"/>
              <a:gd name="connsiteX6" fmla="*/ 2144554 w 7772400"/>
              <a:gd name="connsiteY6" fmla="*/ 382910 h 39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3997063">
                <a:moveTo>
                  <a:pt x="2144554" y="382910"/>
                </a:moveTo>
                <a:lnTo>
                  <a:pt x="1761504" y="0"/>
                </a:lnTo>
                <a:lnTo>
                  <a:pt x="0" y="0"/>
                </a:lnTo>
                <a:lnTo>
                  <a:pt x="0" y="3997063"/>
                </a:lnTo>
                <a:lnTo>
                  <a:pt x="7772400" y="3997063"/>
                </a:lnTo>
                <a:lnTo>
                  <a:pt x="7772400" y="382910"/>
                </a:lnTo>
                <a:lnTo>
                  <a:pt x="2144554" y="382910"/>
                </a:lnTo>
                <a:close/>
              </a:path>
            </a:pathLst>
          </a:custGeom>
          <a:solidFill>
            <a:schemeClr val="accent1"/>
          </a:solidFill>
          <a:ln w="4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F7A6-BE6C-F17A-842F-EA84F7BE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84B67-7F13-1C33-500C-BDB764D6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091C-DABF-07B2-1471-50CBA603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56D6E-B476-D3FF-B00B-5475E7ABB7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8240" y="1143001"/>
            <a:ext cx="4776951" cy="5134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B5E7E-16A0-BD37-1EA2-DC52FC79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13" y="1732198"/>
            <a:ext cx="4523089" cy="41978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5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10BF0-59B0-E82C-078E-C94FDA3C3620}"/>
              </a:ext>
            </a:extLst>
          </p:cNvPr>
          <p:cNvSpPr/>
          <p:nvPr userDrawn="1"/>
        </p:nvSpPr>
        <p:spPr>
          <a:xfrm>
            <a:off x="0" y="-289711"/>
            <a:ext cx="12192000" cy="7147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23A5-6E3A-AFDE-49C3-7E7CA35C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87018-B5C5-E753-ED2B-B8BCC8C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EC15E-6F92-52C6-6D54-EEF91FB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355B048-F5E6-D36A-52A0-F8A5992425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2011" y="518997"/>
            <a:ext cx="3330719" cy="33980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534CC7-4689-FF78-CB26-89222133CA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2011" y="4229066"/>
            <a:ext cx="3330719" cy="26289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1B577DB-21BB-B8D2-1A5F-9F8B800226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1363" y="2317687"/>
            <a:ext cx="5532437" cy="3902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D3500FD-896E-58F8-8F52-8F62CD596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1363" y="518997"/>
            <a:ext cx="5532437" cy="1325563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s-ES"/>
              <a:t>GRACIAS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97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AB7758-DE4A-4528-9E30-B7DC68D5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76715E-8607-46E6-A3F3-A21D3F7D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2FAEC-EE97-4AAB-8106-BE337805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78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2113E-CBDC-4EAC-90EB-FBA6BF4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5375F-81C9-44C2-9330-B34E0A5E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7690F-9681-4ED3-A416-23BB350A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C9ABB9-9A63-4A7F-B855-C5B19B79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247B4-AC23-49AE-93DC-3BD5CFF0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60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576F4-57D9-4E32-BA24-B865CE37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E19FC9-5075-4B61-A7A7-913736F3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7EFFA-C4B8-4B6C-B721-87D02F05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B5D0-BF43-4733-915F-45A54579A949}" type="datetimeFigureOut">
              <a:rPr lang="es-CO" smtClean="0"/>
              <a:t>20/03/2025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60599-82D0-4055-AE06-5D08CB19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5A9D5E-349E-4040-9831-AD460ACA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03C9-CD98-49E3-9B9A-6911BFDD64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23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medios 13"/>
          <p:cNvSpPr>
            <a:spLocks noGrp="1"/>
          </p:cNvSpPr>
          <p:nvPr>
            <p:ph type="media" sz="quarter" idx="14"/>
          </p:nvPr>
        </p:nvSpPr>
        <p:spPr>
          <a:xfrm>
            <a:off x="762000" y="136525"/>
            <a:ext cx="9220200" cy="685800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medios</a:t>
            </a:r>
            <a:endParaRPr lang="es-CO" noProof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9227" y="1122363"/>
            <a:ext cx="7209982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2296" y="3509963"/>
            <a:ext cx="5903843" cy="771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87BD70-5C4E-A41E-429E-E0E96415E7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331E-849A-42A9-9040-68D207DD8F8B}" type="datetimeFigureOut">
              <a:rPr lang="es-CO"/>
              <a:pPr>
                <a:defRPr/>
              </a:pPr>
              <a:t>20/03/2025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A36FA9-DA4D-265F-04A0-EEB0115299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2F104-0918-F100-ADF3-AEBDAEF1FF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AF0E-AEF2-4407-AAB4-61678EA81C9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25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C793E-2894-9705-20D1-73DE6D557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836" y="797694"/>
            <a:ext cx="3767851" cy="5268346"/>
          </a:xfrm>
          <a:custGeom>
            <a:avLst/>
            <a:gdLst>
              <a:gd name="connsiteX0" fmla="*/ 3767851 w 3767851"/>
              <a:gd name="connsiteY0" fmla="*/ 0 h 5268346"/>
              <a:gd name="connsiteX1" fmla="*/ 3767851 w 3767851"/>
              <a:gd name="connsiteY1" fmla="*/ 4686409 h 5268346"/>
              <a:gd name="connsiteX2" fmla="*/ 0 w 3767851"/>
              <a:gd name="connsiteY2" fmla="*/ 5268346 h 5268346"/>
              <a:gd name="connsiteX3" fmla="*/ 0 w 3767851"/>
              <a:gd name="connsiteY3" fmla="*/ 582004 h 526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851" h="5268346">
                <a:moveTo>
                  <a:pt x="3767851" y="0"/>
                </a:moveTo>
                <a:lnTo>
                  <a:pt x="3767851" y="4686409"/>
                </a:lnTo>
                <a:lnTo>
                  <a:pt x="0" y="5268346"/>
                </a:lnTo>
                <a:lnTo>
                  <a:pt x="0" y="5820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1CD321-DF61-1530-390F-A6C17A11D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19334"/>
            <a:ext cx="4414838" cy="41467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48ED988-F301-EAA9-34BF-3654B648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6196"/>
            <a:ext cx="4526498" cy="10653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20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3D1F7E-34F6-17E0-ED34-50335AAB3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1375" y="1179513"/>
            <a:ext cx="2386013" cy="4221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0AAC6E9-6CFC-14BF-35AF-C266C8E2C3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1975" y="1249378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B43C5FD5-3E85-EB4A-D50F-6E25537030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97738" y="1249377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957639FF-7705-32C9-EF10-33051056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37965"/>
            <a:ext cx="10564813" cy="6398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5A980F-2F2C-FC74-8611-0E115307A6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6739" y="1901810"/>
            <a:ext cx="2297928" cy="3041196"/>
          </a:xfrm>
          <a:custGeom>
            <a:avLst/>
            <a:gdLst>
              <a:gd name="connsiteX0" fmla="*/ 483240 w 2297928"/>
              <a:gd name="connsiteY0" fmla="*/ 0 h 3041196"/>
              <a:gd name="connsiteX1" fmla="*/ 2297928 w 2297928"/>
              <a:gd name="connsiteY1" fmla="*/ 0 h 3041196"/>
              <a:gd name="connsiteX2" fmla="*/ 1814621 w 2297928"/>
              <a:gd name="connsiteY2" fmla="*/ 3041196 h 3041196"/>
              <a:gd name="connsiteX3" fmla="*/ 0 w 2297928"/>
              <a:gd name="connsiteY3" fmla="*/ 3041196 h 30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928" h="3041196">
                <a:moveTo>
                  <a:pt x="483240" y="0"/>
                </a:moveTo>
                <a:lnTo>
                  <a:pt x="2297928" y="0"/>
                </a:lnTo>
                <a:lnTo>
                  <a:pt x="1814621" y="3041196"/>
                </a:lnTo>
                <a:lnTo>
                  <a:pt x="0" y="30411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CD6EC2-6ACA-2073-6D76-DA036D418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317" y="1080656"/>
            <a:ext cx="3538739" cy="4683507"/>
          </a:xfrm>
          <a:custGeom>
            <a:avLst/>
            <a:gdLst>
              <a:gd name="connsiteX0" fmla="*/ 744191 w 3538739"/>
              <a:gd name="connsiteY0" fmla="*/ 0 h 4683507"/>
              <a:gd name="connsiteX1" fmla="*/ 3538739 w 3538739"/>
              <a:gd name="connsiteY1" fmla="*/ 0 h 4683507"/>
              <a:gd name="connsiteX2" fmla="*/ 2794548 w 3538739"/>
              <a:gd name="connsiteY2" fmla="*/ 4683507 h 4683507"/>
              <a:gd name="connsiteX3" fmla="*/ 0 w 3538739"/>
              <a:gd name="connsiteY3" fmla="*/ 4683507 h 46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39" h="4683507">
                <a:moveTo>
                  <a:pt x="744191" y="0"/>
                </a:moveTo>
                <a:lnTo>
                  <a:pt x="3538739" y="0"/>
                </a:lnTo>
                <a:lnTo>
                  <a:pt x="2794548" y="4683507"/>
                </a:lnTo>
                <a:lnTo>
                  <a:pt x="0" y="46835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DC984-0C32-2E63-56A0-D7D6B69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EC7DE-AF3A-3EDE-611D-6119152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4A236-3F3A-7583-1C58-8ACBC71A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546C6-4DCD-4A40-353C-C08D623C87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388" y="1080656"/>
            <a:ext cx="4327525" cy="46835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5D2DDAA-AC89-FD5D-A523-D41D27B9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65126"/>
            <a:ext cx="10666412" cy="4949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9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560C84-4F85-D824-4BFC-A80D1DCD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53" y="0"/>
            <a:ext cx="5202495" cy="6858508"/>
          </a:xfrm>
          <a:custGeom>
            <a:avLst/>
            <a:gdLst>
              <a:gd name="connsiteX0" fmla="*/ 0 w 5202495"/>
              <a:gd name="connsiteY0" fmla="*/ 0 h 6858508"/>
              <a:gd name="connsiteX1" fmla="*/ 3869498 w 5202495"/>
              <a:gd name="connsiteY1" fmla="*/ 0 h 6858508"/>
              <a:gd name="connsiteX2" fmla="*/ 5202495 w 5202495"/>
              <a:gd name="connsiteY2" fmla="*/ 3429254 h 6858508"/>
              <a:gd name="connsiteX3" fmla="*/ 3869498 w 5202495"/>
              <a:gd name="connsiteY3" fmla="*/ 6858508 h 6858508"/>
              <a:gd name="connsiteX4" fmla="*/ 0 w 5202495"/>
              <a:gd name="connsiteY4" fmla="*/ 6858508 h 6858508"/>
              <a:gd name="connsiteX5" fmla="*/ 1332997 w 5202495"/>
              <a:gd name="connsiteY5" fmla="*/ 3425828 h 6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495" h="6858508">
                <a:moveTo>
                  <a:pt x="0" y="0"/>
                </a:moveTo>
                <a:lnTo>
                  <a:pt x="3869498" y="0"/>
                </a:lnTo>
                <a:lnTo>
                  <a:pt x="5202495" y="3429254"/>
                </a:lnTo>
                <a:lnTo>
                  <a:pt x="3869498" y="6858508"/>
                </a:lnTo>
                <a:lnTo>
                  <a:pt x="0" y="6858508"/>
                </a:lnTo>
                <a:lnTo>
                  <a:pt x="1332997" y="34258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EAF76D-4FC4-53A8-4B2B-6B8E4D43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231" y="365125"/>
            <a:ext cx="451768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B30C747-9BB8-B37E-3107-F0E59234EA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3231" y="1865014"/>
            <a:ext cx="4517680" cy="446335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89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B19C-ABDD-D6B3-3589-D7C129E9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C5144-AB2A-1D24-EEC9-35432CF8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C63B-78F1-73D1-E5CD-978492C7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3B164F8-D5A0-950E-0371-808C652DD685}"/>
              </a:ext>
            </a:extLst>
          </p:cNvPr>
          <p:cNvSpPr/>
          <p:nvPr userDrawn="1"/>
        </p:nvSpPr>
        <p:spPr>
          <a:xfrm>
            <a:off x="0" y="-325925"/>
            <a:ext cx="12213051" cy="71839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5AC274-E228-5B21-1156-C144CA941726}"/>
              </a:ext>
            </a:extLst>
          </p:cNvPr>
          <p:cNvSpPr/>
          <p:nvPr userDrawn="1"/>
        </p:nvSpPr>
        <p:spPr>
          <a:xfrm>
            <a:off x="1445307" y="3109911"/>
            <a:ext cx="5550870" cy="374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38D6199-9662-FA15-2CFB-6180450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CAD4EC7-A97E-FE83-909A-184886EF9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612" y="3429000"/>
            <a:ext cx="4617911" cy="28979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E643C8E-C0E0-43FD-AA31-2A37E74C46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050925"/>
            <a:ext cx="10452100" cy="1739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1D79175-BA19-5566-A917-20EF547A85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6177" y="3109913"/>
            <a:ext cx="3074221" cy="3748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F9EFCF-380C-4B1B-5A1F-B771C48FAF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30" y="1020420"/>
            <a:ext cx="4187688" cy="4861298"/>
          </a:xfrm>
          <a:custGeom>
            <a:avLst/>
            <a:gdLst>
              <a:gd name="connsiteX0" fmla="*/ 0 w 4187688"/>
              <a:gd name="connsiteY0" fmla="*/ 0 h 4861298"/>
              <a:gd name="connsiteX1" fmla="*/ 4187688 w 4187688"/>
              <a:gd name="connsiteY1" fmla="*/ 0 h 4861298"/>
              <a:gd name="connsiteX2" fmla="*/ 4187688 w 4187688"/>
              <a:gd name="connsiteY2" fmla="*/ 4242249 h 4861298"/>
              <a:gd name="connsiteX3" fmla="*/ 0 w 4187688"/>
              <a:gd name="connsiteY3" fmla="*/ 4861298 h 48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688" h="4861298">
                <a:moveTo>
                  <a:pt x="0" y="0"/>
                </a:moveTo>
                <a:lnTo>
                  <a:pt x="4187688" y="0"/>
                </a:lnTo>
                <a:lnTo>
                  <a:pt x="4187688" y="4242249"/>
                </a:lnTo>
                <a:lnTo>
                  <a:pt x="0" y="48612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88CBE-095F-BC1D-0B6D-FA55E6F3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57C72-5E4D-2DC3-6110-300229A4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1100E-919E-C419-6180-B8F9751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B4F382-9580-E0F9-770D-2AC9BF52EA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020763"/>
            <a:ext cx="4913313" cy="4438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1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E82B5-AB74-1298-36A2-F8796C0512B3}"/>
              </a:ext>
            </a:extLst>
          </p:cNvPr>
          <p:cNvSpPr/>
          <p:nvPr userDrawn="1"/>
        </p:nvSpPr>
        <p:spPr>
          <a:xfrm>
            <a:off x="0" y="-307818"/>
            <a:ext cx="12192000" cy="71641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FCB27069-B8A5-8142-B1DA-068C15A2373E}"/>
              </a:ext>
            </a:extLst>
          </p:cNvPr>
          <p:cNvGrpSpPr/>
          <p:nvPr userDrawn="1"/>
        </p:nvGrpSpPr>
        <p:grpSpPr>
          <a:xfrm>
            <a:off x="5019057" y="-317439"/>
            <a:ext cx="3134343" cy="7175439"/>
            <a:chOff x="4633072" y="0"/>
            <a:chExt cx="2925411" cy="6856351"/>
          </a:xfrm>
          <a:solidFill>
            <a:schemeClr val="accent1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E3C7E65-8A90-4F3C-B651-6C348346EA2E}"/>
                </a:ext>
              </a:extLst>
            </p:cNvPr>
            <p:cNvSpPr/>
            <p:nvPr/>
          </p:nvSpPr>
          <p:spPr>
            <a:xfrm>
              <a:off x="5443318" y="0"/>
              <a:ext cx="2115165" cy="1768248"/>
            </a:xfrm>
            <a:custGeom>
              <a:avLst/>
              <a:gdLst>
                <a:gd name="connsiteX0" fmla="*/ 2115165 w 2115165"/>
                <a:gd name="connsiteY0" fmla="*/ 1768249 h 1768248"/>
                <a:gd name="connsiteX1" fmla="*/ 761989 w 2115165"/>
                <a:gd name="connsiteY1" fmla="*/ 1768249 h 1768248"/>
                <a:gd name="connsiteX2" fmla="*/ 0 w 2115165"/>
                <a:gd name="connsiteY2" fmla="*/ 0 h 1768248"/>
                <a:gd name="connsiteX3" fmla="*/ 1353176 w 2115165"/>
                <a:gd name="connsiteY3" fmla="*/ 0 h 1768248"/>
                <a:gd name="connsiteX4" fmla="*/ 2115165 w 2115165"/>
                <a:gd name="connsiteY4" fmla="*/ 1768249 h 17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165" h="1768248">
                  <a:moveTo>
                    <a:pt x="2115165" y="1768249"/>
                  </a:moveTo>
                  <a:lnTo>
                    <a:pt x="761989" y="1768249"/>
                  </a:lnTo>
                  <a:lnTo>
                    <a:pt x="0" y="0"/>
                  </a:lnTo>
                  <a:lnTo>
                    <a:pt x="1353176" y="0"/>
                  </a:lnTo>
                  <a:lnTo>
                    <a:pt x="2115165" y="1768249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AB543FE-0985-F631-E3D0-74DC24C009FD}"/>
                </a:ext>
              </a:extLst>
            </p:cNvPr>
            <p:cNvSpPr/>
            <p:nvPr/>
          </p:nvSpPr>
          <p:spPr>
            <a:xfrm>
              <a:off x="4633072" y="5842990"/>
              <a:ext cx="1430502" cy="1013361"/>
            </a:xfrm>
            <a:custGeom>
              <a:avLst/>
              <a:gdLst>
                <a:gd name="connsiteX0" fmla="*/ 1430503 w 1430502"/>
                <a:gd name="connsiteY0" fmla="*/ 0 h 1013361"/>
                <a:gd name="connsiteX1" fmla="*/ 436662 w 1430502"/>
                <a:gd name="connsiteY1" fmla="*/ 0 h 1013361"/>
                <a:gd name="connsiteX2" fmla="*/ 0 w 1430502"/>
                <a:gd name="connsiteY2" fmla="*/ 1013361 h 1013361"/>
                <a:gd name="connsiteX3" fmla="*/ 993841 w 1430502"/>
                <a:gd name="connsiteY3" fmla="*/ 1013361 h 1013361"/>
                <a:gd name="connsiteX4" fmla="*/ 1430503 w 1430502"/>
                <a:gd name="connsiteY4" fmla="*/ 0 h 101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502" h="1013361">
                  <a:moveTo>
                    <a:pt x="1430503" y="0"/>
                  </a:moveTo>
                  <a:lnTo>
                    <a:pt x="436662" y="0"/>
                  </a:lnTo>
                  <a:lnTo>
                    <a:pt x="0" y="1013361"/>
                  </a:lnTo>
                  <a:lnTo>
                    <a:pt x="993841" y="1013361"/>
                  </a:lnTo>
                  <a:lnTo>
                    <a:pt x="1430503" y="0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FCF-F47F-856D-5D2C-CA17BA9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D082-8DA5-E088-77C5-B80C7008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D0EA-0AF3-6164-AA82-BA0C6FEF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350708F-F0B4-1658-5AFE-16FD3EA99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6288" y="1533101"/>
            <a:ext cx="6335711" cy="42643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CE94B21-8A46-E105-5B83-EEBDAC7B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884124"/>
            <a:ext cx="50065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D74341-327B-4443-BB2C-D5406FE84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6" y="2290763"/>
            <a:ext cx="4915246" cy="3205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49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FF0F9-040F-F82A-5272-7C41E31A934B}"/>
              </a:ext>
            </a:extLst>
          </p:cNvPr>
          <p:cNvSpPr/>
          <p:nvPr userDrawn="1"/>
        </p:nvSpPr>
        <p:spPr>
          <a:xfrm>
            <a:off x="0" y="-289711"/>
            <a:ext cx="12192000" cy="6089374"/>
          </a:xfrm>
          <a:custGeom>
            <a:avLst/>
            <a:gdLst>
              <a:gd name="connsiteX0" fmla="*/ 0 w 12192000"/>
              <a:gd name="connsiteY0" fmla="*/ 0 h 4724400"/>
              <a:gd name="connsiteX1" fmla="*/ 12192000 w 12192000"/>
              <a:gd name="connsiteY1" fmla="*/ 0 h 4724400"/>
              <a:gd name="connsiteX2" fmla="*/ 12192000 w 12192000"/>
              <a:gd name="connsiteY2" fmla="*/ 4724400 h 4724400"/>
              <a:gd name="connsiteX3" fmla="*/ 0 w 12192000"/>
              <a:gd name="connsiteY3" fmla="*/ 4724400 h 4724400"/>
              <a:gd name="connsiteX4" fmla="*/ 0 w 12192000"/>
              <a:gd name="connsiteY4" fmla="*/ 0 h 4724400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724400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287078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374">
                <a:moveTo>
                  <a:pt x="0" y="0"/>
                </a:moveTo>
                <a:lnTo>
                  <a:pt x="12192000" y="0"/>
                </a:lnTo>
                <a:lnTo>
                  <a:pt x="12192000" y="4287078"/>
                </a:lnTo>
                <a:lnTo>
                  <a:pt x="0" y="60893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44A32-BCEF-3E52-956D-D7D0DEEAE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495" y="1170052"/>
            <a:ext cx="4008670" cy="4517896"/>
          </a:xfrm>
          <a:custGeom>
            <a:avLst/>
            <a:gdLst>
              <a:gd name="connsiteX0" fmla="*/ 633916 w 4008670"/>
              <a:gd name="connsiteY0" fmla="*/ 0 h 4517896"/>
              <a:gd name="connsiteX1" fmla="*/ 4008670 w 4008670"/>
              <a:gd name="connsiteY1" fmla="*/ 0 h 4517896"/>
              <a:gd name="connsiteX2" fmla="*/ 4008670 w 4008670"/>
              <a:gd name="connsiteY2" fmla="*/ 4517896 h 4517896"/>
              <a:gd name="connsiteX3" fmla="*/ 0 w 4008670"/>
              <a:gd name="connsiteY3" fmla="*/ 4517896 h 4517896"/>
              <a:gd name="connsiteX4" fmla="*/ 0 w 4008670"/>
              <a:gd name="connsiteY4" fmla="*/ 633370 h 4517896"/>
              <a:gd name="connsiteX5" fmla="*/ 633916 w 4008670"/>
              <a:gd name="connsiteY5" fmla="*/ 633370 h 45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8670" h="4517896">
                <a:moveTo>
                  <a:pt x="633916" y="0"/>
                </a:moveTo>
                <a:lnTo>
                  <a:pt x="4008670" y="0"/>
                </a:lnTo>
                <a:lnTo>
                  <a:pt x="4008670" y="4517896"/>
                </a:lnTo>
                <a:lnTo>
                  <a:pt x="0" y="4517896"/>
                </a:lnTo>
                <a:lnTo>
                  <a:pt x="0" y="633370"/>
                </a:lnTo>
                <a:lnTo>
                  <a:pt x="633916" y="6333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5281729-CB7F-2B32-D2D7-5FB2392C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70052"/>
            <a:ext cx="52578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8;p18">
            <a:extLst>
              <a:ext uri="{FF2B5EF4-FFF2-40B4-BE49-F238E27FC236}">
                <a16:creationId xmlns:a16="http://schemas.microsoft.com/office/drawing/2014/main" id="{49D4B73B-BB1E-6C47-7C47-82DA76D73832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-281759"/>
            <a:ext cx="12192000" cy="713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747B86F-740A-FA1B-71D5-331CA188905E}"/>
              </a:ext>
            </a:extLst>
          </p:cNvPr>
          <p:cNvSpPr/>
          <p:nvPr userDrawn="1"/>
        </p:nvSpPr>
        <p:spPr>
          <a:xfrm>
            <a:off x="11270026" y="615016"/>
            <a:ext cx="363282" cy="361542"/>
          </a:xfrm>
          <a:custGeom>
            <a:avLst/>
            <a:gdLst>
              <a:gd name="connsiteX0" fmla="*/ 221192 w 442385"/>
              <a:gd name="connsiteY0" fmla="*/ 0 h 440268"/>
              <a:gd name="connsiteX1" fmla="*/ 222251 w 442385"/>
              <a:gd name="connsiteY1" fmla="*/ 0 h 440268"/>
              <a:gd name="connsiteX2" fmla="*/ 442384 w 442385"/>
              <a:gd name="connsiteY2" fmla="*/ 0 h 440268"/>
              <a:gd name="connsiteX3" fmla="*/ 442384 w 442385"/>
              <a:gd name="connsiteY3" fmla="*/ 220124 h 440268"/>
              <a:gd name="connsiteX4" fmla="*/ 442385 w 442385"/>
              <a:gd name="connsiteY4" fmla="*/ 220134 h 440268"/>
              <a:gd name="connsiteX5" fmla="*/ 442384 w 442385"/>
              <a:gd name="connsiteY5" fmla="*/ 220134 h 440268"/>
              <a:gd name="connsiteX6" fmla="*/ 442384 w 442385"/>
              <a:gd name="connsiteY6" fmla="*/ 440267 h 440268"/>
              <a:gd name="connsiteX7" fmla="*/ 222260 w 442385"/>
              <a:gd name="connsiteY7" fmla="*/ 440267 h 440268"/>
              <a:gd name="connsiteX8" fmla="*/ 222250 w 442385"/>
              <a:gd name="connsiteY8" fmla="*/ 440268 h 440268"/>
              <a:gd name="connsiteX9" fmla="*/ 222251 w 442385"/>
              <a:gd name="connsiteY9" fmla="*/ 440267 h 440268"/>
              <a:gd name="connsiteX10" fmla="*/ 221192 w 442385"/>
              <a:gd name="connsiteY10" fmla="*/ 440267 h 440268"/>
              <a:gd name="connsiteX11" fmla="*/ 0 w 442385"/>
              <a:gd name="connsiteY11" fmla="*/ 440267 h 440268"/>
              <a:gd name="connsiteX12" fmla="*/ 0 w 442385"/>
              <a:gd name="connsiteY12" fmla="*/ 221544 h 440268"/>
              <a:gd name="connsiteX13" fmla="*/ 2259 w 442385"/>
              <a:gd name="connsiteY13" fmla="*/ 221544 h 440268"/>
              <a:gd name="connsiteX14" fmla="*/ 2117 w 442385"/>
              <a:gd name="connsiteY14" fmla="*/ 220133 h 440268"/>
              <a:gd name="connsiteX15" fmla="*/ 6590 w 442385"/>
              <a:gd name="connsiteY15" fmla="*/ 175769 h 440268"/>
              <a:gd name="connsiteX16" fmla="*/ 146562 w 442385"/>
              <a:gd name="connsiteY16" fmla="*/ 13358 h 440268"/>
              <a:gd name="connsiteX17" fmla="*/ 221192 w 442385"/>
              <a:gd name="connsiteY17" fmla="*/ 187 h 44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2385" h="440268">
                <a:moveTo>
                  <a:pt x="221192" y="0"/>
                </a:moveTo>
                <a:lnTo>
                  <a:pt x="222251" y="0"/>
                </a:lnTo>
                <a:lnTo>
                  <a:pt x="442384" y="0"/>
                </a:lnTo>
                <a:lnTo>
                  <a:pt x="442384" y="220124"/>
                </a:lnTo>
                <a:lnTo>
                  <a:pt x="442385" y="220134"/>
                </a:lnTo>
                <a:lnTo>
                  <a:pt x="442384" y="220134"/>
                </a:lnTo>
                <a:lnTo>
                  <a:pt x="442384" y="440267"/>
                </a:lnTo>
                <a:lnTo>
                  <a:pt x="222260" y="440267"/>
                </a:lnTo>
                <a:lnTo>
                  <a:pt x="222250" y="440268"/>
                </a:lnTo>
                <a:lnTo>
                  <a:pt x="222251" y="440267"/>
                </a:lnTo>
                <a:lnTo>
                  <a:pt x="221192" y="440267"/>
                </a:lnTo>
                <a:lnTo>
                  <a:pt x="0" y="440267"/>
                </a:lnTo>
                <a:lnTo>
                  <a:pt x="0" y="221544"/>
                </a:lnTo>
                <a:lnTo>
                  <a:pt x="2259" y="221544"/>
                </a:lnTo>
                <a:lnTo>
                  <a:pt x="2117" y="220133"/>
                </a:lnTo>
                <a:lnTo>
                  <a:pt x="6590" y="175769"/>
                </a:lnTo>
                <a:cubicBezTo>
                  <a:pt x="21985" y="100536"/>
                  <a:pt x="75758" y="39282"/>
                  <a:pt x="146562" y="13358"/>
                </a:cubicBezTo>
                <a:lnTo>
                  <a:pt x="221192" y="1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3DF9-86FC-46E2-465A-BF00D5B14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37B1-F250-BB44-A787-B38E086CCEE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9AE6-CA5C-6C8C-7912-B5ADD2D07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0DF1-70A6-E1C4-8C88-2622C80A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FC2119-906C-A4AC-EA61-59D567E827EE}"/>
              </a:ext>
            </a:extLst>
          </p:cNvPr>
          <p:cNvSpPr txBox="1">
            <a:spLocks/>
          </p:cNvSpPr>
          <p:nvPr userDrawn="1"/>
        </p:nvSpPr>
        <p:spPr>
          <a:xfrm flipH="1">
            <a:off x="11270028" y="615071"/>
            <a:ext cx="379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7EAD67-0D4B-24C7-6339-87F4C4F4B284}"/>
              </a:ext>
            </a:extLst>
          </p:cNvPr>
          <p:cNvCxnSpPr>
            <a:cxnSpLocks/>
          </p:cNvCxnSpPr>
          <p:nvPr userDrawn="1"/>
        </p:nvCxnSpPr>
        <p:spPr>
          <a:xfrm>
            <a:off x="11460125" y="1246909"/>
            <a:ext cx="0" cy="5022086"/>
          </a:xfrm>
          <a:prstGeom prst="line">
            <a:avLst/>
          </a:prstGeom>
          <a:ln w="19050"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8F092DE6-6792-C3AB-EC0C-E6E0740ECFA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48675" y="6355441"/>
            <a:ext cx="1760229" cy="3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61" r:id="rId8"/>
    <p:sldLayoutId id="2147483665" r:id="rId9"/>
    <p:sldLayoutId id="2147483668" r:id="rId10"/>
    <p:sldLayoutId id="2147483669" r:id="rId11"/>
    <p:sldLayoutId id="2147483671" r:id="rId12"/>
    <p:sldLayoutId id="2147483675" r:id="rId13"/>
    <p:sldLayoutId id="2147483677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D3D57-A655-4D4D-937B-EB890E56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63" y="-145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A7254B-70AE-AD4F-B674-48C40ADD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255" y="15327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055E6-7877-244E-A06E-6CA5FCF32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2DE7-25D7-46DD-8624-485F3EB1D3BE}" type="datetimeFigureOut">
              <a:rPr lang="es-CO" smtClean="0"/>
              <a:pPr/>
              <a:t>20/03/2025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08856-E72B-4A40-8FC3-69F12047B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A071D4-5311-B340-8272-46CB5B234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C14E-39C9-4E53-B6AF-17346C49513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672CD4-1B2B-B24F-9B31-720F1C73C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4120" y="6121916"/>
            <a:ext cx="2443217" cy="52061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CD0005D-1EA0-3846-84B0-85CE623DB2C4}"/>
              </a:ext>
            </a:extLst>
          </p:cNvPr>
          <p:cNvGrpSpPr/>
          <p:nvPr/>
        </p:nvGrpSpPr>
        <p:grpSpPr>
          <a:xfrm>
            <a:off x="2935741" y="6539893"/>
            <a:ext cx="6320518" cy="102634"/>
            <a:chOff x="-13467" y="6486524"/>
            <a:chExt cx="9166992" cy="371475"/>
          </a:xfrm>
        </p:grpSpPr>
        <p:sp>
          <p:nvSpPr>
            <p:cNvPr id="13" name="Forma libre: forma 7">
              <a:extLst>
                <a:ext uri="{FF2B5EF4-FFF2-40B4-BE49-F238E27FC236}">
                  <a16:creationId xmlns:a16="http://schemas.microsoft.com/office/drawing/2014/main" id="{88807DAB-C3B6-B64B-B085-DB4D0B89C196}"/>
                </a:ext>
              </a:extLst>
            </p:cNvPr>
            <p:cNvSpPr/>
            <p:nvPr/>
          </p:nvSpPr>
          <p:spPr>
            <a:xfrm>
              <a:off x="-13467" y="6486524"/>
              <a:ext cx="5953124" cy="371475"/>
            </a:xfrm>
            <a:custGeom>
              <a:avLst/>
              <a:gdLst>
                <a:gd name="connsiteX0" fmla="*/ 0 w 803716"/>
                <a:gd name="connsiteY0" fmla="*/ 0 h 811434"/>
                <a:gd name="connsiteX1" fmla="*/ 803716 w 803716"/>
                <a:gd name="connsiteY1" fmla="*/ 0 h 811434"/>
                <a:gd name="connsiteX2" fmla="*/ 803716 w 803716"/>
                <a:gd name="connsiteY2" fmla="*/ 811435 h 811434"/>
                <a:gd name="connsiteX3" fmla="*/ 0 w 803716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716" h="811434">
                  <a:moveTo>
                    <a:pt x="0" y="0"/>
                  </a:moveTo>
                  <a:lnTo>
                    <a:pt x="803716" y="0"/>
                  </a:lnTo>
                  <a:lnTo>
                    <a:pt x="803716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AA1C2E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8">
              <a:extLst>
                <a:ext uri="{FF2B5EF4-FFF2-40B4-BE49-F238E27FC236}">
                  <a16:creationId xmlns:a16="http://schemas.microsoft.com/office/drawing/2014/main" id="{87632090-CB47-1B45-BDEB-7DB6916612EC}"/>
                </a:ext>
              </a:extLst>
            </p:cNvPr>
            <p:cNvSpPr/>
            <p:nvPr/>
          </p:nvSpPr>
          <p:spPr>
            <a:xfrm>
              <a:off x="790255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CA1E25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9">
              <a:extLst>
                <a:ext uri="{FF2B5EF4-FFF2-40B4-BE49-F238E27FC236}">
                  <a16:creationId xmlns:a16="http://schemas.microsoft.com/office/drawing/2014/main" id="{8ACE9538-B32D-F14A-B161-1F0285CCA4B2}"/>
                </a:ext>
              </a:extLst>
            </p:cNvPr>
            <p:cNvSpPr/>
            <p:nvPr/>
          </p:nvSpPr>
          <p:spPr>
            <a:xfrm>
              <a:off x="1593656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EA422D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0">
              <a:extLst>
                <a:ext uri="{FF2B5EF4-FFF2-40B4-BE49-F238E27FC236}">
                  <a16:creationId xmlns:a16="http://schemas.microsoft.com/office/drawing/2014/main" id="{EE93A06F-6891-5B4E-9B32-6B91F51FE9A4}"/>
                </a:ext>
              </a:extLst>
            </p:cNvPr>
            <p:cNvSpPr/>
            <p:nvPr/>
          </p:nvSpPr>
          <p:spPr>
            <a:xfrm>
              <a:off x="2397005" y="6486524"/>
              <a:ext cx="5950791" cy="371475"/>
            </a:xfrm>
            <a:custGeom>
              <a:avLst/>
              <a:gdLst>
                <a:gd name="connsiteX0" fmla="*/ 0 w 803401"/>
                <a:gd name="connsiteY0" fmla="*/ 0 h 811434"/>
                <a:gd name="connsiteX1" fmla="*/ 803401 w 803401"/>
                <a:gd name="connsiteY1" fmla="*/ 0 h 811434"/>
                <a:gd name="connsiteX2" fmla="*/ 803401 w 803401"/>
                <a:gd name="connsiteY2" fmla="*/ 811435 h 811434"/>
                <a:gd name="connsiteX3" fmla="*/ 0 w 803401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01" h="811434">
                  <a:moveTo>
                    <a:pt x="0" y="0"/>
                  </a:moveTo>
                  <a:lnTo>
                    <a:pt x="803401" y="0"/>
                  </a:lnTo>
                  <a:lnTo>
                    <a:pt x="803401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F7B036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1">
              <a:extLst>
                <a:ext uri="{FF2B5EF4-FFF2-40B4-BE49-F238E27FC236}">
                  <a16:creationId xmlns:a16="http://schemas.microsoft.com/office/drawing/2014/main" id="{9438A3D7-719B-EF40-860C-54B9C1A84AC3}"/>
                </a:ext>
              </a:extLst>
            </p:cNvPr>
            <p:cNvSpPr/>
            <p:nvPr/>
          </p:nvSpPr>
          <p:spPr>
            <a:xfrm>
              <a:off x="3200401" y="6486524"/>
              <a:ext cx="5953124" cy="371475"/>
            </a:xfrm>
            <a:custGeom>
              <a:avLst/>
              <a:gdLst>
                <a:gd name="connsiteX0" fmla="*/ 0 w 803716"/>
                <a:gd name="connsiteY0" fmla="*/ 0 h 811434"/>
                <a:gd name="connsiteX1" fmla="*/ 803717 w 803716"/>
                <a:gd name="connsiteY1" fmla="*/ 0 h 811434"/>
                <a:gd name="connsiteX2" fmla="*/ 803717 w 803716"/>
                <a:gd name="connsiteY2" fmla="*/ 811435 h 811434"/>
                <a:gd name="connsiteX3" fmla="*/ 0 w 803716"/>
                <a:gd name="connsiteY3" fmla="*/ 811435 h 81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716" h="811434">
                  <a:moveTo>
                    <a:pt x="0" y="0"/>
                  </a:moveTo>
                  <a:lnTo>
                    <a:pt x="803717" y="0"/>
                  </a:lnTo>
                  <a:lnTo>
                    <a:pt x="803717" y="811435"/>
                  </a:lnTo>
                  <a:lnTo>
                    <a:pt x="0" y="811435"/>
                  </a:lnTo>
                  <a:close/>
                </a:path>
              </a:pathLst>
            </a:custGeom>
            <a:solidFill>
              <a:srgbClr val="FADD2C"/>
            </a:solidFill>
            <a:ln w="5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EACE2D15-8CDE-0146-93B5-7BB2C8E21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" y="6178675"/>
            <a:ext cx="1868179" cy="4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s-CO" sz="3200" b="1" kern="1200" dirty="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kern="1200" dirty="0" smtClean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FD88089F-D9FE-1768-7BD2-431FC4D2DB9F}"/>
              </a:ext>
            </a:extLst>
          </p:cNvPr>
          <p:cNvSpPr txBox="1">
            <a:spLocks/>
          </p:cNvSpPr>
          <p:nvPr/>
        </p:nvSpPr>
        <p:spPr>
          <a:xfrm>
            <a:off x="1080071" y="663159"/>
            <a:ext cx="10031858" cy="75111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5. </a:t>
            </a:r>
            <a:r>
              <a:rPr lang="es-CO" sz="4400" dirty="0"/>
              <a:t>Formulación de la Ruta Estrategia de </a:t>
            </a:r>
            <a:r>
              <a:rPr lang="es-CO" sz="4400" dirty="0" err="1"/>
              <a:t>Rendiciòn</a:t>
            </a:r>
            <a:r>
              <a:rPr lang="es-CO" sz="4400" dirty="0"/>
              <a:t> de Cuentas SDH 2025 </a:t>
            </a:r>
          </a:p>
        </p:txBody>
      </p:sp>
      <p:pic>
        <p:nvPicPr>
          <p:cNvPr id="1026" name="Picture 2" descr="Roadmap | Qué es y cómo hacer una hoja de ruta para tu proyecto">
            <a:extLst>
              <a:ext uri="{FF2B5EF4-FFF2-40B4-BE49-F238E27FC236}">
                <a16:creationId xmlns:a16="http://schemas.microsoft.com/office/drawing/2014/main" id="{B524889D-083C-BAA6-7487-5D6CDE4D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453286"/>
            <a:ext cx="6154091" cy="36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7C93EA49-EEC7-F53D-8C81-80B57DB9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892" y="1766854"/>
            <a:ext cx="5257800" cy="1448791"/>
          </a:xfrm>
        </p:spPr>
        <p:txBody>
          <a:bodyPr lIns="91440" tIns="45720" rIns="91440" bIns="45720" anchor="ctr"/>
          <a:lstStyle/>
          <a:p>
            <a:pPr algn="ctr"/>
            <a:r>
              <a:rPr lang="es-ES">
                <a:solidFill>
                  <a:srgbClr val="232A34"/>
                </a:solidFill>
                <a:latin typeface="Arial"/>
                <a:cs typeface="Arial"/>
              </a:rPr>
              <a:t>Estrategia</a:t>
            </a:r>
            <a:r>
              <a:rPr lang="es-ES">
                <a:solidFill>
                  <a:srgbClr val="232A34"/>
                </a:solidFill>
                <a:latin typeface="Arial"/>
                <a:ea typeface="+mj-lt"/>
                <a:cs typeface="Arial"/>
              </a:rPr>
              <a:t> </a:t>
            </a:r>
            <a:br>
              <a:rPr lang="es-ES">
                <a:solidFill>
                  <a:srgbClr val="232A34"/>
                </a:solidFill>
                <a:latin typeface="Arial"/>
                <a:ea typeface="+mj-lt"/>
                <a:cs typeface="Arial"/>
              </a:rPr>
            </a:br>
            <a:r>
              <a:rPr lang="es-ES">
                <a:solidFill>
                  <a:srgbClr val="232A34"/>
                </a:solidFill>
                <a:latin typeface="Arial"/>
                <a:ea typeface="+mj-lt"/>
                <a:cs typeface="Arial"/>
              </a:rPr>
              <a:t>Rendición de Cuentas</a:t>
            </a:r>
            <a:endParaRPr lang="es-CO" sz="2800">
              <a:latin typeface="Arial"/>
              <a:cs typeface="Arial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B93E68-CAA4-E710-1898-3E8BC6C6A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6183" y="3215645"/>
            <a:ext cx="2956254" cy="48250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s-ES">
                <a:solidFill>
                  <a:srgbClr val="232A34"/>
                </a:solidFill>
                <a:latin typeface="Arial"/>
                <a:cs typeface="Arial"/>
              </a:rPr>
              <a:t>Vigencia 2025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01AA01-19AB-85C1-239D-CCEE19E5D580}"/>
              </a:ext>
            </a:extLst>
          </p:cNvPr>
          <p:cNvSpPr txBox="1"/>
          <p:nvPr/>
        </p:nvSpPr>
        <p:spPr>
          <a:xfrm>
            <a:off x="1035671" y="3105148"/>
            <a:ext cx="4790095" cy="171502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kern="100">
                <a:effectLst/>
                <a:latin typeface="Arial"/>
                <a:ea typeface="Aptos" panose="020B0004020202020204" pitchFamily="34" charset="0"/>
                <a:cs typeface="Arial"/>
              </a:rPr>
              <a:t>Establecer espacios de diálogo de doble vía con la ciudadanía y las partes interesadas para identificar sus necesidades y expectativas y dar a conocer la gestión de la Entidad. 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538AD73-0FF4-AB8E-9288-C22643207E4C}"/>
              </a:ext>
            </a:extLst>
          </p:cNvPr>
          <p:cNvSpPr txBox="1">
            <a:spLocks/>
          </p:cNvSpPr>
          <p:nvPr/>
        </p:nvSpPr>
        <p:spPr>
          <a:xfrm>
            <a:off x="-210795" y="2037018"/>
            <a:ext cx="4792844" cy="71699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>
                <a:latin typeface="Arial"/>
                <a:cs typeface="Arial"/>
              </a:rPr>
              <a:t>OBJETIVO GENERAL</a:t>
            </a:r>
            <a:r>
              <a:rPr lang="es-ES" sz="3500"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593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01A1108-8015-7A44-1FD8-C8C9F294E0D2}"/>
              </a:ext>
            </a:extLst>
          </p:cNvPr>
          <p:cNvCxnSpPr>
            <a:cxnSpLocks/>
            <a:stCxn id="55" idx="2"/>
          </p:cNvCxnSpPr>
          <p:nvPr/>
        </p:nvCxnSpPr>
        <p:spPr>
          <a:xfrm flipV="1">
            <a:off x="2458162" y="3147435"/>
            <a:ext cx="7154244" cy="119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6">
            <a:extLst>
              <a:ext uri="{FF2B5EF4-FFF2-40B4-BE49-F238E27FC236}">
                <a16:creationId xmlns:a16="http://schemas.microsoft.com/office/drawing/2014/main" id="{7732A2DD-A353-FBEC-7E94-FC9B62ACC464}"/>
              </a:ext>
            </a:extLst>
          </p:cNvPr>
          <p:cNvSpPr/>
          <p:nvPr/>
        </p:nvSpPr>
        <p:spPr>
          <a:xfrm>
            <a:off x="4040532" y="3054574"/>
            <a:ext cx="224119" cy="224119"/>
          </a:xfrm>
          <a:prstGeom prst="ellipse">
            <a:avLst/>
          </a:prstGeom>
          <a:solidFill>
            <a:srgbClr val="A5A8A1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5" name="Oval 47">
            <a:extLst>
              <a:ext uri="{FF2B5EF4-FFF2-40B4-BE49-F238E27FC236}">
                <a16:creationId xmlns:a16="http://schemas.microsoft.com/office/drawing/2014/main" id="{45379515-30BF-A4F6-A307-D64C2E66AA4C}"/>
              </a:ext>
            </a:extLst>
          </p:cNvPr>
          <p:cNvSpPr/>
          <p:nvPr/>
        </p:nvSpPr>
        <p:spPr>
          <a:xfrm>
            <a:off x="4114489" y="3128530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5" name="Oval 38">
            <a:extLst>
              <a:ext uri="{FF2B5EF4-FFF2-40B4-BE49-F238E27FC236}">
                <a16:creationId xmlns:a16="http://schemas.microsoft.com/office/drawing/2014/main" id="{7583502B-EDC0-23CB-E04F-95CC7A9E82BD}"/>
              </a:ext>
            </a:extLst>
          </p:cNvPr>
          <p:cNvSpPr/>
          <p:nvPr/>
        </p:nvSpPr>
        <p:spPr>
          <a:xfrm>
            <a:off x="2458162" y="3036571"/>
            <a:ext cx="224119" cy="2241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6" name="Oval 39">
            <a:extLst>
              <a:ext uri="{FF2B5EF4-FFF2-40B4-BE49-F238E27FC236}">
                <a16:creationId xmlns:a16="http://schemas.microsoft.com/office/drawing/2014/main" id="{5B832AFE-F121-C7DD-FF32-EEEDB7C63147}"/>
              </a:ext>
            </a:extLst>
          </p:cNvPr>
          <p:cNvSpPr/>
          <p:nvPr/>
        </p:nvSpPr>
        <p:spPr>
          <a:xfrm>
            <a:off x="2532119" y="3110527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178BDDD-DA6E-0085-E668-0D3156631586}"/>
              </a:ext>
            </a:extLst>
          </p:cNvPr>
          <p:cNvSpPr txBox="1"/>
          <p:nvPr/>
        </p:nvSpPr>
        <p:spPr>
          <a:xfrm>
            <a:off x="129643" y="30629"/>
            <a:ext cx="11442597" cy="5355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Hitos Estrategia Rendición de Cuentas </a:t>
            </a:r>
            <a:r>
              <a:rPr lang="es-CO"/>
              <a:t>2025 </a:t>
            </a:r>
            <a:r>
              <a:rPr lang="es-CO" sz="2400"/>
              <a:t>(alineado con estrategia de Participación Ciudadana)</a:t>
            </a:r>
            <a:endParaRPr lang="es-MX" sz="24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62C8F7-F7CD-D1D8-D34F-EB57FF37F00F}"/>
              </a:ext>
            </a:extLst>
          </p:cNvPr>
          <p:cNvSpPr txBox="1"/>
          <p:nvPr/>
        </p:nvSpPr>
        <p:spPr>
          <a:xfrm>
            <a:off x="1629530" y="2772939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>
                <a:latin typeface="Arial"/>
                <a:cs typeface="Arial"/>
              </a:rPr>
              <a:t>marzo  2025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FC01D4-86BC-1F24-89DD-23AEC2702B16}"/>
              </a:ext>
            </a:extLst>
          </p:cNvPr>
          <p:cNvSpPr/>
          <p:nvPr/>
        </p:nvSpPr>
        <p:spPr>
          <a:xfrm>
            <a:off x="1176558" y="3632758"/>
            <a:ext cx="2780491" cy="9961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11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s-ES" sz="1100" b="1">
                <a:solidFill>
                  <a:schemeClr val="tx1"/>
                </a:solidFill>
                <a:latin typeface="Arial"/>
                <a:cs typeface="Arial"/>
              </a:rPr>
              <a:t>Propuesta de Diálogo 1</a:t>
            </a:r>
          </a:p>
          <a:p>
            <a:pPr algn="ctr"/>
            <a:r>
              <a:rPr lang="es-ES" sz="1100">
                <a:solidFill>
                  <a:schemeClr val="tx1"/>
                </a:solidFill>
                <a:latin typeface="Arial"/>
                <a:cs typeface="Arial"/>
              </a:rPr>
              <a:t>Convocatoria a la ciudadanía para recoger los temas de interés a tratar en la Rendición de Cuentas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9B4BD6-554D-48AD-3FD0-B1A536EC71D9}"/>
              </a:ext>
            </a:extLst>
          </p:cNvPr>
          <p:cNvSpPr txBox="1"/>
          <p:nvPr/>
        </p:nvSpPr>
        <p:spPr>
          <a:xfrm>
            <a:off x="1176558" y="4717396"/>
            <a:ext cx="278155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>
                <a:latin typeface="Arial"/>
                <a:cs typeface="Arial"/>
              </a:rPr>
              <a:t>Oficina Atención al Ciudadano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CD8DD758-37E4-40BD-D693-F2DE9E231123}"/>
              </a:ext>
            </a:extLst>
          </p:cNvPr>
          <p:cNvSpPr/>
          <p:nvPr/>
        </p:nvSpPr>
        <p:spPr>
          <a:xfrm rot="10800000">
            <a:off x="4033344" y="2464623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EA79943-8BDE-F903-0BF8-E5D327693834}"/>
              </a:ext>
            </a:extLst>
          </p:cNvPr>
          <p:cNvSpPr/>
          <p:nvPr/>
        </p:nvSpPr>
        <p:spPr>
          <a:xfrm>
            <a:off x="3055796" y="1658816"/>
            <a:ext cx="2172109" cy="82822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>
                <a:solidFill>
                  <a:schemeClr val="tx1"/>
                </a:solidFill>
                <a:latin typeface="Arial"/>
                <a:cs typeface="Arial"/>
              </a:rPr>
              <a:t>Audiencia Pública de Rendición de Cuentas SDH 2024</a:t>
            </a:r>
            <a:endParaRPr lang="es-CO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33B61B4-957E-8397-6DCC-E880BF74516A}"/>
              </a:ext>
            </a:extLst>
          </p:cNvPr>
          <p:cNvSpPr txBox="1"/>
          <p:nvPr/>
        </p:nvSpPr>
        <p:spPr>
          <a:xfrm>
            <a:off x="3069076" y="952229"/>
            <a:ext cx="21718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/>
                <a:cs typeface="Arial"/>
              </a:rPr>
              <a:t>Despacho, Subsecretarias, Planeación, Comunicaciones y Atención al Ciudadano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FFE49A-E8EC-BA46-CE3D-D51ADB4B76FB}"/>
              </a:ext>
            </a:extLst>
          </p:cNvPr>
          <p:cNvSpPr txBox="1"/>
          <p:nvPr/>
        </p:nvSpPr>
        <p:spPr>
          <a:xfrm>
            <a:off x="3261302" y="2751578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>
                <a:latin typeface="Arial"/>
                <a:cs typeface="Arial"/>
              </a:rPr>
              <a:t>abril 2025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18E0A68-C1E8-EEE2-6C54-10832A82510C}"/>
              </a:ext>
            </a:extLst>
          </p:cNvPr>
          <p:cNvSpPr txBox="1"/>
          <p:nvPr/>
        </p:nvSpPr>
        <p:spPr>
          <a:xfrm>
            <a:off x="5004077" y="2778368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>
                <a:latin typeface="Arial"/>
                <a:cs typeface="Arial"/>
              </a:rPr>
              <a:t>junio 2025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341ED60-8913-629D-F810-448C3B92E598}"/>
              </a:ext>
            </a:extLst>
          </p:cNvPr>
          <p:cNvSpPr/>
          <p:nvPr/>
        </p:nvSpPr>
        <p:spPr>
          <a:xfrm>
            <a:off x="4564780" y="3646438"/>
            <a:ext cx="2780491" cy="9725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Retroalimentación a entidades financieras sobre etapas y consecuencias del proceso cobro coactivo</a:t>
            </a:r>
            <a:endParaRPr lang="es-CO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08406F1-8394-8562-F42F-08955ADDB457}"/>
              </a:ext>
            </a:extLst>
          </p:cNvPr>
          <p:cNvSpPr txBox="1"/>
          <p:nvPr/>
        </p:nvSpPr>
        <p:spPr>
          <a:xfrm>
            <a:off x="4530331" y="4699247"/>
            <a:ext cx="282600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"/>
                <a:cs typeface="Arial"/>
              </a:rPr>
              <a:t>Subdirección de Cobro Tributario con apoyo equipo relacionamiento</a:t>
            </a:r>
          </a:p>
        </p:txBody>
      </p:sp>
      <p:sp>
        <p:nvSpPr>
          <p:cNvPr id="37" name="Triángulo isósceles 36">
            <a:extLst>
              <a:ext uri="{FF2B5EF4-FFF2-40B4-BE49-F238E27FC236}">
                <a16:creationId xmlns:a16="http://schemas.microsoft.com/office/drawing/2014/main" id="{F6FDEE9F-BF91-5ACE-880F-68014D0AE1D3}"/>
              </a:ext>
            </a:extLst>
          </p:cNvPr>
          <p:cNvSpPr/>
          <p:nvPr/>
        </p:nvSpPr>
        <p:spPr>
          <a:xfrm>
            <a:off x="9350523" y="3370873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1B6BF06-8ED5-5BFE-6701-82A2227D74B3}"/>
              </a:ext>
            </a:extLst>
          </p:cNvPr>
          <p:cNvSpPr/>
          <p:nvPr/>
        </p:nvSpPr>
        <p:spPr>
          <a:xfrm>
            <a:off x="6148703" y="1595388"/>
            <a:ext cx="3168559" cy="89165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>
                <a:solidFill>
                  <a:schemeClr val="tx1"/>
                </a:solidFill>
                <a:latin typeface="Arial"/>
                <a:cs typeface="Arial"/>
              </a:rPr>
              <a:t>Identificación de necesidades para la mejora en la atención de trámites </a:t>
            </a:r>
          </a:p>
          <a:p>
            <a:pPr algn="ctr"/>
            <a:r>
              <a:rPr lang="es-CO" sz="1200">
                <a:solidFill>
                  <a:schemeClr val="tx1"/>
                </a:solidFill>
                <a:latin typeface="Arial"/>
                <a:cs typeface="Arial"/>
              </a:rPr>
              <a:t>Público: Grandes contribuyentes, gremios y ciudadanía en general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6E8E683-7CE9-6535-88FB-BEEFAEA6B79B}"/>
              </a:ext>
            </a:extLst>
          </p:cNvPr>
          <p:cNvSpPr txBox="1"/>
          <p:nvPr/>
        </p:nvSpPr>
        <p:spPr>
          <a:xfrm>
            <a:off x="6147958" y="737294"/>
            <a:ext cx="316855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/>
                <a:cs typeface="Arial"/>
              </a:rPr>
              <a:t>Subdirección de Educación Tributaria y Servicio - Oficina de Gestión del Servicio y Oficina de Educación Tributaria con apoyo equipo de relacionamiento</a:t>
            </a:r>
            <a:endParaRPr lang="es-CO" sz="1200" dirty="0">
              <a:latin typeface="Arial"/>
              <a:cs typeface="Arial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1038187-A0C3-F5D5-803F-D0BDD14E79CF}"/>
              </a:ext>
            </a:extLst>
          </p:cNvPr>
          <p:cNvSpPr txBox="1"/>
          <p:nvPr/>
        </p:nvSpPr>
        <p:spPr>
          <a:xfrm>
            <a:off x="6829597" y="2789364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>
                <a:latin typeface="Arial"/>
                <a:cs typeface="Arial"/>
              </a:rPr>
              <a:t>septiembre 2025</a:t>
            </a:r>
          </a:p>
        </p:txBody>
      </p:sp>
      <p:sp>
        <p:nvSpPr>
          <p:cNvPr id="47" name="Oval 38">
            <a:extLst>
              <a:ext uri="{FF2B5EF4-FFF2-40B4-BE49-F238E27FC236}">
                <a16:creationId xmlns:a16="http://schemas.microsoft.com/office/drawing/2014/main" id="{5FF10EC1-827B-A98E-4A56-A6F7FC86B76A}"/>
              </a:ext>
            </a:extLst>
          </p:cNvPr>
          <p:cNvSpPr/>
          <p:nvPr/>
        </p:nvSpPr>
        <p:spPr>
          <a:xfrm>
            <a:off x="9388287" y="3054059"/>
            <a:ext cx="224119" cy="2241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Oval 39">
            <a:extLst>
              <a:ext uri="{FF2B5EF4-FFF2-40B4-BE49-F238E27FC236}">
                <a16:creationId xmlns:a16="http://schemas.microsoft.com/office/drawing/2014/main" id="{0FBE71E6-0B53-9DA7-2486-1809CC7137A9}"/>
              </a:ext>
            </a:extLst>
          </p:cNvPr>
          <p:cNvSpPr/>
          <p:nvPr/>
        </p:nvSpPr>
        <p:spPr>
          <a:xfrm>
            <a:off x="9462244" y="3128015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4BAE0A5-C569-80B2-1A81-45302B91049D}"/>
              </a:ext>
            </a:extLst>
          </p:cNvPr>
          <p:cNvSpPr txBox="1"/>
          <p:nvPr/>
        </p:nvSpPr>
        <p:spPr>
          <a:xfrm>
            <a:off x="8563494" y="2798790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>
                <a:latin typeface="Arial"/>
                <a:cs typeface="Arial"/>
              </a:rPr>
              <a:t>noviembre 2025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033410E-55B6-E54E-D2A6-9948ED2546DC}"/>
              </a:ext>
            </a:extLst>
          </p:cNvPr>
          <p:cNvSpPr/>
          <p:nvPr/>
        </p:nvSpPr>
        <p:spPr>
          <a:xfrm>
            <a:off x="7953445" y="3645614"/>
            <a:ext cx="2780491" cy="97258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Focus </a:t>
            </a:r>
            <a:r>
              <a:rPr lang="es-ES" sz="1200" err="1">
                <a:solidFill>
                  <a:schemeClr val="tx1"/>
                </a:solidFill>
                <a:latin typeface="Arial"/>
                <a:cs typeface="Arial"/>
              </a:rPr>
              <a:t>Group</a:t>
            </a:r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 para la mejora de trámites y servicios Dirección de Impuestos</a:t>
            </a:r>
          </a:p>
          <a:p>
            <a:pPr algn="ctr"/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Público: Ciudadanía en general</a:t>
            </a:r>
            <a:endParaRPr lang="es-CO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E9FEE80-1C91-DEF2-ADA3-B6E5DE93C710}"/>
              </a:ext>
            </a:extLst>
          </p:cNvPr>
          <p:cNvSpPr txBox="1"/>
          <p:nvPr/>
        </p:nvSpPr>
        <p:spPr>
          <a:xfrm>
            <a:off x="7907927" y="4678312"/>
            <a:ext cx="282600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/>
                <a:cs typeface="Arial"/>
              </a:rPr>
              <a:t>Subdirección de Educación Tributaria y Servicio - Oficina de Gestión del Servicio con apoyo equipo relacionamiento</a:t>
            </a:r>
            <a:endParaRPr lang="es-CO" sz="1200" dirty="0">
              <a:latin typeface="Arial"/>
              <a:cs typeface="Arial"/>
            </a:endParaRPr>
          </a:p>
        </p:txBody>
      </p:sp>
      <p:sp>
        <p:nvSpPr>
          <p:cNvPr id="52" name="Triángulo isósceles 51">
            <a:extLst>
              <a:ext uri="{FF2B5EF4-FFF2-40B4-BE49-F238E27FC236}">
                <a16:creationId xmlns:a16="http://schemas.microsoft.com/office/drawing/2014/main" id="{608FE003-929F-1A71-95D7-4D5D06B57EA8}"/>
              </a:ext>
            </a:extLst>
          </p:cNvPr>
          <p:cNvSpPr/>
          <p:nvPr/>
        </p:nvSpPr>
        <p:spPr>
          <a:xfrm rot="10800000">
            <a:off x="7600202" y="2494153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3CE14BA0-022A-0AEC-0975-1862D8335816}"/>
              </a:ext>
            </a:extLst>
          </p:cNvPr>
          <p:cNvSpPr/>
          <p:nvPr/>
        </p:nvSpPr>
        <p:spPr>
          <a:xfrm>
            <a:off x="5824314" y="3036943"/>
            <a:ext cx="224119" cy="224119"/>
          </a:xfrm>
          <a:prstGeom prst="ellipse">
            <a:avLst/>
          </a:prstGeom>
          <a:solidFill>
            <a:srgbClr val="EF831E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val 23">
            <a:extLst>
              <a:ext uri="{FF2B5EF4-FFF2-40B4-BE49-F238E27FC236}">
                <a16:creationId xmlns:a16="http://schemas.microsoft.com/office/drawing/2014/main" id="{35C78DC9-64FD-415B-F77C-1743853CBCFB}"/>
              </a:ext>
            </a:extLst>
          </p:cNvPr>
          <p:cNvSpPr/>
          <p:nvPr/>
        </p:nvSpPr>
        <p:spPr>
          <a:xfrm>
            <a:off x="5898271" y="3110438"/>
            <a:ext cx="76200" cy="76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298E4585-9A73-DA20-7BCC-A6D4ED2DA94C}"/>
              </a:ext>
            </a:extLst>
          </p:cNvPr>
          <p:cNvSpPr/>
          <p:nvPr/>
        </p:nvSpPr>
        <p:spPr>
          <a:xfrm>
            <a:off x="7639000" y="3036416"/>
            <a:ext cx="224119" cy="224119"/>
          </a:xfrm>
          <a:prstGeom prst="ellipse">
            <a:avLst/>
          </a:prstGeom>
          <a:solidFill>
            <a:srgbClr val="7F6E5A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val 23">
            <a:extLst>
              <a:ext uri="{FF2B5EF4-FFF2-40B4-BE49-F238E27FC236}">
                <a16:creationId xmlns:a16="http://schemas.microsoft.com/office/drawing/2014/main" id="{95929879-912C-4AC6-8A02-B5AC0B5B2B5F}"/>
              </a:ext>
            </a:extLst>
          </p:cNvPr>
          <p:cNvSpPr/>
          <p:nvPr/>
        </p:nvSpPr>
        <p:spPr>
          <a:xfrm>
            <a:off x="7712957" y="3110372"/>
            <a:ext cx="76200" cy="76200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E7F724-241B-A9AC-DAF1-71BEFB2960D0}"/>
              </a:ext>
            </a:extLst>
          </p:cNvPr>
          <p:cNvSpPr txBox="1"/>
          <p:nvPr/>
        </p:nvSpPr>
        <p:spPr>
          <a:xfrm>
            <a:off x="634715" y="6388443"/>
            <a:ext cx="536659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>
                <a:latin typeface="Arial"/>
                <a:cs typeface="Arial"/>
              </a:rPr>
              <a:t>Oficina Asesora de Comunicaciones</a:t>
            </a:r>
            <a:endParaRPr lang="es-CO" sz="1200">
              <a:latin typeface="Arial"/>
              <a:cs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D4E4689-24F8-E985-45F2-3BA727D8695A}"/>
              </a:ext>
            </a:extLst>
          </p:cNvPr>
          <p:cNvSpPr/>
          <p:nvPr/>
        </p:nvSpPr>
        <p:spPr>
          <a:xfrm>
            <a:off x="634714" y="5606992"/>
            <a:ext cx="5366597" cy="70432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</a:rPr>
              <a:t>Comprender las necesidades de comunicación de la ciudadanía (contribuyentes) frente a los temas tributarios y de cobro para diseñar, implementar y evaluar una estrategia de 360° que propenda por el mejoramiento de la experiencia de servicio que el usuario tiene con la Entidad.</a:t>
            </a:r>
            <a:endParaRPr lang="es-CO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Triángulo isósceles 37">
            <a:extLst>
              <a:ext uri="{FF2B5EF4-FFF2-40B4-BE49-F238E27FC236}">
                <a16:creationId xmlns:a16="http://schemas.microsoft.com/office/drawing/2014/main" id="{568E50A4-372E-8D15-7E7F-491DE4734E1D}"/>
              </a:ext>
            </a:extLst>
          </p:cNvPr>
          <p:cNvSpPr/>
          <p:nvPr/>
        </p:nvSpPr>
        <p:spPr>
          <a:xfrm>
            <a:off x="2429798" y="3371428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379E1677-0773-736A-1B4C-575762343A27}"/>
              </a:ext>
            </a:extLst>
          </p:cNvPr>
          <p:cNvSpPr/>
          <p:nvPr/>
        </p:nvSpPr>
        <p:spPr>
          <a:xfrm>
            <a:off x="5783530" y="3362632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51264F1-0529-EF6A-4DA3-B2BB5102D74E}"/>
              </a:ext>
            </a:extLst>
          </p:cNvPr>
          <p:cNvSpPr txBox="1"/>
          <p:nvPr/>
        </p:nvSpPr>
        <p:spPr>
          <a:xfrm>
            <a:off x="6190691" y="5785062"/>
            <a:ext cx="18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/>
                <a:cs typeface="Arial"/>
              </a:rPr>
              <a:t>Abril-agosto  2025</a:t>
            </a:r>
          </a:p>
        </p:txBody>
      </p:sp>
      <p:sp>
        <p:nvSpPr>
          <p:cNvPr id="53" name="Triángulo isósceles 52">
            <a:extLst>
              <a:ext uri="{FF2B5EF4-FFF2-40B4-BE49-F238E27FC236}">
                <a16:creationId xmlns:a16="http://schemas.microsoft.com/office/drawing/2014/main" id="{59486A0E-53E6-CE03-EDDD-9C8A3D97F94E}"/>
              </a:ext>
            </a:extLst>
          </p:cNvPr>
          <p:cNvSpPr/>
          <p:nvPr/>
        </p:nvSpPr>
        <p:spPr>
          <a:xfrm rot="5400000">
            <a:off x="6018415" y="5831978"/>
            <a:ext cx="296654" cy="254353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68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esentación-2">
      <a:dk1>
        <a:srgbClr val="232A34"/>
      </a:dk1>
      <a:lt1>
        <a:srgbClr val="FFFFFF"/>
      </a:lt1>
      <a:dk2>
        <a:srgbClr val="737373"/>
      </a:dk2>
      <a:lt2>
        <a:srgbClr val="FFFFFF"/>
      </a:lt2>
      <a:accent1>
        <a:srgbClr val="F5C157"/>
      </a:accent1>
      <a:accent2>
        <a:srgbClr val="8091A9"/>
      </a:accent2>
      <a:accent3>
        <a:srgbClr val="E25E1A"/>
      </a:accent3>
      <a:accent4>
        <a:srgbClr val="92D050"/>
      </a:accent4>
      <a:accent5>
        <a:srgbClr val="00B0F0"/>
      </a:accent5>
      <a:accent6>
        <a:srgbClr val="A98FEF"/>
      </a:accent6>
      <a:hlink>
        <a:srgbClr val="42B7FE"/>
      </a:hlink>
      <a:folHlink>
        <a:srgbClr val="A5A5A5"/>
      </a:folHlink>
    </a:clrScheme>
    <a:fontScheme name="Nuevo-alcaldia">
      <a:majorFont>
        <a:latin typeface="Oswald Medium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ítulo de la presentación" id="{F126A0A5-3E5C-4371-94CF-A4A2B1D112AC}" vid="{E36E42FB-7A5F-4D89-ABFB-5B9EBE3C9502}"/>
    </a:ext>
  </a:extLst>
</a:theme>
</file>

<file path=ppt/theme/theme2.xml><?xml version="1.0" encoding="utf-8"?>
<a:theme xmlns:a="http://schemas.openxmlformats.org/drawingml/2006/main" name="3_Diseño personalizado">
  <a:themeElements>
    <a:clrScheme name="SDH2">
      <a:dk1>
        <a:srgbClr val="000000"/>
      </a:dk1>
      <a:lt1>
        <a:srgbClr val="FFFFFF"/>
      </a:lt1>
      <a:dk2>
        <a:srgbClr val="636468"/>
      </a:dk2>
      <a:lt2>
        <a:srgbClr val="E7E6E6"/>
      </a:lt2>
      <a:accent1>
        <a:srgbClr val="A91B2E"/>
      </a:accent1>
      <a:accent2>
        <a:srgbClr val="CA1D25"/>
      </a:accent2>
      <a:accent3>
        <a:srgbClr val="A5A5A5"/>
      </a:accent3>
      <a:accent4>
        <a:srgbClr val="E9422D"/>
      </a:accent4>
      <a:accent5>
        <a:srgbClr val="F6AF35"/>
      </a:accent5>
      <a:accent6>
        <a:srgbClr val="FADD2A"/>
      </a:accent6>
      <a:hlink>
        <a:srgbClr val="FF9200"/>
      </a:hlink>
      <a:folHlink>
        <a:srgbClr val="9092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SDH-2" id="{B2A7C74A-A604-6B4A-9F9D-0D9DDC30DCCB}" vid="{57A78E2D-F028-6042-83F4-91982F03691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393dd4-b14b-4c7c-b039-ed15de34e4a0">
      <Terms xmlns="http://schemas.microsoft.com/office/infopath/2007/PartnerControls"/>
    </lcf76f155ced4ddcb4097134ff3c332f>
    <TaxCatchAll xmlns="3821c6fd-856b-4ed6-a963-031913f18ffa" xsi:nil="true"/>
    <MediaLengthInSeconds xmlns="38393dd4-b14b-4c7c-b039-ed15de34e4a0" xsi:nil="true"/>
    <SharedWithUsers xmlns="3821c6fd-856b-4ed6-a963-031913f18ffa">
      <UserInfo>
        <DisplayName>Diana Marcela Aguirre Rincón</DisplayName>
        <AccountId>669</AccountId>
        <AccountType/>
      </UserInfo>
      <UserInfo>
        <DisplayName>Yanny Eribeth Clavijo Hernandez</DisplayName>
        <AccountId>257</AccountId>
        <AccountType/>
      </UserInfo>
      <UserInfo>
        <DisplayName>Javier Rodríguez Rodríguez</DisplayName>
        <AccountId>33</AccountId>
        <AccountType/>
      </UserInfo>
      <UserInfo>
        <DisplayName>Helga Milena Hernandez Reyes</DisplayName>
        <AccountId>4547</AccountId>
        <AccountType/>
      </UserInfo>
      <UserInfo>
        <DisplayName>Nubia Cristina Mejía Pérez</DisplayName>
        <AccountId>20</AccountId>
        <AccountType/>
      </UserInfo>
      <UserInfo>
        <DisplayName>Lorena Forestieri Rojas</DisplayName>
        <AccountId>17</AccountId>
        <AccountType/>
      </UserInfo>
      <UserInfo>
        <DisplayName>Hugo Armando Salinas Rodriguez</DisplayName>
        <AccountId>2790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4B3FB82744F94F95CC9B9DC3BDCFD5" ma:contentTypeVersion="18" ma:contentTypeDescription="Crear nuevo documento." ma:contentTypeScope="" ma:versionID="cde9fb742fce7c52c51842de8b9c7fda">
  <xsd:schema xmlns:xsd="http://www.w3.org/2001/XMLSchema" xmlns:xs="http://www.w3.org/2001/XMLSchema" xmlns:p="http://schemas.microsoft.com/office/2006/metadata/properties" xmlns:ns2="38393dd4-b14b-4c7c-b039-ed15de34e4a0" xmlns:ns3="3821c6fd-856b-4ed6-a963-031913f18ffa" targetNamespace="http://schemas.microsoft.com/office/2006/metadata/properties" ma:root="true" ma:fieldsID="a49a6aae723feb3010643348bb607724" ns2:_="" ns3:_="">
    <xsd:import namespace="38393dd4-b14b-4c7c-b039-ed15de34e4a0"/>
    <xsd:import namespace="3821c6fd-856b-4ed6-a963-031913f18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3dd4-b14b-4c7c-b039-ed15de34e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9abf263-b4e3-4425-8647-6b83a887c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1c6fd-856b-4ed6-a963-031913f18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790581-4ec5-4c26-9cbc-e8fba500d414}" ma:internalName="TaxCatchAll" ma:showField="CatchAllData" ma:web="3821c6fd-856b-4ed6-a963-031913f18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0E79BA-1F7F-47CA-A9BC-9F49CB79DEA8}">
  <ds:schemaRefs>
    <ds:schemaRef ds:uri="3821c6fd-856b-4ed6-a963-031913f18ffa"/>
    <ds:schemaRef ds:uri="38393dd4-b14b-4c7c-b039-ed15de34e4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0A449-3D01-4A61-B50A-A7D91B325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6475F-798B-4693-9481-17C5BFD4F65E}">
  <ds:schemaRefs>
    <ds:schemaRef ds:uri="3821c6fd-856b-4ed6-a963-031913f18ffa"/>
    <ds:schemaRef ds:uri="38393dd4-b14b-4c7c-b039-ed15de34e4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280</Words>
  <Application>Microsoft Office PowerPoint</Application>
  <PresentationFormat>Panorámica</PresentationFormat>
  <Paragraphs>30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Lexend Deca</vt:lpstr>
      <vt:lpstr>Tema de Office</vt:lpstr>
      <vt:lpstr>3_Diseño personalizado</vt:lpstr>
      <vt:lpstr>Presentación de PowerPoint</vt:lpstr>
      <vt:lpstr>Estrategia  Rendición de Cuentas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Helga Milena Hernandez Reyes</dc:creator>
  <cp:lastModifiedBy>Yanny Eribeth Clavijo Hernandez</cp:lastModifiedBy>
  <cp:revision>3</cp:revision>
  <dcterms:created xsi:type="dcterms:W3CDTF">2024-03-20T16:40:40Z</dcterms:created>
  <dcterms:modified xsi:type="dcterms:W3CDTF">2025-03-20T17:19:59Z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ContentTypeId">
    <vt:lpwstr>0x010100224B3FB82744F94F95CC9B9DC3BDCFD5</vt:lpwstr>
  </property>
</Properties>
</file>