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2"/>
  </p:notesMasterIdLst>
  <p:sldIdLst>
    <p:sldId id="3081" r:id="rId2"/>
    <p:sldId id="2142533189" r:id="rId3"/>
    <p:sldId id="2142533190" r:id="rId4"/>
    <p:sldId id="2142533191" r:id="rId5"/>
    <p:sldId id="2142533192" r:id="rId6"/>
    <p:sldId id="457" r:id="rId7"/>
    <p:sldId id="454" r:id="rId8"/>
    <p:sldId id="456" r:id="rId9"/>
    <p:sldId id="464" r:id="rId10"/>
    <p:sldId id="451" r:id="rId11"/>
    <p:sldId id="458" r:id="rId12"/>
    <p:sldId id="459" r:id="rId13"/>
    <p:sldId id="467" r:id="rId14"/>
    <p:sldId id="466" r:id="rId15"/>
    <p:sldId id="455" r:id="rId16"/>
    <p:sldId id="3055" r:id="rId17"/>
    <p:sldId id="463" r:id="rId18"/>
    <p:sldId id="462" r:id="rId19"/>
    <p:sldId id="461" r:id="rId20"/>
    <p:sldId id="2142533188" r:id="rId21"/>
    <p:sldId id="3083" r:id="rId22"/>
    <p:sldId id="3086" r:id="rId23"/>
    <p:sldId id="3084" r:id="rId24"/>
    <p:sldId id="3087" r:id="rId25"/>
    <p:sldId id="2142533193" r:id="rId26"/>
    <p:sldId id="2142533194" r:id="rId27"/>
    <p:sldId id="2142533195" r:id="rId28"/>
    <p:sldId id="2142533186" r:id="rId29"/>
    <p:sldId id="2142533187" r:id="rId30"/>
    <p:sldId id="468" r:id="rId31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A2A"/>
    <a:srgbClr val="4372C4"/>
    <a:srgbClr val="FF9191"/>
    <a:srgbClr val="FFFFFF"/>
    <a:srgbClr val="FFB71A"/>
    <a:srgbClr val="000000"/>
    <a:srgbClr val="06B3BB"/>
    <a:srgbClr val="FBBD01"/>
    <a:srgbClr val="044364"/>
    <a:srgbClr val="9AA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28726-3760-456B-9E09-C9914C7007FA}" v="2" dt="2025-04-22T21:00:35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436" autoAdjust="0"/>
  </p:normalViewPr>
  <p:slideViewPr>
    <p:cSldViewPr snapToGrid="0" showGuides="1">
      <p:cViewPr varScale="1">
        <p:scale>
          <a:sx n="101" d="100"/>
          <a:sy n="101" d="100"/>
        </p:scale>
        <p:origin x="8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ncepción Gonzalez Alfonso" userId="47a2a51b-cbe8-4cc1-a4c6-269b45523a88" providerId="ADAL" clId="{CB328726-3760-456B-9E09-C9914C7007FA}"/>
    <pc:docChg chg="undo custSel modSld">
      <pc:chgData name="Claudia Concepción Gonzalez Alfonso" userId="47a2a51b-cbe8-4cc1-a4c6-269b45523a88" providerId="ADAL" clId="{CB328726-3760-456B-9E09-C9914C7007FA}" dt="2025-04-22T21:00:35.406" v="236"/>
      <pc:docMkLst>
        <pc:docMk/>
      </pc:docMkLst>
      <pc:sldChg chg="modSp mod">
        <pc:chgData name="Claudia Concepción Gonzalez Alfonso" userId="47a2a51b-cbe8-4cc1-a4c6-269b45523a88" providerId="ADAL" clId="{CB328726-3760-456B-9E09-C9914C7007FA}" dt="2025-04-22T20:55:13.956" v="140" actId="1035"/>
        <pc:sldMkLst>
          <pc:docMk/>
          <pc:sldMk cId="2679140102" sldId="454"/>
        </pc:sldMkLst>
        <pc:spChg chg="mod">
          <ac:chgData name="Claudia Concepción Gonzalez Alfonso" userId="47a2a51b-cbe8-4cc1-a4c6-269b45523a88" providerId="ADAL" clId="{CB328726-3760-456B-9E09-C9914C7007FA}" dt="2025-04-22T20:55:13.956" v="140" actId="1035"/>
          <ac:spMkLst>
            <pc:docMk/>
            <pc:sldMk cId="2679140102" sldId="454"/>
            <ac:spMk id="17" creationId="{D4184D33-75E5-DE73-EC8A-C29C1128D57D}"/>
          </ac:spMkLst>
        </pc:spChg>
        <pc:spChg chg="mod">
          <ac:chgData name="Claudia Concepción Gonzalez Alfonso" userId="47a2a51b-cbe8-4cc1-a4c6-269b45523a88" providerId="ADAL" clId="{CB328726-3760-456B-9E09-C9914C7007FA}" dt="2025-04-22T20:55:13.956" v="140" actId="1035"/>
          <ac:spMkLst>
            <pc:docMk/>
            <pc:sldMk cId="2679140102" sldId="454"/>
            <ac:spMk id="19" creationId="{597CB88A-AB39-ACC5-1A9E-93657B8905A3}"/>
          </ac:spMkLst>
        </pc:spChg>
      </pc:sldChg>
      <pc:sldChg chg="addSp modSp mod">
        <pc:chgData name="Claudia Concepción Gonzalez Alfonso" userId="47a2a51b-cbe8-4cc1-a4c6-269b45523a88" providerId="ADAL" clId="{CB328726-3760-456B-9E09-C9914C7007FA}" dt="2025-04-22T20:59:54.467" v="227" actId="1076"/>
        <pc:sldMkLst>
          <pc:docMk/>
          <pc:sldMk cId="2583050671" sldId="461"/>
        </pc:sldMkLst>
        <pc:spChg chg="add mod">
          <ac:chgData name="Claudia Concepción Gonzalez Alfonso" userId="47a2a51b-cbe8-4cc1-a4c6-269b45523a88" providerId="ADAL" clId="{CB328726-3760-456B-9E09-C9914C7007FA}" dt="2025-04-22T20:59:54.467" v="227" actId="1076"/>
          <ac:spMkLst>
            <pc:docMk/>
            <pc:sldMk cId="2583050671" sldId="461"/>
            <ac:spMk id="11" creationId="{7EA54AFF-C0E6-A0C3-62F4-07531EAC4F1B}"/>
          </ac:spMkLst>
        </pc:spChg>
        <pc:graphicFrameChg chg="modGraphic">
          <ac:chgData name="Claudia Concepción Gonzalez Alfonso" userId="47a2a51b-cbe8-4cc1-a4c6-269b45523a88" providerId="ADAL" clId="{CB328726-3760-456B-9E09-C9914C7007FA}" dt="2025-04-22T20:59:23.173" v="223" actId="20577"/>
          <ac:graphicFrameMkLst>
            <pc:docMk/>
            <pc:sldMk cId="2583050671" sldId="461"/>
            <ac:graphicFrameMk id="3" creationId="{11985F8E-57C3-4AD0-D0B2-867E94986347}"/>
          </ac:graphicFrameMkLst>
        </pc:graphicFrameChg>
      </pc:sldChg>
      <pc:sldChg chg="modSp mod">
        <pc:chgData name="Claudia Concepción Gonzalez Alfonso" userId="47a2a51b-cbe8-4cc1-a4c6-269b45523a88" providerId="ADAL" clId="{CB328726-3760-456B-9E09-C9914C7007FA}" dt="2025-04-22T20:56:47.463" v="161" actId="14100"/>
        <pc:sldMkLst>
          <pc:docMk/>
          <pc:sldMk cId="1743753829" sldId="462"/>
        </pc:sldMkLst>
        <pc:spChg chg="mod">
          <ac:chgData name="Claudia Concepción Gonzalez Alfonso" userId="47a2a51b-cbe8-4cc1-a4c6-269b45523a88" providerId="ADAL" clId="{CB328726-3760-456B-9E09-C9914C7007FA}" dt="2025-04-22T20:56:37.238" v="157" actId="6549"/>
          <ac:spMkLst>
            <pc:docMk/>
            <pc:sldMk cId="1743753829" sldId="462"/>
            <ac:spMk id="14" creationId="{6E1AC620-8BF7-B0F8-DBDE-78AD5CD048C7}"/>
          </ac:spMkLst>
        </pc:spChg>
        <pc:spChg chg="mod">
          <ac:chgData name="Claudia Concepción Gonzalez Alfonso" userId="47a2a51b-cbe8-4cc1-a4c6-269b45523a88" providerId="ADAL" clId="{CB328726-3760-456B-9E09-C9914C7007FA}" dt="2025-04-22T20:56:26.502" v="154" actId="20577"/>
          <ac:spMkLst>
            <pc:docMk/>
            <pc:sldMk cId="1743753829" sldId="462"/>
            <ac:spMk id="15" creationId="{D7979293-3254-72AF-7C23-11A853251A40}"/>
          </ac:spMkLst>
        </pc:spChg>
        <pc:spChg chg="mod">
          <ac:chgData name="Claudia Concepción Gonzalez Alfonso" userId="47a2a51b-cbe8-4cc1-a4c6-269b45523a88" providerId="ADAL" clId="{CB328726-3760-456B-9E09-C9914C7007FA}" dt="2025-04-22T20:56:47.463" v="161" actId="14100"/>
          <ac:spMkLst>
            <pc:docMk/>
            <pc:sldMk cId="1743753829" sldId="462"/>
            <ac:spMk id="17" creationId="{D9055983-0006-8C22-499A-0613239749A0}"/>
          </ac:spMkLst>
        </pc:spChg>
      </pc:sldChg>
      <pc:sldChg chg="addSp delSp modSp mod">
        <pc:chgData name="Claudia Concepción Gonzalez Alfonso" userId="47a2a51b-cbe8-4cc1-a4c6-269b45523a88" providerId="ADAL" clId="{CB328726-3760-456B-9E09-C9914C7007FA}" dt="2025-04-22T21:00:35.406" v="236"/>
        <pc:sldMkLst>
          <pc:docMk/>
          <pc:sldMk cId="132824013" sldId="3087"/>
        </pc:sldMkLst>
        <pc:spChg chg="add mod">
          <ac:chgData name="Claudia Concepción Gonzalez Alfonso" userId="47a2a51b-cbe8-4cc1-a4c6-269b45523a88" providerId="ADAL" clId="{CB328726-3760-456B-9E09-C9914C7007FA}" dt="2025-04-22T21:00:35.406" v="236"/>
          <ac:spMkLst>
            <pc:docMk/>
            <pc:sldMk cId="132824013" sldId="3087"/>
            <ac:spMk id="2" creationId="{ED65F8B7-5B07-5C26-2FA6-B9B8DDF161CA}"/>
          </ac:spMkLst>
        </pc:spChg>
        <pc:spChg chg="add mod">
          <ac:chgData name="Claudia Concepción Gonzalez Alfonso" userId="47a2a51b-cbe8-4cc1-a4c6-269b45523a88" providerId="ADAL" clId="{CB328726-3760-456B-9E09-C9914C7007FA}" dt="2025-04-22T21:00:35.406" v="236"/>
          <ac:spMkLst>
            <pc:docMk/>
            <pc:sldMk cId="132824013" sldId="3087"/>
            <ac:spMk id="5" creationId="{7F4801E9-46E4-F012-622A-B713EE574AE2}"/>
          </ac:spMkLst>
        </pc:spChg>
        <pc:spChg chg="del">
          <ac:chgData name="Claudia Concepción Gonzalez Alfonso" userId="47a2a51b-cbe8-4cc1-a4c6-269b45523a88" providerId="ADAL" clId="{CB328726-3760-456B-9E09-C9914C7007FA}" dt="2025-04-22T21:00:34.401" v="235" actId="478"/>
          <ac:spMkLst>
            <pc:docMk/>
            <pc:sldMk cId="132824013" sldId="3087"/>
            <ac:spMk id="8" creationId="{F0A393BA-1CD7-DF27-E043-262957E255D5}"/>
          </ac:spMkLst>
        </pc:spChg>
        <pc:spChg chg="del">
          <ac:chgData name="Claudia Concepción Gonzalez Alfonso" userId="47a2a51b-cbe8-4cc1-a4c6-269b45523a88" providerId="ADAL" clId="{CB328726-3760-456B-9E09-C9914C7007FA}" dt="2025-04-22T21:00:34.401" v="235" actId="478"/>
          <ac:spMkLst>
            <pc:docMk/>
            <pc:sldMk cId="132824013" sldId="3087"/>
            <ac:spMk id="15" creationId="{26641BBE-3CC4-13FD-FFED-2FB17852110E}"/>
          </ac:spMkLst>
        </pc:spChg>
      </pc:sldChg>
      <pc:sldChg chg="modSp mod">
        <pc:chgData name="Claudia Concepción Gonzalez Alfonso" userId="47a2a51b-cbe8-4cc1-a4c6-269b45523a88" providerId="ADAL" clId="{CB328726-3760-456B-9E09-C9914C7007FA}" dt="2025-04-22T21:00:10.186" v="234" actId="6549"/>
        <pc:sldMkLst>
          <pc:docMk/>
          <pc:sldMk cId="1611033559" sldId="2142533188"/>
        </pc:sldMkLst>
        <pc:spChg chg="mod">
          <ac:chgData name="Claudia Concepción Gonzalez Alfonso" userId="47a2a51b-cbe8-4cc1-a4c6-269b45523a88" providerId="ADAL" clId="{CB328726-3760-456B-9E09-C9914C7007FA}" dt="2025-04-22T21:00:10.186" v="234" actId="6549"/>
          <ac:spMkLst>
            <pc:docMk/>
            <pc:sldMk cId="1611033559" sldId="2142533188"/>
            <ac:spMk id="24" creationId="{B6B2D784-33E0-A59A-6589-3949B5CEA3E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F-814A-BC19-A55786005A88}"/>
              </c:ext>
            </c:extLst>
          </c:dPt>
          <c:dPt>
            <c:idx val="1"/>
            <c:bubble3D val="0"/>
            <c:spPr>
              <a:solidFill>
                <a:schemeClr val="accent4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F-814A-BC19-A55786005A88}"/>
              </c:ext>
            </c:extLst>
          </c:dPt>
          <c:dPt>
            <c:idx val="2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2F-814A-BC19-A55786005A88}"/>
              </c:ext>
            </c:extLst>
          </c:dPt>
          <c:dPt>
            <c:idx val="3"/>
            <c:bubble3D val="0"/>
            <c:spPr>
              <a:solidFill>
                <a:schemeClr val="accent4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2F-814A-BC19-A55786005A88}"/>
              </c:ext>
            </c:extLst>
          </c:dPt>
          <c:dPt>
            <c:idx val="4"/>
            <c:bubble3D val="0"/>
            <c:spPr>
              <a:solidFill>
                <a:schemeClr val="accent4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2F-814A-BC19-A55786005A88}"/>
              </c:ext>
            </c:extLst>
          </c:dPt>
          <c:dPt>
            <c:idx val="5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2F-814A-BC19-A55786005A88}"/>
              </c:ext>
            </c:extLst>
          </c:dPt>
          <c:dPt>
            <c:idx val="6"/>
            <c:bubble3D val="0"/>
            <c:spPr>
              <a:solidFill>
                <a:schemeClr val="accent4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2F-814A-BC19-A55786005A88}"/>
              </c:ext>
            </c:extLst>
          </c:dPt>
          <c:dPt>
            <c:idx val="7"/>
            <c:bubble3D val="0"/>
            <c:spPr>
              <a:solidFill>
                <a:schemeClr val="accent4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A2F-814A-BC19-A55786005A88}"/>
              </c:ext>
            </c:extLst>
          </c:dPt>
          <c:cat>
            <c:strRef>
              <c:f>Sheet1!$A$2:$A$9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</c:v>
                </c:pt>
                <c:pt idx="1">
                  <c:v>0.28999999999999998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A2F-814A-BC19-A55786005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1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DB-D449-9511-FB59976225A7}"/>
              </c:ext>
            </c:extLst>
          </c:dPt>
          <c:dPt>
            <c:idx val="1"/>
            <c:bubble3D val="0"/>
            <c:spPr>
              <a:solidFill>
                <a:schemeClr val="accent4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DB-D449-9511-FB59976225A7}"/>
              </c:ext>
            </c:extLst>
          </c:dPt>
          <c:dPt>
            <c:idx val="2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DB-D449-9511-FB59976225A7}"/>
              </c:ext>
            </c:extLst>
          </c:dPt>
          <c:dPt>
            <c:idx val="3"/>
            <c:bubble3D val="0"/>
            <c:spPr>
              <a:solidFill>
                <a:schemeClr val="accent4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DB-D449-9511-FB59976225A7}"/>
              </c:ext>
            </c:extLst>
          </c:dPt>
          <c:dPt>
            <c:idx val="4"/>
            <c:bubble3D val="0"/>
            <c:spPr>
              <a:solidFill>
                <a:schemeClr val="accent4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DB-D449-9511-FB59976225A7}"/>
              </c:ext>
            </c:extLst>
          </c:dPt>
          <c:dPt>
            <c:idx val="5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DB-D449-9511-FB59976225A7}"/>
              </c:ext>
            </c:extLst>
          </c:dPt>
          <c:dPt>
            <c:idx val="6"/>
            <c:bubble3D val="0"/>
            <c:spPr>
              <a:solidFill>
                <a:schemeClr val="accent4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DB-D449-9511-FB59976225A7}"/>
              </c:ext>
            </c:extLst>
          </c:dPt>
          <c:dPt>
            <c:idx val="7"/>
            <c:bubble3D val="0"/>
            <c:spPr>
              <a:solidFill>
                <a:schemeClr val="accent4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0DB-D449-9511-FB59976225A7}"/>
              </c:ext>
            </c:extLst>
          </c:dPt>
          <c:cat>
            <c:strRef>
              <c:f>Sheet1!$A$2:$A$9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0.05</c:v>
                </c:pt>
                <c:pt idx="1">
                  <c:v>0.13</c:v>
                </c:pt>
                <c:pt idx="2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0DB-D449-9511-FB5997622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8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4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6C-9340-8AFA-8F3F5B36D1A3}"/>
              </c:ext>
            </c:extLst>
          </c:dPt>
          <c:dPt>
            <c:idx val="1"/>
            <c:bubble3D val="0"/>
            <c:spPr>
              <a:solidFill>
                <a:schemeClr val="accent4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6C-9340-8AFA-8F3F5B36D1A3}"/>
              </c:ext>
            </c:extLst>
          </c:dPt>
          <c:dPt>
            <c:idx val="2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6C-9340-8AFA-8F3F5B36D1A3}"/>
              </c:ext>
            </c:extLst>
          </c:dPt>
          <c:dPt>
            <c:idx val="3"/>
            <c:bubble3D val="0"/>
            <c:spPr>
              <a:solidFill>
                <a:schemeClr val="accent4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6C-9340-8AFA-8F3F5B36D1A3}"/>
              </c:ext>
            </c:extLst>
          </c:dPt>
          <c:dPt>
            <c:idx val="4"/>
            <c:bubble3D val="0"/>
            <c:spPr>
              <a:solidFill>
                <a:schemeClr val="accent4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6C-9340-8AFA-8F3F5B36D1A3}"/>
              </c:ext>
            </c:extLst>
          </c:dPt>
          <c:dPt>
            <c:idx val="5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26C-9340-8AFA-8F3F5B36D1A3}"/>
              </c:ext>
            </c:extLst>
          </c:dPt>
          <c:dPt>
            <c:idx val="6"/>
            <c:bubble3D val="0"/>
            <c:spPr>
              <a:solidFill>
                <a:schemeClr val="accent4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26C-9340-8AFA-8F3F5B36D1A3}"/>
              </c:ext>
            </c:extLst>
          </c:dPt>
          <c:dPt>
            <c:idx val="7"/>
            <c:bubble3D val="0"/>
            <c:spPr>
              <a:solidFill>
                <a:schemeClr val="accent4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26C-9340-8AFA-8F3F5B36D1A3}"/>
              </c:ext>
            </c:extLst>
          </c:dPt>
          <c:cat>
            <c:strRef>
              <c:f>Sheet1!$A$2:$A$9</c:f>
              <c:strCache>
                <c:ptCount val="8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 Qtr</c:v>
                </c:pt>
                <c:pt idx="5">
                  <c:v>6th Qtr</c:v>
                </c:pt>
                <c:pt idx="6">
                  <c:v>6th Qtr</c:v>
                </c:pt>
                <c:pt idx="7">
                  <c:v>6th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</c:v>
                </c:pt>
                <c:pt idx="1">
                  <c:v>8.4</c:v>
                </c:pt>
                <c:pt idx="2">
                  <c:v>4.7</c:v>
                </c:pt>
                <c:pt idx="3">
                  <c:v>2.5</c:v>
                </c:pt>
                <c:pt idx="4">
                  <c:v>2.2999999999999998</c:v>
                </c:pt>
                <c:pt idx="5">
                  <c:v>1.9</c:v>
                </c:pt>
                <c:pt idx="6">
                  <c:v>1.8</c:v>
                </c:pt>
                <c:pt idx="7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26C-9340-8AFA-8F3F5B36D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9"/>
          <c:dPt>
            <c:idx val="0"/>
            <c:bubble3D val="0"/>
            <c:explosion val="19"/>
            <c:spPr>
              <a:solidFill>
                <a:schemeClr val="accent1">
                  <a:shade val="3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97-BD40-830F-ED0428FF7935}"/>
              </c:ext>
            </c:extLst>
          </c:dPt>
          <c:dPt>
            <c:idx val="1"/>
            <c:bubble3D val="0"/>
            <c:spPr>
              <a:solidFill>
                <a:schemeClr val="accent1">
                  <a:shade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97-BD40-830F-ED0428FF7935}"/>
              </c:ext>
            </c:extLst>
          </c:dPt>
          <c:dPt>
            <c:idx val="2"/>
            <c:bubble3D val="0"/>
            <c:spPr>
              <a:solidFill>
                <a:schemeClr val="accent1">
                  <a:shade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97-BD40-830F-ED0428FF7935}"/>
              </c:ext>
            </c:extLst>
          </c:dPt>
          <c:dPt>
            <c:idx val="3"/>
            <c:bubble3D val="0"/>
            <c:spPr>
              <a:solidFill>
                <a:schemeClr val="accent1">
                  <a:shade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97-BD40-830F-ED0428FF7935}"/>
              </c:ext>
            </c:extLst>
          </c:dPt>
          <c:dPt>
            <c:idx val="4"/>
            <c:bubble3D val="0"/>
            <c:spPr>
              <a:solidFill>
                <a:schemeClr val="accent1">
                  <a:shade val="7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897-BD40-830F-ED0428FF7935}"/>
              </c:ext>
            </c:extLst>
          </c:dPt>
          <c:dPt>
            <c:idx val="5"/>
            <c:bubble3D val="0"/>
            <c:spPr>
              <a:solidFill>
                <a:schemeClr val="accent1">
                  <a:shade val="7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897-BD40-830F-ED0428FF7935}"/>
              </c:ext>
            </c:extLst>
          </c:dPt>
          <c:dPt>
            <c:idx val="6"/>
            <c:bubble3D val="0"/>
            <c:spPr>
              <a:solidFill>
                <a:schemeClr val="accent1">
                  <a:shade val="8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897-BD40-830F-ED0428FF7935}"/>
              </c:ext>
            </c:extLst>
          </c:dPt>
          <c:dPt>
            <c:idx val="7"/>
            <c:bubble3D val="0"/>
            <c:spPr>
              <a:solidFill>
                <a:schemeClr val="accent1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897-BD40-830F-ED0428FF7935}"/>
              </c:ext>
            </c:extLst>
          </c:dPt>
          <c:dPt>
            <c:idx val="8"/>
            <c:bubble3D val="0"/>
            <c:spPr>
              <a:solidFill>
                <a:schemeClr val="accent1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F0F-234D-B71F-405B3264FFB9}"/>
              </c:ext>
            </c:extLst>
          </c:dPt>
          <c:dPt>
            <c:idx val="9"/>
            <c:bubble3D val="0"/>
            <c:spPr>
              <a:solidFill>
                <a:schemeClr val="accent1">
                  <a:tint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F0F-234D-B71F-405B3264FFB9}"/>
              </c:ext>
            </c:extLst>
          </c:dPt>
          <c:dPt>
            <c:idx val="10"/>
            <c:bubble3D val="0"/>
            <c:spPr>
              <a:solidFill>
                <a:schemeClr val="accent1">
                  <a:tint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F0F-234D-B71F-405B3264FFB9}"/>
              </c:ext>
            </c:extLst>
          </c:dPt>
          <c:dPt>
            <c:idx val="11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F0F-234D-B71F-405B3264FFB9}"/>
              </c:ext>
            </c:extLst>
          </c:dPt>
          <c:dPt>
            <c:idx val="12"/>
            <c:bubble3D val="0"/>
            <c:spPr>
              <a:solidFill>
                <a:schemeClr val="accent1">
                  <a:tint val="6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F0F-234D-B71F-405B3264FFB9}"/>
              </c:ext>
            </c:extLst>
          </c:dPt>
          <c:dPt>
            <c:idx val="13"/>
            <c:bubble3D val="0"/>
            <c:spPr>
              <a:solidFill>
                <a:schemeClr val="accent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F0F-234D-B71F-405B3264FFB9}"/>
              </c:ext>
            </c:extLst>
          </c:dPt>
          <c:dPt>
            <c:idx val="14"/>
            <c:bubble3D val="0"/>
            <c:spPr>
              <a:solidFill>
                <a:schemeClr val="accent1">
                  <a:tint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F0F-234D-B71F-405B3264FFB9}"/>
              </c:ext>
            </c:extLst>
          </c:dPt>
          <c:dPt>
            <c:idx val="15"/>
            <c:bubble3D val="0"/>
            <c:spPr>
              <a:solidFill>
                <a:schemeClr val="accent1">
                  <a:tint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F0F-234D-B71F-405B3264FFB9}"/>
              </c:ext>
            </c:extLst>
          </c:dPt>
          <c:cat>
            <c:strRef>
              <c:f>Sheet1!$A$2:$A$17</c:f>
              <c:strCache>
                <c:ptCount val="1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 Qtr</c:v>
                </c:pt>
                <c:pt idx="5">
                  <c:v>6th Qtr</c:v>
                </c:pt>
                <c:pt idx="6">
                  <c:v>6th Qtr</c:v>
                </c:pt>
                <c:pt idx="7">
                  <c:v>6th Qtr</c:v>
                </c:pt>
                <c:pt idx="8">
                  <c:v>1st Qtr</c:v>
                </c:pt>
                <c:pt idx="9">
                  <c:v>2nd Qtr</c:v>
                </c:pt>
                <c:pt idx="10">
                  <c:v>3rd Qtr</c:v>
                </c:pt>
                <c:pt idx="11">
                  <c:v>4th Qtr</c:v>
                </c:pt>
                <c:pt idx="12">
                  <c:v>5th  Qtr</c:v>
                </c:pt>
                <c:pt idx="13">
                  <c:v>6th Qtr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7.14</c:v>
                </c:pt>
                <c:pt idx="1">
                  <c:v>7.14</c:v>
                </c:pt>
                <c:pt idx="2">
                  <c:v>7.14</c:v>
                </c:pt>
                <c:pt idx="3">
                  <c:v>7.14</c:v>
                </c:pt>
                <c:pt idx="4">
                  <c:v>7.14</c:v>
                </c:pt>
                <c:pt idx="5">
                  <c:v>7.14</c:v>
                </c:pt>
                <c:pt idx="6">
                  <c:v>7.14</c:v>
                </c:pt>
                <c:pt idx="7">
                  <c:v>7.14</c:v>
                </c:pt>
                <c:pt idx="8">
                  <c:v>7.14</c:v>
                </c:pt>
                <c:pt idx="9">
                  <c:v>7.14</c:v>
                </c:pt>
                <c:pt idx="10">
                  <c:v>7.14</c:v>
                </c:pt>
                <c:pt idx="11">
                  <c:v>7.14</c:v>
                </c:pt>
                <c:pt idx="12">
                  <c:v>7.14</c:v>
                </c:pt>
                <c:pt idx="13">
                  <c:v>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897-BD40-830F-ED0428FF7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FADE-1F58-4D53-82B3-B1735ADB1809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E6391-5CEF-44D0-93F1-796DFE32F3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450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454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78BB1-3614-B0DA-4800-C8D49BAB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A72EC3-A03B-6B14-3F59-1FB650CDD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4AA42C-B25F-F91A-F884-E71B4A239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E22B3B-610B-B918-AB7A-E5B3D9A8C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244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CAD5-A76E-B1E3-D1BA-91C2682FA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6C80D2-CA4A-F1EC-98BC-F810A3BC0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A1BC8B-2F87-F46A-0E54-299B3812A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722E5B-EBF6-D7B1-F951-6FA899678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388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745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822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E8E2-3073-0AC9-B737-AD6940288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E925ED3-BDFC-54DA-4D20-7025AF0E9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DFFAD9-ACA3-D3A5-5214-4BBF6C18C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786B02-E75A-87DA-D15B-2DB56873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869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CC79-2BAC-9AB7-8980-673190B9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889AE20-A72E-0AFD-40FD-A7B4BEEB1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90445B-543B-D59C-5A53-BFF5A5D43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9E41DB-CB6B-B80C-0445-CFB7927EA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318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43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079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829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2A3B-E9A9-A585-291B-654BF58E8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9D96F6-9179-394F-5199-CB5AED173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754A6D-90A6-2FC5-984C-79FCAEF3C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9BC74B-77DE-6302-C9FF-731B5DB84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6391-5CEF-44D0-93F1-796DFE32F360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48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4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0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32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901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47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0-24)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143163" y="0"/>
            <a:ext cx="7045661" cy="6858000"/>
          </a:xfrm>
          <a:custGeom>
            <a:avLst/>
            <a:gdLst>
              <a:gd name="T0" fmla="*/ 4676 w 4676"/>
              <a:gd name="T1" fmla="*/ 0 h 4552"/>
              <a:gd name="T2" fmla="*/ 1195 w 4676"/>
              <a:gd name="T3" fmla="*/ 0 h 4552"/>
              <a:gd name="T4" fmla="*/ 993 w 4676"/>
              <a:gd name="T5" fmla="*/ 203 h 4552"/>
              <a:gd name="T6" fmla="*/ 2995 w 4676"/>
              <a:gd name="T7" fmla="*/ 2214 h 4552"/>
              <a:gd name="T8" fmla="*/ 4676 w 4676"/>
              <a:gd name="T9" fmla="*/ 526 h 4552"/>
              <a:gd name="T10" fmla="*/ 4676 w 4676"/>
              <a:gd name="T11" fmla="*/ 0 h 4552"/>
              <a:gd name="T12" fmla="*/ 1195 w 4676"/>
              <a:gd name="T13" fmla="*/ 4552 h 4552"/>
              <a:gd name="T14" fmla="*/ 4676 w 4676"/>
              <a:gd name="T15" fmla="*/ 4552 h 4552"/>
              <a:gd name="T16" fmla="*/ 4676 w 4676"/>
              <a:gd name="T17" fmla="*/ 4026 h 4552"/>
              <a:gd name="T18" fmla="*/ 2995 w 4676"/>
              <a:gd name="T19" fmla="*/ 2338 h 4552"/>
              <a:gd name="T20" fmla="*/ 993 w 4676"/>
              <a:gd name="T21" fmla="*/ 4349 h 4552"/>
              <a:gd name="T22" fmla="*/ 1195 w 4676"/>
              <a:gd name="T23" fmla="*/ 4552 h 4552"/>
              <a:gd name="T24" fmla="*/ 4676 w 4676"/>
              <a:gd name="T25" fmla="*/ 3901 h 4552"/>
              <a:gd name="T26" fmla="*/ 4676 w 4676"/>
              <a:gd name="T27" fmla="*/ 651 h 4552"/>
              <a:gd name="T28" fmla="*/ 3057 w 4676"/>
              <a:gd name="T29" fmla="*/ 2276 h 4552"/>
              <a:gd name="T30" fmla="*/ 4676 w 4676"/>
              <a:gd name="T31" fmla="*/ 3901 h 4552"/>
              <a:gd name="T32" fmla="*/ 0 w 4676"/>
              <a:gd name="T33" fmla="*/ 2276 h 4552"/>
              <a:gd name="T34" fmla="*/ 1467 w 4676"/>
              <a:gd name="T35" fmla="*/ 804 h 4552"/>
              <a:gd name="T36" fmla="*/ 2934 w 4676"/>
              <a:gd name="T37" fmla="*/ 2276 h 4552"/>
              <a:gd name="T38" fmla="*/ 1467 w 4676"/>
              <a:gd name="T39" fmla="*/ 3748 h 4552"/>
              <a:gd name="T40" fmla="*/ 0 w 4676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76" h="4552">
                <a:moveTo>
                  <a:pt x="4676" y="0"/>
                </a:moveTo>
                <a:lnTo>
                  <a:pt x="1195" y="0"/>
                </a:lnTo>
                <a:lnTo>
                  <a:pt x="993" y="203"/>
                </a:lnTo>
                <a:lnTo>
                  <a:pt x="2995" y="2214"/>
                </a:lnTo>
                <a:lnTo>
                  <a:pt x="4676" y="526"/>
                </a:lnTo>
                <a:lnTo>
                  <a:pt x="4676" y="0"/>
                </a:lnTo>
                <a:close/>
                <a:moveTo>
                  <a:pt x="1195" y="4552"/>
                </a:moveTo>
                <a:lnTo>
                  <a:pt x="4676" y="4552"/>
                </a:lnTo>
                <a:lnTo>
                  <a:pt x="4676" y="4026"/>
                </a:lnTo>
                <a:lnTo>
                  <a:pt x="2995" y="2338"/>
                </a:lnTo>
                <a:lnTo>
                  <a:pt x="993" y="4349"/>
                </a:lnTo>
                <a:lnTo>
                  <a:pt x="1195" y="4552"/>
                </a:lnTo>
                <a:close/>
                <a:moveTo>
                  <a:pt x="4676" y="3901"/>
                </a:moveTo>
                <a:lnTo>
                  <a:pt x="4676" y="651"/>
                </a:lnTo>
                <a:lnTo>
                  <a:pt x="3057" y="2276"/>
                </a:lnTo>
                <a:lnTo>
                  <a:pt x="4676" y="3901"/>
                </a:lnTo>
                <a:close/>
                <a:moveTo>
                  <a:pt x="0" y="2276"/>
                </a:moveTo>
                <a:lnTo>
                  <a:pt x="1467" y="804"/>
                </a:lnTo>
                <a:lnTo>
                  <a:pt x="2934" y="2276"/>
                </a:lnTo>
                <a:lnTo>
                  <a:pt x="1467" y="3748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9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0-24)-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632979" y="0"/>
            <a:ext cx="9351513" cy="6858000"/>
          </a:xfrm>
          <a:custGeom>
            <a:avLst/>
            <a:gdLst>
              <a:gd name="T0" fmla="*/ 1795 w 6205"/>
              <a:gd name="T1" fmla="*/ 0 h 4552"/>
              <a:gd name="T2" fmla="*/ 0 w 6205"/>
              <a:gd name="T3" fmla="*/ 0 h 4552"/>
              <a:gd name="T4" fmla="*/ 4409 w 6205"/>
              <a:gd name="T5" fmla="*/ 4552 h 4552"/>
              <a:gd name="T6" fmla="*/ 6205 w 6205"/>
              <a:gd name="T7" fmla="*/ 4552 h 4552"/>
              <a:gd name="T8" fmla="*/ 1795 w 6205"/>
              <a:gd name="T9" fmla="*/ 0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05" h="4552">
                <a:moveTo>
                  <a:pt x="1795" y="0"/>
                </a:moveTo>
                <a:lnTo>
                  <a:pt x="0" y="0"/>
                </a:lnTo>
                <a:lnTo>
                  <a:pt x="4409" y="4552"/>
                </a:lnTo>
                <a:lnTo>
                  <a:pt x="6205" y="4552"/>
                </a:lnTo>
                <a:lnTo>
                  <a:pt x="1795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038123" cy="6858000"/>
          </a:xfrm>
          <a:custGeom>
            <a:avLst/>
            <a:gdLst>
              <a:gd name="T0" fmla="*/ 260 w 4669"/>
              <a:gd name="T1" fmla="*/ 0 h 4552"/>
              <a:gd name="T2" fmla="*/ 0 w 4669"/>
              <a:gd name="T3" fmla="*/ 0 h 4552"/>
              <a:gd name="T4" fmla="*/ 0 w 4669"/>
              <a:gd name="T5" fmla="*/ 4552 h 4552"/>
              <a:gd name="T6" fmla="*/ 4669 w 4669"/>
              <a:gd name="T7" fmla="*/ 4552 h 4552"/>
              <a:gd name="T8" fmla="*/ 260 w 4669"/>
              <a:gd name="T9" fmla="*/ 0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69" h="4552">
                <a:moveTo>
                  <a:pt x="260" y="0"/>
                </a:moveTo>
                <a:lnTo>
                  <a:pt x="0" y="0"/>
                </a:lnTo>
                <a:lnTo>
                  <a:pt x="0" y="4552"/>
                </a:lnTo>
                <a:lnTo>
                  <a:pt x="4669" y="4552"/>
                </a:lnTo>
                <a:lnTo>
                  <a:pt x="26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5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541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41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6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57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024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8"/>
            <a:ext cx="10512862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0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0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211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324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0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514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8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0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0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074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BA6DC-D6A5-DB44-95CB-60E3B0C3C4FD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828D-2622-D74B-96C3-EAE585287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39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hyperlink" Target="https://bogota.gov.co/servicios/entidad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hyperlink" Target="https://bogota.gov.co/servicios/entida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bogota.gov.co/servicios/entida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s://participacion.gobiernoabiertobogota.gov.co/presupuesto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chart" Target="../charts/chart1.xml"/><Relationship Id="rId21" Type="http://schemas.openxmlformats.org/officeDocument/2006/relationships/image" Target="../media/image75.svg"/><Relationship Id="rId7" Type="http://schemas.openxmlformats.org/officeDocument/2006/relationships/image" Target="../media/image61.jp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jp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jp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77.png"/><Relationship Id="rId7" Type="http://schemas.openxmlformats.org/officeDocument/2006/relationships/image" Target="../media/image58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2.wdp"/><Relationship Id="rId4" Type="http://schemas.openxmlformats.org/officeDocument/2006/relationships/image" Target="../media/image78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slide" Target="slide30.xml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.png"/><Relationship Id="rId3" Type="http://schemas.openxmlformats.org/officeDocument/2006/relationships/hyperlink" Target="https://www.haciendabogota.gov.co/es/sdh/asi-se-invierte-el-presupuesto-en-bogota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hyperlink" Target="https://www.haciendabogota.gov.co/es/sdh/presupuesto-y-ejecucion-del-distrit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biernoabiertobogota.gov.co/gab/presupuesto/presupuesto-general" TargetMode="External"/><Relationship Id="rId11" Type="http://schemas.openxmlformats.org/officeDocument/2006/relationships/image" Target="../media/image31.emf"/><Relationship Id="rId5" Type="http://schemas.openxmlformats.org/officeDocument/2006/relationships/hyperlink" Target="https://www.sdp.gov.co/gestion-a-la-inversion/programacion-y-seguimiento-a-la-inversion/seguimiento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observatoriofiscal.shd.gov.co/" TargetMode="Externa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24">
            <a:extLst>
              <a:ext uri="{FF2B5EF4-FFF2-40B4-BE49-F238E27FC236}">
                <a16:creationId xmlns:a16="http://schemas.microsoft.com/office/drawing/2014/main" id="{4CCD3B89-A12B-FB22-1837-6C8DA4A815C8}"/>
              </a:ext>
            </a:extLst>
          </p:cNvPr>
          <p:cNvSpPr/>
          <p:nvPr/>
        </p:nvSpPr>
        <p:spPr>
          <a:xfrm>
            <a:off x="5242406" y="4067165"/>
            <a:ext cx="4220201" cy="3094587"/>
          </a:xfrm>
          <a:custGeom>
            <a:avLst/>
            <a:gdLst>
              <a:gd name="connsiteX0" fmla="*/ 0 w 14030924"/>
              <a:gd name="connsiteY0" fmla="*/ 0 h 10288588"/>
              <a:gd name="connsiteX1" fmla="*/ 4058905 w 14030924"/>
              <a:gd name="connsiteY1" fmla="*/ 0 h 10288588"/>
              <a:gd name="connsiteX2" fmla="*/ 14030924 w 14030924"/>
              <a:gd name="connsiteY2" fmla="*/ 10288588 h 10288588"/>
              <a:gd name="connsiteX3" fmla="*/ 9969757 w 14030924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0924" h="10288588">
                <a:moveTo>
                  <a:pt x="0" y="0"/>
                </a:moveTo>
                <a:lnTo>
                  <a:pt x="4058905" y="0"/>
                </a:lnTo>
                <a:lnTo>
                  <a:pt x="14030924" y="10288588"/>
                </a:lnTo>
                <a:lnTo>
                  <a:pt x="9969757" y="10288588"/>
                </a:lnTo>
                <a:close/>
              </a:path>
            </a:pathLst>
          </a:custGeom>
          <a:gradFill>
            <a:gsLst>
              <a:gs pos="10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4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05126370-7421-4E8B-B9A3-CAAB00FC136D}"/>
              </a:ext>
            </a:extLst>
          </p:cNvPr>
          <p:cNvSpPr/>
          <p:nvPr/>
        </p:nvSpPr>
        <p:spPr>
          <a:xfrm>
            <a:off x="-1" y="0"/>
            <a:ext cx="7045661" cy="6857272"/>
          </a:xfrm>
          <a:custGeom>
            <a:avLst/>
            <a:gdLst>
              <a:gd name="connsiteX0" fmla="*/ 3800313 w 10571245"/>
              <a:gd name="connsiteY0" fmla="*/ 5284429 h 10288588"/>
              <a:gd name="connsiteX1" fmla="*/ 8326325 w 10571245"/>
              <a:gd name="connsiteY1" fmla="*/ 9829760 h 10288588"/>
              <a:gd name="connsiteX2" fmla="*/ 7869654 w 10571245"/>
              <a:gd name="connsiteY2" fmla="*/ 10288588 h 10288588"/>
              <a:gd name="connsiteX3" fmla="*/ 0 w 10571245"/>
              <a:gd name="connsiteY3" fmla="*/ 10288588 h 10288588"/>
              <a:gd name="connsiteX4" fmla="*/ 0 w 10571245"/>
              <a:gd name="connsiteY4" fmla="*/ 9099705 h 10288588"/>
              <a:gd name="connsiteX5" fmla="*/ 7254732 w 10571245"/>
              <a:gd name="connsiteY5" fmla="*/ 1817229 h 10288588"/>
              <a:gd name="connsiteX6" fmla="*/ 10571245 w 10571245"/>
              <a:gd name="connsiteY6" fmla="*/ 5144294 h 10288588"/>
              <a:gd name="connsiteX7" fmla="*/ 7254732 w 10571245"/>
              <a:gd name="connsiteY7" fmla="*/ 8471359 h 10288588"/>
              <a:gd name="connsiteX8" fmla="*/ 3938219 w 10571245"/>
              <a:gd name="connsiteY8" fmla="*/ 5144294 h 10288588"/>
              <a:gd name="connsiteX9" fmla="*/ 0 w 10571245"/>
              <a:gd name="connsiteY9" fmla="*/ 1471413 h 10288588"/>
              <a:gd name="connsiteX10" fmla="*/ 3660146 w 10571245"/>
              <a:gd name="connsiteY10" fmla="*/ 5144294 h 10288588"/>
              <a:gd name="connsiteX11" fmla="*/ 0 w 10571245"/>
              <a:gd name="connsiteY11" fmla="*/ 8817175 h 10288588"/>
              <a:gd name="connsiteX12" fmla="*/ 0 w 10571245"/>
              <a:gd name="connsiteY12" fmla="*/ 0 h 10288588"/>
              <a:gd name="connsiteX13" fmla="*/ 7869654 w 10571245"/>
              <a:gd name="connsiteY13" fmla="*/ 0 h 10288588"/>
              <a:gd name="connsiteX14" fmla="*/ 8326325 w 10571245"/>
              <a:gd name="connsiteY14" fmla="*/ 458828 h 10288588"/>
              <a:gd name="connsiteX15" fmla="*/ 3800313 w 10571245"/>
              <a:gd name="connsiteY15" fmla="*/ 5004160 h 10288588"/>
              <a:gd name="connsiteX16" fmla="*/ 0 w 10571245"/>
              <a:gd name="connsiteY16" fmla="*/ 1188883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71245" h="10288588">
                <a:moveTo>
                  <a:pt x="3800313" y="5284429"/>
                </a:moveTo>
                <a:lnTo>
                  <a:pt x="8326325" y="9829760"/>
                </a:lnTo>
                <a:lnTo>
                  <a:pt x="7869654" y="10288588"/>
                </a:lnTo>
                <a:lnTo>
                  <a:pt x="0" y="10288588"/>
                </a:lnTo>
                <a:lnTo>
                  <a:pt x="0" y="9099705"/>
                </a:lnTo>
                <a:close/>
                <a:moveTo>
                  <a:pt x="7254732" y="1817229"/>
                </a:moveTo>
                <a:lnTo>
                  <a:pt x="10571245" y="5144294"/>
                </a:lnTo>
                <a:lnTo>
                  <a:pt x="7254732" y="8471359"/>
                </a:lnTo>
                <a:lnTo>
                  <a:pt x="3938219" y="5144294"/>
                </a:lnTo>
                <a:close/>
                <a:moveTo>
                  <a:pt x="0" y="1471413"/>
                </a:moveTo>
                <a:lnTo>
                  <a:pt x="3660146" y="5144294"/>
                </a:lnTo>
                <a:lnTo>
                  <a:pt x="0" y="8817175"/>
                </a:lnTo>
                <a:close/>
                <a:moveTo>
                  <a:pt x="0" y="0"/>
                </a:moveTo>
                <a:lnTo>
                  <a:pt x="7869654" y="0"/>
                </a:lnTo>
                <a:lnTo>
                  <a:pt x="8326325" y="458828"/>
                </a:lnTo>
                <a:lnTo>
                  <a:pt x="3800313" y="5004160"/>
                </a:lnTo>
                <a:lnTo>
                  <a:pt x="0" y="1188883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90000">
                <a:schemeClr val="bg2"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200" dirty="0"/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8A8C47FC-947A-CA8F-9654-202BF5BED6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329"/>
          <a:stretch>
            <a:fillRect/>
          </a:stretch>
        </p:blipFill>
        <p:spPr/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06413CEA-D9A2-3C4A-7F74-255D2FD2BD57}"/>
              </a:ext>
            </a:extLst>
          </p:cNvPr>
          <p:cNvGrpSpPr/>
          <p:nvPr/>
        </p:nvGrpSpPr>
        <p:grpSpPr>
          <a:xfrm>
            <a:off x="686855" y="1958536"/>
            <a:ext cx="4555551" cy="3118729"/>
            <a:chOff x="686855" y="1668190"/>
            <a:chExt cx="4555551" cy="3118729"/>
          </a:xfrm>
        </p:grpSpPr>
        <p:sp>
          <p:nvSpPr>
            <p:cNvPr id="2" name="Google Shape;264;p1">
              <a:extLst>
                <a:ext uri="{FF2B5EF4-FFF2-40B4-BE49-F238E27FC236}">
                  <a16:creationId xmlns:a16="http://schemas.microsoft.com/office/drawing/2014/main" id="{F47CDCE5-2301-3841-0205-81EAD820944C}"/>
                </a:ext>
              </a:extLst>
            </p:cNvPr>
            <p:cNvSpPr txBox="1">
              <a:spLocks/>
            </p:cNvSpPr>
            <p:nvPr/>
          </p:nvSpPr>
          <p:spPr>
            <a:xfrm>
              <a:off x="686856" y="1668190"/>
              <a:ext cx="3769450" cy="1868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lvl1pPr algn="l" defTabSz="9141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3800"/>
                </a:lnSpc>
                <a:spcBef>
                  <a:spcPts val="0"/>
                </a:spcBef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s-CO" sz="40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PRESUPUESTO</a:t>
              </a:r>
              <a:br>
                <a:rPr lang="es-CO" sz="40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</a:br>
              <a:r>
                <a:rPr lang="es-CO" sz="40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PARA LOS CIUDADANOS DE BOGOTA</a:t>
              </a:r>
            </a:p>
          </p:txBody>
        </p:sp>
        <p:sp>
          <p:nvSpPr>
            <p:cNvPr id="3" name="Google Shape;264;p1">
              <a:extLst>
                <a:ext uri="{FF2B5EF4-FFF2-40B4-BE49-F238E27FC236}">
                  <a16:creationId xmlns:a16="http://schemas.microsoft.com/office/drawing/2014/main" id="{1CAF4677-E72B-09BE-ABDD-ACE585FA61D8}"/>
                </a:ext>
              </a:extLst>
            </p:cNvPr>
            <p:cNvSpPr txBox="1">
              <a:spLocks/>
            </p:cNvSpPr>
            <p:nvPr/>
          </p:nvSpPr>
          <p:spPr>
            <a:xfrm>
              <a:off x="686855" y="3967117"/>
              <a:ext cx="4555551" cy="819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lvl1pPr algn="l" defTabSz="9141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s-CO" sz="2400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Plan Distrital de Desarrollo</a:t>
              </a:r>
            </a:p>
            <a:p>
              <a:pPr>
                <a:spcBef>
                  <a:spcPts val="0"/>
                </a:spcBef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s-CO" sz="26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Bogotá Camina Segura</a:t>
              </a:r>
            </a:p>
          </p:txBody>
        </p:sp>
      </p:grpSp>
      <p:sp>
        <p:nvSpPr>
          <p:cNvPr id="10" name="Полилиния 24">
            <a:extLst>
              <a:ext uri="{FF2B5EF4-FFF2-40B4-BE49-F238E27FC236}">
                <a16:creationId xmlns:a16="http://schemas.microsoft.com/office/drawing/2014/main" id="{CB1C424F-CC14-EC70-5915-0493F19F57B3}"/>
              </a:ext>
            </a:extLst>
          </p:cNvPr>
          <p:cNvSpPr/>
          <p:nvPr/>
        </p:nvSpPr>
        <p:spPr>
          <a:xfrm>
            <a:off x="6335321" y="-2616200"/>
            <a:ext cx="9351513" cy="6857272"/>
          </a:xfrm>
          <a:custGeom>
            <a:avLst/>
            <a:gdLst>
              <a:gd name="connsiteX0" fmla="*/ 0 w 14030924"/>
              <a:gd name="connsiteY0" fmla="*/ 0 h 10288588"/>
              <a:gd name="connsiteX1" fmla="*/ 4058905 w 14030924"/>
              <a:gd name="connsiteY1" fmla="*/ 0 h 10288588"/>
              <a:gd name="connsiteX2" fmla="*/ 14030924 w 14030924"/>
              <a:gd name="connsiteY2" fmla="*/ 10288588 h 10288588"/>
              <a:gd name="connsiteX3" fmla="*/ 9969757 w 14030924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0924" h="10288588">
                <a:moveTo>
                  <a:pt x="0" y="0"/>
                </a:moveTo>
                <a:lnTo>
                  <a:pt x="4058905" y="0"/>
                </a:lnTo>
                <a:lnTo>
                  <a:pt x="14030924" y="10288588"/>
                </a:lnTo>
                <a:lnTo>
                  <a:pt x="9969757" y="10288588"/>
                </a:lnTo>
                <a:close/>
              </a:path>
            </a:pathLst>
          </a:custGeom>
          <a:gradFill>
            <a:gsLst>
              <a:gs pos="10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4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69568C-E8E4-0D60-881A-99F8F0F092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rcRect l="29960" t="45403" r="29754" b="37720"/>
          <a:stretch/>
        </p:blipFill>
        <p:spPr>
          <a:xfrm>
            <a:off x="1238916" y="5785250"/>
            <a:ext cx="2283913" cy="5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6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10DDC6F3-705B-6971-1B0D-D2075B2C3F5C}"/>
              </a:ext>
            </a:extLst>
          </p:cNvPr>
          <p:cNvGrpSpPr/>
          <p:nvPr/>
        </p:nvGrpSpPr>
        <p:grpSpPr>
          <a:xfrm>
            <a:off x="3116545" y="2411675"/>
            <a:ext cx="7144109" cy="1854312"/>
            <a:chOff x="2055850" y="2175620"/>
            <a:chExt cx="8100523" cy="2102557"/>
          </a:xfrm>
        </p:grpSpPr>
        <p:sp>
          <p:nvSpPr>
            <p:cNvPr id="4" name="Little circles">
              <a:extLst>
                <a:ext uri="{FF2B5EF4-FFF2-40B4-BE49-F238E27FC236}">
                  <a16:creationId xmlns:a16="http://schemas.microsoft.com/office/drawing/2014/main" id="{A61FEC2E-80ED-7DA1-F4E4-317B2B3CA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030" y="3160455"/>
              <a:ext cx="136099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" name="Little circles">
              <a:extLst>
                <a:ext uri="{FF2B5EF4-FFF2-40B4-BE49-F238E27FC236}">
                  <a16:creationId xmlns:a16="http://schemas.microsoft.com/office/drawing/2014/main" id="{CA93C459-3AA9-C9E3-96E1-8C8F168F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051" y="3160455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Little circles">
              <a:extLst>
                <a:ext uri="{FF2B5EF4-FFF2-40B4-BE49-F238E27FC236}">
                  <a16:creationId xmlns:a16="http://schemas.microsoft.com/office/drawing/2014/main" id="{077DD402-4AB7-74B4-49B5-20A1DAB12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37" y="2619279"/>
              <a:ext cx="150029" cy="147887"/>
            </a:xfrm>
            <a:custGeom>
              <a:avLst/>
              <a:gdLst>
                <a:gd name="T0" fmla="*/ 64 w 77"/>
                <a:gd name="T1" fmla="*/ 63 h 77"/>
                <a:gd name="T2" fmla="*/ 15 w 77"/>
                <a:gd name="T3" fmla="*/ 64 h 77"/>
                <a:gd name="T4" fmla="*/ 14 w 77"/>
                <a:gd name="T5" fmla="*/ 15 h 77"/>
                <a:gd name="T6" fmla="*/ 63 w 77"/>
                <a:gd name="T7" fmla="*/ 14 h 77"/>
                <a:gd name="T8" fmla="*/ 64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64" y="63"/>
                  </a:moveTo>
                  <a:cubicBezTo>
                    <a:pt x="51" y="77"/>
                    <a:pt x="29" y="77"/>
                    <a:pt x="15" y="64"/>
                  </a:cubicBezTo>
                  <a:cubicBezTo>
                    <a:pt x="1" y="51"/>
                    <a:pt x="0" y="29"/>
                    <a:pt x="14" y="15"/>
                  </a:cubicBezTo>
                  <a:cubicBezTo>
                    <a:pt x="27" y="1"/>
                    <a:pt x="49" y="0"/>
                    <a:pt x="63" y="14"/>
                  </a:cubicBezTo>
                  <a:cubicBezTo>
                    <a:pt x="77" y="27"/>
                    <a:pt x="77" y="49"/>
                    <a:pt x="64" y="63"/>
                  </a:cubicBezTo>
                  <a:close/>
                </a:path>
              </a:pathLst>
            </a:cu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Little circles">
              <a:extLst>
                <a:ext uri="{FF2B5EF4-FFF2-40B4-BE49-F238E27FC236}">
                  <a16:creationId xmlns:a16="http://schemas.microsoft.com/office/drawing/2014/main" id="{1FBF8CF9-A06A-D970-7108-D464950AE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7357" y="2619279"/>
              <a:ext cx="148957" cy="147887"/>
            </a:xfrm>
            <a:custGeom>
              <a:avLst/>
              <a:gdLst>
                <a:gd name="T0" fmla="*/ 13 w 77"/>
                <a:gd name="T1" fmla="*/ 63 h 77"/>
                <a:gd name="T2" fmla="*/ 62 w 77"/>
                <a:gd name="T3" fmla="*/ 64 h 77"/>
                <a:gd name="T4" fmla="*/ 63 w 77"/>
                <a:gd name="T5" fmla="*/ 15 h 77"/>
                <a:gd name="T6" fmla="*/ 14 w 77"/>
                <a:gd name="T7" fmla="*/ 14 h 77"/>
                <a:gd name="T8" fmla="*/ 13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13" y="63"/>
                  </a:moveTo>
                  <a:cubicBezTo>
                    <a:pt x="26" y="77"/>
                    <a:pt x="48" y="77"/>
                    <a:pt x="62" y="64"/>
                  </a:cubicBezTo>
                  <a:cubicBezTo>
                    <a:pt x="76" y="51"/>
                    <a:pt x="77" y="29"/>
                    <a:pt x="63" y="15"/>
                  </a:cubicBezTo>
                  <a:cubicBezTo>
                    <a:pt x="50" y="1"/>
                    <a:pt x="28" y="0"/>
                    <a:pt x="14" y="14"/>
                  </a:cubicBezTo>
                  <a:cubicBezTo>
                    <a:pt x="0" y="27"/>
                    <a:pt x="0" y="49"/>
                    <a:pt x="13" y="63"/>
                  </a:cubicBezTo>
                  <a:close/>
                </a:path>
              </a:pathLst>
            </a:cu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Little circles">
              <a:extLst>
                <a:ext uri="{FF2B5EF4-FFF2-40B4-BE49-F238E27FC236}">
                  <a16:creationId xmlns:a16="http://schemas.microsoft.com/office/drawing/2014/main" id="{E075B5A7-ED37-CA2F-2373-B67D63BF9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73" y="3160455"/>
              <a:ext cx="135027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Little circles">
              <a:extLst>
                <a:ext uri="{FF2B5EF4-FFF2-40B4-BE49-F238E27FC236}">
                  <a16:creationId xmlns:a16="http://schemas.microsoft.com/office/drawing/2014/main" id="{DAB0E7F3-EE10-346D-3D7D-FA0172D6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095" y="3160455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Ribbon E">
              <a:extLst>
                <a:ext uri="{FF2B5EF4-FFF2-40B4-BE49-F238E27FC236}">
                  <a16:creationId xmlns:a16="http://schemas.microsoft.com/office/drawing/2014/main" id="{289E294E-AD65-62EF-381B-6CB7EC2A0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6717" y="2582843"/>
              <a:ext cx="1879656" cy="1695333"/>
            </a:xfrm>
            <a:custGeom>
              <a:avLst/>
              <a:gdLst>
                <a:gd name="T0" fmla="*/ 971 w 971"/>
                <a:gd name="T1" fmla="*/ 335 h 880"/>
                <a:gd name="T2" fmla="*/ 838 w 971"/>
                <a:gd name="T3" fmla="*/ 0 h 880"/>
                <a:gd name="T4" fmla="*/ 814 w 971"/>
                <a:gd name="T5" fmla="*/ 23 h 880"/>
                <a:gd name="T6" fmla="*/ 815 w 971"/>
                <a:gd name="T7" fmla="*/ 24 h 880"/>
                <a:gd name="T8" fmla="*/ 813 w 971"/>
                <a:gd name="T9" fmla="*/ 96 h 880"/>
                <a:gd name="T10" fmla="*/ 743 w 971"/>
                <a:gd name="T11" fmla="*/ 95 h 880"/>
                <a:gd name="T12" fmla="*/ 719 w 971"/>
                <a:gd name="T13" fmla="*/ 119 h 880"/>
                <a:gd name="T14" fmla="*/ 804 w 971"/>
                <a:gd name="T15" fmla="*/ 335 h 880"/>
                <a:gd name="T16" fmla="*/ 486 w 971"/>
                <a:gd name="T17" fmla="*/ 653 h 880"/>
                <a:gd name="T18" fmla="*/ 168 w 971"/>
                <a:gd name="T19" fmla="*/ 343 h 880"/>
                <a:gd name="T20" fmla="*/ 134 w 971"/>
                <a:gd name="T21" fmla="*/ 343 h 880"/>
                <a:gd name="T22" fmla="*/ 84 w 971"/>
                <a:gd name="T23" fmla="*/ 386 h 880"/>
                <a:gd name="T24" fmla="*/ 34 w 971"/>
                <a:gd name="T25" fmla="*/ 343 h 880"/>
                <a:gd name="T26" fmla="*/ 0 w 971"/>
                <a:gd name="T27" fmla="*/ 343 h 880"/>
                <a:gd name="T28" fmla="*/ 422 w 971"/>
                <a:gd name="T29" fmla="*/ 816 h 880"/>
                <a:gd name="T30" fmla="*/ 422 w 971"/>
                <a:gd name="T31" fmla="*/ 816 h 880"/>
                <a:gd name="T32" fmla="*/ 486 w 971"/>
                <a:gd name="T33" fmla="*/ 880 h 880"/>
                <a:gd name="T34" fmla="*/ 550 w 971"/>
                <a:gd name="T35" fmla="*/ 816 h 880"/>
                <a:gd name="T36" fmla="*/ 550 w 971"/>
                <a:gd name="T37" fmla="*/ 816 h 880"/>
                <a:gd name="T38" fmla="*/ 971 w 971"/>
                <a:gd name="T39" fmla="*/ 33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35"/>
                  </a:moveTo>
                  <a:cubicBezTo>
                    <a:pt x="971" y="205"/>
                    <a:pt x="921" y="87"/>
                    <a:pt x="838" y="0"/>
                  </a:cubicBezTo>
                  <a:cubicBezTo>
                    <a:pt x="814" y="23"/>
                    <a:pt x="814" y="23"/>
                    <a:pt x="814" y="23"/>
                  </a:cubicBezTo>
                  <a:cubicBezTo>
                    <a:pt x="815" y="24"/>
                    <a:pt x="815" y="24"/>
                    <a:pt x="815" y="24"/>
                  </a:cubicBezTo>
                  <a:cubicBezTo>
                    <a:pt x="835" y="45"/>
                    <a:pt x="834" y="77"/>
                    <a:pt x="813" y="96"/>
                  </a:cubicBezTo>
                  <a:cubicBezTo>
                    <a:pt x="793" y="115"/>
                    <a:pt x="762" y="115"/>
                    <a:pt x="743" y="95"/>
                  </a:cubicBezTo>
                  <a:cubicBezTo>
                    <a:pt x="719" y="119"/>
                    <a:pt x="719" y="119"/>
                    <a:pt x="719" y="119"/>
                  </a:cubicBezTo>
                  <a:cubicBezTo>
                    <a:pt x="772" y="175"/>
                    <a:pt x="804" y="251"/>
                    <a:pt x="804" y="335"/>
                  </a:cubicBezTo>
                  <a:cubicBezTo>
                    <a:pt x="804" y="511"/>
                    <a:pt x="662" y="653"/>
                    <a:pt x="486" y="653"/>
                  </a:cubicBezTo>
                  <a:cubicBezTo>
                    <a:pt x="313" y="653"/>
                    <a:pt x="172" y="515"/>
                    <a:pt x="168" y="343"/>
                  </a:cubicBezTo>
                  <a:cubicBezTo>
                    <a:pt x="134" y="343"/>
                    <a:pt x="134" y="343"/>
                    <a:pt x="134" y="343"/>
                  </a:cubicBezTo>
                  <a:cubicBezTo>
                    <a:pt x="130" y="367"/>
                    <a:pt x="109" y="386"/>
                    <a:pt x="84" y="386"/>
                  </a:cubicBezTo>
                  <a:cubicBezTo>
                    <a:pt x="59" y="386"/>
                    <a:pt x="38" y="367"/>
                    <a:pt x="34" y="3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4" y="586"/>
                    <a:pt x="187" y="785"/>
                    <a:pt x="422" y="816"/>
                  </a:cubicBezTo>
                  <a:cubicBezTo>
                    <a:pt x="422" y="816"/>
                    <a:pt x="422" y="816"/>
                    <a:pt x="422" y="816"/>
                  </a:cubicBezTo>
                  <a:cubicBezTo>
                    <a:pt x="486" y="880"/>
                    <a:pt x="486" y="880"/>
                    <a:pt x="486" y="880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788" y="785"/>
                    <a:pt x="971" y="581"/>
                    <a:pt x="971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Ribbon D">
              <a:extLst>
                <a:ext uri="{FF2B5EF4-FFF2-40B4-BE49-F238E27FC236}">
                  <a16:creationId xmlns:a16="http://schemas.microsoft.com/office/drawing/2014/main" id="{6D150CA4-DAB8-B45B-C055-8D4DDC494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696" y="2175620"/>
              <a:ext cx="1881799" cy="1037346"/>
            </a:xfrm>
            <a:custGeom>
              <a:avLst/>
              <a:gdLst>
                <a:gd name="T0" fmla="*/ 550 w 972"/>
                <a:gd name="T1" fmla="*/ 65 h 538"/>
                <a:gd name="T2" fmla="*/ 550 w 972"/>
                <a:gd name="T3" fmla="*/ 65 h 538"/>
                <a:gd name="T4" fmla="*/ 486 w 972"/>
                <a:gd name="T5" fmla="*/ 0 h 538"/>
                <a:gd name="T6" fmla="*/ 422 w 972"/>
                <a:gd name="T7" fmla="*/ 65 h 538"/>
                <a:gd name="T8" fmla="*/ 422 w 972"/>
                <a:gd name="T9" fmla="*/ 65 h 538"/>
                <a:gd name="T10" fmla="*/ 0 w 972"/>
                <a:gd name="T11" fmla="*/ 538 h 538"/>
                <a:gd name="T12" fmla="*/ 34 w 972"/>
                <a:gd name="T13" fmla="*/ 538 h 538"/>
                <a:gd name="T14" fmla="*/ 84 w 972"/>
                <a:gd name="T15" fmla="*/ 495 h 538"/>
                <a:gd name="T16" fmla="*/ 134 w 972"/>
                <a:gd name="T17" fmla="*/ 538 h 538"/>
                <a:gd name="T18" fmla="*/ 168 w 972"/>
                <a:gd name="T19" fmla="*/ 538 h 538"/>
                <a:gd name="T20" fmla="*/ 486 w 972"/>
                <a:gd name="T21" fmla="*/ 228 h 538"/>
                <a:gd name="T22" fmla="*/ 486 w 972"/>
                <a:gd name="T23" fmla="*/ 228 h 538"/>
                <a:gd name="T24" fmla="*/ 486 w 972"/>
                <a:gd name="T25" fmla="*/ 228 h 538"/>
                <a:gd name="T26" fmla="*/ 804 w 972"/>
                <a:gd name="T27" fmla="*/ 538 h 538"/>
                <a:gd name="T28" fmla="*/ 838 w 972"/>
                <a:gd name="T29" fmla="*/ 538 h 538"/>
                <a:gd name="T30" fmla="*/ 888 w 972"/>
                <a:gd name="T31" fmla="*/ 495 h 538"/>
                <a:gd name="T32" fmla="*/ 938 w 972"/>
                <a:gd name="T33" fmla="*/ 538 h 538"/>
                <a:gd name="T34" fmla="*/ 972 w 972"/>
                <a:gd name="T35" fmla="*/ 538 h 538"/>
                <a:gd name="T36" fmla="*/ 550 w 972"/>
                <a:gd name="T37" fmla="*/ 6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2" h="538">
                  <a:moveTo>
                    <a:pt x="550" y="65"/>
                  </a:moveTo>
                  <a:cubicBezTo>
                    <a:pt x="550" y="65"/>
                    <a:pt x="550" y="65"/>
                    <a:pt x="550" y="65"/>
                  </a:cubicBezTo>
                  <a:cubicBezTo>
                    <a:pt x="486" y="0"/>
                    <a:pt x="486" y="0"/>
                    <a:pt x="486" y="0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187" y="96"/>
                    <a:pt x="4" y="295"/>
                    <a:pt x="0" y="538"/>
                  </a:cubicBezTo>
                  <a:cubicBezTo>
                    <a:pt x="34" y="538"/>
                    <a:pt x="34" y="538"/>
                    <a:pt x="34" y="538"/>
                  </a:cubicBezTo>
                  <a:cubicBezTo>
                    <a:pt x="38" y="514"/>
                    <a:pt x="59" y="495"/>
                    <a:pt x="84" y="495"/>
                  </a:cubicBezTo>
                  <a:cubicBezTo>
                    <a:pt x="109" y="495"/>
                    <a:pt x="130" y="514"/>
                    <a:pt x="134" y="538"/>
                  </a:cubicBezTo>
                  <a:cubicBezTo>
                    <a:pt x="168" y="538"/>
                    <a:pt x="168" y="538"/>
                    <a:pt x="168" y="538"/>
                  </a:cubicBezTo>
                  <a:cubicBezTo>
                    <a:pt x="172" y="366"/>
                    <a:pt x="313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659" y="228"/>
                    <a:pt x="800" y="366"/>
                    <a:pt x="804" y="538"/>
                  </a:cubicBezTo>
                  <a:cubicBezTo>
                    <a:pt x="838" y="538"/>
                    <a:pt x="838" y="538"/>
                    <a:pt x="838" y="538"/>
                  </a:cubicBezTo>
                  <a:cubicBezTo>
                    <a:pt x="842" y="514"/>
                    <a:pt x="863" y="495"/>
                    <a:pt x="888" y="495"/>
                  </a:cubicBezTo>
                  <a:cubicBezTo>
                    <a:pt x="913" y="495"/>
                    <a:pt x="934" y="514"/>
                    <a:pt x="938" y="538"/>
                  </a:cubicBezTo>
                  <a:cubicBezTo>
                    <a:pt x="972" y="538"/>
                    <a:pt x="972" y="538"/>
                    <a:pt x="972" y="538"/>
                  </a:cubicBezTo>
                  <a:cubicBezTo>
                    <a:pt x="968" y="295"/>
                    <a:pt x="785" y="96"/>
                    <a:pt x="550" y="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ibbon C">
              <a:extLst>
                <a:ext uri="{FF2B5EF4-FFF2-40B4-BE49-F238E27FC236}">
                  <a16:creationId xmlns:a16="http://schemas.microsoft.com/office/drawing/2014/main" id="{E45068EA-E143-EC5D-074D-112C82647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49" y="3244044"/>
              <a:ext cx="1878584" cy="1034133"/>
            </a:xfrm>
            <a:custGeom>
              <a:avLst/>
              <a:gdLst>
                <a:gd name="T0" fmla="*/ 971 w 971"/>
                <a:gd name="T1" fmla="*/ 0 h 537"/>
                <a:gd name="T2" fmla="*/ 938 w 971"/>
                <a:gd name="T3" fmla="*/ 0 h 537"/>
                <a:gd name="T4" fmla="*/ 888 w 971"/>
                <a:gd name="T5" fmla="*/ 43 h 537"/>
                <a:gd name="T6" fmla="*/ 838 w 971"/>
                <a:gd name="T7" fmla="*/ 0 h 537"/>
                <a:gd name="T8" fmla="*/ 804 w 971"/>
                <a:gd name="T9" fmla="*/ 0 h 537"/>
                <a:gd name="T10" fmla="*/ 486 w 971"/>
                <a:gd name="T11" fmla="*/ 310 h 537"/>
                <a:gd name="T12" fmla="*/ 486 w 971"/>
                <a:gd name="T13" fmla="*/ 310 h 537"/>
                <a:gd name="T14" fmla="*/ 486 w 971"/>
                <a:gd name="T15" fmla="*/ 310 h 537"/>
                <a:gd name="T16" fmla="*/ 168 w 971"/>
                <a:gd name="T17" fmla="*/ 0 h 537"/>
                <a:gd name="T18" fmla="*/ 134 w 971"/>
                <a:gd name="T19" fmla="*/ 0 h 537"/>
                <a:gd name="T20" fmla="*/ 84 w 971"/>
                <a:gd name="T21" fmla="*/ 43 h 537"/>
                <a:gd name="T22" fmla="*/ 34 w 971"/>
                <a:gd name="T23" fmla="*/ 0 h 537"/>
                <a:gd name="T24" fmla="*/ 0 w 971"/>
                <a:gd name="T25" fmla="*/ 0 h 537"/>
                <a:gd name="T26" fmla="*/ 422 w 971"/>
                <a:gd name="T27" fmla="*/ 473 h 537"/>
                <a:gd name="T28" fmla="*/ 422 w 971"/>
                <a:gd name="T29" fmla="*/ 473 h 537"/>
                <a:gd name="T30" fmla="*/ 486 w 971"/>
                <a:gd name="T31" fmla="*/ 537 h 537"/>
                <a:gd name="T32" fmla="*/ 550 w 971"/>
                <a:gd name="T33" fmla="*/ 473 h 537"/>
                <a:gd name="T34" fmla="*/ 550 w 971"/>
                <a:gd name="T35" fmla="*/ 473 h 537"/>
                <a:gd name="T36" fmla="*/ 971 w 971"/>
                <a:gd name="T3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971" y="0"/>
                  </a:moveTo>
                  <a:cubicBezTo>
                    <a:pt x="938" y="0"/>
                    <a:pt x="938" y="0"/>
                    <a:pt x="938" y="0"/>
                  </a:cubicBezTo>
                  <a:cubicBezTo>
                    <a:pt x="934" y="24"/>
                    <a:pt x="913" y="43"/>
                    <a:pt x="888" y="43"/>
                  </a:cubicBezTo>
                  <a:cubicBezTo>
                    <a:pt x="863" y="43"/>
                    <a:pt x="842" y="24"/>
                    <a:pt x="838" y="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800" y="172"/>
                    <a:pt x="659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313" y="310"/>
                    <a:pt x="172" y="172"/>
                    <a:pt x="16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0" y="24"/>
                    <a:pt x="109" y="43"/>
                    <a:pt x="84" y="43"/>
                  </a:cubicBezTo>
                  <a:cubicBezTo>
                    <a:pt x="59" y="43"/>
                    <a:pt x="38" y="24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43"/>
                    <a:pt x="187" y="442"/>
                    <a:pt x="422" y="473"/>
                  </a:cubicBezTo>
                  <a:cubicBezTo>
                    <a:pt x="422" y="473"/>
                    <a:pt x="422" y="473"/>
                    <a:pt x="422" y="473"/>
                  </a:cubicBezTo>
                  <a:cubicBezTo>
                    <a:pt x="486" y="537"/>
                    <a:pt x="486" y="537"/>
                    <a:pt x="486" y="537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785" y="442"/>
                    <a:pt x="968" y="243"/>
                    <a:pt x="97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Ribbon B">
              <a:extLst>
                <a:ext uri="{FF2B5EF4-FFF2-40B4-BE49-F238E27FC236}">
                  <a16:creationId xmlns:a16="http://schemas.microsoft.com/office/drawing/2014/main" id="{7C9D71B2-8E59-AA14-B5A0-6D11857C8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799" y="2177763"/>
              <a:ext cx="1879656" cy="1035204"/>
            </a:xfrm>
            <a:custGeom>
              <a:avLst/>
              <a:gdLst>
                <a:gd name="T0" fmla="*/ 549 w 971"/>
                <a:gd name="T1" fmla="*/ 64 h 537"/>
                <a:gd name="T2" fmla="*/ 549 w 971"/>
                <a:gd name="T3" fmla="*/ 64 h 537"/>
                <a:gd name="T4" fmla="*/ 485 w 971"/>
                <a:gd name="T5" fmla="*/ 0 h 537"/>
                <a:gd name="T6" fmla="*/ 421 w 971"/>
                <a:gd name="T7" fmla="*/ 64 h 537"/>
                <a:gd name="T8" fmla="*/ 421 w 971"/>
                <a:gd name="T9" fmla="*/ 64 h 537"/>
                <a:gd name="T10" fmla="*/ 0 w 971"/>
                <a:gd name="T11" fmla="*/ 537 h 537"/>
                <a:gd name="T12" fmla="*/ 33 w 971"/>
                <a:gd name="T13" fmla="*/ 537 h 537"/>
                <a:gd name="T14" fmla="*/ 83 w 971"/>
                <a:gd name="T15" fmla="*/ 494 h 537"/>
                <a:gd name="T16" fmla="*/ 133 w 971"/>
                <a:gd name="T17" fmla="*/ 537 h 537"/>
                <a:gd name="T18" fmla="*/ 167 w 971"/>
                <a:gd name="T19" fmla="*/ 537 h 537"/>
                <a:gd name="T20" fmla="*/ 485 w 971"/>
                <a:gd name="T21" fmla="*/ 227 h 537"/>
                <a:gd name="T22" fmla="*/ 485 w 971"/>
                <a:gd name="T23" fmla="*/ 227 h 537"/>
                <a:gd name="T24" fmla="*/ 485 w 971"/>
                <a:gd name="T25" fmla="*/ 227 h 537"/>
                <a:gd name="T26" fmla="*/ 803 w 971"/>
                <a:gd name="T27" fmla="*/ 537 h 537"/>
                <a:gd name="T28" fmla="*/ 837 w 971"/>
                <a:gd name="T29" fmla="*/ 537 h 537"/>
                <a:gd name="T30" fmla="*/ 887 w 971"/>
                <a:gd name="T31" fmla="*/ 494 h 537"/>
                <a:gd name="T32" fmla="*/ 937 w 971"/>
                <a:gd name="T33" fmla="*/ 537 h 537"/>
                <a:gd name="T34" fmla="*/ 971 w 971"/>
                <a:gd name="T35" fmla="*/ 537 h 537"/>
                <a:gd name="T36" fmla="*/ 549 w 971"/>
                <a:gd name="T37" fmla="*/ 6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549" y="64"/>
                  </a:moveTo>
                  <a:cubicBezTo>
                    <a:pt x="549" y="64"/>
                    <a:pt x="549" y="64"/>
                    <a:pt x="549" y="64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186" y="95"/>
                    <a:pt x="3" y="294"/>
                    <a:pt x="0" y="537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7" y="513"/>
                    <a:pt x="58" y="494"/>
                    <a:pt x="83" y="494"/>
                  </a:cubicBezTo>
                  <a:cubicBezTo>
                    <a:pt x="108" y="494"/>
                    <a:pt x="129" y="513"/>
                    <a:pt x="133" y="537"/>
                  </a:cubicBezTo>
                  <a:cubicBezTo>
                    <a:pt x="167" y="537"/>
                    <a:pt x="167" y="537"/>
                    <a:pt x="167" y="537"/>
                  </a:cubicBezTo>
                  <a:cubicBezTo>
                    <a:pt x="171" y="365"/>
                    <a:pt x="312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658" y="227"/>
                    <a:pt x="799" y="365"/>
                    <a:pt x="803" y="537"/>
                  </a:cubicBezTo>
                  <a:cubicBezTo>
                    <a:pt x="837" y="537"/>
                    <a:pt x="837" y="537"/>
                    <a:pt x="837" y="537"/>
                  </a:cubicBezTo>
                  <a:cubicBezTo>
                    <a:pt x="841" y="513"/>
                    <a:pt x="862" y="494"/>
                    <a:pt x="887" y="494"/>
                  </a:cubicBezTo>
                  <a:cubicBezTo>
                    <a:pt x="912" y="494"/>
                    <a:pt x="933" y="513"/>
                    <a:pt x="937" y="537"/>
                  </a:cubicBezTo>
                  <a:cubicBezTo>
                    <a:pt x="971" y="537"/>
                    <a:pt x="971" y="537"/>
                    <a:pt x="971" y="537"/>
                  </a:cubicBezTo>
                  <a:cubicBezTo>
                    <a:pt x="967" y="294"/>
                    <a:pt x="785" y="95"/>
                    <a:pt x="549" y="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Ribbon A">
              <a:extLst>
                <a:ext uri="{FF2B5EF4-FFF2-40B4-BE49-F238E27FC236}">
                  <a16:creationId xmlns:a16="http://schemas.microsoft.com/office/drawing/2014/main" id="{418C212B-0D4E-7E04-FB97-8CDCB7EAE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50" y="2582843"/>
              <a:ext cx="1878584" cy="1695333"/>
            </a:xfrm>
            <a:custGeom>
              <a:avLst/>
              <a:gdLst>
                <a:gd name="T0" fmla="*/ 971 w 971"/>
                <a:gd name="T1" fmla="*/ 343 h 880"/>
                <a:gd name="T2" fmla="*/ 937 w 971"/>
                <a:gd name="T3" fmla="*/ 343 h 880"/>
                <a:gd name="T4" fmla="*/ 887 w 971"/>
                <a:gd name="T5" fmla="*/ 386 h 880"/>
                <a:gd name="T6" fmla="*/ 837 w 971"/>
                <a:gd name="T7" fmla="*/ 343 h 880"/>
                <a:gd name="T8" fmla="*/ 803 w 971"/>
                <a:gd name="T9" fmla="*/ 343 h 880"/>
                <a:gd name="T10" fmla="*/ 485 w 971"/>
                <a:gd name="T11" fmla="*/ 653 h 880"/>
                <a:gd name="T12" fmla="*/ 167 w 971"/>
                <a:gd name="T13" fmla="*/ 335 h 880"/>
                <a:gd name="T14" fmla="*/ 252 w 971"/>
                <a:gd name="T15" fmla="*/ 119 h 880"/>
                <a:gd name="T16" fmla="*/ 228 w 971"/>
                <a:gd name="T17" fmla="*/ 95 h 880"/>
                <a:gd name="T18" fmla="*/ 158 w 971"/>
                <a:gd name="T19" fmla="*/ 96 h 880"/>
                <a:gd name="T20" fmla="*/ 156 w 971"/>
                <a:gd name="T21" fmla="*/ 24 h 880"/>
                <a:gd name="T22" fmla="*/ 157 w 971"/>
                <a:gd name="T23" fmla="*/ 23 h 880"/>
                <a:gd name="T24" fmla="*/ 133 w 971"/>
                <a:gd name="T25" fmla="*/ 0 h 880"/>
                <a:gd name="T26" fmla="*/ 0 w 971"/>
                <a:gd name="T27" fmla="*/ 335 h 880"/>
                <a:gd name="T28" fmla="*/ 421 w 971"/>
                <a:gd name="T29" fmla="*/ 816 h 880"/>
                <a:gd name="T30" fmla="*/ 421 w 971"/>
                <a:gd name="T31" fmla="*/ 816 h 880"/>
                <a:gd name="T32" fmla="*/ 485 w 971"/>
                <a:gd name="T33" fmla="*/ 880 h 880"/>
                <a:gd name="T34" fmla="*/ 549 w 971"/>
                <a:gd name="T35" fmla="*/ 816 h 880"/>
                <a:gd name="T36" fmla="*/ 549 w 971"/>
                <a:gd name="T37" fmla="*/ 816 h 880"/>
                <a:gd name="T38" fmla="*/ 971 w 971"/>
                <a:gd name="T39" fmla="*/ 343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43"/>
                  </a:moveTo>
                  <a:cubicBezTo>
                    <a:pt x="937" y="343"/>
                    <a:pt x="937" y="343"/>
                    <a:pt x="937" y="343"/>
                  </a:cubicBezTo>
                  <a:cubicBezTo>
                    <a:pt x="933" y="367"/>
                    <a:pt x="912" y="386"/>
                    <a:pt x="887" y="386"/>
                  </a:cubicBezTo>
                  <a:cubicBezTo>
                    <a:pt x="862" y="386"/>
                    <a:pt x="841" y="367"/>
                    <a:pt x="837" y="343"/>
                  </a:cubicBezTo>
                  <a:cubicBezTo>
                    <a:pt x="803" y="343"/>
                    <a:pt x="803" y="343"/>
                    <a:pt x="803" y="343"/>
                  </a:cubicBezTo>
                  <a:cubicBezTo>
                    <a:pt x="799" y="515"/>
                    <a:pt x="658" y="653"/>
                    <a:pt x="485" y="653"/>
                  </a:cubicBezTo>
                  <a:cubicBezTo>
                    <a:pt x="309" y="653"/>
                    <a:pt x="167" y="511"/>
                    <a:pt x="167" y="335"/>
                  </a:cubicBezTo>
                  <a:cubicBezTo>
                    <a:pt x="167" y="251"/>
                    <a:pt x="199" y="175"/>
                    <a:pt x="252" y="119"/>
                  </a:cubicBezTo>
                  <a:cubicBezTo>
                    <a:pt x="228" y="95"/>
                    <a:pt x="228" y="95"/>
                    <a:pt x="228" y="95"/>
                  </a:cubicBezTo>
                  <a:cubicBezTo>
                    <a:pt x="209" y="115"/>
                    <a:pt x="178" y="115"/>
                    <a:pt x="158" y="96"/>
                  </a:cubicBezTo>
                  <a:cubicBezTo>
                    <a:pt x="137" y="77"/>
                    <a:pt x="136" y="45"/>
                    <a:pt x="156" y="24"/>
                  </a:cubicBezTo>
                  <a:cubicBezTo>
                    <a:pt x="156" y="24"/>
                    <a:pt x="156" y="24"/>
                    <a:pt x="157" y="23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50" y="87"/>
                    <a:pt x="0" y="205"/>
                    <a:pt x="0" y="335"/>
                  </a:cubicBezTo>
                  <a:cubicBezTo>
                    <a:pt x="0" y="581"/>
                    <a:pt x="183" y="785"/>
                    <a:pt x="421" y="816"/>
                  </a:cubicBezTo>
                  <a:cubicBezTo>
                    <a:pt x="421" y="816"/>
                    <a:pt x="421" y="816"/>
                    <a:pt x="421" y="816"/>
                  </a:cubicBezTo>
                  <a:cubicBezTo>
                    <a:pt x="485" y="880"/>
                    <a:pt x="485" y="880"/>
                    <a:pt x="485" y="880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784" y="785"/>
                    <a:pt x="967" y="586"/>
                    <a:pt x="971" y="3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Circle A">
              <a:extLst>
                <a:ext uri="{FF2B5EF4-FFF2-40B4-BE49-F238E27FC236}">
                  <a16:creationId xmlns:a16="http://schemas.microsoft.com/office/drawing/2014/main" id="{B38FDA6A-8BE3-AE3D-E02C-E0CFE50CF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412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Circle B">
              <a:extLst>
                <a:ext uri="{FF2B5EF4-FFF2-40B4-BE49-F238E27FC236}">
                  <a16:creationId xmlns:a16="http://schemas.microsoft.com/office/drawing/2014/main" id="{C4ACFC8D-2023-9347-DA3D-CC94C0105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278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Circle C">
              <a:extLst>
                <a:ext uri="{FF2B5EF4-FFF2-40B4-BE49-F238E27FC236}">
                  <a16:creationId xmlns:a16="http://schemas.microsoft.com/office/drawing/2014/main" id="{C553BE3A-92F5-24A4-16E1-AEBBDA65A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3504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Circle D">
              <a:extLst>
                <a:ext uri="{FF2B5EF4-FFF2-40B4-BE49-F238E27FC236}">
                  <a16:creationId xmlns:a16="http://schemas.microsoft.com/office/drawing/2014/main" id="{C1311BC5-847D-4292-F571-2539B7523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1049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Circle E">
              <a:extLst>
                <a:ext uri="{FF2B5EF4-FFF2-40B4-BE49-F238E27FC236}">
                  <a16:creationId xmlns:a16="http://schemas.microsoft.com/office/drawing/2014/main" id="{D4D8EBF4-E3AE-1EB7-32CA-312117E88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8595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1" name="TextBox 2">
            <a:extLst>
              <a:ext uri="{FF2B5EF4-FFF2-40B4-BE49-F238E27FC236}">
                <a16:creationId xmlns:a16="http://schemas.microsoft.com/office/drawing/2014/main" id="{414E159B-6BF7-0079-B7BA-D4373EB64642}"/>
              </a:ext>
            </a:extLst>
          </p:cNvPr>
          <p:cNvSpPr txBox="1"/>
          <p:nvPr/>
        </p:nvSpPr>
        <p:spPr>
          <a:xfrm>
            <a:off x="2793897" y="4875871"/>
            <a:ext cx="2363451" cy="137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Secretaría Distrital de salud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Fondo financiero Distrital de salud, FFDS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Subredes integrados de Servicios de salud. ESE´S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Capital Salud EPS-S SAS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Entidad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de </a:t>
            </a: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Gestión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</a:t>
            </a:r>
            <a:r>
              <a:rPr lang="es-ES_tradnl" sz="800" noProof="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Administrativa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y Técnica - EGAT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de Ciencia </a:t>
            </a: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Biotecnología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e </a:t>
            </a: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innovación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</a:t>
            </a: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en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</a:t>
            </a:r>
            <a:r>
              <a:rPr lang="en-U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salud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-  IDCBIS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55B7DAE6-A74F-7197-874F-EA3BBEEF9D56}"/>
              </a:ext>
            </a:extLst>
          </p:cNvPr>
          <p:cNvSpPr txBox="1"/>
          <p:nvPr/>
        </p:nvSpPr>
        <p:spPr>
          <a:xfrm>
            <a:off x="5611138" y="4875871"/>
            <a:ext cx="2255994" cy="137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Cultura Recreación y Deporte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de Recreación y Deporte - IDRD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Orquesta Filarmónica de Bogotá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de Patrimonio Cultural IDPC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Fundación Gilberto </a:t>
            </a:r>
            <a:r>
              <a:rPr lang="es-CO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Alzate</a:t>
            </a: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Avendaño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Artes - IDARTES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Canal Capital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AA114A26-7776-4945-C2B1-519BDD1C9D85}"/>
              </a:ext>
            </a:extLst>
          </p:cNvPr>
          <p:cNvSpPr txBox="1"/>
          <p:nvPr/>
        </p:nvSpPr>
        <p:spPr>
          <a:xfrm>
            <a:off x="4484935" y="1439106"/>
            <a:ext cx="1676105" cy="25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Integración Social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C254294B-A3F0-B73F-BC46-BE38EBED2468}"/>
              </a:ext>
            </a:extLst>
          </p:cNvPr>
          <p:cNvSpPr txBox="1"/>
          <p:nvPr/>
        </p:nvSpPr>
        <p:spPr>
          <a:xfrm>
            <a:off x="5702949" y="4429702"/>
            <a:ext cx="197752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Cultura, Recreación</a:t>
            </a:r>
          </a:p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y Deporte</a:t>
            </a: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39CACDD5-5C9C-326A-FA04-DD2CFE463832}"/>
              </a:ext>
            </a:extLst>
          </p:cNvPr>
          <p:cNvSpPr txBox="1"/>
          <p:nvPr/>
        </p:nvSpPr>
        <p:spPr>
          <a:xfrm>
            <a:off x="3504117" y="4506646"/>
            <a:ext cx="888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Salud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D1997587-331B-2C58-65B5-D8057852E492}"/>
              </a:ext>
            </a:extLst>
          </p:cNvPr>
          <p:cNvSpPr txBox="1"/>
          <p:nvPr/>
        </p:nvSpPr>
        <p:spPr>
          <a:xfrm>
            <a:off x="7057306" y="1439106"/>
            <a:ext cx="19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Ambiente</a:t>
            </a: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81BD8512-CDA6-4BBD-4A98-0D6301178A68}"/>
              </a:ext>
            </a:extLst>
          </p:cNvPr>
          <p:cNvSpPr txBox="1"/>
          <p:nvPr/>
        </p:nvSpPr>
        <p:spPr>
          <a:xfrm>
            <a:off x="6949249" y="1785289"/>
            <a:ext cx="2217476" cy="60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</a:t>
            </a:r>
            <a:r>
              <a:rPr lang="es-ES" sz="800" dirty="0">
                <a:latin typeface="Poppins Light" pitchFamily="2" charset="77"/>
                <a:cs typeface="Poppins Light" pitchFamily="2" charset="77"/>
              </a:rPr>
              <a:t>Ambiente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Jardín Botánico José Celestino Mutis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de Gestión de Riesgos y Cambio Climático - IDIGER</a:t>
            </a:r>
          </a:p>
        </p:txBody>
      </p:sp>
      <p:sp>
        <p:nvSpPr>
          <p:cNvPr id="70" name="TextBox 2">
            <a:extLst>
              <a:ext uri="{FF2B5EF4-FFF2-40B4-BE49-F238E27FC236}">
                <a16:creationId xmlns:a16="http://schemas.microsoft.com/office/drawing/2014/main" id="{D829C3D4-6841-0488-D282-6B39E15E8E13}"/>
              </a:ext>
            </a:extLst>
          </p:cNvPr>
          <p:cNvSpPr txBox="1"/>
          <p:nvPr/>
        </p:nvSpPr>
        <p:spPr>
          <a:xfrm>
            <a:off x="4120005" y="1785289"/>
            <a:ext cx="2381724" cy="47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</a:t>
            </a:r>
            <a:r>
              <a:rPr lang="es-ES" sz="800" dirty="0">
                <a:latin typeface="Poppins Light" pitchFamily="2" charset="77"/>
                <a:cs typeface="Poppins Light" pitchFamily="2" charset="77"/>
              </a:rPr>
              <a:t>Integración Social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para la Protección de la Niñez y la Juventud - IDIPRON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id="{A6322DFC-3584-6F03-D3B9-478E0787E3C4}"/>
              </a:ext>
            </a:extLst>
          </p:cNvPr>
          <p:cNvSpPr txBox="1"/>
          <p:nvPr/>
        </p:nvSpPr>
        <p:spPr>
          <a:xfrm>
            <a:off x="8378666" y="4875871"/>
            <a:ext cx="2172689" cy="111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Movilidad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Unidad Administrativa Especial de Rehabilitación y Mantenimiento Vial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de Desarrollo Urbano - IDU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Empresa de Transporte del Tercer Milenio - Transmilenio S.A.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Terminal de transporte S.A.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Empresa Metro de Bogotá S.A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2" name="TextBox 2">
            <a:extLst>
              <a:ext uri="{FF2B5EF4-FFF2-40B4-BE49-F238E27FC236}">
                <a16:creationId xmlns:a16="http://schemas.microsoft.com/office/drawing/2014/main" id="{8337F081-6970-4E7D-50C5-87CE74516978}"/>
              </a:ext>
            </a:extLst>
          </p:cNvPr>
          <p:cNvSpPr txBox="1"/>
          <p:nvPr/>
        </p:nvSpPr>
        <p:spPr>
          <a:xfrm>
            <a:off x="8442627" y="4506646"/>
            <a:ext cx="19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Movilidad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E3871BFF-0792-9DEA-DA2C-497AC1DD1C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8340" y="3101839"/>
            <a:ext cx="464344" cy="464344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2DF487C7-1D71-A6B4-FD68-566C92E285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87044" y="3094816"/>
            <a:ext cx="463224" cy="463224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395E2D4-2C79-A948-D4CE-56DA5EBA1B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3925" y="3101839"/>
            <a:ext cx="452191" cy="452191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77BE2811-2C27-3990-2505-699FDE49ED4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3760" y="3057794"/>
            <a:ext cx="488756" cy="48875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C2D42B9C-82B6-4527-D8F5-2A7F42E74B9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926" y="3094836"/>
            <a:ext cx="463413" cy="463413"/>
          </a:xfrm>
          <a:prstGeom prst="rect">
            <a:avLst/>
          </a:prstGeom>
        </p:spPr>
      </p:pic>
      <p:sp>
        <p:nvSpPr>
          <p:cNvPr id="27" name="Google Shape;278;p3">
            <a:extLst>
              <a:ext uri="{FF2B5EF4-FFF2-40B4-BE49-F238E27FC236}">
                <a16:creationId xmlns:a16="http://schemas.microsoft.com/office/drawing/2014/main" id="{4266AF46-E937-8EB3-C841-BF13328A229C}"/>
              </a:ext>
            </a:extLst>
          </p:cNvPr>
          <p:cNvSpPr txBox="1">
            <a:spLocks/>
          </p:cNvSpPr>
          <p:nvPr/>
        </p:nvSpPr>
        <p:spPr>
          <a:xfrm>
            <a:off x="3456624" y="538726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te puedes involucrar?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42A8CE0-AE98-001A-EDC4-CDE64064BA86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29" name="Rounded Rectangle 18">
              <a:extLst>
                <a:ext uri="{FF2B5EF4-FFF2-40B4-BE49-F238E27FC236}">
                  <a16:creationId xmlns:a16="http://schemas.microsoft.com/office/drawing/2014/main" id="{41AED99E-3CE2-A0BB-5C08-4329FE051C79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EE8B8B80-E83C-795B-3005-788148CD0A94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C4ACB3D-53FB-569C-B8C8-43DA225933A7}"/>
              </a:ext>
            </a:extLst>
          </p:cNvPr>
          <p:cNvGrpSpPr/>
          <p:nvPr/>
        </p:nvGrpSpPr>
        <p:grpSpPr>
          <a:xfrm>
            <a:off x="421586" y="1152144"/>
            <a:ext cx="2069294" cy="4000395"/>
            <a:chOff x="609361" y="1516170"/>
            <a:chExt cx="2069294" cy="2877369"/>
          </a:xfrm>
        </p:grpSpPr>
        <p:sp>
          <p:nvSpPr>
            <p:cNvPr id="3" name="Google Shape;278;p3">
              <a:extLst>
                <a:ext uri="{FF2B5EF4-FFF2-40B4-BE49-F238E27FC236}">
                  <a16:creationId xmlns:a16="http://schemas.microsoft.com/office/drawing/2014/main" id="{CC82F153-9814-F262-CF5B-84814500ACFA}"/>
                </a:ext>
              </a:extLst>
            </p:cNvPr>
            <p:cNvSpPr txBox="1">
              <a:spLocks/>
            </p:cNvSpPr>
            <p:nvPr/>
          </p:nvSpPr>
          <p:spPr>
            <a:xfrm>
              <a:off x="812508" y="3528788"/>
              <a:ext cx="1866147" cy="864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lvl1pPr algn="l" defTabSz="9141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Participa</a:t>
              </a:r>
              <a:r>
                <a:rPr lang="es-ES" sz="1200" dirty="0">
                  <a:latin typeface="Poppins Light" panose="00000400000000000000" pitchFamily="2" charset="0"/>
                  <a:ea typeface="Arial"/>
                  <a:cs typeface="Poppins Light" panose="00000400000000000000" pitchFamily="2" charset="0"/>
                  <a:sym typeface="Arial"/>
                </a:rPr>
                <a:t> en las jornadas de rendición de cuentas que realiza cada sector de la </a:t>
              </a: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Administración Distrital.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Light" panose="00000400000000000000" pitchFamily="2" charset="0"/>
                  <a:cs typeface="Poppins Light" panose="00000400000000000000" pitchFamily="2" charset="0"/>
                  <a:sym typeface="Arial"/>
                </a:rPr>
                <a:t>La fecha de realización se comunica en las páginas WEB de cada entidad y en sus redes sociales.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spcAft>
                  <a:spcPts val="2250"/>
                </a:spcAft>
              </a:pPr>
              <a:r>
                <a:rPr lang="es-CO" sz="1200" b="1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Aquí encontrarás el Directorio de entidades que prestan trámites y servicios públicos en Bogotá:</a:t>
              </a:r>
              <a:endParaRPr lang="es-CO" sz="800" dirty="0"/>
            </a:p>
          </p:txBody>
        </p:sp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78B75DD5-5B72-0ACE-4ED9-0699BE47A7BB}"/>
                </a:ext>
              </a:extLst>
            </p:cNvPr>
            <p:cNvSpPr/>
            <p:nvPr/>
          </p:nvSpPr>
          <p:spPr>
            <a:xfrm>
              <a:off x="609361" y="1516170"/>
              <a:ext cx="92768" cy="92342"/>
            </a:xfrm>
            <a:prstGeom prst="roundRect">
              <a:avLst>
                <a:gd name="adj" fmla="val 50000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Imagen 23" descr="Código QR&#10;&#10;El contenido generado por IA puede ser incorrecto.">
            <a:extLst>
              <a:ext uri="{FF2B5EF4-FFF2-40B4-BE49-F238E27FC236}">
                <a16:creationId xmlns:a16="http://schemas.microsoft.com/office/drawing/2014/main" id="{33B1CF78-3E2B-B14C-D22A-DE63DFA71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66" y="5152539"/>
            <a:ext cx="856677" cy="9993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1A0CD33-5417-45B9-F8F8-A63B599E01DB}"/>
              </a:ext>
            </a:extLst>
          </p:cNvPr>
          <p:cNvSpPr txBox="1"/>
          <p:nvPr/>
        </p:nvSpPr>
        <p:spPr>
          <a:xfrm>
            <a:off x="63074" y="6247272"/>
            <a:ext cx="3886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hlinkClick r:id="rId9"/>
              </a:rPr>
              <a:t>https://bogota.gov.co/servicios/entidad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69891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86ADB-3F9E-75AE-14B2-D2518F17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A92CA1BD-9A22-0F7D-0D50-AB7C211D6DD1}"/>
              </a:ext>
            </a:extLst>
          </p:cNvPr>
          <p:cNvGrpSpPr/>
          <p:nvPr/>
        </p:nvGrpSpPr>
        <p:grpSpPr>
          <a:xfrm>
            <a:off x="3278470" y="2103859"/>
            <a:ext cx="7144109" cy="1854312"/>
            <a:chOff x="2055850" y="2175620"/>
            <a:chExt cx="8100523" cy="2102557"/>
          </a:xfrm>
        </p:grpSpPr>
        <p:sp>
          <p:nvSpPr>
            <p:cNvPr id="46" name="Little circles">
              <a:extLst>
                <a:ext uri="{FF2B5EF4-FFF2-40B4-BE49-F238E27FC236}">
                  <a16:creationId xmlns:a16="http://schemas.microsoft.com/office/drawing/2014/main" id="{67CD1CA3-DEC5-BF88-7CBA-55FEF30C5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030" y="3160455"/>
              <a:ext cx="136099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Little circles">
              <a:extLst>
                <a:ext uri="{FF2B5EF4-FFF2-40B4-BE49-F238E27FC236}">
                  <a16:creationId xmlns:a16="http://schemas.microsoft.com/office/drawing/2014/main" id="{1A29485C-8188-3771-1C95-6EEEF423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051" y="3160455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Little circles">
              <a:extLst>
                <a:ext uri="{FF2B5EF4-FFF2-40B4-BE49-F238E27FC236}">
                  <a16:creationId xmlns:a16="http://schemas.microsoft.com/office/drawing/2014/main" id="{6D755BD8-C30D-AF45-76EA-A0AB654D9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37" y="2619279"/>
              <a:ext cx="150029" cy="147887"/>
            </a:xfrm>
            <a:custGeom>
              <a:avLst/>
              <a:gdLst>
                <a:gd name="T0" fmla="*/ 64 w 77"/>
                <a:gd name="T1" fmla="*/ 63 h 77"/>
                <a:gd name="T2" fmla="*/ 15 w 77"/>
                <a:gd name="T3" fmla="*/ 64 h 77"/>
                <a:gd name="T4" fmla="*/ 14 w 77"/>
                <a:gd name="T5" fmla="*/ 15 h 77"/>
                <a:gd name="T6" fmla="*/ 63 w 77"/>
                <a:gd name="T7" fmla="*/ 14 h 77"/>
                <a:gd name="T8" fmla="*/ 64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64" y="63"/>
                  </a:moveTo>
                  <a:cubicBezTo>
                    <a:pt x="51" y="77"/>
                    <a:pt x="29" y="77"/>
                    <a:pt x="15" y="64"/>
                  </a:cubicBezTo>
                  <a:cubicBezTo>
                    <a:pt x="1" y="51"/>
                    <a:pt x="0" y="29"/>
                    <a:pt x="14" y="15"/>
                  </a:cubicBezTo>
                  <a:cubicBezTo>
                    <a:pt x="27" y="1"/>
                    <a:pt x="49" y="0"/>
                    <a:pt x="63" y="14"/>
                  </a:cubicBezTo>
                  <a:cubicBezTo>
                    <a:pt x="77" y="27"/>
                    <a:pt x="77" y="49"/>
                    <a:pt x="64" y="63"/>
                  </a:cubicBezTo>
                  <a:close/>
                </a:path>
              </a:pathLst>
            </a:cu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Little circles">
              <a:extLst>
                <a:ext uri="{FF2B5EF4-FFF2-40B4-BE49-F238E27FC236}">
                  <a16:creationId xmlns:a16="http://schemas.microsoft.com/office/drawing/2014/main" id="{66EEC95F-36C6-E3C5-2D7C-D4DA96066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7357" y="2619279"/>
              <a:ext cx="148957" cy="147887"/>
            </a:xfrm>
            <a:custGeom>
              <a:avLst/>
              <a:gdLst>
                <a:gd name="T0" fmla="*/ 13 w 77"/>
                <a:gd name="T1" fmla="*/ 63 h 77"/>
                <a:gd name="T2" fmla="*/ 62 w 77"/>
                <a:gd name="T3" fmla="*/ 64 h 77"/>
                <a:gd name="T4" fmla="*/ 63 w 77"/>
                <a:gd name="T5" fmla="*/ 15 h 77"/>
                <a:gd name="T6" fmla="*/ 14 w 77"/>
                <a:gd name="T7" fmla="*/ 14 h 77"/>
                <a:gd name="T8" fmla="*/ 13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13" y="63"/>
                  </a:moveTo>
                  <a:cubicBezTo>
                    <a:pt x="26" y="77"/>
                    <a:pt x="48" y="77"/>
                    <a:pt x="62" y="64"/>
                  </a:cubicBezTo>
                  <a:cubicBezTo>
                    <a:pt x="76" y="51"/>
                    <a:pt x="77" y="29"/>
                    <a:pt x="63" y="15"/>
                  </a:cubicBezTo>
                  <a:cubicBezTo>
                    <a:pt x="50" y="1"/>
                    <a:pt x="28" y="0"/>
                    <a:pt x="14" y="14"/>
                  </a:cubicBezTo>
                  <a:cubicBezTo>
                    <a:pt x="0" y="27"/>
                    <a:pt x="0" y="49"/>
                    <a:pt x="13" y="63"/>
                  </a:cubicBezTo>
                  <a:close/>
                </a:path>
              </a:pathLst>
            </a:cu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Little circles">
              <a:extLst>
                <a:ext uri="{FF2B5EF4-FFF2-40B4-BE49-F238E27FC236}">
                  <a16:creationId xmlns:a16="http://schemas.microsoft.com/office/drawing/2014/main" id="{70566399-C49A-C1C2-1DDB-3DEBEB31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73" y="3160455"/>
              <a:ext cx="135027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Little circles">
              <a:extLst>
                <a:ext uri="{FF2B5EF4-FFF2-40B4-BE49-F238E27FC236}">
                  <a16:creationId xmlns:a16="http://schemas.microsoft.com/office/drawing/2014/main" id="{DF611A10-0362-4010-6F26-99AE75AAE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095" y="3160455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Ribbon E">
              <a:extLst>
                <a:ext uri="{FF2B5EF4-FFF2-40B4-BE49-F238E27FC236}">
                  <a16:creationId xmlns:a16="http://schemas.microsoft.com/office/drawing/2014/main" id="{2495910C-1EC1-0091-DDA8-261E9613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6717" y="2582843"/>
              <a:ext cx="1879656" cy="1695333"/>
            </a:xfrm>
            <a:custGeom>
              <a:avLst/>
              <a:gdLst>
                <a:gd name="T0" fmla="*/ 971 w 971"/>
                <a:gd name="T1" fmla="*/ 335 h 880"/>
                <a:gd name="T2" fmla="*/ 838 w 971"/>
                <a:gd name="T3" fmla="*/ 0 h 880"/>
                <a:gd name="T4" fmla="*/ 814 w 971"/>
                <a:gd name="T5" fmla="*/ 23 h 880"/>
                <a:gd name="T6" fmla="*/ 815 w 971"/>
                <a:gd name="T7" fmla="*/ 24 h 880"/>
                <a:gd name="T8" fmla="*/ 813 w 971"/>
                <a:gd name="T9" fmla="*/ 96 h 880"/>
                <a:gd name="T10" fmla="*/ 743 w 971"/>
                <a:gd name="T11" fmla="*/ 95 h 880"/>
                <a:gd name="T12" fmla="*/ 719 w 971"/>
                <a:gd name="T13" fmla="*/ 119 h 880"/>
                <a:gd name="T14" fmla="*/ 804 w 971"/>
                <a:gd name="T15" fmla="*/ 335 h 880"/>
                <a:gd name="T16" fmla="*/ 486 w 971"/>
                <a:gd name="T17" fmla="*/ 653 h 880"/>
                <a:gd name="T18" fmla="*/ 168 w 971"/>
                <a:gd name="T19" fmla="*/ 343 h 880"/>
                <a:gd name="T20" fmla="*/ 134 w 971"/>
                <a:gd name="T21" fmla="*/ 343 h 880"/>
                <a:gd name="T22" fmla="*/ 84 w 971"/>
                <a:gd name="T23" fmla="*/ 386 h 880"/>
                <a:gd name="T24" fmla="*/ 34 w 971"/>
                <a:gd name="T25" fmla="*/ 343 h 880"/>
                <a:gd name="T26" fmla="*/ 0 w 971"/>
                <a:gd name="T27" fmla="*/ 343 h 880"/>
                <a:gd name="T28" fmla="*/ 422 w 971"/>
                <a:gd name="T29" fmla="*/ 816 h 880"/>
                <a:gd name="T30" fmla="*/ 422 w 971"/>
                <a:gd name="T31" fmla="*/ 816 h 880"/>
                <a:gd name="T32" fmla="*/ 486 w 971"/>
                <a:gd name="T33" fmla="*/ 880 h 880"/>
                <a:gd name="T34" fmla="*/ 550 w 971"/>
                <a:gd name="T35" fmla="*/ 816 h 880"/>
                <a:gd name="T36" fmla="*/ 550 w 971"/>
                <a:gd name="T37" fmla="*/ 816 h 880"/>
                <a:gd name="T38" fmla="*/ 971 w 971"/>
                <a:gd name="T39" fmla="*/ 33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35"/>
                  </a:moveTo>
                  <a:cubicBezTo>
                    <a:pt x="971" y="205"/>
                    <a:pt x="921" y="87"/>
                    <a:pt x="838" y="0"/>
                  </a:cubicBezTo>
                  <a:cubicBezTo>
                    <a:pt x="814" y="23"/>
                    <a:pt x="814" y="23"/>
                    <a:pt x="814" y="23"/>
                  </a:cubicBezTo>
                  <a:cubicBezTo>
                    <a:pt x="815" y="24"/>
                    <a:pt x="815" y="24"/>
                    <a:pt x="815" y="24"/>
                  </a:cubicBezTo>
                  <a:cubicBezTo>
                    <a:pt x="835" y="45"/>
                    <a:pt x="834" y="77"/>
                    <a:pt x="813" y="96"/>
                  </a:cubicBezTo>
                  <a:cubicBezTo>
                    <a:pt x="793" y="115"/>
                    <a:pt x="762" y="115"/>
                    <a:pt x="743" y="95"/>
                  </a:cubicBezTo>
                  <a:cubicBezTo>
                    <a:pt x="719" y="119"/>
                    <a:pt x="719" y="119"/>
                    <a:pt x="719" y="119"/>
                  </a:cubicBezTo>
                  <a:cubicBezTo>
                    <a:pt x="772" y="175"/>
                    <a:pt x="804" y="251"/>
                    <a:pt x="804" y="335"/>
                  </a:cubicBezTo>
                  <a:cubicBezTo>
                    <a:pt x="804" y="511"/>
                    <a:pt x="662" y="653"/>
                    <a:pt x="486" y="653"/>
                  </a:cubicBezTo>
                  <a:cubicBezTo>
                    <a:pt x="313" y="653"/>
                    <a:pt x="172" y="515"/>
                    <a:pt x="168" y="343"/>
                  </a:cubicBezTo>
                  <a:cubicBezTo>
                    <a:pt x="134" y="343"/>
                    <a:pt x="134" y="343"/>
                    <a:pt x="134" y="343"/>
                  </a:cubicBezTo>
                  <a:cubicBezTo>
                    <a:pt x="130" y="367"/>
                    <a:pt x="109" y="386"/>
                    <a:pt x="84" y="386"/>
                  </a:cubicBezTo>
                  <a:cubicBezTo>
                    <a:pt x="59" y="386"/>
                    <a:pt x="38" y="367"/>
                    <a:pt x="34" y="3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4" y="586"/>
                    <a:pt x="187" y="785"/>
                    <a:pt x="422" y="816"/>
                  </a:cubicBezTo>
                  <a:cubicBezTo>
                    <a:pt x="422" y="816"/>
                    <a:pt x="422" y="816"/>
                    <a:pt x="422" y="816"/>
                  </a:cubicBezTo>
                  <a:cubicBezTo>
                    <a:pt x="486" y="880"/>
                    <a:pt x="486" y="880"/>
                    <a:pt x="486" y="880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788" y="785"/>
                    <a:pt x="971" y="581"/>
                    <a:pt x="971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Ribbon D">
              <a:extLst>
                <a:ext uri="{FF2B5EF4-FFF2-40B4-BE49-F238E27FC236}">
                  <a16:creationId xmlns:a16="http://schemas.microsoft.com/office/drawing/2014/main" id="{F8024D54-A30B-8018-60FA-B552BAA60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696" y="2175620"/>
              <a:ext cx="1881799" cy="1037346"/>
            </a:xfrm>
            <a:custGeom>
              <a:avLst/>
              <a:gdLst>
                <a:gd name="T0" fmla="*/ 550 w 972"/>
                <a:gd name="T1" fmla="*/ 65 h 538"/>
                <a:gd name="T2" fmla="*/ 550 w 972"/>
                <a:gd name="T3" fmla="*/ 65 h 538"/>
                <a:gd name="T4" fmla="*/ 486 w 972"/>
                <a:gd name="T5" fmla="*/ 0 h 538"/>
                <a:gd name="T6" fmla="*/ 422 w 972"/>
                <a:gd name="T7" fmla="*/ 65 h 538"/>
                <a:gd name="T8" fmla="*/ 422 w 972"/>
                <a:gd name="T9" fmla="*/ 65 h 538"/>
                <a:gd name="T10" fmla="*/ 0 w 972"/>
                <a:gd name="T11" fmla="*/ 538 h 538"/>
                <a:gd name="T12" fmla="*/ 34 w 972"/>
                <a:gd name="T13" fmla="*/ 538 h 538"/>
                <a:gd name="T14" fmla="*/ 84 w 972"/>
                <a:gd name="T15" fmla="*/ 495 h 538"/>
                <a:gd name="T16" fmla="*/ 134 w 972"/>
                <a:gd name="T17" fmla="*/ 538 h 538"/>
                <a:gd name="T18" fmla="*/ 168 w 972"/>
                <a:gd name="T19" fmla="*/ 538 h 538"/>
                <a:gd name="T20" fmla="*/ 486 w 972"/>
                <a:gd name="T21" fmla="*/ 228 h 538"/>
                <a:gd name="T22" fmla="*/ 486 w 972"/>
                <a:gd name="T23" fmla="*/ 228 h 538"/>
                <a:gd name="T24" fmla="*/ 486 w 972"/>
                <a:gd name="T25" fmla="*/ 228 h 538"/>
                <a:gd name="T26" fmla="*/ 804 w 972"/>
                <a:gd name="T27" fmla="*/ 538 h 538"/>
                <a:gd name="T28" fmla="*/ 838 w 972"/>
                <a:gd name="T29" fmla="*/ 538 h 538"/>
                <a:gd name="T30" fmla="*/ 888 w 972"/>
                <a:gd name="T31" fmla="*/ 495 h 538"/>
                <a:gd name="T32" fmla="*/ 938 w 972"/>
                <a:gd name="T33" fmla="*/ 538 h 538"/>
                <a:gd name="T34" fmla="*/ 972 w 972"/>
                <a:gd name="T35" fmla="*/ 538 h 538"/>
                <a:gd name="T36" fmla="*/ 550 w 972"/>
                <a:gd name="T37" fmla="*/ 6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2" h="538">
                  <a:moveTo>
                    <a:pt x="550" y="65"/>
                  </a:moveTo>
                  <a:cubicBezTo>
                    <a:pt x="550" y="65"/>
                    <a:pt x="550" y="65"/>
                    <a:pt x="550" y="65"/>
                  </a:cubicBezTo>
                  <a:cubicBezTo>
                    <a:pt x="486" y="0"/>
                    <a:pt x="486" y="0"/>
                    <a:pt x="486" y="0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187" y="96"/>
                    <a:pt x="4" y="295"/>
                    <a:pt x="0" y="538"/>
                  </a:cubicBezTo>
                  <a:cubicBezTo>
                    <a:pt x="34" y="538"/>
                    <a:pt x="34" y="538"/>
                    <a:pt x="34" y="538"/>
                  </a:cubicBezTo>
                  <a:cubicBezTo>
                    <a:pt x="38" y="514"/>
                    <a:pt x="59" y="495"/>
                    <a:pt x="84" y="495"/>
                  </a:cubicBezTo>
                  <a:cubicBezTo>
                    <a:pt x="109" y="495"/>
                    <a:pt x="130" y="514"/>
                    <a:pt x="134" y="538"/>
                  </a:cubicBezTo>
                  <a:cubicBezTo>
                    <a:pt x="168" y="538"/>
                    <a:pt x="168" y="538"/>
                    <a:pt x="168" y="538"/>
                  </a:cubicBezTo>
                  <a:cubicBezTo>
                    <a:pt x="172" y="366"/>
                    <a:pt x="313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659" y="228"/>
                    <a:pt x="800" y="366"/>
                    <a:pt x="804" y="538"/>
                  </a:cubicBezTo>
                  <a:cubicBezTo>
                    <a:pt x="838" y="538"/>
                    <a:pt x="838" y="538"/>
                    <a:pt x="838" y="538"/>
                  </a:cubicBezTo>
                  <a:cubicBezTo>
                    <a:pt x="842" y="514"/>
                    <a:pt x="863" y="495"/>
                    <a:pt x="888" y="495"/>
                  </a:cubicBezTo>
                  <a:cubicBezTo>
                    <a:pt x="913" y="495"/>
                    <a:pt x="934" y="514"/>
                    <a:pt x="938" y="538"/>
                  </a:cubicBezTo>
                  <a:cubicBezTo>
                    <a:pt x="972" y="538"/>
                    <a:pt x="972" y="538"/>
                    <a:pt x="972" y="538"/>
                  </a:cubicBezTo>
                  <a:cubicBezTo>
                    <a:pt x="968" y="295"/>
                    <a:pt x="785" y="96"/>
                    <a:pt x="550" y="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Ribbon C">
              <a:extLst>
                <a:ext uri="{FF2B5EF4-FFF2-40B4-BE49-F238E27FC236}">
                  <a16:creationId xmlns:a16="http://schemas.microsoft.com/office/drawing/2014/main" id="{A5285B58-5B5C-2DF0-1251-D73FB9424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49" y="3244044"/>
              <a:ext cx="1878584" cy="1034133"/>
            </a:xfrm>
            <a:custGeom>
              <a:avLst/>
              <a:gdLst>
                <a:gd name="T0" fmla="*/ 971 w 971"/>
                <a:gd name="T1" fmla="*/ 0 h 537"/>
                <a:gd name="T2" fmla="*/ 938 w 971"/>
                <a:gd name="T3" fmla="*/ 0 h 537"/>
                <a:gd name="T4" fmla="*/ 888 w 971"/>
                <a:gd name="T5" fmla="*/ 43 h 537"/>
                <a:gd name="T6" fmla="*/ 838 w 971"/>
                <a:gd name="T7" fmla="*/ 0 h 537"/>
                <a:gd name="T8" fmla="*/ 804 w 971"/>
                <a:gd name="T9" fmla="*/ 0 h 537"/>
                <a:gd name="T10" fmla="*/ 486 w 971"/>
                <a:gd name="T11" fmla="*/ 310 h 537"/>
                <a:gd name="T12" fmla="*/ 486 w 971"/>
                <a:gd name="T13" fmla="*/ 310 h 537"/>
                <a:gd name="T14" fmla="*/ 486 w 971"/>
                <a:gd name="T15" fmla="*/ 310 h 537"/>
                <a:gd name="T16" fmla="*/ 168 w 971"/>
                <a:gd name="T17" fmla="*/ 0 h 537"/>
                <a:gd name="T18" fmla="*/ 134 w 971"/>
                <a:gd name="T19" fmla="*/ 0 h 537"/>
                <a:gd name="T20" fmla="*/ 84 w 971"/>
                <a:gd name="T21" fmla="*/ 43 h 537"/>
                <a:gd name="T22" fmla="*/ 34 w 971"/>
                <a:gd name="T23" fmla="*/ 0 h 537"/>
                <a:gd name="T24" fmla="*/ 0 w 971"/>
                <a:gd name="T25" fmla="*/ 0 h 537"/>
                <a:gd name="T26" fmla="*/ 422 w 971"/>
                <a:gd name="T27" fmla="*/ 473 h 537"/>
                <a:gd name="T28" fmla="*/ 422 w 971"/>
                <a:gd name="T29" fmla="*/ 473 h 537"/>
                <a:gd name="T30" fmla="*/ 486 w 971"/>
                <a:gd name="T31" fmla="*/ 537 h 537"/>
                <a:gd name="T32" fmla="*/ 550 w 971"/>
                <a:gd name="T33" fmla="*/ 473 h 537"/>
                <a:gd name="T34" fmla="*/ 550 w 971"/>
                <a:gd name="T35" fmla="*/ 473 h 537"/>
                <a:gd name="T36" fmla="*/ 971 w 971"/>
                <a:gd name="T3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971" y="0"/>
                  </a:moveTo>
                  <a:cubicBezTo>
                    <a:pt x="938" y="0"/>
                    <a:pt x="938" y="0"/>
                    <a:pt x="938" y="0"/>
                  </a:cubicBezTo>
                  <a:cubicBezTo>
                    <a:pt x="934" y="24"/>
                    <a:pt x="913" y="43"/>
                    <a:pt x="888" y="43"/>
                  </a:cubicBezTo>
                  <a:cubicBezTo>
                    <a:pt x="863" y="43"/>
                    <a:pt x="842" y="24"/>
                    <a:pt x="838" y="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800" y="172"/>
                    <a:pt x="659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313" y="310"/>
                    <a:pt x="172" y="172"/>
                    <a:pt x="16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0" y="24"/>
                    <a:pt x="109" y="43"/>
                    <a:pt x="84" y="43"/>
                  </a:cubicBezTo>
                  <a:cubicBezTo>
                    <a:pt x="59" y="43"/>
                    <a:pt x="38" y="24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43"/>
                    <a:pt x="187" y="442"/>
                    <a:pt x="422" y="473"/>
                  </a:cubicBezTo>
                  <a:cubicBezTo>
                    <a:pt x="422" y="473"/>
                    <a:pt x="422" y="473"/>
                    <a:pt x="422" y="473"/>
                  </a:cubicBezTo>
                  <a:cubicBezTo>
                    <a:pt x="486" y="537"/>
                    <a:pt x="486" y="537"/>
                    <a:pt x="486" y="537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785" y="442"/>
                    <a:pt x="968" y="243"/>
                    <a:pt x="97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Ribbon B">
              <a:extLst>
                <a:ext uri="{FF2B5EF4-FFF2-40B4-BE49-F238E27FC236}">
                  <a16:creationId xmlns:a16="http://schemas.microsoft.com/office/drawing/2014/main" id="{D45E3498-A261-D4B6-B0BC-7AADF6662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799" y="2177763"/>
              <a:ext cx="1879656" cy="1035204"/>
            </a:xfrm>
            <a:custGeom>
              <a:avLst/>
              <a:gdLst>
                <a:gd name="T0" fmla="*/ 549 w 971"/>
                <a:gd name="T1" fmla="*/ 64 h 537"/>
                <a:gd name="T2" fmla="*/ 549 w 971"/>
                <a:gd name="T3" fmla="*/ 64 h 537"/>
                <a:gd name="T4" fmla="*/ 485 w 971"/>
                <a:gd name="T5" fmla="*/ 0 h 537"/>
                <a:gd name="T6" fmla="*/ 421 w 971"/>
                <a:gd name="T7" fmla="*/ 64 h 537"/>
                <a:gd name="T8" fmla="*/ 421 w 971"/>
                <a:gd name="T9" fmla="*/ 64 h 537"/>
                <a:gd name="T10" fmla="*/ 0 w 971"/>
                <a:gd name="T11" fmla="*/ 537 h 537"/>
                <a:gd name="T12" fmla="*/ 33 w 971"/>
                <a:gd name="T13" fmla="*/ 537 h 537"/>
                <a:gd name="T14" fmla="*/ 83 w 971"/>
                <a:gd name="T15" fmla="*/ 494 h 537"/>
                <a:gd name="T16" fmla="*/ 133 w 971"/>
                <a:gd name="T17" fmla="*/ 537 h 537"/>
                <a:gd name="T18" fmla="*/ 167 w 971"/>
                <a:gd name="T19" fmla="*/ 537 h 537"/>
                <a:gd name="T20" fmla="*/ 485 w 971"/>
                <a:gd name="T21" fmla="*/ 227 h 537"/>
                <a:gd name="T22" fmla="*/ 485 w 971"/>
                <a:gd name="T23" fmla="*/ 227 h 537"/>
                <a:gd name="T24" fmla="*/ 485 w 971"/>
                <a:gd name="T25" fmla="*/ 227 h 537"/>
                <a:gd name="T26" fmla="*/ 803 w 971"/>
                <a:gd name="T27" fmla="*/ 537 h 537"/>
                <a:gd name="T28" fmla="*/ 837 w 971"/>
                <a:gd name="T29" fmla="*/ 537 h 537"/>
                <a:gd name="T30" fmla="*/ 887 w 971"/>
                <a:gd name="T31" fmla="*/ 494 h 537"/>
                <a:gd name="T32" fmla="*/ 937 w 971"/>
                <a:gd name="T33" fmla="*/ 537 h 537"/>
                <a:gd name="T34" fmla="*/ 971 w 971"/>
                <a:gd name="T35" fmla="*/ 537 h 537"/>
                <a:gd name="T36" fmla="*/ 549 w 971"/>
                <a:gd name="T37" fmla="*/ 6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549" y="64"/>
                  </a:moveTo>
                  <a:cubicBezTo>
                    <a:pt x="549" y="64"/>
                    <a:pt x="549" y="64"/>
                    <a:pt x="549" y="64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186" y="95"/>
                    <a:pt x="3" y="294"/>
                    <a:pt x="0" y="537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7" y="513"/>
                    <a:pt x="58" y="494"/>
                    <a:pt x="83" y="494"/>
                  </a:cubicBezTo>
                  <a:cubicBezTo>
                    <a:pt x="108" y="494"/>
                    <a:pt x="129" y="513"/>
                    <a:pt x="133" y="537"/>
                  </a:cubicBezTo>
                  <a:cubicBezTo>
                    <a:pt x="167" y="537"/>
                    <a:pt x="167" y="537"/>
                    <a:pt x="167" y="537"/>
                  </a:cubicBezTo>
                  <a:cubicBezTo>
                    <a:pt x="171" y="365"/>
                    <a:pt x="312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658" y="227"/>
                    <a:pt x="799" y="365"/>
                    <a:pt x="803" y="537"/>
                  </a:cubicBezTo>
                  <a:cubicBezTo>
                    <a:pt x="837" y="537"/>
                    <a:pt x="837" y="537"/>
                    <a:pt x="837" y="537"/>
                  </a:cubicBezTo>
                  <a:cubicBezTo>
                    <a:pt x="841" y="513"/>
                    <a:pt x="862" y="494"/>
                    <a:pt x="887" y="494"/>
                  </a:cubicBezTo>
                  <a:cubicBezTo>
                    <a:pt x="912" y="494"/>
                    <a:pt x="933" y="513"/>
                    <a:pt x="937" y="537"/>
                  </a:cubicBezTo>
                  <a:cubicBezTo>
                    <a:pt x="971" y="537"/>
                    <a:pt x="971" y="537"/>
                    <a:pt x="971" y="537"/>
                  </a:cubicBezTo>
                  <a:cubicBezTo>
                    <a:pt x="967" y="294"/>
                    <a:pt x="785" y="95"/>
                    <a:pt x="549" y="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Ribbon A">
              <a:extLst>
                <a:ext uri="{FF2B5EF4-FFF2-40B4-BE49-F238E27FC236}">
                  <a16:creationId xmlns:a16="http://schemas.microsoft.com/office/drawing/2014/main" id="{322BE400-D78C-B4D7-FE92-3822FE92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50" y="2582843"/>
              <a:ext cx="1878584" cy="1695333"/>
            </a:xfrm>
            <a:custGeom>
              <a:avLst/>
              <a:gdLst>
                <a:gd name="T0" fmla="*/ 971 w 971"/>
                <a:gd name="T1" fmla="*/ 343 h 880"/>
                <a:gd name="T2" fmla="*/ 937 w 971"/>
                <a:gd name="T3" fmla="*/ 343 h 880"/>
                <a:gd name="T4" fmla="*/ 887 w 971"/>
                <a:gd name="T5" fmla="*/ 386 h 880"/>
                <a:gd name="T6" fmla="*/ 837 w 971"/>
                <a:gd name="T7" fmla="*/ 343 h 880"/>
                <a:gd name="T8" fmla="*/ 803 w 971"/>
                <a:gd name="T9" fmla="*/ 343 h 880"/>
                <a:gd name="T10" fmla="*/ 485 w 971"/>
                <a:gd name="T11" fmla="*/ 653 h 880"/>
                <a:gd name="T12" fmla="*/ 167 w 971"/>
                <a:gd name="T13" fmla="*/ 335 h 880"/>
                <a:gd name="T14" fmla="*/ 252 w 971"/>
                <a:gd name="T15" fmla="*/ 119 h 880"/>
                <a:gd name="T16" fmla="*/ 228 w 971"/>
                <a:gd name="T17" fmla="*/ 95 h 880"/>
                <a:gd name="T18" fmla="*/ 158 w 971"/>
                <a:gd name="T19" fmla="*/ 96 h 880"/>
                <a:gd name="T20" fmla="*/ 156 w 971"/>
                <a:gd name="T21" fmla="*/ 24 h 880"/>
                <a:gd name="T22" fmla="*/ 157 w 971"/>
                <a:gd name="T23" fmla="*/ 23 h 880"/>
                <a:gd name="T24" fmla="*/ 133 w 971"/>
                <a:gd name="T25" fmla="*/ 0 h 880"/>
                <a:gd name="T26" fmla="*/ 0 w 971"/>
                <a:gd name="T27" fmla="*/ 335 h 880"/>
                <a:gd name="T28" fmla="*/ 421 w 971"/>
                <a:gd name="T29" fmla="*/ 816 h 880"/>
                <a:gd name="T30" fmla="*/ 421 w 971"/>
                <a:gd name="T31" fmla="*/ 816 h 880"/>
                <a:gd name="T32" fmla="*/ 485 w 971"/>
                <a:gd name="T33" fmla="*/ 880 h 880"/>
                <a:gd name="T34" fmla="*/ 549 w 971"/>
                <a:gd name="T35" fmla="*/ 816 h 880"/>
                <a:gd name="T36" fmla="*/ 549 w 971"/>
                <a:gd name="T37" fmla="*/ 816 h 880"/>
                <a:gd name="T38" fmla="*/ 971 w 971"/>
                <a:gd name="T39" fmla="*/ 343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43"/>
                  </a:moveTo>
                  <a:cubicBezTo>
                    <a:pt x="937" y="343"/>
                    <a:pt x="937" y="343"/>
                    <a:pt x="937" y="343"/>
                  </a:cubicBezTo>
                  <a:cubicBezTo>
                    <a:pt x="933" y="367"/>
                    <a:pt x="912" y="386"/>
                    <a:pt x="887" y="386"/>
                  </a:cubicBezTo>
                  <a:cubicBezTo>
                    <a:pt x="862" y="386"/>
                    <a:pt x="841" y="367"/>
                    <a:pt x="837" y="343"/>
                  </a:cubicBezTo>
                  <a:cubicBezTo>
                    <a:pt x="803" y="343"/>
                    <a:pt x="803" y="343"/>
                    <a:pt x="803" y="343"/>
                  </a:cubicBezTo>
                  <a:cubicBezTo>
                    <a:pt x="799" y="515"/>
                    <a:pt x="658" y="653"/>
                    <a:pt x="485" y="653"/>
                  </a:cubicBezTo>
                  <a:cubicBezTo>
                    <a:pt x="309" y="653"/>
                    <a:pt x="167" y="511"/>
                    <a:pt x="167" y="335"/>
                  </a:cubicBezTo>
                  <a:cubicBezTo>
                    <a:pt x="167" y="251"/>
                    <a:pt x="199" y="175"/>
                    <a:pt x="252" y="119"/>
                  </a:cubicBezTo>
                  <a:cubicBezTo>
                    <a:pt x="228" y="95"/>
                    <a:pt x="228" y="95"/>
                    <a:pt x="228" y="95"/>
                  </a:cubicBezTo>
                  <a:cubicBezTo>
                    <a:pt x="209" y="115"/>
                    <a:pt x="178" y="115"/>
                    <a:pt x="158" y="96"/>
                  </a:cubicBezTo>
                  <a:cubicBezTo>
                    <a:pt x="137" y="77"/>
                    <a:pt x="136" y="45"/>
                    <a:pt x="156" y="24"/>
                  </a:cubicBezTo>
                  <a:cubicBezTo>
                    <a:pt x="156" y="24"/>
                    <a:pt x="156" y="24"/>
                    <a:pt x="157" y="23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50" y="87"/>
                    <a:pt x="0" y="205"/>
                    <a:pt x="0" y="335"/>
                  </a:cubicBezTo>
                  <a:cubicBezTo>
                    <a:pt x="0" y="581"/>
                    <a:pt x="183" y="785"/>
                    <a:pt x="421" y="816"/>
                  </a:cubicBezTo>
                  <a:cubicBezTo>
                    <a:pt x="421" y="816"/>
                    <a:pt x="421" y="816"/>
                    <a:pt x="421" y="816"/>
                  </a:cubicBezTo>
                  <a:cubicBezTo>
                    <a:pt x="485" y="880"/>
                    <a:pt x="485" y="880"/>
                    <a:pt x="485" y="880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784" y="785"/>
                    <a:pt x="967" y="586"/>
                    <a:pt x="971" y="3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Circle A">
              <a:extLst>
                <a:ext uri="{FF2B5EF4-FFF2-40B4-BE49-F238E27FC236}">
                  <a16:creationId xmlns:a16="http://schemas.microsoft.com/office/drawing/2014/main" id="{E2039AA8-95C7-4E68-01E2-459092FB2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412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Circle B">
              <a:extLst>
                <a:ext uri="{FF2B5EF4-FFF2-40B4-BE49-F238E27FC236}">
                  <a16:creationId xmlns:a16="http://schemas.microsoft.com/office/drawing/2014/main" id="{3EE7C797-A155-95EA-992F-9846581B5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278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Circle C">
              <a:extLst>
                <a:ext uri="{FF2B5EF4-FFF2-40B4-BE49-F238E27FC236}">
                  <a16:creationId xmlns:a16="http://schemas.microsoft.com/office/drawing/2014/main" id="{F370A280-C727-E199-363A-9C3D55E91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3504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Circle D">
              <a:extLst>
                <a:ext uri="{FF2B5EF4-FFF2-40B4-BE49-F238E27FC236}">
                  <a16:creationId xmlns:a16="http://schemas.microsoft.com/office/drawing/2014/main" id="{4FCA3887-0223-9A7E-4303-98F3413CA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1049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Circle E">
              <a:extLst>
                <a:ext uri="{FF2B5EF4-FFF2-40B4-BE49-F238E27FC236}">
                  <a16:creationId xmlns:a16="http://schemas.microsoft.com/office/drawing/2014/main" id="{D19CF597-00E4-C8EA-CB4E-7347776C0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8595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1" name="TextBox 2">
            <a:extLst>
              <a:ext uri="{FF2B5EF4-FFF2-40B4-BE49-F238E27FC236}">
                <a16:creationId xmlns:a16="http://schemas.microsoft.com/office/drawing/2014/main" id="{38190036-85BD-AE19-613A-1A5E27808CF4}"/>
              </a:ext>
            </a:extLst>
          </p:cNvPr>
          <p:cNvSpPr txBox="1"/>
          <p:nvPr/>
        </p:nvSpPr>
        <p:spPr>
          <a:xfrm>
            <a:off x="3003258" y="4570571"/>
            <a:ext cx="2406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Secretaría Distrital del Hábitat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Unidad Administrativa Especial de Servicios Públicos - UAESP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Caja de Vivienda Popular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Empresa de Renovación y Desarrollo urbano de Bogotá D.C.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Empresa de Acueducto y Alcantarillado de Bogotá ESP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Aguas de Bogotá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Empresa de Energía de Bogotá S.A. ESP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Empresa de Telecomunicaciones de Bogotá S.A. - ETB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904AD449-0F87-E250-BCD1-6C17E7C4CB97}"/>
              </a:ext>
            </a:extLst>
          </p:cNvPr>
          <p:cNvSpPr txBox="1"/>
          <p:nvPr/>
        </p:nvSpPr>
        <p:spPr>
          <a:xfrm>
            <a:off x="5681248" y="4570571"/>
            <a:ext cx="2352759" cy="60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Seguridad, Convivencia y Justicia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Unidad Administrativa Especial, Cuerpo Oficial de Bomberos de Bogotá</a:t>
            </a: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2C240EDA-4449-A98C-E38A-29DD0E6F124D}"/>
              </a:ext>
            </a:extLst>
          </p:cNvPr>
          <p:cNvSpPr txBox="1"/>
          <p:nvPr/>
        </p:nvSpPr>
        <p:spPr>
          <a:xfrm>
            <a:off x="4895859" y="1508791"/>
            <a:ext cx="1164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Mujer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65737977-99D3-24E9-B4BF-B55711E73DC6}"/>
              </a:ext>
            </a:extLst>
          </p:cNvPr>
          <p:cNvSpPr txBox="1"/>
          <p:nvPr/>
        </p:nvSpPr>
        <p:spPr>
          <a:xfrm>
            <a:off x="5868864" y="4087375"/>
            <a:ext cx="197752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Seguridad, Convivencia y Justicia</a:t>
            </a: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E9B33E0C-FAEF-20F0-B25B-99BA1AC74384}"/>
              </a:ext>
            </a:extLst>
          </p:cNvPr>
          <p:cNvSpPr txBox="1"/>
          <p:nvPr/>
        </p:nvSpPr>
        <p:spPr>
          <a:xfrm>
            <a:off x="3659176" y="4164319"/>
            <a:ext cx="888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Hábitat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EE5A26B9-AF98-4D35-E0CF-6FA639033154}"/>
              </a:ext>
            </a:extLst>
          </p:cNvPr>
          <p:cNvSpPr txBox="1"/>
          <p:nvPr/>
        </p:nvSpPr>
        <p:spPr>
          <a:xfrm>
            <a:off x="7217999" y="1431847"/>
            <a:ext cx="197752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Gestión Jurídica</a:t>
            </a:r>
          </a:p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Distrital</a:t>
            </a: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7440A225-3C77-55EA-E8F3-DC7B67184B33}"/>
              </a:ext>
            </a:extLst>
          </p:cNvPr>
          <p:cNvSpPr txBox="1"/>
          <p:nvPr/>
        </p:nvSpPr>
        <p:spPr>
          <a:xfrm>
            <a:off x="7351232" y="1847378"/>
            <a:ext cx="171106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Jurídica Distrital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0" name="TextBox 2">
            <a:extLst>
              <a:ext uri="{FF2B5EF4-FFF2-40B4-BE49-F238E27FC236}">
                <a16:creationId xmlns:a16="http://schemas.microsoft.com/office/drawing/2014/main" id="{E07CC400-7DED-50BC-565C-7F35B91964A5}"/>
              </a:ext>
            </a:extLst>
          </p:cNvPr>
          <p:cNvSpPr txBox="1"/>
          <p:nvPr/>
        </p:nvSpPr>
        <p:spPr>
          <a:xfrm>
            <a:off x="4538797" y="1809948"/>
            <a:ext cx="187866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Secretaria Distrital de la Mujer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id="{555E87DE-1A0F-DA73-C5A5-EFC4852102BC}"/>
              </a:ext>
            </a:extLst>
          </p:cNvPr>
          <p:cNvSpPr txBox="1"/>
          <p:nvPr/>
        </p:nvSpPr>
        <p:spPr>
          <a:xfrm>
            <a:off x="8577215" y="4570571"/>
            <a:ext cx="2034193" cy="475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General 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Departamento Administrativo del Servicio Civil Distrital - DASCD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2" name="TextBox 2">
            <a:extLst>
              <a:ext uri="{FF2B5EF4-FFF2-40B4-BE49-F238E27FC236}">
                <a16:creationId xmlns:a16="http://schemas.microsoft.com/office/drawing/2014/main" id="{ED530DC0-3BC9-8DE0-0C70-4B061F183B95}"/>
              </a:ext>
            </a:extLst>
          </p:cNvPr>
          <p:cNvSpPr txBox="1"/>
          <p:nvPr/>
        </p:nvSpPr>
        <p:spPr>
          <a:xfrm>
            <a:off x="8605548" y="4164319"/>
            <a:ext cx="19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Gestión Pública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396507-EC44-D748-1F4B-F979D501A2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32861" y="2746076"/>
            <a:ext cx="567864" cy="5678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A3112F-4BDF-C5EF-C665-280795F39A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2838" y="2753725"/>
            <a:ext cx="532538" cy="5325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5E5B601-9E59-ADDA-7B05-7B8AA19F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8629" y="2768774"/>
            <a:ext cx="531194" cy="53119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08E1D03-EBBB-418F-4843-0FF690085E9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46" y="2743393"/>
            <a:ext cx="553199" cy="55319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6535654-2767-CD47-C2B2-B05DB80F11B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3846" y="2756861"/>
            <a:ext cx="526265" cy="526265"/>
          </a:xfrm>
          <a:prstGeom prst="rect">
            <a:avLst/>
          </a:prstGeom>
        </p:spPr>
      </p:pic>
      <p:sp>
        <p:nvSpPr>
          <p:cNvPr id="6" name="Google Shape;278;p3">
            <a:extLst>
              <a:ext uri="{FF2B5EF4-FFF2-40B4-BE49-F238E27FC236}">
                <a16:creationId xmlns:a16="http://schemas.microsoft.com/office/drawing/2014/main" id="{AFABDFA3-3690-38DC-FF1D-ABD8850E7872}"/>
              </a:ext>
            </a:extLst>
          </p:cNvPr>
          <p:cNvSpPr txBox="1">
            <a:spLocks/>
          </p:cNvSpPr>
          <p:nvPr/>
        </p:nvSpPr>
        <p:spPr>
          <a:xfrm>
            <a:off x="3456624" y="538726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te puedes involucrar?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4EF139C-1AAD-3495-6429-890F30CFD088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9958F547-52C3-AADD-6161-2F37A1331562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3471293C-D2B2-0A7A-5034-48AAE5D3B636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3680DD8-861D-391C-9FCF-2FB832A04FD8}"/>
              </a:ext>
            </a:extLst>
          </p:cNvPr>
          <p:cNvGrpSpPr/>
          <p:nvPr/>
        </p:nvGrpSpPr>
        <p:grpSpPr>
          <a:xfrm>
            <a:off x="421586" y="1152144"/>
            <a:ext cx="2069294" cy="4000395"/>
            <a:chOff x="609361" y="1516170"/>
            <a:chExt cx="2069294" cy="2877369"/>
          </a:xfrm>
        </p:grpSpPr>
        <p:sp>
          <p:nvSpPr>
            <p:cNvPr id="5" name="Google Shape;278;p3">
              <a:extLst>
                <a:ext uri="{FF2B5EF4-FFF2-40B4-BE49-F238E27FC236}">
                  <a16:creationId xmlns:a16="http://schemas.microsoft.com/office/drawing/2014/main" id="{1E6D6898-582B-705A-48DD-5ED409C84834}"/>
                </a:ext>
              </a:extLst>
            </p:cNvPr>
            <p:cNvSpPr txBox="1">
              <a:spLocks/>
            </p:cNvSpPr>
            <p:nvPr/>
          </p:nvSpPr>
          <p:spPr>
            <a:xfrm>
              <a:off x="812508" y="3528788"/>
              <a:ext cx="1866147" cy="864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lvl1pPr algn="l" defTabSz="9141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Participa</a:t>
              </a:r>
              <a:r>
                <a:rPr lang="es-ES" sz="1200" dirty="0">
                  <a:latin typeface="Poppins Light" panose="00000400000000000000" pitchFamily="2" charset="0"/>
                  <a:ea typeface="Arial"/>
                  <a:cs typeface="Poppins Light" panose="00000400000000000000" pitchFamily="2" charset="0"/>
                  <a:sym typeface="Arial"/>
                </a:rPr>
                <a:t> en las jornadas de rendición de cuentas que realiza cada sector de la </a:t>
              </a: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Administración Distrital.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Light" panose="00000400000000000000" pitchFamily="2" charset="0"/>
                  <a:cs typeface="Poppins Light" panose="00000400000000000000" pitchFamily="2" charset="0"/>
                  <a:sym typeface="Arial"/>
                </a:rPr>
                <a:t>La fecha de realización se comunica en las páginas WEB de cada entidad y en sus redes sociales.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spcAft>
                  <a:spcPts val="2250"/>
                </a:spcAft>
              </a:pPr>
              <a:r>
                <a:rPr lang="es-CO" sz="1200" b="1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Aquí encontrarás el Directorio de entidades que prestan trámites y servicios públicos en Bogotá:</a:t>
              </a:r>
              <a:endParaRPr lang="es-CO" sz="800" dirty="0"/>
            </a:p>
          </p:txBody>
        </p:sp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E2523E80-10E4-D00E-B959-33363A4D9F8D}"/>
                </a:ext>
              </a:extLst>
            </p:cNvPr>
            <p:cNvSpPr/>
            <p:nvPr/>
          </p:nvSpPr>
          <p:spPr>
            <a:xfrm>
              <a:off x="609361" y="1516170"/>
              <a:ext cx="92768" cy="92342"/>
            </a:xfrm>
            <a:prstGeom prst="roundRect">
              <a:avLst>
                <a:gd name="adj" fmla="val 50000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Imagen 13" descr="Código QR&#10;&#10;El contenido generado por IA puede ser incorrecto.">
            <a:extLst>
              <a:ext uri="{FF2B5EF4-FFF2-40B4-BE49-F238E27FC236}">
                <a16:creationId xmlns:a16="http://schemas.microsoft.com/office/drawing/2014/main" id="{3ACEEF8E-432D-C790-D3D8-B234C3D09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66" y="5152539"/>
            <a:ext cx="856677" cy="99931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4A0515B-0409-5C89-62B6-6AC1211847F8}"/>
              </a:ext>
            </a:extLst>
          </p:cNvPr>
          <p:cNvSpPr txBox="1"/>
          <p:nvPr/>
        </p:nvSpPr>
        <p:spPr>
          <a:xfrm>
            <a:off x="63074" y="6247272"/>
            <a:ext cx="3886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hlinkClick r:id="rId9"/>
              </a:rPr>
              <a:t>https://bogota.gov.co/servicios/entidad</a:t>
            </a:r>
            <a:endParaRPr lang="es-CO" sz="1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B713BB-2049-E1E0-C41D-867F5AE45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7471" t="58462" r="27280" b="21810"/>
          <a:stretch/>
        </p:blipFill>
        <p:spPr>
          <a:xfrm>
            <a:off x="10143480" y="295514"/>
            <a:ext cx="1737793" cy="47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9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39838-6C1E-41BE-07C2-BE1B1B81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DDD389FF-A3A8-1C00-2B53-9D0479FFF0A1}"/>
              </a:ext>
            </a:extLst>
          </p:cNvPr>
          <p:cNvGrpSpPr/>
          <p:nvPr/>
        </p:nvGrpSpPr>
        <p:grpSpPr>
          <a:xfrm>
            <a:off x="2840320" y="2791917"/>
            <a:ext cx="7144110" cy="1854312"/>
            <a:chOff x="2055850" y="2175619"/>
            <a:chExt cx="8100524" cy="2102556"/>
          </a:xfrm>
        </p:grpSpPr>
        <p:sp>
          <p:nvSpPr>
            <p:cNvPr id="26" name="Little circles">
              <a:extLst>
                <a:ext uri="{FF2B5EF4-FFF2-40B4-BE49-F238E27FC236}">
                  <a16:creationId xmlns:a16="http://schemas.microsoft.com/office/drawing/2014/main" id="{F08DB034-DD97-E62B-17E6-8BF864FB6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030" y="3160453"/>
              <a:ext cx="136099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Little circles">
              <a:extLst>
                <a:ext uri="{FF2B5EF4-FFF2-40B4-BE49-F238E27FC236}">
                  <a16:creationId xmlns:a16="http://schemas.microsoft.com/office/drawing/2014/main" id="{3CBD6A55-6460-BF00-FB12-FA759F651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051" y="3160453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Little circles">
              <a:extLst>
                <a:ext uri="{FF2B5EF4-FFF2-40B4-BE49-F238E27FC236}">
                  <a16:creationId xmlns:a16="http://schemas.microsoft.com/office/drawing/2014/main" id="{FB56D77E-7D4D-C311-7EDE-FD4C12179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37" y="2619278"/>
              <a:ext cx="150029" cy="147887"/>
            </a:xfrm>
            <a:custGeom>
              <a:avLst/>
              <a:gdLst>
                <a:gd name="T0" fmla="*/ 64 w 77"/>
                <a:gd name="T1" fmla="*/ 63 h 77"/>
                <a:gd name="T2" fmla="*/ 15 w 77"/>
                <a:gd name="T3" fmla="*/ 64 h 77"/>
                <a:gd name="T4" fmla="*/ 14 w 77"/>
                <a:gd name="T5" fmla="*/ 15 h 77"/>
                <a:gd name="T6" fmla="*/ 63 w 77"/>
                <a:gd name="T7" fmla="*/ 14 h 77"/>
                <a:gd name="T8" fmla="*/ 64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64" y="63"/>
                  </a:moveTo>
                  <a:cubicBezTo>
                    <a:pt x="51" y="77"/>
                    <a:pt x="29" y="77"/>
                    <a:pt x="15" y="64"/>
                  </a:cubicBezTo>
                  <a:cubicBezTo>
                    <a:pt x="1" y="51"/>
                    <a:pt x="0" y="29"/>
                    <a:pt x="14" y="15"/>
                  </a:cubicBezTo>
                  <a:cubicBezTo>
                    <a:pt x="27" y="1"/>
                    <a:pt x="49" y="0"/>
                    <a:pt x="63" y="14"/>
                  </a:cubicBezTo>
                  <a:cubicBezTo>
                    <a:pt x="77" y="27"/>
                    <a:pt x="77" y="49"/>
                    <a:pt x="64" y="63"/>
                  </a:cubicBezTo>
                  <a:close/>
                </a:path>
              </a:pathLst>
            </a:cu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Little circles">
              <a:extLst>
                <a:ext uri="{FF2B5EF4-FFF2-40B4-BE49-F238E27FC236}">
                  <a16:creationId xmlns:a16="http://schemas.microsoft.com/office/drawing/2014/main" id="{7AF600DD-8D64-A439-9EA2-F722A8610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7357" y="2619278"/>
              <a:ext cx="148957" cy="147887"/>
            </a:xfrm>
            <a:custGeom>
              <a:avLst/>
              <a:gdLst>
                <a:gd name="T0" fmla="*/ 13 w 77"/>
                <a:gd name="T1" fmla="*/ 63 h 77"/>
                <a:gd name="T2" fmla="*/ 62 w 77"/>
                <a:gd name="T3" fmla="*/ 64 h 77"/>
                <a:gd name="T4" fmla="*/ 63 w 77"/>
                <a:gd name="T5" fmla="*/ 15 h 77"/>
                <a:gd name="T6" fmla="*/ 14 w 77"/>
                <a:gd name="T7" fmla="*/ 14 h 77"/>
                <a:gd name="T8" fmla="*/ 13 w 77"/>
                <a:gd name="T9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13" y="63"/>
                  </a:moveTo>
                  <a:cubicBezTo>
                    <a:pt x="26" y="77"/>
                    <a:pt x="48" y="77"/>
                    <a:pt x="62" y="64"/>
                  </a:cubicBezTo>
                  <a:cubicBezTo>
                    <a:pt x="76" y="51"/>
                    <a:pt x="77" y="29"/>
                    <a:pt x="63" y="15"/>
                  </a:cubicBezTo>
                  <a:cubicBezTo>
                    <a:pt x="50" y="1"/>
                    <a:pt x="28" y="0"/>
                    <a:pt x="14" y="14"/>
                  </a:cubicBezTo>
                  <a:cubicBezTo>
                    <a:pt x="0" y="27"/>
                    <a:pt x="0" y="49"/>
                    <a:pt x="13" y="63"/>
                  </a:cubicBezTo>
                  <a:close/>
                </a:path>
              </a:pathLst>
            </a:cu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Little circles">
              <a:extLst>
                <a:ext uri="{FF2B5EF4-FFF2-40B4-BE49-F238E27FC236}">
                  <a16:creationId xmlns:a16="http://schemas.microsoft.com/office/drawing/2014/main" id="{C1F301C0-7EFA-4021-0BDC-31ECCF197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73" y="3160453"/>
              <a:ext cx="135027" cy="135027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Little circles">
              <a:extLst>
                <a:ext uri="{FF2B5EF4-FFF2-40B4-BE49-F238E27FC236}">
                  <a16:creationId xmlns:a16="http://schemas.microsoft.com/office/drawing/2014/main" id="{F139C766-9259-304F-A300-46EB656BA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094" y="3160453"/>
              <a:ext cx="135027" cy="135027"/>
            </a:xfrm>
            <a:prstGeom prst="ellipse">
              <a:avLst/>
            </a:prstGeom>
            <a:solidFill>
              <a:srgbClr val="E5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Ribbon E">
              <a:extLst>
                <a:ext uri="{FF2B5EF4-FFF2-40B4-BE49-F238E27FC236}">
                  <a16:creationId xmlns:a16="http://schemas.microsoft.com/office/drawing/2014/main" id="{F464C32C-618F-5231-8D4E-00381BC8D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6718" y="2582842"/>
              <a:ext cx="1879656" cy="1695332"/>
            </a:xfrm>
            <a:custGeom>
              <a:avLst/>
              <a:gdLst>
                <a:gd name="T0" fmla="*/ 971 w 971"/>
                <a:gd name="T1" fmla="*/ 335 h 880"/>
                <a:gd name="T2" fmla="*/ 838 w 971"/>
                <a:gd name="T3" fmla="*/ 0 h 880"/>
                <a:gd name="T4" fmla="*/ 814 w 971"/>
                <a:gd name="T5" fmla="*/ 23 h 880"/>
                <a:gd name="T6" fmla="*/ 815 w 971"/>
                <a:gd name="T7" fmla="*/ 24 h 880"/>
                <a:gd name="T8" fmla="*/ 813 w 971"/>
                <a:gd name="T9" fmla="*/ 96 h 880"/>
                <a:gd name="T10" fmla="*/ 743 w 971"/>
                <a:gd name="T11" fmla="*/ 95 h 880"/>
                <a:gd name="T12" fmla="*/ 719 w 971"/>
                <a:gd name="T13" fmla="*/ 119 h 880"/>
                <a:gd name="T14" fmla="*/ 804 w 971"/>
                <a:gd name="T15" fmla="*/ 335 h 880"/>
                <a:gd name="T16" fmla="*/ 486 w 971"/>
                <a:gd name="T17" fmla="*/ 653 h 880"/>
                <a:gd name="T18" fmla="*/ 168 w 971"/>
                <a:gd name="T19" fmla="*/ 343 h 880"/>
                <a:gd name="T20" fmla="*/ 134 w 971"/>
                <a:gd name="T21" fmla="*/ 343 h 880"/>
                <a:gd name="T22" fmla="*/ 84 w 971"/>
                <a:gd name="T23" fmla="*/ 386 h 880"/>
                <a:gd name="T24" fmla="*/ 34 w 971"/>
                <a:gd name="T25" fmla="*/ 343 h 880"/>
                <a:gd name="T26" fmla="*/ 0 w 971"/>
                <a:gd name="T27" fmla="*/ 343 h 880"/>
                <a:gd name="T28" fmla="*/ 422 w 971"/>
                <a:gd name="T29" fmla="*/ 816 h 880"/>
                <a:gd name="T30" fmla="*/ 422 w 971"/>
                <a:gd name="T31" fmla="*/ 816 h 880"/>
                <a:gd name="T32" fmla="*/ 486 w 971"/>
                <a:gd name="T33" fmla="*/ 880 h 880"/>
                <a:gd name="T34" fmla="*/ 550 w 971"/>
                <a:gd name="T35" fmla="*/ 816 h 880"/>
                <a:gd name="T36" fmla="*/ 550 w 971"/>
                <a:gd name="T37" fmla="*/ 816 h 880"/>
                <a:gd name="T38" fmla="*/ 971 w 971"/>
                <a:gd name="T39" fmla="*/ 33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35"/>
                  </a:moveTo>
                  <a:cubicBezTo>
                    <a:pt x="971" y="205"/>
                    <a:pt x="921" y="87"/>
                    <a:pt x="838" y="0"/>
                  </a:cubicBezTo>
                  <a:cubicBezTo>
                    <a:pt x="814" y="23"/>
                    <a:pt x="814" y="23"/>
                    <a:pt x="814" y="23"/>
                  </a:cubicBezTo>
                  <a:cubicBezTo>
                    <a:pt x="815" y="24"/>
                    <a:pt x="815" y="24"/>
                    <a:pt x="815" y="24"/>
                  </a:cubicBezTo>
                  <a:cubicBezTo>
                    <a:pt x="835" y="45"/>
                    <a:pt x="834" y="77"/>
                    <a:pt x="813" y="96"/>
                  </a:cubicBezTo>
                  <a:cubicBezTo>
                    <a:pt x="793" y="115"/>
                    <a:pt x="762" y="115"/>
                    <a:pt x="743" y="95"/>
                  </a:cubicBezTo>
                  <a:cubicBezTo>
                    <a:pt x="719" y="119"/>
                    <a:pt x="719" y="119"/>
                    <a:pt x="719" y="119"/>
                  </a:cubicBezTo>
                  <a:cubicBezTo>
                    <a:pt x="772" y="175"/>
                    <a:pt x="804" y="251"/>
                    <a:pt x="804" y="335"/>
                  </a:cubicBezTo>
                  <a:cubicBezTo>
                    <a:pt x="804" y="511"/>
                    <a:pt x="662" y="653"/>
                    <a:pt x="486" y="653"/>
                  </a:cubicBezTo>
                  <a:cubicBezTo>
                    <a:pt x="313" y="653"/>
                    <a:pt x="172" y="515"/>
                    <a:pt x="168" y="343"/>
                  </a:cubicBezTo>
                  <a:cubicBezTo>
                    <a:pt x="134" y="343"/>
                    <a:pt x="134" y="343"/>
                    <a:pt x="134" y="343"/>
                  </a:cubicBezTo>
                  <a:cubicBezTo>
                    <a:pt x="130" y="367"/>
                    <a:pt x="109" y="386"/>
                    <a:pt x="84" y="386"/>
                  </a:cubicBezTo>
                  <a:cubicBezTo>
                    <a:pt x="59" y="386"/>
                    <a:pt x="38" y="367"/>
                    <a:pt x="34" y="3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4" y="586"/>
                    <a:pt x="187" y="785"/>
                    <a:pt x="422" y="816"/>
                  </a:cubicBezTo>
                  <a:cubicBezTo>
                    <a:pt x="422" y="816"/>
                    <a:pt x="422" y="816"/>
                    <a:pt x="422" y="816"/>
                  </a:cubicBezTo>
                  <a:cubicBezTo>
                    <a:pt x="486" y="880"/>
                    <a:pt x="486" y="880"/>
                    <a:pt x="486" y="880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550" y="816"/>
                    <a:pt x="550" y="816"/>
                    <a:pt x="550" y="816"/>
                  </a:cubicBezTo>
                  <a:cubicBezTo>
                    <a:pt x="788" y="785"/>
                    <a:pt x="971" y="581"/>
                    <a:pt x="971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Ribbon D">
              <a:extLst>
                <a:ext uri="{FF2B5EF4-FFF2-40B4-BE49-F238E27FC236}">
                  <a16:creationId xmlns:a16="http://schemas.microsoft.com/office/drawing/2014/main" id="{7E72EBAE-FB3B-2D43-F3F7-50B9E04D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696" y="2175619"/>
              <a:ext cx="1881799" cy="1037345"/>
            </a:xfrm>
            <a:custGeom>
              <a:avLst/>
              <a:gdLst>
                <a:gd name="T0" fmla="*/ 550 w 972"/>
                <a:gd name="T1" fmla="*/ 65 h 538"/>
                <a:gd name="T2" fmla="*/ 550 w 972"/>
                <a:gd name="T3" fmla="*/ 65 h 538"/>
                <a:gd name="T4" fmla="*/ 486 w 972"/>
                <a:gd name="T5" fmla="*/ 0 h 538"/>
                <a:gd name="T6" fmla="*/ 422 w 972"/>
                <a:gd name="T7" fmla="*/ 65 h 538"/>
                <a:gd name="T8" fmla="*/ 422 w 972"/>
                <a:gd name="T9" fmla="*/ 65 h 538"/>
                <a:gd name="T10" fmla="*/ 0 w 972"/>
                <a:gd name="T11" fmla="*/ 538 h 538"/>
                <a:gd name="T12" fmla="*/ 34 w 972"/>
                <a:gd name="T13" fmla="*/ 538 h 538"/>
                <a:gd name="T14" fmla="*/ 84 w 972"/>
                <a:gd name="T15" fmla="*/ 495 h 538"/>
                <a:gd name="T16" fmla="*/ 134 w 972"/>
                <a:gd name="T17" fmla="*/ 538 h 538"/>
                <a:gd name="T18" fmla="*/ 168 w 972"/>
                <a:gd name="T19" fmla="*/ 538 h 538"/>
                <a:gd name="T20" fmla="*/ 486 w 972"/>
                <a:gd name="T21" fmla="*/ 228 h 538"/>
                <a:gd name="T22" fmla="*/ 486 w 972"/>
                <a:gd name="T23" fmla="*/ 228 h 538"/>
                <a:gd name="T24" fmla="*/ 486 w 972"/>
                <a:gd name="T25" fmla="*/ 228 h 538"/>
                <a:gd name="T26" fmla="*/ 804 w 972"/>
                <a:gd name="T27" fmla="*/ 538 h 538"/>
                <a:gd name="T28" fmla="*/ 838 w 972"/>
                <a:gd name="T29" fmla="*/ 538 h 538"/>
                <a:gd name="T30" fmla="*/ 888 w 972"/>
                <a:gd name="T31" fmla="*/ 495 h 538"/>
                <a:gd name="T32" fmla="*/ 938 w 972"/>
                <a:gd name="T33" fmla="*/ 538 h 538"/>
                <a:gd name="T34" fmla="*/ 972 w 972"/>
                <a:gd name="T35" fmla="*/ 538 h 538"/>
                <a:gd name="T36" fmla="*/ 550 w 972"/>
                <a:gd name="T37" fmla="*/ 6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2" h="538">
                  <a:moveTo>
                    <a:pt x="550" y="65"/>
                  </a:moveTo>
                  <a:cubicBezTo>
                    <a:pt x="550" y="65"/>
                    <a:pt x="550" y="65"/>
                    <a:pt x="550" y="65"/>
                  </a:cubicBezTo>
                  <a:cubicBezTo>
                    <a:pt x="486" y="0"/>
                    <a:pt x="486" y="0"/>
                    <a:pt x="486" y="0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422" y="65"/>
                    <a:pt x="422" y="65"/>
                    <a:pt x="422" y="65"/>
                  </a:cubicBezTo>
                  <a:cubicBezTo>
                    <a:pt x="187" y="96"/>
                    <a:pt x="4" y="295"/>
                    <a:pt x="0" y="538"/>
                  </a:cubicBezTo>
                  <a:cubicBezTo>
                    <a:pt x="34" y="538"/>
                    <a:pt x="34" y="538"/>
                    <a:pt x="34" y="538"/>
                  </a:cubicBezTo>
                  <a:cubicBezTo>
                    <a:pt x="38" y="514"/>
                    <a:pt x="59" y="495"/>
                    <a:pt x="84" y="495"/>
                  </a:cubicBezTo>
                  <a:cubicBezTo>
                    <a:pt x="109" y="495"/>
                    <a:pt x="130" y="514"/>
                    <a:pt x="134" y="538"/>
                  </a:cubicBezTo>
                  <a:cubicBezTo>
                    <a:pt x="168" y="538"/>
                    <a:pt x="168" y="538"/>
                    <a:pt x="168" y="538"/>
                  </a:cubicBezTo>
                  <a:cubicBezTo>
                    <a:pt x="172" y="366"/>
                    <a:pt x="313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486" y="228"/>
                    <a:pt x="486" y="228"/>
                    <a:pt x="486" y="228"/>
                  </a:cubicBezTo>
                  <a:cubicBezTo>
                    <a:pt x="659" y="228"/>
                    <a:pt x="800" y="366"/>
                    <a:pt x="804" y="538"/>
                  </a:cubicBezTo>
                  <a:cubicBezTo>
                    <a:pt x="838" y="538"/>
                    <a:pt x="838" y="538"/>
                    <a:pt x="838" y="538"/>
                  </a:cubicBezTo>
                  <a:cubicBezTo>
                    <a:pt x="842" y="514"/>
                    <a:pt x="863" y="495"/>
                    <a:pt x="888" y="495"/>
                  </a:cubicBezTo>
                  <a:cubicBezTo>
                    <a:pt x="913" y="495"/>
                    <a:pt x="934" y="514"/>
                    <a:pt x="938" y="538"/>
                  </a:cubicBezTo>
                  <a:cubicBezTo>
                    <a:pt x="972" y="538"/>
                    <a:pt x="972" y="538"/>
                    <a:pt x="972" y="538"/>
                  </a:cubicBezTo>
                  <a:cubicBezTo>
                    <a:pt x="968" y="295"/>
                    <a:pt x="785" y="96"/>
                    <a:pt x="550" y="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Ribbon C">
              <a:extLst>
                <a:ext uri="{FF2B5EF4-FFF2-40B4-BE49-F238E27FC236}">
                  <a16:creationId xmlns:a16="http://schemas.microsoft.com/office/drawing/2014/main" id="{8C8D867C-D118-2373-E101-E606FBC6D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49" y="3244042"/>
              <a:ext cx="1878584" cy="1034133"/>
            </a:xfrm>
            <a:custGeom>
              <a:avLst/>
              <a:gdLst>
                <a:gd name="T0" fmla="*/ 971 w 971"/>
                <a:gd name="T1" fmla="*/ 0 h 537"/>
                <a:gd name="T2" fmla="*/ 938 w 971"/>
                <a:gd name="T3" fmla="*/ 0 h 537"/>
                <a:gd name="T4" fmla="*/ 888 w 971"/>
                <a:gd name="T5" fmla="*/ 43 h 537"/>
                <a:gd name="T6" fmla="*/ 838 w 971"/>
                <a:gd name="T7" fmla="*/ 0 h 537"/>
                <a:gd name="T8" fmla="*/ 804 w 971"/>
                <a:gd name="T9" fmla="*/ 0 h 537"/>
                <a:gd name="T10" fmla="*/ 486 w 971"/>
                <a:gd name="T11" fmla="*/ 310 h 537"/>
                <a:gd name="T12" fmla="*/ 486 w 971"/>
                <a:gd name="T13" fmla="*/ 310 h 537"/>
                <a:gd name="T14" fmla="*/ 486 w 971"/>
                <a:gd name="T15" fmla="*/ 310 h 537"/>
                <a:gd name="T16" fmla="*/ 168 w 971"/>
                <a:gd name="T17" fmla="*/ 0 h 537"/>
                <a:gd name="T18" fmla="*/ 134 w 971"/>
                <a:gd name="T19" fmla="*/ 0 h 537"/>
                <a:gd name="T20" fmla="*/ 84 w 971"/>
                <a:gd name="T21" fmla="*/ 43 h 537"/>
                <a:gd name="T22" fmla="*/ 34 w 971"/>
                <a:gd name="T23" fmla="*/ 0 h 537"/>
                <a:gd name="T24" fmla="*/ 0 w 971"/>
                <a:gd name="T25" fmla="*/ 0 h 537"/>
                <a:gd name="T26" fmla="*/ 422 w 971"/>
                <a:gd name="T27" fmla="*/ 473 h 537"/>
                <a:gd name="T28" fmla="*/ 422 w 971"/>
                <a:gd name="T29" fmla="*/ 473 h 537"/>
                <a:gd name="T30" fmla="*/ 486 w 971"/>
                <a:gd name="T31" fmla="*/ 537 h 537"/>
                <a:gd name="T32" fmla="*/ 550 w 971"/>
                <a:gd name="T33" fmla="*/ 473 h 537"/>
                <a:gd name="T34" fmla="*/ 550 w 971"/>
                <a:gd name="T35" fmla="*/ 473 h 537"/>
                <a:gd name="T36" fmla="*/ 971 w 971"/>
                <a:gd name="T3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971" y="0"/>
                  </a:moveTo>
                  <a:cubicBezTo>
                    <a:pt x="938" y="0"/>
                    <a:pt x="938" y="0"/>
                    <a:pt x="938" y="0"/>
                  </a:cubicBezTo>
                  <a:cubicBezTo>
                    <a:pt x="934" y="24"/>
                    <a:pt x="913" y="43"/>
                    <a:pt x="888" y="43"/>
                  </a:cubicBezTo>
                  <a:cubicBezTo>
                    <a:pt x="863" y="43"/>
                    <a:pt x="842" y="24"/>
                    <a:pt x="838" y="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800" y="172"/>
                    <a:pt x="659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486" y="310"/>
                    <a:pt x="486" y="310"/>
                    <a:pt x="486" y="310"/>
                  </a:cubicBezTo>
                  <a:cubicBezTo>
                    <a:pt x="313" y="310"/>
                    <a:pt x="172" y="172"/>
                    <a:pt x="16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0" y="24"/>
                    <a:pt x="109" y="43"/>
                    <a:pt x="84" y="43"/>
                  </a:cubicBezTo>
                  <a:cubicBezTo>
                    <a:pt x="59" y="43"/>
                    <a:pt x="38" y="24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43"/>
                    <a:pt x="187" y="442"/>
                    <a:pt x="422" y="473"/>
                  </a:cubicBezTo>
                  <a:cubicBezTo>
                    <a:pt x="422" y="473"/>
                    <a:pt x="422" y="473"/>
                    <a:pt x="422" y="473"/>
                  </a:cubicBezTo>
                  <a:cubicBezTo>
                    <a:pt x="486" y="537"/>
                    <a:pt x="486" y="537"/>
                    <a:pt x="486" y="537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550" y="473"/>
                    <a:pt x="550" y="473"/>
                    <a:pt x="550" y="473"/>
                  </a:cubicBezTo>
                  <a:cubicBezTo>
                    <a:pt x="785" y="442"/>
                    <a:pt x="968" y="243"/>
                    <a:pt x="97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Ribbon B">
              <a:extLst>
                <a:ext uri="{FF2B5EF4-FFF2-40B4-BE49-F238E27FC236}">
                  <a16:creationId xmlns:a16="http://schemas.microsoft.com/office/drawing/2014/main" id="{070BC7BE-BF18-AA48-533B-46DBB4E48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799" y="2177762"/>
              <a:ext cx="1879656" cy="1035203"/>
            </a:xfrm>
            <a:custGeom>
              <a:avLst/>
              <a:gdLst>
                <a:gd name="T0" fmla="*/ 549 w 971"/>
                <a:gd name="T1" fmla="*/ 64 h 537"/>
                <a:gd name="T2" fmla="*/ 549 w 971"/>
                <a:gd name="T3" fmla="*/ 64 h 537"/>
                <a:gd name="T4" fmla="*/ 485 w 971"/>
                <a:gd name="T5" fmla="*/ 0 h 537"/>
                <a:gd name="T6" fmla="*/ 421 w 971"/>
                <a:gd name="T7" fmla="*/ 64 h 537"/>
                <a:gd name="T8" fmla="*/ 421 w 971"/>
                <a:gd name="T9" fmla="*/ 64 h 537"/>
                <a:gd name="T10" fmla="*/ 0 w 971"/>
                <a:gd name="T11" fmla="*/ 537 h 537"/>
                <a:gd name="T12" fmla="*/ 33 w 971"/>
                <a:gd name="T13" fmla="*/ 537 h 537"/>
                <a:gd name="T14" fmla="*/ 83 w 971"/>
                <a:gd name="T15" fmla="*/ 494 h 537"/>
                <a:gd name="T16" fmla="*/ 133 w 971"/>
                <a:gd name="T17" fmla="*/ 537 h 537"/>
                <a:gd name="T18" fmla="*/ 167 w 971"/>
                <a:gd name="T19" fmla="*/ 537 h 537"/>
                <a:gd name="T20" fmla="*/ 485 w 971"/>
                <a:gd name="T21" fmla="*/ 227 h 537"/>
                <a:gd name="T22" fmla="*/ 485 w 971"/>
                <a:gd name="T23" fmla="*/ 227 h 537"/>
                <a:gd name="T24" fmla="*/ 485 w 971"/>
                <a:gd name="T25" fmla="*/ 227 h 537"/>
                <a:gd name="T26" fmla="*/ 803 w 971"/>
                <a:gd name="T27" fmla="*/ 537 h 537"/>
                <a:gd name="T28" fmla="*/ 837 w 971"/>
                <a:gd name="T29" fmla="*/ 537 h 537"/>
                <a:gd name="T30" fmla="*/ 887 w 971"/>
                <a:gd name="T31" fmla="*/ 494 h 537"/>
                <a:gd name="T32" fmla="*/ 937 w 971"/>
                <a:gd name="T33" fmla="*/ 537 h 537"/>
                <a:gd name="T34" fmla="*/ 971 w 971"/>
                <a:gd name="T35" fmla="*/ 537 h 537"/>
                <a:gd name="T36" fmla="*/ 549 w 971"/>
                <a:gd name="T37" fmla="*/ 6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1" h="537">
                  <a:moveTo>
                    <a:pt x="549" y="64"/>
                  </a:moveTo>
                  <a:cubicBezTo>
                    <a:pt x="549" y="64"/>
                    <a:pt x="549" y="64"/>
                    <a:pt x="549" y="64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421" y="64"/>
                    <a:pt x="421" y="64"/>
                    <a:pt x="421" y="64"/>
                  </a:cubicBezTo>
                  <a:cubicBezTo>
                    <a:pt x="186" y="95"/>
                    <a:pt x="3" y="294"/>
                    <a:pt x="0" y="537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7" y="513"/>
                    <a:pt x="58" y="494"/>
                    <a:pt x="83" y="494"/>
                  </a:cubicBezTo>
                  <a:cubicBezTo>
                    <a:pt x="108" y="494"/>
                    <a:pt x="129" y="513"/>
                    <a:pt x="133" y="537"/>
                  </a:cubicBezTo>
                  <a:cubicBezTo>
                    <a:pt x="167" y="537"/>
                    <a:pt x="167" y="537"/>
                    <a:pt x="167" y="537"/>
                  </a:cubicBezTo>
                  <a:cubicBezTo>
                    <a:pt x="171" y="365"/>
                    <a:pt x="312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485" y="227"/>
                    <a:pt x="485" y="227"/>
                    <a:pt x="485" y="227"/>
                  </a:cubicBezTo>
                  <a:cubicBezTo>
                    <a:pt x="658" y="227"/>
                    <a:pt x="799" y="365"/>
                    <a:pt x="803" y="537"/>
                  </a:cubicBezTo>
                  <a:cubicBezTo>
                    <a:pt x="837" y="537"/>
                    <a:pt x="837" y="537"/>
                    <a:pt x="837" y="537"/>
                  </a:cubicBezTo>
                  <a:cubicBezTo>
                    <a:pt x="841" y="513"/>
                    <a:pt x="862" y="494"/>
                    <a:pt x="887" y="494"/>
                  </a:cubicBezTo>
                  <a:cubicBezTo>
                    <a:pt x="912" y="494"/>
                    <a:pt x="933" y="513"/>
                    <a:pt x="937" y="537"/>
                  </a:cubicBezTo>
                  <a:cubicBezTo>
                    <a:pt x="971" y="537"/>
                    <a:pt x="971" y="537"/>
                    <a:pt x="971" y="537"/>
                  </a:cubicBezTo>
                  <a:cubicBezTo>
                    <a:pt x="967" y="294"/>
                    <a:pt x="785" y="95"/>
                    <a:pt x="549" y="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Ribbon A">
              <a:extLst>
                <a:ext uri="{FF2B5EF4-FFF2-40B4-BE49-F238E27FC236}">
                  <a16:creationId xmlns:a16="http://schemas.microsoft.com/office/drawing/2014/main" id="{C1717D1D-3017-44A0-BA15-CF38C35DE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50" y="2582842"/>
              <a:ext cx="1878584" cy="1695332"/>
            </a:xfrm>
            <a:custGeom>
              <a:avLst/>
              <a:gdLst>
                <a:gd name="T0" fmla="*/ 971 w 971"/>
                <a:gd name="T1" fmla="*/ 343 h 880"/>
                <a:gd name="T2" fmla="*/ 937 w 971"/>
                <a:gd name="T3" fmla="*/ 343 h 880"/>
                <a:gd name="T4" fmla="*/ 887 w 971"/>
                <a:gd name="T5" fmla="*/ 386 h 880"/>
                <a:gd name="T6" fmla="*/ 837 w 971"/>
                <a:gd name="T7" fmla="*/ 343 h 880"/>
                <a:gd name="T8" fmla="*/ 803 w 971"/>
                <a:gd name="T9" fmla="*/ 343 h 880"/>
                <a:gd name="T10" fmla="*/ 485 w 971"/>
                <a:gd name="T11" fmla="*/ 653 h 880"/>
                <a:gd name="T12" fmla="*/ 167 w 971"/>
                <a:gd name="T13" fmla="*/ 335 h 880"/>
                <a:gd name="T14" fmla="*/ 252 w 971"/>
                <a:gd name="T15" fmla="*/ 119 h 880"/>
                <a:gd name="T16" fmla="*/ 228 w 971"/>
                <a:gd name="T17" fmla="*/ 95 h 880"/>
                <a:gd name="T18" fmla="*/ 158 w 971"/>
                <a:gd name="T19" fmla="*/ 96 h 880"/>
                <a:gd name="T20" fmla="*/ 156 w 971"/>
                <a:gd name="T21" fmla="*/ 24 h 880"/>
                <a:gd name="T22" fmla="*/ 157 w 971"/>
                <a:gd name="T23" fmla="*/ 23 h 880"/>
                <a:gd name="T24" fmla="*/ 133 w 971"/>
                <a:gd name="T25" fmla="*/ 0 h 880"/>
                <a:gd name="T26" fmla="*/ 0 w 971"/>
                <a:gd name="T27" fmla="*/ 335 h 880"/>
                <a:gd name="T28" fmla="*/ 421 w 971"/>
                <a:gd name="T29" fmla="*/ 816 h 880"/>
                <a:gd name="T30" fmla="*/ 421 w 971"/>
                <a:gd name="T31" fmla="*/ 816 h 880"/>
                <a:gd name="T32" fmla="*/ 485 w 971"/>
                <a:gd name="T33" fmla="*/ 880 h 880"/>
                <a:gd name="T34" fmla="*/ 549 w 971"/>
                <a:gd name="T35" fmla="*/ 816 h 880"/>
                <a:gd name="T36" fmla="*/ 549 w 971"/>
                <a:gd name="T37" fmla="*/ 816 h 880"/>
                <a:gd name="T38" fmla="*/ 971 w 971"/>
                <a:gd name="T39" fmla="*/ 343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1" h="880">
                  <a:moveTo>
                    <a:pt x="971" y="343"/>
                  </a:moveTo>
                  <a:cubicBezTo>
                    <a:pt x="937" y="343"/>
                    <a:pt x="937" y="343"/>
                    <a:pt x="937" y="343"/>
                  </a:cubicBezTo>
                  <a:cubicBezTo>
                    <a:pt x="933" y="367"/>
                    <a:pt x="912" y="386"/>
                    <a:pt x="887" y="386"/>
                  </a:cubicBezTo>
                  <a:cubicBezTo>
                    <a:pt x="862" y="386"/>
                    <a:pt x="841" y="367"/>
                    <a:pt x="837" y="343"/>
                  </a:cubicBezTo>
                  <a:cubicBezTo>
                    <a:pt x="803" y="343"/>
                    <a:pt x="803" y="343"/>
                    <a:pt x="803" y="343"/>
                  </a:cubicBezTo>
                  <a:cubicBezTo>
                    <a:pt x="799" y="515"/>
                    <a:pt x="658" y="653"/>
                    <a:pt x="485" y="653"/>
                  </a:cubicBezTo>
                  <a:cubicBezTo>
                    <a:pt x="309" y="653"/>
                    <a:pt x="167" y="511"/>
                    <a:pt x="167" y="335"/>
                  </a:cubicBezTo>
                  <a:cubicBezTo>
                    <a:pt x="167" y="251"/>
                    <a:pt x="199" y="175"/>
                    <a:pt x="252" y="119"/>
                  </a:cubicBezTo>
                  <a:cubicBezTo>
                    <a:pt x="228" y="95"/>
                    <a:pt x="228" y="95"/>
                    <a:pt x="228" y="95"/>
                  </a:cubicBezTo>
                  <a:cubicBezTo>
                    <a:pt x="209" y="115"/>
                    <a:pt x="178" y="115"/>
                    <a:pt x="158" y="96"/>
                  </a:cubicBezTo>
                  <a:cubicBezTo>
                    <a:pt x="137" y="77"/>
                    <a:pt x="136" y="45"/>
                    <a:pt x="156" y="24"/>
                  </a:cubicBezTo>
                  <a:cubicBezTo>
                    <a:pt x="156" y="24"/>
                    <a:pt x="156" y="24"/>
                    <a:pt x="157" y="23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50" y="87"/>
                    <a:pt x="0" y="205"/>
                    <a:pt x="0" y="335"/>
                  </a:cubicBezTo>
                  <a:cubicBezTo>
                    <a:pt x="0" y="581"/>
                    <a:pt x="183" y="785"/>
                    <a:pt x="421" y="816"/>
                  </a:cubicBezTo>
                  <a:cubicBezTo>
                    <a:pt x="421" y="816"/>
                    <a:pt x="421" y="816"/>
                    <a:pt x="421" y="816"/>
                  </a:cubicBezTo>
                  <a:cubicBezTo>
                    <a:pt x="485" y="880"/>
                    <a:pt x="485" y="880"/>
                    <a:pt x="485" y="880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549" y="816"/>
                    <a:pt x="549" y="816"/>
                    <a:pt x="549" y="816"/>
                  </a:cubicBezTo>
                  <a:cubicBezTo>
                    <a:pt x="784" y="785"/>
                    <a:pt x="967" y="586"/>
                    <a:pt x="971" y="3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Circle A">
              <a:extLst>
                <a:ext uri="{FF2B5EF4-FFF2-40B4-BE49-F238E27FC236}">
                  <a16:creationId xmlns:a16="http://schemas.microsoft.com/office/drawing/2014/main" id="{40EEB11E-E3C3-7110-95EE-E9D969F7F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412" y="2614991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Circle B">
              <a:extLst>
                <a:ext uri="{FF2B5EF4-FFF2-40B4-BE49-F238E27FC236}">
                  <a16:creationId xmlns:a16="http://schemas.microsoft.com/office/drawing/2014/main" id="{DDB0D960-90AD-6561-6654-22DF3E54F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279" y="2614991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Circle C">
              <a:extLst>
                <a:ext uri="{FF2B5EF4-FFF2-40B4-BE49-F238E27FC236}">
                  <a16:creationId xmlns:a16="http://schemas.microsoft.com/office/drawing/2014/main" id="{FCA9F8DE-A45A-31C9-5014-F319BA268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3503" y="2614991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Circle D">
              <a:extLst>
                <a:ext uri="{FF2B5EF4-FFF2-40B4-BE49-F238E27FC236}">
                  <a16:creationId xmlns:a16="http://schemas.microsoft.com/office/drawing/2014/main" id="{5D0ADFE9-5FCB-C242-65B8-0165F122E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1048" y="2614991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Circle E">
              <a:extLst>
                <a:ext uri="{FF2B5EF4-FFF2-40B4-BE49-F238E27FC236}">
                  <a16:creationId xmlns:a16="http://schemas.microsoft.com/office/drawing/2014/main" id="{BFF300B9-73B5-D805-2AA0-786BBED66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8595" y="2614992"/>
              <a:ext cx="1231315" cy="1225956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1" name="TextBox 2">
            <a:extLst>
              <a:ext uri="{FF2B5EF4-FFF2-40B4-BE49-F238E27FC236}">
                <a16:creationId xmlns:a16="http://schemas.microsoft.com/office/drawing/2014/main" id="{6873E718-15FA-4D29-0747-59942FA3E4B3}"/>
              </a:ext>
            </a:extLst>
          </p:cNvPr>
          <p:cNvSpPr txBox="1"/>
          <p:nvPr/>
        </p:nvSpPr>
        <p:spPr>
          <a:xfrm>
            <a:off x="2622126" y="5157913"/>
            <a:ext cx="2096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Secretaria Distrital de Gobierno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Departamento Administrativo de la Defensoría del Espacio Público, DADEP.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A626A69A-9656-A995-F62F-53FD6C7407E1}"/>
              </a:ext>
            </a:extLst>
          </p:cNvPr>
          <p:cNvSpPr txBox="1"/>
          <p:nvPr/>
        </p:nvSpPr>
        <p:spPr>
          <a:xfrm>
            <a:off x="5762172" y="5157913"/>
            <a:ext cx="1316225" cy="475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Secretaria General 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Secretaría Distrital de Planeación.</a:t>
            </a:r>
            <a:endParaRPr lang="es-CO" sz="8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46AD8EB9-8465-393B-2387-966F16341FE9}"/>
              </a:ext>
            </a:extLst>
          </p:cNvPr>
          <p:cNvSpPr txBox="1"/>
          <p:nvPr/>
        </p:nvSpPr>
        <p:spPr>
          <a:xfrm>
            <a:off x="4451493" y="1524419"/>
            <a:ext cx="1164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Hacienda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C568A7EE-470A-8186-E0A0-8AABAB3A21B8}"/>
              </a:ext>
            </a:extLst>
          </p:cNvPr>
          <p:cNvSpPr txBox="1"/>
          <p:nvPr/>
        </p:nvSpPr>
        <p:spPr>
          <a:xfrm>
            <a:off x="5431521" y="4844810"/>
            <a:ext cx="19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Planeación</a:t>
            </a: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32DD538A-C19A-3D2A-3B61-3C4EFD7FAA02}"/>
              </a:ext>
            </a:extLst>
          </p:cNvPr>
          <p:cNvSpPr txBox="1"/>
          <p:nvPr/>
        </p:nvSpPr>
        <p:spPr>
          <a:xfrm>
            <a:off x="3187807" y="4844810"/>
            <a:ext cx="964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Gobierno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7AC2D7FB-2674-5FC6-D463-876DBE0BDFAE}"/>
              </a:ext>
            </a:extLst>
          </p:cNvPr>
          <p:cNvSpPr txBox="1"/>
          <p:nvPr/>
        </p:nvSpPr>
        <p:spPr>
          <a:xfrm>
            <a:off x="6796140" y="1447475"/>
            <a:ext cx="197752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Desarrollo Económico,</a:t>
            </a:r>
          </a:p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Industria y Turismo</a:t>
            </a: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18A72CB5-CB6C-FACD-7208-9B7D6191FDF9}"/>
              </a:ext>
            </a:extLst>
          </p:cNvPr>
          <p:cNvSpPr txBox="1"/>
          <p:nvPr/>
        </p:nvSpPr>
        <p:spPr>
          <a:xfrm>
            <a:off x="6407676" y="1961767"/>
            <a:ext cx="275445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cs typeface="Poppins Light" pitchFamily="2" charset="77"/>
              </a:rPr>
              <a:t>Secretaría Distrital de Desarrollo Económico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para la Economía Social - IPES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de Turismo - IDT</a:t>
            </a:r>
            <a:endParaRPr lang="es-E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Corporación para el Desarrollo y la Productividad Bogotá Región - </a:t>
            </a:r>
            <a:r>
              <a:rPr lang="es-ES" sz="800" dirty="0" err="1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Invest</a:t>
            </a: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in Bogotá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0" name="TextBox 2">
            <a:extLst>
              <a:ext uri="{FF2B5EF4-FFF2-40B4-BE49-F238E27FC236}">
                <a16:creationId xmlns:a16="http://schemas.microsoft.com/office/drawing/2014/main" id="{91F110ED-DC8F-5048-C484-9537312E6D45}"/>
              </a:ext>
            </a:extLst>
          </p:cNvPr>
          <p:cNvSpPr txBox="1"/>
          <p:nvPr/>
        </p:nvSpPr>
        <p:spPr>
          <a:xfrm>
            <a:off x="3938335" y="1865197"/>
            <a:ext cx="219085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Secretaria Distrital de Hacienda 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Fondo de Prestaciones Económicas, Cesantías y Pensiones - FONCEP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Unidad Administrativa Especial de Catastro Distrital 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cs typeface="Poppins Light" pitchFamily="2" charset="77"/>
              </a:rPr>
              <a:t>Lotería de Bogotá.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id="{A5C15DE9-6ADC-DB2F-6DE5-A5B6C12046A0}"/>
              </a:ext>
            </a:extLst>
          </p:cNvPr>
          <p:cNvSpPr txBox="1"/>
          <p:nvPr/>
        </p:nvSpPr>
        <p:spPr>
          <a:xfrm>
            <a:off x="8063893" y="5157913"/>
            <a:ext cx="2193682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CO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Secretaria</a:t>
            </a: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 de Educación del Distrito</a:t>
            </a: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Instituto Distrital para la Investigación Educativa y el Desarrollo Pedagógico, IDEP.</a:t>
            </a:r>
            <a:endParaRPr lang="en-US" sz="800" dirty="0">
              <a:latin typeface="Poppins Light" pitchFamily="2" charset="77"/>
              <a:ea typeface="Roboto" panose="02000000000000000000" pitchFamily="2" charset="0"/>
              <a:cs typeface="Poppins Light" pitchFamily="2" charset="77"/>
            </a:endParaRPr>
          </a:p>
          <a:p>
            <a:pPr marL="171450" indent="-171450">
              <a:lnSpc>
                <a:spcPts val="96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latin typeface="Poppins Light" pitchFamily="2" charset="77"/>
                <a:ea typeface="Roboto" panose="02000000000000000000" pitchFamily="2" charset="0"/>
                <a:cs typeface="Poppins Light" pitchFamily="2" charset="77"/>
              </a:rPr>
              <a:t>Universidad Distrital Francisco José de Caldas.</a:t>
            </a:r>
          </a:p>
        </p:txBody>
      </p:sp>
      <p:sp>
        <p:nvSpPr>
          <p:cNvPr id="72" name="TextBox 2">
            <a:extLst>
              <a:ext uri="{FF2B5EF4-FFF2-40B4-BE49-F238E27FC236}">
                <a16:creationId xmlns:a16="http://schemas.microsoft.com/office/drawing/2014/main" id="{833B9841-94C0-8E9C-A43D-889F27358749}"/>
              </a:ext>
            </a:extLst>
          </p:cNvPr>
          <p:cNvSpPr txBox="1"/>
          <p:nvPr/>
        </p:nvSpPr>
        <p:spPr>
          <a:xfrm>
            <a:off x="8171971" y="4844810"/>
            <a:ext cx="19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Educación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DFFD03-089C-C4E1-7AE5-37AA94B8E6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9003" y="3477557"/>
            <a:ext cx="470833" cy="4708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B581C0-7CFF-4EF2-9655-ED8A380A9C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1566" y="3477760"/>
            <a:ext cx="470426" cy="4704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4D944C7-B1C1-0E85-0DB1-B5D29C97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2259" y="3491614"/>
            <a:ext cx="442718" cy="44271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E2CF647-6DA5-7513-45EF-7FDFCFB3C9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8362" y="3469720"/>
            <a:ext cx="486506" cy="48650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5AA1F2A-5C2B-A7D6-2DDD-6B66C3A2F1B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43163" y="3478616"/>
            <a:ext cx="468715" cy="468715"/>
          </a:xfrm>
          <a:prstGeom prst="rect">
            <a:avLst/>
          </a:prstGeom>
        </p:spPr>
      </p:pic>
      <p:sp>
        <p:nvSpPr>
          <p:cNvPr id="25" name="Google Shape;278;p3">
            <a:extLst>
              <a:ext uri="{FF2B5EF4-FFF2-40B4-BE49-F238E27FC236}">
                <a16:creationId xmlns:a16="http://schemas.microsoft.com/office/drawing/2014/main" id="{48B7A367-A873-507A-E295-18572A6802AB}"/>
              </a:ext>
            </a:extLst>
          </p:cNvPr>
          <p:cNvSpPr txBox="1">
            <a:spLocks/>
          </p:cNvSpPr>
          <p:nvPr/>
        </p:nvSpPr>
        <p:spPr>
          <a:xfrm>
            <a:off x="3456624" y="538726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te puedes involucrar?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79C8540-7C24-DB03-9D25-46B6C5288090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D9C6B1A5-0A7E-4EED-A50B-0CA12413CFEE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CDC2CC78-A08D-C0EE-BAA9-B2EC661ECC73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C874C46-872B-EC63-E99C-F5FA0D50855E}"/>
              </a:ext>
            </a:extLst>
          </p:cNvPr>
          <p:cNvGrpSpPr/>
          <p:nvPr/>
        </p:nvGrpSpPr>
        <p:grpSpPr>
          <a:xfrm>
            <a:off x="421586" y="1152144"/>
            <a:ext cx="2069294" cy="4000395"/>
            <a:chOff x="609361" y="1516170"/>
            <a:chExt cx="2069294" cy="2877369"/>
          </a:xfrm>
        </p:grpSpPr>
        <p:sp>
          <p:nvSpPr>
            <p:cNvPr id="8" name="Google Shape;278;p3">
              <a:extLst>
                <a:ext uri="{FF2B5EF4-FFF2-40B4-BE49-F238E27FC236}">
                  <a16:creationId xmlns:a16="http://schemas.microsoft.com/office/drawing/2014/main" id="{7596983C-B7B9-A560-945D-8113E92BC56E}"/>
                </a:ext>
              </a:extLst>
            </p:cNvPr>
            <p:cNvSpPr txBox="1">
              <a:spLocks/>
            </p:cNvSpPr>
            <p:nvPr/>
          </p:nvSpPr>
          <p:spPr>
            <a:xfrm>
              <a:off x="812508" y="3528788"/>
              <a:ext cx="1866147" cy="864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lvl1pPr algn="l" defTabSz="9141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Participa</a:t>
              </a:r>
              <a:r>
                <a:rPr lang="es-ES" sz="1200" dirty="0">
                  <a:latin typeface="Poppins Light" panose="00000400000000000000" pitchFamily="2" charset="0"/>
                  <a:ea typeface="Arial"/>
                  <a:cs typeface="Poppins Light" panose="00000400000000000000" pitchFamily="2" charset="0"/>
                  <a:sym typeface="Arial"/>
                </a:rPr>
                <a:t> en las jornadas de rendición de cuentas que realiza cada sector de la </a:t>
              </a:r>
              <a:r>
                <a:rPr lang="es-ES" sz="1200" dirty="0">
                  <a:latin typeface="Poppins SemiBold" panose="00000700000000000000" pitchFamily="2" charset="0"/>
                  <a:ea typeface="Arial"/>
                  <a:cs typeface="Poppins SemiBold" panose="00000700000000000000" pitchFamily="2" charset="0"/>
                  <a:sym typeface="Arial"/>
                </a:rPr>
                <a:t>Administración Distrital.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s-ES" sz="1200" dirty="0">
                  <a:latin typeface="Poppins Light" panose="00000400000000000000" pitchFamily="2" charset="0"/>
                  <a:cs typeface="Poppins Light" panose="00000400000000000000" pitchFamily="2" charset="0"/>
                  <a:sym typeface="Arial"/>
                </a:rPr>
                <a:t>La fecha de realización se comunica en las páginas WEB de cada entidad y en sus redes sociales.</a:t>
              </a:r>
            </a:p>
            <a:p>
              <a:pPr>
                <a:lnSpc>
                  <a:spcPts val="1400"/>
                </a:lnSpc>
                <a:spcBef>
                  <a:spcPts val="0"/>
                </a:spcBef>
                <a:buClr>
                  <a:schemeClr val="dk1"/>
                </a:buClr>
                <a:buSzPct val="100000"/>
                <a:buFont typeface="Arial"/>
                <a:buNone/>
              </a:pPr>
              <a:endParaRPr lang="es-ES" sz="1200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endParaRPr>
            </a:p>
            <a:p>
              <a:pPr>
                <a:spcAft>
                  <a:spcPts val="2250"/>
                </a:spcAft>
              </a:pPr>
              <a:r>
                <a:rPr lang="es-CO" sz="1200" b="1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Aquí encontrarás el Directorio de entidades que prestan trámites y servicios públicos en Bogotá:</a:t>
              </a:r>
              <a:endParaRPr lang="es-CO" sz="800" dirty="0"/>
            </a:p>
          </p:txBody>
        </p:sp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60CFB9F6-7FAF-EA9F-1D5E-22B1F2C03F81}"/>
                </a:ext>
              </a:extLst>
            </p:cNvPr>
            <p:cNvSpPr/>
            <p:nvPr/>
          </p:nvSpPr>
          <p:spPr>
            <a:xfrm>
              <a:off x="609361" y="1516170"/>
              <a:ext cx="92768" cy="92342"/>
            </a:xfrm>
            <a:prstGeom prst="roundRect">
              <a:avLst>
                <a:gd name="adj" fmla="val 50000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Imagen 12" descr="Código QR&#10;&#10;El contenido generado por IA puede ser incorrecto.">
            <a:extLst>
              <a:ext uri="{FF2B5EF4-FFF2-40B4-BE49-F238E27FC236}">
                <a16:creationId xmlns:a16="http://schemas.microsoft.com/office/drawing/2014/main" id="{9253FD30-7E0F-3336-D283-32D3AAACD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66" y="5152539"/>
            <a:ext cx="856677" cy="99931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6270765-F6C0-EF51-6DD7-457A5E47B313}"/>
              </a:ext>
            </a:extLst>
          </p:cNvPr>
          <p:cNvSpPr txBox="1"/>
          <p:nvPr/>
        </p:nvSpPr>
        <p:spPr>
          <a:xfrm>
            <a:off x="63074" y="6247272"/>
            <a:ext cx="3886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hlinkClick r:id="rId9"/>
              </a:rPr>
              <a:t>https://bogota.gov.co/servicios/entidad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8111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Top Corners Rounded 67">
            <a:extLst>
              <a:ext uri="{FF2B5EF4-FFF2-40B4-BE49-F238E27FC236}">
                <a16:creationId xmlns:a16="http://schemas.microsoft.com/office/drawing/2014/main" id="{A21126B2-D395-94AE-25DD-2B38E346FE87}"/>
              </a:ext>
            </a:extLst>
          </p:cNvPr>
          <p:cNvSpPr/>
          <p:nvPr/>
        </p:nvSpPr>
        <p:spPr>
          <a:xfrm>
            <a:off x="5283385" y="1748959"/>
            <a:ext cx="721360" cy="10972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508000" dist="165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8" name="Rectangle: Top Corners Rounded 68">
            <a:extLst>
              <a:ext uri="{FF2B5EF4-FFF2-40B4-BE49-F238E27FC236}">
                <a16:creationId xmlns:a16="http://schemas.microsoft.com/office/drawing/2014/main" id="{2A4F25F1-E5C1-2E1F-071A-E9E9B9701A80}"/>
              </a:ext>
            </a:extLst>
          </p:cNvPr>
          <p:cNvSpPr/>
          <p:nvPr/>
        </p:nvSpPr>
        <p:spPr>
          <a:xfrm flipV="1">
            <a:off x="5283385" y="5040799"/>
            <a:ext cx="721360" cy="10972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76200">
            <a:noFill/>
          </a:ln>
          <a:effectLst>
            <a:outerShdw blurRad="508000" dist="165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dirty="0"/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AE997CD8-EA1A-8B92-23BD-7D1F33D8A55F}"/>
              </a:ext>
            </a:extLst>
          </p:cNvPr>
          <p:cNvSpPr/>
          <p:nvPr/>
        </p:nvSpPr>
        <p:spPr>
          <a:xfrm>
            <a:off x="5283385" y="2846239"/>
            <a:ext cx="721360" cy="1097280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noFill/>
          </a:ln>
          <a:effectLst>
            <a:outerShdw blurRad="508000" dist="165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0D8094D1-6D48-C41A-2B5C-D2892FF9904C}"/>
              </a:ext>
            </a:extLst>
          </p:cNvPr>
          <p:cNvSpPr/>
          <p:nvPr/>
        </p:nvSpPr>
        <p:spPr>
          <a:xfrm>
            <a:off x="5283385" y="3943519"/>
            <a:ext cx="72136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508000" dist="165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47" name="Google Shape;423;p11">
            <a:extLst>
              <a:ext uri="{FF2B5EF4-FFF2-40B4-BE49-F238E27FC236}">
                <a16:creationId xmlns:a16="http://schemas.microsoft.com/office/drawing/2014/main" id="{82F68941-A565-D1D6-840F-CAF511506AF9}"/>
              </a:ext>
            </a:extLst>
          </p:cNvPr>
          <p:cNvSpPr txBox="1"/>
          <p:nvPr/>
        </p:nvSpPr>
        <p:spPr>
          <a:xfrm>
            <a:off x="6277287" y="4355641"/>
            <a:ext cx="477250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para decidir anualmente la inversión de un porcentaje de los recursos del Fondo de Desarrollo Local,</a:t>
            </a:r>
            <a:endParaRPr sz="130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sp>
        <p:nvSpPr>
          <p:cNvPr id="48" name="Google Shape;423;p11">
            <a:extLst>
              <a:ext uri="{FF2B5EF4-FFF2-40B4-BE49-F238E27FC236}">
                <a16:creationId xmlns:a16="http://schemas.microsoft.com/office/drawing/2014/main" id="{EBBDD180-6A06-8F9D-080D-4789A87C3699}"/>
              </a:ext>
            </a:extLst>
          </p:cNvPr>
          <p:cNvSpPr txBox="1"/>
          <p:nvPr/>
        </p:nvSpPr>
        <p:spPr>
          <a:xfrm>
            <a:off x="6277287" y="2051398"/>
            <a:ext cx="477251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 </a:t>
            </a:r>
            <a:r>
              <a:rPr lang="es-CO" sz="13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proceso democrático</a:t>
            </a: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, incluyente, incidente y pedagógico, con enfoque territorial,</a:t>
            </a:r>
            <a:endParaRPr sz="13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49" name="Google Shape;423;p11">
            <a:extLst>
              <a:ext uri="{FF2B5EF4-FFF2-40B4-BE49-F238E27FC236}">
                <a16:creationId xmlns:a16="http://schemas.microsoft.com/office/drawing/2014/main" id="{405FD21D-C6D5-C92C-875E-3B2AADCD6D58}"/>
              </a:ext>
            </a:extLst>
          </p:cNvPr>
          <p:cNvSpPr txBox="1"/>
          <p:nvPr/>
        </p:nvSpPr>
        <p:spPr>
          <a:xfrm>
            <a:off x="6277289" y="2867909"/>
            <a:ext cx="4570382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donde participa </a:t>
            </a:r>
            <a:r>
              <a:rPr lang="es-CO" sz="13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la ciudadanía y sus organizaciones</a:t>
            </a: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cs typeface="Poppins Light" pitchFamily="2" charset="77"/>
              </a:rPr>
              <a:t>. Oportunamente, la Secretaría Distrital de Gobierno publica el cronograma de inscripciones en  </a:t>
            </a:r>
            <a:r>
              <a:rPr lang="es-CO" sz="1300" dirty="0">
                <a:solidFill>
                  <a:srgbClr val="E52A2A"/>
                </a:solidFill>
                <a:latin typeface="Poppins Light" pitchFamily="2" charset="77"/>
                <a:cs typeface="Poppins Ligh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https://participacion.gobiernoabiertobogota.gov.co/presupuestos</a:t>
            </a:r>
            <a:r>
              <a:rPr lang="es-CO" sz="1300" dirty="0">
                <a:solidFill>
                  <a:srgbClr val="E52A2A"/>
                </a:solidFill>
                <a:latin typeface="Poppins Light" pitchFamily="2" charset="77"/>
                <a:cs typeface="Poppins Light" pitchFamily="2" charset="77"/>
              </a:rPr>
              <a:t> </a:t>
            </a:r>
            <a:endParaRPr sz="1300" dirty="0">
              <a:solidFill>
                <a:srgbClr val="E52A2A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50" name="Google Shape;423;p11">
            <a:extLst>
              <a:ext uri="{FF2B5EF4-FFF2-40B4-BE49-F238E27FC236}">
                <a16:creationId xmlns:a16="http://schemas.microsoft.com/office/drawing/2014/main" id="{4AEA476D-8358-EE6B-A612-2810C56C8EF9}"/>
              </a:ext>
            </a:extLst>
          </p:cNvPr>
          <p:cNvSpPr txBox="1"/>
          <p:nvPr/>
        </p:nvSpPr>
        <p:spPr>
          <a:xfrm>
            <a:off x="6277287" y="5243210"/>
            <a:ext cx="4772509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con el objetivo de determinar los propósitos generales, metas y la priorización de la inversión local resultado de las decisiones ciudadanas. </a:t>
            </a:r>
            <a:endParaRPr sz="13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251A3A1-814F-01CD-CED3-5C8F36258464}"/>
              </a:ext>
            </a:extLst>
          </p:cNvPr>
          <p:cNvSpPr txBox="1"/>
          <p:nvPr/>
        </p:nvSpPr>
        <p:spPr>
          <a:xfrm>
            <a:off x="1087521" y="1748959"/>
            <a:ext cx="3368997" cy="847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O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Participa </a:t>
            </a:r>
            <a:r>
              <a:rPr lang="es-CO" b="1" dirty="0">
                <a:solidFill>
                  <a:schemeClr val="dk1"/>
                </a:solidFill>
                <a:latin typeface="Poppins Light" panose="00000400000000000000" pitchFamily="2" charset="0"/>
                <a:ea typeface="Arial"/>
                <a:cs typeface="Poppins Light" panose="00000400000000000000" pitchFamily="2" charset="0"/>
                <a:sym typeface="Arial"/>
              </a:rPr>
              <a:t>en las decisiones de cómo invertir los </a:t>
            </a:r>
            <a:r>
              <a:rPr lang="es-CO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recursos en tu localidad</a:t>
            </a:r>
            <a:endParaRPr lang="es-CO" sz="4400" b="1" dirty="0">
              <a:solidFill>
                <a:schemeClr val="dk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A94F2AE1-9CCB-AF5F-5FBA-FB4183AE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3223" y="3181546"/>
            <a:ext cx="424394" cy="42439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C5590D88-5756-06BC-8D24-8CC481EA04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4656" y="2155404"/>
            <a:ext cx="404829" cy="44071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4A951004-8E2A-6493-71CE-94B9785421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8143" y="5349701"/>
            <a:ext cx="374951" cy="38236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46A46BCF-4908-2AD1-504F-C4BD007A4D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3223" y="4277178"/>
            <a:ext cx="454543" cy="414623"/>
          </a:xfrm>
          <a:prstGeom prst="rect">
            <a:avLst/>
          </a:prstGeom>
        </p:spPr>
      </p:pic>
      <p:sp>
        <p:nvSpPr>
          <p:cNvPr id="3" name="Google Shape;55;p5">
            <a:extLst>
              <a:ext uri="{FF2B5EF4-FFF2-40B4-BE49-F238E27FC236}">
                <a16:creationId xmlns:a16="http://schemas.microsoft.com/office/drawing/2014/main" id="{913A4ED1-6B08-5A4B-B484-DD909193E7B4}"/>
              </a:ext>
            </a:extLst>
          </p:cNvPr>
          <p:cNvSpPr txBox="1">
            <a:spLocks/>
          </p:cNvSpPr>
          <p:nvPr/>
        </p:nvSpPr>
        <p:spPr>
          <a:xfrm>
            <a:off x="5145059" y="1282739"/>
            <a:ext cx="6505154" cy="43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1400"/>
              <a:buFont typeface="Arial" panose="020B0604020202020204" pitchFamily="34" charset="0"/>
              <a:buNone/>
            </a:pPr>
            <a:r>
              <a:rPr lang="es-CO" sz="2000" u="sng" dirty="0">
                <a:latin typeface="Poppins" panose="00000500000000000000" pitchFamily="2" charset="0"/>
                <a:cs typeface="Poppins" panose="00000500000000000000" pitchFamily="2" charset="0"/>
              </a:rPr>
              <a:t>Presupuestos participativos</a:t>
            </a:r>
          </a:p>
        </p:txBody>
      </p:sp>
      <p:sp>
        <p:nvSpPr>
          <p:cNvPr id="2" name="Google Shape;278;p3">
            <a:extLst>
              <a:ext uri="{FF2B5EF4-FFF2-40B4-BE49-F238E27FC236}">
                <a16:creationId xmlns:a16="http://schemas.microsoft.com/office/drawing/2014/main" id="{7159D790-5A02-4626-1A8F-C34874433C0F}"/>
              </a:ext>
            </a:extLst>
          </p:cNvPr>
          <p:cNvSpPr txBox="1">
            <a:spLocks/>
          </p:cNvSpPr>
          <p:nvPr/>
        </p:nvSpPr>
        <p:spPr>
          <a:xfrm>
            <a:off x="3189654" y="402397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te puedes involucrar?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F96939D0-B01D-A15C-818A-4C18D12CE6E5}"/>
              </a:ext>
            </a:extLst>
          </p:cNvPr>
          <p:cNvSpPr/>
          <p:nvPr/>
        </p:nvSpPr>
        <p:spPr>
          <a:xfrm>
            <a:off x="968173" y="1851096"/>
            <a:ext cx="92768" cy="92342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B56CB403-74F6-C31E-A40B-CC9184294781}"/>
              </a:ext>
            </a:extLst>
          </p:cNvPr>
          <p:cNvSpPr/>
          <p:nvPr/>
        </p:nvSpPr>
        <p:spPr>
          <a:xfrm>
            <a:off x="1224241" y="3164128"/>
            <a:ext cx="2816603" cy="2816607"/>
          </a:xfrm>
          <a:prstGeom prst="roundRect">
            <a:avLst>
              <a:gd name="adj" fmla="val 4376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0818" b="-5288"/>
            </a:stretch>
          </a:blip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80463518-AE26-15FF-EBC0-17015398876D}"/>
              </a:ext>
            </a:extLst>
          </p:cNvPr>
          <p:cNvSpPr/>
          <p:nvPr/>
        </p:nvSpPr>
        <p:spPr>
          <a:xfrm>
            <a:off x="3676254" y="3018536"/>
            <a:ext cx="462963" cy="462963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DC1B161-89B5-DE10-8A04-CC851C2D1A8C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8B61A5E9-059B-2299-1DF3-5C2370E223B9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1AB60A42-D674-C57E-E0BE-733C6482EAEF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42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33DFA-830A-48B0-25FF-AA7ECB4CD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B">
            <a:extLst>
              <a:ext uri="{FF2B5EF4-FFF2-40B4-BE49-F238E27FC236}">
                <a16:creationId xmlns:a16="http://schemas.microsoft.com/office/drawing/2014/main" id="{FE5A3203-AF9C-7882-D8DE-2AA3804175D7}"/>
              </a:ext>
            </a:extLst>
          </p:cNvPr>
          <p:cNvGrpSpPr/>
          <p:nvPr/>
        </p:nvGrpSpPr>
        <p:grpSpPr>
          <a:xfrm>
            <a:off x="3777341" y="4575711"/>
            <a:ext cx="1641020" cy="1354980"/>
            <a:chOff x="3911783" y="1711481"/>
            <a:chExt cx="1317257" cy="1087651"/>
          </a:xfrm>
        </p:grpSpPr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id="{5D8E9833-8B33-5E1F-7BAD-0D8B2FF8A9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783" y="1711481"/>
              <a:ext cx="1317257" cy="1087651"/>
            </a:xfrm>
            <a:custGeom>
              <a:avLst/>
              <a:gdLst>
                <a:gd name="T0" fmla="*/ 427 w 918"/>
                <a:gd name="T1" fmla="*/ 0 h 761"/>
                <a:gd name="T2" fmla="*/ 239 w 918"/>
                <a:gd name="T3" fmla="*/ 0 h 761"/>
                <a:gd name="T4" fmla="*/ 79 w 918"/>
                <a:gd name="T5" fmla="*/ 160 h 761"/>
                <a:gd name="T6" fmla="*/ 79 w 918"/>
                <a:gd name="T7" fmla="*/ 301 h 761"/>
                <a:gd name="T8" fmla="*/ 0 w 918"/>
                <a:gd name="T9" fmla="*/ 380 h 761"/>
                <a:gd name="T10" fmla="*/ 79 w 918"/>
                <a:gd name="T11" fmla="*/ 460 h 761"/>
                <a:gd name="T12" fmla="*/ 79 w 918"/>
                <a:gd name="T13" fmla="*/ 601 h 761"/>
                <a:gd name="T14" fmla="*/ 239 w 918"/>
                <a:gd name="T15" fmla="*/ 761 h 761"/>
                <a:gd name="T16" fmla="*/ 427 w 918"/>
                <a:gd name="T17" fmla="*/ 761 h 761"/>
                <a:gd name="T18" fmla="*/ 427 w 918"/>
                <a:gd name="T19" fmla="*/ 0 h 761"/>
                <a:gd name="T20" fmla="*/ 679 w 918"/>
                <a:gd name="T21" fmla="*/ 0 h 761"/>
                <a:gd name="T22" fmla="*/ 491 w 918"/>
                <a:gd name="T23" fmla="*/ 0 h 761"/>
                <a:gd name="T24" fmla="*/ 491 w 918"/>
                <a:gd name="T25" fmla="*/ 761 h 761"/>
                <a:gd name="T26" fmla="*/ 679 w 918"/>
                <a:gd name="T27" fmla="*/ 761 h 761"/>
                <a:gd name="T28" fmla="*/ 839 w 918"/>
                <a:gd name="T29" fmla="*/ 601 h 761"/>
                <a:gd name="T30" fmla="*/ 839 w 918"/>
                <a:gd name="T31" fmla="*/ 460 h 761"/>
                <a:gd name="T32" fmla="*/ 918 w 918"/>
                <a:gd name="T33" fmla="*/ 380 h 761"/>
                <a:gd name="T34" fmla="*/ 839 w 918"/>
                <a:gd name="T35" fmla="*/ 301 h 761"/>
                <a:gd name="T36" fmla="*/ 839 w 918"/>
                <a:gd name="T37" fmla="*/ 160 h 761"/>
                <a:gd name="T38" fmla="*/ 679 w 918"/>
                <a:gd name="T39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8" h="761">
                  <a:moveTo>
                    <a:pt x="427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51" y="0"/>
                    <a:pt x="79" y="72"/>
                    <a:pt x="79" y="160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79" y="460"/>
                    <a:pt x="79" y="460"/>
                    <a:pt x="79" y="460"/>
                  </a:cubicBezTo>
                  <a:cubicBezTo>
                    <a:pt x="79" y="601"/>
                    <a:pt x="79" y="601"/>
                    <a:pt x="79" y="601"/>
                  </a:cubicBezTo>
                  <a:cubicBezTo>
                    <a:pt x="79" y="689"/>
                    <a:pt x="151" y="761"/>
                    <a:pt x="239" y="761"/>
                  </a:cubicBezTo>
                  <a:cubicBezTo>
                    <a:pt x="427" y="761"/>
                    <a:pt x="427" y="761"/>
                    <a:pt x="427" y="761"/>
                  </a:cubicBezTo>
                  <a:cubicBezTo>
                    <a:pt x="427" y="0"/>
                    <a:pt x="427" y="0"/>
                    <a:pt x="427" y="0"/>
                  </a:cubicBezTo>
                  <a:moveTo>
                    <a:pt x="67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491" y="761"/>
                    <a:pt x="491" y="761"/>
                    <a:pt x="491" y="761"/>
                  </a:cubicBezTo>
                  <a:cubicBezTo>
                    <a:pt x="679" y="761"/>
                    <a:pt x="679" y="761"/>
                    <a:pt x="679" y="761"/>
                  </a:cubicBezTo>
                  <a:cubicBezTo>
                    <a:pt x="767" y="761"/>
                    <a:pt x="839" y="689"/>
                    <a:pt x="839" y="601"/>
                  </a:cubicBezTo>
                  <a:cubicBezTo>
                    <a:pt x="839" y="460"/>
                    <a:pt x="839" y="460"/>
                    <a:pt x="839" y="460"/>
                  </a:cubicBezTo>
                  <a:cubicBezTo>
                    <a:pt x="918" y="380"/>
                    <a:pt x="918" y="380"/>
                    <a:pt x="918" y="380"/>
                  </a:cubicBezTo>
                  <a:cubicBezTo>
                    <a:pt x="839" y="301"/>
                    <a:pt x="839" y="301"/>
                    <a:pt x="839" y="301"/>
                  </a:cubicBezTo>
                  <a:cubicBezTo>
                    <a:pt x="839" y="160"/>
                    <a:pt x="839" y="160"/>
                    <a:pt x="839" y="160"/>
                  </a:cubicBezTo>
                  <a:cubicBezTo>
                    <a:pt x="839" y="72"/>
                    <a:pt x="767" y="0"/>
                    <a:pt x="679" y="0"/>
                  </a:cubicBezTo>
                </a:path>
              </a:pathLst>
            </a:custGeom>
            <a:solidFill>
              <a:srgbClr val="FFB7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9A662079-9A41-15DA-BCD6-659586A5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800" y="1825887"/>
              <a:ext cx="861222" cy="858839"/>
            </a:xfrm>
            <a:custGeom>
              <a:avLst/>
              <a:gdLst>
                <a:gd name="T0" fmla="*/ 0 w 600"/>
                <a:gd name="T1" fmla="*/ 80 h 601"/>
                <a:gd name="T2" fmla="*/ 80 w 600"/>
                <a:gd name="T3" fmla="*/ 0 h 601"/>
                <a:gd name="T4" fmla="*/ 520 w 600"/>
                <a:gd name="T5" fmla="*/ 0 h 601"/>
                <a:gd name="T6" fmla="*/ 600 w 600"/>
                <a:gd name="T7" fmla="*/ 80 h 601"/>
                <a:gd name="T8" fmla="*/ 600 w 600"/>
                <a:gd name="T9" fmla="*/ 521 h 601"/>
                <a:gd name="T10" fmla="*/ 520 w 600"/>
                <a:gd name="T11" fmla="*/ 601 h 601"/>
                <a:gd name="T12" fmla="*/ 80 w 600"/>
                <a:gd name="T13" fmla="*/ 601 h 601"/>
                <a:gd name="T14" fmla="*/ 0 w 600"/>
                <a:gd name="T15" fmla="*/ 521 h 601"/>
                <a:gd name="T16" fmla="*/ 0 w 600"/>
                <a:gd name="T17" fmla="*/ 8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601">
                  <a:moveTo>
                    <a:pt x="0" y="80"/>
                  </a:moveTo>
                  <a:cubicBezTo>
                    <a:pt x="0" y="36"/>
                    <a:pt x="36" y="0"/>
                    <a:pt x="80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64" y="0"/>
                    <a:pt x="600" y="36"/>
                    <a:pt x="600" y="80"/>
                  </a:cubicBezTo>
                  <a:cubicBezTo>
                    <a:pt x="600" y="521"/>
                    <a:pt x="600" y="521"/>
                    <a:pt x="600" y="521"/>
                  </a:cubicBezTo>
                  <a:cubicBezTo>
                    <a:pt x="600" y="565"/>
                    <a:pt x="564" y="601"/>
                    <a:pt x="520" y="601"/>
                  </a:cubicBezTo>
                  <a:cubicBezTo>
                    <a:pt x="80" y="601"/>
                    <a:pt x="80" y="601"/>
                    <a:pt x="80" y="601"/>
                  </a:cubicBezTo>
                  <a:cubicBezTo>
                    <a:pt x="36" y="601"/>
                    <a:pt x="0" y="565"/>
                    <a:pt x="0" y="521"/>
                  </a:cubicBezTo>
                  <a:lnTo>
                    <a:pt x="0" y="80"/>
                  </a:lnTo>
                  <a:close/>
                </a:path>
              </a:pathLst>
            </a:cu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9" name="Shape A">
            <a:extLst>
              <a:ext uri="{FF2B5EF4-FFF2-40B4-BE49-F238E27FC236}">
                <a16:creationId xmlns:a16="http://schemas.microsoft.com/office/drawing/2014/main" id="{3F44B0C1-AD05-586F-8EDD-E4204045A39A}"/>
              </a:ext>
            </a:extLst>
          </p:cNvPr>
          <p:cNvGrpSpPr/>
          <p:nvPr/>
        </p:nvGrpSpPr>
        <p:grpSpPr>
          <a:xfrm>
            <a:off x="3777341" y="1842040"/>
            <a:ext cx="1641020" cy="1353000"/>
            <a:chOff x="3911783" y="534053"/>
            <a:chExt cx="1317257" cy="1086062"/>
          </a:xfrm>
        </p:grpSpPr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F746B568-3FD1-CE49-7848-973C400EF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783" y="534053"/>
              <a:ext cx="1317257" cy="1086062"/>
            </a:xfrm>
            <a:custGeom>
              <a:avLst/>
              <a:gdLst>
                <a:gd name="T0" fmla="*/ 427 w 918"/>
                <a:gd name="T1" fmla="*/ 0 h 760"/>
                <a:gd name="T2" fmla="*/ 239 w 918"/>
                <a:gd name="T3" fmla="*/ 0 h 760"/>
                <a:gd name="T4" fmla="*/ 79 w 918"/>
                <a:gd name="T5" fmla="*/ 160 h 760"/>
                <a:gd name="T6" fmla="*/ 79 w 918"/>
                <a:gd name="T7" fmla="*/ 301 h 760"/>
                <a:gd name="T8" fmla="*/ 0 w 918"/>
                <a:gd name="T9" fmla="*/ 380 h 760"/>
                <a:gd name="T10" fmla="*/ 79 w 918"/>
                <a:gd name="T11" fmla="*/ 459 h 760"/>
                <a:gd name="T12" fmla="*/ 79 w 918"/>
                <a:gd name="T13" fmla="*/ 600 h 760"/>
                <a:gd name="T14" fmla="*/ 239 w 918"/>
                <a:gd name="T15" fmla="*/ 760 h 760"/>
                <a:gd name="T16" fmla="*/ 427 w 918"/>
                <a:gd name="T17" fmla="*/ 760 h 760"/>
                <a:gd name="T18" fmla="*/ 427 w 918"/>
                <a:gd name="T19" fmla="*/ 0 h 760"/>
                <a:gd name="T20" fmla="*/ 679 w 918"/>
                <a:gd name="T21" fmla="*/ 0 h 760"/>
                <a:gd name="T22" fmla="*/ 491 w 918"/>
                <a:gd name="T23" fmla="*/ 0 h 760"/>
                <a:gd name="T24" fmla="*/ 491 w 918"/>
                <a:gd name="T25" fmla="*/ 760 h 760"/>
                <a:gd name="T26" fmla="*/ 679 w 918"/>
                <a:gd name="T27" fmla="*/ 760 h 760"/>
                <a:gd name="T28" fmla="*/ 839 w 918"/>
                <a:gd name="T29" fmla="*/ 600 h 760"/>
                <a:gd name="T30" fmla="*/ 839 w 918"/>
                <a:gd name="T31" fmla="*/ 459 h 760"/>
                <a:gd name="T32" fmla="*/ 918 w 918"/>
                <a:gd name="T33" fmla="*/ 380 h 760"/>
                <a:gd name="T34" fmla="*/ 839 w 918"/>
                <a:gd name="T35" fmla="*/ 301 h 760"/>
                <a:gd name="T36" fmla="*/ 839 w 918"/>
                <a:gd name="T37" fmla="*/ 160 h 760"/>
                <a:gd name="T38" fmla="*/ 679 w 918"/>
                <a:gd name="T3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8" h="760">
                  <a:moveTo>
                    <a:pt x="427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51" y="0"/>
                    <a:pt x="79" y="72"/>
                    <a:pt x="79" y="160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79" y="459"/>
                    <a:pt x="79" y="459"/>
                    <a:pt x="79" y="459"/>
                  </a:cubicBezTo>
                  <a:cubicBezTo>
                    <a:pt x="79" y="600"/>
                    <a:pt x="79" y="600"/>
                    <a:pt x="79" y="600"/>
                  </a:cubicBezTo>
                  <a:cubicBezTo>
                    <a:pt x="79" y="689"/>
                    <a:pt x="151" y="760"/>
                    <a:pt x="239" y="760"/>
                  </a:cubicBezTo>
                  <a:cubicBezTo>
                    <a:pt x="427" y="760"/>
                    <a:pt x="427" y="760"/>
                    <a:pt x="427" y="760"/>
                  </a:cubicBezTo>
                  <a:cubicBezTo>
                    <a:pt x="427" y="0"/>
                    <a:pt x="427" y="0"/>
                    <a:pt x="427" y="0"/>
                  </a:cubicBezTo>
                  <a:moveTo>
                    <a:pt x="67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491" y="760"/>
                    <a:pt x="491" y="760"/>
                    <a:pt x="491" y="760"/>
                  </a:cubicBezTo>
                  <a:cubicBezTo>
                    <a:pt x="679" y="760"/>
                    <a:pt x="679" y="760"/>
                    <a:pt x="679" y="760"/>
                  </a:cubicBezTo>
                  <a:cubicBezTo>
                    <a:pt x="767" y="760"/>
                    <a:pt x="839" y="689"/>
                    <a:pt x="839" y="600"/>
                  </a:cubicBezTo>
                  <a:cubicBezTo>
                    <a:pt x="839" y="459"/>
                    <a:pt x="839" y="459"/>
                    <a:pt x="839" y="459"/>
                  </a:cubicBezTo>
                  <a:cubicBezTo>
                    <a:pt x="918" y="380"/>
                    <a:pt x="918" y="380"/>
                    <a:pt x="918" y="380"/>
                  </a:cubicBezTo>
                  <a:cubicBezTo>
                    <a:pt x="839" y="301"/>
                    <a:pt x="839" y="301"/>
                    <a:pt x="839" y="301"/>
                  </a:cubicBezTo>
                  <a:cubicBezTo>
                    <a:pt x="839" y="160"/>
                    <a:pt x="839" y="160"/>
                    <a:pt x="839" y="160"/>
                  </a:cubicBezTo>
                  <a:cubicBezTo>
                    <a:pt x="839" y="72"/>
                    <a:pt x="767" y="0"/>
                    <a:pt x="679" y="0"/>
                  </a:cubicBezTo>
                </a:path>
              </a:pathLst>
            </a:custGeom>
            <a:solidFill>
              <a:srgbClr val="FFB7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DE7D67CD-9A9E-CBE8-1123-7CE995D1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800" y="648458"/>
              <a:ext cx="861222" cy="857250"/>
            </a:xfrm>
            <a:custGeom>
              <a:avLst/>
              <a:gdLst>
                <a:gd name="T0" fmla="*/ 0 w 600"/>
                <a:gd name="T1" fmla="*/ 80 h 600"/>
                <a:gd name="T2" fmla="*/ 80 w 600"/>
                <a:gd name="T3" fmla="*/ 0 h 600"/>
                <a:gd name="T4" fmla="*/ 520 w 600"/>
                <a:gd name="T5" fmla="*/ 0 h 600"/>
                <a:gd name="T6" fmla="*/ 600 w 600"/>
                <a:gd name="T7" fmla="*/ 80 h 600"/>
                <a:gd name="T8" fmla="*/ 600 w 600"/>
                <a:gd name="T9" fmla="*/ 520 h 600"/>
                <a:gd name="T10" fmla="*/ 520 w 600"/>
                <a:gd name="T11" fmla="*/ 600 h 600"/>
                <a:gd name="T12" fmla="*/ 80 w 600"/>
                <a:gd name="T13" fmla="*/ 600 h 600"/>
                <a:gd name="T14" fmla="*/ 0 w 600"/>
                <a:gd name="T15" fmla="*/ 520 h 600"/>
                <a:gd name="T16" fmla="*/ 0 w 600"/>
                <a:gd name="T17" fmla="*/ 8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600">
                  <a:moveTo>
                    <a:pt x="0" y="80"/>
                  </a:moveTo>
                  <a:cubicBezTo>
                    <a:pt x="0" y="36"/>
                    <a:pt x="36" y="0"/>
                    <a:pt x="80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64" y="0"/>
                    <a:pt x="600" y="36"/>
                    <a:pt x="600" y="80"/>
                  </a:cubicBezTo>
                  <a:cubicBezTo>
                    <a:pt x="600" y="520"/>
                    <a:pt x="600" y="520"/>
                    <a:pt x="600" y="520"/>
                  </a:cubicBezTo>
                  <a:cubicBezTo>
                    <a:pt x="600" y="564"/>
                    <a:pt x="564" y="600"/>
                    <a:pt x="520" y="600"/>
                  </a:cubicBezTo>
                  <a:cubicBezTo>
                    <a:pt x="80" y="600"/>
                    <a:pt x="80" y="600"/>
                    <a:pt x="80" y="600"/>
                  </a:cubicBezTo>
                  <a:cubicBezTo>
                    <a:pt x="36" y="600"/>
                    <a:pt x="0" y="564"/>
                    <a:pt x="0" y="520"/>
                  </a:cubicBezTo>
                  <a:lnTo>
                    <a:pt x="0" y="80"/>
                  </a:lnTo>
                  <a:close/>
                </a:path>
              </a:pathLst>
            </a:custGeom>
            <a:gradFill>
              <a:gsLst>
                <a:gs pos="0">
                  <a:srgbClr val="FEFFFF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203200" dist="127000" dir="2700000" sx="97000" sy="97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E8874887-4A1D-79B0-CA09-C41DF6BF406B}"/>
              </a:ext>
            </a:extLst>
          </p:cNvPr>
          <p:cNvSpPr txBox="1"/>
          <p:nvPr/>
        </p:nvSpPr>
        <p:spPr>
          <a:xfrm>
            <a:off x="1266825" y="2104401"/>
            <a:ext cx="2226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Distribución porcentual </a:t>
            </a:r>
            <a:r>
              <a:rPr lang="es-CO" sz="12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del componente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de Presupuestos Participativos</a:t>
            </a:r>
            <a:endParaRPr lang="es-CO" sz="12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C7FC5BF3-11FC-6AC8-94D7-ADF05FD7E8AE}"/>
              </a:ext>
            </a:extLst>
          </p:cNvPr>
          <p:cNvSpPr txBox="1"/>
          <p:nvPr/>
        </p:nvSpPr>
        <p:spPr>
          <a:xfrm>
            <a:off x="1266825" y="4948258"/>
            <a:ext cx="222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Implementación </a:t>
            </a:r>
            <a:endParaRPr lang="es-CO" sz="1200" b="1" dirty="0">
              <a:latin typeface="Poppins" pitchFamily="2" charset="77"/>
              <a:cs typeface="Poppins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de los presupuestos participativos</a:t>
            </a:r>
            <a:endParaRPr lang="es-CO" sz="12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5" name="Google Shape;437;p12">
            <a:extLst>
              <a:ext uri="{FF2B5EF4-FFF2-40B4-BE49-F238E27FC236}">
                <a16:creationId xmlns:a16="http://schemas.microsoft.com/office/drawing/2014/main" id="{B94A6097-0D0A-C3A0-A78A-C452C5C53CC8}"/>
              </a:ext>
            </a:extLst>
          </p:cNvPr>
          <p:cNvSpPr txBox="1"/>
          <p:nvPr/>
        </p:nvSpPr>
        <p:spPr>
          <a:xfrm>
            <a:off x="5918118" y="1775241"/>
            <a:ext cx="5280561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Participación Ciudadana: 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Mediante votación presencial y virtual, la ciudadanía prioriza las líneas de inversión y conceptos de gasto.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Resultados: 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Se definen las metas y recursos asociados en el Plan de Desarrollo Local de cada Fondo de Desarrollo.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CONFIS: 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El Consejo Distrital de Política Económica y Fiscal (CONFIS) establece el porcentaje de recursos del presupuesto de inversión destinado a los presupuestos participativos, a más tardar el último día hábil de junio del primer año de gobierno del Alcalde(a) Mayor.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Límite: 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Este porcentaje será máximo del 50% en cada anteproyecto de presupuesto.</a:t>
            </a:r>
            <a:endParaRPr sz="12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6" name="Google Shape;438;p12">
            <a:extLst>
              <a:ext uri="{FF2B5EF4-FFF2-40B4-BE49-F238E27FC236}">
                <a16:creationId xmlns:a16="http://schemas.microsoft.com/office/drawing/2014/main" id="{88415639-5676-6DFD-FB6C-5FD9C1ED7418}"/>
              </a:ext>
            </a:extLst>
          </p:cNvPr>
          <p:cNvSpPr/>
          <p:nvPr/>
        </p:nvSpPr>
        <p:spPr>
          <a:xfrm>
            <a:off x="5918118" y="4546839"/>
            <a:ext cx="5280560" cy="130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Una vez adoptado el Plan de Desarrollo Local,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los presupuestos participativos se desarrollarán anualmente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por las Alcaldías Locales a través de los siguientes pasos:</a:t>
            </a: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s-CO" sz="1100" b="1" u="sng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Presentación de Propuestas 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Ciudadanas </a:t>
            </a: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s-CO" sz="1100" b="1" u="sng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Concertación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y Priorización</a:t>
            </a:r>
            <a:endParaRPr sz="1200" dirty="0">
              <a:latin typeface="Poppins Light" pitchFamily="2" charset="77"/>
              <a:cs typeface="Poppins Ligh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s-CO" sz="1100" b="1" u="sng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Incorporación</a:t>
            </a:r>
            <a:r>
              <a:rPr lang="es-CO" sz="11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en Proyectos de Inversión</a:t>
            </a:r>
            <a:endParaRPr sz="110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pic>
        <p:nvPicPr>
          <p:cNvPr id="119" name="Imagen 118">
            <a:extLst>
              <a:ext uri="{FF2B5EF4-FFF2-40B4-BE49-F238E27FC236}">
                <a16:creationId xmlns:a16="http://schemas.microsoft.com/office/drawing/2014/main" id="{558DDC37-BBD0-CEA0-26DE-A96A548B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918" y="2113926"/>
            <a:ext cx="674329" cy="774606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9FFB9447-A787-0AA6-9FEE-E7C7878184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0359" y="4963893"/>
            <a:ext cx="603446" cy="603446"/>
          </a:xfrm>
          <a:prstGeom prst="rect">
            <a:avLst/>
          </a:prstGeom>
        </p:spPr>
      </p:pic>
      <p:sp>
        <p:nvSpPr>
          <p:cNvPr id="2" name="Google Shape;278;p3">
            <a:extLst>
              <a:ext uri="{FF2B5EF4-FFF2-40B4-BE49-F238E27FC236}">
                <a16:creationId xmlns:a16="http://schemas.microsoft.com/office/drawing/2014/main" id="{A1B85BD6-2785-8C6E-25F1-F9CB97B444DA}"/>
              </a:ext>
            </a:extLst>
          </p:cNvPr>
          <p:cNvSpPr txBox="1">
            <a:spLocks/>
          </p:cNvSpPr>
          <p:nvPr/>
        </p:nvSpPr>
        <p:spPr>
          <a:xfrm>
            <a:off x="3189654" y="669097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Cómo se desarrollan los presupuestos participativos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43DFA5-715D-43E0-FEF1-B3B936D9EF14}"/>
              </a:ext>
            </a:extLst>
          </p:cNvPr>
          <p:cNvSpPr txBox="1"/>
          <p:nvPr/>
        </p:nvSpPr>
        <p:spPr>
          <a:xfrm>
            <a:off x="717877" y="2227512"/>
            <a:ext cx="605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1.</a:t>
            </a:r>
            <a:endParaRPr lang="es-CO" dirty="0">
              <a:solidFill>
                <a:srgbClr val="4372C4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61DA34-33D0-4391-3F38-2EE445CEC847}"/>
              </a:ext>
            </a:extLst>
          </p:cNvPr>
          <p:cNvSpPr txBox="1"/>
          <p:nvPr/>
        </p:nvSpPr>
        <p:spPr>
          <a:xfrm>
            <a:off x="717877" y="4979036"/>
            <a:ext cx="605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2.</a:t>
            </a:r>
            <a:endParaRPr lang="es-CO" dirty="0">
              <a:solidFill>
                <a:srgbClr val="4372C4"/>
              </a:solidFill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B7D8126-AC0A-6598-A153-F9E1ED3BE71D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7DE2C47A-E2AC-4E4F-5EBC-659AC0FBA7D0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8DD6DBBC-FDF7-7545-ABAB-C2C09F35DECF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F6B2D25A-0E37-D61A-7A8D-8F7BAA4B1F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471" t="58462" r="27280" b="21810"/>
          <a:stretch/>
        </p:blipFill>
        <p:spPr>
          <a:xfrm>
            <a:off x="234400" y="324305"/>
            <a:ext cx="1664738" cy="4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2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o 87">
            <a:extLst>
              <a:ext uri="{FF2B5EF4-FFF2-40B4-BE49-F238E27FC236}">
                <a16:creationId xmlns:a16="http://schemas.microsoft.com/office/drawing/2014/main" id="{6C64B17A-90A0-E2BF-1788-E0BF476441B3}"/>
              </a:ext>
            </a:extLst>
          </p:cNvPr>
          <p:cNvGrpSpPr/>
          <p:nvPr/>
        </p:nvGrpSpPr>
        <p:grpSpPr>
          <a:xfrm>
            <a:off x="4015293" y="1692990"/>
            <a:ext cx="3970949" cy="4131229"/>
            <a:chOff x="2045137" y="710784"/>
            <a:chExt cx="5076429" cy="5281328"/>
          </a:xfrm>
        </p:grpSpPr>
        <p:grpSp>
          <p:nvGrpSpPr>
            <p:cNvPr id="5" name="B">
              <a:extLst>
                <a:ext uri="{FF2B5EF4-FFF2-40B4-BE49-F238E27FC236}">
                  <a16:creationId xmlns:a16="http://schemas.microsoft.com/office/drawing/2014/main" id="{E2DC9AFB-CDB5-EDD7-BA1E-BAD17FC385AE}"/>
                </a:ext>
              </a:extLst>
            </p:cNvPr>
            <p:cNvGrpSpPr/>
            <p:nvPr/>
          </p:nvGrpSpPr>
          <p:grpSpPr>
            <a:xfrm>
              <a:off x="3684185" y="710784"/>
              <a:ext cx="2433056" cy="2127322"/>
              <a:chOff x="5353951" y="1243370"/>
              <a:chExt cx="2012699" cy="1759786"/>
            </a:xfrm>
          </p:grpSpPr>
          <p:sp>
            <p:nvSpPr>
              <p:cNvPr id="6" name="Body">
                <a:extLst>
                  <a:ext uri="{FF2B5EF4-FFF2-40B4-BE49-F238E27FC236}">
                    <a16:creationId xmlns:a16="http://schemas.microsoft.com/office/drawing/2014/main" id="{077DEFED-66A3-3C1B-E58A-C15B182D3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951" y="1243370"/>
                <a:ext cx="1952846" cy="1759786"/>
              </a:xfrm>
              <a:custGeom>
                <a:avLst/>
                <a:gdLst>
                  <a:gd name="T0" fmla="*/ 561 w 1361"/>
                  <a:gd name="T1" fmla="*/ 8 h 1232"/>
                  <a:gd name="T2" fmla="*/ 0 w 1361"/>
                  <a:gd name="T3" fmla="*/ 332 h 1232"/>
                  <a:gd name="T4" fmla="*/ 0 w 1361"/>
                  <a:gd name="T5" fmla="*/ 1232 h 1232"/>
                  <a:gd name="T6" fmla="*/ 1361 w 1361"/>
                  <a:gd name="T7" fmla="*/ 446 h 1232"/>
                  <a:gd name="T8" fmla="*/ 601 w 1361"/>
                  <a:gd name="T9" fmla="*/ 8 h 1232"/>
                  <a:gd name="T10" fmla="*/ 561 w 1361"/>
                  <a:gd name="T11" fmla="*/ 8 h 1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1" h="1232">
                    <a:moveTo>
                      <a:pt x="561" y="8"/>
                    </a:moveTo>
                    <a:cubicBezTo>
                      <a:pt x="0" y="332"/>
                      <a:pt x="0" y="332"/>
                      <a:pt x="0" y="332"/>
                    </a:cubicBezTo>
                    <a:cubicBezTo>
                      <a:pt x="0" y="1232"/>
                      <a:pt x="0" y="1232"/>
                      <a:pt x="0" y="1232"/>
                    </a:cubicBezTo>
                    <a:cubicBezTo>
                      <a:pt x="1361" y="446"/>
                      <a:pt x="1361" y="446"/>
                      <a:pt x="1361" y="446"/>
                    </a:cubicBezTo>
                    <a:cubicBezTo>
                      <a:pt x="601" y="8"/>
                      <a:pt x="601" y="8"/>
                      <a:pt x="601" y="8"/>
                    </a:cubicBezTo>
                    <a:cubicBezTo>
                      <a:pt x="589" y="0"/>
                      <a:pt x="574" y="0"/>
                      <a:pt x="561" y="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7" name="Back piece">
                <a:extLst>
                  <a:ext uri="{FF2B5EF4-FFF2-40B4-BE49-F238E27FC236}">
                    <a16:creationId xmlns:a16="http://schemas.microsoft.com/office/drawing/2014/main" id="{5A0F2E00-157B-5D85-A651-9CA26D2AA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3842" y="1880547"/>
                <a:ext cx="97722" cy="109639"/>
              </a:xfrm>
              <a:custGeom>
                <a:avLst/>
                <a:gdLst>
                  <a:gd name="T0" fmla="*/ 117 w 123"/>
                  <a:gd name="T1" fmla="*/ 0 h 138"/>
                  <a:gd name="T2" fmla="*/ 123 w 123"/>
                  <a:gd name="T3" fmla="*/ 138 h 138"/>
                  <a:gd name="T4" fmla="*/ 0 w 123"/>
                  <a:gd name="T5" fmla="*/ 68 h 138"/>
                  <a:gd name="T6" fmla="*/ 117 w 123"/>
                  <a:gd name="T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138">
                    <a:moveTo>
                      <a:pt x="117" y="0"/>
                    </a:moveTo>
                    <a:lnTo>
                      <a:pt x="123" y="138"/>
                    </a:lnTo>
                    <a:lnTo>
                      <a:pt x="0" y="68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B7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pic>
            <p:nvPicPr>
              <p:cNvPr id="8" name="Shadow">
                <a:extLst>
                  <a:ext uri="{FF2B5EF4-FFF2-40B4-BE49-F238E27FC236}">
                    <a16:creationId xmlns:a16="http://schemas.microsoft.com/office/drawing/2014/main" id="{4CFF3F41-7520-A9E9-331B-2EE18813C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0810" y="1360022"/>
                <a:ext cx="602702" cy="1286457"/>
              </a:xfrm>
              <a:prstGeom prst="rect">
                <a:avLst/>
              </a:prstGeom>
            </p:spPr>
          </p:pic>
          <p:sp>
            <p:nvSpPr>
              <p:cNvPr id="9" name="Thickness">
                <a:extLst>
                  <a:ext uri="{FF2B5EF4-FFF2-40B4-BE49-F238E27FC236}">
                    <a16:creationId xmlns:a16="http://schemas.microsoft.com/office/drawing/2014/main" id="{E42AE151-A2F6-C70E-55D0-B252EB48D0B4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0">
                <a:off x="6880425" y="1635246"/>
                <a:ext cx="16684" cy="955766"/>
              </a:xfrm>
              <a:custGeom>
                <a:avLst/>
                <a:gdLst>
                  <a:gd name="T0" fmla="*/ 21 w 21"/>
                  <a:gd name="T1" fmla="*/ 1203 h 1203"/>
                  <a:gd name="T2" fmla="*/ 0 w 21"/>
                  <a:gd name="T3" fmla="*/ 1203 h 1203"/>
                  <a:gd name="T4" fmla="*/ 0 w 21"/>
                  <a:gd name="T5" fmla="*/ 13 h 1203"/>
                  <a:gd name="T6" fmla="*/ 21 w 21"/>
                  <a:gd name="T7" fmla="*/ 0 h 1203"/>
                  <a:gd name="T8" fmla="*/ 21 w 21"/>
                  <a:gd name="T9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03">
                    <a:moveTo>
                      <a:pt x="21" y="1203"/>
                    </a:moveTo>
                    <a:lnTo>
                      <a:pt x="0" y="1203"/>
                    </a:lnTo>
                    <a:lnTo>
                      <a:pt x="0" y="13"/>
                    </a:lnTo>
                    <a:lnTo>
                      <a:pt x="21" y="0"/>
                    </a:lnTo>
                    <a:lnTo>
                      <a:pt x="21" y="1203"/>
                    </a:lnTo>
                    <a:close/>
                  </a:path>
                </a:pathLst>
              </a:custGeom>
              <a:solidFill>
                <a:srgbClr val="FFB71A"/>
              </a:solidFill>
              <a:ln w="9525">
                <a:solidFill>
                  <a:srgbClr val="FFB71A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</p:grpSp>
        <p:grpSp>
          <p:nvGrpSpPr>
            <p:cNvPr id="10" name="C">
              <a:extLst>
                <a:ext uri="{FF2B5EF4-FFF2-40B4-BE49-F238E27FC236}">
                  <a16:creationId xmlns:a16="http://schemas.microsoft.com/office/drawing/2014/main" id="{07DB6D43-7CC6-291D-F730-2D08ADAAB50D}"/>
                </a:ext>
              </a:extLst>
            </p:cNvPr>
            <p:cNvGrpSpPr/>
            <p:nvPr/>
          </p:nvGrpSpPr>
          <p:grpSpPr>
            <a:xfrm>
              <a:off x="4579292" y="1546349"/>
              <a:ext cx="2360703" cy="2205113"/>
              <a:chOff x="6094413" y="1934574"/>
              <a:chExt cx="1952846" cy="1824138"/>
            </a:xfrm>
          </p:grpSpPr>
          <p:sp>
            <p:nvSpPr>
              <p:cNvPr id="11" name="Body">
                <a:extLst>
                  <a:ext uri="{FF2B5EF4-FFF2-40B4-BE49-F238E27FC236}">
                    <a16:creationId xmlns:a16="http://schemas.microsoft.com/office/drawing/2014/main" id="{9DE903DD-4EC7-EE28-4405-6AFEC73D3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4413" y="1934574"/>
                <a:ext cx="1952846" cy="1766143"/>
              </a:xfrm>
              <a:custGeom>
                <a:avLst/>
                <a:gdLst>
                  <a:gd name="T0" fmla="*/ 1341 w 1361"/>
                  <a:gd name="T1" fmla="*/ 324 h 1236"/>
                  <a:gd name="T2" fmla="*/ 780 w 1361"/>
                  <a:gd name="T3" fmla="*/ 0 h 1236"/>
                  <a:gd name="T4" fmla="*/ 0 w 1361"/>
                  <a:gd name="T5" fmla="*/ 450 h 1236"/>
                  <a:gd name="T6" fmla="*/ 1361 w 1361"/>
                  <a:gd name="T7" fmla="*/ 1236 h 1236"/>
                  <a:gd name="T8" fmla="*/ 1361 w 1361"/>
                  <a:gd name="T9" fmla="*/ 358 h 1236"/>
                  <a:gd name="T10" fmla="*/ 1341 w 1361"/>
                  <a:gd name="T11" fmla="*/ 324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1" h="1236">
                    <a:moveTo>
                      <a:pt x="1341" y="324"/>
                    </a:moveTo>
                    <a:cubicBezTo>
                      <a:pt x="780" y="0"/>
                      <a:pt x="780" y="0"/>
                      <a:pt x="780" y="0"/>
                    </a:cubicBezTo>
                    <a:cubicBezTo>
                      <a:pt x="0" y="450"/>
                      <a:pt x="0" y="450"/>
                      <a:pt x="0" y="450"/>
                    </a:cubicBezTo>
                    <a:cubicBezTo>
                      <a:pt x="1361" y="1236"/>
                      <a:pt x="1361" y="1236"/>
                      <a:pt x="1361" y="1236"/>
                    </a:cubicBezTo>
                    <a:cubicBezTo>
                      <a:pt x="1361" y="358"/>
                      <a:pt x="1361" y="358"/>
                      <a:pt x="1361" y="358"/>
                    </a:cubicBezTo>
                    <a:cubicBezTo>
                      <a:pt x="1361" y="344"/>
                      <a:pt x="1353" y="331"/>
                      <a:pt x="1341" y="32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12" name="Back piece">
                <a:extLst>
                  <a:ext uri="{FF2B5EF4-FFF2-40B4-BE49-F238E27FC236}">
                    <a16:creationId xmlns:a16="http://schemas.microsoft.com/office/drawing/2014/main" id="{DEFAA6DE-A93B-ECE3-E85F-385D12CB5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2713" y="3645895"/>
                <a:ext cx="94544" cy="112817"/>
              </a:xfrm>
              <a:custGeom>
                <a:avLst/>
                <a:gdLst>
                  <a:gd name="T0" fmla="*/ 119 w 119"/>
                  <a:gd name="T1" fmla="*/ 69 h 142"/>
                  <a:gd name="T2" fmla="*/ 0 w 119"/>
                  <a:gd name="T3" fmla="*/ 142 h 142"/>
                  <a:gd name="T4" fmla="*/ 0 w 119"/>
                  <a:gd name="T5" fmla="*/ 0 h 142"/>
                  <a:gd name="T6" fmla="*/ 119 w 119"/>
                  <a:gd name="T7" fmla="*/ 6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42">
                    <a:moveTo>
                      <a:pt x="119" y="69"/>
                    </a:moveTo>
                    <a:lnTo>
                      <a:pt x="0" y="142"/>
                    </a:lnTo>
                    <a:lnTo>
                      <a:pt x="0" y="0"/>
                    </a:lnTo>
                    <a:lnTo>
                      <a:pt x="119" y="69"/>
                    </a:lnTo>
                    <a:close/>
                  </a:path>
                </a:pathLst>
              </a:custGeom>
              <a:solidFill>
                <a:srgbClr val="E52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13" name="Thickness">
                <a:extLst>
                  <a:ext uri="{FF2B5EF4-FFF2-40B4-BE49-F238E27FC236}">
                    <a16:creationId xmlns:a16="http://schemas.microsoft.com/office/drawing/2014/main" id="{0B247E13-5DAB-9FAB-93B2-DEBC64A97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5431" y="3206544"/>
                <a:ext cx="831826" cy="494170"/>
              </a:xfrm>
              <a:custGeom>
                <a:avLst/>
                <a:gdLst>
                  <a:gd name="T0" fmla="*/ 0 w 1047"/>
                  <a:gd name="T1" fmla="*/ 19 h 622"/>
                  <a:gd name="T2" fmla="*/ 10 w 1047"/>
                  <a:gd name="T3" fmla="*/ 0 h 622"/>
                  <a:gd name="T4" fmla="*/ 1047 w 1047"/>
                  <a:gd name="T5" fmla="*/ 597 h 622"/>
                  <a:gd name="T6" fmla="*/ 1047 w 1047"/>
                  <a:gd name="T7" fmla="*/ 622 h 622"/>
                  <a:gd name="T8" fmla="*/ 0 w 1047"/>
                  <a:gd name="T9" fmla="*/ 19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7" h="622">
                    <a:moveTo>
                      <a:pt x="0" y="19"/>
                    </a:moveTo>
                    <a:lnTo>
                      <a:pt x="10" y="0"/>
                    </a:lnTo>
                    <a:lnTo>
                      <a:pt x="1047" y="597"/>
                    </a:lnTo>
                    <a:lnTo>
                      <a:pt x="1047" y="62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52A2A"/>
              </a:solidFill>
              <a:ln w="9525">
                <a:solidFill>
                  <a:srgbClr val="E52A2A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pic>
            <p:nvPicPr>
              <p:cNvPr id="14" name="Shadow">
                <a:extLst>
                  <a:ext uri="{FF2B5EF4-FFF2-40B4-BE49-F238E27FC236}">
                    <a16:creationId xmlns:a16="http://schemas.microsoft.com/office/drawing/2014/main" id="{7527E42D-43B2-0023-6C73-2DD00F6B7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00000">
                <a:off x="6807972" y="1695336"/>
                <a:ext cx="602702" cy="1286457"/>
              </a:xfrm>
              <a:prstGeom prst="rect">
                <a:avLst/>
              </a:prstGeom>
            </p:spPr>
          </p:pic>
        </p:grpSp>
        <p:grpSp>
          <p:nvGrpSpPr>
            <p:cNvPr id="15" name="D">
              <a:extLst>
                <a:ext uri="{FF2B5EF4-FFF2-40B4-BE49-F238E27FC236}">
                  <a16:creationId xmlns:a16="http://schemas.microsoft.com/office/drawing/2014/main" id="{C229A33C-82F0-9758-819B-8B9B771E47FC}"/>
                </a:ext>
              </a:extLst>
            </p:cNvPr>
            <p:cNvGrpSpPr/>
            <p:nvPr/>
          </p:nvGrpSpPr>
          <p:grpSpPr>
            <a:xfrm>
              <a:off x="5354346" y="2838105"/>
              <a:ext cx="1767220" cy="2713175"/>
              <a:chOff x="6735561" y="3003156"/>
              <a:chExt cx="1461899" cy="2244422"/>
            </a:xfrm>
          </p:grpSpPr>
          <p:sp>
            <p:nvSpPr>
              <p:cNvPr id="16" name="Body">
                <a:extLst>
                  <a:ext uri="{FF2B5EF4-FFF2-40B4-BE49-F238E27FC236}">
                    <a16:creationId xmlns:a16="http://schemas.microsoft.com/office/drawing/2014/main" id="{56236D5F-0128-86B4-63E1-02E90639D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872" y="3003156"/>
                <a:ext cx="1117841" cy="2244422"/>
              </a:xfrm>
              <a:custGeom>
                <a:avLst/>
                <a:gdLst>
                  <a:gd name="T0" fmla="*/ 779 w 779"/>
                  <a:gd name="T1" fmla="*/ 1098 h 1571"/>
                  <a:gd name="T2" fmla="*/ 779 w 779"/>
                  <a:gd name="T3" fmla="*/ 450 h 1571"/>
                  <a:gd name="T4" fmla="*/ 0 w 779"/>
                  <a:gd name="T5" fmla="*/ 0 h 1571"/>
                  <a:gd name="T6" fmla="*/ 0 w 779"/>
                  <a:gd name="T7" fmla="*/ 1571 h 1571"/>
                  <a:gd name="T8" fmla="*/ 759 w 779"/>
                  <a:gd name="T9" fmla="*/ 1132 h 1571"/>
                  <a:gd name="T10" fmla="*/ 779 w 779"/>
                  <a:gd name="T11" fmla="*/ 1098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9" h="1571">
                    <a:moveTo>
                      <a:pt x="779" y="1098"/>
                    </a:moveTo>
                    <a:cubicBezTo>
                      <a:pt x="779" y="450"/>
                      <a:pt x="779" y="450"/>
                      <a:pt x="779" y="4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71"/>
                      <a:pt x="0" y="1571"/>
                      <a:pt x="0" y="1571"/>
                    </a:cubicBezTo>
                    <a:cubicBezTo>
                      <a:pt x="759" y="1132"/>
                      <a:pt x="759" y="1132"/>
                      <a:pt x="759" y="1132"/>
                    </a:cubicBezTo>
                    <a:cubicBezTo>
                      <a:pt x="772" y="1125"/>
                      <a:pt x="779" y="1112"/>
                      <a:pt x="779" y="109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17" name="Back piece">
                <a:extLst>
                  <a:ext uri="{FF2B5EF4-FFF2-40B4-BE49-F238E27FC236}">
                    <a16:creationId xmlns:a16="http://schemas.microsoft.com/office/drawing/2014/main" id="{B7D64EC4-417A-6504-0D22-9E014B038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561" y="5139528"/>
                <a:ext cx="99311" cy="108050"/>
              </a:xfrm>
              <a:custGeom>
                <a:avLst/>
                <a:gdLst>
                  <a:gd name="T0" fmla="*/ 125 w 125"/>
                  <a:gd name="T1" fmla="*/ 136 h 136"/>
                  <a:gd name="T2" fmla="*/ 0 w 125"/>
                  <a:gd name="T3" fmla="*/ 72 h 136"/>
                  <a:gd name="T4" fmla="*/ 125 w 125"/>
                  <a:gd name="T5" fmla="*/ 0 h 136"/>
                  <a:gd name="T6" fmla="*/ 125 w 125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36">
                    <a:moveTo>
                      <a:pt x="125" y="136"/>
                    </a:moveTo>
                    <a:lnTo>
                      <a:pt x="0" y="72"/>
                    </a:lnTo>
                    <a:lnTo>
                      <a:pt x="125" y="0"/>
                    </a:lnTo>
                    <a:lnTo>
                      <a:pt x="125" y="136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18" name="Thickness">
                <a:extLst>
                  <a:ext uri="{FF2B5EF4-FFF2-40B4-BE49-F238E27FC236}">
                    <a16:creationId xmlns:a16="http://schemas.microsoft.com/office/drawing/2014/main" id="{82D9A1D6-2120-B0A0-09AC-662EC1C1E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872" y="4290222"/>
                <a:ext cx="17479" cy="957355"/>
              </a:xfrm>
              <a:custGeom>
                <a:avLst/>
                <a:gdLst>
                  <a:gd name="T0" fmla="*/ 0 w 22"/>
                  <a:gd name="T1" fmla="*/ 0 h 1205"/>
                  <a:gd name="T2" fmla="*/ 22 w 22"/>
                  <a:gd name="T3" fmla="*/ 0 h 1205"/>
                  <a:gd name="T4" fmla="*/ 22 w 22"/>
                  <a:gd name="T5" fmla="*/ 1193 h 1205"/>
                  <a:gd name="T6" fmla="*/ 0 w 22"/>
                  <a:gd name="T7" fmla="*/ 1205 h 1205"/>
                  <a:gd name="T8" fmla="*/ 0 w 22"/>
                  <a:gd name="T9" fmla="*/ 0 h 1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05">
                    <a:moveTo>
                      <a:pt x="0" y="0"/>
                    </a:moveTo>
                    <a:lnTo>
                      <a:pt x="22" y="0"/>
                    </a:lnTo>
                    <a:lnTo>
                      <a:pt x="22" y="1193"/>
                    </a:lnTo>
                    <a:lnTo>
                      <a:pt x="0" y="120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0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pic>
            <p:nvPicPr>
              <p:cNvPr id="19" name="Shadow">
                <a:extLst>
                  <a:ext uri="{FF2B5EF4-FFF2-40B4-BE49-F238E27FC236}">
                    <a16:creationId xmlns:a16="http://schemas.microsoft.com/office/drawing/2014/main" id="{EC179194-FD74-DEEE-ECEC-1963F0130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7252881" y="3105657"/>
                <a:ext cx="602702" cy="1286457"/>
              </a:xfrm>
              <a:prstGeom prst="rect">
                <a:avLst/>
              </a:prstGeom>
            </p:spPr>
          </p:pic>
        </p:grpSp>
        <p:grpSp>
          <p:nvGrpSpPr>
            <p:cNvPr id="20" name="E">
              <a:extLst>
                <a:ext uri="{FF2B5EF4-FFF2-40B4-BE49-F238E27FC236}">
                  <a16:creationId xmlns:a16="http://schemas.microsoft.com/office/drawing/2014/main" id="{29B2C519-A772-BE58-8218-72E5DEF7B844}"/>
                </a:ext>
              </a:extLst>
            </p:cNvPr>
            <p:cNvGrpSpPr/>
            <p:nvPr/>
          </p:nvGrpSpPr>
          <p:grpSpPr>
            <a:xfrm>
              <a:off x="3108894" y="3865751"/>
              <a:ext cx="2365506" cy="2126361"/>
              <a:chOff x="4878054" y="3853254"/>
              <a:chExt cx="1956820" cy="1758992"/>
            </a:xfrm>
          </p:grpSpPr>
          <p:sp>
            <p:nvSpPr>
              <p:cNvPr id="21" name="Body">
                <a:extLst>
                  <a:ext uri="{FF2B5EF4-FFF2-40B4-BE49-F238E27FC236}">
                    <a16:creationId xmlns:a16="http://schemas.microsoft.com/office/drawing/2014/main" id="{A588B7F0-12FB-0F34-3405-FD436326E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027" y="3853254"/>
                <a:ext cx="1952847" cy="1758992"/>
              </a:xfrm>
              <a:custGeom>
                <a:avLst/>
                <a:gdLst>
                  <a:gd name="T0" fmla="*/ 800 w 1361"/>
                  <a:gd name="T1" fmla="*/ 1224 h 1231"/>
                  <a:gd name="T2" fmla="*/ 1361 w 1361"/>
                  <a:gd name="T3" fmla="*/ 900 h 1231"/>
                  <a:gd name="T4" fmla="*/ 1361 w 1361"/>
                  <a:gd name="T5" fmla="*/ 0 h 1231"/>
                  <a:gd name="T6" fmla="*/ 0 w 1361"/>
                  <a:gd name="T7" fmla="*/ 786 h 1231"/>
                  <a:gd name="T8" fmla="*/ 760 w 1361"/>
                  <a:gd name="T9" fmla="*/ 1224 h 1231"/>
                  <a:gd name="T10" fmla="*/ 800 w 1361"/>
                  <a:gd name="T11" fmla="*/ 1224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1" h="1231">
                    <a:moveTo>
                      <a:pt x="800" y="1224"/>
                    </a:moveTo>
                    <a:cubicBezTo>
                      <a:pt x="1361" y="900"/>
                      <a:pt x="1361" y="900"/>
                      <a:pt x="1361" y="900"/>
                    </a:cubicBezTo>
                    <a:cubicBezTo>
                      <a:pt x="1361" y="0"/>
                      <a:pt x="1361" y="0"/>
                      <a:pt x="1361" y="0"/>
                    </a:cubicBezTo>
                    <a:cubicBezTo>
                      <a:pt x="0" y="786"/>
                      <a:pt x="0" y="786"/>
                      <a:pt x="0" y="786"/>
                    </a:cubicBezTo>
                    <a:cubicBezTo>
                      <a:pt x="760" y="1224"/>
                      <a:pt x="760" y="1224"/>
                      <a:pt x="760" y="1224"/>
                    </a:cubicBezTo>
                    <a:cubicBezTo>
                      <a:pt x="772" y="1231"/>
                      <a:pt x="787" y="1231"/>
                      <a:pt x="800" y="122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22" name="Back piece">
                <a:extLst>
                  <a:ext uri="{FF2B5EF4-FFF2-40B4-BE49-F238E27FC236}">
                    <a16:creationId xmlns:a16="http://schemas.microsoft.com/office/drawing/2014/main" id="{98266B90-34FA-BB77-0758-2D17CDF9B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8054" y="4864636"/>
                <a:ext cx="97722" cy="112022"/>
              </a:xfrm>
              <a:custGeom>
                <a:avLst/>
                <a:gdLst>
                  <a:gd name="T0" fmla="*/ 5 w 123"/>
                  <a:gd name="T1" fmla="*/ 141 h 141"/>
                  <a:gd name="T2" fmla="*/ 0 w 123"/>
                  <a:gd name="T3" fmla="*/ 0 h 141"/>
                  <a:gd name="T4" fmla="*/ 123 w 123"/>
                  <a:gd name="T5" fmla="*/ 72 h 141"/>
                  <a:gd name="T6" fmla="*/ 5 w 123"/>
                  <a:gd name="T7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141">
                    <a:moveTo>
                      <a:pt x="5" y="141"/>
                    </a:moveTo>
                    <a:lnTo>
                      <a:pt x="0" y="0"/>
                    </a:lnTo>
                    <a:lnTo>
                      <a:pt x="123" y="72"/>
                    </a:lnTo>
                    <a:lnTo>
                      <a:pt x="5" y="141"/>
                    </a:lnTo>
                    <a:close/>
                  </a:path>
                </a:pathLst>
              </a:custGeom>
              <a:solidFill>
                <a:srgbClr val="E52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23" name="Thickness">
                <a:extLst>
                  <a:ext uri="{FF2B5EF4-FFF2-40B4-BE49-F238E27FC236}">
                    <a16:creationId xmlns:a16="http://schemas.microsoft.com/office/drawing/2014/main" id="{86713F09-CBE0-B586-8CDE-DA0809E88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028" y="4497583"/>
                <a:ext cx="840565" cy="488608"/>
              </a:xfrm>
              <a:custGeom>
                <a:avLst/>
                <a:gdLst>
                  <a:gd name="T0" fmla="*/ 1048 w 1058"/>
                  <a:gd name="T1" fmla="*/ 0 h 615"/>
                  <a:gd name="T2" fmla="*/ 1058 w 1058"/>
                  <a:gd name="T3" fmla="*/ 18 h 615"/>
                  <a:gd name="T4" fmla="*/ 22 w 1058"/>
                  <a:gd name="T5" fmla="*/ 615 h 615"/>
                  <a:gd name="T6" fmla="*/ 0 w 1058"/>
                  <a:gd name="T7" fmla="*/ 603 h 615"/>
                  <a:gd name="T8" fmla="*/ 1048 w 1058"/>
                  <a:gd name="T9" fmla="*/ 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8" h="615">
                    <a:moveTo>
                      <a:pt x="1048" y="0"/>
                    </a:moveTo>
                    <a:lnTo>
                      <a:pt x="1058" y="18"/>
                    </a:lnTo>
                    <a:lnTo>
                      <a:pt x="22" y="615"/>
                    </a:lnTo>
                    <a:lnTo>
                      <a:pt x="0" y="603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E52A2A"/>
              </a:solidFill>
              <a:ln w="9525">
                <a:solidFill>
                  <a:srgbClr val="E52A2A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pic>
            <p:nvPicPr>
              <p:cNvPr id="24" name="Shadow">
                <a:extLst>
                  <a:ext uri="{FF2B5EF4-FFF2-40B4-BE49-F238E27FC236}">
                    <a16:creationId xmlns:a16="http://schemas.microsoft.com/office/drawing/2014/main" id="{4867FB35-16B5-905D-ECA1-E6BBCD59F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232169" y="4202359"/>
                <a:ext cx="602702" cy="1286457"/>
              </a:xfrm>
              <a:prstGeom prst="rect">
                <a:avLst/>
              </a:prstGeom>
            </p:spPr>
          </p:pic>
        </p:grpSp>
        <p:grpSp>
          <p:nvGrpSpPr>
            <p:cNvPr id="25" name="F">
              <a:extLst>
                <a:ext uri="{FF2B5EF4-FFF2-40B4-BE49-F238E27FC236}">
                  <a16:creationId xmlns:a16="http://schemas.microsoft.com/office/drawing/2014/main" id="{A8C4B1E0-BC39-3B91-1B77-C359288D551F}"/>
                </a:ext>
              </a:extLst>
            </p:cNvPr>
            <p:cNvGrpSpPr/>
            <p:nvPr/>
          </p:nvGrpSpPr>
          <p:grpSpPr>
            <a:xfrm>
              <a:off x="2218588" y="2952396"/>
              <a:ext cx="2360703" cy="2205114"/>
              <a:chOff x="4141566" y="3097699"/>
              <a:chExt cx="1952846" cy="1824139"/>
            </a:xfrm>
          </p:grpSpPr>
          <p:sp>
            <p:nvSpPr>
              <p:cNvPr id="26" name="Body">
                <a:extLst>
                  <a:ext uri="{FF2B5EF4-FFF2-40B4-BE49-F238E27FC236}">
                    <a16:creationId xmlns:a16="http://schemas.microsoft.com/office/drawing/2014/main" id="{6A4B0273-7062-E588-6F3A-ADE765AEF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66" y="3156491"/>
                <a:ext cx="1952846" cy="1765347"/>
              </a:xfrm>
              <a:custGeom>
                <a:avLst/>
                <a:gdLst>
                  <a:gd name="T0" fmla="*/ 20 w 1361"/>
                  <a:gd name="T1" fmla="*/ 912 h 1236"/>
                  <a:gd name="T2" fmla="*/ 581 w 1361"/>
                  <a:gd name="T3" fmla="*/ 1236 h 1236"/>
                  <a:gd name="T4" fmla="*/ 1361 w 1361"/>
                  <a:gd name="T5" fmla="*/ 786 h 1236"/>
                  <a:gd name="T6" fmla="*/ 0 w 1361"/>
                  <a:gd name="T7" fmla="*/ 0 h 1236"/>
                  <a:gd name="T8" fmla="*/ 0 w 1361"/>
                  <a:gd name="T9" fmla="*/ 877 h 1236"/>
                  <a:gd name="T10" fmla="*/ 20 w 1361"/>
                  <a:gd name="T11" fmla="*/ 912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1" h="1236">
                    <a:moveTo>
                      <a:pt x="20" y="912"/>
                    </a:moveTo>
                    <a:cubicBezTo>
                      <a:pt x="581" y="1236"/>
                      <a:pt x="581" y="1236"/>
                      <a:pt x="581" y="1236"/>
                    </a:cubicBezTo>
                    <a:cubicBezTo>
                      <a:pt x="1361" y="786"/>
                      <a:pt x="1361" y="786"/>
                      <a:pt x="1361" y="78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7"/>
                      <a:pt x="0" y="877"/>
                      <a:pt x="0" y="877"/>
                    </a:cubicBezTo>
                    <a:cubicBezTo>
                      <a:pt x="0" y="892"/>
                      <a:pt x="8" y="905"/>
                      <a:pt x="20" y="91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27" name="Back piece">
                <a:extLst>
                  <a:ext uri="{FF2B5EF4-FFF2-40B4-BE49-F238E27FC236}">
                    <a16:creationId xmlns:a16="http://schemas.microsoft.com/office/drawing/2014/main" id="{ACB3E7BB-35DA-6249-420E-1E612C637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66" y="3097699"/>
                <a:ext cx="95338" cy="112817"/>
              </a:xfrm>
              <a:custGeom>
                <a:avLst/>
                <a:gdLst>
                  <a:gd name="T0" fmla="*/ 0 w 120"/>
                  <a:gd name="T1" fmla="*/ 74 h 142"/>
                  <a:gd name="T2" fmla="*/ 120 w 120"/>
                  <a:gd name="T3" fmla="*/ 0 h 142"/>
                  <a:gd name="T4" fmla="*/ 120 w 120"/>
                  <a:gd name="T5" fmla="*/ 142 h 142"/>
                  <a:gd name="T6" fmla="*/ 0 w 120"/>
                  <a:gd name="T7" fmla="*/ 7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42">
                    <a:moveTo>
                      <a:pt x="0" y="74"/>
                    </a:moveTo>
                    <a:lnTo>
                      <a:pt x="120" y="0"/>
                    </a:lnTo>
                    <a:lnTo>
                      <a:pt x="120" y="14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B7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28" name="Thickness">
                <a:extLst>
                  <a:ext uri="{FF2B5EF4-FFF2-40B4-BE49-F238E27FC236}">
                    <a16:creationId xmlns:a16="http://schemas.microsoft.com/office/drawing/2014/main" id="{C9F4ACCB-0501-0C47-0B18-30FA0F095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66" y="3156491"/>
                <a:ext cx="832621" cy="492581"/>
              </a:xfrm>
              <a:custGeom>
                <a:avLst/>
                <a:gdLst>
                  <a:gd name="T0" fmla="*/ 1048 w 1048"/>
                  <a:gd name="T1" fmla="*/ 602 h 620"/>
                  <a:gd name="T2" fmla="*/ 1037 w 1048"/>
                  <a:gd name="T3" fmla="*/ 620 h 620"/>
                  <a:gd name="T4" fmla="*/ 0 w 1048"/>
                  <a:gd name="T5" fmla="*/ 25 h 620"/>
                  <a:gd name="T6" fmla="*/ 0 w 1048"/>
                  <a:gd name="T7" fmla="*/ 0 h 620"/>
                  <a:gd name="T8" fmla="*/ 1048 w 1048"/>
                  <a:gd name="T9" fmla="*/ 602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8" h="620">
                    <a:moveTo>
                      <a:pt x="1048" y="602"/>
                    </a:moveTo>
                    <a:lnTo>
                      <a:pt x="1037" y="620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048" y="602"/>
                    </a:lnTo>
                    <a:close/>
                  </a:path>
                </a:pathLst>
              </a:custGeom>
              <a:solidFill>
                <a:srgbClr val="FFB71A"/>
              </a:solidFill>
              <a:ln w="9525">
                <a:solidFill>
                  <a:srgbClr val="FFB71A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pic>
            <p:nvPicPr>
              <p:cNvPr id="29" name="Shadow">
                <a:extLst>
                  <a:ext uri="{FF2B5EF4-FFF2-40B4-BE49-F238E27FC236}">
                    <a16:creationId xmlns:a16="http://schemas.microsoft.com/office/drawing/2014/main" id="{F5339E03-2F46-30E0-D5F1-D3371B1AA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784553" y="3878632"/>
                <a:ext cx="602702" cy="1286457"/>
              </a:xfrm>
              <a:prstGeom prst="rect">
                <a:avLst/>
              </a:prstGeom>
            </p:spPr>
          </p:pic>
        </p:grpSp>
        <p:grpSp>
          <p:nvGrpSpPr>
            <p:cNvPr id="30" name="A">
              <a:extLst>
                <a:ext uri="{FF2B5EF4-FFF2-40B4-BE49-F238E27FC236}">
                  <a16:creationId xmlns:a16="http://schemas.microsoft.com/office/drawing/2014/main" id="{55F59FDA-A521-1AC0-0EEC-34797426E194}"/>
                </a:ext>
              </a:extLst>
            </p:cNvPr>
            <p:cNvGrpSpPr/>
            <p:nvPr/>
          </p:nvGrpSpPr>
          <p:grpSpPr>
            <a:xfrm>
              <a:off x="2045137" y="1152576"/>
              <a:ext cx="1759101" cy="2713176"/>
              <a:chOff x="3998080" y="1608833"/>
              <a:chExt cx="1455182" cy="2244422"/>
            </a:xfrm>
          </p:grpSpPr>
          <p:sp>
            <p:nvSpPr>
              <p:cNvPr id="31" name="Body">
                <a:extLst>
                  <a:ext uri="{FF2B5EF4-FFF2-40B4-BE49-F238E27FC236}">
                    <a16:creationId xmlns:a16="http://schemas.microsoft.com/office/drawing/2014/main" id="{2AAC2E26-381E-B764-5FFC-A5C18FFBA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904" y="1608833"/>
                <a:ext cx="1117047" cy="2244422"/>
              </a:xfrm>
              <a:custGeom>
                <a:avLst/>
                <a:gdLst>
                  <a:gd name="T0" fmla="*/ 0 w 779"/>
                  <a:gd name="T1" fmla="*/ 473 h 1571"/>
                  <a:gd name="T2" fmla="*/ 0 w 779"/>
                  <a:gd name="T3" fmla="*/ 1121 h 1571"/>
                  <a:gd name="T4" fmla="*/ 779 w 779"/>
                  <a:gd name="T5" fmla="*/ 1571 h 1571"/>
                  <a:gd name="T6" fmla="*/ 779 w 779"/>
                  <a:gd name="T7" fmla="*/ 0 h 1571"/>
                  <a:gd name="T8" fmla="*/ 20 w 779"/>
                  <a:gd name="T9" fmla="*/ 439 h 1571"/>
                  <a:gd name="T10" fmla="*/ 0 w 779"/>
                  <a:gd name="T11" fmla="*/ 473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9" h="1571">
                    <a:moveTo>
                      <a:pt x="0" y="473"/>
                    </a:moveTo>
                    <a:cubicBezTo>
                      <a:pt x="0" y="1121"/>
                      <a:pt x="0" y="1121"/>
                      <a:pt x="0" y="1121"/>
                    </a:cubicBezTo>
                    <a:cubicBezTo>
                      <a:pt x="779" y="1571"/>
                      <a:pt x="779" y="1571"/>
                      <a:pt x="779" y="1571"/>
                    </a:cubicBezTo>
                    <a:cubicBezTo>
                      <a:pt x="779" y="0"/>
                      <a:pt x="779" y="0"/>
                      <a:pt x="779" y="0"/>
                    </a:cubicBezTo>
                    <a:cubicBezTo>
                      <a:pt x="20" y="439"/>
                      <a:pt x="20" y="439"/>
                      <a:pt x="20" y="439"/>
                    </a:cubicBezTo>
                    <a:cubicBezTo>
                      <a:pt x="7" y="446"/>
                      <a:pt x="0" y="459"/>
                      <a:pt x="0" y="47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32" name="Back piece">
                <a:extLst>
                  <a:ext uri="{FF2B5EF4-FFF2-40B4-BE49-F238E27FC236}">
                    <a16:creationId xmlns:a16="http://schemas.microsoft.com/office/drawing/2014/main" id="{E4F9CC0A-F3F9-C0B1-D073-F60893794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951" y="1608833"/>
                <a:ext cx="99311" cy="108845"/>
              </a:xfrm>
              <a:custGeom>
                <a:avLst/>
                <a:gdLst>
                  <a:gd name="T0" fmla="*/ 0 w 125"/>
                  <a:gd name="T1" fmla="*/ 0 h 137"/>
                  <a:gd name="T2" fmla="*/ 125 w 125"/>
                  <a:gd name="T3" fmla="*/ 65 h 137"/>
                  <a:gd name="T4" fmla="*/ 0 w 125"/>
                  <a:gd name="T5" fmla="*/ 137 h 137"/>
                  <a:gd name="T6" fmla="*/ 0 w 125"/>
                  <a:gd name="T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37">
                    <a:moveTo>
                      <a:pt x="0" y="0"/>
                    </a:moveTo>
                    <a:lnTo>
                      <a:pt x="125" y="65"/>
                    </a:lnTo>
                    <a:lnTo>
                      <a:pt x="0" y="1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2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sp>
            <p:nvSpPr>
              <p:cNvPr id="33" name="Thickness">
                <a:extLst>
                  <a:ext uri="{FF2B5EF4-FFF2-40B4-BE49-F238E27FC236}">
                    <a16:creationId xmlns:a16="http://schemas.microsoft.com/office/drawing/2014/main" id="{151405D3-4122-AF22-F07A-20AAAD67C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078" y="1608833"/>
                <a:ext cx="16684" cy="955766"/>
              </a:xfrm>
              <a:custGeom>
                <a:avLst/>
                <a:gdLst>
                  <a:gd name="T0" fmla="*/ 21 w 21"/>
                  <a:gd name="T1" fmla="*/ 1203 h 1203"/>
                  <a:gd name="T2" fmla="*/ 0 w 21"/>
                  <a:gd name="T3" fmla="*/ 1203 h 1203"/>
                  <a:gd name="T4" fmla="*/ 0 w 21"/>
                  <a:gd name="T5" fmla="*/ 13 h 1203"/>
                  <a:gd name="T6" fmla="*/ 21 w 21"/>
                  <a:gd name="T7" fmla="*/ 0 h 1203"/>
                  <a:gd name="T8" fmla="*/ 21 w 21"/>
                  <a:gd name="T9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03">
                    <a:moveTo>
                      <a:pt x="21" y="1203"/>
                    </a:moveTo>
                    <a:lnTo>
                      <a:pt x="0" y="1203"/>
                    </a:lnTo>
                    <a:lnTo>
                      <a:pt x="0" y="13"/>
                    </a:lnTo>
                    <a:lnTo>
                      <a:pt x="21" y="0"/>
                    </a:lnTo>
                    <a:lnTo>
                      <a:pt x="21" y="1203"/>
                    </a:lnTo>
                    <a:close/>
                  </a:path>
                </a:pathLst>
              </a:custGeom>
              <a:solidFill>
                <a:srgbClr val="E52A2A"/>
              </a:solidFill>
              <a:ln w="9525">
                <a:solidFill>
                  <a:srgbClr val="E52A2A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/>
              </a:p>
            </p:txBody>
          </p:sp>
          <p:pic>
            <p:nvPicPr>
              <p:cNvPr id="34" name="Shadow">
                <a:extLst>
                  <a:ext uri="{FF2B5EF4-FFF2-40B4-BE49-F238E27FC236}">
                    <a16:creationId xmlns:a16="http://schemas.microsoft.com/office/drawing/2014/main" id="{5D32D34A-9FA3-97B6-6065-CF2E0B704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0">
                <a:off x="4339958" y="2461084"/>
                <a:ext cx="602702" cy="1286457"/>
              </a:xfrm>
              <a:prstGeom prst="rect">
                <a:avLst/>
              </a:prstGeom>
            </p:spPr>
          </p:pic>
        </p:grpSp>
        <p:sp>
          <p:nvSpPr>
            <p:cNvPr id="53" name="Main circle">
              <a:extLst>
                <a:ext uri="{FF2B5EF4-FFF2-40B4-BE49-F238E27FC236}">
                  <a16:creationId xmlns:a16="http://schemas.microsoft.com/office/drawing/2014/main" id="{2F276747-1F53-0D77-B4C5-044311642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240" y="1960821"/>
              <a:ext cx="2781943" cy="2784135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81000" dist="177800" dir="2700000" algn="tl" rotWithShape="0">
                <a:prstClr val="black">
                  <a:alpha val="7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566207F1-A78D-E512-12F3-AC685F0AC5D8}"/>
              </a:ext>
            </a:extLst>
          </p:cNvPr>
          <p:cNvGrpSpPr/>
          <p:nvPr/>
        </p:nvGrpSpPr>
        <p:grpSpPr>
          <a:xfrm>
            <a:off x="2172568" y="1319655"/>
            <a:ext cx="2194245" cy="910675"/>
            <a:chOff x="2310795" y="1168538"/>
            <a:chExt cx="2194245" cy="910675"/>
          </a:xfrm>
        </p:grpSpPr>
        <p:sp>
          <p:nvSpPr>
            <p:cNvPr id="89" name="TextBox 2">
              <a:extLst>
                <a:ext uri="{FF2B5EF4-FFF2-40B4-BE49-F238E27FC236}">
                  <a16:creationId xmlns:a16="http://schemas.microsoft.com/office/drawing/2014/main" id="{4BC9AA2E-E0E6-5E59-5066-6CE014073AEB}"/>
                </a:ext>
              </a:extLst>
            </p:cNvPr>
            <p:cNvSpPr txBox="1"/>
            <p:nvPr/>
          </p:nvSpPr>
          <p:spPr>
            <a:xfrm>
              <a:off x="2310795" y="1429035"/>
              <a:ext cx="2194245" cy="650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Generación de condiciones e insumos para el desarrollo de las etapas de los presupuestos participativos.</a:t>
              </a:r>
              <a:endParaRPr lang="es-CO" sz="10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90" name="TextBox 2">
              <a:extLst>
                <a:ext uri="{FF2B5EF4-FFF2-40B4-BE49-F238E27FC236}">
                  <a16:creationId xmlns:a16="http://schemas.microsoft.com/office/drawing/2014/main" id="{39CCAB79-A9E4-E4C4-566A-4838E3674D10}"/>
                </a:ext>
              </a:extLst>
            </p:cNvPr>
            <p:cNvSpPr txBox="1"/>
            <p:nvPr/>
          </p:nvSpPr>
          <p:spPr>
            <a:xfrm>
              <a:off x="2310795" y="1168538"/>
              <a:ext cx="13070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60"/>
                </a:lnSpc>
              </a:pPr>
              <a:r>
                <a:rPr lang="es-CO" sz="1200" b="1" dirty="0">
                  <a:latin typeface="Poppins" pitchFamily="2" charset="77"/>
                  <a:cs typeface="Poppins" pitchFamily="2" charset="77"/>
                </a:rPr>
                <a:t>Alistamiento</a:t>
              </a: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44673981-C93D-4FBA-114E-580C21546338}"/>
              </a:ext>
            </a:extLst>
          </p:cNvPr>
          <p:cNvGrpSpPr/>
          <p:nvPr/>
        </p:nvGrpSpPr>
        <p:grpSpPr>
          <a:xfrm>
            <a:off x="8566660" y="1319655"/>
            <a:ext cx="2271991" cy="950464"/>
            <a:chOff x="7662881" y="1107014"/>
            <a:chExt cx="2271991" cy="950464"/>
          </a:xfrm>
        </p:grpSpPr>
        <p:sp>
          <p:nvSpPr>
            <p:cNvPr id="91" name="TextBox 2">
              <a:extLst>
                <a:ext uri="{FF2B5EF4-FFF2-40B4-BE49-F238E27FC236}">
                  <a16:creationId xmlns:a16="http://schemas.microsoft.com/office/drawing/2014/main" id="{039CFB1E-4B22-2460-FD09-3D2A4DAF7B6E}"/>
                </a:ext>
              </a:extLst>
            </p:cNvPr>
            <p:cNvSpPr txBox="1"/>
            <p:nvPr/>
          </p:nvSpPr>
          <p:spPr>
            <a:xfrm>
              <a:off x="7662881" y="1549647"/>
              <a:ext cx="227199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La ciudadanía elabora y registra las propuestas en la plataforma establecida.</a:t>
              </a:r>
              <a:endParaRPr lang="es-CO" sz="8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92" name="TextBox 2">
              <a:extLst>
                <a:ext uri="{FF2B5EF4-FFF2-40B4-BE49-F238E27FC236}">
                  <a16:creationId xmlns:a16="http://schemas.microsoft.com/office/drawing/2014/main" id="{64CC1D04-DA7D-8338-9CD5-2AD64A6BF9BD}"/>
                </a:ext>
              </a:extLst>
            </p:cNvPr>
            <p:cNvSpPr txBox="1"/>
            <p:nvPr/>
          </p:nvSpPr>
          <p:spPr>
            <a:xfrm>
              <a:off x="7662881" y="1107014"/>
              <a:ext cx="2078106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60"/>
                </a:lnSpc>
              </a:pPr>
              <a:r>
                <a:rPr lang="es-CO" sz="1200" b="1" dirty="0">
                  <a:latin typeface="Poppins" pitchFamily="2" charset="77"/>
                  <a:cs typeface="Poppins" pitchFamily="2" charset="77"/>
                </a:rPr>
                <a:t>Elaboración de propuestas ciudadanas</a:t>
              </a:r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D27B6666-79DC-77CA-CF3F-A10054BABAE2}"/>
              </a:ext>
            </a:extLst>
          </p:cNvPr>
          <p:cNvGrpSpPr/>
          <p:nvPr/>
        </p:nvGrpSpPr>
        <p:grpSpPr>
          <a:xfrm>
            <a:off x="9086671" y="3362642"/>
            <a:ext cx="2271991" cy="939831"/>
            <a:chOff x="8629456" y="3010713"/>
            <a:chExt cx="2271991" cy="939831"/>
          </a:xfrm>
        </p:grpSpPr>
        <p:sp>
          <p:nvSpPr>
            <p:cNvPr id="93" name="TextBox 2">
              <a:extLst>
                <a:ext uri="{FF2B5EF4-FFF2-40B4-BE49-F238E27FC236}">
                  <a16:creationId xmlns:a16="http://schemas.microsoft.com/office/drawing/2014/main" id="{59455799-F6DB-208F-491B-5CDEE923F270}"/>
                </a:ext>
              </a:extLst>
            </p:cNvPr>
            <p:cNvSpPr txBox="1"/>
            <p:nvPr/>
          </p:nvSpPr>
          <p:spPr>
            <a:xfrm>
              <a:off x="8629456" y="3442713"/>
              <a:ext cx="227199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El sector y/o entidad distrital competente realiza la revisión técnica de las propuestas.</a:t>
              </a:r>
              <a:endParaRPr lang="es-CO" sz="8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94" name="TextBox 2">
              <a:extLst>
                <a:ext uri="{FF2B5EF4-FFF2-40B4-BE49-F238E27FC236}">
                  <a16:creationId xmlns:a16="http://schemas.microsoft.com/office/drawing/2014/main" id="{3F676716-7E0C-417C-2C53-DE17BF760C75}"/>
                </a:ext>
              </a:extLst>
            </p:cNvPr>
            <p:cNvSpPr txBox="1"/>
            <p:nvPr/>
          </p:nvSpPr>
          <p:spPr>
            <a:xfrm>
              <a:off x="8629456" y="3010713"/>
              <a:ext cx="2078106" cy="42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s-CO" sz="12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Revisión técnica de las propuestas ciudadanas</a:t>
              </a:r>
              <a:endParaRPr lang="es-CO" sz="1050" b="1" dirty="0"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BB09DA47-8A36-3AA0-B2F8-02AAA3F17695}"/>
              </a:ext>
            </a:extLst>
          </p:cNvPr>
          <p:cNvGrpSpPr/>
          <p:nvPr/>
        </p:nvGrpSpPr>
        <p:grpSpPr>
          <a:xfrm>
            <a:off x="8566660" y="5438606"/>
            <a:ext cx="2078106" cy="804725"/>
            <a:chOff x="7662881" y="5172800"/>
            <a:chExt cx="2078106" cy="804725"/>
          </a:xfrm>
        </p:grpSpPr>
        <p:sp>
          <p:nvSpPr>
            <p:cNvPr id="95" name="TextBox 2">
              <a:extLst>
                <a:ext uri="{FF2B5EF4-FFF2-40B4-BE49-F238E27FC236}">
                  <a16:creationId xmlns:a16="http://schemas.microsoft.com/office/drawing/2014/main" id="{45A47A28-A81B-5714-E5B2-2C3AE629AAFE}"/>
                </a:ext>
              </a:extLst>
            </p:cNvPr>
            <p:cNvSpPr txBox="1"/>
            <p:nvPr/>
          </p:nvSpPr>
          <p:spPr>
            <a:xfrm>
              <a:off x="7662882" y="5469694"/>
              <a:ext cx="18466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La ciudadanía prioriza las propuestas ciudadanas de su interés.</a:t>
              </a:r>
              <a:endParaRPr lang="es-CO" sz="8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96" name="TextBox 2">
              <a:extLst>
                <a:ext uri="{FF2B5EF4-FFF2-40B4-BE49-F238E27FC236}">
                  <a16:creationId xmlns:a16="http://schemas.microsoft.com/office/drawing/2014/main" id="{B515CE72-024A-3FF5-9B1D-08CDE0ECB3ED}"/>
                </a:ext>
              </a:extLst>
            </p:cNvPr>
            <p:cNvSpPr txBox="1"/>
            <p:nvPr/>
          </p:nvSpPr>
          <p:spPr>
            <a:xfrm>
              <a:off x="7662881" y="5172800"/>
              <a:ext cx="2078106" cy="26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s-CO" sz="12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Priorización</a:t>
              </a:r>
              <a:endParaRPr lang="es-CO" sz="1050" b="1" dirty="0"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EA123374-14A6-3312-A251-0A4F5B864985}"/>
              </a:ext>
            </a:extLst>
          </p:cNvPr>
          <p:cNvGrpSpPr/>
          <p:nvPr/>
        </p:nvGrpSpPr>
        <p:grpSpPr>
          <a:xfrm>
            <a:off x="2172568" y="5438606"/>
            <a:ext cx="2078107" cy="1101170"/>
            <a:chOff x="2310795" y="5239609"/>
            <a:chExt cx="2078107" cy="1101170"/>
          </a:xfrm>
        </p:grpSpPr>
        <p:sp>
          <p:nvSpPr>
            <p:cNvPr id="97" name="TextBox 2">
              <a:extLst>
                <a:ext uri="{FF2B5EF4-FFF2-40B4-BE49-F238E27FC236}">
                  <a16:creationId xmlns:a16="http://schemas.microsoft.com/office/drawing/2014/main" id="{356D144A-3066-EFE8-A98F-93ADBEF06572}"/>
                </a:ext>
              </a:extLst>
            </p:cNvPr>
            <p:cNvSpPr txBox="1"/>
            <p:nvPr/>
          </p:nvSpPr>
          <p:spPr>
            <a:xfrm>
              <a:off x="2310796" y="5555949"/>
              <a:ext cx="207810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Los resultados quedan consignados en las actas de acuerdo participativo y pasan a hacer parte de las proyectos inversión.</a:t>
              </a:r>
            </a:p>
          </p:txBody>
        </p:sp>
        <p:sp>
          <p:nvSpPr>
            <p:cNvPr id="98" name="TextBox 2">
              <a:extLst>
                <a:ext uri="{FF2B5EF4-FFF2-40B4-BE49-F238E27FC236}">
                  <a16:creationId xmlns:a16="http://schemas.microsoft.com/office/drawing/2014/main" id="{62ACEE17-ACD3-CB38-BF56-F874BC057B4A}"/>
                </a:ext>
              </a:extLst>
            </p:cNvPr>
            <p:cNvSpPr txBox="1"/>
            <p:nvPr/>
          </p:nvSpPr>
          <p:spPr>
            <a:xfrm>
              <a:off x="2310795" y="5239609"/>
              <a:ext cx="2078106" cy="26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s-CO" sz="12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Consolidación</a:t>
              </a:r>
              <a:endParaRPr lang="es-CO" sz="1050" b="1" dirty="0"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35F9DF8C-739F-E26A-1CBE-312A3D5F60A4}"/>
              </a:ext>
            </a:extLst>
          </p:cNvPr>
          <p:cNvGrpSpPr/>
          <p:nvPr/>
        </p:nvGrpSpPr>
        <p:grpSpPr>
          <a:xfrm>
            <a:off x="1417554" y="3078403"/>
            <a:ext cx="2021477" cy="1508309"/>
            <a:chOff x="1640840" y="2823230"/>
            <a:chExt cx="2021477" cy="1508309"/>
          </a:xfrm>
        </p:grpSpPr>
        <p:sp>
          <p:nvSpPr>
            <p:cNvPr id="99" name="TextBox 2">
              <a:extLst>
                <a:ext uri="{FF2B5EF4-FFF2-40B4-BE49-F238E27FC236}">
                  <a16:creationId xmlns:a16="http://schemas.microsoft.com/office/drawing/2014/main" id="{6D89AAE7-D60A-5981-B041-F4AB3EBDF298}"/>
                </a:ext>
              </a:extLst>
            </p:cNvPr>
            <p:cNvSpPr txBox="1"/>
            <p:nvPr/>
          </p:nvSpPr>
          <p:spPr>
            <a:xfrm>
              <a:off x="1640840" y="3265863"/>
              <a:ext cx="2021477" cy="1065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sz="1000" u="none" strike="noStrike" cap="none" dirty="0">
                  <a:solidFill>
                    <a:schemeClr val="dk1"/>
                  </a:solidFill>
                  <a:latin typeface="Poppins Light" pitchFamily="2" charset="77"/>
                  <a:ea typeface="Arial"/>
                  <a:cs typeface="Poppins Light" pitchFamily="2" charset="77"/>
                  <a:sym typeface="Arial"/>
                </a:rPr>
                <a:t>Los resultados se dan a conocer a las JAL y la Secretaría de Gobierno expide los lineamientos para la adquisición de bienes y servicios priorizados por la comunidad.</a:t>
              </a:r>
            </a:p>
          </p:txBody>
        </p:sp>
        <p:sp>
          <p:nvSpPr>
            <p:cNvPr id="100" name="TextBox 2">
              <a:extLst>
                <a:ext uri="{FF2B5EF4-FFF2-40B4-BE49-F238E27FC236}">
                  <a16:creationId xmlns:a16="http://schemas.microsoft.com/office/drawing/2014/main" id="{F70FFFA4-CAF8-855A-2397-F15B122ECDEB}"/>
                </a:ext>
              </a:extLst>
            </p:cNvPr>
            <p:cNvSpPr txBox="1"/>
            <p:nvPr/>
          </p:nvSpPr>
          <p:spPr>
            <a:xfrm>
              <a:off x="1650527" y="2823230"/>
              <a:ext cx="1735135" cy="42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s-CO" sz="1200" b="1" dirty="0"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Implementación y seguimiento</a:t>
              </a:r>
              <a:endParaRPr lang="es-CO" sz="1050" b="1" dirty="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01" name="TextBox 2">
            <a:extLst>
              <a:ext uri="{FF2B5EF4-FFF2-40B4-BE49-F238E27FC236}">
                <a16:creationId xmlns:a16="http://schemas.microsoft.com/office/drawing/2014/main" id="{172289B2-22BE-873A-6CC8-BDAB3EFBD7D3}"/>
              </a:ext>
            </a:extLst>
          </p:cNvPr>
          <p:cNvSpPr txBox="1"/>
          <p:nvPr/>
        </p:nvSpPr>
        <p:spPr>
          <a:xfrm>
            <a:off x="5303723" y="3285718"/>
            <a:ext cx="138998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Articulación </a:t>
            </a:r>
            <a:endParaRPr lang="es-CO" sz="1000" b="1" dirty="0">
              <a:latin typeface="Poppins SemiBold" pitchFamily="2" charset="77"/>
              <a:cs typeface="Poppins SemiBold" pitchFamily="2" charset="77"/>
            </a:endParaRP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Planeación</a:t>
            </a: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Gobierno</a:t>
            </a: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accent1">
                    <a:lumMod val="75000"/>
                  </a:schemeClr>
                </a:solidFill>
                <a:latin typeface="Poppins ExtraBold" panose="00000900000000000000" pitchFamily="2" charset="0"/>
                <a:ea typeface="Arial"/>
                <a:cs typeface="Poppins ExtraBold" panose="00000900000000000000" pitchFamily="2" charset="0"/>
                <a:sym typeface="Arial"/>
              </a:rPr>
              <a:t>Ciudadano</a:t>
            </a: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Sector</a:t>
            </a: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Entidad</a:t>
            </a:r>
          </a:p>
          <a:p>
            <a:pPr marL="0" marR="0" lvl="0" indent="0" algn="ctr" rtl="0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Alcaldía Local </a:t>
            </a:r>
            <a:endParaRPr lang="es-CO" sz="1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08" name="TextBox 2">
            <a:extLst>
              <a:ext uri="{FF2B5EF4-FFF2-40B4-BE49-F238E27FC236}">
                <a16:creationId xmlns:a16="http://schemas.microsoft.com/office/drawing/2014/main" id="{39A1AFCE-9832-FA04-E0E9-E0C704C16D3C}"/>
              </a:ext>
            </a:extLst>
          </p:cNvPr>
          <p:cNvSpPr txBox="1"/>
          <p:nvPr/>
        </p:nvSpPr>
        <p:spPr>
          <a:xfrm>
            <a:off x="1515896" y="1626762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1.</a:t>
            </a:r>
          </a:p>
        </p:txBody>
      </p:sp>
      <p:sp>
        <p:nvSpPr>
          <p:cNvPr id="109" name="TextBox 2">
            <a:extLst>
              <a:ext uri="{FF2B5EF4-FFF2-40B4-BE49-F238E27FC236}">
                <a16:creationId xmlns:a16="http://schemas.microsoft.com/office/drawing/2014/main" id="{5C1DCDC7-55C3-6723-BFB5-08BE0C677A25}"/>
              </a:ext>
            </a:extLst>
          </p:cNvPr>
          <p:cNvSpPr txBox="1"/>
          <p:nvPr/>
        </p:nvSpPr>
        <p:spPr>
          <a:xfrm>
            <a:off x="7899176" y="1642223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2.</a:t>
            </a:r>
          </a:p>
        </p:txBody>
      </p:sp>
      <p:sp>
        <p:nvSpPr>
          <p:cNvPr id="110" name="TextBox 2">
            <a:extLst>
              <a:ext uri="{FF2B5EF4-FFF2-40B4-BE49-F238E27FC236}">
                <a16:creationId xmlns:a16="http://schemas.microsoft.com/office/drawing/2014/main" id="{A226E47B-8A0B-863C-3C1B-D7CE6F91BE0D}"/>
              </a:ext>
            </a:extLst>
          </p:cNvPr>
          <p:cNvSpPr txBox="1"/>
          <p:nvPr/>
        </p:nvSpPr>
        <p:spPr>
          <a:xfrm>
            <a:off x="8457669" y="3716122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3.</a:t>
            </a:r>
          </a:p>
        </p:txBody>
      </p:sp>
      <p:sp>
        <p:nvSpPr>
          <p:cNvPr id="111" name="TextBox 2">
            <a:extLst>
              <a:ext uri="{FF2B5EF4-FFF2-40B4-BE49-F238E27FC236}">
                <a16:creationId xmlns:a16="http://schemas.microsoft.com/office/drawing/2014/main" id="{5D5B54D8-1C18-6361-F781-D78A877B4431}"/>
              </a:ext>
            </a:extLst>
          </p:cNvPr>
          <p:cNvSpPr txBox="1"/>
          <p:nvPr/>
        </p:nvSpPr>
        <p:spPr>
          <a:xfrm>
            <a:off x="7899176" y="5693778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4.</a:t>
            </a:r>
          </a:p>
        </p:txBody>
      </p:sp>
      <p:sp>
        <p:nvSpPr>
          <p:cNvPr id="112" name="TextBox 2">
            <a:extLst>
              <a:ext uri="{FF2B5EF4-FFF2-40B4-BE49-F238E27FC236}">
                <a16:creationId xmlns:a16="http://schemas.microsoft.com/office/drawing/2014/main" id="{DAF41899-482F-9AE8-50EE-E2EDFFC78916}"/>
              </a:ext>
            </a:extLst>
          </p:cNvPr>
          <p:cNvSpPr txBox="1"/>
          <p:nvPr/>
        </p:nvSpPr>
        <p:spPr>
          <a:xfrm>
            <a:off x="1515896" y="5778838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5.</a:t>
            </a:r>
          </a:p>
        </p:txBody>
      </p:sp>
      <p:sp>
        <p:nvSpPr>
          <p:cNvPr id="113" name="TextBox 2">
            <a:extLst>
              <a:ext uri="{FF2B5EF4-FFF2-40B4-BE49-F238E27FC236}">
                <a16:creationId xmlns:a16="http://schemas.microsoft.com/office/drawing/2014/main" id="{2C884E91-B803-10D2-E455-9A06ED4FC782}"/>
              </a:ext>
            </a:extLst>
          </p:cNvPr>
          <p:cNvSpPr txBox="1"/>
          <p:nvPr/>
        </p:nvSpPr>
        <p:spPr>
          <a:xfrm>
            <a:off x="759690" y="3397147"/>
            <a:ext cx="75218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4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6.</a:t>
            </a:r>
          </a:p>
        </p:txBody>
      </p:sp>
      <p:sp>
        <p:nvSpPr>
          <p:cNvPr id="2" name="Google Shape;278;p3">
            <a:extLst>
              <a:ext uri="{FF2B5EF4-FFF2-40B4-BE49-F238E27FC236}">
                <a16:creationId xmlns:a16="http://schemas.microsoft.com/office/drawing/2014/main" id="{6B0FDD30-EDD3-8F8B-7D96-5C10034FCCFE}"/>
              </a:ext>
            </a:extLst>
          </p:cNvPr>
          <p:cNvSpPr txBox="1">
            <a:spLocks/>
          </p:cNvSpPr>
          <p:nvPr/>
        </p:nvSpPr>
        <p:spPr>
          <a:xfrm>
            <a:off x="3189654" y="592897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Etapas de implementación de los presupuestos participativos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386C3342-3A13-2917-155B-491E96F4A436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2895D5BE-CB32-6589-3E79-4E2C6C1BD418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18">
              <a:extLst>
                <a:ext uri="{FF2B5EF4-FFF2-40B4-BE49-F238E27FC236}">
                  <a16:creationId xmlns:a16="http://schemas.microsoft.com/office/drawing/2014/main" id="{BD1E51D6-2C2D-3140-BEC5-DB60044138B7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97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24AD82FB-CF3C-06A2-DA2A-798601C1CB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515" b="5515"/>
          <a:stretch>
            <a:fillRect/>
          </a:stretch>
        </p:blipFill>
        <p:spPr/>
      </p:pic>
      <p:sp>
        <p:nvSpPr>
          <p:cNvPr id="25" name="Полилиния 24"/>
          <p:cNvSpPr/>
          <p:nvPr/>
        </p:nvSpPr>
        <p:spPr>
          <a:xfrm>
            <a:off x="1023062" y="364"/>
            <a:ext cx="9351513" cy="6857272"/>
          </a:xfrm>
          <a:custGeom>
            <a:avLst/>
            <a:gdLst>
              <a:gd name="connsiteX0" fmla="*/ 0 w 14030924"/>
              <a:gd name="connsiteY0" fmla="*/ 0 h 10288588"/>
              <a:gd name="connsiteX1" fmla="*/ 4058905 w 14030924"/>
              <a:gd name="connsiteY1" fmla="*/ 0 h 10288588"/>
              <a:gd name="connsiteX2" fmla="*/ 14030924 w 14030924"/>
              <a:gd name="connsiteY2" fmla="*/ 10288588 h 10288588"/>
              <a:gd name="connsiteX3" fmla="*/ 9969757 w 14030924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0924" h="10288588">
                <a:moveTo>
                  <a:pt x="0" y="0"/>
                </a:moveTo>
                <a:lnTo>
                  <a:pt x="4058905" y="0"/>
                </a:lnTo>
                <a:lnTo>
                  <a:pt x="14030924" y="10288588"/>
                </a:lnTo>
                <a:lnTo>
                  <a:pt x="9969757" y="10288588"/>
                </a:lnTo>
                <a:close/>
              </a:path>
            </a:pathLst>
          </a:custGeom>
          <a:gradFill>
            <a:gsLst>
              <a:gs pos="10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4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D4368364-B5C9-C56B-D59F-2763639E4B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50000"/>
          </a:blip>
          <a:srcRect t="16520" b="16520"/>
          <a:stretch>
            <a:fillRect/>
          </a:stretch>
        </p:blipFill>
        <p:spPr/>
      </p:pic>
      <p:sp>
        <p:nvSpPr>
          <p:cNvPr id="6" name="Google Shape;482;p14">
            <a:extLst>
              <a:ext uri="{FF2B5EF4-FFF2-40B4-BE49-F238E27FC236}">
                <a16:creationId xmlns:a16="http://schemas.microsoft.com/office/drawing/2014/main" id="{E4B82355-5112-6A6A-269A-CA009DF8B9BC}"/>
              </a:ext>
            </a:extLst>
          </p:cNvPr>
          <p:cNvSpPr txBox="1">
            <a:spLocks/>
          </p:cNvSpPr>
          <p:nvPr/>
        </p:nvSpPr>
        <p:spPr>
          <a:xfrm>
            <a:off x="6921501" y="1056958"/>
            <a:ext cx="4634346" cy="117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100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4800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El Presupuesto de </a:t>
            </a:r>
            <a:r>
              <a:rPr lang="es-CO" sz="48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Bogotá</a:t>
            </a:r>
            <a:r>
              <a:rPr lang="es-CO" sz="4800" b="1" dirty="0"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 </a:t>
            </a:r>
            <a:r>
              <a:rPr lang="es-CO" sz="4800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para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C6AB39-632D-C0F4-6EE4-FC6C51F0784C}"/>
              </a:ext>
            </a:extLst>
          </p:cNvPr>
          <p:cNvSpPr txBox="1"/>
          <p:nvPr/>
        </p:nvSpPr>
        <p:spPr>
          <a:xfrm>
            <a:off x="8772305" y="2105561"/>
            <a:ext cx="28144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80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2025</a:t>
            </a:r>
            <a:endParaRPr lang="es-ES_tradnl" sz="80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8F09BDE-3F25-812E-C325-DEF5686D7F1F}"/>
              </a:ext>
            </a:extLst>
          </p:cNvPr>
          <p:cNvGrpSpPr/>
          <p:nvPr/>
        </p:nvGrpSpPr>
        <p:grpSpPr>
          <a:xfrm flipH="1">
            <a:off x="10179534" y="3237432"/>
            <a:ext cx="1321658" cy="191568"/>
            <a:chOff x="10696361" y="160858"/>
            <a:chExt cx="1321658" cy="191568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35DBB10D-7791-424D-F00E-BE8A994FA1C3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18">
              <a:extLst>
                <a:ext uri="{FF2B5EF4-FFF2-40B4-BE49-F238E27FC236}">
                  <a16:creationId xmlns:a16="http://schemas.microsoft.com/office/drawing/2014/main" id="{BC542539-1740-2093-58F4-0486619E0603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31324FA1-AFC4-FD7D-217E-FFE3D045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71" t="58462" r="27280" b="21810"/>
          <a:stretch/>
        </p:blipFill>
        <p:spPr>
          <a:xfrm>
            <a:off x="9922025" y="3724300"/>
            <a:ext cx="1664738" cy="4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D3B5A42F-88E1-8F1F-6674-494D7B7A4BAC}"/>
              </a:ext>
            </a:extLst>
          </p:cNvPr>
          <p:cNvGrpSpPr/>
          <p:nvPr/>
        </p:nvGrpSpPr>
        <p:grpSpPr>
          <a:xfrm>
            <a:off x="3631343" y="1732754"/>
            <a:ext cx="3652347" cy="2190134"/>
            <a:chOff x="3329685" y="1247754"/>
            <a:chExt cx="4644966" cy="2785359"/>
          </a:xfrm>
        </p:grpSpPr>
        <p:graphicFrame>
          <p:nvGraphicFramePr>
            <p:cNvPr id="4" name="Chart 55">
              <a:extLst>
                <a:ext uri="{FF2B5EF4-FFF2-40B4-BE49-F238E27FC236}">
                  <a16:creationId xmlns:a16="http://schemas.microsoft.com/office/drawing/2014/main" id="{6224A07E-637C-C350-44B7-A8962FD0FF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83394506"/>
                </p:ext>
              </p:extLst>
            </p:nvPr>
          </p:nvGraphicFramePr>
          <p:xfrm>
            <a:off x="3365818" y="1247754"/>
            <a:ext cx="4608833" cy="27351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7" name="Connector: Elbow 124">
              <a:extLst>
                <a:ext uri="{FF2B5EF4-FFF2-40B4-BE49-F238E27FC236}">
                  <a16:creationId xmlns:a16="http://schemas.microsoft.com/office/drawing/2014/main" id="{D0F802CB-5C4F-5D7B-8FCA-910423BEF03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91225" y="1628709"/>
              <a:ext cx="1904992" cy="21051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or: Elbow 124">
              <a:extLst>
                <a:ext uri="{FF2B5EF4-FFF2-40B4-BE49-F238E27FC236}">
                  <a16:creationId xmlns:a16="http://schemas.microsoft.com/office/drawing/2014/main" id="{0CF584EB-77F6-F257-4EAE-05414EAB1DAE}"/>
                </a:ext>
              </a:extLst>
            </p:cNvPr>
            <p:cNvCxnSpPr>
              <a:cxnSpLocks/>
            </p:cNvCxnSpPr>
            <p:nvPr/>
          </p:nvCxnSpPr>
          <p:spPr>
            <a:xfrm>
              <a:off x="3329685" y="1642371"/>
              <a:ext cx="1932197" cy="19685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12">
              <a:extLst>
                <a:ext uri="{FF2B5EF4-FFF2-40B4-BE49-F238E27FC236}">
                  <a16:creationId xmlns:a16="http://schemas.microsoft.com/office/drawing/2014/main" id="{780D4F00-85C8-0C76-110C-5AD2B2F76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3239" y="3403094"/>
              <a:ext cx="0" cy="630019"/>
            </a:xfrm>
            <a:prstGeom prst="straightConnector1">
              <a:avLst/>
            </a:prstGeom>
            <a:ln>
              <a:solidFill>
                <a:srgbClr val="000000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81ADC1B2-9D85-603A-2B26-DDC948BB5063}"/>
              </a:ext>
            </a:extLst>
          </p:cNvPr>
          <p:cNvSpPr txBox="1"/>
          <p:nvPr/>
        </p:nvSpPr>
        <p:spPr>
          <a:xfrm>
            <a:off x="600432" y="2395800"/>
            <a:ext cx="2949089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Dividendos y Utilidades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(94%)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Excedentes                   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(6%)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52C6077-AF73-4E66-C330-6748D7465CC9}"/>
              </a:ext>
            </a:extLst>
          </p:cNvPr>
          <p:cNvSpPr txBox="1"/>
          <p:nvPr/>
        </p:nvSpPr>
        <p:spPr>
          <a:xfrm>
            <a:off x="600431" y="1502363"/>
            <a:ext cx="3030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600"/>
              <a:buFont typeface="Arial"/>
              <a:buNone/>
            </a:pPr>
            <a:r>
              <a:rPr lang="es-CO" sz="11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Dividendos y recursos de crédito</a:t>
            </a:r>
            <a:r>
              <a:rPr lang="es-CO" sz="1100" b="1" i="0" u="none" strike="noStrike" cap="none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(3</a:t>
            </a:r>
            <a:r>
              <a:rPr lang="es-CO" sz="1100" b="1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0</a:t>
            </a:r>
            <a:r>
              <a:rPr lang="es-CO" sz="1100" b="1" i="0" u="none" strike="noStrike" cap="none" dirty="0">
                <a:solidFill>
                  <a:srgbClr val="4372C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%)</a:t>
            </a:r>
            <a:endParaRPr lang="es-CO" sz="1000" dirty="0">
              <a:solidFill>
                <a:srgbClr val="4372C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45E9CF7-4E36-3F5E-1000-7B84431267CF}"/>
              </a:ext>
            </a:extLst>
          </p:cNvPr>
          <p:cNvSpPr txBox="1"/>
          <p:nvPr/>
        </p:nvSpPr>
        <p:spPr>
          <a:xfrm>
            <a:off x="600432" y="2017048"/>
            <a:ext cx="262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300"/>
              <a:buFont typeface="Arial"/>
              <a:buNone/>
            </a:pPr>
            <a:r>
              <a:rPr lang="es-CO" sz="1000" b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Empresas</a:t>
            </a:r>
            <a:r>
              <a:rPr lang="es-CO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,</a:t>
            </a:r>
            <a:r>
              <a:rPr lang="es-CO" sz="1000" b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 Dividendos y Excedentes (4%)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C9B486F-267F-C202-CAEB-7C83D4556E66}"/>
              </a:ext>
            </a:extLst>
          </p:cNvPr>
          <p:cNvSpPr txBox="1"/>
          <p:nvPr/>
        </p:nvSpPr>
        <p:spPr>
          <a:xfrm>
            <a:off x="600432" y="3522777"/>
            <a:ext cx="2514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300"/>
              <a:buFont typeface="Arial"/>
              <a:buNone/>
            </a:pPr>
            <a:r>
              <a:rPr lang="es-CO" sz="1000" b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Rendimientos Financieros y saldos año anterior (12%)</a:t>
            </a:r>
            <a:endParaRPr lang="es-CO" sz="1000" b="1" dirty="0">
              <a:solidFill>
                <a:schemeClr val="tx1">
                  <a:lumMod val="85000"/>
                  <a:lumOff val="15000"/>
                </a:schemeClr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A6795160-A3E1-41B0-8BAF-D00C604574A9}"/>
              </a:ext>
            </a:extLst>
          </p:cNvPr>
          <p:cNvSpPr txBox="1"/>
          <p:nvPr/>
        </p:nvSpPr>
        <p:spPr>
          <a:xfrm>
            <a:off x="600432" y="3946196"/>
            <a:ext cx="2949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Inversiones de la Tesorería    	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(16%)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Recursos del Balance              	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(67%)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Transferencias de capital         	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(7%) 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Retiros FONPET                       	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(8%)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Reintegros y otros recursos 	</a:t>
            </a:r>
            <a:endParaRPr lang="es-CO" sz="800" dirty="0">
              <a:latin typeface="Poppins Light" pitchFamily="2" charset="77"/>
              <a:cs typeface="Poppins Light" pitchFamily="2" charset="77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    no apropiados                         	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(2%)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60A6FE4-DFD0-3944-0E29-A2B12BAA5328}"/>
              </a:ext>
            </a:extLst>
          </p:cNvPr>
          <p:cNvSpPr txBox="1"/>
          <p:nvPr/>
        </p:nvSpPr>
        <p:spPr>
          <a:xfrm>
            <a:off x="600432" y="5153369"/>
            <a:ext cx="236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300"/>
              <a:buFont typeface="Arial"/>
              <a:buNone/>
            </a:pPr>
            <a:r>
              <a:rPr lang="es-CO" sz="1050" b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Recursos de Crédito Interno (14%)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35DA969-8A74-49EB-DC38-98ED7E767180}"/>
              </a:ext>
            </a:extLst>
          </p:cNvPr>
          <p:cNvSpPr txBox="1"/>
          <p:nvPr/>
        </p:nvSpPr>
        <p:spPr>
          <a:xfrm>
            <a:off x="8155729" y="1502363"/>
            <a:ext cx="2268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600"/>
              <a:buFont typeface="Arial"/>
              <a:buNone/>
            </a:pPr>
            <a:r>
              <a:rPr lang="es-CO" sz="11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Otros Ingresos (30%)</a:t>
            </a:r>
            <a:endParaRPr lang="es-CO" sz="1000" dirty="0">
              <a:solidFill>
                <a:srgbClr val="4372C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894BF295-0780-D2A4-A6AD-B740DAF4696A}"/>
              </a:ext>
            </a:extLst>
          </p:cNvPr>
          <p:cNvSpPr txBox="1"/>
          <p:nvPr/>
        </p:nvSpPr>
        <p:spPr>
          <a:xfrm>
            <a:off x="8155729" y="2017047"/>
            <a:ext cx="264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400"/>
              <a:buFont typeface="Arial"/>
              <a:buNone/>
            </a:pPr>
            <a:r>
              <a:rPr lang="es-CO" sz="1000" b="1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Contribuciones, tasas, multas, sanciones e intereses (7%)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41C84862-870D-DF97-C9D8-BC5BCE3B2A38}"/>
              </a:ext>
            </a:extLst>
          </p:cNvPr>
          <p:cNvSpPr txBox="1"/>
          <p:nvPr/>
        </p:nvSpPr>
        <p:spPr>
          <a:xfrm>
            <a:off x="8155729" y="2468463"/>
            <a:ext cx="3732819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Multas, sanciones e intereses de mora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(40%) 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Pico y Placa solidario          	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(18%)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Otras contribuciones                       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(16%)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Otras Tasas y derechos administrativos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(10%) 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Participación y derechos por monopolio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(9%) 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Venta de bienes y servicios            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(4%) 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Uso del Espacio Público                   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(2%)</a:t>
            </a:r>
            <a:endParaRPr lang="es-CO" sz="8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Obligaciones Urbanísticas                              </a:t>
            </a:r>
            <a:r>
              <a:rPr lang="es-CO" sz="1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(1%)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C71D5CD-E612-ABCD-BFA6-741F608E8D13}"/>
              </a:ext>
            </a:extLst>
          </p:cNvPr>
          <p:cNvSpPr txBox="1"/>
          <p:nvPr/>
        </p:nvSpPr>
        <p:spPr>
          <a:xfrm>
            <a:off x="8155729" y="4286237"/>
            <a:ext cx="203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400"/>
              <a:buFont typeface="Arial"/>
              <a:buNone/>
            </a:pPr>
            <a:r>
              <a:rPr lang="es-CO" sz="1000" b="1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Transferencias de la Nación (23%)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2EA945D1-8654-3A4E-0126-0B1F6B589CE6}"/>
              </a:ext>
            </a:extLst>
          </p:cNvPr>
          <p:cNvSpPr txBox="1"/>
          <p:nvPr/>
        </p:nvSpPr>
        <p:spPr>
          <a:xfrm>
            <a:off x="8155729" y="4748891"/>
            <a:ext cx="3874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marR="0" lvl="0" indent="-93663" algn="l" rtl="0"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900"/>
              <a:buFont typeface="Arial"/>
              <a:buChar char="•"/>
            </a:pPr>
            <a:r>
              <a:rPr lang="es-CO" sz="1000" u="none" strike="noStrike" cap="none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SGP: educación, salud, saneamiento básico    </a:t>
            </a:r>
            <a:r>
              <a:rPr lang="es-CO" sz="1000" b="1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(68%)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  <a:p>
            <a:pPr marL="93663" marR="0" lvl="0" indent="-93663" algn="l" rtl="0"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900"/>
              <a:buFont typeface="Arial"/>
              <a:buChar char="•"/>
            </a:pPr>
            <a:r>
              <a:rPr lang="es-CO" sz="1000" u="none" strike="noStrike" cap="none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ADRES: régimen subsidiado	</a:t>
            </a:r>
            <a:r>
              <a:rPr lang="es-CO" sz="1000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	                    </a:t>
            </a:r>
            <a:r>
              <a:rPr lang="es-CO" sz="1000" b="1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(18%)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  <a:p>
            <a:pPr marL="93663" marR="0" lvl="0" indent="-93663" algn="just" rtl="0"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Transferencias de otras entidades	                    </a:t>
            </a:r>
            <a:r>
              <a:rPr lang="es-CO" sz="1000" b="1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(7%)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 del gobierno general. </a:t>
            </a:r>
            <a:endParaRPr lang="es-CO" sz="1000" dirty="0">
              <a:latin typeface="Poppins Light" pitchFamily="2" charset="77"/>
              <a:cs typeface="Poppins Light" pitchFamily="2" charset="77"/>
            </a:endParaRPr>
          </a:p>
          <a:p>
            <a:pPr marL="93663" marR="0" lvl="0" indent="-93663" algn="just" rtl="0"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900"/>
              <a:buFont typeface="Arial"/>
              <a:buChar char="•"/>
            </a:pPr>
            <a:r>
              <a:rPr lang="es-CO" sz="1000" dirty="0">
                <a:solidFill>
                  <a:srgbClr val="232A34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Participaciones distintas del SGP                         </a:t>
            </a:r>
            <a:r>
              <a:rPr lang="es-CO" sz="1000" b="1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(7%)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59448833-6017-09B7-B948-108EF1E6F0AB}"/>
              </a:ext>
            </a:extLst>
          </p:cNvPr>
          <p:cNvSpPr txBox="1"/>
          <p:nvPr/>
        </p:nvSpPr>
        <p:spPr>
          <a:xfrm>
            <a:off x="4239698" y="4212104"/>
            <a:ext cx="2780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C"/>
              </a:buClr>
              <a:buSzPts val="1600"/>
              <a:buFont typeface="Arial"/>
              <a:buNone/>
            </a:pPr>
            <a:r>
              <a:rPr lang="es-CO" sz="11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Ingresos Tributarios (40%)</a:t>
            </a:r>
            <a:endParaRPr lang="es-CO" sz="1000" dirty="0">
              <a:solidFill>
                <a:srgbClr val="4372C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67A963C1-18BD-9D93-361D-E7B05F6775AF}"/>
              </a:ext>
            </a:extLst>
          </p:cNvPr>
          <p:cNvSpPr txBox="1"/>
          <p:nvPr/>
        </p:nvSpPr>
        <p:spPr>
          <a:xfrm>
            <a:off x="4771787" y="4952678"/>
            <a:ext cx="95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Vehículos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Automotores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(8,2%)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9E393287-1309-F847-36B3-A05EF9316355}"/>
              </a:ext>
            </a:extLst>
          </p:cNvPr>
          <p:cNvSpPr txBox="1"/>
          <p:nvPr/>
        </p:nvSpPr>
        <p:spPr>
          <a:xfrm>
            <a:off x="5667818" y="5775478"/>
            <a:ext cx="15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 dirty="0">
                <a:solidFill>
                  <a:schemeClr val="dk1"/>
                </a:solidFill>
                <a:latin typeface="Poppins Light" panose="00000400000000000000" pitchFamily="2" charset="0"/>
                <a:ea typeface="Arial"/>
                <a:cs typeface="Poppins Light" panose="00000400000000000000" pitchFamily="2" charset="0"/>
                <a:sym typeface="Arial"/>
              </a:rPr>
              <a:t>Estampillas, publicidad exterior visual e Impuesto de delineación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" b="1" dirty="0">
                <a:solidFill>
                  <a:schemeClr val="dk1"/>
                </a:solidFill>
                <a:latin typeface="Poppins Light" panose="00000400000000000000" pitchFamily="2" charset="0"/>
                <a:ea typeface="Arial"/>
                <a:cs typeface="Poppins Light" panose="00000400000000000000" pitchFamily="2" charset="0"/>
                <a:sym typeface="Arial"/>
              </a:rPr>
              <a:t>(3,1%)</a:t>
            </a:r>
            <a:endParaRPr lang="es-CO" sz="800" b="1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7707835-12EB-F835-C30C-3880FA8EC8F0}"/>
              </a:ext>
            </a:extLst>
          </p:cNvPr>
          <p:cNvGrpSpPr/>
          <p:nvPr/>
        </p:nvGrpSpPr>
        <p:grpSpPr>
          <a:xfrm>
            <a:off x="598839" y="5699813"/>
            <a:ext cx="1578716" cy="300938"/>
            <a:chOff x="684277" y="5775696"/>
            <a:chExt cx="2658248" cy="506720"/>
          </a:xfrm>
        </p:grpSpPr>
        <p:pic>
          <p:nvPicPr>
            <p:cNvPr id="2" name="Google Shape;532;p16" descr="Banco Mundial – Desarrollo sostenible, resiliencia y crecimiento económico">
              <a:extLst>
                <a:ext uri="{FF2B5EF4-FFF2-40B4-BE49-F238E27FC236}">
                  <a16:creationId xmlns:a16="http://schemas.microsoft.com/office/drawing/2014/main" id="{3F7E3A67-14DD-9C53-782B-9B414919CD6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4277" y="5775696"/>
              <a:ext cx="963701" cy="50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533;p16" descr="Agence Française de Developpement (AFD) | Green Climate Fund">
              <a:extLst>
                <a:ext uri="{FF2B5EF4-FFF2-40B4-BE49-F238E27FC236}">
                  <a16:creationId xmlns:a16="http://schemas.microsoft.com/office/drawing/2014/main" id="{F9F11D0E-6353-6484-CF69-E1A8A18BF5D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90934" y="5806758"/>
              <a:ext cx="1067034" cy="444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34;p16" descr="Bancolombia Logo PNG Vector (SVG) Free Download">
              <a:extLst>
                <a:ext uri="{FF2B5EF4-FFF2-40B4-BE49-F238E27FC236}">
                  <a16:creationId xmlns:a16="http://schemas.microsoft.com/office/drawing/2014/main" id="{44FB6E6A-91C2-1638-4A7E-35168BB4F82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39238" y="5818497"/>
              <a:ext cx="503287" cy="4211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2A20B50-CFA8-1AAB-7C57-58F236777171}"/>
              </a:ext>
            </a:extLst>
          </p:cNvPr>
          <p:cNvGrpSpPr/>
          <p:nvPr/>
        </p:nvGrpSpPr>
        <p:grpSpPr>
          <a:xfrm>
            <a:off x="688809" y="2940163"/>
            <a:ext cx="1520150" cy="392098"/>
            <a:chOff x="631659" y="2815706"/>
            <a:chExt cx="1520150" cy="392098"/>
          </a:xfrm>
        </p:grpSpPr>
        <p:pic>
          <p:nvPicPr>
            <p:cNvPr id="18" name="Google Shape;504;p15" descr="Grupo Energía Bogotá reportó incremento en utilidad operacional |  Bogota.gov.co">
              <a:extLst>
                <a:ext uri="{FF2B5EF4-FFF2-40B4-BE49-F238E27FC236}">
                  <a16:creationId xmlns:a16="http://schemas.microsoft.com/office/drawing/2014/main" id="{C8EDA0CB-7CD5-5C8A-F920-421C6828D3C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25157" y="2828068"/>
              <a:ext cx="726652" cy="379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505;p15" descr="ETB — lýseis – WMS Warehouse Management System">
              <a:extLst>
                <a:ext uri="{FF2B5EF4-FFF2-40B4-BE49-F238E27FC236}">
                  <a16:creationId xmlns:a16="http://schemas.microsoft.com/office/drawing/2014/main" id="{2BD1069A-A1CE-8503-E138-095B47317DF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29177" r="30444"/>
            <a:stretch/>
          </p:blipFill>
          <p:spPr>
            <a:xfrm>
              <a:off x="631659" y="2815706"/>
              <a:ext cx="383339" cy="379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506;p15" descr="Empresa de Acueducto y Alcantarillado de Bogotá - Wikipedia, la  enciclopedia libre">
              <a:extLst>
                <a:ext uri="{FF2B5EF4-FFF2-40B4-BE49-F238E27FC236}">
                  <a16:creationId xmlns:a16="http://schemas.microsoft.com/office/drawing/2014/main" id="{3DE3FF82-79CF-1FE5-E789-CCE7107FF8E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77452" y="2828068"/>
              <a:ext cx="351757" cy="3165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ráfico 29">
            <a:extLst>
              <a:ext uri="{FF2B5EF4-FFF2-40B4-BE49-F238E27FC236}">
                <a16:creationId xmlns:a16="http://schemas.microsoft.com/office/drawing/2014/main" id="{7CD8CA85-7607-54C1-D2E8-76EDCA9D06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7450" y="3301489"/>
            <a:ext cx="344325" cy="34432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E478D82-C8D1-0008-1093-63AF78D7065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7450" y="2606982"/>
            <a:ext cx="344325" cy="34432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3C72CF6-2850-3B09-2A1C-8921EA26C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6602" y="2951307"/>
            <a:ext cx="386020" cy="386020"/>
          </a:xfrm>
          <a:prstGeom prst="rect">
            <a:avLst/>
          </a:prstGeom>
        </p:spPr>
      </p:pic>
      <p:sp>
        <p:nvSpPr>
          <p:cNvPr id="40" name="TextBox 2">
            <a:extLst>
              <a:ext uri="{FF2B5EF4-FFF2-40B4-BE49-F238E27FC236}">
                <a16:creationId xmlns:a16="http://schemas.microsoft.com/office/drawing/2014/main" id="{45114E4E-900E-F083-924D-6EB07F5200D0}"/>
              </a:ext>
            </a:extLst>
          </p:cNvPr>
          <p:cNvSpPr txBox="1"/>
          <p:nvPr/>
        </p:nvSpPr>
        <p:spPr>
          <a:xfrm>
            <a:off x="4085360" y="4952678"/>
            <a:ext cx="83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Predial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Unificado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(31,3%)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86C26AAF-3D70-3A93-10D7-F517DA191DD6}"/>
              </a:ext>
            </a:extLst>
          </p:cNvPr>
          <p:cNvSpPr txBox="1"/>
          <p:nvPr/>
        </p:nvSpPr>
        <p:spPr>
          <a:xfrm>
            <a:off x="5627643" y="4952678"/>
            <a:ext cx="79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Industria u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Comercio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(49,2%)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A3B92B85-1A4D-130E-BD62-EE47D75C0D15}"/>
              </a:ext>
            </a:extLst>
          </p:cNvPr>
          <p:cNvSpPr txBox="1"/>
          <p:nvPr/>
        </p:nvSpPr>
        <p:spPr>
          <a:xfrm>
            <a:off x="3785820" y="5898588"/>
            <a:ext cx="133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Fondo de Pobres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Azar y Espectáculos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(0,1%)</a:t>
            </a: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7F28E983-23E5-B58A-B231-D80D417B7CD8}"/>
              </a:ext>
            </a:extLst>
          </p:cNvPr>
          <p:cNvSpPr txBox="1"/>
          <p:nvPr/>
        </p:nvSpPr>
        <p:spPr>
          <a:xfrm>
            <a:off x="6308495" y="4952678"/>
            <a:ext cx="90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Sobretasa a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la gasolina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(3,1%)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4D5325C1-786F-1F64-3980-8D9742B4CD96}"/>
              </a:ext>
            </a:extLst>
          </p:cNvPr>
          <p:cNvSpPr txBox="1"/>
          <p:nvPr/>
        </p:nvSpPr>
        <p:spPr>
          <a:xfrm>
            <a:off x="4878292" y="5898588"/>
            <a:ext cx="91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Cigarrillos y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Cervezas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</a:pPr>
            <a:r>
              <a:rPr lang="es-CO" sz="8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(5%)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B67214C-39FF-E53F-C5FE-F78A01A0B4D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28803" y="4578106"/>
            <a:ext cx="344325" cy="344325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4E27B02D-9524-7960-7262-44CAB64B175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54162" y="4557258"/>
            <a:ext cx="386020" cy="386020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9709196A-0A35-FBD2-20E3-20404B7E3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07595" y="4575179"/>
            <a:ext cx="433711" cy="350178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1E586270-F96C-C246-BC81-99A494D0BA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02789" y="5568359"/>
            <a:ext cx="304425" cy="291390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884713B3-5F66-4318-157B-07E308A39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81667" y="5555823"/>
            <a:ext cx="304425" cy="303926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3FCB476D-EDF3-68D1-E733-79C3DE67F1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41097" y="4611607"/>
            <a:ext cx="236111" cy="277323"/>
          </a:xfrm>
          <a:prstGeom prst="rect">
            <a:avLst/>
          </a:prstGeom>
        </p:spPr>
      </p:pic>
      <p:sp>
        <p:nvSpPr>
          <p:cNvPr id="57" name="Google Shape;585;p19">
            <a:extLst>
              <a:ext uri="{FF2B5EF4-FFF2-40B4-BE49-F238E27FC236}">
                <a16:creationId xmlns:a16="http://schemas.microsoft.com/office/drawing/2014/main" id="{20566C74-4541-69E4-DEEC-F7493343B4FF}"/>
              </a:ext>
            </a:extLst>
          </p:cNvPr>
          <p:cNvSpPr txBox="1"/>
          <p:nvPr/>
        </p:nvSpPr>
        <p:spPr>
          <a:xfrm>
            <a:off x="1944757" y="440866"/>
            <a:ext cx="7003911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se financia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3ECA24FD-5663-2AF6-E32E-A613C66918D9}"/>
              </a:ext>
            </a:extLst>
          </p:cNvPr>
          <p:cNvSpPr txBox="1"/>
          <p:nvPr/>
        </p:nvSpPr>
        <p:spPr>
          <a:xfrm>
            <a:off x="3042337" y="938581"/>
            <a:ext cx="4808750" cy="32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4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400" dirty="0">
                <a:latin typeface="Poppins" pitchFamily="2" charset="77"/>
                <a:cs typeface="Poppins" pitchFamily="2" charset="77"/>
              </a:rPr>
              <a:t>$38,4 billones para 2025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D9663D3E-1DB3-FB04-50B9-683E4020F0DE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60" name="Rounded Rectangle 18">
              <a:extLst>
                <a:ext uri="{FF2B5EF4-FFF2-40B4-BE49-F238E27FC236}">
                  <a16:creationId xmlns:a16="http://schemas.microsoft.com/office/drawing/2014/main" id="{BA362A19-A614-B00F-377E-A3976F105219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18">
              <a:extLst>
                <a:ext uri="{FF2B5EF4-FFF2-40B4-BE49-F238E27FC236}">
                  <a16:creationId xmlns:a16="http://schemas.microsoft.com/office/drawing/2014/main" id="{94D126F3-4C1F-99BF-C963-FB13070ED1DF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estampilla icono gratis">
            <a:extLst>
              <a:ext uri="{FF2B5EF4-FFF2-40B4-BE49-F238E27FC236}">
                <a16:creationId xmlns:a16="http://schemas.microsoft.com/office/drawing/2014/main" id="{653FBB15-7BA9-4AA7-704F-BAF7E460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97" y="5487075"/>
            <a:ext cx="353203" cy="30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4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55">
            <a:extLst>
              <a:ext uri="{FF2B5EF4-FFF2-40B4-BE49-F238E27FC236}">
                <a16:creationId xmlns:a16="http://schemas.microsoft.com/office/drawing/2014/main" id="{B027BDFA-C9FA-3F6A-689D-6991F4C98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065384"/>
              </p:ext>
            </p:extLst>
          </p:nvPr>
        </p:nvGraphicFramePr>
        <p:xfrm>
          <a:off x="3685597" y="1856455"/>
          <a:ext cx="4608832" cy="2735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oogle Shape;540;p16" descr="Ilustración de Inversión Extranjera Directa Ied Icono y más Vectores Libres  de Derechos de Globo terráqueo - Globo terráqueo, India, Ícono - iStock">
            <a:extLst>
              <a:ext uri="{FF2B5EF4-FFF2-40B4-BE49-F238E27FC236}">
                <a16:creationId xmlns:a16="http://schemas.microsoft.com/office/drawing/2014/main" id="{66C74B8B-0A08-03E1-8AD3-E379D78A40E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biLevel thresh="75000"/>
          </a:blip>
          <a:srcRect/>
          <a:stretch/>
        </p:blipFill>
        <p:spPr>
          <a:xfrm>
            <a:off x="3942766" y="5053249"/>
            <a:ext cx="848494" cy="80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43;p16" descr="Icono De La Tarjeta De Crédito. Dando Muestra De La Mano. Sin Efectivo El  Pago O La Compra De Símbolo. Icono De Contorno Lineal Sobre Fondo Blanco.  Vector Ilustraciones svg, vectoriales, clip">
            <a:extLst>
              <a:ext uri="{FF2B5EF4-FFF2-40B4-BE49-F238E27FC236}">
                <a16:creationId xmlns:a16="http://schemas.microsoft.com/office/drawing/2014/main" id="{91E838D7-6E20-3F96-DD9C-3A588204D25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818" t="7588" r="13084" b="11106"/>
          <a:stretch/>
        </p:blipFill>
        <p:spPr>
          <a:xfrm>
            <a:off x="424090" y="2474851"/>
            <a:ext cx="713572" cy="83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9086C2DD-81A2-7B0F-361D-0C874D389E2B}"/>
              </a:ext>
            </a:extLst>
          </p:cNvPr>
          <p:cNvSpPr txBox="1"/>
          <p:nvPr/>
        </p:nvSpPr>
        <p:spPr>
          <a:xfrm>
            <a:off x="1125599" y="3080636"/>
            <a:ext cx="246864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Servicio de la deuda pública externa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(30%)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Servicio de la deuda pública interna 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(70%)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EF45A04-6BEC-589F-6B48-ACCB82180CB0}"/>
              </a:ext>
            </a:extLst>
          </p:cNvPr>
          <p:cNvSpPr txBox="1"/>
          <p:nvPr/>
        </p:nvSpPr>
        <p:spPr>
          <a:xfrm>
            <a:off x="9301609" y="3080636"/>
            <a:ext cx="2373490" cy="1426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Gastos de personal</a:t>
            </a:r>
          </a:p>
          <a:p>
            <a:pPr marR="0" lvl="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(55%)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Pago de alumbrado público y otros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(29%)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Adquisición de bienes y servicios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(16%)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cs typeface="Poppins" pitchFamily="2" charset="77"/>
              </a:rPr>
              <a:t>Pagos de Cesantías, Tasas, Multas y otros </a:t>
            </a:r>
            <a:r>
              <a:rPr lang="es-CO" sz="1100" dirty="0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E1AC620-8BF7-B0F8-DBDE-78AD5CD048C7}"/>
              </a:ext>
            </a:extLst>
          </p:cNvPr>
          <p:cNvSpPr txBox="1"/>
          <p:nvPr/>
        </p:nvSpPr>
        <p:spPr>
          <a:xfrm>
            <a:off x="9301609" y="2686448"/>
            <a:ext cx="2268811" cy="43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Funcionamiento (13%) 5.140.995 millones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7979293-3254-72AF-7C23-11A853251A40}"/>
              </a:ext>
            </a:extLst>
          </p:cNvPr>
          <p:cNvSpPr txBox="1"/>
          <p:nvPr/>
        </p:nvSpPr>
        <p:spPr>
          <a:xfrm>
            <a:off x="1125599" y="2474852"/>
            <a:ext cx="2733169" cy="48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ts val="14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Servicio de la deuda (5%) 2.013.135 millones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DCF82783-DB07-B8AC-21E6-DDDE770B2C40}"/>
              </a:ext>
            </a:extLst>
          </p:cNvPr>
          <p:cNvSpPr txBox="1"/>
          <p:nvPr/>
        </p:nvSpPr>
        <p:spPr>
          <a:xfrm>
            <a:off x="4970891" y="5441104"/>
            <a:ext cx="2883875" cy="92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Inversión Directa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(70%)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  <a:p>
            <a:pPr marL="171450" marR="0" lvl="0" indent="-171450" algn="l" rtl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Transferencias a las empresas distritales (Metro, Transmilenio, entre otras), CAR, Fondos de Desarrollo Local, entre otras  </a:t>
            </a: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(30%)</a:t>
            </a:r>
            <a:endParaRPr lang="es-CO" sz="11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9055983-0006-8C22-499A-0613239749A0}"/>
              </a:ext>
            </a:extLst>
          </p:cNvPr>
          <p:cNvSpPr txBox="1"/>
          <p:nvPr/>
        </p:nvSpPr>
        <p:spPr>
          <a:xfrm>
            <a:off x="4970891" y="4998385"/>
            <a:ext cx="2426672" cy="43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4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Inversión (82%) 31.278.614 millones </a:t>
            </a:r>
          </a:p>
        </p:txBody>
      </p:sp>
      <p:cxnSp>
        <p:nvCxnSpPr>
          <p:cNvPr id="19" name="Connector: Elbow 124">
            <a:extLst>
              <a:ext uri="{FF2B5EF4-FFF2-40B4-BE49-F238E27FC236}">
                <a16:creationId xmlns:a16="http://schemas.microsoft.com/office/drawing/2014/main" id="{68E6ECA7-B9DF-411D-6FAD-8D2390D0E320}"/>
              </a:ext>
            </a:extLst>
          </p:cNvPr>
          <p:cNvCxnSpPr>
            <a:cxnSpLocks/>
          </p:cNvCxnSpPr>
          <p:nvPr/>
        </p:nvCxnSpPr>
        <p:spPr>
          <a:xfrm rot="10800000">
            <a:off x="6233564" y="2282767"/>
            <a:ext cx="2118668" cy="758731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124">
            <a:extLst>
              <a:ext uri="{FF2B5EF4-FFF2-40B4-BE49-F238E27FC236}">
                <a16:creationId xmlns:a16="http://schemas.microsoft.com/office/drawing/2014/main" id="{CEDA60B6-AB04-4FF9-F17C-59A29DFB09BF}"/>
              </a:ext>
            </a:extLst>
          </p:cNvPr>
          <p:cNvCxnSpPr>
            <a:cxnSpLocks/>
          </p:cNvCxnSpPr>
          <p:nvPr/>
        </p:nvCxnSpPr>
        <p:spPr>
          <a:xfrm flipV="1">
            <a:off x="3508710" y="2296427"/>
            <a:ext cx="2025212" cy="839647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12">
            <a:extLst>
              <a:ext uri="{FF2B5EF4-FFF2-40B4-BE49-F238E27FC236}">
                <a16:creationId xmlns:a16="http://schemas.microsoft.com/office/drawing/2014/main" id="{844D4C7E-8750-71DD-0EE9-7C2F32ABD9B3}"/>
              </a:ext>
            </a:extLst>
          </p:cNvPr>
          <p:cNvCxnSpPr>
            <a:cxnSpLocks/>
          </p:cNvCxnSpPr>
          <p:nvPr/>
        </p:nvCxnSpPr>
        <p:spPr>
          <a:xfrm flipV="1">
            <a:off x="6003017" y="4218622"/>
            <a:ext cx="0" cy="579835"/>
          </a:xfrm>
          <a:prstGeom prst="straightConnector1">
            <a:avLst/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545;p16" descr="Gastos - Iconos gratis de negocios y finanzas">
            <a:extLst>
              <a:ext uri="{FF2B5EF4-FFF2-40B4-BE49-F238E27FC236}">
                <a16:creationId xmlns:a16="http://schemas.microsoft.com/office/drawing/2014/main" id="{57C64E77-4C97-D5F3-C6CD-24E4519CD27F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8591550" y="2684205"/>
            <a:ext cx="590975" cy="590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48B4877-06F4-E595-CD3C-9C00200FF3D6}"/>
              </a:ext>
            </a:extLst>
          </p:cNvPr>
          <p:cNvGrpSpPr/>
          <p:nvPr/>
        </p:nvGrpSpPr>
        <p:grpSpPr>
          <a:xfrm>
            <a:off x="1143681" y="4022459"/>
            <a:ext cx="1578716" cy="300938"/>
            <a:chOff x="684277" y="5775696"/>
            <a:chExt cx="2658248" cy="506720"/>
          </a:xfrm>
        </p:grpSpPr>
        <p:pic>
          <p:nvPicPr>
            <p:cNvPr id="3" name="Google Shape;532;p16" descr="Banco Mundial – Desarrollo sostenible, resiliencia y crecimiento económico">
              <a:extLst>
                <a:ext uri="{FF2B5EF4-FFF2-40B4-BE49-F238E27FC236}">
                  <a16:creationId xmlns:a16="http://schemas.microsoft.com/office/drawing/2014/main" id="{41EC76A7-F274-0A12-DB57-465CD29110B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4277" y="5775696"/>
              <a:ext cx="963701" cy="50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33;p16" descr="Agence Française de Developpement (AFD) | Green Climate Fund">
              <a:extLst>
                <a:ext uri="{FF2B5EF4-FFF2-40B4-BE49-F238E27FC236}">
                  <a16:creationId xmlns:a16="http://schemas.microsoft.com/office/drawing/2014/main" id="{A7A786DE-A34A-3B49-FC45-5FB167AA79A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90934" y="5806758"/>
              <a:ext cx="1067034" cy="444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34;p16" descr="Bancolombia Logo PNG Vector (SVG) Free Download">
              <a:extLst>
                <a:ext uri="{FF2B5EF4-FFF2-40B4-BE49-F238E27FC236}">
                  <a16:creationId xmlns:a16="http://schemas.microsoft.com/office/drawing/2014/main" id="{1089C3D3-D4FF-D682-DF15-64E32D37097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39238" y="5818497"/>
              <a:ext cx="503287" cy="4211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6B7E101-E8A9-41E3-5497-FF25C6C12EAA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24" name="Rounded Rectangle 18">
              <a:extLst>
                <a:ext uri="{FF2B5EF4-FFF2-40B4-BE49-F238E27FC236}">
                  <a16:creationId xmlns:a16="http://schemas.microsoft.com/office/drawing/2014/main" id="{6C3FB7C5-42B5-EC7A-14BC-2B605B12FC70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ounded Rectangle 18">
              <a:extLst>
                <a:ext uri="{FF2B5EF4-FFF2-40B4-BE49-F238E27FC236}">
                  <a16:creationId xmlns:a16="http://schemas.microsoft.com/office/drawing/2014/main" id="{9011E7AA-980C-D6C3-1F3E-07BA1DDA1B07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Google Shape;585;p19">
            <a:extLst>
              <a:ext uri="{FF2B5EF4-FFF2-40B4-BE49-F238E27FC236}">
                <a16:creationId xmlns:a16="http://schemas.microsoft.com/office/drawing/2014/main" id="{A891BB37-3F71-0F8E-E76C-7680D6CF7B03}"/>
              </a:ext>
            </a:extLst>
          </p:cNvPr>
          <p:cNvSpPr txBox="1"/>
          <p:nvPr/>
        </p:nvSpPr>
        <p:spPr>
          <a:xfrm>
            <a:off x="2401957" y="440866"/>
            <a:ext cx="7003911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¿Cuáles son los gastos del distrito?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72BF6E4-0F58-126B-9F2D-4D62963FF1B2}"/>
              </a:ext>
            </a:extLst>
          </p:cNvPr>
          <p:cNvSpPr txBox="1"/>
          <p:nvPr/>
        </p:nvSpPr>
        <p:spPr>
          <a:xfrm>
            <a:off x="3499537" y="938581"/>
            <a:ext cx="4808750" cy="32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4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400" dirty="0">
                <a:latin typeface="Poppins" pitchFamily="2" charset="77"/>
                <a:cs typeface="Poppins" pitchFamily="2" charset="77"/>
              </a:rPr>
              <a:t>$38,4 billones para 2025</a:t>
            </a:r>
          </a:p>
        </p:txBody>
      </p:sp>
    </p:spTree>
    <p:extLst>
      <p:ext uri="{BB962C8B-B14F-4D97-AF65-F5344CB8AC3E}">
        <p14:creationId xmlns:p14="http://schemas.microsoft.com/office/powerpoint/2010/main" val="174375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55">
            <a:extLst>
              <a:ext uri="{FF2B5EF4-FFF2-40B4-BE49-F238E27FC236}">
                <a16:creationId xmlns:a16="http://schemas.microsoft.com/office/drawing/2014/main" id="{5921C88F-D413-32E2-9048-F75E83294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8631101"/>
              </p:ext>
            </p:extLst>
          </p:nvPr>
        </p:nvGraphicFramePr>
        <p:xfrm>
          <a:off x="5716983" y="2127844"/>
          <a:ext cx="5295629" cy="3142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6" name="Connector: Elbow 107">
            <a:extLst>
              <a:ext uri="{FF2B5EF4-FFF2-40B4-BE49-F238E27FC236}">
                <a16:creationId xmlns:a16="http://schemas.microsoft.com/office/drawing/2014/main" id="{FCE3A4EF-BC48-FC09-1BA0-E56668ECBFF5}"/>
              </a:ext>
            </a:extLst>
          </p:cNvPr>
          <p:cNvCxnSpPr>
            <a:cxnSpLocks/>
          </p:cNvCxnSpPr>
          <p:nvPr/>
        </p:nvCxnSpPr>
        <p:spPr>
          <a:xfrm>
            <a:off x="6933176" y="1658114"/>
            <a:ext cx="890284" cy="827815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12">
            <a:extLst>
              <a:ext uri="{FF2B5EF4-FFF2-40B4-BE49-F238E27FC236}">
                <a16:creationId xmlns:a16="http://schemas.microsoft.com/office/drawing/2014/main" id="{07F3CB4A-6F8D-4F22-B746-AA9E43BB0AB4}"/>
              </a:ext>
            </a:extLst>
          </p:cNvPr>
          <p:cNvCxnSpPr>
            <a:cxnSpLocks/>
          </p:cNvCxnSpPr>
          <p:nvPr/>
        </p:nvCxnSpPr>
        <p:spPr>
          <a:xfrm>
            <a:off x="6399686" y="3595172"/>
            <a:ext cx="683566" cy="0"/>
          </a:xfrm>
          <a:prstGeom prst="straightConnector1">
            <a:avLst/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116">
            <a:extLst>
              <a:ext uri="{FF2B5EF4-FFF2-40B4-BE49-F238E27FC236}">
                <a16:creationId xmlns:a16="http://schemas.microsoft.com/office/drawing/2014/main" id="{059F14E5-CA20-9C6A-794F-28BE1CB275A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39607" y="4732871"/>
            <a:ext cx="1002122" cy="472759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124">
            <a:extLst>
              <a:ext uri="{FF2B5EF4-FFF2-40B4-BE49-F238E27FC236}">
                <a16:creationId xmlns:a16="http://schemas.microsoft.com/office/drawing/2014/main" id="{D0C8C994-263B-39D0-0DF9-C10FC6F7D7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36682" y="2472411"/>
            <a:ext cx="786746" cy="464302"/>
          </a:xfrm>
          <a:prstGeom prst="bentConnector3">
            <a:avLst>
              <a:gd name="adj1" fmla="val 100095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126">
            <a:extLst>
              <a:ext uri="{FF2B5EF4-FFF2-40B4-BE49-F238E27FC236}">
                <a16:creationId xmlns:a16="http://schemas.microsoft.com/office/drawing/2014/main" id="{83BAEAC8-FBA0-6BD9-3C24-919039670C53}"/>
              </a:ext>
            </a:extLst>
          </p:cNvPr>
          <p:cNvCxnSpPr>
            <a:cxnSpLocks/>
          </p:cNvCxnSpPr>
          <p:nvPr/>
        </p:nvCxnSpPr>
        <p:spPr>
          <a:xfrm flipH="1" flipV="1">
            <a:off x="8072479" y="5055785"/>
            <a:ext cx="1224862" cy="429641"/>
          </a:xfrm>
          <a:prstGeom prst="bentConnector3">
            <a:avLst>
              <a:gd name="adj1" fmla="val 99502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131">
            <a:extLst>
              <a:ext uri="{FF2B5EF4-FFF2-40B4-BE49-F238E27FC236}">
                <a16:creationId xmlns:a16="http://schemas.microsoft.com/office/drawing/2014/main" id="{703C8CEF-706F-F718-B4FD-F68999EDA83E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77510" y="4129430"/>
            <a:ext cx="1145919" cy="567828"/>
          </a:xfrm>
          <a:prstGeom prst="bentConnector3">
            <a:avLst>
              <a:gd name="adj1" fmla="val 31132"/>
            </a:avLst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12">
            <a:extLst>
              <a:ext uri="{FF2B5EF4-FFF2-40B4-BE49-F238E27FC236}">
                <a16:creationId xmlns:a16="http://schemas.microsoft.com/office/drawing/2014/main" id="{53449D29-C5F2-6F80-6D0E-F497D615F03E}"/>
              </a:ext>
            </a:extLst>
          </p:cNvPr>
          <p:cNvCxnSpPr>
            <a:cxnSpLocks/>
          </p:cNvCxnSpPr>
          <p:nvPr/>
        </p:nvCxnSpPr>
        <p:spPr>
          <a:xfrm flipV="1">
            <a:off x="6399686" y="4095410"/>
            <a:ext cx="683566" cy="222643"/>
          </a:xfrm>
          <a:prstGeom prst="straightConnector1">
            <a:avLst/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12">
            <a:extLst>
              <a:ext uri="{FF2B5EF4-FFF2-40B4-BE49-F238E27FC236}">
                <a16:creationId xmlns:a16="http://schemas.microsoft.com/office/drawing/2014/main" id="{BE4FE763-B857-1913-BD20-1A22523BA0B1}"/>
              </a:ext>
            </a:extLst>
          </p:cNvPr>
          <p:cNvCxnSpPr>
            <a:cxnSpLocks/>
          </p:cNvCxnSpPr>
          <p:nvPr/>
        </p:nvCxnSpPr>
        <p:spPr>
          <a:xfrm>
            <a:off x="6399686" y="2936713"/>
            <a:ext cx="683566" cy="212375"/>
          </a:xfrm>
          <a:prstGeom prst="straightConnector1">
            <a:avLst/>
          </a:prstGeom>
          <a:ln>
            <a:solidFill>
              <a:srgbClr val="000000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2">
            <a:extLst>
              <a:ext uri="{FF2B5EF4-FFF2-40B4-BE49-F238E27FC236}">
                <a16:creationId xmlns:a16="http://schemas.microsoft.com/office/drawing/2014/main" id="{C2F00D4C-C076-469C-10BF-9B2371B23915}"/>
              </a:ext>
            </a:extLst>
          </p:cNvPr>
          <p:cNvSpPr txBox="1"/>
          <p:nvPr/>
        </p:nvSpPr>
        <p:spPr>
          <a:xfrm>
            <a:off x="10460099" y="2360164"/>
            <a:ext cx="102960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Movilidad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$9.0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497DF430-D922-6AA6-DBE1-581C66184FB9}"/>
              </a:ext>
            </a:extLst>
          </p:cNvPr>
          <p:cNvSpPr txBox="1"/>
          <p:nvPr/>
        </p:nvSpPr>
        <p:spPr>
          <a:xfrm>
            <a:off x="10460099" y="2175683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23%</a:t>
            </a:r>
          </a:p>
        </p:txBody>
      </p:sp>
      <p:sp>
        <p:nvSpPr>
          <p:cNvPr id="57" name="TextBox 2">
            <a:extLst>
              <a:ext uri="{FF2B5EF4-FFF2-40B4-BE49-F238E27FC236}">
                <a16:creationId xmlns:a16="http://schemas.microsoft.com/office/drawing/2014/main" id="{9AFF75DA-1DA4-CE34-7A6B-4B78B1ACBE0F}"/>
              </a:ext>
            </a:extLst>
          </p:cNvPr>
          <p:cNvSpPr txBox="1"/>
          <p:nvPr/>
        </p:nvSpPr>
        <p:spPr>
          <a:xfrm>
            <a:off x="10460099" y="4196405"/>
            <a:ext cx="102960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Educación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$8.4</a:t>
            </a:r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7813569A-2EFB-B712-0F6A-5EFA05C7076E}"/>
              </a:ext>
            </a:extLst>
          </p:cNvPr>
          <p:cNvSpPr txBox="1"/>
          <p:nvPr/>
        </p:nvSpPr>
        <p:spPr>
          <a:xfrm>
            <a:off x="10460099" y="4011924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22%</a:t>
            </a:r>
          </a:p>
        </p:txBody>
      </p:sp>
      <p:sp>
        <p:nvSpPr>
          <p:cNvPr id="59" name="TextBox 2">
            <a:extLst>
              <a:ext uri="{FF2B5EF4-FFF2-40B4-BE49-F238E27FC236}">
                <a16:creationId xmlns:a16="http://schemas.microsoft.com/office/drawing/2014/main" id="{0C143CDA-D67B-E2A3-20CD-60544564FD2C}"/>
              </a:ext>
            </a:extLst>
          </p:cNvPr>
          <p:cNvSpPr txBox="1"/>
          <p:nvPr/>
        </p:nvSpPr>
        <p:spPr>
          <a:xfrm>
            <a:off x="9621372" y="5555659"/>
            <a:ext cx="102960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Salud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$4.7</a:t>
            </a: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A8073B24-F000-8E18-F298-61AAE82EA70A}"/>
              </a:ext>
            </a:extLst>
          </p:cNvPr>
          <p:cNvSpPr txBox="1"/>
          <p:nvPr/>
        </p:nvSpPr>
        <p:spPr>
          <a:xfrm>
            <a:off x="9658976" y="5371178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12%</a:t>
            </a:r>
          </a:p>
        </p:txBody>
      </p:sp>
      <p:sp>
        <p:nvSpPr>
          <p:cNvPr id="61" name="TextBox 2">
            <a:extLst>
              <a:ext uri="{FF2B5EF4-FFF2-40B4-BE49-F238E27FC236}">
                <a16:creationId xmlns:a16="http://schemas.microsoft.com/office/drawing/2014/main" id="{64598CD4-AF7C-1AEA-15C2-44DCFD7804BA}"/>
              </a:ext>
            </a:extLst>
          </p:cNvPr>
          <p:cNvSpPr txBox="1"/>
          <p:nvPr/>
        </p:nvSpPr>
        <p:spPr>
          <a:xfrm>
            <a:off x="5245519" y="5783626"/>
            <a:ext cx="1659573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Integración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Social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$2.5</a:t>
            </a: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4EE2C23D-E75B-3411-901D-75CB5A1F7B84}"/>
              </a:ext>
            </a:extLst>
          </p:cNvPr>
          <p:cNvSpPr txBox="1"/>
          <p:nvPr/>
        </p:nvSpPr>
        <p:spPr>
          <a:xfrm>
            <a:off x="5560503" y="5588607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6%</a:t>
            </a: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D7ACF630-BE48-D410-BB32-9F60FA69E5E3}"/>
              </a:ext>
            </a:extLst>
          </p:cNvPr>
          <p:cNvSpPr txBox="1"/>
          <p:nvPr/>
        </p:nvSpPr>
        <p:spPr>
          <a:xfrm>
            <a:off x="4658874" y="4697436"/>
            <a:ext cx="153348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Gobierno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$2.3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FCBA0DF8-89A4-EDDD-EA43-BDD109018578}"/>
              </a:ext>
            </a:extLst>
          </p:cNvPr>
          <p:cNvSpPr txBox="1"/>
          <p:nvPr/>
        </p:nvSpPr>
        <p:spPr>
          <a:xfrm>
            <a:off x="4910814" y="4502418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6%</a:t>
            </a: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D7413085-C18A-9378-C24F-71CA5915D22E}"/>
              </a:ext>
            </a:extLst>
          </p:cNvPr>
          <p:cNvSpPr txBox="1"/>
          <p:nvPr/>
        </p:nvSpPr>
        <p:spPr>
          <a:xfrm>
            <a:off x="4658874" y="3684775"/>
            <a:ext cx="153348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Hábitat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$1.9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3CB5D9B0-44DE-86F5-34C4-B694AD3C5924}"/>
              </a:ext>
            </a:extLst>
          </p:cNvPr>
          <p:cNvSpPr txBox="1"/>
          <p:nvPr/>
        </p:nvSpPr>
        <p:spPr>
          <a:xfrm>
            <a:off x="4910814" y="3489757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5%</a:t>
            </a: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7603A5A7-EB4C-000B-18D3-2C05464AD81A}"/>
              </a:ext>
            </a:extLst>
          </p:cNvPr>
          <p:cNvSpPr txBox="1"/>
          <p:nvPr/>
        </p:nvSpPr>
        <p:spPr>
          <a:xfrm>
            <a:off x="4658874" y="2745538"/>
            <a:ext cx="153348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Hacienda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$1.8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4F68F4B6-15E3-EC09-9CD4-0C725A650AB6}"/>
              </a:ext>
            </a:extLst>
          </p:cNvPr>
          <p:cNvSpPr txBox="1"/>
          <p:nvPr/>
        </p:nvSpPr>
        <p:spPr>
          <a:xfrm>
            <a:off x="4910814" y="2550520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5%</a:t>
            </a:r>
          </a:p>
        </p:txBody>
      </p:sp>
      <p:sp>
        <p:nvSpPr>
          <p:cNvPr id="78" name="TextBox 2">
            <a:extLst>
              <a:ext uri="{FF2B5EF4-FFF2-40B4-BE49-F238E27FC236}">
                <a16:creationId xmlns:a16="http://schemas.microsoft.com/office/drawing/2014/main" id="{C1B33864-3455-A9E1-0EFC-E8DDA8BAB976}"/>
              </a:ext>
            </a:extLst>
          </p:cNvPr>
          <p:cNvSpPr txBox="1"/>
          <p:nvPr/>
        </p:nvSpPr>
        <p:spPr>
          <a:xfrm>
            <a:off x="5245520" y="1769669"/>
            <a:ext cx="1533484" cy="3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Otros Sectores</a:t>
            </a:r>
          </a:p>
          <a:p>
            <a:pPr algn="ctr">
              <a:lnSpc>
                <a:spcPts val="11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$7.9</a:t>
            </a:r>
          </a:p>
        </p:txBody>
      </p:sp>
      <p:sp>
        <p:nvSpPr>
          <p:cNvPr id="79" name="TextBox 2">
            <a:extLst>
              <a:ext uri="{FF2B5EF4-FFF2-40B4-BE49-F238E27FC236}">
                <a16:creationId xmlns:a16="http://schemas.microsoft.com/office/drawing/2014/main" id="{82AD7B67-7F7C-8911-E00D-AFC58421D619}"/>
              </a:ext>
            </a:extLst>
          </p:cNvPr>
          <p:cNvSpPr txBox="1"/>
          <p:nvPr/>
        </p:nvSpPr>
        <p:spPr>
          <a:xfrm>
            <a:off x="5497460" y="1574651"/>
            <a:ext cx="102960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8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21%</a:t>
            </a:r>
          </a:p>
        </p:txBody>
      </p:sp>
      <p:graphicFrame>
        <p:nvGraphicFramePr>
          <p:cNvPr id="3" name="Google Shape;562;p17">
            <a:extLst>
              <a:ext uri="{FF2B5EF4-FFF2-40B4-BE49-F238E27FC236}">
                <a16:creationId xmlns:a16="http://schemas.microsoft.com/office/drawing/2014/main" id="{11985F8E-57C3-4AD0-D0B2-867E94986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113460"/>
              </p:ext>
            </p:extLst>
          </p:nvPr>
        </p:nvGraphicFramePr>
        <p:xfrm>
          <a:off x="642020" y="2023567"/>
          <a:ext cx="3703344" cy="38510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0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Arial"/>
                          <a:cs typeface="Poppins" pitchFamily="2" charset="77"/>
                          <a:sym typeface="Arial"/>
                        </a:rPr>
                        <a:t>Otros sectores</a:t>
                      </a:r>
                      <a:endParaRPr sz="1600" b="1" i="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Arial"/>
                          <a:cs typeface="Poppins" pitchFamily="2" charset="77"/>
                          <a:sym typeface="Arial"/>
                        </a:rPr>
                        <a:t>$7.9</a:t>
                      </a:r>
                      <a:endParaRPr sz="1600" b="1" i="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Servicio de la deuda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$ 2.0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8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Otras transferencias (CAR. Río Bogotá. ARM. RAPE. </a:t>
                      </a:r>
                      <a:r>
                        <a:rPr lang="es-CO" sz="1100" b="0" i="0" u="none" strike="noStrike" cap="none" dirty="0" err="1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Maloka</a:t>
                      </a: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. </a:t>
                      </a:r>
                      <a:r>
                        <a:rPr lang="es-CO" sz="1100" b="0" i="0" u="none" strike="noStrike" cap="none" dirty="0" err="1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Invest</a:t>
                      </a: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In Bogotá. Estampilla U. Pedagógica y Nacional)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$ 1.3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Cultura. Recreación y Deporte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$ 1.3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Seguridad. Convivencia y Justicia </a:t>
                      </a:r>
                      <a:endParaRPr sz="1600" b="0" i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$ 1.0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57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Otras Entidades (Veeduría. Contraloría y Personería)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$ 0.7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Ambiente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$ 0.5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Desarrollo Económico </a:t>
                      </a:r>
                      <a:endParaRPr sz="1600" b="0" i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$ 0.3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Gestión Publica </a:t>
                      </a:r>
                      <a:endParaRPr sz="1600" b="0" i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$ 0.3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Planeación </a:t>
                      </a:r>
                      <a:endParaRPr sz="1600" b="0" i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$ 0.2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Mujeres </a:t>
                      </a:r>
                      <a:endParaRPr sz="1600" b="0" i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$ 0.1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2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 Gestión Jurídica 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Arial"/>
                          <a:cs typeface="Poppins Light" pitchFamily="2" charset="77"/>
                          <a:sym typeface="Arial"/>
                        </a:rPr>
                        <a:t>$ 0.0</a:t>
                      </a:r>
                      <a:endParaRPr sz="16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0DDD80C4-BD23-751C-B89B-6EC2A89ACDFF}"/>
              </a:ext>
            </a:extLst>
          </p:cNvPr>
          <p:cNvSpPr txBox="1"/>
          <p:nvPr/>
        </p:nvSpPr>
        <p:spPr>
          <a:xfrm>
            <a:off x="7739752" y="3513460"/>
            <a:ext cx="125405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2000" b="1" dirty="0">
                <a:solidFill>
                  <a:srgbClr val="4372C4"/>
                </a:solidFill>
                <a:latin typeface="Poppins" pitchFamily="2" charset="77"/>
                <a:cs typeface="Poppins" pitchFamily="2" charset="77"/>
              </a:rPr>
              <a:t>$38.4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EC9F091-54C8-88EF-D7E7-75180BE5C96B}"/>
              </a:ext>
            </a:extLst>
          </p:cNvPr>
          <p:cNvSpPr txBox="1"/>
          <p:nvPr/>
        </p:nvSpPr>
        <p:spPr>
          <a:xfrm>
            <a:off x="7739752" y="3722703"/>
            <a:ext cx="125405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sz="1400" b="1" dirty="0">
                <a:solidFill>
                  <a:srgbClr val="4372C4"/>
                </a:solidFill>
                <a:latin typeface="Poppins SemiBold" pitchFamily="2" charset="77"/>
                <a:cs typeface="Poppins SemiBold" pitchFamily="2" charset="77"/>
              </a:rPr>
              <a:t>billones</a:t>
            </a:r>
          </a:p>
        </p:txBody>
      </p:sp>
      <p:cxnSp>
        <p:nvCxnSpPr>
          <p:cNvPr id="9" name="Connector: Elbow 124">
            <a:extLst>
              <a:ext uri="{FF2B5EF4-FFF2-40B4-BE49-F238E27FC236}">
                <a16:creationId xmlns:a16="http://schemas.microsoft.com/office/drawing/2014/main" id="{8BA54D79-B3A4-F685-18B5-BC7779BF6B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51991" y="1639898"/>
            <a:ext cx="1293528" cy="265175"/>
          </a:xfrm>
          <a:prstGeom prst="bentConnector3">
            <a:avLst>
              <a:gd name="adj1" fmla="val 50000"/>
            </a:avLst>
          </a:prstGeom>
          <a:ln>
            <a:solidFill>
              <a:srgbClr val="E52A2A"/>
            </a:solidFill>
            <a:prstDash val="lgDash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85;p19">
            <a:extLst>
              <a:ext uri="{FF2B5EF4-FFF2-40B4-BE49-F238E27FC236}">
                <a16:creationId xmlns:a16="http://schemas.microsoft.com/office/drawing/2014/main" id="{E5029CF9-3758-BDDD-CDCA-1B0A53F1127C}"/>
              </a:ext>
            </a:extLst>
          </p:cNvPr>
          <p:cNvSpPr txBox="1"/>
          <p:nvPr/>
        </p:nvSpPr>
        <p:spPr>
          <a:xfrm>
            <a:off x="3236976" y="440866"/>
            <a:ext cx="6300216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rPr>
              <a:t>¿Cómo está distribuido el gasto en cada sector para el </a:t>
            </a: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2025</a:t>
            </a:r>
            <a:r>
              <a:rPr lang="es-ES" sz="2800" b="1" i="0" u="none" strike="noStrike" cap="none" dirty="0">
                <a:solidFill>
                  <a:srgbClr val="232A34"/>
                </a:solidFill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rPr>
              <a:t>?</a:t>
            </a:r>
            <a:endParaRPr sz="2800" b="1" i="0" u="none" strike="noStrike" cap="none" dirty="0">
              <a:solidFill>
                <a:srgbClr val="232A34"/>
              </a:solidFill>
              <a:latin typeface="Poppins SemiBold" panose="00000700000000000000" pitchFamily="2" charset="0"/>
              <a:ea typeface="Arial"/>
              <a:cs typeface="Poppins SemiBold" panose="00000700000000000000" pitchFamily="2" charset="0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BFF2C19-E9B0-5647-6F0D-6CD70A1E2349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FED076C4-5D0E-DBC5-1377-E42EB97C500F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18">
              <a:extLst>
                <a:ext uri="{FF2B5EF4-FFF2-40B4-BE49-F238E27FC236}">
                  <a16:creationId xmlns:a16="http://schemas.microsoft.com/office/drawing/2014/main" id="{B115CF5A-D3B4-AE0A-0C53-20E1A97F64D5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CA431C79-1AD9-7E4A-3DE4-80295FD34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8637" y="3275509"/>
            <a:ext cx="552529" cy="54499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9E52ECC9-EF32-DBF7-5E51-514404BF7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5184" y="5256428"/>
            <a:ext cx="567381" cy="56897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E40535F8-EA55-6C22-0BF7-FFD439439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8523" y="5596426"/>
            <a:ext cx="642056" cy="61530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FA1782A-21DB-0026-9980-1A8CB80048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2890" y="1565084"/>
            <a:ext cx="764022" cy="37303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EA54AFF-C0E6-A0C3-62F4-07531EAC4F1B}"/>
              </a:ext>
            </a:extLst>
          </p:cNvPr>
          <p:cNvSpPr txBox="1"/>
          <p:nvPr/>
        </p:nvSpPr>
        <p:spPr>
          <a:xfrm>
            <a:off x="642020" y="6342240"/>
            <a:ext cx="201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Cifras en billones de pesos</a:t>
            </a:r>
            <a:endParaRPr lang="es-CO" sz="1000" b="1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5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3;p2">
            <a:extLst>
              <a:ext uri="{FF2B5EF4-FFF2-40B4-BE49-F238E27FC236}">
                <a16:creationId xmlns:a16="http://schemas.microsoft.com/office/drawing/2014/main" id="{69064737-41DB-9C60-968E-228E4BD1875F}"/>
              </a:ext>
            </a:extLst>
          </p:cNvPr>
          <p:cNvSpPr txBox="1"/>
          <p:nvPr/>
        </p:nvSpPr>
        <p:spPr>
          <a:xfrm>
            <a:off x="1857576" y="2274858"/>
            <a:ext cx="847367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El Presupuesto para los ciudadanos de Bogotá es el documento mediante el cual la 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cs typeface="Poppins Light" pitchFamily="2" charset="77"/>
              </a:rPr>
              <a:t>Secretaría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de Hacienda da a conocer de la forma más ilustrativa y pedagógica posible, como está formulado, organizado y distribuido el Presupuesto de la ciudad.</a:t>
            </a:r>
            <a:endParaRPr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Esta herramienta pedagógica permite que los ciudadanos conozcan que es el presupuesto, quien y cómo se elabora, cómo se gasta y de donde provienen los recursos para su financiación. </a:t>
            </a:r>
            <a:endParaRPr dirty="0"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3A2FA7-ACB6-DF2E-D079-F9351846B033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4D38A9B8-5836-62BD-13A3-BE6C7883EC63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2F948B85-8775-5922-53B2-6089B2B2D543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F94FAA60-8587-8C00-A11F-70364FA2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71" t="24977" r="27280" b="52398"/>
          <a:stretch/>
        </p:blipFill>
        <p:spPr>
          <a:xfrm>
            <a:off x="253862" y="295514"/>
            <a:ext cx="2517057" cy="7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225F8B6E-5CE4-B465-8C78-BC0C2B779B84}"/>
              </a:ext>
            </a:extLst>
          </p:cNvPr>
          <p:cNvGrpSpPr/>
          <p:nvPr/>
        </p:nvGrpSpPr>
        <p:grpSpPr>
          <a:xfrm>
            <a:off x="2432966" y="2151016"/>
            <a:ext cx="7322891" cy="2242223"/>
            <a:chOff x="2432966" y="1422887"/>
            <a:chExt cx="7322891" cy="2242223"/>
          </a:xfrm>
        </p:grpSpPr>
        <p:sp>
          <p:nvSpPr>
            <p:cNvPr id="4" name="Circle 2">
              <a:extLst>
                <a:ext uri="{FF2B5EF4-FFF2-40B4-BE49-F238E27FC236}">
                  <a16:creationId xmlns:a16="http://schemas.microsoft.com/office/drawing/2014/main" id="{DDF32724-48FB-4B10-A423-9F7FB4D86219}"/>
                </a:ext>
              </a:extLst>
            </p:cNvPr>
            <p:cNvSpPr/>
            <p:nvPr/>
          </p:nvSpPr>
          <p:spPr>
            <a:xfrm>
              <a:off x="5234386" y="1422887"/>
              <a:ext cx="1720052" cy="1720053"/>
            </a:xfrm>
            <a:custGeom>
              <a:avLst/>
              <a:gdLst/>
              <a:ahLst/>
              <a:cxnLst/>
              <a:rect l="0" t="0" r="0" b="0"/>
              <a:pathLst>
                <a:path w="5368975" h="5368975">
                  <a:moveTo>
                    <a:pt x="0" y="2684487"/>
                  </a:moveTo>
                  <a:cubicBezTo>
                    <a:pt x="0" y="1201889"/>
                    <a:pt x="1201889" y="0"/>
                    <a:pt x="2684487" y="0"/>
                  </a:cubicBezTo>
                  <a:cubicBezTo>
                    <a:pt x="4167085" y="0"/>
                    <a:pt x="5368975" y="1201889"/>
                    <a:pt x="5368975" y="2684487"/>
                  </a:cubicBezTo>
                  <a:cubicBezTo>
                    <a:pt x="5368975" y="4167085"/>
                    <a:pt x="4167085" y="5368975"/>
                    <a:pt x="2684487" y="5368975"/>
                  </a:cubicBezTo>
                  <a:cubicBezTo>
                    <a:pt x="1201889" y="5368975"/>
                    <a:pt x="0" y="4167085"/>
                    <a:pt x="0" y="2684487"/>
                  </a:cubicBezTo>
                  <a:close/>
                </a:path>
              </a:pathLst>
            </a:custGeom>
            <a:solidFill>
              <a:srgbClr val="FFB71A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Circle 1">
              <a:extLst>
                <a:ext uri="{FF2B5EF4-FFF2-40B4-BE49-F238E27FC236}">
                  <a16:creationId xmlns:a16="http://schemas.microsoft.com/office/drawing/2014/main" id="{1ED8E03A-38CA-F11D-FF0C-BBDA33C82E1A}"/>
                </a:ext>
              </a:extLst>
            </p:cNvPr>
            <p:cNvSpPr/>
            <p:nvPr/>
          </p:nvSpPr>
          <p:spPr>
            <a:xfrm>
              <a:off x="3134735" y="1422887"/>
              <a:ext cx="1720052" cy="1720053"/>
            </a:xfrm>
            <a:custGeom>
              <a:avLst/>
              <a:gdLst/>
              <a:ahLst/>
              <a:cxnLst/>
              <a:rect l="0" t="0" r="0" b="0"/>
              <a:pathLst>
                <a:path w="5368975" h="5368975">
                  <a:moveTo>
                    <a:pt x="0" y="2684487"/>
                  </a:moveTo>
                  <a:cubicBezTo>
                    <a:pt x="0" y="1201889"/>
                    <a:pt x="1201889" y="0"/>
                    <a:pt x="2684487" y="0"/>
                  </a:cubicBezTo>
                  <a:cubicBezTo>
                    <a:pt x="4167085" y="0"/>
                    <a:pt x="5368975" y="1201889"/>
                    <a:pt x="5368975" y="2684487"/>
                  </a:cubicBezTo>
                  <a:cubicBezTo>
                    <a:pt x="5368975" y="4167085"/>
                    <a:pt x="4167085" y="5368975"/>
                    <a:pt x="2684487" y="5368975"/>
                  </a:cubicBezTo>
                  <a:cubicBezTo>
                    <a:pt x="1201889" y="5368975"/>
                    <a:pt x="0" y="4167085"/>
                    <a:pt x="0" y="268448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Circle 3">
              <a:extLst>
                <a:ext uri="{FF2B5EF4-FFF2-40B4-BE49-F238E27FC236}">
                  <a16:creationId xmlns:a16="http://schemas.microsoft.com/office/drawing/2014/main" id="{B60ED71A-508C-EA8D-0AEF-6C516585A946}"/>
                </a:ext>
              </a:extLst>
            </p:cNvPr>
            <p:cNvSpPr/>
            <p:nvPr/>
          </p:nvSpPr>
          <p:spPr>
            <a:xfrm>
              <a:off x="7334037" y="1422887"/>
              <a:ext cx="1720052" cy="1720053"/>
            </a:xfrm>
            <a:custGeom>
              <a:avLst/>
              <a:gdLst/>
              <a:ahLst/>
              <a:cxnLst/>
              <a:rect l="0" t="0" r="0" b="0"/>
              <a:pathLst>
                <a:path w="5368975" h="5368975">
                  <a:moveTo>
                    <a:pt x="5368975" y="2684487"/>
                  </a:moveTo>
                  <a:cubicBezTo>
                    <a:pt x="5368975" y="1201889"/>
                    <a:pt x="4167085" y="0"/>
                    <a:pt x="2684487" y="0"/>
                  </a:cubicBezTo>
                  <a:cubicBezTo>
                    <a:pt x="1201889" y="0"/>
                    <a:pt x="0" y="1201889"/>
                    <a:pt x="0" y="2684487"/>
                  </a:cubicBezTo>
                  <a:cubicBezTo>
                    <a:pt x="0" y="4167085"/>
                    <a:pt x="1201889" y="5368975"/>
                    <a:pt x="2684487" y="5368975"/>
                  </a:cubicBezTo>
                  <a:cubicBezTo>
                    <a:pt x="4167085" y="5368975"/>
                    <a:pt x="5368975" y="4167085"/>
                    <a:pt x="5368975" y="268448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7" name="White shape">
              <a:extLst>
                <a:ext uri="{FF2B5EF4-FFF2-40B4-BE49-F238E27FC236}">
                  <a16:creationId xmlns:a16="http://schemas.microsoft.com/office/drawing/2014/main" id="{18FB6D4E-5FC9-F514-0439-85C219288C9B}"/>
                </a:ext>
              </a:extLst>
            </p:cNvPr>
            <p:cNvGrpSpPr/>
            <p:nvPr/>
          </p:nvGrpSpPr>
          <p:grpSpPr>
            <a:xfrm>
              <a:off x="2432966" y="2282914"/>
              <a:ext cx="7322891" cy="1382196"/>
              <a:chOff x="763103" y="6913590"/>
              <a:chExt cx="22857689" cy="4314390"/>
            </a:xfrm>
          </p:grpSpPr>
          <p:sp>
            <p:nvSpPr>
              <p:cNvPr id="8" name="shadow">
                <a:extLst>
                  <a:ext uri="{FF2B5EF4-FFF2-40B4-BE49-F238E27FC236}">
                    <a16:creationId xmlns:a16="http://schemas.microsoft.com/office/drawing/2014/main" id="{A9DBB54D-1405-13D1-9F29-6DBAB122124A}"/>
                  </a:ext>
                </a:extLst>
              </p:cNvPr>
              <p:cNvSpPr/>
              <p:nvPr/>
            </p:nvSpPr>
            <p:spPr>
              <a:xfrm>
                <a:off x="763103" y="6913591"/>
                <a:ext cx="22857689" cy="3297809"/>
              </a:xfrm>
              <a:custGeom>
                <a:avLst/>
                <a:gdLst/>
                <a:ahLst/>
                <a:cxnLst/>
                <a:rect l="0" t="0" r="0" b="0"/>
                <a:pathLst>
                  <a:path w="22857688" h="3297808">
                    <a:moveTo>
                      <a:pt x="20651330" y="0"/>
                    </a:moveTo>
                    <a:cubicBezTo>
                      <a:pt x="20413941" y="0"/>
                      <a:pt x="20213320" y="171208"/>
                      <a:pt x="20170394" y="404698"/>
                    </a:cubicBezTo>
                    <a:cubicBezTo>
                      <a:pt x="19980097" y="1439989"/>
                      <a:pt x="19073012" y="2224417"/>
                      <a:pt x="17982704" y="2224417"/>
                    </a:cubicBezTo>
                    <a:cubicBezTo>
                      <a:pt x="16892397" y="2224417"/>
                      <a:pt x="15985312" y="1439989"/>
                      <a:pt x="15795002" y="404698"/>
                    </a:cubicBezTo>
                    <a:cubicBezTo>
                      <a:pt x="15752089" y="171208"/>
                      <a:pt x="15551480" y="0"/>
                      <a:pt x="15314066" y="0"/>
                    </a:cubicBezTo>
                    <a:lnTo>
                      <a:pt x="14097469" y="0"/>
                    </a:lnTo>
                    <a:cubicBezTo>
                      <a:pt x="13860081" y="0"/>
                      <a:pt x="13659459" y="171208"/>
                      <a:pt x="13616533" y="404698"/>
                    </a:cubicBezTo>
                    <a:cubicBezTo>
                      <a:pt x="13426249" y="1439989"/>
                      <a:pt x="12519152" y="2224417"/>
                      <a:pt x="11428844" y="2224417"/>
                    </a:cubicBezTo>
                    <a:cubicBezTo>
                      <a:pt x="10338549" y="2224417"/>
                      <a:pt x="9431451" y="1439989"/>
                      <a:pt x="9241155" y="404698"/>
                    </a:cubicBezTo>
                    <a:cubicBezTo>
                      <a:pt x="9198241" y="171208"/>
                      <a:pt x="8997619" y="0"/>
                      <a:pt x="8760206" y="0"/>
                    </a:cubicBezTo>
                    <a:lnTo>
                      <a:pt x="7543622" y="0"/>
                    </a:lnTo>
                    <a:cubicBezTo>
                      <a:pt x="7306221" y="0"/>
                      <a:pt x="7105599" y="171208"/>
                      <a:pt x="7062685" y="404698"/>
                    </a:cubicBezTo>
                    <a:cubicBezTo>
                      <a:pt x="6872389" y="1439989"/>
                      <a:pt x="5965291" y="2224417"/>
                      <a:pt x="4874996" y="2224417"/>
                    </a:cubicBezTo>
                    <a:cubicBezTo>
                      <a:pt x="3784688" y="2224417"/>
                      <a:pt x="2877591" y="1439989"/>
                      <a:pt x="2687307" y="404698"/>
                    </a:cubicBezTo>
                    <a:cubicBezTo>
                      <a:pt x="2644381" y="171208"/>
                      <a:pt x="2443759" y="0"/>
                      <a:pt x="2206371" y="0"/>
                    </a:cubicBezTo>
                    <a:lnTo>
                      <a:pt x="0" y="0"/>
                    </a:lnTo>
                    <a:lnTo>
                      <a:pt x="0" y="3297808"/>
                    </a:lnTo>
                    <a:lnTo>
                      <a:pt x="22857688" y="3297808"/>
                    </a:lnTo>
                    <a:lnTo>
                      <a:pt x="22857688" y="0"/>
                    </a:lnTo>
                    <a:close/>
                  </a:path>
                </a:pathLst>
              </a:custGeom>
              <a:gradFill>
                <a:gsLst>
                  <a:gs pos="84000">
                    <a:srgbClr val="FFFFFF"/>
                  </a:gs>
                  <a:gs pos="200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12700" cap="flat" cmpd="sng">
                <a:noFill/>
                <a:prstDash val="solid"/>
                <a:miter lim="800000"/>
              </a:ln>
              <a:effectLst>
                <a:outerShdw blurRad="381000" dist="152400" dir="16200000" algn="t" rotWithShape="0">
                  <a:srgbClr val="324473">
                    <a:alpha val="25000"/>
                  </a:srgbClr>
                </a:outerShdw>
              </a:effectLst>
            </p:spPr>
            <p:txBody>
              <a:bodyPr anchor="ctr">
                <a:sp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body">
                <a:extLst>
                  <a:ext uri="{FF2B5EF4-FFF2-40B4-BE49-F238E27FC236}">
                    <a16:creationId xmlns:a16="http://schemas.microsoft.com/office/drawing/2014/main" id="{6922547E-FEF9-6FBD-D313-A89DA431B79F}"/>
                  </a:ext>
                </a:extLst>
              </p:cNvPr>
              <p:cNvSpPr/>
              <p:nvPr/>
            </p:nvSpPr>
            <p:spPr>
              <a:xfrm>
                <a:off x="763103" y="6913590"/>
                <a:ext cx="22857689" cy="4314390"/>
              </a:xfrm>
              <a:custGeom>
                <a:avLst/>
                <a:gdLst>
                  <a:gd name="connsiteX0" fmla="*/ 0 w 22857689"/>
                  <a:gd name="connsiteY0" fmla="*/ 0 h 4314390"/>
                  <a:gd name="connsiteX1" fmla="*/ 2206371 w 22857689"/>
                  <a:gd name="connsiteY1" fmla="*/ 0 h 4314390"/>
                  <a:gd name="connsiteX2" fmla="*/ 2687308 w 22857689"/>
                  <a:gd name="connsiteY2" fmla="*/ 404698 h 4314390"/>
                  <a:gd name="connsiteX3" fmla="*/ 4874996 w 22857689"/>
                  <a:gd name="connsiteY3" fmla="*/ 2224418 h 4314390"/>
                  <a:gd name="connsiteX4" fmla="*/ 7062686 w 22857689"/>
                  <a:gd name="connsiteY4" fmla="*/ 404698 h 4314390"/>
                  <a:gd name="connsiteX5" fmla="*/ 7543623 w 22857689"/>
                  <a:gd name="connsiteY5" fmla="*/ 0 h 4314390"/>
                  <a:gd name="connsiteX6" fmla="*/ 8760206 w 22857689"/>
                  <a:gd name="connsiteY6" fmla="*/ 0 h 4314390"/>
                  <a:gd name="connsiteX7" fmla="*/ 9241155 w 22857689"/>
                  <a:gd name="connsiteY7" fmla="*/ 404698 h 4314390"/>
                  <a:gd name="connsiteX8" fmla="*/ 11428845 w 22857689"/>
                  <a:gd name="connsiteY8" fmla="*/ 2224418 h 4314390"/>
                  <a:gd name="connsiteX9" fmla="*/ 13616534 w 22857689"/>
                  <a:gd name="connsiteY9" fmla="*/ 404698 h 4314390"/>
                  <a:gd name="connsiteX10" fmla="*/ 14097470 w 22857689"/>
                  <a:gd name="connsiteY10" fmla="*/ 0 h 4314390"/>
                  <a:gd name="connsiteX11" fmla="*/ 15314067 w 22857689"/>
                  <a:gd name="connsiteY11" fmla="*/ 0 h 4314390"/>
                  <a:gd name="connsiteX12" fmla="*/ 15795003 w 22857689"/>
                  <a:gd name="connsiteY12" fmla="*/ 404698 h 4314390"/>
                  <a:gd name="connsiteX13" fmla="*/ 17982705 w 22857689"/>
                  <a:gd name="connsiteY13" fmla="*/ 2224418 h 4314390"/>
                  <a:gd name="connsiteX14" fmla="*/ 20170393 w 22857689"/>
                  <a:gd name="connsiteY14" fmla="*/ 404698 h 4314390"/>
                  <a:gd name="connsiteX15" fmla="*/ 20651329 w 22857689"/>
                  <a:gd name="connsiteY15" fmla="*/ 0 h 4314390"/>
                  <a:gd name="connsiteX16" fmla="*/ 22857689 w 22857689"/>
                  <a:gd name="connsiteY16" fmla="*/ 0 h 4314390"/>
                  <a:gd name="connsiteX17" fmla="*/ 22857689 w 22857689"/>
                  <a:gd name="connsiteY17" fmla="*/ 3297809 h 4314390"/>
                  <a:gd name="connsiteX18" fmla="*/ 22857689 w 22857689"/>
                  <a:gd name="connsiteY18" fmla="*/ 4314390 h 4314390"/>
                  <a:gd name="connsiteX19" fmla="*/ 0 w 22857689"/>
                  <a:gd name="connsiteY19" fmla="*/ 4314390 h 4314390"/>
                  <a:gd name="connsiteX20" fmla="*/ 0 w 22857689"/>
                  <a:gd name="connsiteY20" fmla="*/ 3297809 h 4314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857689" h="4314390">
                    <a:moveTo>
                      <a:pt x="0" y="0"/>
                    </a:moveTo>
                    <a:lnTo>
                      <a:pt x="2206371" y="0"/>
                    </a:lnTo>
                    <a:cubicBezTo>
                      <a:pt x="2443759" y="0"/>
                      <a:pt x="2644382" y="171208"/>
                      <a:pt x="2687308" y="404698"/>
                    </a:cubicBezTo>
                    <a:cubicBezTo>
                      <a:pt x="2877592" y="1439989"/>
                      <a:pt x="3784689" y="2224418"/>
                      <a:pt x="4874996" y="2224418"/>
                    </a:cubicBezTo>
                    <a:cubicBezTo>
                      <a:pt x="5965292" y="2224418"/>
                      <a:pt x="6872390" y="1439989"/>
                      <a:pt x="7062686" y="404698"/>
                    </a:cubicBezTo>
                    <a:cubicBezTo>
                      <a:pt x="7105600" y="171208"/>
                      <a:pt x="7306222" y="0"/>
                      <a:pt x="7543623" y="0"/>
                    </a:cubicBezTo>
                    <a:lnTo>
                      <a:pt x="8760206" y="0"/>
                    </a:lnTo>
                    <a:cubicBezTo>
                      <a:pt x="8997619" y="0"/>
                      <a:pt x="9198241" y="171208"/>
                      <a:pt x="9241155" y="404698"/>
                    </a:cubicBezTo>
                    <a:cubicBezTo>
                      <a:pt x="9431451" y="1439989"/>
                      <a:pt x="10338549" y="2224418"/>
                      <a:pt x="11428845" y="2224418"/>
                    </a:cubicBezTo>
                    <a:cubicBezTo>
                      <a:pt x="12519153" y="2224418"/>
                      <a:pt x="13426250" y="1439989"/>
                      <a:pt x="13616534" y="404698"/>
                    </a:cubicBezTo>
                    <a:cubicBezTo>
                      <a:pt x="13659460" y="171208"/>
                      <a:pt x="13860082" y="0"/>
                      <a:pt x="14097470" y="0"/>
                    </a:cubicBezTo>
                    <a:lnTo>
                      <a:pt x="15314067" y="0"/>
                    </a:lnTo>
                    <a:cubicBezTo>
                      <a:pt x="15551481" y="0"/>
                      <a:pt x="15752090" y="171208"/>
                      <a:pt x="15795003" y="404698"/>
                    </a:cubicBezTo>
                    <a:cubicBezTo>
                      <a:pt x="15985313" y="1439989"/>
                      <a:pt x="16892397" y="2224418"/>
                      <a:pt x="17982705" y="2224418"/>
                    </a:cubicBezTo>
                    <a:cubicBezTo>
                      <a:pt x="19073013" y="2224418"/>
                      <a:pt x="19980097" y="1439989"/>
                      <a:pt x="20170393" y="404698"/>
                    </a:cubicBezTo>
                    <a:cubicBezTo>
                      <a:pt x="20213321" y="171208"/>
                      <a:pt x="20413941" y="0"/>
                      <a:pt x="20651329" y="0"/>
                    </a:cubicBezTo>
                    <a:lnTo>
                      <a:pt x="22857689" y="0"/>
                    </a:lnTo>
                    <a:lnTo>
                      <a:pt x="22857689" y="3297809"/>
                    </a:lnTo>
                    <a:lnTo>
                      <a:pt x="22857689" y="4314390"/>
                    </a:lnTo>
                    <a:lnTo>
                      <a:pt x="0" y="4314390"/>
                    </a:lnTo>
                    <a:lnTo>
                      <a:pt x="0" y="3297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33112141-605E-ADC6-FBC5-C37E4809DF21}"/>
              </a:ext>
            </a:extLst>
          </p:cNvPr>
          <p:cNvSpPr txBox="1"/>
          <p:nvPr/>
        </p:nvSpPr>
        <p:spPr>
          <a:xfrm>
            <a:off x="2808016" y="4089395"/>
            <a:ext cx="2373490" cy="35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latin typeface="Poppins SemiBold" pitchFamily="2" charset="77"/>
                <a:cs typeface="Poppins SemiBold" pitchFamily="2" charset="77"/>
              </a:rPr>
              <a:t>Seguridad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802F7E-5624-2026-0342-A9A67C05609C}"/>
              </a:ext>
            </a:extLst>
          </p:cNvPr>
          <p:cNvSpPr txBox="1"/>
          <p:nvPr/>
        </p:nvSpPr>
        <p:spPr>
          <a:xfrm>
            <a:off x="7007318" y="4089395"/>
            <a:ext cx="2373490" cy="5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latin typeface="Poppins SemiBold" pitchFamily="2" charset="77"/>
                <a:cs typeface="Poppins SemiBold" pitchFamily="2" charset="77"/>
              </a:rPr>
              <a:t>Acción</a:t>
            </a:r>
          </a:p>
          <a:p>
            <a:pPr marR="0" lvl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latin typeface="Poppins SemiBold" pitchFamily="2" charset="77"/>
                <a:cs typeface="Poppins SemiBold" pitchFamily="2" charset="77"/>
              </a:rPr>
              <a:t>Climática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36103EB-6311-30A8-8B7F-87C0B43C8075}"/>
              </a:ext>
            </a:extLst>
          </p:cNvPr>
          <p:cNvSpPr txBox="1"/>
          <p:nvPr/>
        </p:nvSpPr>
        <p:spPr>
          <a:xfrm>
            <a:off x="4907666" y="4089395"/>
            <a:ext cx="2373490" cy="5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latin typeface="Poppins SemiBold" pitchFamily="2" charset="77"/>
                <a:cs typeface="Poppins SemiBold" pitchFamily="2" charset="77"/>
              </a:rPr>
              <a:t>Reactivación</a:t>
            </a:r>
          </a:p>
          <a:p>
            <a:pPr marR="0" lvl="0" algn="ctr" rtl="0">
              <a:lnSpc>
                <a:spcPts val="186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latin typeface="Poppins SemiBold" pitchFamily="2" charset="77"/>
                <a:cs typeface="Poppins SemiBold" pitchFamily="2" charset="77"/>
              </a:rPr>
              <a:t>Económica</a:t>
            </a:r>
          </a:p>
        </p:txBody>
      </p:sp>
      <p:sp>
        <p:nvSpPr>
          <p:cNvPr id="21" name="Google Shape;585;p19">
            <a:extLst>
              <a:ext uri="{FF2B5EF4-FFF2-40B4-BE49-F238E27FC236}">
                <a16:creationId xmlns:a16="http://schemas.microsoft.com/office/drawing/2014/main" id="{1EB702D1-03CD-C56B-630F-94EA6C738680}"/>
              </a:ext>
            </a:extLst>
          </p:cNvPr>
          <p:cNvSpPr txBox="1"/>
          <p:nvPr/>
        </p:nvSpPr>
        <p:spPr>
          <a:xfrm>
            <a:off x="2965589" y="455183"/>
            <a:ext cx="6257646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2" name="Google Shape;585;p19">
            <a:extLst>
              <a:ext uri="{FF2B5EF4-FFF2-40B4-BE49-F238E27FC236}">
                <a16:creationId xmlns:a16="http://schemas.microsoft.com/office/drawing/2014/main" id="{AF30E96A-850A-E156-D636-45F0CE8546E0}"/>
              </a:ext>
            </a:extLst>
          </p:cNvPr>
          <p:cNvSpPr txBox="1"/>
          <p:nvPr/>
        </p:nvSpPr>
        <p:spPr>
          <a:xfrm>
            <a:off x="589619" y="1489998"/>
            <a:ext cx="110095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CO" sz="2000" u="none" strike="noStrike" cap="none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Las prioridades del Plan de Desarrollo “Bogotá Camina Segura”</a:t>
            </a:r>
          </a:p>
        </p:txBody>
      </p:sp>
      <p:sp>
        <p:nvSpPr>
          <p:cNvPr id="23" name="Google Shape;585;p19">
            <a:extLst>
              <a:ext uri="{FF2B5EF4-FFF2-40B4-BE49-F238E27FC236}">
                <a16:creationId xmlns:a16="http://schemas.microsoft.com/office/drawing/2014/main" id="{30279F5C-32A2-882C-2D7F-7C38991E9FF8}"/>
              </a:ext>
            </a:extLst>
          </p:cNvPr>
          <p:cNvSpPr txBox="1"/>
          <p:nvPr/>
        </p:nvSpPr>
        <p:spPr>
          <a:xfrm>
            <a:off x="4907667" y="4972363"/>
            <a:ext cx="23734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CO" sz="2200" b="1" u="none" strike="noStrike" cap="none" dirty="0">
                <a:solidFill>
                  <a:schemeClr val="accent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y garantiza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9367CD7-E8D1-C64A-952C-47707CADE4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86898" y="2648405"/>
            <a:ext cx="619014" cy="61901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B3030E2-D88B-E418-51CD-C6EF136718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18661" y="2532132"/>
            <a:ext cx="751500" cy="751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15A93A8-7601-2384-AA75-0697917EEC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42936" y="2351269"/>
            <a:ext cx="1077732" cy="107773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DAFEC4D-7A30-9CA6-0C33-129DCB8D45AA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46D8C37C-86FC-F07D-9914-27462A86AA38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589B5D81-581E-16FC-8495-50EC0B72B19E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F4BCFDC2-CC6C-2C9D-710B-AB6A7FBF7D93}"/>
              </a:ext>
            </a:extLst>
          </p:cNvPr>
          <p:cNvGrpSpPr/>
          <p:nvPr/>
        </p:nvGrpSpPr>
        <p:grpSpPr>
          <a:xfrm>
            <a:off x="-920903" y="5053013"/>
            <a:ext cx="7322891" cy="2242223"/>
            <a:chOff x="2432966" y="1422887"/>
            <a:chExt cx="7322891" cy="2242223"/>
          </a:xfrm>
        </p:grpSpPr>
        <p:sp>
          <p:nvSpPr>
            <p:cNvPr id="3" name="Circle 2">
              <a:extLst>
                <a:ext uri="{FF2B5EF4-FFF2-40B4-BE49-F238E27FC236}">
                  <a16:creationId xmlns:a16="http://schemas.microsoft.com/office/drawing/2014/main" id="{34A68AF0-1883-7E76-6CE0-C2D5129683AC}"/>
                </a:ext>
              </a:extLst>
            </p:cNvPr>
            <p:cNvSpPr/>
            <p:nvPr/>
          </p:nvSpPr>
          <p:spPr>
            <a:xfrm>
              <a:off x="5234386" y="1422887"/>
              <a:ext cx="1720052" cy="1720053"/>
            </a:xfrm>
            <a:custGeom>
              <a:avLst/>
              <a:gdLst/>
              <a:ahLst/>
              <a:cxnLst/>
              <a:rect l="0" t="0" r="0" b="0"/>
              <a:pathLst>
                <a:path w="5368975" h="5368975">
                  <a:moveTo>
                    <a:pt x="0" y="2684487"/>
                  </a:moveTo>
                  <a:cubicBezTo>
                    <a:pt x="0" y="1201889"/>
                    <a:pt x="1201889" y="0"/>
                    <a:pt x="2684487" y="0"/>
                  </a:cubicBezTo>
                  <a:cubicBezTo>
                    <a:pt x="4167085" y="0"/>
                    <a:pt x="5368975" y="1201889"/>
                    <a:pt x="5368975" y="2684487"/>
                  </a:cubicBezTo>
                  <a:cubicBezTo>
                    <a:pt x="5368975" y="4167085"/>
                    <a:pt x="4167085" y="5368975"/>
                    <a:pt x="2684487" y="5368975"/>
                  </a:cubicBezTo>
                  <a:cubicBezTo>
                    <a:pt x="1201889" y="5368975"/>
                    <a:pt x="0" y="4167085"/>
                    <a:pt x="0" y="2684487"/>
                  </a:cubicBezTo>
                  <a:close/>
                </a:path>
              </a:pathLst>
            </a:custGeom>
            <a:solidFill>
              <a:srgbClr val="FFB71A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body">
              <a:extLst>
                <a:ext uri="{FF2B5EF4-FFF2-40B4-BE49-F238E27FC236}">
                  <a16:creationId xmlns:a16="http://schemas.microsoft.com/office/drawing/2014/main" id="{8A4C2DA2-9E97-D444-7609-AD420D4A25F7}"/>
                </a:ext>
              </a:extLst>
            </p:cNvPr>
            <p:cNvSpPr/>
            <p:nvPr/>
          </p:nvSpPr>
          <p:spPr>
            <a:xfrm>
              <a:off x="2432966" y="2282914"/>
              <a:ext cx="7322891" cy="1382196"/>
            </a:xfrm>
            <a:custGeom>
              <a:avLst/>
              <a:gdLst>
                <a:gd name="connsiteX0" fmla="*/ 0 w 22857689"/>
                <a:gd name="connsiteY0" fmla="*/ 0 h 4314390"/>
                <a:gd name="connsiteX1" fmla="*/ 2206371 w 22857689"/>
                <a:gd name="connsiteY1" fmla="*/ 0 h 4314390"/>
                <a:gd name="connsiteX2" fmla="*/ 2687308 w 22857689"/>
                <a:gd name="connsiteY2" fmla="*/ 404698 h 4314390"/>
                <a:gd name="connsiteX3" fmla="*/ 4874996 w 22857689"/>
                <a:gd name="connsiteY3" fmla="*/ 2224418 h 4314390"/>
                <a:gd name="connsiteX4" fmla="*/ 7062686 w 22857689"/>
                <a:gd name="connsiteY4" fmla="*/ 404698 h 4314390"/>
                <a:gd name="connsiteX5" fmla="*/ 7543623 w 22857689"/>
                <a:gd name="connsiteY5" fmla="*/ 0 h 4314390"/>
                <a:gd name="connsiteX6" fmla="*/ 8760206 w 22857689"/>
                <a:gd name="connsiteY6" fmla="*/ 0 h 4314390"/>
                <a:gd name="connsiteX7" fmla="*/ 9241155 w 22857689"/>
                <a:gd name="connsiteY7" fmla="*/ 404698 h 4314390"/>
                <a:gd name="connsiteX8" fmla="*/ 11428845 w 22857689"/>
                <a:gd name="connsiteY8" fmla="*/ 2224418 h 4314390"/>
                <a:gd name="connsiteX9" fmla="*/ 13616534 w 22857689"/>
                <a:gd name="connsiteY9" fmla="*/ 404698 h 4314390"/>
                <a:gd name="connsiteX10" fmla="*/ 14097470 w 22857689"/>
                <a:gd name="connsiteY10" fmla="*/ 0 h 4314390"/>
                <a:gd name="connsiteX11" fmla="*/ 15314067 w 22857689"/>
                <a:gd name="connsiteY11" fmla="*/ 0 h 4314390"/>
                <a:gd name="connsiteX12" fmla="*/ 15795003 w 22857689"/>
                <a:gd name="connsiteY12" fmla="*/ 404698 h 4314390"/>
                <a:gd name="connsiteX13" fmla="*/ 17982705 w 22857689"/>
                <a:gd name="connsiteY13" fmla="*/ 2224418 h 4314390"/>
                <a:gd name="connsiteX14" fmla="*/ 20170393 w 22857689"/>
                <a:gd name="connsiteY14" fmla="*/ 404698 h 4314390"/>
                <a:gd name="connsiteX15" fmla="*/ 20651329 w 22857689"/>
                <a:gd name="connsiteY15" fmla="*/ 0 h 4314390"/>
                <a:gd name="connsiteX16" fmla="*/ 22857689 w 22857689"/>
                <a:gd name="connsiteY16" fmla="*/ 0 h 4314390"/>
                <a:gd name="connsiteX17" fmla="*/ 22857689 w 22857689"/>
                <a:gd name="connsiteY17" fmla="*/ 3297809 h 4314390"/>
                <a:gd name="connsiteX18" fmla="*/ 22857689 w 22857689"/>
                <a:gd name="connsiteY18" fmla="*/ 4314390 h 4314390"/>
                <a:gd name="connsiteX19" fmla="*/ 0 w 22857689"/>
                <a:gd name="connsiteY19" fmla="*/ 4314390 h 4314390"/>
                <a:gd name="connsiteX20" fmla="*/ 0 w 22857689"/>
                <a:gd name="connsiteY20" fmla="*/ 3297809 h 431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57689" h="4314390">
                  <a:moveTo>
                    <a:pt x="0" y="0"/>
                  </a:moveTo>
                  <a:lnTo>
                    <a:pt x="2206371" y="0"/>
                  </a:lnTo>
                  <a:cubicBezTo>
                    <a:pt x="2443759" y="0"/>
                    <a:pt x="2644382" y="171208"/>
                    <a:pt x="2687308" y="404698"/>
                  </a:cubicBezTo>
                  <a:cubicBezTo>
                    <a:pt x="2877592" y="1439989"/>
                    <a:pt x="3784689" y="2224418"/>
                    <a:pt x="4874996" y="2224418"/>
                  </a:cubicBezTo>
                  <a:cubicBezTo>
                    <a:pt x="5965292" y="2224418"/>
                    <a:pt x="6872390" y="1439989"/>
                    <a:pt x="7062686" y="404698"/>
                  </a:cubicBezTo>
                  <a:cubicBezTo>
                    <a:pt x="7105600" y="171208"/>
                    <a:pt x="7306222" y="0"/>
                    <a:pt x="7543623" y="0"/>
                  </a:cubicBezTo>
                  <a:lnTo>
                    <a:pt x="8760206" y="0"/>
                  </a:lnTo>
                  <a:cubicBezTo>
                    <a:pt x="8997619" y="0"/>
                    <a:pt x="9198241" y="171208"/>
                    <a:pt x="9241155" y="404698"/>
                  </a:cubicBezTo>
                  <a:cubicBezTo>
                    <a:pt x="9431451" y="1439989"/>
                    <a:pt x="10338549" y="2224418"/>
                    <a:pt x="11428845" y="2224418"/>
                  </a:cubicBezTo>
                  <a:cubicBezTo>
                    <a:pt x="12519153" y="2224418"/>
                    <a:pt x="13426250" y="1439989"/>
                    <a:pt x="13616534" y="404698"/>
                  </a:cubicBezTo>
                  <a:cubicBezTo>
                    <a:pt x="13659460" y="171208"/>
                    <a:pt x="13860082" y="0"/>
                    <a:pt x="14097470" y="0"/>
                  </a:cubicBezTo>
                  <a:lnTo>
                    <a:pt x="15314067" y="0"/>
                  </a:lnTo>
                  <a:cubicBezTo>
                    <a:pt x="15551481" y="0"/>
                    <a:pt x="15752090" y="171208"/>
                    <a:pt x="15795003" y="404698"/>
                  </a:cubicBezTo>
                  <a:cubicBezTo>
                    <a:pt x="15985313" y="1439989"/>
                    <a:pt x="16892397" y="2224418"/>
                    <a:pt x="17982705" y="2224418"/>
                  </a:cubicBezTo>
                  <a:cubicBezTo>
                    <a:pt x="19073013" y="2224418"/>
                    <a:pt x="19980097" y="1439989"/>
                    <a:pt x="20170393" y="404698"/>
                  </a:cubicBezTo>
                  <a:cubicBezTo>
                    <a:pt x="20213321" y="171208"/>
                    <a:pt x="20413941" y="0"/>
                    <a:pt x="20651329" y="0"/>
                  </a:cubicBezTo>
                  <a:lnTo>
                    <a:pt x="22857689" y="0"/>
                  </a:lnTo>
                  <a:lnTo>
                    <a:pt x="22857689" y="3297809"/>
                  </a:lnTo>
                  <a:lnTo>
                    <a:pt x="22857689" y="4314390"/>
                  </a:lnTo>
                  <a:lnTo>
                    <a:pt x="0" y="4314390"/>
                  </a:lnTo>
                  <a:lnTo>
                    <a:pt x="0" y="3297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TextBox 2">
            <a:extLst>
              <a:ext uri="{FF2B5EF4-FFF2-40B4-BE49-F238E27FC236}">
                <a16:creationId xmlns:a16="http://schemas.microsoft.com/office/drawing/2014/main" id="{B6B2D784-33E0-A59A-6589-3949B5CEA3E8}"/>
              </a:ext>
            </a:extLst>
          </p:cNvPr>
          <p:cNvSpPr txBox="1"/>
          <p:nvPr/>
        </p:nvSpPr>
        <p:spPr>
          <a:xfrm>
            <a:off x="3809539" y="5636977"/>
            <a:ext cx="456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CO" sz="2000" b="1" u="none" strike="noStrike" cap="none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Los niveles de Gasto Social originados durante la Pandemia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B6DB6C7-ACD3-96C1-0678-9AECC0168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27153" y="5510244"/>
            <a:ext cx="1034794" cy="6644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16BAA9-D405-8DDE-3B39-7160E69705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471" t="58462" r="27280" b="21810"/>
          <a:stretch/>
        </p:blipFill>
        <p:spPr>
          <a:xfrm>
            <a:off x="10236322" y="260261"/>
            <a:ext cx="1664738" cy="4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5;p19">
            <a:extLst>
              <a:ext uri="{FF2B5EF4-FFF2-40B4-BE49-F238E27FC236}">
                <a16:creationId xmlns:a16="http://schemas.microsoft.com/office/drawing/2014/main" id="{61CFBC31-A0BE-CBCC-CA0C-F40B784E2D35}"/>
              </a:ext>
            </a:extLst>
          </p:cNvPr>
          <p:cNvSpPr txBox="1"/>
          <p:nvPr/>
        </p:nvSpPr>
        <p:spPr>
          <a:xfrm>
            <a:off x="983383" y="1958653"/>
            <a:ext cx="52751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Ampliación de la cobertura del sistema de video vigilancia </a:t>
            </a:r>
            <a:endParaRPr sz="14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3" name="Google Shape;586;p19">
            <a:extLst>
              <a:ext uri="{FF2B5EF4-FFF2-40B4-BE49-F238E27FC236}">
                <a16:creationId xmlns:a16="http://schemas.microsoft.com/office/drawing/2014/main" id="{D1B7B80C-7838-6E3D-C3B1-3B1FAC43038D}"/>
              </a:ext>
            </a:extLst>
          </p:cNvPr>
          <p:cNvSpPr txBox="1"/>
          <p:nvPr/>
        </p:nvSpPr>
        <p:spPr>
          <a:xfrm>
            <a:off x="983383" y="2717302"/>
            <a:ext cx="52751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Equipamientos de justicia: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Contratación de la Cárcel Distrital II 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Entrega de la URI Norte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2 unidades móviles de acceso a la justicia</a:t>
            </a:r>
            <a:endParaRPr sz="1400" b="0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4" name="Google Shape;587;p19">
            <a:extLst>
              <a:ext uri="{FF2B5EF4-FFF2-40B4-BE49-F238E27FC236}">
                <a16:creationId xmlns:a16="http://schemas.microsoft.com/office/drawing/2014/main" id="{786C2BB6-06BF-0289-F227-8551BFD543BA}"/>
              </a:ext>
            </a:extLst>
          </p:cNvPr>
          <p:cNvSpPr txBox="1"/>
          <p:nvPr/>
        </p:nvSpPr>
        <p:spPr>
          <a:xfrm>
            <a:off x="983383" y="4064885"/>
            <a:ext cx="527517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Capacidades de vigilancia policial y funciones militares: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Entrega del CAI Bosa Libertad, 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Terminación edificio Comando de la XIII Brigada del Ejército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Dotación de las instalaciones del puesto de carabineros– MEBOG San Juan de Sumapaz, 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Vehículos y Semovientes </a:t>
            </a:r>
            <a:endParaRPr sz="1400" b="0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E076A7B-5731-0DBB-C85E-EAF34B5B6798}"/>
              </a:ext>
            </a:extLst>
          </p:cNvPr>
          <p:cNvGrpSpPr/>
          <p:nvPr/>
        </p:nvGrpSpPr>
        <p:grpSpPr>
          <a:xfrm>
            <a:off x="6826628" y="2236608"/>
            <a:ext cx="3869733" cy="3224743"/>
            <a:chOff x="7019668" y="2124848"/>
            <a:chExt cx="3869733" cy="3224743"/>
          </a:xfrm>
        </p:grpSpPr>
        <p:sp>
          <p:nvSpPr>
            <p:cNvPr id="3" name="Rounded Rectangle 17">
              <a:extLst>
                <a:ext uri="{FF2B5EF4-FFF2-40B4-BE49-F238E27FC236}">
                  <a16:creationId xmlns:a16="http://schemas.microsoft.com/office/drawing/2014/main" id="{F851E46A-D7CB-BAED-C94B-69C7263B4CB0}"/>
                </a:ext>
              </a:extLst>
            </p:cNvPr>
            <p:cNvSpPr/>
            <p:nvPr/>
          </p:nvSpPr>
          <p:spPr>
            <a:xfrm>
              <a:off x="7019668" y="2124848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508" t="-11938" r="-24829" b="-20396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DB121463-305A-6753-5A11-0C9A040CBA34}"/>
                </a:ext>
              </a:extLst>
            </p:cNvPr>
            <p:cNvSpPr/>
            <p:nvPr/>
          </p:nvSpPr>
          <p:spPr>
            <a:xfrm>
              <a:off x="9021266" y="3481454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32" t="-6894" r="-3691" b="-4229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8AA4E728-A1D8-741C-4956-F6454C25AD83}"/>
              </a:ext>
            </a:extLst>
          </p:cNvPr>
          <p:cNvSpPr/>
          <p:nvPr/>
        </p:nvSpPr>
        <p:spPr>
          <a:xfrm>
            <a:off x="1060980" y="2053037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47">
            <a:extLst>
              <a:ext uri="{FF2B5EF4-FFF2-40B4-BE49-F238E27FC236}">
                <a16:creationId xmlns:a16="http://schemas.microsoft.com/office/drawing/2014/main" id="{E7C29041-9BD0-523C-62D5-191786197BDB}"/>
              </a:ext>
            </a:extLst>
          </p:cNvPr>
          <p:cNvSpPr/>
          <p:nvPr/>
        </p:nvSpPr>
        <p:spPr>
          <a:xfrm>
            <a:off x="1060980" y="2820866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47">
            <a:extLst>
              <a:ext uri="{FF2B5EF4-FFF2-40B4-BE49-F238E27FC236}">
                <a16:creationId xmlns:a16="http://schemas.microsoft.com/office/drawing/2014/main" id="{6EAAC688-2B55-33E9-4377-E348859407B0}"/>
              </a:ext>
            </a:extLst>
          </p:cNvPr>
          <p:cNvSpPr/>
          <p:nvPr/>
        </p:nvSpPr>
        <p:spPr>
          <a:xfrm>
            <a:off x="1060980" y="4146427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66FFEC3-CC9F-95F3-F485-5F0CFC45EE18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5" name="Rounded Rectangle 18">
              <a:extLst>
                <a:ext uri="{FF2B5EF4-FFF2-40B4-BE49-F238E27FC236}">
                  <a16:creationId xmlns:a16="http://schemas.microsoft.com/office/drawing/2014/main" id="{5D91FF22-183B-4C8D-4AFC-AA83808CDAC6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89372F24-4D68-664C-1469-F24E9FBE030E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D661773-422F-4CE3-47AD-B1279CAEFA68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585;p19">
            <a:extLst>
              <a:ext uri="{FF2B5EF4-FFF2-40B4-BE49-F238E27FC236}">
                <a16:creationId xmlns:a16="http://schemas.microsoft.com/office/drawing/2014/main" id="{130DFE7C-BB43-92B6-1F2E-DE22859583CE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2" name="Google Shape;585;p19">
            <a:extLst>
              <a:ext uri="{FF2B5EF4-FFF2-40B4-BE49-F238E27FC236}">
                <a16:creationId xmlns:a16="http://schemas.microsoft.com/office/drawing/2014/main" id="{149008A8-4B8C-93B4-BCE7-DD5B123674CF}"/>
              </a:ext>
            </a:extLst>
          </p:cNvPr>
          <p:cNvSpPr txBox="1"/>
          <p:nvPr/>
        </p:nvSpPr>
        <p:spPr>
          <a:xfrm>
            <a:off x="7649208" y="522136"/>
            <a:ext cx="18681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Seguridad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07BF76FE-3052-4F9B-9D4A-99A1250D3D20}"/>
              </a:ext>
            </a:extLst>
          </p:cNvPr>
          <p:cNvSpPr/>
          <p:nvPr/>
        </p:nvSpPr>
        <p:spPr>
          <a:xfrm>
            <a:off x="7471127" y="4262760"/>
            <a:ext cx="981075" cy="899790"/>
          </a:xfrm>
          <a:prstGeom prst="roundRect">
            <a:avLst>
              <a:gd name="adj" fmla="val 18723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2BA3A2FF-C15A-0399-D0AB-781F8DB8826E}"/>
              </a:ext>
            </a:extLst>
          </p:cNvPr>
          <p:cNvSpPr/>
          <p:nvPr/>
        </p:nvSpPr>
        <p:spPr>
          <a:xfrm>
            <a:off x="8966552" y="2729234"/>
            <a:ext cx="876300" cy="699766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9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1E21566-AF09-C3FB-ACA7-43DAFF7E44FD}"/>
              </a:ext>
            </a:extLst>
          </p:cNvPr>
          <p:cNvSpPr/>
          <p:nvPr/>
        </p:nvSpPr>
        <p:spPr>
          <a:xfrm>
            <a:off x="7255561" y="1714500"/>
            <a:ext cx="2655430" cy="3894992"/>
          </a:xfrm>
          <a:prstGeom prst="roundRect">
            <a:avLst>
              <a:gd name="adj" fmla="val 1427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6076" t="-9610" r="-56010" b="-11556"/>
            </a:stretch>
          </a:blip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BF0D"/>
              </a:solidFill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E1AA1ACE-7BD5-246F-D33E-ECB9A190DF8B}"/>
              </a:ext>
            </a:extLst>
          </p:cNvPr>
          <p:cNvSpPr/>
          <p:nvPr/>
        </p:nvSpPr>
        <p:spPr>
          <a:xfrm rot="10800000">
            <a:off x="6989154" y="4396195"/>
            <a:ext cx="543170" cy="543170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rgbClr val="5466E7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AEB4542-6FEA-1988-094E-2503078E28D8}"/>
              </a:ext>
            </a:extLst>
          </p:cNvPr>
          <p:cNvSpPr/>
          <p:nvPr/>
        </p:nvSpPr>
        <p:spPr>
          <a:xfrm rot="10800000" flipV="1">
            <a:off x="9823776" y="3729794"/>
            <a:ext cx="174427" cy="174427"/>
          </a:xfrm>
          <a:prstGeom prst="roundRect">
            <a:avLst>
              <a:gd name="adj" fmla="val 23813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09E042E7-CF5B-DAC4-699D-36D0669748F4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86;p19">
            <a:extLst>
              <a:ext uri="{FF2B5EF4-FFF2-40B4-BE49-F238E27FC236}">
                <a16:creationId xmlns:a16="http://schemas.microsoft.com/office/drawing/2014/main" id="{F9C5EAF5-525E-3E38-D59A-2593E12CA25B}"/>
              </a:ext>
            </a:extLst>
          </p:cNvPr>
          <p:cNvSpPr txBox="1"/>
          <p:nvPr/>
        </p:nvSpPr>
        <p:spPr>
          <a:xfrm>
            <a:off x="983383" y="2144487"/>
            <a:ext cx="552788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Fortalecimiento de la actividad bomberil: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lang="es-CO"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232A34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Adecuación de la estación de Bomberos Caobos Salazar</a:t>
            </a:r>
            <a:endParaRPr lang="es-CO" sz="1100" dirty="0"/>
          </a:p>
          <a:p>
            <a:pPr marL="742950" lvl="1" indent="-285750">
              <a:buClr>
                <a:srgbClr val="232A34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Mantenimiento y dotación de las Estaciones, Edificio Comando y Academia Bomberil, </a:t>
            </a:r>
            <a:endParaRPr lang="es-CO" sz="1100" dirty="0"/>
          </a:p>
          <a:p>
            <a:pPr marL="742950" lvl="1" indent="-285750">
              <a:buClr>
                <a:srgbClr val="232A34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Servicio a demanda por horas de aeronaves para control y extinción de incendios</a:t>
            </a:r>
            <a:endParaRPr lang="es-CO" sz="1100" dirty="0"/>
          </a:p>
          <a:p>
            <a:pPr marL="742950" lvl="1" indent="-285750">
              <a:buClr>
                <a:srgbClr val="232A34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Capacitación y equipamiento especializado </a:t>
            </a:r>
            <a:endParaRPr lang="es-CO" sz="1100" dirty="0"/>
          </a:p>
          <a:p>
            <a:pPr marL="742950" lvl="1" indent="-285750">
              <a:buClr>
                <a:srgbClr val="232A34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Programas y campañas de prevención</a:t>
            </a:r>
            <a:endParaRPr lang="es-CO" sz="1100" dirty="0"/>
          </a:p>
        </p:txBody>
      </p:sp>
      <p:sp>
        <p:nvSpPr>
          <p:cNvPr id="13" name="Rounded Rectangle 47">
            <a:extLst>
              <a:ext uri="{FF2B5EF4-FFF2-40B4-BE49-F238E27FC236}">
                <a16:creationId xmlns:a16="http://schemas.microsoft.com/office/drawing/2014/main" id="{8948DBA8-2FBC-E2AD-E6FC-57EB23F1F268}"/>
              </a:ext>
            </a:extLst>
          </p:cNvPr>
          <p:cNvSpPr/>
          <p:nvPr/>
        </p:nvSpPr>
        <p:spPr>
          <a:xfrm>
            <a:off x="1060980" y="2237419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600;p20">
            <a:extLst>
              <a:ext uri="{FF2B5EF4-FFF2-40B4-BE49-F238E27FC236}">
                <a16:creationId xmlns:a16="http://schemas.microsoft.com/office/drawing/2014/main" id="{5C52D74D-E72E-75A6-1DA3-67158EB94B85}"/>
              </a:ext>
            </a:extLst>
          </p:cNvPr>
          <p:cNvSpPr txBox="1"/>
          <p:nvPr/>
        </p:nvSpPr>
        <p:spPr>
          <a:xfrm>
            <a:off x="1060979" y="4735715"/>
            <a:ext cx="512716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/>
              <a:buNone/>
            </a:pPr>
            <a:r>
              <a:rPr lang="es-CO" sz="16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El cuerpo de bomberos </a:t>
            </a:r>
            <a:r>
              <a:rPr lang="es-CO" sz="1600" b="1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incrementa su presupuesto de inversión en un 59% </a:t>
            </a:r>
            <a:r>
              <a:rPr lang="es-CO" sz="1600" b="0" i="0" u="none" strike="noStrike" cap="none" dirty="0">
                <a:solidFill>
                  <a:srgbClr val="232A34"/>
                </a:solidFill>
                <a:latin typeface="Arial"/>
                <a:ea typeface="Arial"/>
                <a:cs typeface="Arial"/>
                <a:sym typeface="Arial"/>
              </a:rPr>
              <a:t>gracias a los recursos de la sobretasa bomberil aprobada en el Plan Distrital de Desarrollo</a:t>
            </a:r>
            <a:endParaRPr sz="1600" b="0" i="0" u="none" strike="noStrike" cap="none" dirty="0">
              <a:solidFill>
                <a:srgbClr val="232A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85;p19">
            <a:extLst>
              <a:ext uri="{FF2B5EF4-FFF2-40B4-BE49-F238E27FC236}">
                <a16:creationId xmlns:a16="http://schemas.microsoft.com/office/drawing/2014/main" id="{62DC4719-2FCA-5FA3-3D03-ED48FA13F12E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6" name="Google Shape;585;p19">
            <a:extLst>
              <a:ext uri="{FF2B5EF4-FFF2-40B4-BE49-F238E27FC236}">
                <a16:creationId xmlns:a16="http://schemas.microsoft.com/office/drawing/2014/main" id="{3FDFAF31-35E1-485C-FD78-658F3E01A9FD}"/>
              </a:ext>
            </a:extLst>
          </p:cNvPr>
          <p:cNvSpPr txBox="1"/>
          <p:nvPr/>
        </p:nvSpPr>
        <p:spPr>
          <a:xfrm>
            <a:off x="7649208" y="522136"/>
            <a:ext cx="18681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Seguridad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1A8E2F6-47A6-6DE2-EBAE-4DF5DBA14529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0" name="Rounded Rectangle 18">
              <a:extLst>
                <a:ext uri="{FF2B5EF4-FFF2-40B4-BE49-F238E27FC236}">
                  <a16:creationId xmlns:a16="http://schemas.microsoft.com/office/drawing/2014/main" id="{C0984662-10D0-6D93-5B57-C4548BFA38A5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03F1D44A-30FF-D61F-4EFE-055CE9BB0074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105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EAEF-5915-BECC-988E-0D86A56B5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85;p19">
            <a:extLst>
              <a:ext uri="{FF2B5EF4-FFF2-40B4-BE49-F238E27FC236}">
                <a16:creationId xmlns:a16="http://schemas.microsoft.com/office/drawing/2014/main" id="{EDC35EC7-9942-374F-82C0-2AA134E6B6C5}"/>
              </a:ext>
            </a:extLst>
          </p:cNvPr>
          <p:cNvSpPr txBox="1"/>
          <p:nvPr/>
        </p:nvSpPr>
        <p:spPr>
          <a:xfrm>
            <a:off x="983383" y="2077608"/>
            <a:ext cx="527517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Hábitat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endParaRPr lang="es-CO" sz="1400" b="1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>
              <a:buClr>
                <a:srgbClr val="232A34"/>
              </a:buClr>
              <a:buSzPts val="16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-    24.240 subsidios (18.936 de vivienda nueva, 800</a:t>
            </a:r>
          </a:p>
          <a:p>
            <a:pPr>
              <a:buClr>
                <a:srgbClr val="232A34"/>
              </a:buClr>
              <a:buSzPts val="16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     de arrendamiento y 4.504 de mejoramiento</a:t>
            </a:r>
          </a:p>
          <a:p>
            <a:pPr>
              <a:buClr>
                <a:srgbClr val="232A34"/>
              </a:buClr>
              <a:buSzPts val="16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     de vivienda)</a:t>
            </a:r>
            <a:endParaRPr lang="es-CO" sz="1400" b="0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3" name="Google Shape;586;p19">
            <a:extLst>
              <a:ext uri="{FF2B5EF4-FFF2-40B4-BE49-F238E27FC236}">
                <a16:creationId xmlns:a16="http://schemas.microsoft.com/office/drawing/2014/main" id="{388556D6-65F5-EE5F-8970-9B03AC458C67}"/>
              </a:ext>
            </a:extLst>
          </p:cNvPr>
          <p:cNvSpPr txBox="1"/>
          <p:nvPr/>
        </p:nvSpPr>
        <p:spPr>
          <a:xfrm>
            <a:off x="983383" y="3272194"/>
            <a:ext cx="494958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Desarrollo Económico</a:t>
            </a:r>
            <a:endParaRPr lang="es-CO" sz="14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s-CO" sz="1600" dirty="0">
              <a:latin typeface="Poppins" pitchFamily="2" charset="77"/>
              <a:cs typeface="Poppins" pitchFamily="2" charset="77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CO" sz="16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-   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32.000 colocaciones de empleo (priorizando      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CO" sz="1400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      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mujeres y jóvenes)</a:t>
            </a:r>
            <a:endParaRPr lang="es-CO" sz="1400" dirty="0">
              <a:latin typeface="Poppins" pitchFamily="2" charset="77"/>
              <a:cs typeface="Poppins" pitchFamily="2" charset="77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-    Financiamiento productivo </a:t>
            </a:r>
            <a:endParaRPr lang="es-CO" sz="1400" dirty="0">
              <a:latin typeface="Poppins" pitchFamily="2" charset="77"/>
              <a:cs typeface="Poppins" pitchFamily="2" charset="77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-    Fortalecimiento de unidades productivas</a:t>
            </a:r>
            <a:endParaRPr lang="es-CO" sz="1400" b="0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4" name="Google Shape;587;p19">
            <a:extLst>
              <a:ext uri="{FF2B5EF4-FFF2-40B4-BE49-F238E27FC236}">
                <a16:creationId xmlns:a16="http://schemas.microsoft.com/office/drawing/2014/main" id="{001C99D2-2236-D973-29D4-B48461EF6A1C}"/>
              </a:ext>
            </a:extLst>
          </p:cNvPr>
          <p:cNvSpPr txBox="1"/>
          <p:nvPr/>
        </p:nvSpPr>
        <p:spPr>
          <a:xfrm>
            <a:off x="983383" y="4715027"/>
            <a:ext cx="527517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Obras de Infraestructura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         -    Salud, Educación, Cultura, Recreación y Deporte.</a:t>
            </a:r>
            <a:endParaRPr lang="es-CO" sz="1400" b="0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24F272C-9CEA-BAA4-1030-35CBEB580388}"/>
              </a:ext>
            </a:extLst>
          </p:cNvPr>
          <p:cNvGrpSpPr/>
          <p:nvPr/>
        </p:nvGrpSpPr>
        <p:grpSpPr>
          <a:xfrm>
            <a:off x="6826628" y="2236608"/>
            <a:ext cx="3869733" cy="3224743"/>
            <a:chOff x="7019668" y="2124848"/>
            <a:chExt cx="3869733" cy="3224743"/>
          </a:xfrm>
        </p:grpSpPr>
        <p:sp>
          <p:nvSpPr>
            <p:cNvPr id="3" name="Rounded Rectangle 17">
              <a:extLst>
                <a:ext uri="{FF2B5EF4-FFF2-40B4-BE49-F238E27FC236}">
                  <a16:creationId xmlns:a16="http://schemas.microsoft.com/office/drawing/2014/main" id="{324F12EE-511C-BF00-44F2-5CFE18C2AF0A}"/>
                </a:ext>
              </a:extLst>
            </p:cNvPr>
            <p:cNvSpPr/>
            <p:nvPr/>
          </p:nvSpPr>
          <p:spPr>
            <a:xfrm>
              <a:off x="7019668" y="2124848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230" t="-5191" r="-10230" b="-15268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B543B00B-6FAC-BEBD-3208-C06608646DBB}"/>
                </a:ext>
              </a:extLst>
            </p:cNvPr>
            <p:cNvSpPr/>
            <p:nvPr/>
          </p:nvSpPr>
          <p:spPr>
            <a:xfrm>
              <a:off x="9021266" y="3481454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144" t="-14229" r="-11600" b="-4515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47">
            <a:extLst>
              <a:ext uri="{FF2B5EF4-FFF2-40B4-BE49-F238E27FC236}">
                <a16:creationId xmlns:a16="http://schemas.microsoft.com/office/drawing/2014/main" id="{30D58BAB-87AE-4290-0D19-EE6EA54B877D}"/>
              </a:ext>
            </a:extLst>
          </p:cNvPr>
          <p:cNvSpPr/>
          <p:nvPr/>
        </p:nvSpPr>
        <p:spPr>
          <a:xfrm>
            <a:off x="1060980" y="2171990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AB7C4BA9-8366-8B4C-5899-35BFAF94D47F}"/>
              </a:ext>
            </a:extLst>
          </p:cNvPr>
          <p:cNvSpPr/>
          <p:nvPr/>
        </p:nvSpPr>
        <p:spPr>
          <a:xfrm>
            <a:off x="1060980" y="3343861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47">
            <a:extLst>
              <a:ext uri="{FF2B5EF4-FFF2-40B4-BE49-F238E27FC236}">
                <a16:creationId xmlns:a16="http://schemas.microsoft.com/office/drawing/2014/main" id="{4DA7F3A9-80EE-3EC1-821E-B5126A3D3A6B}"/>
              </a:ext>
            </a:extLst>
          </p:cNvPr>
          <p:cNvSpPr/>
          <p:nvPr/>
        </p:nvSpPr>
        <p:spPr>
          <a:xfrm>
            <a:off x="1060980" y="4817838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79F2D83-EF06-2814-877F-5EE187235ADB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34B2F4CA-2128-8991-AB40-DA65DBFA620E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18">
              <a:extLst>
                <a:ext uri="{FF2B5EF4-FFF2-40B4-BE49-F238E27FC236}">
                  <a16:creationId xmlns:a16="http://schemas.microsoft.com/office/drawing/2014/main" id="{F890B2A1-F6AA-5423-86FE-4D7EFDBDEF76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1ACF00BB-AD4F-07C8-3AC8-3C9A538C7BD4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585;p19">
            <a:extLst>
              <a:ext uri="{FF2B5EF4-FFF2-40B4-BE49-F238E27FC236}">
                <a16:creationId xmlns:a16="http://schemas.microsoft.com/office/drawing/2014/main" id="{E9810A65-392A-987B-6EF6-4D3ED5B92C9A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2" name="Google Shape;585;p19">
            <a:extLst>
              <a:ext uri="{FF2B5EF4-FFF2-40B4-BE49-F238E27FC236}">
                <a16:creationId xmlns:a16="http://schemas.microsoft.com/office/drawing/2014/main" id="{6E96F3AE-72CA-BE46-43F5-673F2FAEADC2}"/>
              </a:ext>
            </a:extLst>
          </p:cNvPr>
          <p:cNvSpPr txBox="1"/>
          <p:nvPr/>
        </p:nvSpPr>
        <p:spPr>
          <a:xfrm>
            <a:off x="7649208" y="3316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Reactivación económica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680E1E38-A1BF-20FB-A66E-D38807B02A69}"/>
              </a:ext>
            </a:extLst>
          </p:cNvPr>
          <p:cNvSpPr/>
          <p:nvPr/>
        </p:nvSpPr>
        <p:spPr>
          <a:xfrm>
            <a:off x="7471127" y="4262760"/>
            <a:ext cx="981075" cy="899790"/>
          </a:xfrm>
          <a:prstGeom prst="roundRect">
            <a:avLst>
              <a:gd name="adj" fmla="val 18723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84ACA2FD-0E92-FB34-C53D-2D6704684C4E}"/>
              </a:ext>
            </a:extLst>
          </p:cNvPr>
          <p:cNvSpPr/>
          <p:nvPr/>
        </p:nvSpPr>
        <p:spPr>
          <a:xfrm>
            <a:off x="8966552" y="2729234"/>
            <a:ext cx="876300" cy="699766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65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579B-64FF-2294-A499-77E1CA03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986D991-D0BC-5847-98CB-CF144D93C378}"/>
              </a:ext>
            </a:extLst>
          </p:cNvPr>
          <p:cNvSpPr/>
          <p:nvPr/>
        </p:nvSpPr>
        <p:spPr>
          <a:xfrm>
            <a:off x="7255561" y="2174724"/>
            <a:ext cx="2655430" cy="3797451"/>
          </a:xfrm>
          <a:prstGeom prst="roundRect">
            <a:avLst>
              <a:gd name="adj" fmla="val 1427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639" t="-23239" r="-101649" b="-461"/>
            </a:stretch>
          </a:blip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BF0D"/>
              </a:solidFill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9C6438C3-2C95-EBA4-EE2D-9B1A8393B919}"/>
              </a:ext>
            </a:extLst>
          </p:cNvPr>
          <p:cNvSpPr/>
          <p:nvPr/>
        </p:nvSpPr>
        <p:spPr>
          <a:xfrm rot="10800000">
            <a:off x="6989154" y="4683275"/>
            <a:ext cx="543170" cy="543170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rgbClr val="5466E7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CA4F009E-187F-0A5D-B2EB-A7DDFADE6334}"/>
              </a:ext>
            </a:extLst>
          </p:cNvPr>
          <p:cNvSpPr/>
          <p:nvPr/>
        </p:nvSpPr>
        <p:spPr>
          <a:xfrm rot="10800000" flipV="1">
            <a:off x="9823776" y="4016874"/>
            <a:ext cx="174427" cy="174427"/>
          </a:xfrm>
          <a:prstGeom prst="roundRect">
            <a:avLst>
              <a:gd name="adj" fmla="val 23813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86;p19">
            <a:extLst>
              <a:ext uri="{FF2B5EF4-FFF2-40B4-BE49-F238E27FC236}">
                <a16:creationId xmlns:a16="http://schemas.microsoft.com/office/drawing/2014/main" id="{CAB35A68-E5BC-A528-0CA8-83112C66C921}"/>
              </a:ext>
            </a:extLst>
          </p:cNvPr>
          <p:cNvSpPr txBox="1"/>
          <p:nvPr/>
        </p:nvSpPr>
        <p:spPr>
          <a:xfrm>
            <a:off x="983383" y="2272075"/>
            <a:ext cx="4662505" cy="332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Movilidad</a:t>
            </a:r>
            <a:endParaRPr sz="1600" dirty="0"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lang="es-CO" sz="1600" dirty="0">
              <a:latin typeface="Poppins" pitchFamily="2" charset="77"/>
              <a:cs typeface="Poppins" pitchFamily="2" charset="77"/>
            </a:endParaRPr>
          </a:p>
          <a:p>
            <a:pPr marR="15240" lvl="1">
              <a:lnSpc>
                <a:spcPct val="107000"/>
              </a:lnSpc>
              <a:buClr>
                <a:srgbClr val="000000"/>
              </a:buClr>
              <a:buSzPts val="1800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480 frentes de obra entre los que se destacan: </a:t>
            </a:r>
            <a:endParaRPr lang="es-CO" sz="1100" dirty="0"/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de espacio público asociado a </a:t>
            </a:r>
            <a:r>
              <a:rPr lang="es-CO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Regiotram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CO" sz="1400" b="0" i="0" u="none" strike="noStrike" cap="none" dirty="0">
              <a:solidFill>
                <a:srgbClr val="232A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de puente vehicular Av. Ferrocarril x </a:t>
            </a:r>
            <a:r>
              <a:rPr lang="es-CO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Ciudad de Cali</a:t>
            </a:r>
            <a:endParaRPr lang="es-CO" sz="1100" dirty="0"/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 de predios para Cable Potosí</a:t>
            </a:r>
            <a:endParaRPr lang="es-CO" sz="1400" b="0" i="0" u="none" strike="noStrike" cap="none" dirty="0">
              <a:solidFill>
                <a:srgbClr val="232A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Estructuración línea Cable Aéreo La Calera – San Rafael</a:t>
            </a:r>
            <a:endParaRPr lang="es-CO" sz="1100" dirty="0"/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Construcción, gestión de predios y estudios para avenidas: Tintal, Alsacia, Villas, Mutis, Sirena, Laureano, entre otras.</a:t>
            </a:r>
            <a:endParaRPr lang="es-CO" sz="1100" dirty="0"/>
          </a:p>
          <a:p>
            <a:pPr marL="800100" marR="15240" lvl="1" indent="-342900">
              <a:lnSpc>
                <a:spcPct val="107000"/>
              </a:lnSpc>
              <a:buClr>
                <a:srgbClr val="000000"/>
              </a:buClr>
              <a:buSzPts val="18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 sostenible e inclusiva</a:t>
            </a:r>
            <a:endParaRPr lang="es-CO" sz="1100" dirty="0"/>
          </a:p>
        </p:txBody>
      </p:sp>
      <p:sp>
        <p:nvSpPr>
          <p:cNvPr id="13" name="Rounded Rectangle 47">
            <a:extLst>
              <a:ext uri="{FF2B5EF4-FFF2-40B4-BE49-F238E27FC236}">
                <a16:creationId xmlns:a16="http://schemas.microsoft.com/office/drawing/2014/main" id="{E95C4DC2-E271-CB91-AD0F-E98341D2AFB4}"/>
              </a:ext>
            </a:extLst>
          </p:cNvPr>
          <p:cNvSpPr/>
          <p:nvPr/>
        </p:nvSpPr>
        <p:spPr>
          <a:xfrm>
            <a:off x="1060980" y="2358582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18A09A4-90B6-F661-9877-A53D698ACC56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D217CEA1-A15F-7F52-0E34-9AFFF920D6F1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E26D9BFC-D068-57D6-12CE-E0F4375E02AA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Google Shape;585;p19">
            <a:extLst>
              <a:ext uri="{FF2B5EF4-FFF2-40B4-BE49-F238E27FC236}">
                <a16:creationId xmlns:a16="http://schemas.microsoft.com/office/drawing/2014/main" id="{C7ED4F6F-B6AF-D2B6-9AB7-C0B6A66BC1BA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9" name="Google Shape;585;p19">
            <a:extLst>
              <a:ext uri="{FF2B5EF4-FFF2-40B4-BE49-F238E27FC236}">
                <a16:creationId xmlns:a16="http://schemas.microsoft.com/office/drawing/2014/main" id="{8F0C6BB0-0A77-5A11-EE85-5A921B7DE3F1}"/>
              </a:ext>
            </a:extLst>
          </p:cNvPr>
          <p:cNvSpPr txBox="1"/>
          <p:nvPr/>
        </p:nvSpPr>
        <p:spPr>
          <a:xfrm>
            <a:off x="7649208" y="3316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Reactivación económica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ED65F8B7-5B07-5C26-2FA6-B9B8DDF161CA}"/>
              </a:ext>
            </a:extLst>
          </p:cNvPr>
          <p:cNvSpPr/>
          <p:nvPr/>
        </p:nvSpPr>
        <p:spPr>
          <a:xfrm>
            <a:off x="7407961" y="-31965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85;p19">
            <a:extLst>
              <a:ext uri="{FF2B5EF4-FFF2-40B4-BE49-F238E27FC236}">
                <a16:creationId xmlns:a16="http://schemas.microsoft.com/office/drawing/2014/main" id="{7F4801E9-46E4-F012-622A-B713EE574AE2}"/>
              </a:ext>
            </a:extLst>
          </p:cNvPr>
          <p:cNvSpPr txBox="1"/>
          <p:nvPr/>
        </p:nvSpPr>
        <p:spPr>
          <a:xfrm>
            <a:off x="7801608" y="4840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Reactivación económica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2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91E8-8A71-CAEE-B4A1-43826552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>
            <a:extLst>
              <a:ext uri="{FF2B5EF4-FFF2-40B4-BE49-F238E27FC236}">
                <a16:creationId xmlns:a16="http://schemas.microsoft.com/office/drawing/2014/main" id="{5E5406C2-F6D5-3963-74F9-CA6AA8AC2CCC}"/>
              </a:ext>
            </a:extLst>
          </p:cNvPr>
          <p:cNvGrpSpPr/>
          <p:nvPr/>
        </p:nvGrpSpPr>
        <p:grpSpPr>
          <a:xfrm>
            <a:off x="6826628" y="2217558"/>
            <a:ext cx="3869733" cy="3224743"/>
            <a:chOff x="7019668" y="2124848"/>
            <a:chExt cx="3869733" cy="3224743"/>
          </a:xfrm>
        </p:grpSpPr>
        <p:sp>
          <p:nvSpPr>
            <p:cNvPr id="3" name="Rounded Rectangle 17">
              <a:extLst>
                <a:ext uri="{FF2B5EF4-FFF2-40B4-BE49-F238E27FC236}">
                  <a16:creationId xmlns:a16="http://schemas.microsoft.com/office/drawing/2014/main" id="{454F93EE-BA15-AA03-026F-F0A69B9ECFDF}"/>
                </a:ext>
              </a:extLst>
            </p:cNvPr>
            <p:cNvSpPr/>
            <p:nvPr/>
          </p:nvSpPr>
          <p:spPr>
            <a:xfrm>
              <a:off x="7019668" y="2124848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893" t="-6824" r="-8893" b="-10963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E88D1EA2-BF5E-4708-DD77-093597DAC844}"/>
                </a:ext>
              </a:extLst>
            </p:cNvPr>
            <p:cNvSpPr/>
            <p:nvPr/>
          </p:nvSpPr>
          <p:spPr>
            <a:xfrm>
              <a:off x="9021266" y="3481454"/>
              <a:ext cx="1868135" cy="1868137"/>
            </a:xfrm>
            <a:prstGeom prst="roundRect">
              <a:avLst>
                <a:gd name="adj" fmla="val 142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169" t="-5616" r="-35747" b="-13128"/>
              </a:stretch>
            </a:blip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586;p19">
            <a:extLst>
              <a:ext uri="{FF2B5EF4-FFF2-40B4-BE49-F238E27FC236}">
                <a16:creationId xmlns:a16="http://schemas.microsoft.com/office/drawing/2014/main" id="{EF9A2816-EDD3-6918-8B9B-6A225DCA97E2}"/>
              </a:ext>
            </a:extLst>
          </p:cNvPr>
          <p:cNvSpPr txBox="1"/>
          <p:nvPr/>
        </p:nvSpPr>
        <p:spPr>
          <a:xfrm>
            <a:off x="983383" y="2118096"/>
            <a:ext cx="5275177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Cuidado del suelo y del agua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696 Ha hectáreas en proceso de restauración: 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445,8 Ha en </a:t>
            </a: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erros </a:t>
            </a: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rientales</a:t>
            </a: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250,3 Ha </a:t>
            </a: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humedales y otras áreas de interés ambiental </a:t>
            </a:r>
            <a:endParaRPr lang="es-C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Iniciar la restauración de 1.030 hectáreas en las cuencas estratégicas abastecedoras de agua para Bogotá</a:t>
            </a:r>
            <a:endParaRPr lang="es-CO" sz="1100" dirty="0"/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Intervención de 4 bosques urbanos y otros procesos de renaturalización</a:t>
            </a:r>
            <a:endParaRPr lang="es-CO"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86;p19">
            <a:extLst>
              <a:ext uri="{FF2B5EF4-FFF2-40B4-BE49-F238E27FC236}">
                <a16:creationId xmlns:a16="http://schemas.microsoft.com/office/drawing/2014/main" id="{3BBB4BD8-92CF-F608-C913-59A09431E64F}"/>
              </a:ext>
            </a:extLst>
          </p:cNvPr>
          <p:cNvSpPr txBox="1"/>
          <p:nvPr/>
        </p:nvSpPr>
        <p:spPr>
          <a:xfrm>
            <a:off x="983383" y="4498877"/>
            <a:ext cx="5275177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Calidad del Aire: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Implementación de 2 Zonas Urbanas por un Mejor Aire (ZUMA) en el occidente de la ciudad</a:t>
            </a:r>
            <a:endParaRPr lang="es-CO" sz="1100" dirty="0"/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Renovación de vehículos de carga urbana - </a:t>
            </a:r>
            <a:r>
              <a:rPr lang="es-CO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Foncarga</a:t>
            </a:r>
            <a:endParaRPr lang="es-C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 de emisiones contaminantes de fuentes fijas y móviles</a:t>
            </a:r>
            <a:endParaRPr lang="es-CO" sz="11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3A7C1F8-5DC4-F1F2-D63F-C90DC899FCE7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623D4C0A-C3E3-6070-7297-3A0DE9358B59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E221D193-3BEA-B558-00BF-C4F6E73AB96B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C61C033-6EF5-909E-F311-F04E13D093CB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5;p19">
            <a:extLst>
              <a:ext uri="{FF2B5EF4-FFF2-40B4-BE49-F238E27FC236}">
                <a16:creationId xmlns:a16="http://schemas.microsoft.com/office/drawing/2014/main" id="{FF36BD0D-0086-F9FE-472F-AF480C4856A4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1" name="Google Shape;585;p19">
            <a:extLst>
              <a:ext uri="{FF2B5EF4-FFF2-40B4-BE49-F238E27FC236}">
                <a16:creationId xmlns:a16="http://schemas.microsoft.com/office/drawing/2014/main" id="{DE352817-9855-37DA-C3C3-319E3CDFC0C1}"/>
              </a:ext>
            </a:extLst>
          </p:cNvPr>
          <p:cNvSpPr txBox="1"/>
          <p:nvPr/>
        </p:nvSpPr>
        <p:spPr>
          <a:xfrm>
            <a:off x="7649208" y="3316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Acción climática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272889BA-AA9B-4067-16EF-F2FF4AB32A1E}"/>
              </a:ext>
            </a:extLst>
          </p:cNvPr>
          <p:cNvSpPr/>
          <p:nvPr/>
        </p:nvSpPr>
        <p:spPr>
          <a:xfrm>
            <a:off x="7471127" y="4262760"/>
            <a:ext cx="981075" cy="899790"/>
          </a:xfrm>
          <a:prstGeom prst="roundRect">
            <a:avLst>
              <a:gd name="adj" fmla="val 18723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5E58ABAB-79A4-BF23-1AAF-66D7953B625E}"/>
              </a:ext>
            </a:extLst>
          </p:cNvPr>
          <p:cNvSpPr/>
          <p:nvPr/>
        </p:nvSpPr>
        <p:spPr>
          <a:xfrm>
            <a:off x="8966552" y="2729234"/>
            <a:ext cx="876300" cy="699766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535CBF54-652B-A514-CAB3-6684ADCCC709}"/>
              </a:ext>
            </a:extLst>
          </p:cNvPr>
          <p:cNvSpPr/>
          <p:nvPr/>
        </p:nvSpPr>
        <p:spPr>
          <a:xfrm>
            <a:off x="1058874" y="2210946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A3B9E564-8544-1CED-39D5-3578377BB032}"/>
              </a:ext>
            </a:extLst>
          </p:cNvPr>
          <p:cNvSpPr/>
          <p:nvPr/>
        </p:nvSpPr>
        <p:spPr>
          <a:xfrm>
            <a:off x="1058874" y="4591231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1B67-6D1C-19FD-540B-30E77315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6;p19">
            <a:extLst>
              <a:ext uri="{FF2B5EF4-FFF2-40B4-BE49-F238E27FC236}">
                <a16:creationId xmlns:a16="http://schemas.microsoft.com/office/drawing/2014/main" id="{B54E28FF-1A50-5A6D-A7C3-649509D52DFD}"/>
              </a:ext>
            </a:extLst>
          </p:cNvPr>
          <p:cNvSpPr txBox="1"/>
          <p:nvPr/>
        </p:nvSpPr>
        <p:spPr>
          <a:xfrm>
            <a:off x="983383" y="2118096"/>
            <a:ext cx="5275177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Mitigación del riesgo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Reasentamiento de familias en zonas de riesgo no mitigable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endParaRPr lang="es-E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Levantamiento de estudios y evaluaciones de riesgo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endParaRPr lang="es-E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Intervención con obras para la reducción del riesgo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endParaRPr lang="es-E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Prestación de servicios de atención ante incidentes, emergencias y desastres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endParaRPr lang="es-CO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C629D294-AB94-B69B-06BA-44DB6EDA37A8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5;p19">
            <a:extLst>
              <a:ext uri="{FF2B5EF4-FFF2-40B4-BE49-F238E27FC236}">
                <a16:creationId xmlns:a16="http://schemas.microsoft.com/office/drawing/2014/main" id="{8D10270A-4208-E5D1-15EB-691C5DF316AC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1" name="Google Shape;585;p19">
            <a:extLst>
              <a:ext uri="{FF2B5EF4-FFF2-40B4-BE49-F238E27FC236}">
                <a16:creationId xmlns:a16="http://schemas.microsoft.com/office/drawing/2014/main" id="{1673DAB8-7E4A-5CDE-2CB6-2F85B4592E32}"/>
              </a:ext>
            </a:extLst>
          </p:cNvPr>
          <p:cNvSpPr txBox="1"/>
          <p:nvPr/>
        </p:nvSpPr>
        <p:spPr>
          <a:xfrm>
            <a:off x="7649208" y="3316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Acción climática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2BC0ED71-1AC9-57C7-B702-86BD4516AEB7}"/>
              </a:ext>
            </a:extLst>
          </p:cNvPr>
          <p:cNvSpPr/>
          <p:nvPr/>
        </p:nvSpPr>
        <p:spPr>
          <a:xfrm>
            <a:off x="1058874" y="2210946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B7EC04A-4A63-6CFC-1C65-4DDD4C9CCBC5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4A40B1A5-B273-3CB4-84E8-C52E65887992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594D6E72-6924-FF92-D637-E347BC253750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96ADB432-723A-3EDA-93F4-15C57F38D5E1}"/>
              </a:ext>
            </a:extLst>
          </p:cNvPr>
          <p:cNvSpPr/>
          <p:nvPr/>
        </p:nvSpPr>
        <p:spPr>
          <a:xfrm>
            <a:off x="7255561" y="1714500"/>
            <a:ext cx="2655430" cy="3894992"/>
          </a:xfrm>
          <a:prstGeom prst="roundRect">
            <a:avLst>
              <a:gd name="adj" fmla="val 142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19" t="129" r="-97951" b="-3353"/>
            </a:stretch>
          </a:blip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BF0D"/>
              </a:solidFill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A9BB2DF4-C133-3045-3E73-704B083FA399}"/>
              </a:ext>
            </a:extLst>
          </p:cNvPr>
          <p:cNvSpPr/>
          <p:nvPr/>
        </p:nvSpPr>
        <p:spPr>
          <a:xfrm rot="10800000">
            <a:off x="6989154" y="4396195"/>
            <a:ext cx="543170" cy="543170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rgbClr val="5466E7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5AFD32E3-5781-7E1E-9520-A783AB02E778}"/>
              </a:ext>
            </a:extLst>
          </p:cNvPr>
          <p:cNvSpPr/>
          <p:nvPr/>
        </p:nvSpPr>
        <p:spPr>
          <a:xfrm rot="10800000" flipV="1">
            <a:off x="9823776" y="3729794"/>
            <a:ext cx="174427" cy="174427"/>
          </a:xfrm>
          <a:prstGeom prst="roundRect">
            <a:avLst>
              <a:gd name="adj" fmla="val 23813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579B-64FF-2294-A499-77E1CA03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85;p19">
            <a:extLst>
              <a:ext uri="{FF2B5EF4-FFF2-40B4-BE49-F238E27FC236}">
                <a16:creationId xmlns:a16="http://schemas.microsoft.com/office/drawing/2014/main" id="{C7ED4F6F-B6AF-D2B6-9AB7-C0B6A66BC1BA}"/>
              </a:ext>
            </a:extLst>
          </p:cNvPr>
          <p:cNvSpPr txBox="1"/>
          <p:nvPr/>
        </p:nvSpPr>
        <p:spPr>
          <a:xfrm>
            <a:off x="983384" y="1042280"/>
            <a:ext cx="5527881" cy="7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28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¿En qué se están invirtiendo tus pagos en la ciudad?</a:t>
            </a:r>
            <a:endParaRPr sz="2800" b="1" i="0" u="none" strike="noStrike" cap="none" dirty="0">
              <a:solidFill>
                <a:srgbClr val="232A34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2" name="Google Shape;586;p19">
            <a:extLst>
              <a:ext uri="{FF2B5EF4-FFF2-40B4-BE49-F238E27FC236}">
                <a16:creationId xmlns:a16="http://schemas.microsoft.com/office/drawing/2014/main" id="{DC3797F7-2952-155F-BB70-B42F6597ECA1}"/>
              </a:ext>
            </a:extLst>
          </p:cNvPr>
          <p:cNvSpPr txBox="1"/>
          <p:nvPr/>
        </p:nvSpPr>
        <p:spPr>
          <a:xfrm>
            <a:off x="983383" y="2003796"/>
            <a:ext cx="552788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Acceso y permanencia escolar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5.900 nuevos jóvenes a la E  + 32.000 de cohortes anteriores.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3.000 jóvenes en educación </a:t>
            </a:r>
            <a:r>
              <a:rPr lang="es-CO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posmedia</a:t>
            </a:r>
            <a:r>
              <a:rPr lang="es-CO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cursos cortos. </a:t>
            </a:r>
          </a:p>
        </p:txBody>
      </p:sp>
      <p:sp>
        <p:nvSpPr>
          <p:cNvPr id="8" name="Google Shape;586;p19">
            <a:extLst>
              <a:ext uri="{FF2B5EF4-FFF2-40B4-BE49-F238E27FC236}">
                <a16:creationId xmlns:a16="http://schemas.microsoft.com/office/drawing/2014/main" id="{D208F111-DB6C-E933-CBF6-AAD1103085F2}"/>
              </a:ext>
            </a:extLst>
          </p:cNvPr>
          <p:cNvSpPr txBox="1"/>
          <p:nvPr/>
        </p:nvSpPr>
        <p:spPr>
          <a:xfrm>
            <a:off x="983383" y="3312500"/>
            <a:ext cx="5527881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Integración social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Transferencias monetarias para 300.000 hogares en condición de pobreza o vulnerabilidad.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Estrategias de inclusión social y productiva 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Atención integral poblaciones vulnerables (adulto mayor, infancia y adolescencia, </a:t>
            </a:r>
            <a:r>
              <a:rPr lang="es-E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lgbti</a:t>
            </a: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habitantes de calle, discapacidad y cuidadores)</a:t>
            </a:r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96FB410C-2E49-7845-7E8C-BC499213F0EE}"/>
              </a:ext>
            </a:extLst>
          </p:cNvPr>
          <p:cNvSpPr/>
          <p:nvPr/>
        </p:nvSpPr>
        <p:spPr>
          <a:xfrm>
            <a:off x="1058874" y="2096646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7AA5813C-319B-033E-262E-F2C598DA19EB}"/>
              </a:ext>
            </a:extLst>
          </p:cNvPr>
          <p:cNvSpPr/>
          <p:nvPr/>
        </p:nvSpPr>
        <p:spPr>
          <a:xfrm>
            <a:off x="1058874" y="3404854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586;p19">
            <a:extLst>
              <a:ext uri="{FF2B5EF4-FFF2-40B4-BE49-F238E27FC236}">
                <a16:creationId xmlns:a16="http://schemas.microsoft.com/office/drawing/2014/main" id="{0C3668F4-E71F-8716-DCBD-27E794AA9199}"/>
              </a:ext>
            </a:extLst>
          </p:cNvPr>
          <p:cNvSpPr txBox="1"/>
          <p:nvPr/>
        </p:nvSpPr>
        <p:spPr>
          <a:xfrm>
            <a:off x="983383" y="5235510"/>
            <a:ext cx="61145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Arial" panose="020B0604020202020204" pitchFamily="34" charset="0"/>
              <a:buChar char="•"/>
            </a:pPr>
            <a:r>
              <a:rPr lang="es-CO" sz="1400" b="1" i="0" u="none" strike="noStrike" cap="none" dirty="0">
                <a:solidFill>
                  <a:srgbClr val="232A34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Salud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  <a:buFont typeface="Noto Sans Symbols"/>
              <a:buChar char="✔"/>
            </a:pPr>
            <a:endParaRPr sz="16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 cobertura del aseguramiento al SGSSS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Salud Pública de Intervenciones Colectivas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Letra del sistema regular"/>
              <a:buChar char="-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Fortalecimiento a las Subredes Integradas de Servicios de Salud </a:t>
            </a:r>
          </a:p>
        </p:txBody>
      </p:sp>
      <p:sp>
        <p:nvSpPr>
          <p:cNvPr id="18" name="Rounded Rectangle 47">
            <a:extLst>
              <a:ext uri="{FF2B5EF4-FFF2-40B4-BE49-F238E27FC236}">
                <a16:creationId xmlns:a16="http://schemas.microsoft.com/office/drawing/2014/main" id="{D52996CB-E97E-335D-201A-29DD2565FBC5}"/>
              </a:ext>
            </a:extLst>
          </p:cNvPr>
          <p:cNvSpPr/>
          <p:nvPr/>
        </p:nvSpPr>
        <p:spPr>
          <a:xfrm>
            <a:off x="1058874" y="5336916"/>
            <a:ext cx="97727" cy="103318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B140F798-8B4E-783C-E4F6-652BE51A669A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EED7C798-16B0-F849-BCAA-424072F7CECE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18">
              <a:extLst>
                <a:ext uri="{FF2B5EF4-FFF2-40B4-BE49-F238E27FC236}">
                  <a16:creationId xmlns:a16="http://schemas.microsoft.com/office/drawing/2014/main" id="{18347C6C-76DE-529B-8A66-E0B089ACBD75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37D658F9-5314-B2FA-5E9D-45A501A59B7D}"/>
              </a:ext>
            </a:extLst>
          </p:cNvPr>
          <p:cNvSpPr/>
          <p:nvPr/>
        </p:nvSpPr>
        <p:spPr>
          <a:xfrm>
            <a:off x="7255561" y="1714500"/>
            <a:ext cx="2655430" cy="3894992"/>
          </a:xfrm>
          <a:prstGeom prst="roundRect">
            <a:avLst>
              <a:gd name="adj" fmla="val 1427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8962" t="-18033" r="-8962" b="-5424"/>
            </a:stretch>
          </a:blip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BF0D"/>
              </a:solidFill>
            </a:endParaRP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6BD9A694-A624-E20A-714B-57F4FFF3464A}"/>
              </a:ext>
            </a:extLst>
          </p:cNvPr>
          <p:cNvSpPr/>
          <p:nvPr/>
        </p:nvSpPr>
        <p:spPr>
          <a:xfrm rot="10800000">
            <a:off x="6989154" y="4396195"/>
            <a:ext cx="543170" cy="543170"/>
          </a:xfrm>
          <a:prstGeom prst="roundRect">
            <a:avLst>
              <a:gd name="adj" fmla="val 50000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rgbClr val="5466E7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5657B6E8-730E-9ECB-2EA1-9B0A01558CC7}"/>
              </a:ext>
            </a:extLst>
          </p:cNvPr>
          <p:cNvSpPr/>
          <p:nvPr/>
        </p:nvSpPr>
        <p:spPr>
          <a:xfrm rot="10800000" flipV="1">
            <a:off x="9823776" y="3729794"/>
            <a:ext cx="174427" cy="174427"/>
          </a:xfrm>
          <a:prstGeom prst="roundRect">
            <a:avLst>
              <a:gd name="adj" fmla="val 23813"/>
            </a:avLst>
          </a:prstGeom>
          <a:solidFill>
            <a:srgbClr val="FFB71A"/>
          </a:solidFill>
          <a:ln>
            <a:noFill/>
          </a:ln>
          <a:effectLst>
            <a:outerShdw blurRad="254000" dist="63500" dir="5400000" algn="t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6AF10E1C-EF76-08EA-76DE-DD2E08ECBE0A}"/>
              </a:ext>
            </a:extLst>
          </p:cNvPr>
          <p:cNvSpPr/>
          <p:nvPr/>
        </p:nvSpPr>
        <p:spPr>
          <a:xfrm>
            <a:off x="7255561" y="-3348901"/>
            <a:ext cx="2655430" cy="4360984"/>
          </a:xfrm>
          <a:prstGeom prst="roundRect">
            <a:avLst>
              <a:gd name="adj" fmla="val 14270"/>
            </a:avLst>
          </a:prstGeom>
          <a:solidFill>
            <a:srgbClr val="FFB71A"/>
          </a:solidFill>
          <a:ln>
            <a:noFill/>
          </a:ln>
          <a:effectLst>
            <a:outerShdw blurRad="635000" sx="102000" sy="102000" algn="ctr" rotWithShape="0">
              <a:srgbClr val="57267C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585;p19">
            <a:extLst>
              <a:ext uri="{FF2B5EF4-FFF2-40B4-BE49-F238E27FC236}">
                <a16:creationId xmlns:a16="http://schemas.microsoft.com/office/drawing/2014/main" id="{BC157E3F-9BB7-44F4-3D52-D82599A8873E}"/>
              </a:ext>
            </a:extLst>
          </p:cNvPr>
          <p:cNvSpPr txBox="1"/>
          <p:nvPr/>
        </p:nvSpPr>
        <p:spPr>
          <a:xfrm>
            <a:off x="7649208" y="331636"/>
            <a:ext cx="18681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Gasto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A34"/>
              </a:buClr>
              <a:buSzPts val="1600"/>
            </a:pPr>
            <a:r>
              <a:rPr lang="es-ES" sz="1600" b="1" i="1" u="none" strike="noStrike" cap="none" dirty="0">
                <a:solidFill>
                  <a:schemeClr val="bg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Social</a:t>
            </a:r>
            <a:endParaRPr sz="1600" b="1" i="1" u="none" strike="noStrike" cap="none" dirty="0">
              <a:solidFill>
                <a:schemeClr val="bg1"/>
              </a:solidFill>
              <a:latin typeface="Poppins SemiBold" pitchFamily="2" charset="77"/>
              <a:ea typeface="Arial"/>
              <a:cs typeface="Poppins SemiBold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32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6C8E60CD-3E8A-38B8-997D-DEF001B0D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981" y="954449"/>
            <a:ext cx="10512862" cy="560242"/>
          </a:xfrm>
        </p:spPr>
        <p:txBody>
          <a:bodyPr vert="horz" lIns="91416" tIns="45708" rIns="91416" bIns="45708" rtlCol="0" anchor="b">
            <a:normAutofit fontScale="97500"/>
          </a:bodyPr>
          <a:lstStyle>
            <a:defPPr>
              <a:defRPr lang="es-CO"/>
            </a:defPPr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MX" sz="2000" b="1" dirty="0">
                <a:latin typeface="Poppins SemiBold" pitchFamily="2" charset="77"/>
                <a:cs typeface="Poppins SemiBold" pitchFamily="2" charset="77"/>
              </a:rPr>
              <a:t>En 2025,  por cada $100.000 que recibe la ciudad, los destinará a:</a:t>
            </a:r>
            <a:endParaRPr lang="es-CO" sz="2000" b="1" dirty="0">
              <a:latin typeface="Poppins SemiBold" pitchFamily="2" charset="77"/>
              <a:cs typeface="Poppins SemiBold" pitchFamily="2" charset="77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86DF6CB-0DBC-61ED-BD09-56493EE47085}"/>
              </a:ext>
            </a:extLst>
          </p:cNvPr>
          <p:cNvGrpSpPr/>
          <p:nvPr/>
        </p:nvGrpSpPr>
        <p:grpSpPr>
          <a:xfrm>
            <a:off x="718367" y="1866941"/>
            <a:ext cx="10632476" cy="3821436"/>
            <a:chOff x="778174" y="1518282"/>
            <a:chExt cx="10632476" cy="3821436"/>
          </a:xfrm>
        </p:grpSpPr>
        <p:pic>
          <p:nvPicPr>
            <p:cNvPr id="1026" name="Picture 2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597D37F6-912E-5A89-33B1-AA1F854A2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4"/>
            <a:stretch/>
          </p:blipFill>
          <p:spPr bwMode="auto">
            <a:xfrm>
              <a:off x="778174" y="1518282"/>
              <a:ext cx="10632476" cy="382143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7E8F14CB-750B-805A-2E1A-EC9B209A3D0B}"/>
                </a:ext>
              </a:extLst>
            </p:cNvPr>
            <p:cNvSpPr/>
            <p:nvPr/>
          </p:nvSpPr>
          <p:spPr>
            <a:xfrm>
              <a:off x="893135" y="1663994"/>
              <a:ext cx="3561907" cy="3530012"/>
            </a:xfrm>
            <a:prstGeom prst="roundRect">
              <a:avLst>
                <a:gd name="adj" fmla="val 6362"/>
              </a:avLst>
            </a:prstGeom>
            <a:gradFill>
              <a:gsLst>
                <a:gs pos="18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8700207E-7A27-AAE8-A1D8-F8B935743FD8}"/>
                </a:ext>
              </a:extLst>
            </p:cNvPr>
            <p:cNvSpPr/>
            <p:nvPr/>
          </p:nvSpPr>
          <p:spPr>
            <a:xfrm>
              <a:off x="4527472" y="1663994"/>
              <a:ext cx="2415588" cy="3530012"/>
            </a:xfrm>
            <a:prstGeom prst="roundRect">
              <a:avLst>
                <a:gd name="adj" fmla="val 7608"/>
              </a:avLst>
            </a:prstGeom>
            <a:gradFill>
              <a:gsLst>
                <a:gs pos="19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C4BDC788-7E7B-366D-ACC3-F31172AB598D}"/>
                </a:ext>
              </a:extLst>
            </p:cNvPr>
            <p:cNvSpPr/>
            <p:nvPr/>
          </p:nvSpPr>
          <p:spPr>
            <a:xfrm>
              <a:off x="10585308" y="4327452"/>
              <a:ext cx="710382" cy="866554"/>
            </a:xfrm>
            <a:prstGeom prst="roundRect">
              <a:avLst>
                <a:gd name="adj" fmla="val 12450"/>
              </a:avLst>
            </a:prstGeom>
            <a:gradFill>
              <a:gsLst>
                <a:gs pos="19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F7A47E16-5F6D-13D2-0942-A66B1529E6F4}"/>
                </a:ext>
              </a:extLst>
            </p:cNvPr>
            <p:cNvSpPr/>
            <p:nvPr/>
          </p:nvSpPr>
          <p:spPr>
            <a:xfrm>
              <a:off x="9822482" y="4327452"/>
              <a:ext cx="718296" cy="866554"/>
            </a:xfrm>
            <a:prstGeom prst="roundRect">
              <a:avLst>
                <a:gd name="adj" fmla="val 12450"/>
              </a:avLst>
            </a:prstGeom>
            <a:gradFill>
              <a:gsLst>
                <a:gs pos="24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8F9EE639-3788-A1D9-1612-D125684B1268}"/>
                </a:ext>
              </a:extLst>
            </p:cNvPr>
            <p:cNvSpPr/>
            <p:nvPr/>
          </p:nvSpPr>
          <p:spPr>
            <a:xfrm>
              <a:off x="10585308" y="2960539"/>
              <a:ext cx="710382" cy="1139006"/>
            </a:xfrm>
            <a:prstGeom prst="roundRect">
              <a:avLst>
                <a:gd name="adj" fmla="val 12450"/>
              </a:avLst>
            </a:prstGeom>
            <a:gradFill>
              <a:gsLst>
                <a:gs pos="21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9C11C37F-F90D-911C-02BA-B51B2A4FB1B3}"/>
                </a:ext>
              </a:extLst>
            </p:cNvPr>
            <p:cNvSpPr/>
            <p:nvPr/>
          </p:nvSpPr>
          <p:spPr>
            <a:xfrm>
              <a:off x="9822482" y="2960539"/>
              <a:ext cx="718296" cy="1139006"/>
            </a:xfrm>
            <a:prstGeom prst="roundRect">
              <a:avLst>
                <a:gd name="adj" fmla="val 12450"/>
              </a:avLst>
            </a:prstGeom>
            <a:gradFill>
              <a:gsLst>
                <a:gs pos="20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9BC56BD9-DDBB-073A-0427-A9E5D3A22D18}"/>
                </a:ext>
              </a:extLst>
            </p:cNvPr>
            <p:cNvSpPr/>
            <p:nvPr/>
          </p:nvSpPr>
          <p:spPr>
            <a:xfrm>
              <a:off x="9822482" y="1710124"/>
              <a:ext cx="1473208" cy="1325173"/>
            </a:xfrm>
            <a:prstGeom prst="roundRect">
              <a:avLst>
                <a:gd name="adj" fmla="val 12450"/>
              </a:avLst>
            </a:prstGeom>
            <a:gradFill>
              <a:gsLst>
                <a:gs pos="28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7ABA048D-8C33-268A-A990-8E8D72BF6088}"/>
                </a:ext>
              </a:extLst>
            </p:cNvPr>
            <p:cNvSpPr/>
            <p:nvPr/>
          </p:nvSpPr>
          <p:spPr>
            <a:xfrm>
              <a:off x="7015488" y="1701209"/>
              <a:ext cx="1267271" cy="3492797"/>
            </a:xfrm>
            <a:prstGeom prst="roundRect">
              <a:avLst>
                <a:gd name="adj" fmla="val 12450"/>
              </a:avLst>
            </a:prstGeom>
            <a:gradFill>
              <a:gsLst>
                <a:gs pos="24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F91A0BBB-7477-6A2D-2442-45DA69D05F3E}"/>
                </a:ext>
              </a:extLst>
            </p:cNvPr>
            <p:cNvSpPr/>
            <p:nvPr/>
          </p:nvSpPr>
          <p:spPr>
            <a:xfrm>
              <a:off x="8355187" y="4036968"/>
              <a:ext cx="1412773" cy="1157038"/>
            </a:xfrm>
            <a:prstGeom prst="roundRect">
              <a:avLst>
                <a:gd name="adj" fmla="val 12450"/>
              </a:avLst>
            </a:prstGeom>
            <a:gradFill>
              <a:gsLst>
                <a:gs pos="36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DBC42526-3E84-F6EB-A214-6D655F7244A2}"/>
                </a:ext>
              </a:extLst>
            </p:cNvPr>
            <p:cNvSpPr/>
            <p:nvPr/>
          </p:nvSpPr>
          <p:spPr>
            <a:xfrm>
              <a:off x="8355187" y="3019545"/>
              <a:ext cx="1412773" cy="1080000"/>
            </a:xfrm>
            <a:prstGeom prst="roundRect">
              <a:avLst>
                <a:gd name="adj" fmla="val 12450"/>
              </a:avLst>
            </a:prstGeom>
            <a:gradFill>
              <a:gsLst>
                <a:gs pos="30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Rectángulo redondeado 15">
              <a:extLst>
                <a:ext uri="{FF2B5EF4-FFF2-40B4-BE49-F238E27FC236}">
                  <a16:creationId xmlns:a16="http://schemas.microsoft.com/office/drawing/2014/main" id="{C6B30587-A4C5-2BBE-F52C-8071CD4E5D11}"/>
                </a:ext>
              </a:extLst>
            </p:cNvPr>
            <p:cNvSpPr/>
            <p:nvPr/>
          </p:nvSpPr>
          <p:spPr>
            <a:xfrm>
              <a:off x="8337281" y="1701208"/>
              <a:ext cx="1412773" cy="1334089"/>
            </a:xfrm>
            <a:prstGeom prst="roundRect">
              <a:avLst>
                <a:gd name="adj" fmla="val 12450"/>
              </a:avLst>
            </a:prstGeom>
            <a:gradFill>
              <a:gsLst>
                <a:gs pos="32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14400000" scaled="0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>
                  <a:alpha val="4748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CBCE14F8-D856-5957-C2C2-4AE296CBDCB0}"/>
                </a:ext>
              </a:extLst>
            </p:cNvPr>
            <p:cNvSpPr txBox="1"/>
            <p:nvPr/>
          </p:nvSpPr>
          <p:spPr>
            <a:xfrm>
              <a:off x="1012749" y="3530042"/>
              <a:ext cx="3195351" cy="52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Educación y Salud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$34.000</a:t>
              </a: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3C53B807-6AAC-CC36-CEC8-8F6B19687125}"/>
                </a:ext>
              </a:extLst>
            </p:cNvPr>
            <p:cNvSpPr txBox="1"/>
            <p:nvPr/>
          </p:nvSpPr>
          <p:spPr>
            <a:xfrm>
              <a:off x="4681156" y="3459510"/>
              <a:ext cx="2031341" cy="661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Infraestructura Vial y Movilidad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$23.500</a:t>
              </a:r>
              <a:endParaRPr lang="es-CO" sz="900" b="1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B9B563DE-9FE5-7E3F-09A0-B46A13ACDD86}"/>
                </a:ext>
              </a:extLst>
            </p:cNvPr>
            <p:cNvSpPr txBox="1"/>
            <p:nvPr/>
          </p:nvSpPr>
          <p:spPr>
            <a:xfrm>
              <a:off x="7084287" y="2634957"/>
              <a:ext cx="1181398" cy="1649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Gastos Fijos como el pago de la nómina, servicios públicos, arriendos, alumbrado público,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entre otros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$13.400</a:t>
              </a:r>
              <a:endParaRPr lang="es-CO" sz="900" b="1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9E2DD337-35DE-9A5D-E9C8-AE6DC032089B}"/>
                </a:ext>
              </a:extLst>
            </p:cNvPr>
            <p:cNvSpPr txBox="1"/>
            <p:nvPr/>
          </p:nvSpPr>
          <p:spPr>
            <a:xfrm>
              <a:off x="9806756" y="4547048"/>
              <a:ext cx="737006" cy="52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Ambiente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$1.300</a:t>
              </a: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B9ADD812-CC65-27C8-9E52-75E17E354223}"/>
                </a:ext>
              </a:extLst>
            </p:cNvPr>
            <p:cNvSpPr txBox="1"/>
            <p:nvPr/>
          </p:nvSpPr>
          <p:spPr>
            <a:xfrm>
              <a:off x="9785866" y="3182138"/>
              <a:ext cx="737006" cy="80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Gastos en otros sectores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$3.350</a:t>
              </a: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D520A1C9-9A69-F1F1-B222-AC9DCD9FC585}"/>
                </a:ext>
              </a:extLst>
            </p:cNvPr>
            <p:cNvSpPr txBox="1"/>
            <p:nvPr/>
          </p:nvSpPr>
          <p:spPr>
            <a:xfrm>
              <a:off x="9836475" y="2263822"/>
              <a:ext cx="1307800" cy="52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Pago de créditos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$5.300</a:t>
              </a: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319F4CF6-A785-7BC1-DEA3-87A54DA02DC6}"/>
                </a:ext>
              </a:extLst>
            </p:cNvPr>
            <p:cNvSpPr txBox="1"/>
            <p:nvPr/>
          </p:nvSpPr>
          <p:spPr>
            <a:xfrm>
              <a:off x="8383088" y="1753106"/>
              <a:ext cx="1394864" cy="118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Recursos para población Vulnerable (Ingreso Mínimo Garantizado, primera infancia, adulto mayor), cultura, recreación y deporte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$6.400</a:t>
              </a:r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B9185E45-EE4D-86DB-CE4A-5E9FBB38A5ED}"/>
                </a:ext>
              </a:extLst>
            </p:cNvPr>
            <p:cNvSpPr txBox="1"/>
            <p:nvPr/>
          </p:nvSpPr>
          <p:spPr>
            <a:xfrm>
              <a:off x="8383088" y="4226448"/>
              <a:ext cx="1396800" cy="84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Agua potable y mejoramiento</a:t>
              </a:r>
            </a:p>
            <a:p>
              <a:pPr marR="0" lvl="0" algn="ctr" rtl="0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de entornos urbanísticos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$4.000</a:t>
              </a: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A08E9C92-A2B6-F98E-26DA-4C21D27466E2}"/>
                </a:ext>
              </a:extLst>
            </p:cNvPr>
            <p:cNvSpPr txBox="1"/>
            <p:nvPr/>
          </p:nvSpPr>
          <p:spPr>
            <a:xfrm>
              <a:off x="8383087" y="3414146"/>
              <a:ext cx="1396800" cy="610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Transferencias para las alcaldías Locales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$4.950</a:t>
              </a: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0CF0496D-E1FF-2DAC-3BD1-38F9567C61E7}"/>
                </a:ext>
              </a:extLst>
            </p:cNvPr>
            <p:cNvSpPr txBox="1"/>
            <p:nvPr/>
          </p:nvSpPr>
          <p:spPr>
            <a:xfrm>
              <a:off x="10486271" y="4408613"/>
              <a:ext cx="893176" cy="65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Subsidios de vivienda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$1.050</a:t>
              </a:r>
            </a:p>
          </p:txBody>
        </p:sp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3EE2E698-F4A3-237B-AC4C-165B7A3DBA9A}"/>
                </a:ext>
              </a:extLst>
            </p:cNvPr>
            <p:cNvSpPr txBox="1"/>
            <p:nvPr/>
          </p:nvSpPr>
          <p:spPr>
            <a:xfrm>
              <a:off x="10544546" y="3321887"/>
              <a:ext cx="737006" cy="52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800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Seguridad</a:t>
              </a: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s-CO" sz="105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  <a:p>
              <a:pPr marR="0" lvl="0" algn="ctr" rtl="0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schemeClr val="dk1"/>
                  </a:solidFill>
                  <a:latin typeface="Poppins" pitchFamily="2" charset="77"/>
                  <a:cs typeface="Poppins" pitchFamily="2" charset="77"/>
                  <a:sym typeface="Arial"/>
                </a:rPr>
                <a:t>$2.750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3B781D8-D804-1611-5321-0D3F65183A7F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E54D588F-98C1-60B3-2864-C76E228A7B68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ed Rectangle 18">
              <a:extLst>
                <a:ext uri="{FF2B5EF4-FFF2-40B4-BE49-F238E27FC236}">
                  <a16:creationId xmlns:a16="http://schemas.microsoft.com/office/drawing/2014/main" id="{72C6C879-43BE-F45B-AB3B-D1B0C43BDAAA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30069BC-7E56-C21F-7B2E-CC82DB08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71" t="58462" r="27280" b="21810"/>
          <a:stretch/>
        </p:blipFill>
        <p:spPr>
          <a:xfrm>
            <a:off x="10403514" y="176228"/>
            <a:ext cx="1664738" cy="4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5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B6E9E-B42C-4680-8395-7260CFE63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24">
            <a:extLst>
              <a:ext uri="{FF2B5EF4-FFF2-40B4-BE49-F238E27FC236}">
                <a16:creationId xmlns:a16="http://schemas.microsoft.com/office/drawing/2014/main" id="{13BA533F-75B3-E879-8E57-73EE60041D39}"/>
              </a:ext>
            </a:extLst>
          </p:cNvPr>
          <p:cNvSpPr/>
          <p:nvPr/>
        </p:nvSpPr>
        <p:spPr>
          <a:xfrm>
            <a:off x="6193655" y="4067165"/>
            <a:ext cx="4220201" cy="3094587"/>
          </a:xfrm>
          <a:custGeom>
            <a:avLst/>
            <a:gdLst>
              <a:gd name="connsiteX0" fmla="*/ 0 w 14030924"/>
              <a:gd name="connsiteY0" fmla="*/ 0 h 10288588"/>
              <a:gd name="connsiteX1" fmla="*/ 4058905 w 14030924"/>
              <a:gd name="connsiteY1" fmla="*/ 0 h 10288588"/>
              <a:gd name="connsiteX2" fmla="*/ 14030924 w 14030924"/>
              <a:gd name="connsiteY2" fmla="*/ 10288588 h 10288588"/>
              <a:gd name="connsiteX3" fmla="*/ 9969757 w 14030924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0924" h="10288588">
                <a:moveTo>
                  <a:pt x="0" y="0"/>
                </a:moveTo>
                <a:lnTo>
                  <a:pt x="4058905" y="0"/>
                </a:lnTo>
                <a:lnTo>
                  <a:pt x="14030924" y="10288588"/>
                </a:lnTo>
                <a:lnTo>
                  <a:pt x="9969757" y="10288588"/>
                </a:lnTo>
                <a:close/>
              </a:path>
            </a:pathLst>
          </a:custGeom>
          <a:gradFill>
            <a:gsLst>
              <a:gs pos="10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4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DA0E875F-8984-3772-0EB6-10714CBDC713}"/>
              </a:ext>
            </a:extLst>
          </p:cNvPr>
          <p:cNvSpPr/>
          <p:nvPr/>
        </p:nvSpPr>
        <p:spPr>
          <a:xfrm>
            <a:off x="-9227" y="-394683"/>
            <a:ext cx="7857461" cy="7647366"/>
          </a:xfrm>
          <a:custGeom>
            <a:avLst/>
            <a:gdLst>
              <a:gd name="connsiteX0" fmla="*/ 3800313 w 10571245"/>
              <a:gd name="connsiteY0" fmla="*/ 5284429 h 10288588"/>
              <a:gd name="connsiteX1" fmla="*/ 8326325 w 10571245"/>
              <a:gd name="connsiteY1" fmla="*/ 9829760 h 10288588"/>
              <a:gd name="connsiteX2" fmla="*/ 7869654 w 10571245"/>
              <a:gd name="connsiteY2" fmla="*/ 10288588 h 10288588"/>
              <a:gd name="connsiteX3" fmla="*/ 0 w 10571245"/>
              <a:gd name="connsiteY3" fmla="*/ 10288588 h 10288588"/>
              <a:gd name="connsiteX4" fmla="*/ 0 w 10571245"/>
              <a:gd name="connsiteY4" fmla="*/ 9099705 h 10288588"/>
              <a:gd name="connsiteX5" fmla="*/ 7254732 w 10571245"/>
              <a:gd name="connsiteY5" fmla="*/ 1817229 h 10288588"/>
              <a:gd name="connsiteX6" fmla="*/ 10571245 w 10571245"/>
              <a:gd name="connsiteY6" fmla="*/ 5144294 h 10288588"/>
              <a:gd name="connsiteX7" fmla="*/ 7254732 w 10571245"/>
              <a:gd name="connsiteY7" fmla="*/ 8471359 h 10288588"/>
              <a:gd name="connsiteX8" fmla="*/ 3938219 w 10571245"/>
              <a:gd name="connsiteY8" fmla="*/ 5144294 h 10288588"/>
              <a:gd name="connsiteX9" fmla="*/ 0 w 10571245"/>
              <a:gd name="connsiteY9" fmla="*/ 1471413 h 10288588"/>
              <a:gd name="connsiteX10" fmla="*/ 3660146 w 10571245"/>
              <a:gd name="connsiteY10" fmla="*/ 5144294 h 10288588"/>
              <a:gd name="connsiteX11" fmla="*/ 0 w 10571245"/>
              <a:gd name="connsiteY11" fmla="*/ 8817175 h 10288588"/>
              <a:gd name="connsiteX12" fmla="*/ 0 w 10571245"/>
              <a:gd name="connsiteY12" fmla="*/ 0 h 10288588"/>
              <a:gd name="connsiteX13" fmla="*/ 7869654 w 10571245"/>
              <a:gd name="connsiteY13" fmla="*/ 0 h 10288588"/>
              <a:gd name="connsiteX14" fmla="*/ 8326325 w 10571245"/>
              <a:gd name="connsiteY14" fmla="*/ 458828 h 10288588"/>
              <a:gd name="connsiteX15" fmla="*/ 3800313 w 10571245"/>
              <a:gd name="connsiteY15" fmla="*/ 5004160 h 10288588"/>
              <a:gd name="connsiteX16" fmla="*/ 0 w 10571245"/>
              <a:gd name="connsiteY16" fmla="*/ 1188883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71245" h="10288588">
                <a:moveTo>
                  <a:pt x="3800313" y="5284429"/>
                </a:moveTo>
                <a:lnTo>
                  <a:pt x="8326325" y="9829760"/>
                </a:lnTo>
                <a:lnTo>
                  <a:pt x="7869654" y="10288588"/>
                </a:lnTo>
                <a:lnTo>
                  <a:pt x="0" y="10288588"/>
                </a:lnTo>
                <a:lnTo>
                  <a:pt x="0" y="9099705"/>
                </a:lnTo>
                <a:close/>
                <a:moveTo>
                  <a:pt x="7254732" y="1817229"/>
                </a:moveTo>
                <a:lnTo>
                  <a:pt x="10571245" y="5144294"/>
                </a:lnTo>
                <a:lnTo>
                  <a:pt x="7254732" y="8471359"/>
                </a:lnTo>
                <a:lnTo>
                  <a:pt x="3938219" y="5144294"/>
                </a:lnTo>
                <a:close/>
                <a:moveTo>
                  <a:pt x="0" y="1471413"/>
                </a:moveTo>
                <a:lnTo>
                  <a:pt x="3660146" y="5144294"/>
                </a:lnTo>
                <a:lnTo>
                  <a:pt x="0" y="8817175"/>
                </a:lnTo>
                <a:close/>
                <a:moveTo>
                  <a:pt x="0" y="0"/>
                </a:moveTo>
                <a:lnTo>
                  <a:pt x="7869654" y="0"/>
                </a:lnTo>
                <a:lnTo>
                  <a:pt x="8326325" y="458828"/>
                </a:lnTo>
                <a:lnTo>
                  <a:pt x="3800313" y="5004160"/>
                </a:lnTo>
                <a:lnTo>
                  <a:pt x="0" y="1188883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90000">
                <a:schemeClr val="bg2"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2" name="Google Shape;264;p1">
            <a:extLst>
              <a:ext uri="{FF2B5EF4-FFF2-40B4-BE49-F238E27FC236}">
                <a16:creationId xmlns:a16="http://schemas.microsoft.com/office/drawing/2014/main" id="{DC79F100-72B4-C6AF-54E9-AF8C7C8CA3C5}"/>
              </a:ext>
            </a:extLst>
          </p:cNvPr>
          <p:cNvSpPr txBox="1">
            <a:spLocks/>
          </p:cNvSpPr>
          <p:nvPr/>
        </p:nvSpPr>
        <p:spPr>
          <a:xfrm>
            <a:off x="1682930" y="3230143"/>
            <a:ext cx="2587972" cy="39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es-CO" sz="40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GRACIAS</a:t>
            </a:r>
          </a:p>
        </p:txBody>
      </p:sp>
      <p:pic>
        <p:nvPicPr>
          <p:cNvPr id="8" name="Marcador de posición de imagen 3">
            <a:extLst>
              <a:ext uri="{FF2B5EF4-FFF2-40B4-BE49-F238E27FC236}">
                <a16:creationId xmlns:a16="http://schemas.microsoft.com/office/drawing/2014/main" id="{01FE81CA-26E2-BB92-6F92-B5531F35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23" b="22623"/>
          <a:stretch>
            <a:fillRect/>
          </a:stretch>
        </p:blipFill>
        <p:spPr bwMode="auto">
          <a:xfrm>
            <a:off x="5143164" y="0"/>
            <a:ext cx="7045661" cy="6858000"/>
          </a:xfrm>
          <a:custGeom>
            <a:avLst/>
            <a:gdLst>
              <a:gd name="T0" fmla="*/ 4676 w 4676"/>
              <a:gd name="T1" fmla="*/ 0 h 4552"/>
              <a:gd name="T2" fmla="*/ 1195 w 4676"/>
              <a:gd name="T3" fmla="*/ 0 h 4552"/>
              <a:gd name="T4" fmla="*/ 993 w 4676"/>
              <a:gd name="T5" fmla="*/ 203 h 4552"/>
              <a:gd name="T6" fmla="*/ 2995 w 4676"/>
              <a:gd name="T7" fmla="*/ 2214 h 4552"/>
              <a:gd name="T8" fmla="*/ 4676 w 4676"/>
              <a:gd name="T9" fmla="*/ 526 h 4552"/>
              <a:gd name="T10" fmla="*/ 4676 w 4676"/>
              <a:gd name="T11" fmla="*/ 0 h 4552"/>
              <a:gd name="T12" fmla="*/ 1195 w 4676"/>
              <a:gd name="T13" fmla="*/ 4552 h 4552"/>
              <a:gd name="T14" fmla="*/ 4676 w 4676"/>
              <a:gd name="T15" fmla="*/ 4552 h 4552"/>
              <a:gd name="T16" fmla="*/ 4676 w 4676"/>
              <a:gd name="T17" fmla="*/ 4026 h 4552"/>
              <a:gd name="T18" fmla="*/ 2995 w 4676"/>
              <a:gd name="T19" fmla="*/ 2338 h 4552"/>
              <a:gd name="T20" fmla="*/ 993 w 4676"/>
              <a:gd name="T21" fmla="*/ 4349 h 4552"/>
              <a:gd name="T22" fmla="*/ 1195 w 4676"/>
              <a:gd name="T23" fmla="*/ 4552 h 4552"/>
              <a:gd name="T24" fmla="*/ 4676 w 4676"/>
              <a:gd name="T25" fmla="*/ 3901 h 4552"/>
              <a:gd name="T26" fmla="*/ 4676 w 4676"/>
              <a:gd name="T27" fmla="*/ 651 h 4552"/>
              <a:gd name="T28" fmla="*/ 3057 w 4676"/>
              <a:gd name="T29" fmla="*/ 2276 h 4552"/>
              <a:gd name="T30" fmla="*/ 4676 w 4676"/>
              <a:gd name="T31" fmla="*/ 3901 h 4552"/>
              <a:gd name="T32" fmla="*/ 0 w 4676"/>
              <a:gd name="T33" fmla="*/ 2276 h 4552"/>
              <a:gd name="T34" fmla="*/ 1467 w 4676"/>
              <a:gd name="T35" fmla="*/ 804 h 4552"/>
              <a:gd name="T36" fmla="*/ 2934 w 4676"/>
              <a:gd name="T37" fmla="*/ 2276 h 4552"/>
              <a:gd name="T38" fmla="*/ 1467 w 4676"/>
              <a:gd name="T39" fmla="*/ 3748 h 4552"/>
              <a:gd name="T40" fmla="*/ 0 w 4676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76" h="4552">
                <a:moveTo>
                  <a:pt x="4676" y="0"/>
                </a:moveTo>
                <a:lnTo>
                  <a:pt x="1195" y="0"/>
                </a:lnTo>
                <a:lnTo>
                  <a:pt x="993" y="203"/>
                </a:lnTo>
                <a:lnTo>
                  <a:pt x="2995" y="2214"/>
                </a:lnTo>
                <a:lnTo>
                  <a:pt x="4676" y="526"/>
                </a:lnTo>
                <a:lnTo>
                  <a:pt x="4676" y="0"/>
                </a:lnTo>
                <a:close/>
                <a:moveTo>
                  <a:pt x="1195" y="4552"/>
                </a:moveTo>
                <a:lnTo>
                  <a:pt x="4676" y="4552"/>
                </a:lnTo>
                <a:lnTo>
                  <a:pt x="4676" y="4026"/>
                </a:lnTo>
                <a:lnTo>
                  <a:pt x="2995" y="2338"/>
                </a:lnTo>
                <a:lnTo>
                  <a:pt x="993" y="4349"/>
                </a:lnTo>
                <a:lnTo>
                  <a:pt x="1195" y="4552"/>
                </a:lnTo>
                <a:close/>
                <a:moveTo>
                  <a:pt x="4676" y="3901"/>
                </a:moveTo>
                <a:lnTo>
                  <a:pt x="4676" y="651"/>
                </a:lnTo>
                <a:lnTo>
                  <a:pt x="3057" y="2276"/>
                </a:lnTo>
                <a:lnTo>
                  <a:pt x="4676" y="3901"/>
                </a:lnTo>
                <a:close/>
                <a:moveTo>
                  <a:pt x="0" y="2276"/>
                </a:moveTo>
                <a:lnTo>
                  <a:pt x="1467" y="804"/>
                </a:lnTo>
                <a:lnTo>
                  <a:pt x="2934" y="2276"/>
                </a:lnTo>
                <a:lnTo>
                  <a:pt x="1467" y="3748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sp>
        <p:nvSpPr>
          <p:cNvPr id="10" name="Полилиния 24">
            <a:extLst>
              <a:ext uri="{FF2B5EF4-FFF2-40B4-BE49-F238E27FC236}">
                <a16:creationId xmlns:a16="http://schemas.microsoft.com/office/drawing/2014/main" id="{E2233822-2924-9637-6C81-7BF761C32BE2}"/>
              </a:ext>
            </a:extLst>
          </p:cNvPr>
          <p:cNvSpPr/>
          <p:nvPr/>
        </p:nvSpPr>
        <p:spPr>
          <a:xfrm>
            <a:off x="7286570" y="-2616200"/>
            <a:ext cx="9351513" cy="6857272"/>
          </a:xfrm>
          <a:custGeom>
            <a:avLst/>
            <a:gdLst>
              <a:gd name="connsiteX0" fmla="*/ 0 w 14030924"/>
              <a:gd name="connsiteY0" fmla="*/ 0 h 10288588"/>
              <a:gd name="connsiteX1" fmla="*/ 4058905 w 14030924"/>
              <a:gd name="connsiteY1" fmla="*/ 0 h 10288588"/>
              <a:gd name="connsiteX2" fmla="*/ 14030924 w 14030924"/>
              <a:gd name="connsiteY2" fmla="*/ 10288588 h 10288588"/>
              <a:gd name="connsiteX3" fmla="*/ 9969757 w 14030924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0924" h="10288588">
                <a:moveTo>
                  <a:pt x="0" y="0"/>
                </a:moveTo>
                <a:lnTo>
                  <a:pt x="4058905" y="0"/>
                </a:lnTo>
                <a:lnTo>
                  <a:pt x="14030924" y="10288588"/>
                </a:lnTo>
                <a:lnTo>
                  <a:pt x="9969757" y="10288588"/>
                </a:lnTo>
                <a:close/>
              </a:path>
            </a:pathLst>
          </a:custGeom>
          <a:gradFill>
            <a:gsLst>
              <a:gs pos="10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4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ECF3D5-CE02-C1D8-A8DE-DC5B52A8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9960" t="45403" r="29754" b="37720"/>
          <a:stretch/>
        </p:blipFill>
        <p:spPr>
          <a:xfrm>
            <a:off x="1635590" y="5849374"/>
            <a:ext cx="2283913" cy="5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9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0EFBE-A143-09AC-ED48-3BEBBE2D2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9;p3">
            <a:extLst>
              <a:ext uri="{FF2B5EF4-FFF2-40B4-BE49-F238E27FC236}">
                <a16:creationId xmlns:a16="http://schemas.microsoft.com/office/drawing/2014/main" id="{FA595285-87B4-D8DB-5802-286135A6B767}"/>
              </a:ext>
            </a:extLst>
          </p:cNvPr>
          <p:cNvSpPr txBox="1"/>
          <p:nvPr/>
        </p:nvSpPr>
        <p:spPr>
          <a:xfrm>
            <a:off x="814816" y="1848753"/>
            <a:ext cx="7405727" cy="279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5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Un </a:t>
            </a:r>
            <a:r>
              <a:rPr lang="es-CO" sz="1350" b="1" dirty="0">
                <a:solidFill>
                  <a:schemeClr val="dk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presupuesto público </a:t>
            </a:r>
            <a:r>
              <a:rPr lang="es-CO" sz="135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 el "plan de gastos" de un gobierno. Así como tú tienes un presupuesto para gestionar tu dinero, el gobierno tiene uno para gestionar el dinero de todos los ciudadanos. </a:t>
            </a:r>
            <a:endParaRPr sz="135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5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Este dinero proviene de los impuestos, que son los pagos que las personas y empresas hacen al gobierno, así como de las utilidades, rendimientos financieros, entre otros.</a:t>
            </a:r>
            <a:endParaRPr sz="135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5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La idea del presupuesto público es muy parecida a la de un presupuesto personal, pero a gran escala. En tu presupuesto se incluyen todos los gastos en los que incurres cada año; estos pueden ser gastos fijos, como arriendos, servicios públicos, alimentación, transporte, entre otros, y gastos variables, extraordinarios o inversiones, como la compra de una casa, de un vehículo o de un electrodoméstico.</a:t>
            </a:r>
          </a:p>
        </p:txBody>
      </p:sp>
      <p:sp>
        <p:nvSpPr>
          <p:cNvPr id="4" name="Google Shape;278;p3">
            <a:extLst>
              <a:ext uri="{FF2B5EF4-FFF2-40B4-BE49-F238E27FC236}">
                <a16:creationId xmlns:a16="http://schemas.microsoft.com/office/drawing/2014/main" id="{B7F8549A-5EB3-7684-7589-C88B2E805FEC}"/>
              </a:ext>
            </a:extLst>
          </p:cNvPr>
          <p:cNvSpPr txBox="1">
            <a:spLocks/>
          </p:cNvSpPr>
          <p:nvPr/>
        </p:nvSpPr>
        <p:spPr>
          <a:xfrm>
            <a:off x="1750553" y="1102856"/>
            <a:ext cx="6469990" cy="23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cs typeface="Poppins" pitchFamily="2" charset="77"/>
                <a:sym typeface="Arial"/>
              </a:rPr>
              <a:t>¿Qué es un presupuesto?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867549D-6A14-E768-C870-6CB70F7D8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816" y="877664"/>
            <a:ext cx="577326" cy="62668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E245676-44A4-ABDA-3407-251A191F6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530" r="16612"/>
          <a:stretch/>
        </p:blipFill>
        <p:spPr>
          <a:xfrm>
            <a:off x="8452423" y="1755665"/>
            <a:ext cx="2801033" cy="2793032"/>
          </a:xfrm>
          <a:prstGeom prst="rect">
            <a:avLst/>
          </a:prstGeom>
        </p:spPr>
      </p:pic>
      <p:sp>
        <p:nvSpPr>
          <p:cNvPr id="8" name="Google Shape;279;p3">
            <a:extLst>
              <a:ext uri="{FF2B5EF4-FFF2-40B4-BE49-F238E27FC236}">
                <a16:creationId xmlns:a16="http://schemas.microsoft.com/office/drawing/2014/main" id="{7F71BFDA-B86C-5E62-4D97-098CAF4A2DFE}"/>
              </a:ext>
            </a:extLst>
          </p:cNvPr>
          <p:cNvSpPr txBox="1"/>
          <p:nvPr/>
        </p:nvSpPr>
        <p:spPr>
          <a:xfrm>
            <a:off x="814816" y="4738525"/>
            <a:ext cx="10628764" cy="137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5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Igualmente, en el presupuesto público se incluye gastos fijos como el pago de nómina de los empleados públicos, arriendos, servicios públicos, mantenimiento de sedes administrativas entre otros, y gastos variables que se ven reflejados en los bienes y servicios que se entregan a la ciudadanía por parte de las diferentes entidades que conforman el Gobierno Distrital, para el cumplimiento del Plan Distrital de Desarrollo.</a:t>
            </a:r>
            <a:endParaRPr lang="es-MX" sz="1350"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3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1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Aquí te explico de manera sencilla, como se refleja esto en un presupuesto público.</a:t>
            </a:r>
            <a:endParaRPr lang="es-MX" sz="1600" b="1" dirty="0">
              <a:solidFill>
                <a:schemeClr val="accent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53B0334-BCF7-5AC5-601E-5DD697FB5C1C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6E0BC79E-E674-E22B-5EAE-186343BBA073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DEFDA495-B87F-0E12-9F34-0ADF777C45EE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DB1A9C2-DCA0-6A15-82C7-2997BA6BF2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471" t="58462" r="27280" b="21810"/>
          <a:stretch/>
        </p:blipFill>
        <p:spPr>
          <a:xfrm>
            <a:off x="9795264" y="314993"/>
            <a:ext cx="2064850" cy="5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55">
            <a:extLst>
              <a:ext uri="{FF2B5EF4-FFF2-40B4-BE49-F238E27FC236}">
                <a16:creationId xmlns:a16="http://schemas.microsoft.com/office/drawing/2014/main" id="{46CC9A34-7AF9-473F-069A-A166F35E0F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092911"/>
              </p:ext>
            </p:extLst>
          </p:nvPr>
        </p:nvGraphicFramePr>
        <p:xfrm>
          <a:off x="3228426" y="2051119"/>
          <a:ext cx="5295629" cy="3142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55">
            <a:extLst>
              <a:ext uri="{FF2B5EF4-FFF2-40B4-BE49-F238E27FC236}">
                <a16:creationId xmlns:a16="http://schemas.microsoft.com/office/drawing/2014/main" id="{4D4E18A2-777F-E1AD-7A84-10DD28AB6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049770"/>
              </p:ext>
            </p:extLst>
          </p:nvPr>
        </p:nvGraphicFramePr>
        <p:xfrm>
          <a:off x="3205634" y="2136366"/>
          <a:ext cx="5777556" cy="342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3" name="Grupo 32">
            <a:extLst>
              <a:ext uri="{FF2B5EF4-FFF2-40B4-BE49-F238E27FC236}">
                <a16:creationId xmlns:a16="http://schemas.microsoft.com/office/drawing/2014/main" id="{EE6E764E-E21E-848F-E5DE-4C95111420DB}"/>
              </a:ext>
            </a:extLst>
          </p:cNvPr>
          <p:cNvGrpSpPr/>
          <p:nvPr/>
        </p:nvGrpSpPr>
        <p:grpSpPr>
          <a:xfrm>
            <a:off x="4165773" y="1325932"/>
            <a:ext cx="1655965" cy="4989283"/>
            <a:chOff x="4131048" y="904182"/>
            <a:chExt cx="1655965" cy="4989283"/>
          </a:xfrm>
        </p:grpSpPr>
        <p:cxnSp>
          <p:nvCxnSpPr>
            <p:cNvPr id="6" name="Straight Arrow Connector 112">
              <a:extLst>
                <a:ext uri="{FF2B5EF4-FFF2-40B4-BE49-F238E27FC236}">
                  <a16:creationId xmlns:a16="http://schemas.microsoft.com/office/drawing/2014/main" id="{EAF89EFB-9B85-C3DD-0C6F-24091CA2C17C}"/>
                </a:ext>
              </a:extLst>
            </p:cNvPr>
            <p:cNvCxnSpPr>
              <a:cxnSpLocks/>
            </p:cNvCxnSpPr>
            <p:nvPr/>
          </p:nvCxnSpPr>
          <p:spPr>
            <a:xfrm>
              <a:off x="4131048" y="3443937"/>
              <a:ext cx="683566" cy="0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112">
              <a:extLst>
                <a:ext uri="{FF2B5EF4-FFF2-40B4-BE49-F238E27FC236}">
                  <a16:creationId xmlns:a16="http://schemas.microsoft.com/office/drawing/2014/main" id="{60933EAE-9AFB-6336-68CB-C4606C140F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1048" y="3996713"/>
              <a:ext cx="683566" cy="222643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112">
              <a:extLst>
                <a:ext uri="{FF2B5EF4-FFF2-40B4-BE49-F238E27FC236}">
                  <a16:creationId xmlns:a16="http://schemas.microsoft.com/office/drawing/2014/main" id="{D293BD11-AF8C-39B1-EE13-424AA67CF374}"/>
                </a:ext>
              </a:extLst>
            </p:cNvPr>
            <p:cNvCxnSpPr>
              <a:cxnSpLocks/>
            </p:cNvCxnSpPr>
            <p:nvPr/>
          </p:nvCxnSpPr>
          <p:spPr>
            <a:xfrm>
              <a:off x="4131048" y="2615981"/>
              <a:ext cx="683566" cy="222643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116">
              <a:extLst>
                <a:ext uri="{FF2B5EF4-FFF2-40B4-BE49-F238E27FC236}">
                  <a16:creationId xmlns:a16="http://schemas.microsoft.com/office/drawing/2014/main" id="{71177233-85D3-6FC4-EDEA-94CF790B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2831" y="4512733"/>
              <a:ext cx="752356" cy="5959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126">
              <a:extLst>
                <a:ext uri="{FF2B5EF4-FFF2-40B4-BE49-F238E27FC236}">
                  <a16:creationId xmlns:a16="http://schemas.microsoft.com/office/drawing/2014/main" id="{B46E8B36-3949-9EDF-8217-A0CC362D8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7226" y="4652000"/>
              <a:ext cx="1279787" cy="1241465"/>
            </a:xfrm>
            <a:prstGeom prst="bentConnector3">
              <a:avLst>
                <a:gd name="adj1" fmla="val 97934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116">
              <a:extLst>
                <a:ext uri="{FF2B5EF4-FFF2-40B4-BE49-F238E27FC236}">
                  <a16:creationId xmlns:a16="http://schemas.microsoft.com/office/drawing/2014/main" id="{9390A78C-DE78-ECC1-D2AA-CEA227517108}"/>
                </a:ext>
              </a:extLst>
            </p:cNvPr>
            <p:cNvCxnSpPr>
              <a:cxnSpLocks/>
            </p:cNvCxnSpPr>
            <p:nvPr/>
          </p:nvCxnSpPr>
          <p:spPr>
            <a:xfrm>
              <a:off x="4472831" y="1688988"/>
              <a:ext cx="752356" cy="5959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126">
              <a:extLst>
                <a:ext uri="{FF2B5EF4-FFF2-40B4-BE49-F238E27FC236}">
                  <a16:creationId xmlns:a16="http://schemas.microsoft.com/office/drawing/2014/main" id="{5ABD87B8-E829-D698-3172-36350B29F3EF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26" y="904182"/>
              <a:ext cx="1279787" cy="1241465"/>
            </a:xfrm>
            <a:prstGeom prst="bentConnector3">
              <a:avLst>
                <a:gd name="adj1" fmla="val 97934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56ACA1D-F98D-CC5D-F1F0-3003899DD11F}"/>
              </a:ext>
            </a:extLst>
          </p:cNvPr>
          <p:cNvGrpSpPr/>
          <p:nvPr/>
        </p:nvGrpSpPr>
        <p:grpSpPr>
          <a:xfrm flipH="1">
            <a:off x="6388566" y="1325932"/>
            <a:ext cx="1655965" cy="4989283"/>
            <a:chOff x="4131048" y="904182"/>
            <a:chExt cx="1655965" cy="4989283"/>
          </a:xfrm>
        </p:grpSpPr>
        <p:cxnSp>
          <p:nvCxnSpPr>
            <p:cNvPr id="35" name="Straight Arrow Connector 112">
              <a:extLst>
                <a:ext uri="{FF2B5EF4-FFF2-40B4-BE49-F238E27FC236}">
                  <a16:creationId xmlns:a16="http://schemas.microsoft.com/office/drawing/2014/main" id="{84A7D876-0F86-9A8D-8CF4-9E85862B8B31}"/>
                </a:ext>
              </a:extLst>
            </p:cNvPr>
            <p:cNvCxnSpPr>
              <a:cxnSpLocks/>
            </p:cNvCxnSpPr>
            <p:nvPr/>
          </p:nvCxnSpPr>
          <p:spPr>
            <a:xfrm>
              <a:off x="4131048" y="3443937"/>
              <a:ext cx="683566" cy="0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12">
              <a:extLst>
                <a:ext uri="{FF2B5EF4-FFF2-40B4-BE49-F238E27FC236}">
                  <a16:creationId xmlns:a16="http://schemas.microsoft.com/office/drawing/2014/main" id="{8E43AD80-9E42-2383-5BBF-C098634EF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1048" y="3996713"/>
              <a:ext cx="683566" cy="222643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12">
              <a:extLst>
                <a:ext uri="{FF2B5EF4-FFF2-40B4-BE49-F238E27FC236}">
                  <a16:creationId xmlns:a16="http://schemas.microsoft.com/office/drawing/2014/main" id="{41EA73CC-9450-DAEF-6B4A-6FB19ECE6C7A}"/>
                </a:ext>
              </a:extLst>
            </p:cNvPr>
            <p:cNvCxnSpPr>
              <a:cxnSpLocks/>
            </p:cNvCxnSpPr>
            <p:nvPr/>
          </p:nvCxnSpPr>
          <p:spPr>
            <a:xfrm>
              <a:off x="4131048" y="2615981"/>
              <a:ext cx="683566" cy="222643"/>
            </a:xfrm>
            <a:prstGeom prst="straightConnector1">
              <a:avLst/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116">
              <a:extLst>
                <a:ext uri="{FF2B5EF4-FFF2-40B4-BE49-F238E27FC236}">
                  <a16:creationId xmlns:a16="http://schemas.microsoft.com/office/drawing/2014/main" id="{9F8221BD-AEC6-0BA4-62A5-2DE754ACF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2831" y="4512733"/>
              <a:ext cx="752356" cy="5959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126">
              <a:extLst>
                <a:ext uri="{FF2B5EF4-FFF2-40B4-BE49-F238E27FC236}">
                  <a16:creationId xmlns:a16="http://schemas.microsoft.com/office/drawing/2014/main" id="{FD008ADC-ADBE-82C7-D486-F0824AA26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7226" y="4652000"/>
              <a:ext cx="1279787" cy="1241465"/>
            </a:xfrm>
            <a:prstGeom prst="bentConnector3">
              <a:avLst>
                <a:gd name="adj1" fmla="val 97934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116">
              <a:extLst>
                <a:ext uri="{FF2B5EF4-FFF2-40B4-BE49-F238E27FC236}">
                  <a16:creationId xmlns:a16="http://schemas.microsoft.com/office/drawing/2014/main" id="{776BB1D2-B033-021E-BB17-490E8AEB535C}"/>
                </a:ext>
              </a:extLst>
            </p:cNvPr>
            <p:cNvCxnSpPr>
              <a:cxnSpLocks/>
            </p:cNvCxnSpPr>
            <p:nvPr/>
          </p:nvCxnSpPr>
          <p:spPr>
            <a:xfrm>
              <a:off x="4472831" y="1688988"/>
              <a:ext cx="752356" cy="5959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126">
              <a:extLst>
                <a:ext uri="{FF2B5EF4-FFF2-40B4-BE49-F238E27FC236}">
                  <a16:creationId xmlns:a16="http://schemas.microsoft.com/office/drawing/2014/main" id="{759E706A-BB78-E545-EED2-41AFD9CF6267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26" y="904182"/>
              <a:ext cx="1279787" cy="1241465"/>
            </a:xfrm>
            <a:prstGeom prst="bentConnector3">
              <a:avLst>
                <a:gd name="adj1" fmla="val 97934"/>
              </a:avLst>
            </a:prstGeom>
            <a:ln>
              <a:solidFill>
                <a:srgbClr val="E52A2A"/>
              </a:solidFill>
              <a:prstDash val="lgDash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2">
            <a:extLst>
              <a:ext uri="{FF2B5EF4-FFF2-40B4-BE49-F238E27FC236}">
                <a16:creationId xmlns:a16="http://schemas.microsoft.com/office/drawing/2014/main" id="{26F1FD20-74CF-D191-0E84-40E16829FAB0}"/>
              </a:ext>
            </a:extLst>
          </p:cNvPr>
          <p:cNvSpPr txBox="1"/>
          <p:nvPr/>
        </p:nvSpPr>
        <p:spPr>
          <a:xfrm>
            <a:off x="8029780" y="1076617"/>
            <a:ext cx="2468647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Lineamientos de política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 de ABRIL)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42308010-9315-830B-444A-4F2D1037621C}"/>
              </a:ext>
            </a:extLst>
          </p:cNvPr>
          <p:cNvSpPr txBox="1"/>
          <p:nvPr/>
        </p:nvSpPr>
        <p:spPr>
          <a:xfrm>
            <a:off x="8029780" y="1886317"/>
            <a:ext cx="2468647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Circular de programación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(ABRIL - MAYO)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1A61DDF9-73D1-D76C-6F47-057D8DD418C5}"/>
              </a:ext>
            </a:extLst>
          </p:cNvPr>
          <p:cNvSpPr txBox="1"/>
          <p:nvPr/>
        </p:nvSpPr>
        <p:spPr>
          <a:xfrm>
            <a:off x="8499245" y="2748831"/>
            <a:ext cx="1583098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Plan Financiero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(JULIO)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79AD8A56-1760-D288-F909-691CEDCA3F24}"/>
              </a:ext>
            </a:extLst>
          </p:cNvPr>
          <p:cNvSpPr txBox="1"/>
          <p:nvPr/>
        </p:nvSpPr>
        <p:spPr>
          <a:xfrm>
            <a:off x="8499244" y="3574648"/>
            <a:ext cx="2323083" cy="62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Presentación con proyectos de inversión entidades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(AGOSTO-SEPTEMBRE)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01671C47-4EDB-E6FF-56E9-45C4A4FE482E}"/>
              </a:ext>
            </a:extLst>
          </p:cNvPr>
          <p:cNvSpPr txBox="1"/>
          <p:nvPr/>
        </p:nvSpPr>
        <p:spPr>
          <a:xfrm>
            <a:off x="8499244" y="4503829"/>
            <a:ext cx="2323083" cy="62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Marco Fiscal de Mediano Plazo – MFMP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(SEPTIEMBRE)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E26697AA-54A2-B260-D71B-874D4333BA55}"/>
              </a:ext>
            </a:extLst>
          </p:cNvPr>
          <p:cNvSpPr txBox="1"/>
          <p:nvPr/>
        </p:nvSpPr>
        <p:spPr>
          <a:xfrm>
            <a:off x="8029780" y="5409873"/>
            <a:ext cx="2052562" cy="62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Mesas de trabajo – Reuniones de Alcalde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(SEPTIEMBRE)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2C25696B-F68E-6E59-9AE4-B9D990D47405}"/>
              </a:ext>
            </a:extLst>
          </p:cNvPr>
          <p:cNvSpPr txBox="1"/>
          <p:nvPr/>
        </p:nvSpPr>
        <p:spPr>
          <a:xfrm>
            <a:off x="8029780" y="6254298"/>
            <a:ext cx="2468647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Cuota Global de Gasto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(FINALES SEPTIEMBRE)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46DF37AD-921F-9C89-E967-57B746526242}"/>
              </a:ext>
            </a:extLst>
          </p:cNvPr>
          <p:cNvSpPr txBox="1"/>
          <p:nvPr/>
        </p:nvSpPr>
        <p:spPr>
          <a:xfrm>
            <a:off x="2010568" y="1068164"/>
            <a:ext cx="2387696" cy="44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Liquidación del Presupuesto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(Antes del 31 de DICIEMBRE)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726406CE-8675-941A-88A3-F3CF72E34B95}"/>
              </a:ext>
            </a:extLst>
          </p:cNvPr>
          <p:cNvSpPr txBox="1"/>
          <p:nvPr/>
        </p:nvSpPr>
        <p:spPr>
          <a:xfrm>
            <a:off x="2003090" y="1877864"/>
            <a:ext cx="2256965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Expedición del Presupuesto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(Acuerdo Decreto)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id="{D0F6AA62-444E-E15E-7D89-96AC2D19BFDB}"/>
              </a:ext>
            </a:extLst>
          </p:cNvPr>
          <p:cNvSpPr txBox="1"/>
          <p:nvPr/>
        </p:nvSpPr>
        <p:spPr>
          <a:xfrm>
            <a:off x="1568777" y="2740378"/>
            <a:ext cx="2157319" cy="62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Discusión y Aprobación – Concejo de Bogotá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(Antes del 10 de DICIEMBRE)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2" name="TextBox 2">
            <a:extLst>
              <a:ext uri="{FF2B5EF4-FFF2-40B4-BE49-F238E27FC236}">
                <a16:creationId xmlns:a16="http://schemas.microsoft.com/office/drawing/2014/main" id="{C8CD6D36-554B-92E4-E217-203172E6049F}"/>
              </a:ext>
            </a:extLst>
          </p:cNvPr>
          <p:cNvSpPr txBox="1"/>
          <p:nvPr/>
        </p:nvSpPr>
        <p:spPr>
          <a:xfrm>
            <a:off x="1811588" y="3664416"/>
            <a:ext cx="1914508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Proyecto Presupuesto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(1 NOVIEMBRE)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3D3501A2-B910-C78B-F9F4-0F649BD116D3}"/>
              </a:ext>
            </a:extLst>
          </p:cNvPr>
          <p:cNvSpPr txBox="1"/>
          <p:nvPr/>
        </p:nvSpPr>
        <p:spPr>
          <a:xfrm>
            <a:off x="1610129" y="6106948"/>
            <a:ext cx="2649926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Anteproyecto de Presupuesto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(Documento y Cargue en sistema de información - OCTUBRE)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20E647FE-116F-72F7-7D9D-CFCFBAFC5605}"/>
              </a:ext>
            </a:extLst>
          </p:cNvPr>
          <p:cNvSpPr txBox="1"/>
          <p:nvPr/>
        </p:nvSpPr>
        <p:spPr>
          <a:xfrm>
            <a:off x="1222489" y="4414813"/>
            <a:ext cx="2503607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CONFIS y Consejo de Gobierno</a:t>
            </a:r>
          </a:p>
          <a:p>
            <a:pPr marR="0" lvl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1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(mediados de OCTUBRE)</a:t>
            </a:r>
            <a:endParaRPr lang="es-CO" sz="10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7" name="TextBox 2">
            <a:extLst>
              <a:ext uri="{FF2B5EF4-FFF2-40B4-BE49-F238E27FC236}">
                <a16:creationId xmlns:a16="http://schemas.microsoft.com/office/drawing/2014/main" id="{DB83140C-D92B-20F6-AD67-720D6D10BF1F}"/>
              </a:ext>
            </a:extLst>
          </p:cNvPr>
          <p:cNvSpPr txBox="1"/>
          <p:nvPr/>
        </p:nvSpPr>
        <p:spPr>
          <a:xfrm>
            <a:off x="1756448" y="5333796"/>
            <a:ext cx="2503607" cy="44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Arial"/>
              </a:rPr>
              <a:t>SHD Y SEDP verifican que estén incluidas las prioridades</a:t>
            </a:r>
            <a:endParaRPr lang="es-CO" sz="1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0E2BE743-CAEB-54E6-C636-FC5EC12F42B5}"/>
              </a:ext>
            </a:extLst>
          </p:cNvPr>
          <p:cNvSpPr txBox="1"/>
          <p:nvPr/>
        </p:nvSpPr>
        <p:spPr>
          <a:xfrm>
            <a:off x="5372684" y="3607217"/>
            <a:ext cx="144345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latin typeface="Poppins" pitchFamily="2" charset="77"/>
                <a:cs typeface="Poppins" pitchFamily="2" charset="77"/>
              </a:rPr>
              <a:t>Proceso de</a:t>
            </a:r>
          </a:p>
          <a:p>
            <a:pPr marR="0" lvl="0" algn="ctr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latin typeface="Poppins" pitchFamily="2" charset="77"/>
                <a:cs typeface="Poppins" pitchFamily="2" charset="77"/>
              </a:rPr>
              <a:t>Programación</a:t>
            </a:r>
          </a:p>
          <a:p>
            <a:pPr marR="0" lvl="0" algn="ctr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latin typeface="Poppins" pitchFamily="2" charset="77"/>
                <a:cs typeface="Poppins" pitchFamily="2" charset="77"/>
              </a:rPr>
              <a:t>Presupuestal</a:t>
            </a: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8A8C62C1-F782-4A10-6D59-4A0913B0B61B}"/>
              </a:ext>
            </a:extLst>
          </p:cNvPr>
          <p:cNvSpPr txBox="1"/>
          <p:nvPr/>
        </p:nvSpPr>
        <p:spPr>
          <a:xfrm>
            <a:off x="485776" y="231697"/>
            <a:ext cx="1120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2700" b="1" kern="1200">
                <a:solidFill>
                  <a:schemeClr val="tx1"/>
                </a:solidFill>
                <a:latin typeface="Cavolini" panose="020B0502040204020203" pitchFamily="66" charset="0"/>
                <a:ea typeface="+mn-ea"/>
                <a:cs typeface="Cavolini" panose="020B0502040204020203" pitchFamily="66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CO" sz="2800" dirty="0">
                <a:latin typeface="Poppins" panose="00000500000000000000" pitchFamily="2" charset="0"/>
                <a:cs typeface="Poppins" panose="00000500000000000000" pitchFamily="2" charset="0"/>
              </a:rPr>
              <a:t>Cronograma de elaboración del Presupuesto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BC0CDF6-2EBD-F918-F1E4-FBE96E2FD11E}"/>
              </a:ext>
            </a:extLst>
          </p:cNvPr>
          <p:cNvGrpSpPr/>
          <p:nvPr/>
        </p:nvGrpSpPr>
        <p:grpSpPr>
          <a:xfrm>
            <a:off x="10880158" y="5670622"/>
            <a:ext cx="1034473" cy="628553"/>
            <a:chOff x="10880158" y="5246050"/>
            <a:chExt cx="1184629" cy="1053126"/>
          </a:xfrm>
        </p:grpSpPr>
        <p:pic>
          <p:nvPicPr>
            <p:cNvPr id="11" name="Gráfico 10" descr="Flecha: vuelta en U horizontal con relleno sólido">
              <a:extLst>
                <a:ext uri="{FF2B5EF4-FFF2-40B4-BE49-F238E27FC236}">
                  <a16:creationId xmlns:a16="http://schemas.microsoft.com/office/drawing/2014/main" id="{852BEE7E-71D8-BEC1-0DBB-4E2137202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80158" y="5246050"/>
              <a:ext cx="1184629" cy="105312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56F39AF-EEEA-D819-0286-AF20269E1BD5}"/>
                </a:ext>
              </a:extLst>
            </p:cNvPr>
            <p:cNvSpPr txBox="1"/>
            <p:nvPr/>
          </p:nvSpPr>
          <p:spPr>
            <a:xfrm flipH="1">
              <a:off x="10995342" y="5664549"/>
              <a:ext cx="978409" cy="464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 action="ppaction://hlinksldjump"/>
                </a:rPr>
                <a:t>Volver</a:t>
              </a:r>
              <a:endParaRPr lang="es-CO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F115615E-158C-B91A-68EE-8FF10652FF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471" t="58462" r="27280" b="21810"/>
          <a:stretch/>
        </p:blipFill>
        <p:spPr>
          <a:xfrm>
            <a:off x="0" y="6419726"/>
            <a:ext cx="1222489" cy="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6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2B0EB-AAFA-7914-FA0D-D97643FE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4;p4">
            <a:extLst>
              <a:ext uri="{FF2B5EF4-FFF2-40B4-BE49-F238E27FC236}">
                <a16:creationId xmlns:a16="http://schemas.microsoft.com/office/drawing/2014/main" id="{1C79ABFA-B18D-7E21-F301-5B65AA443D19}"/>
              </a:ext>
            </a:extLst>
          </p:cNvPr>
          <p:cNvSpPr txBox="1"/>
          <p:nvPr/>
        </p:nvSpPr>
        <p:spPr>
          <a:xfrm>
            <a:off x="769552" y="1610602"/>
            <a:ext cx="1061970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tabLst>
                <a:tab pos="447675" algn="l"/>
              </a:tabLst>
            </a:pPr>
            <a:r>
              <a:rPr lang="es-CO" sz="14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Ingresos: </a:t>
            </a:r>
            <a:r>
              <a:rPr lang="es-CO" sz="14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</a:t>
            </a:r>
            <a: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Provienen de los impuestos que pagan los ciudadanos y las empresas. También puede incluir otras fuentes, como los préstamos o las utilidades de las inversiones, las transferencias que recibimos del Gobierno Nacional, entre otros.</a:t>
            </a:r>
            <a:endParaRPr lang="es-CO" sz="1400" dirty="0">
              <a:latin typeface="Poppins Light" pitchFamily="2" charset="77"/>
              <a:cs typeface="Poppins Light" pitchFamily="2" charset="77"/>
              <a:sym typeface="Arial"/>
            </a:endParaRPr>
          </a:p>
        </p:txBody>
      </p:sp>
      <p:sp>
        <p:nvSpPr>
          <p:cNvPr id="6" name="Google Shape;278;p3">
            <a:extLst>
              <a:ext uri="{FF2B5EF4-FFF2-40B4-BE49-F238E27FC236}">
                <a16:creationId xmlns:a16="http://schemas.microsoft.com/office/drawing/2014/main" id="{2445AFF3-01E0-E676-80AB-4CCE5AC7AF9B}"/>
              </a:ext>
            </a:extLst>
          </p:cNvPr>
          <p:cNvSpPr txBox="1">
            <a:spLocks/>
          </p:cNvSpPr>
          <p:nvPr/>
        </p:nvSpPr>
        <p:spPr>
          <a:xfrm>
            <a:off x="1750553" y="911472"/>
            <a:ext cx="6469990" cy="23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cs typeface="Poppins" pitchFamily="2" charset="77"/>
                <a:sym typeface="Arial"/>
              </a:rPr>
              <a:t>¿Qué contiene un presupuesto?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F08083-C8DC-4B48-0194-97FFAACC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26" y="657316"/>
            <a:ext cx="648947" cy="64894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B555B6B-84DE-DCB0-801C-5BF11904DA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742"/>
          <a:stretch/>
        </p:blipFill>
        <p:spPr>
          <a:xfrm>
            <a:off x="7206558" y="2645391"/>
            <a:ext cx="4062240" cy="2475261"/>
          </a:xfrm>
          <a:prstGeom prst="rect">
            <a:avLst/>
          </a:prstGeom>
        </p:spPr>
      </p:pic>
      <p:sp>
        <p:nvSpPr>
          <p:cNvPr id="11" name="Google Shape;284;p4">
            <a:extLst>
              <a:ext uri="{FF2B5EF4-FFF2-40B4-BE49-F238E27FC236}">
                <a16:creationId xmlns:a16="http://schemas.microsoft.com/office/drawing/2014/main" id="{B3F1DCA6-6826-4D67-921F-2BF339B5C45F}"/>
              </a:ext>
            </a:extLst>
          </p:cNvPr>
          <p:cNvSpPr txBox="1"/>
          <p:nvPr/>
        </p:nvSpPr>
        <p:spPr>
          <a:xfrm>
            <a:off x="769552" y="2470677"/>
            <a:ext cx="6328365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600" b="1" dirty="0">
                <a:solidFill>
                  <a:schemeClr val="dk1"/>
                </a:solidFill>
                <a:latin typeface="Poppins ExtraBold" panose="00000900000000000000" pitchFamily="2" charset="0"/>
                <a:ea typeface="Arial"/>
                <a:cs typeface="Poppins ExtraBold" panose="00000900000000000000" pitchFamily="2" charset="0"/>
                <a:sym typeface="Arial"/>
              </a:rPr>
              <a:t>2.     </a:t>
            </a:r>
            <a:r>
              <a:rPr lang="es-CO" sz="14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Gastos</a:t>
            </a:r>
            <a:r>
              <a:rPr lang="es-CO" sz="14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Son todos los recursos necesarios para sostener el 	funcionamiento de las entidades distritales que prestan los 	servicios y programas que el gobierno ofrece. Entre otros:</a:t>
            </a:r>
            <a:b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</a:br>
            <a:endParaRPr sz="1400"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CO" sz="1400" b="1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Salud</a:t>
            </a:r>
            <a:r>
              <a:rPr lang="es-CO" sz="1400" b="0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u="none" strike="noStrike" cap="none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Para el sostenimiento y construcción de los hospitales.</a:t>
            </a:r>
            <a:endParaRPr sz="1400" dirty="0">
              <a:latin typeface="Poppins Light" pitchFamily="2" charset="77"/>
              <a:cs typeface="Poppins Light" pitchFamily="2" charset="77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CO" sz="1400" b="1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Educación</a:t>
            </a:r>
            <a:r>
              <a:rPr lang="es-CO" sz="1400" b="0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u="none" strike="noStrike" cap="none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Para garantizar el funcionamiento de las escuelas y universidades.</a:t>
            </a:r>
            <a:endParaRPr sz="1400" dirty="0">
              <a:latin typeface="Poppins Light" pitchFamily="2" charset="77"/>
              <a:cs typeface="Poppins Light" pitchFamily="2" charset="77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CO" sz="1400" b="1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Infraestructura</a:t>
            </a:r>
            <a:r>
              <a:rPr lang="es-CO" sz="1400" b="0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u="none" strike="noStrike" cap="none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Como vías, puentes, espacio público, transporte público.</a:t>
            </a:r>
            <a:endParaRPr sz="1400" dirty="0">
              <a:latin typeface="Poppins Light" pitchFamily="2" charset="77"/>
              <a:cs typeface="Poppins Light" pitchFamily="2" charset="77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CO" sz="1400" b="1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Seguridad</a:t>
            </a:r>
            <a:r>
              <a:rPr lang="es-CO" sz="1400" b="0" i="0" u="none" strike="noStrike" cap="none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u="none" strike="noStrike" cap="none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Para policía y bomberos.</a:t>
            </a:r>
            <a:endParaRPr sz="1400" dirty="0">
              <a:latin typeface="Poppins Light" pitchFamily="2" charset="77"/>
              <a:cs typeface="Poppins Light" pitchFamily="2" charset="77"/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"/>
              <a:buNone/>
            </a:pPr>
            <a:endParaRPr sz="1400" b="0" i="0" u="none" strike="noStrike" cap="none" dirty="0">
              <a:solidFill>
                <a:schemeClr val="dk1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6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3.    </a:t>
            </a:r>
            <a:r>
              <a:rPr lang="es-CO" sz="14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Objetivo</a:t>
            </a:r>
            <a:r>
              <a:rPr lang="es-CO" sz="1400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: </a:t>
            </a:r>
            <a: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El gobierno tiene que organizar su dinero de manera 	que no gaste más de lo que recibe. </a:t>
            </a:r>
            <a:endParaRPr sz="14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2" name="Google Shape;284;p4">
            <a:extLst>
              <a:ext uri="{FF2B5EF4-FFF2-40B4-BE49-F238E27FC236}">
                <a16:creationId xmlns:a16="http://schemas.microsoft.com/office/drawing/2014/main" id="{0D7F4C7D-048C-6BE3-8D60-4A08A59DABEC}"/>
              </a:ext>
            </a:extLst>
          </p:cNvPr>
          <p:cNvSpPr txBox="1"/>
          <p:nvPr/>
        </p:nvSpPr>
        <p:spPr>
          <a:xfrm>
            <a:off x="769552" y="5759783"/>
            <a:ext cx="91501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600" dirty="0">
                <a:solidFill>
                  <a:schemeClr val="accent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Entonces, un </a:t>
            </a:r>
            <a:r>
              <a:rPr lang="es-CO" sz="1600" b="1" dirty="0">
                <a:solidFill>
                  <a:schemeClr val="accent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presupuesto público</a:t>
            </a:r>
            <a:r>
              <a:rPr lang="es-CO" sz="1600" dirty="0">
                <a:solidFill>
                  <a:schemeClr val="accent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 </a:t>
            </a:r>
            <a:r>
              <a:rPr lang="es-CO" sz="1600" dirty="0">
                <a:solidFill>
                  <a:schemeClr val="accent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 como una lista de "ingresos y gastos" del gobierno, en donde se decide cuánto dinero va a destinarse a cada cosa. </a:t>
            </a:r>
            <a:endParaRPr sz="1600" dirty="0">
              <a:solidFill>
                <a:schemeClr val="accent1"/>
              </a:solidFill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80229F0-F4EA-650A-27C5-58E747051DFD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749ED969-740C-79BB-0979-8A227A6D8102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C2A22F7F-2CB2-C7A5-9F5D-5EDDAF96CDF9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898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48D8-9AD1-A43C-F97C-3203FA77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991E33C-B344-A400-E680-D7B8F4C87441}"/>
              </a:ext>
            </a:extLst>
          </p:cNvPr>
          <p:cNvSpPr/>
          <p:nvPr/>
        </p:nvSpPr>
        <p:spPr>
          <a:xfrm>
            <a:off x="371475" y="247649"/>
            <a:ext cx="11296650" cy="1895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812800" dist="508000" dir="7200000" sx="86000" sy="86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90;p5">
            <a:extLst>
              <a:ext uri="{FF2B5EF4-FFF2-40B4-BE49-F238E27FC236}">
                <a16:creationId xmlns:a16="http://schemas.microsoft.com/office/drawing/2014/main" id="{C16AE176-0024-11A3-E109-93822CEB78E2}"/>
              </a:ext>
            </a:extLst>
          </p:cNvPr>
          <p:cNvSpPr txBox="1"/>
          <p:nvPr/>
        </p:nvSpPr>
        <p:spPr>
          <a:xfrm>
            <a:off x="2174643" y="2705101"/>
            <a:ext cx="7839538" cy="288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El presupuesto 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es el instrumento que refleja el gasto público y 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cs typeface="Poppins Light" pitchFamily="2" charset="77"/>
              </a:rPr>
              <a:t>cómo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 se financia, por el cual la administración distrital implementa las políticas públicas distritales y provee los bienes y servicios que necesitan los habitantes de Bogotá. </a:t>
            </a:r>
            <a:endParaRPr dirty="0">
              <a:latin typeface="Poppins Light" pitchFamily="2" charset="77"/>
              <a:cs typeface="Poppins Light" pitchFamily="2" charset="77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Lo elabora 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cada año el </a:t>
            </a:r>
            <a:r>
              <a:rPr lang="es-CO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Gobierno Distrital </a:t>
            </a:r>
            <a:r>
              <a:rPr lang="es-CO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en cabeza de la Secretaría Distrital de Hacienda en coordinación con la Secretaría Distrital de Planeación.</a:t>
            </a:r>
            <a:endParaRPr dirty="0">
              <a:solidFill>
                <a:schemeClr val="dk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sp>
        <p:nvSpPr>
          <p:cNvPr id="4" name="Google Shape;278;p3">
            <a:extLst>
              <a:ext uri="{FF2B5EF4-FFF2-40B4-BE49-F238E27FC236}">
                <a16:creationId xmlns:a16="http://schemas.microsoft.com/office/drawing/2014/main" id="{7E916457-1DE4-1BA4-A6F9-409439FC197F}"/>
              </a:ext>
            </a:extLst>
          </p:cNvPr>
          <p:cNvSpPr txBox="1">
            <a:spLocks/>
          </p:cNvSpPr>
          <p:nvPr/>
        </p:nvSpPr>
        <p:spPr>
          <a:xfrm>
            <a:off x="2859417" y="1047750"/>
            <a:ext cx="6469990" cy="3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3200" b="1" dirty="0">
                <a:latin typeface="Poppins" pitchFamily="2" charset="77"/>
                <a:cs typeface="Poppins" pitchFamily="2" charset="77"/>
                <a:sym typeface="Arial"/>
              </a:rPr>
              <a:t>Conclusión</a:t>
            </a:r>
            <a:endParaRPr lang="es-CO" sz="32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E066D8C-FF87-CE07-AF72-DAE302FCEF8F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10" name="Rounded Rectangle 18">
              <a:extLst>
                <a:ext uri="{FF2B5EF4-FFF2-40B4-BE49-F238E27FC236}">
                  <a16:creationId xmlns:a16="http://schemas.microsoft.com/office/drawing/2014/main" id="{B637822F-7344-0424-B918-7AFE69FFBA04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48C5BD23-2B47-0A46-8A29-117FFC9FC504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8510E08-4B54-265A-774E-F6083BA05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71" t="58462" r="27280" b="21810"/>
          <a:stretch/>
        </p:blipFill>
        <p:spPr>
          <a:xfrm>
            <a:off x="9795264" y="314993"/>
            <a:ext cx="2064850" cy="5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7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840A79A9-AF87-5CEF-A9BE-7D8FA99066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69255" y="5251749"/>
            <a:ext cx="742727" cy="742727"/>
          </a:xfrm>
          <a:prstGeom prst="rect">
            <a:avLst/>
          </a:prstGeom>
        </p:spPr>
      </p:pic>
      <p:sp>
        <p:nvSpPr>
          <p:cNvPr id="5" name="Freeform 63">
            <a:extLst>
              <a:ext uri="{FF2B5EF4-FFF2-40B4-BE49-F238E27FC236}">
                <a16:creationId xmlns:a16="http://schemas.microsoft.com/office/drawing/2014/main" id="{5DAE12EE-CE52-F49C-87C3-E739267E6E04}"/>
              </a:ext>
            </a:extLst>
          </p:cNvPr>
          <p:cNvSpPr>
            <a:spLocks/>
          </p:cNvSpPr>
          <p:nvPr/>
        </p:nvSpPr>
        <p:spPr bwMode="auto">
          <a:xfrm>
            <a:off x="1585955" y="2059602"/>
            <a:ext cx="1181476" cy="301026"/>
          </a:xfrm>
          <a:custGeom>
            <a:avLst/>
            <a:gdLst>
              <a:gd name="T0" fmla="*/ 0 w 1955"/>
              <a:gd name="T1" fmla="*/ 430 h 430"/>
              <a:gd name="T2" fmla="*/ 799 w 1955"/>
              <a:gd name="T3" fmla="*/ 430 h 430"/>
              <a:gd name="T4" fmla="*/ 1227 w 1955"/>
              <a:gd name="T5" fmla="*/ 0 h 430"/>
              <a:gd name="T6" fmla="*/ 1955 w 1955"/>
              <a:gd name="T7" fmla="*/ 0 h 430"/>
              <a:gd name="connsiteX0" fmla="*/ 0 w 10000"/>
              <a:gd name="connsiteY0" fmla="*/ 11584 h 11584"/>
              <a:gd name="connsiteX1" fmla="*/ 4087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1584 h 11584"/>
              <a:gd name="connsiteX0" fmla="*/ 0 w 10000"/>
              <a:gd name="connsiteY0" fmla="*/ 11584 h 11584"/>
              <a:gd name="connsiteX1" fmla="*/ 4087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0 h 11584"/>
              <a:gd name="connsiteX0" fmla="*/ 0 w 10000"/>
              <a:gd name="connsiteY0" fmla="*/ 11584 h 11584"/>
              <a:gd name="connsiteX1" fmla="*/ 5155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0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1584">
                <a:moveTo>
                  <a:pt x="0" y="11584"/>
                </a:moveTo>
                <a:lnTo>
                  <a:pt x="5155" y="11584"/>
                </a:lnTo>
                <a:lnTo>
                  <a:pt x="7727" y="0"/>
                </a:lnTo>
                <a:lnTo>
                  <a:pt x="10000" y="0"/>
                </a:lnTo>
              </a:path>
            </a:pathLst>
          </a:custGeom>
          <a:noFill/>
          <a:ln w="6350" cap="flat">
            <a:solidFill>
              <a:srgbClr val="CCCA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Line 72">
            <a:extLst>
              <a:ext uri="{FF2B5EF4-FFF2-40B4-BE49-F238E27FC236}">
                <a16:creationId xmlns:a16="http://schemas.microsoft.com/office/drawing/2014/main" id="{58066F10-910C-3EC3-E00C-DAD5D17C2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3666" y="3875185"/>
            <a:ext cx="848487" cy="0"/>
          </a:xfrm>
          <a:prstGeom prst="line">
            <a:avLst/>
          </a:prstGeom>
          <a:noFill/>
          <a:ln w="6350" cap="flat">
            <a:solidFill>
              <a:srgbClr val="CCCA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63">
            <a:extLst>
              <a:ext uri="{FF2B5EF4-FFF2-40B4-BE49-F238E27FC236}">
                <a16:creationId xmlns:a16="http://schemas.microsoft.com/office/drawing/2014/main" id="{E8A91371-2879-6F77-AA72-424AF0F7A530}"/>
              </a:ext>
            </a:extLst>
          </p:cNvPr>
          <p:cNvSpPr>
            <a:spLocks/>
          </p:cNvSpPr>
          <p:nvPr/>
        </p:nvSpPr>
        <p:spPr bwMode="auto">
          <a:xfrm flipV="1">
            <a:off x="1585955" y="5385961"/>
            <a:ext cx="1181476" cy="301026"/>
          </a:xfrm>
          <a:custGeom>
            <a:avLst/>
            <a:gdLst>
              <a:gd name="T0" fmla="*/ 0 w 1955"/>
              <a:gd name="T1" fmla="*/ 430 h 430"/>
              <a:gd name="T2" fmla="*/ 799 w 1955"/>
              <a:gd name="T3" fmla="*/ 430 h 430"/>
              <a:gd name="T4" fmla="*/ 1227 w 1955"/>
              <a:gd name="T5" fmla="*/ 0 h 430"/>
              <a:gd name="T6" fmla="*/ 1955 w 1955"/>
              <a:gd name="T7" fmla="*/ 0 h 430"/>
              <a:gd name="connsiteX0" fmla="*/ 0 w 10000"/>
              <a:gd name="connsiteY0" fmla="*/ 11584 h 11584"/>
              <a:gd name="connsiteX1" fmla="*/ 4087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1584 h 11584"/>
              <a:gd name="connsiteX0" fmla="*/ 0 w 10000"/>
              <a:gd name="connsiteY0" fmla="*/ 11584 h 11584"/>
              <a:gd name="connsiteX1" fmla="*/ 4087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0 h 11584"/>
              <a:gd name="connsiteX0" fmla="*/ 0 w 10000"/>
              <a:gd name="connsiteY0" fmla="*/ 11584 h 11584"/>
              <a:gd name="connsiteX1" fmla="*/ 5155 w 10000"/>
              <a:gd name="connsiteY1" fmla="*/ 11584 h 11584"/>
              <a:gd name="connsiteX2" fmla="*/ 7727 w 10000"/>
              <a:gd name="connsiteY2" fmla="*/ 0 h 11584"/>
              <a:gd name="connsiteX3" fmla="*/ 10000 w 10000"/>
              <a:gd name="connsiteY3" fmla="*/ 0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1584">
                <a:moveTo>
                  <a:pt x="0" y="11584"/>
                </a:moveTo>
                <a:lnTo>
                  <a:pt x="5155" y="11584"/>
                </a:lnTo>
                <a:lnTo>
                  <a:pt x="7727" y="0"/>
                </a:lnTo>
                <a:lnTo>
                  <a:pt x="10000" y="0"/>
                </a:lnTo>
              </a:path>
            </a:pathLst>
          </a:custGeom>
          <a:noFill/>
          <a:ln w="6350" cap="flat">
            <a:solidFill>
              <a:srgbClr val="CCCA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28" name="Main circle">
            <a:extLst>
              <a:ext uri="{FF2B5EF4-FFF2-40B4-BE49-F238E27FC236}">
                <a16:creationId xmlns:a16="http://schemas.microsoft.com/office/drawing/2014/main" id="{7A7B7386-4E86-29EB-9ECB-D8D2E2E1BE4C}"/>
              </a:ext>
            </a:extLst>
          </p:cNvPr>
          <p:cNvGrpSpPr/>
          <p:nvPr/>
        </p:nvGrpSpPr>
        <p:grpSpPr>
          <a:xfrm>
            <a:off x="-288131" y="2639127"/>
            <a:ext cx="2480078" cy="2471737"/>
            <a:chOff x="1501372" y="2192338"/>
            <a:chExt cx="2480078" cy="2471737"/>
          </a:xfrm>
        </p:grpSpPr>
        <p:sp>
          <p:nvSpPr>
            <p:cNvPr id="29" name="Part A">
              <a:extLst>
                <a:ext uri="{FF2B5EF4-FFF2-40B4-BE49-F238E27FC236}">
                  <a16:creationId xmlns:a16="http://schemas.microsoft.com/office/drawing/2014/main" id="{C0040298-E976-56F9-8535-7A87719FF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2192338"/>
              <a:ext cx="1049338" cy="1204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44"/>
                </a:cxn>
                <a:cxn ang="0">
                  <a:pos x="731" y="422"/>
                </a:cxn>
                <a:cxn ang="0">
                  <a:pos x="0" y="0"/>
                </a:cxn>
              </a:cxnLst>
              <a:rect l="0" t="0" r="r" b="b"/>
              <a:pathLst>
                <a:path w="731" h="844">
                  <a:moveTo>
                    <a:pt x="0" y="0"/>
                  </a:moveTo>
                  <a:cubicBezTo>
                    <a:pt x="0" y="844"/>
                    <a:pt x="0" y="844"/>
                    <a:pt x="0" y="844"/>
                  </a:cubicBezTo>
                  <a:cubicBezTo>
                    <a:pt x="731" y="422"/>
                    <a:pt x="731" y="422"/>
                    <a:pt x="731" y="422"/>
                  </a:cubicBezTo>
                  <a:cubicBezTo>
                    <a:pt x="582" y="172"/>
                    <a:pt x="311" y="4"/>
                    <a:pt x="0" y="0"/>
                  </a:cubicBezTo>
                </a:path>
              </a:pathLst>
            </a:custGeom>
            <a:solidFill>
              <a:srgbClr val="E52A2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Part B">
              <a:extLst>
                <a:ext uri="{FF2B5EF4-FFF2-40B4-BE49-F238E27FC236}">
                  <a16:creationId xmlns:a16="http://schemas.microsoft.com/office/drawing/2014/main" id="{AA5CCC2E-3629-E6F4-325E-0388341E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2824163"/>
              <a:ext cx="1206500" cy="1206500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0" y="422"/>
                </a:cxn>
                <a:cxn ang="0">
                  <a:pos x="731" y="844"/>
                </a:cxn>
                <a:cxn ang="0">
                  <a:pos x="841" y="422"/>
                </a:cxn>
                <a:cxn ang="0">
                  <a:pos x="731" y="0"/>
                </a:cxn>
              </a:cxnLst>
              <a:rect l="0" t="0" r="r" b="b"/>
              <a:pathLst>
                <a:path w="841" h="844">
                  <a:moveTo>
                    <a:pt x="731" y="0"/>
                  </a:moveTo>
                  <a:cubicBezTo>
                    <a:pt x="0" y="422"/>
                    <a:pt x="0" y="422"/>
                    <a:pt x="0" y="422"/>
                  </a:cubicBezTo>
                  <a:cubicBezTo>
                    <a:pt x="731" y="844"/>
                    <a:pt x="731" y="844"/>
                    <a:pt x="731" y="844"/>
                  </a:cubicBezTo>
                  <a:cubicBezTo>
                    <a:pt x="801" y="719"/>
                    <a:pt x="841" y="575"/>
                    <a:pt x="841" y="422"/>
                  </a:cubicBezTo>
                  <a:cubicBezTo>
                    <a:pt x="841" y="269"/>
                    <a:pt x="801" y="125"/>
                    <a:pt x="731" y="0"/>
                  </a:cubicBezTo>
                </a:path>
              </a:pathLst>
            </a:custGeom>
            <a:solidFill>
              <a:srgbClr val="FFB7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Part C">
              <a:extLst>
                <a:ext uri="{FF2B5EF4-FFF2-40B4-BE49-F238E27FC236}">
                  <a16:creationId xmlns:a16="http://schemas.microsoft.com/office/drawing/2014/main" id="{12335359-C8B7-AD04-8333-2F5C98BFE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3457575"/>
              <a:ext cx="1049338" cy="12065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44"/>
                </a:cxn>
                <a:cxn ang="0">
                  <a:pos x="731" y="422"/>
                </a:cxn>
                <a:cxn ang="0">
                  <a:pos x="0" y="0"/>
                </a:cxn>
              </a:cxnLst>
              <a:rect l="0" t="0" r="r" b="b"/>
              <a:pathLst>
                <a:path w="731" h="844">
                  <a:moveTo>
                    <a:pt x="0" y="0"/>
                  </a:moveTo>
                  <a:cubicBezTo>
                    <a:pt x="0" y="844"/>
                    <a:pt x="0" y="844"/>
                    <a:pt x="0" y="844"/>
                  </a:cubicBezTo>
                  <a:cubicBezTo>
                    <a:pt x="311" y="840"/>
                    <a:pt x="582" y="672"/>
                    <a:pt x="731" y="4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2A2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Big shape">
              <a:extLst>
                <a:ext uri="{FF2B5EF4-FFF2-40B4-BE49-F238E27FC236}">
                  <a16:creationId xmlns:a16="http://schemas.microsoft.com/office/drawing/2014/main" id="{51E3EE83-A85F-84DE-EF11-DF8E0E80F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372" y="2192529"/>
              <a:ext cx="1220153" cy="2471128"/>
            </a:xfrm>
            <a:custGeom>
              <a:avLst/>
              <a:gdLst>
                <a:gd name="T0" fmla="*/ 854 w 854"/>
                <a:gd name="T1" fmla="*/ 865 h 1730"/>
                <a:gd name="T2" fmla="*/ 854 w 854"/>
                <a:gd name="T3" fmla="*/ 0 h 1730"/>
                <a:gd name="T4" fmla="*/ 0 w 854"/>
                <a:gd name="T5" fmla="*/ 865 h 1730"/>
                <a:gd name="T6" fmla="*/ 854 w 854"/>
                <a:gd name="T7" fmla="*/ 1730 h 1730"/>
                <a:gd name="T8" fmla="*/ 854 w 854"/>
                <a:gd name="T9" fmla="*/ 865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4" h="1730">
                  <a:moveTo>
                    <a:pt x="854" y="865"/>
                  </a:moveTo>
                  <a:cubicBezTo>
                    <a:pt x="854" y="0"/>
                    <a:pt x="854" y="0"/>
                    <a:pt x="854" y="0"/>
                  </a:cubicBezTo>
                  <a:cubicBezTo>
                    <a:pt x="381" y="6"/>
                    <a:pt x="0" y="391"/>
                    <a:pt x="0" y="865"/>
                  </a:cubicBezTo>
                  <a:cubicBezTo>
                    <a:pt x="0" y="1339"/>
                    <a:pt x="381" y="1724"/>
                    <a:pt x="854" y="1730"/>
                  </a:cubicBezTo>
                  <a:lnTo>
                    <a:pt x="854" y="8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Main circle">
              <a:extLst>
                <a:ext uri="{FF2B5EF4-FFF2-40B4-BE49-F238E27FC236}">
                  <a16:creationId xmlns:a16="http://schemas.microsoft.com/office/drawing/2014/main" id="{3185E31B-CCD8-8FD4-9791-A24465958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819" y="2266745"/>
              <a:ext cx="2301309" cy="2303123"/>
            </a:xfrm>
            <a:prstGeom prst="ellipse">
              <a:avLst/>
            </a:prstGeom>
            <a:gradFill flip="none" rotWithShape="1">
              <a:gsLst>
                <a:gs pos="0">
                  <a:srgbClr val="FEFFFF"/>
                </a:gs>
                <a:gs pos="100000">
                  <a:srgbClr val="D8D9D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81000" dist="177800" dir="2700000" algn="tl" rotWithShape="0">
                <a:prstClr val="black">
                  <a:alpha val="19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TextBox 2">
            <a:extLst>
              <a:ext uri="{FF2B5EF4-FFF2-40B4-BE49-F238E27FC236}">
                <a16:creationId xmlns:a16="http://schemas.microsoft.com/office/drawing/2014/main" id="{472A3EA1-1536-EF50-08F8-1A35F209C934}"/>
              </a:ext>
            </a:extLst>
          </p:cNvPr>
          <p:cNvSpPr txBox="1"/>
          <p:nvPr/>
        </p:nvSpPr>
        <p:spPr>
          <a:xfrm>
            <a:off x="3068399" y="1813667"/>
            <a:ext cx="1552148" cy="52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s-CO" sz="1600" b="1" dirty="0">
                <a:latin typeface="Poppins SemiBold" pitchFamily="2" charset="77"/>
                <a:cs typeface="Poppins SemiBold" pitchFamily="2" charset="77"/>
              </a:rPr>
              <a:t>Presupuesto Anual</a:t>
            </a:r>
          </a:p>
        </p:txBody>
      </p:sp>
      <p:sp>
        <p:nvSpPr>
          <p:cNvPr id="98" name="TextBox 2">
            <a:extLst>
              <a:ext uri="{FF2B5EF4-FFF2-40B4-BE49-F238E27FC236}">
                <a16:creationId xmlns:a16="http://schemas.microsoft.com/office/drawing/2014/main" id="{66FD6BBE-B3CE-5368-7273-37D6D04607F7}"/>
              </a:ext>
            </a:extLst>
          </p:cNvPr>
          <p:cNvSpPr txBox="1"/>
          <p:nvPr/>
        </p:nvSpPr>
        <p:spPr>
          <a:xfrm>
            <a:off x="3546667" y="3650038"/>
            <a:ext cx="1958591" cy="52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s-CO" sz="1600" b="1" dirty="0">
                <a:latin typeface="Poppins SemiBold" pitchFamily="2" charset="77"/>
                <a:cs typeface="Poppins SemiBold" pitchFamily="2" charset="77"/>
              </a:rPr>
              <a:t>Presupuesto de las Empresas</a:t>
            </a:r>
          </a:p>
        </p:txBody>
      </p:sp>
      <p:sp>
        <p:nvSpPr>
          <p:cNvPr id="99" name="TextBox 2">
            <a:extLst>
              <a:ext uri="{FF2B5EF4-FFF2-40B4-BE49-F238E27FC236}">
                <a16:creationId xmlns:a16="http://schemas.microsoft.com/office/drawing/2014/main" id="{5B75791A-6FCD-C78D-C418-55A6FF5C93B1}"/>
              </a:ext>
            </a:extLst>
          </p:cNvPr>
          <p:cNvSpPr txBox="1"/>
          <p:nvPr/>
        </p:nvSpPr>
        <p:spPr>
          <a:xfrm>
            <a:off x="3068399" y="5353760"/>
            <a:ext cx="2076129" cy="72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s-CO" sz="1600" b="1" dirty="0">
                <a:latin typeface="Poppins SemiBold" pitchFamily="2" charset="77"/>
                <a:cs typeface="Poppins SemiBold" pitchFamily="2" charset="77"/>
              </a:rPr>
              <a:t>Presupuesto de los Fondos de Desarrollo Local</a:t>
            </a:r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C0A2DB47-AC7F-2870-BFD0-AF7B2AD3CABA}"/>
              </a:ext>
            </a:extLst>
          </p:cNvPr>
          <p:cNvGrpSpPr/>
          <p:nvPr/>
        </p:nvGrpSpPr>
        <p:grpSpPr>
          <a:xfrm>
            <a:off x="5784671" y="786263"/>
            <a:ext cx="2257095" cy="2303124"/>
            <a:chOff x="7116649" y="875134"/>
            <a:chExt cx="2617193" cy="2916156"/>
          </a:xfrm>
          <a:solidFill>
            <a:schemeClr val="bg1">
              <a:lumMod val="95000"/>
            </a:schemeClr>
          </a:solidFill>
        </p:grpSpPr>
        <p:sp>
          <p:nvSpPr>
            <p:cNvPr id="79" name="Freeform 83">
              <a:extLst>
                <a:ext uri="{FF2B5EF4-FFF2-40B4-BE49-F238E27FC236}">
                  <a16:creationId xmlns:a16="http://schemas.microsoft.com/office/drawing/2014/main" id="{75B2D1BF-E61F-1010-07C6-ADEBD20F4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650" y="875134"/>
              <a:ext cx="2596829" cy="861178"/>
            </a:xfrm>
            <a:custGeom>
              <a:avLst/>
              <a:gdLst>
                <a:gd name="T0" fmla="*/ 1517 w 1818"/>
                <a:gd name="T1" fmla="*/ 0 h 603"/>
                <a:gd name="T2" fmla="*/ 1517 w 1818"/>
                <a:gd name="T3" fmla="*/ 0 h 603"/>
                <a:gd name="T4" fmla="*/ 1517 w 1818"/>
                <a:gd name="T5" fmla="*/ 0 h 603"/>
                <a:gd name="T6" fmla="*/ 302 w 1818"/>
                <a:gd name="T7" fmla="*/ 0 h 603"/>
                <a:gd name="T8" fmla="*/ 0 w 1818"/>
                <a:gd name="T9" fmla="*/ 302 h 603"/>
                <a:gd name="T10" fmla="*/ 302 w 1818"/>
                <a:gd name="T11" fmla="*/ 603 h 603"/>
                <a:gd name="T12" fmla="*/ 1517 w 1818"/>
                <a:gd name="T13" fmla="*/ 603 h 603"/>
                <a:gd name="T14" fmla="*/ 1517 w 1818"/>
                <a:gd name="T15" fmla="*/ 603 h 603"/>
                <a:gd name="T16" fmla="*/ 1517 w 1818"/>
                <a:gd name="T17" fmla="*/ 603 h 603"/>
                <a:gd name="T18" fmla="*/ 1818 w 1818"/>
                <a:gd name="T19" fmla="*/ 302 h 603"/>
                <a:gd name="T20" fmla="*/ 1517 w 1818"/>
                <a:gd name="T2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8" h="603">
                  <a:moveTo>
                    <a:pt x="1517" y="0"/>
                  </a:moveTo>
                  <a:cubicBezTo>
                    <a:pt x="1517" y="0"/>
                    <a:pt x="1517" y="0"/>
                    <a:pt x="1517" y="0"/>
                  </a:cubicBezTo>
                  <a:cubicBezTo>
                    <a:pt x="1517" y="0"/>
                    <a:pt x="1517" y="0"/>
                    <a:pt x="1517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135" y="0"/>
                    <a:pt x="0" y="135"/>
                    <a:pt x="0" y="302"/>
                  </a:cubicBezTo>
                  <a:cubicBezTo>
                    <a:pt x="0" y="468"/>
                    <a:pt x="135" y="603"/>
                    <a:pt x="302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683" y="603"/>
                    <a:pt x="1818" y="468"/>
                    <a:pt x="1818" y="302"/>
                  </a:cubicBezTo>
                  <a:cubicBezTo>
                    <a:pt x="1818" y="135"/>
                    <a:pt x="1683" y="0"/>
                    <a:pt x="1517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152400" dist="50800" dir="13500000">
                <a:srgbClr val="21262B">
                  <a:alpha val="25000"/>
                </a:srgb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/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B77218BE-8952-B72E-B59A-864D50BB3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649" y="1902623"/>
              <a:ext cx="2596829" cy="861178"/>
            </a:xfrm>
            <a:custGeom>
              <a:avLst/>
              <a:gdLst>
                <a:gd name="T0" fmla="*/ 1517 w 1818"/>
                <a:gd name="T1" fmla="*/ 0 h 603"/>
                <a:gd name="T2" fmla="*/ 1517 w 1818"/>
                <a:gd name="T3" fmla="*/ 0 h 603"/>
                <a:gd name="T4" fmla="*/ 1517 w 1818"/>
                <a:gd name="T5" fmla="*/ 0 h 603"/>
                <a:gd name="T6" fmla="*/ 302 w 1818"/>
                <a:gd name="T7" fmla="*/ 0 h 603"/>
                <a:gd name="T8" fmla="*/ 0 w 1818"/>
                <a:gd name="T9" fmla="*/ 301 h 603"/>
                <a:gd name="T10" fmla="*/ 302 w 1818"/>
                <a:gd name="T11" fmla="*/ 603 h 603"/>
                <a:gd name="T12" fmla="*/ 1517 w 1818"/>
                <a:gd name="T13" fmla="*/ 603 h 603"/>
                <a:gd name="T14" fmla="*/ 1517 w 1818"/>
                <a:gd name="T15" fmla="*/ 603 h 603"/>
                <a:gd name="T16" fmla="*/ 1517 w 1818"/>
                <a:gd name="T17" fmla="*/ 603 h 603"/>
                <a:gd name="T18" fmla="*/ 1818 w 1818"/>
                <a:gd name="T19" fmla="*/ 301 h 603"/>
                <a:gd name="T20" fmla="*/ 1517 w 1818"/>
                <a:gd name="T2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8" h="603">
                  <a:moveTo>
                    <a:pt x="1517" y="0"/>
                  </a:moveTo>
                  <a:cubicBezTo>
                    <a:pt x="1517" y="0"/>
                    <a:pt x="1517" y="0"/>
                    <a:pt x="1517" y="0"/>
                  </a:cubicBezTo>
                  <a:cubicBezTo>
                    <a:pt x="1517" y="0"/>
                    <a:pt x="1517" y="0"/>
                    <a:pt x="1517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135" y="0"/>
                    <a:pt x="0" y="135"/>
                    <a:pt x="0" y="301"/>
                  </a:cubicBezTo>
                  <a:cubicBezTo>
                    <a:pt x="0" y="468"/>
                    <a:pt x="135" y="603"/>
                    <a:pt x="302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683" y="603"/>
                    <a:pt x="1818" y="468"/>
                    <a:pt x="1818" y="301"/>
                  </a:cubicBezTo>
                  <a:cubicBezTo>
                    <a:pt x="1818" y="135"/>
                    <a:pt x="1683" y="0"/>
                    <a:pt x="1517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152400" dist="50800" dir="13500000">
                <a:srgbClr val="21262B">
                  <a:alpha val="25000"/>
                </a:srgb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Freeform 77">
              <a:extLst>
                <a:ext uri="{FF2B5EF4-FFF2-40B4-BE49-F238E27FC236}">
                  <a16:creationId xmlns:a16="http://schemas.microsoft.com/office/drawing/2014/main" id="{77FF01DE-C6E7-2C6B-F916-992AD389F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7013" y="2930112"/>
              <a:ext cx="2596829" cy="861178"/>
            </a:xfrm>
            <a:custGeom>
              <a:avLst/>
              <a:gdLst>
                <a:gd name="T0" fmla="*/ 1517 w 1818"/>
                <a:gd name="T1" fmla="*/ 0 h 603"/>
                <a:gd name="T2" fmla="*/ 1517 w 1818"/>
                <a:gd name="T3" fmla="*/ 0 h 603"/>
                <a:gd name="T4" fmla="*/ 1517 w 1818"/>
                <a:gd name="T5" fmla="*/ 0 h 603"/>
                <a:gd name="T6" fmla="*/ 302 w 1818"/>
                <a:gd name="T7" fmla="*/ 0 h 603"/>
                <a:gd name="T8" fmla="*/ 0 w 1818"/>
                <a:gd name="T9" fmla="*/ 302 h 603"/>
                <a:gd name="T10" fmla="*/ 302 w 1818"/>
                <a:gd name="T11" fmla="*/ 603 h 603"/>
                <a:gd name="T12" fmla="*/ 1517 w 1818"/>
                <a:gd name="T13" fmla="*/ 603 h 603"/>
                <a:gd name="T14" fmla="*/ 1517 w 1818"/>
                <a:gd name="T15" fmla="*/ 603 h 603"/>
                <a:gd name="T16" fmla="*/ 1517 w 1818"/>
                <a:gd name="T17" fmla="*/ 603 h 603"/>
                <a:gd name="T18" fmla="*/ 1818 w 1818"/>
                <a:gd name="T19" fmla="*/ 302 h 603"/>
                <a:gd name="T20" fmla="*/ 1517 w 1818"/>
                <a:gd name="T2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8" h="603">
                  <a:moveTo>
                    <a:pt x="1517" y="0"/>
                  </a:moveTo>
                  <a:cubicBezTo>
                    <a:pt x="1517" y="0"/>
                    <a:pt x="1517" y="0"/>
                    <a:pt x="1517" y="0"/>
                  </a:cubicBezTo>
                  <a:cubicBezTo>
                    <a:pt x="1517" y="0"/>
                    <a:pt x="1517" y="0"/>
                    <a:pt x="1517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135" y="0"/>
                    <a:pt x="0" y="135"/>
                    <a:pt x="0" y="302"/>
                  </a:cubicBezTo>
                  <a:cubicBezTo>
                    <a:pt x="0" y="468"/>
                    <a:pt x="135" y="603"/>
                    <a:pt x="302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517" y="603"/>
                    <a:pt x="1517" y="603"/>
                    <a:pt x="1517" y="603"/>
                  </a:cubicBezTo>
                  <a:cubicBezTo>
                    <a:pt x="1683" y="603"/>
                    <a:pt x="1818" y="468"/>
                    <a:pt x="1818" y="302"/>
                  </a:cubicBezTo>
                  <a:cubicBezTo>
                    <a:pt x="1818" y="135"/>
                    <a:pt x="1683" y="0"/>
                    <a:pt x="1517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152400" dist="50800" dir="13500000">
                <a:srgbClr val="21262B">
                  <a:alpha val="25000"/>
                </a:srgb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0" name="TextBox 2">
            <a:extLst>
              <a:ext uri="{FF2B5EF4-FFF2-40B4-BE49-F238E27FC236}">
                <a16:creationId xmlns:a16="http://schemas.microsoft.com/office/drawing/2014/main" id="{27635D17-6543-34C2-9863-F4322DE3E04F}"/>
              </a:ext>
            </a:extLst>
          </p:cNvPr>
          <p:cNvSpPr txBox="1"/>
          <p:nvPr/>
        </p:nvSpPr>
        <p:spPr>
          <a:xfrm>
            <a:off x="5851884" y="989829"/>
            <a:ext cx="21402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Secretarias Distritales</a:t>
            </a:r>
          </a:p>
        </p:txBody>
      </p:sp>
      <p:sp>
        <p:nvSpPr>
          <p:cNvPr id="101" name="TextBox 2">
            <a:extLst>
              <a:ext uri="{FF2B5EF4-FFF2-40B4-BE49-F238E27FC236}">
                <a16:creationId xmlns:a16="http://schemas.microsoft.com/office/drawing/2014/main" id="{BE37C079-67C0-BA95-BE91-C44B25970A80}"/>
              </a:ext>
            </a:extLst>
          </p:cNvPr>
          <p:cNvSpPr txBox="1"/>
          <p:nvPr/>
        </p:nvSpPr>
        <p:spPr>
          <a:xfrm>
            <a:off x="6126757" y="1722665"/>
            <a:ext cx="159048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60"/>
              </a:lnSpc>
            </a:pPr>
            <a:r>
              <a:rPr lang="es-MX" sz="1200" dirty="0">
                <a:latin typeface="Poppins" pitchFamily="2" charset="77"/>
                <a:cs typeface="Poppins" pitchFamily="2" charset="77"/>
              </a:rPr>
              <a:t>E</a:t>
            </a:r>
            <a:r>
              <a:rPr lang="es-CO" sz="1200" dirty="0" err="1">
                <a:latin typeface="Poppins" pitchFamily="2" charset="77"/>
                <a:cs typeface="Poppins" pitchFamily="2" charset="77"/>
              </a:rPr>
              <a:t>stablecimientos</a:t>
            </a:r>
            <a:r>
              <a:rPr lang="es-CO" sz="1200" dirty="0">
                <a:latin typeface="Poppins" pitchFamily="2" charset="77"/>
                <a:cs typeface="Poppins" pitchFamily="2" charset="77"/>
              </a:rPr>
              <a:t> Públicos </a:t>
            </a:r>
          </a:p>
        </p:txBody>
      </p:sp>
      <p:sp>
        <p:nvSpPr>
          <p:cNvPr id="102" name="TextBox 2">
            <a:extLst>
              <a:ext uri="{FF2B5EF4-FFF2-40B4-BE49-F238E27FC236}">
                <a16:creationId xmlns:a16="http://schemas.microsoft.com/office/drawing/2014/main" id="{F6923B88-DF99-8D1F-1189-3A3BDF753C42}"/>
              </a:ext>
            </a:extLst>
          </p:cNvPr>
          <p:cNvSpPr txBox="1"/>
          <p:nvPr/>
        </p:nvSpPr>
        <p:spPr>
          <a:xfrm>
            <a:off x="6003834" y="2612810"/>
            <a:ext cx="18363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s-CO" sz="1200" dirty="0">
                <a:latin typeface="Poppins" pitchFamily="2" charset="77"/>
                <a:cs typeface="Poppins" pitchFamily="2" charset="77"/>
              </a:rPr>
              <a:t>Órganos de Control</a:t>
            </a:r>
          </a:p>
        </p:txBody>
      </p: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28F359C3-AE14-F530-A8C2-BA03B696372D}"/>
              </a:ext>
            </a:extLst>
          </p:cNvPr>
          <p:cNvGrpSpPr/>
          <p:nvPr/>
        </p:nvGrpSpPr>
        <p:grpSpPr>
          <a:xfrm>
            <a:off x="4749275" y="1047982"/>
            <a:ext cx="685925" cy="1779685"/>
            <a:chOff x="4124043" y="776084"/>
            <a:chExt cx="848487" cy="2201465"/>
          </a:xfrm>
        </p:grpSpPr>
        <p:sp>
          <p:nvSpPr>
            <p:cNvPr id="104" name="Freeform 63">
              <a:extLst>
                <a:ext uri="{FF2B5EF4-FFF2-40B4-BE49-F238E27FC236}">
                  <a16:creationId xmlns:a16="http://schemas.microsoft.com/office/drawing/2014/main" id="{F2931946-FC8B-242B-F236-9739DE84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043" y="776084"/>
              <a:ext cx="774277" cy="830431"/>
            </a:xfrm>
            <a:custGeom>
              <a:avLst/>
              <a:gdLst>
                <a:gd name="T0" fmla="*/ 0 w 1955"/>
                <a:gd name="T1" fmla="*/ 430 h 430"/>
                <a:gd name="T2" fmla="*/ 799 w 1955"/>
                <a:gd name="T3" fmla="*/ 430 h 430"/>
                <a:gd name="T4" fmla="*/ 1227 w 1955"/>
                <a:gd name="T5" fmla="*/ 0 h 430"/>
                <a:gd name="T6" fmla="*/ 1955 w 1955"/>
                <a:gd name="T7" fmla="*/ 0 h 430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1584 h 11584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  <a:gd name="connsiteX0" fmla="*/ 0 w 10000"/>
                <a:gd name="connsiteY0" fmla="*/ 11584 h 11584"/>
                <a:gd name="connsiteX1" fmla="*/ 5155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1584">
                  <a:moveTo>
                    <a:pt x="0" y="11584"/>
                  </a:moveTo>
                  <a:lnTo>
                    <a:pt x="5155" y="11584"/>
                  </a:lnTo>
                  <a:lnTo>
                    <a:pt x="7727" y="0"/>
                  </a:lnTo>
                  <a:lnTo>
                    <a:pt x="10000" y="0"/>
                  </a:lnTo>
                </a:path>
              </a:pathLst>
            </a:cu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63">
              <a:extLst>
                <a:ext uri="{FF2B5EF4-FFF2-40B4-BE49-F238E27FC236}">
                  <a16:creationId xmlns:a16="http://schemas.microsoft.com/office/drawing/2014/main" id="{085958E2-66AB-3ADE-4BD4-842E05EB765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24043" y="2147118"/>
              <a:ext cx="774277" cy="830431"/>
            </a:xfrm>
            <a:custGeom>
              <a:avLst/>
              <a:gdLst>
                <a:gd name="T0" fmla="*/ 0 w 1955"/>
                <a:gd name="T1" fmla="*/ 430 h 430"/>
                <a:gd name="T2" fmla="*/ 799 w 1955"/>
                <a:gd name="T3" fmla="*/ 430 h 430"/>
                <a:gd name="T4" fmla="*/ 1227 w 1955"/>
                <a:gd name="T5" fmla="*/ 0 h 430"/>
                <a:gd name="T6" fmla="*/ 1955 w 1955"/>
                <a:gd name="T7" fmla="*/ 0 h 430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1584 h 11584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  <a:gd name="connsiteX0" fmla="*/ 0 w 10000"/>
                <a:gd name="connsiteY0" fmla="*/ 11584 h 11584"/>
                <a:gd name="connsiteX1" fmla="*/ 5155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1584">
                  <a:moveTo>
                    <a:pt x="0" y="11584"/>
                  </a:moveTo>
                  <a:lnTo>
                    <a:pt x="5155" y="11584"/>
                  </a:lnTo>
                  <a:lnTo>
                    <a:pt x="7727" y="0"/>
                  </a:lnTo>
                  <a:lnTo>
                    <a:pt x="10000" y="0"/>
                  </a:lnTo>
                </a:path>
              </a:pathLst>
            </a:cu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Line 72">
              <a:extLst>
                <a:ext uri="{FF2B5EF4-FFF2-40B4-BE49-F238E27FC236}">
                  <a16:creationId xmlns:a16="http://schemas.microsoft.com/office/drawing/2014/main" id="{C8E09B8F-69F7-0CDB-0F8E-D736C56DB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043" y="1890503"/>
              <a:ext cx="848487" cy="0"/>
            </a:xfrm>
            <a:prstGeom prst="line">
              <a:avLst/>
            </a:pr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8" name="TextBox 2">
            <a:extLst>
              <a:ext uri="{FF2B5EF4-FFF2-40B4-BE49-F238E27FC236}">
                <a16:creationId xmlns:a16="http://schemas.microsoft.com/office/drawing/2014/main" id="{A21957AB-A152-3292-883C-8D07D14016EF}"/>
              </a:ext>
            </a:extLst>
          </p:cNvPr>
          <p:cNvSpPr txBox="1"/>
          <p:nvPr/>
        </p:nvSpPr>
        <p:spPr>
          <a:xfrm>
            <a:off x="10178303" y="1619249"/>
            <a:ext cx="1242334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Concejo de</a:t>
            </a:r>
          </a:p>
          <a:p>
            <a:pPr>
              <a:lnSpc>
                <a:spcPts val="12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Bogotá</a:t>
            </a:r>
          </a:p>
        </p:txBody>
      </p:sp>
      <p:sp>
        <p:nvSpPr>
          <p:cNvPr id="109" name="TextBox 2">
            <a:extLst>
              <a:ext uri="{FF2B5EF4-FFF2-40B4-BE49-F238E27FC236}">
                <a16:creationId xmlns:a16="http://schemas.microsoft.com/office/drawing/2014/main" id="{2CAB531D-B8AC-ADAA-FC73-A4514D5B8437}"/>
              </a:ext>
            </a:extLst>
          </p:cNvPr>
          <p:cNvSpPr txBox="1"/>
          <p:nvPr/>
        </p:nvSpPr>
        <p:spPr>
          <a:xfrm>
            <a:off x="10178304" y="3569547"/>
            <a:ext cx="1784244" cy="59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Consejo Distrital de Política Económica y Fiscal - </a:t>
            </a:r>
            <a:r>
              <a:rPr lang="es-CO" sz="1200" b="1" dirty="0" err="1">
                <a:latin typeface="Poppins SemiBold" pitchFamily="2" charset="77"/>
                <a:cs typeface="Poppins SemiBold" pitchFamily="2" charset="77"/>
              </a:rPr>
              <a:t>Confis</a:t>
            </a:r>
            <a:endParaRPr lang="es-CO" sz="12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10" name="TextBox 2">
            <a:extLst>
              <a:ext uri="{FF2B5EF4-FFF2-40B4-BE49-F238E27FC236}">
                <a16:creationId xmlns:a16="http://schemas.microsoft.com/office/drawing/2014/main" id="{339EA488-0A89-EFA6-C544-6A2EAA1ACFFD}"/>
              </a:ext>
            </a:extLst>
          </p:cNvPr>
          <p:cNvSpPr txBox="1"/>
          <p:nvPr/>
        </p:nvSpPr>
        <p:spPr>
          <a:xfrm>
            <a:off x="10178303" y="5349686"/>
            <a:ext cx="1876622" cy="59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Junta Administradora</a:t>
            </a:r>
          </a:p>
          <a:p>
            <a:pPr>
              <a:lnSpc>
                <a:spcPts val="1260"/>
              </a:lnSpc>
            </a:pPr>
            <a:r>
              <a:rPr lang="es-CO" sz="1200" b="1" dirty="0">
                <a:latin typeface="Poppins SemiBold" pitchFamily="2" charset="77"/>
                <a:cs typeface="Poppins SemiBold" pitchFamily="2" charset="77"/>
              </a:rPr>
              <a:t>Local - JAL</a:t>
            </a:r>
          </a:p>
        </p:txBody>
      </p: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F69A79F5-9F29-7C51-EEA7-6DA8084D8201}"/>
              </a:ext>
            </a:extLst>
          </p:cNvPr>
          <p:cNvGrpSpPr/>
          <p:nvPr/>
        </p:nvGrpSpPr>
        <p:grpSpPr>
          <a:xfrm flipH="1">
            <a:off x="8365162" y="999010"/>
            <a:ext cx="685925" cy="1779685"/>
            <a:chOff x="4124043" y="776084"/>
            <a:chExt cx="848487" cy="2201465"/>
          </a:xfrm>
        </p:grpSpPr>
        <p:sp>
          <p:nvSpPr>
            <p:cNvPr id="112" name="Freeform 63">
              <a:extLst>
                <a:ext uri="{FF2B5EF4-FFF2-40B4-BE49-F238E27FC236}">
                  <a16:creationId xmlns:a16="http://schemas.microsoft.com/office/drawing/2014/main" id="{7235886A-72C4-2A6E-16E5-58EBC1D1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043" y="776084"/>
              <a:ext cx="774277" cy="830431"/>
            </a:xfrm>
            <a:custGeom>
              <a:avLst/>
              <a:gdLst>
                <a:gd name="T0" fmla="*/ 0 w 1955"/>
                <a:gd name="T1" fmla="*/ 430 h 430"/>
                <a:gd name="T2" fmla="*/ 799 w 1955"/>
                <a:gd name="T3" fmla="*/ 430 h 430"/>
                <a:gd name="T4" fmla="*/ 1227 w 1955"/>
                <a:gd name="T5" fmla="*/ 0 h 430"/>
                <a:gd name="T6" fmla="*/ 1955 w 1955"/>
                <a:gd name="T7" fmla="*/ 0 h 430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1584 h 11584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  <a:gd name="connsiteX0" fmla="*/ 0 w 10000"/>
                <a:gd name="connsiteY0" fmla="*/ 11584 h 11584"/>
                <a:gd name="connsiteX1" fmla="*/ 5155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1584">
                  <a:moveTo>
                    <a:pt x="0" y="11584"/>
                  </a:moveTo>
                  <a:lnTo>
                    <a:pt x="5155" y="11584"/>
                  </a:lnTo>
                  <a:lnTo>
                    <a:pt x="7727" y="0"/>
                  </a:lnTo>
                  <a:lnTo>
                    <a:pt x="10000" y="0"/>
                  </a:lnTo>
                </a:path>
              </a:pathLst>
            </a:cu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63">
              <a:extLst>
                <a:ext uri="{FF2B5EF4-FFF2-40B4-BE49-F238E27FC236}">
                  <a16:creationId xmlns:a16="http://schemas.microsoft.com/office/drawing/2014/main" id="{66AC42F6-F2CB-9772-CBC1-CBCEEB62AED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24043" y="2147118"/>
              <a:ext cx="774277" cy="830431"/>
            </a:xfrm>
            <a:custGeom>
              <a:avLst/>
              <a:gdLst>
                <a:gd name="T0" fmla="*/ 0 w 1955"/>
                <a:gd name="T1" fmla="*/ 430 h 430"/>
                <a:gd name="T2" fmla="*/ 799 w 1955"/>
                <a:gd name="T3" fmla="*/ 430 h 430"/>
                <a:gd name="T4" fmla="*/ 1227 w 1955"/>
                <a:gd name="T5" fmla="*/ 0 h 430"/>
                <a:gd name="T6" fmla="*/ 1955 w 1955"/>
                <a:gd name="T7" fmla="*/ 0 h 430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1584 h 11584"/>
                <a:gd name="connsiteX0" fmla="*/ 0 w 10000"/>
                <a:gd name="connsiteY0" fmla="*/ 11584 h 11584"/>
                <a:gd name="connsiteX1" fmla="*/ 4087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  <a:gd name="connsiteX0" fmla="*/ 0 w 10000"/>
                <a:gd name="connsiteY0" fmla="*/ 11584 h 11584"/>
                <a:gd name="connsiteX1" fmla="*/ 5155 w 10000"/>
                <a:gd name="connsiteY1" fmla="*/ 11584 h 11584"/>
                <a:gd name="connsiteX2" fmla="*/ 7727 w 10000"/>
                <a:gd name="connsiteY2" fmla="*/ 0 h 11584"/>
                <a:gd name="connsiteX3" fmla="*/ 10000 w 10000"/>
                <a:gd name="connsiteY3" fmla="*/ 0 h 1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1584">
                  <a:moveTo>
                    <a:pt x="0" y="11584"/>
                  </a:moveTo>
                  <a:lnTo>
                    <a:pt x="5155" y="11584"/>
                  </a:lnTo>
                  <a:lnTo>
                    <a:pt x="7727" y="0"/>
                  </a:lnTo>
                  <a:lnTo>
                    <a:pt x="10000" y="0"/>
                  </a:lnTo>
                </a:path>
              </a:pathLst>
            </a:cu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Line 72">
              <a:extLst>
                <a:ext uri="{FF2B5EF4-FFF2-40B4-BE49-F238E27FC236}">
                  <a16:creationId xmlns:a16="http://schemas.microsoft.com/office/drawing/2014/main" id="{E0D239F9-05E4-227D-10AA-E510C351E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043" y="1890503"/>
              <a:ext cx="848487" cy="0"/>
            </a:xfrm>
            <a:prstGeom prst="line">
              <a:avLst/>
            </a:prstGeom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5" name="TextBox 2">
            <a:extLst>
              <a:ext uri="{FF2B5EF4-FFF2-40B4-BE49-F238E27FC236}">
                <a16:creationId xmlns:a16="http://schemas.microsoft.com/office/drawing/2014/main" id="{C930B424-BD33-59F9-B152-B0C240B09F1C}"/>
              </a:ext>
            </a:extLst>
          </p:cNvPr>
          <p:cNvSpPr txBox="1"/>
          <p:nvPr/>
        </p:nvSpPr>
        <p:spPr>
          <a:xfrm>
            <a:off x="378678" y="3547775"/>
            <a:ext cx="1531855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s-CO" sz="1400" b="1" dirty="0">
                <a:latin typeface="Poppins SemiBold" pitchFamily="2" charset="77"/>
                <a:cs typeface="Poppins SemiBold" pitchFamily="2" charset="77"/>
              </a:rPr>
              <a:t>Presupuesto</a:t>
            </a:r>
          </a:p>
          <a:p>
            <a:pPr algn="ctr">
              <a:lnSpc>
                <a:spcPts val="1560"/>
              </a:lnSpc>
            </a:pPr>
            <a:r>
              <a:rPr lang="es-CO" sz="1400" b="1" dirty="0">
                <a:latin typeface="Poppins SemiBold" pitchFamily="2" charset="77"/>
                <a:cs typeface="Poppins SemiBold" pitchFamily="2" charset="77"/>
              </a:rPr>
              <a:t>General de</a:t>
            </a:r>
          </a:p>
          <a:p>
            <a:pPr algn="ctr">
              <a:lnSpc>
                <a:spcPts val="1560"/>
              </a:lnSpc>
            </a:pPr>
            <a:r>
              <a:rPr lang="es-CO" sz="1400" b="1" dirty="0">
                <a:latin typeface="Poppins SemiBold" pitchFamily="2" charset="77"/>
                <a:cs typeface="Poppins SemiBold" pitchFamily="2" charset="77"/>
              </a:rPr>
              <a:t>Bogotá</a:t>
            </a:r>
          </a:p>
        </p:txBody>
      </p:sp>
      <p:sp>
        <p:nvSpPr>
          <p:cNvPr id="116" name="Line 72">
            <a:extLst>
              <a:ext uri="{FF2B5EF4-FFF2-40B4-BE49-F238E27FC236}">
                <a16:creationId xmlns:a16="http://schemas.microsoft.com/office/drawing/2014/main" id="{009A18DD-0B03-3591-E51B-9FBF62F2A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3783" y="3844038"/>
            <a:ext cx="3320774" cy="2"/>
          </a:xfrm>
          <a:prstGeom prst="line">
            <a:avLst/>
          </a:prstGeom>
          <a:noFill/>
          <a:ln w="6350" cap="flat">
            <a:solidFill>
              <a:srgbClr val="CCCA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" name="Line 72">
            <a:extLst>
              <a:ext uri="{FF2B5EF4-FFF2-40B4-BE49-F238E27FC236}">
                <a16:creationId xmlns:a16="http://schemas.microsoft.com/office/drawing/2014/main" id="{79C4218B-7B16-83A3-99F7-A3B2AC9DAC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7716" y="5603197"/>
            <a:ext cx="3320774" cy="2"/>
          </a:xfrm>
          <a:prstGeom prst="line">
            <a:avLst/>
          </a:prstGeom>
          <a:noFill/>
          <a:ln w="6350" cap="flat">
            <a:solidFill>
              <a:srgbClr val="CCCA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Google Shape;326;p6" descr="Banco contorno">
            <a:extLst>
              <a:ext uri="{FF2B5EF4-FFF2-40B4-BE49-F238E27FC236}">
                <a16:creationId xmlns:a16="http://schemas.microsoft.com/office/drawing/2014/main" id="{047B13BB-6691-A187-ECCF-8CB9D2C8159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327652" y="1503206"/>
            <a:ext cx="625933" cy="62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8DBE8E-4BDF-E2DC-A7F7-A8ED8D95EC2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3088" t="15164" r="20614" b="21116"/>
          <a:stretch/>
        </p:blipFill>
        <p:spPr>
          <a:xfrm>
            <a:off x="9357044" y="3547775"/>
            <a:ext cx="567148" cy="691291"/>
          </a:xfrm>
          <a:prstGeom prst="rect">
            <a:avLst/>
          </a:prstGeom>
        </p:spPr>
      </p:pic>
      <p:sp>
        <p:nvSpPr>
          <p:cNvPr id="20" name="Oval 20">
            <a:extLst>
              <a:ext uri="{FF2B5EF4-FFF2-40B4-BE49-F238E27FC236}">
                <a16:creationId xmlns:a16="http://schemas.microsoft.com/office/drawing/2014/main" id="{08C48565-F6B1-157B-1C7A-3389A9ECC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05" y="2330270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B9358C-33A1-C178-2AE2-583CA3166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05" y="5359675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00DDEC62-B06F-50A8-9220-0B4C2A63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67" y="3843636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3" name="Oval 20">
            <a:extLst>
              <a:ext uri="{FF2B5EF4-FFF2-40B4-BE49-F238E27FC236}">
                <a16:creationId xmlns:a16="http://schemas.microsoft.com/office/drawing/2014/main" id="{D0360CAD-9C6E-66DA-2F9B-8F6FDD40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088" y="2801433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75635029-2A5F-9018-4CD6-A687C2FA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150" y="1916978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E90ACA07-51BC-53BD-FA41-673B6DEC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088" y="1014596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5CA5CD99-AD60-6AFA-191B-8647B229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480" y="2750490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A4F2C289-B4BA-D0EE-F9A7-B7F34AE0C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343" y="1866035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4" name="Oval 20">
            <a:extLst>
              <a:ext uri="{FF2B5EF4-FFF2-40B4-BE49-F238E27FC236}">
                <a16:creationId xmlns:a16="http://schemas.microsoft.com/office/drawing/2014/main" id="{905BBD19-5163-7719-822A-5DD4D5D09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480" y="963653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5" name="Oval 20">
            <a:extLst>
              <a:ext uri="{FF2B5EF4-FFF2-40B4-BE49-F238E27FC236}">
                <a16:creationId xmlns:a16="http://schemas.microsoft.com/office/drawing/2014/main" id="{D02D7CB2-8ED8-3AC1-FE50-A5A1A57E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076" y="3817249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6" name="Oval 20">
            <a:extLst>
              <a:ext uri="{FF2B5EF4-FFF2-40B4-BE49-F238E27FC236}">
                <a16:creationId xmlns:a16="http://schemas.microsoft.com/office/drawing/2014/main" id="{348A5430-B544-0FA3-C4C9-86BE948A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076" y="5582333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7" name="Oval 20">
            <a:extLst>
              <a:ext uri="{FF2B5EF4-FFF2-40B4-BE49-F238E27FC236}">
                <a16:creationId xmlns:a16="http://schemas.microsoft.com/office/drawing/2014/main" id="{6BE615FC-5B7E-C6D8-BBD3-FD1C7CF4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779" y="3817249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B3AD2E82-4D63-A984-1C03-38B869F2F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779" y="5582333"/>
            <a:ext cx="70099" cy="6776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4"/>
              </a:solidFill>
            </a:endParaRPr>
          </a:p>
        </p:txBody>
      </p:sp>
      <p:sp>
        <p:nvSpPr>
          <p:cNvPr id="3" name="Google Shape;278;p3">
            <a:extLst>
              <a:ext uri="{FF2B5EF4-FFF2-40B4-BE49-F238E27FC236}">
                <a16:creationId xmlns:a16="http://schemas.microsoft.com/office/drawing/2014/main" id="{6F3E8020-1DD1-5436-480D-8044FB869DC7}"/>
              </a:ext>
            </a:extLst>
          </p:cNvPr>
          <p:cNvSpPr txBox="1">
            <a:spLocks/>
          </p:cNvSpPr>
          <p:nvPr/>
        </p:nvSpPr>
        <p:spPr>
          <a:xfrm>
            <a:off x="512136" y="465161"/>
            <a:ext cx="3922725" cy="71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El presupuesto del</a:t>
            </a:r>
          </a:p>
          <a:p>
            <a:pPr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cs typeface="Poppins" pitchFamily="2" charset="77"/>
                <a:sym typeface="Arial"/>
              </a:rPr>
              <a:t>Distrito se compone de: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Google Shape;278;p3">
            <a:extLst>
              <a:ext uri="{FF2B5EF4-FFF2-40B4-BE49-F238E27FC236}">
                <a16:creationId xmlns:a16="http://schemas.microsoft.com/office/drawing/2014/main" id="{6277A0FE-609F-8186-27F4-09E17BAE8EED}"/>
              </a:ext>
            </a:extLst>
          </p:cNvPr>
          <p:cNvSpPr txBox="1">
            <a:spLocks/>
          </p:cNvSpPr>
          <p:nvPr/>
        </p:nvSpPr>
        <p:spPr>
          <a:xfrm>
            <a:off x="9456356" y="803856"/>
            <a:ext cx="1702708" cy="407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000" b="1" dirty="0">
                <a:latin typeface="Poppins SemiBold" panose="00000700000000000000" pitchFamily="2" charset="0"/>
                <a:ea typeface="Arial"/>
                <a:cs typeface="Poppins SemiBold" panose="00000700000000000000" pitchFamily="2" charset="0"/>
                <a:sym typeface="Arial"/>
              </a:rPr>
              <a:t>Lo aprueba</a:t>
            </a:r>
            <a:endParaRPr lang="es-CO" sz="2000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9457530-3836-1CA1-190A-8B0A810D35C4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82A9827A-B35D-73EE-01F0-386715F317F0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685C2AE0-126B-3FAE-A1D0-BAC4188C0857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2045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o 60">
            <a:extLst>
              <a:ext uri="{FF2B5EF4-FFF2-40B4-BE49-F238E27FC236}">
                <a16:creationId xmlns:a16="http://schemas.microsoft.com/office/drawing/2014/main" id="{1732BAB2-DACD-0173-3113-5AD482385681}"/>
              </a:ext>
            </a:extLst>
          </p:cNvPr>
          <p:cNvGrpSpPr/>
          <p:nvPr/>
        </p:nvGrpSpPr>
        <p:grpSpPr>
          <a:xfrm>
            <a:off x="4680216" y="2987851"/>
            <a:ext cx="2851543" cy="2840422"/>
            <a:chOff x="4480464" y="2484848"/>
            <a:chExt cx="2851543" cy="2840422"/>
          </a:xfrm>
        </p:grpSpPr>
        <p:grpSp>
          <p:nvGrpSpPr>
            <p:cNvPr id="4" name="Shape 04">
              <a:extLst>
                <a:ext uri="{FF2B5EF4-FFF2-40B4-BE49-F238E27FC236}">
                  <a16:creationId xmlns:a16="http://schemas.microsoft.com/office/drawing/2014/main" id="{21EDBE0D-62FD-60FD-FDAE-EB5B1FA38E3C}"/>
                </a:ext>
              </a:extLst>
            </p:cNvPr>
            <p:cNvGrpSpPr/>
            <p:nvPr/>
          </p:nvGrpSpPr>
          <p:grpSpPr>
            <a:xfrm>
              <a:off x="4480464" y="2989229"/>
              <a:ext cx="628292" cy="1831659"/>
              <a:chOff x="3122400" y="2492518"/>
              <a:chExt cx="628292" cy="1831659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60FFDE43-9A1E-A3EB-C425-A4EAC269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400" y="3313032"/>
                <a:ext cx="192221" cy="191427"/>
              </a:xfrm>
              <a:custGeom>
                <a:avLst/>
                <a:gdLst>
                  <a:gd name="T0" fmla="*/ 67 w 134"/>
                  <a:gd name="T1" fmla="*/ 0 h 134"/>
                  <a:gd name="T2" fmla="*/ 67 w 134"/>
                  <a:gd name="T3" fmla="*/ 0 h 134"/>
                  <a:gd name="T4" fmla="*/ 20 w 134"/>
                  <a:gd name="T5" fmla="*/ 19 h 134"/>
                  <a:gd name="T6" fmla="*/ 0 w 134"/>
                  <a:gd name="T7" fmla="*/ 67 h 134"/>
                  <a:gd name="T8" fmla="*/ 12 w 134"/>
                  <a:gd name="T9" fmla="*/ 67 h 134"/>
                  <a:gd name="T10" fmla="*/ 24 w 134"/>
                  <a:gd name="T11" fmla="*/ 67 h 134"/>
                  <a:gd name="T12" fmla="*/ 37 w 134"/>
                  <a:gd name="T13" fmla="*/ 36 h 134"/>
                  <a:gd name="T14" fmla="*/ 67 w 134"/>
                  <a:gd name="T15" fmla="*/ 24 h 134"/>
                  <a:gd name="T16" fmla="*/ 98 w 134"/>
                  <a:gd name="T17" fmla="*/ 36 h 134"/>
                  <a:gd name="T18" fmla="*/ 110 w 134"/>
                  <a:gd name="T19" fmla="*/ 67 h 134"/>
                  <a:gd name="T20" fmla="*/ 98 w 134"/>
                  <a:gd name="T21" fmla="*/ 97 h 134"/>
                  <a:gd name="T22" fmla="*/ 67 w 134"/>
                  <a:gd name="T23" fmla="*/ 110 h 134"/>
                  <a:gd name="T24" fmla="*/ 37 w 134"/>
                  <a:gd name="T25" fmla="*/ 97 h 134"/>
                  <a:gd name="T26" fmla="*/ 24 w 134"/>
                  <a:gd name="T27" fmla="*/ 67 h 134"/>
                  <a:gd name="T28" fmla="*/ 12 w 134"/>
                  <a:gd name="T29" fmla="*/ 67 h 134"/>
                  <a:gd name="T30" fmla="*/ 0 w 134"/>
                  <a:gd name="T31" fmla="*/ 67 h 134"/>
                  <a:gd name="T32" fmla="*/ 20 w 134"/>
                  <a:gd name="T33" fmla="*/ 114 h 134"/>
                  <a:gd name="T34" fmla="*/ 67 w 134"/>
                  <a:gd name="T35" fmla="*/ 134 h 134"/>
                  <a:gd name="T36" fmla="*/ 67 w 134"/>
                  <a:gd name="T37" fmla="*/ 134 h 134"/>
                  <a:gd name="T38" fmla="*/ 115 w 134"/>
                  <a:gd name="T39" fmla="*/ 114 h 134"/>
                  <a:gd name="T40" fmla="*/ 134 w 134"/>
                  <a:gd name="T41" fmla="*/ 67 h 134"/>
                  <a:gd name="T42" fmla="*/ 115 w 134"/>
                  <a:gd name="T43" fmla="*/ 19 h 134"/>
                  <a:gd name="T44" fmla="*/ 67 w 134"/>
                  <a:gd name="T4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49" y="0"/>
                      <a:pt x="32" y="7"/>
                      <a:pt x="20" y="19"/>
                    </a:cubicBezTo>
                    <a:cubicBezTo>
                      <a:pt x="8" y="32"/>
                      <a:pt x="0" y="48"/>
                      <a:pt x="0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55"/>
                      <a:pt x="29" y="44"/>
                      <a:pt x="37" y="36"/>
                    </a:cubicBezTo>
                    <a:cubicBezTo>
                      <a:pt x="45" y="29"/>
                      <a:pt x="55" y="24"/>
                      <a:pt x="67" y="24"/>
                    </a:cubicBezTo>
                    <a:cubicBezTo>
                      <a:pt x="79" y="24"/>
                      <a:pt x="90" y="29"/>
                      <a:pt x="98" y="36"/>
                    </a:cubicBezTo>
                    <a:cubicBezTo>
                      <a:pt x="106" y="44"/>
                      <a:pt x="110" y="55"/>
                      <a:pt x="110" y="67"/>
                    </a:cubicBezTo>
                    <a:cubicBezTo>
                      <a:pt x="110" y="79"/>
                      <a:pt x="106" y="89"/>
                      <a:pt x="98" y="97"/>
                    </a:cubicBezTo>
                    <a:cubicBezTo>
                      <a:pt x="90" y="105"/>
                      <a:pt x="79" y="110"/>
                      <a:pt x="67" y="110"/>
                    </a:cubicBezTo>
                    <a:cubicBezTo>
                      <a:pt x="55" y="110"/>
                      <a:pt x="45" y="105"/>
                      <a:pt x="37" y="97"/>
                    </a:cubicBezTo>
                    <a:cubicBezTo>
                      <a:pt x="29" y="89"/>
                      <a:pt x="24" y="79"/>
                      <a:pt x="24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5"/>
                      <a:pt x="8" y="102"/>
                      <a:pt x="20" y="114"/>
                    </a:cubicBezTo>
                    <a:cubicBezTo>
                      <a:pt x="32" y="126"/>
                      <a:pt x="49" y="134"/>
                      <a:pt x="67" y="134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86" y="134"/>
                      <a:pt x="103" y="126"/>
                      <a:pt x="115" y="114"/>
                    </a:cubicBezTo>
                    <a:cubicBezTo>
                      <a:pt x="127" y="102"/>
                      <a:pt x="134" y="85"/>
                      <a:pt x="134" y="67"/>
                    </a:cubicBezTo>
                    <a:cubicBezTo>
                      <a:pt x="134" y="48"/>
                      <a:pt x="127" y="32"/>
                      <a:pt x="115" y="19"/>
                    </a:cubicBezTo>
                    <a:cubicBezTo>
                      <a:pt x="103" y="7"/>
                      <a:pt x="86" y="0"/>
                      <a:pt x="67" y="0"/>
                    </a:cubicBezTo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" name="Freeform 11">
                <a:extLst>
                  <a:ext uri="{FF2B5EF4-FFF2-40B4-BE49-F238E27FC236}">
                    <a16:creationId xmlns:a16="http://schemas.microsoft.com/office/drawing/2014/main" id="{A81EA148-8106-1DCD-5472-E5868115E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836" y="2492518"/>
                <a:ext cx="521856" cy="1831659"/>
              </a:xfrm>
              <a:custGeom>
                <a:avLst/>
                <a:gdLst>
                  <a:gd name="T0" fmla="*/ 251 w 364"/>
                  <a:gd name="T1" fmla="*/ 0 h 1282"/>
                  <a:gd name="T2" fmla="*/ 0 w 364"/>
                  <a:gd name="T3" fmla="*/ 530 h 1282"/>
                  <a:gd name="T4" fmla="*/ 105 w 364"/>
                  <a:gd name="T5" fmla="*/ 641 h 1282"/>
                  <a:gd name="T6" fmla="*/ 0 w 364"/>
                  <a:gd name="T7" fmla="*/ 752 h 1282"/>
                  <a:gd name="T8" fmla="*/ 251 w 364"/>
                  <a:gd name="T9" fmla="*/ 1282 h 1282"/>
                  <a:gd name="T10" fmla="*/ 364 w 364"/>
                  <a:gd name="T11" fmla="*/ 1168 h 1282"/>
                  <a:gd name="T12" fmla="*/ 154 w 364"/>
                  <a:gd name="T13" fmla="*/ 641 h 1282"/>
                  <a:gd name="T14" fmla="*/ 364 w 364"/>
                  <a:gd name="T15" fmla="*/ 113 h 1282"/>
                  <a:gd name="T16" fmla="*/ 251 w 364"/>
                  <a:gd name="T17" fmla="*/ 0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4" h="1282">
                    <a:moveTo>
                      <a:pt x="251" y="0"/>
                    </a:moveTo>
                    <a:cubicBezTo>
                      <a:pt x="115" y="141"/>
                      <a:pt x="24" y="325"/>
                      <a:pt x="0" y="530"/>
                    </a:cubicBezTo>
                    <a:cubicBezTo>
                      <a:pt x="58" y="533"/>
                      <a:pt x="105" y="582"/>
                      <a:pt x="105" y="641"/>
                    </a:cubicBezTo>
                    <a:cubicBezTo>
                      <a:pt x="105" y="700"/>
                      <a:pt x="58" y="749"/>
                      <a:pt x="0" y="752"/>
                    </a:cubicBezTo>
                    <a:cubicBezTo>
                      <a:pt x="24" y="957"/>
                      <a:pt x="115" y="1141"/>
                      <a:pt x="251" y="1282"/>
                    </a:cubicBezTo>
                    <a:cubicBezTo>
                      <a:pt x="364" y="1168"/>
                      <a:pt x="364" y="1168"/>
                      <a:pt x="364" y="1168"/>
                    </a:cubicBezTo>
                    <a:cubicBezTo>
                      <a:pt x="234" y="1031"/>
                      <a:pt x="154" y="845"/>
                      <a:pt x="154" y="641"/>
                    </a:cubicBezTo>
                    <a:cubicBezTo>
                      <a:pt x="154" y="436"/>
                      <a:pt x="234" y="251"/>
                      <a:pt x="364" y="113"/>
                    </a:cubicBezTo>
                    <a:cubicBezTo>
                      <a:pt x="251" y="0"/>
                      <a:pt x="251" y="0"/>
                      <a:pt x="25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Shape 02">
              <a:extLst>
                <a:ext uri="{FF2B5EF4-FFF2-40B4-BE49-F238E27FC236}">
                  <a16:creationId xmlns:a16="http://schemas.microsoft.com/office/drawing/2014/main" id="{DE9862FA-2442-8EC7-4818-F3EF3BB95F12}"/>
                </a:ext>
              </a:extLst>
            </p:cNvPr>
            <p:cNvGrpSpPr/>
            <p:nvPr/>
          </p:nvGrpSpPr>
          <p:grpSpPr>
            <a:xfrm>
              <a:off x="6703714" y="2989229"/>
              <a:ext cx="628293" cy="1831659"/>
              <a:chOff x="5345650" y="2492518"/>
              <a:chExt cx="628293" cy="1831659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2F9AC2EB-657B-9319-A0D3-286A26B39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133" y="3313032"/>
                <a:ext cx="193810" cy="191427"/>
              </a:xfrm>
              <a:custGeom>
                <a:avLst/>
                <a:gdLst>
                  <a:gd name="T0" fmla="*/ 68 w 135"/>
                  <a:gd name="T1" fmla="*/ 0 h 134"/>
                  <a:gd name="T2" fmla="*/ 68 w 135"/>
                  <a:gd name="T3" fmla="*/ 0 h 134"/>
                  <a:gd name="T4" fmla="*/ 20 w 135"/>
                  <a:gd name="T5" fmla="*/ 19 h 134"/>
                  <a:gd name="T6" fmla="*/ 0 w 135"/>
                  <a:gd name="T7" fmla="*/ 67 h 134"/>
                  <a:gd name="T8" fmla="*/ 12 w 135"/>
                  <a:gd name="T9" fmla="*/ 67 h 134"/>
                  <a:gd name="T10" fmla="*/ 24 w 135"/>
                  <a:gd name="T11" fmla="*/ 67 h 134"/>
                  <a:gd name="T12" fmla="*/ 37 w 135"/>
                  <a:gd name="T13" fmla="*/ 36 h 134"/>
                  <a:gd name="T14" fmla="*/ 68 w 135"/>
                  <a:gd name="T15" fmla="*/ 24 h 134"/>
                  <a:gd name="T16" fmla="*/ 98 w 135"/>
                  <a:gd name="T17" fmla="*/ 36 h 134"/>
                  <a:gd name="T18" fmla="*/ 111 w 135"/>
                  <a:gd name="T19" fmla="*/ 67 h 134"/>
                  <a:gd name="T20" fmla="*/ 98 w 135"/>
                  <a:gd name="T21" fmla="*/ 97 h 134"/>
                  <a:gd name="T22" fmla="*/ 68 w 135"/>
                  <a:gd name="T23" fmla="*/ 110 h 134"/>
                  <a:gd name="T24" fmla="*/ 37 w 135"/>
                  <a:gd name="T25" fmla="*/ 97 h 134"/>
                  <a:gd name="T26" fmla="*/ 24 w 135"/>
                  <a:gd name="T27" fmla="*/ 67 h 134"/>
                  <a:gd name="T28" fmla="*/ 12 w 135"/>
                  <a:gd name="T29" fmla="*/ 67 h 134"/>
                  <a:gd name="T30" fmla="*/ 0 w 135"/>
                  <a:gd name="T31" fmla="*/ 67 h 134"/>
                  <a:gd name="T32" fmla="*/ 20 w 135"/>
                  <a:gd name="T33" fmla="*/ 114 h 134"/>
                  <a:gd name="T34" fmla="*/ 68 w 135"/>
                  <a:gd name="T35" fmla="*/ 134 h 134"/>
                  <a:gd name="T36" fmla="*/ 68 w 135"/>
                  <a:gd name="T37" fmla="*/ 134 h 134"/>
                  <a:gd name="T38" fmla="*/ 115 w 135"/>
                  <a:gd name="T39" fmla="*/ 114 h 134"/>
                  <a:gd name="T40" fmla="*/ 135 w 135"/>
                  <a:gd name="T41" fmla="*/ 67 h 134"/>
                  <a:gd name="T42" fmla="*/ 115 w 135"/>
                  <a:gd name="T43" fmla="*/ 19 h 134"/>
                  <a:gd name="T44" fmla="*/ 68 w 135"/>
                  <a:gd name="T4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5" h="134">
                    <a:moveTo>
                      <a:pt x="6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49" y="0"/>
                      <a:pt x="32" y="7"/>
                      <a:pt x="20" y="19"/>
                    </a:cubicBezTo>
                    <a:cubicBezTo>
                      <a:pt x="8" y="32"/>
                      <a:pt x="0" y="48"/>
                      <a:pt x="0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55"/>
                      <a:pt x="29" y="44"/>
                      <a:pt x="37" y="36"/>
                    </a:cubicBezTo>
                    <a:cubicBezTo>
                      <a:pt x="45" y="29"/>
                      <a:pt x="56" y="24"/>
                      <a:pt x="68" y="24"/>
                    </a:cubicBezTo>
                    <a:cubicBezTo>
                      <a:pt x="79" y="24"/>
                      <a:pt x="90" y="29"/>
                      <a:pt x="98" y="36"/>
                    </a:cubicBezTo>
                    <a:cubicBezTo>
                      <a:pt x="106" y="44"/>
                      <a:pt x="111" y="55"/>
                      <a:pt x="111" y="67"/>
                    </a:cubicBezTo>
                    <a:cubicBezTo>
                      <a:pt x="111" y="79"/>
                      <a:pt x="106" y="89"/>
                      <a:pt x="98" y="97"/>
                    </a:cubicBezTo>
                    <a:cubicBezTo>
                      <a:pt x="90" y="105"/>
                      <a:pt x="79" y="110"/>
                      <a:pt x="68" y="110"/>
                    </a:cubicBezTo>
                    <a:cubicBezTo>
                      <a:pt x="56" y="110"/>
                      <a:pt x="45" y="105"/>
                      <a:pt x="37" y="97"/>
                    </a:cubicBezTo>
                    <a:cubicBezTo>
                      <a:pt x="29" y="89"/>
                      <a:pt x="24" y="79"/>
                      <a:pt x="24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5"/>
                      <a:pt x="8" y="102"/>
                      <a:pt x="20" y="114"/>
                    </a:cubicBezTo>
                    <a:cubicBezTo>
                      <a:pt x="32" y="126"/>
                      <a:pt x="49" y="134"/>
                      <a:pt x="68" y="134"/>
                    </a:cubicBezTo>
                    <a:cubicBezTo>
                      <a:pt x="68" y="134"/>
                      <a:pt x="68" y="134"/>
                      <a:pt x="68" y="134"/>
                    </a:cubicBezTo>
                    <a:cubicBezTo>
                      <a:pt x="86" y="134"/>
                      <a:pt x="103" y="126"/>
                      <a:pt x="115" y="114"/>
                    </a:cubicBezTo>
                    <a:cubicBezTo>
                      <a:pt x="127" y="102"/>
                      <a:pt x="135" y="85"/>
                      <a:pt x="135" y="67"/>
                    </a:cubicBezTo>
                    <a:cubicBezTo>
                      <a:pt x="135" y="48"/>
                      <a:pt x="127" y="32"/>
                      <a:pt x="115" y="19"/>
                    </a:cubicBezTo>
                    <a:cubicBezTo>
                      <a:pt x="103" y="7"/>
                      <a:pt x="86" y="0"/>
                      <a:pt x="68" y="0"/>
                    </a:cubicBezTo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160C1C21-D2CB-FB7E-93D1-F67836E06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650" y="2492518"/>
                <a:ext cx="522650" cy="1831659"/>
              </a:xfrm>
              <a:custGeom>
                <a:avLst/>
                <a:gdLst>
                  <a:gd name="T0" fmla="*/ 113 w 364"/>
                  <a:gd name="T1" fmla="*/ 0 h 1282"/>
                  <a:gd name="T2" fmla="*/ 0 w 364"/>
                  <a:gd name="T3" fmla="*/ 113 h 1282"/>
                  <a:gd name="T4" fmla="*/ 210 w 364"/>
                  <a:gd name="T5" fmla="*/ 641 h 1282"/>
                  <a:gd name="T6" fmla="*/ 0 w 364"/>
                  <a:gd name="T7" fmla="*/ 1168 h 1282"/>
                  <a:gd name="T8" fmla="*/ 113 w 364"/>
                  <a:gd name="T9" fmla="*/ 1282 h 1282"/>
                  <a:gd name="T10" fmla="*/ 364 w 364"/>
                  <a:gd name="T11" fmla="*/ 752 h 1282"/>
                  <a:gd name="T12" fmla="*/ 259 w 364"/>
                  <a:gd name="T13" fmla="*/ 641 h 1282"/>
                  <a:gd name="T14" fmla="*/ 364 w 364"/>
                  <a:gd name="T15" fmla="*/ 530 h 1282"/>
                  <a:gd name="T16" fmla="*/ 113 w 364"/>
                  <a:gd name="T17" fmla="*/ 0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4" h="1282">
                    <a:moveTo>
                      <a:pt x="113" y="0"/>
                    </a:moveTo>
                    <a:cubicBezTo>
                      <a:pt x="0" y="113"/>
                      <a:pt x="0" y="113"/>
                      <a:pt x="0" y="113"/>
                    </a:cubicBezTo>
                    <a:cubicBezTo>
                      <a:pt x="130" y="251"/>
                      <a:pt x="210" y="436"/>
                      <a:pt x="210" y="641"/>
                    </a:cubicBezTo>
                    <a:cubicBezTo>
                      <a:pt x="210" y="845"/>
                      <a:pt x="130" y="1031"/>
                      <a:pt x="0" y="1168"/>
                    </a:cubicBezTo>
                    <a:cubicBezTo>
                      <a:pt x="113" y="1282"/>
                      <a:pt x="113" y="1282"/>
                      <a:pt x="113" y="1282"/>
                    </a:cubicBezTo>
                    <a:cubicBezTo>
                      <a:pt x="248" y="1141"/>
                      <a:pt x="339" y="957"/>
                      <a:pt x="364" y="752"/>
                    </a:cubicBezTo>
                    <a:cubicBezTo>
                      <a:pt x="305" y="749"/>
                      <a:pt x="259" y="700"/>
                      <a:pt x="259" y="641"/>
                    </a:cubicBezTo>
                    <a:cubicBezTo>
                      <a:pt x="259" y="582"/>
                      <a:pt x="305" y="533"/>
                      <a:pt x="364" y="530"/>
                    </a:cubicBezTo>
                    <a:cubicBezTo>
                      <a:pt x="339" y="325"/>
                      <a:pt x="248" y="141"/>
                      <a:pt x="11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Shape 01">
              <a:extLst>
                <a:ext uri="{FF2B5EF4-FFF2-40B4-BE49-F238E27FC236}">
                  <a16:creationId xmlns:a16="http://schemas.microsoft.com/office/drawing/2014/main" id="{1F78C33A-877A-B5BE-0D69-6CA62548CDF8}"/>
                </a:ext>
              </a:extLst>
            </p:cNvPr>
            <p:cNvGrpSpPr/>
            <p:nvPr/>
          </p:nvGrpSpPr>
          <p:grpSpPr>
            <a:xfrm>
              <a:off x="4987228" y="2484848"/>
              <a:ext cx="1838808" cy="625909"/>
              <a:chOff x="3629164" y="1988137"/>
              <a:chExt cx="1838808" cy="625909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B97D710-B1DE-F07E-CEC5-34A01D7B7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061" y="1988137"/>
                <a:ext cx="192221" cy="191427"/>
              </a:xfrm>
              <a:custGeom>
                <a:avLst/>
                <a:gdLst>
                  <a:gd name="T0" fmla="*/ 67 w 134"/>
                  <a:gd name="T1" fmla="*/ 0 h 134"/>
                  <a:gd name="T2" fmla="*/ 67 w 134"/>
                  <a:gd name="T3" fmla="*/ 0 h 134"/>
                  <a:gd name="T4" fmla="*/ 20 w 134"/>
                  <a:gd name="T5" fmla="*/ 20 h 134"/>
                  <a:gd name="T6" fmla="*/ 0 w 134"/>
                  <a:gd name="T7" fmla="*/ 67 h 134"/>
                  <a:gd name="T8" fmla="*/ 12 w 134"/>
                  <a:gd name="T9" fmla="*/ 67 h 134"/>
                  <a:gd name="T10" fmla="*/ 24 w 134"/>
                  <a:gd name="T11" fmla="*/ 67 h 134"/>
                  <a:gd name="T12" fmla="*/ 36 w 134"/>
                  <a:gd name="T13" fmla="*/ 37 h 134"/>
                  <a:gd name="T14" fmla="*/ 67 w 134"/>
                  <a:gd name="T15" fmla="*/ 24 h 134"/>
                  <a:gd name="T16" fmla="*/ 97 w 134"/>
                  <a:gd name="T17" fmla="*/ 37 h 134"/>
                  <a:gd name="T18" fmla="*/ 110 w 134"/>
                  <a:gd name="T19" fmla="*/ 67 h 134"/>
                  <a:gd name="T20" fmla="*/ 97 w 134"/>
                  <a:gd name="T21" fmla="*/ 98 h 134"/>
                  <a:gd name="T22" fmla="*/ 67 w 134"/>
                  <a:gd name="T23" fmla="*/ 110 h 134"/>
                  <a:gd name="T24" fmla="*/ 36 w 134"/>
                  <a:gd name="T25" fmla="*/ 98 h 134"/>
                  <a:gd name="T26" fmla="*/ 24 w 134"/>
                  <a:gd name="T27" fmla="*/ 67 h 134"/>
                  <a:gd name="T28" fmla="*/ 12 w 134"/>
                  <a:gd name="T29" fmla="*/ 67 h 134"/>
                  <a:gd name="T30" fmla="*/ 0 w 134"/>
                  <a:gd name="T31" fmla="*/ 67 h 134"/>
                  <a:gd name="T32" fmla="*/ 20 w 134"/>
                  <a:gd name="T33" fmla="*/ 115 h 134"/>
                  <a:gd name="T34" fmla="*/ 67 w 134"/>
                  <a:gd name="T35" fmla="*/ 134 h 134"/>
                  <a:gd name="T36" fmla="*/ 67 w 134"/>
                  <a:gd name="T37" fmla="*/ 134 h 134"/>
                  <a:gd name="T38" fmla="*/ 67 w 134"/>
                  <a:gd name="T39" fmla="*/ 134 h 134"/>
                  <a:gd name="T40" fmla="*/ 114 w 134"/>
                  <a:gd name="T41" fmla="*/ 115 h 134"/>
                  <a:gd name="T42" fmla="*/ 134 w 134"/>
                  <a:gd name="T43" fmla="*/ 67 h 134"/>
                  <a:gd name="T44" fmla="*/ 114 w 134"/>
                  <a:gd name="T45" fmla="*/ 20 h 134"/>
                  <a:gd name="T46" fmla="*/ 67 w 134"/>
                  <a:gd name="T4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48" y="0"/>
                      <a:pt x="32" y="8"/>
                      <a:pt x="20" y="20"/>
                    </a:cubicBezTo>
                    <a:cubicBezTo>
                      <a:pt x="7" y="32"/>
                      <a:pt x="0" y="49"/>
                      <a:pt x="0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55"/>
                      <a:pt x="29" y="45"/>
                      <a:pt x="36" y="37"/>
                    </a:cubicBezTo>
                    <a:cubicBezTo>
                      <a:pt x="44" y="29"/>
                      <a:pt x="55" y="24"/>
                      <a:pt x="67" y="24"/>
                    </a:cubicBezTo>
                    <a:cubicBezTo>
                      <a:pt x="79" y="24"/>
                      <a:pt x="90" y="29"/>
                      <a:pt x="97" y="37"/>
                    </a:cubicBezTo>
                    <a:cubicBezTo>
                      <a:pt x="105" y="45"/>
                      <a:pt x="110" y="55"/>
                      <a:pt x="110" y="67"/>
                    </a:cubicBezTo>
                    <a:cubicBezTo>
                      <a:pt x="110" y="79"/>
                      <a:pt x="105" y="90"/>
                      <a:pt x="97" y="98"/>
                    </a:cubicBezTo>
                    <a:cubicBezTo>
                      <a:pt x="90" y="105"/>
                      <a:pt x="79" y="110"/>
                      <a:pt x="67" y="110"/>
                    </a:cubicBezTo>
                    <a:cubicBezTo>
                      <a:pt x="55" y="110"/>
                      <a:pt x="44" y="105"/>
                      <a:pt x="36" y="98"/>
                    </a:cubicBezTo>
                    <a:cubicBezTo>
                      <a:pt x="29" y="90"/>
                      <a:pt x="24" y="79"/>
                      <a:pt x="24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6"/>
                      <a:pt x="7" y="103"/>
                      <a:pt x="20" y="115"/>
                    </a:cubicBezTo>
                    <a:cubicBezTo>
                      <a:pt x="32" y="127"/>
                      <a:pt x="48" y="134"/>
                      <a:pt x="67" y="134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67" y="134"/>
                      <a:pt x="67" y="134"/>
                      <a:pt x="67" y="134"/>
                    </a:cubicBezTo>
                    <a:cubicBezTo>
                      <a:pt x="85" y="134"/>
                      <a:pt x="102" y="127"/>
                      <a:pt x="114" y="115"/>
                    </a:cubicBezTo>
                    <a:cubicBezTo>
                      <a:pt x="126" y="103"/>
                      <a:pt x="134" y="86"/>
                      <a:pt x="134" y="67"/>
                    </a:cubicBezTo>
                    <a:cubicBezTo>
                      <a:pt x="134" y="49"/>
                      <a:pt x="126" y="32"/>
                      <a:pt x="114" y="20"/>
                    </a:cubicBezTo>
                    <a:cubicBezTo>
                      <a:pt x="102" y="8"/>
                      <a:pt x="85" y="0"/>
                      <a:pt x="67" y="0"/>
                    </a:cubicBezTo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14">
                <a:extLst>
                  <a:ext uri="{FF2B5EF4-FFF2-40B4-BE49-F238E27FC236}">
                    <a16:creationId xmlns:a16="http://schemas.microsoft.com/office/drawing/2014/main" id="{88B042AE-D08B-AF93-729B-B738C5B42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164" y="2094573"/>
                <a:ext cx="1838808" cy="519473"/>
              </a:xfrm>
              <a:custGeom>
                <a:avLst/>
                <a:gdLst>
                  <a:gd name="T0" fmla="*/ 752 w 1282"/>
                  <a:gd name="T1" fmla="*/ 0 h 364"/>
                  <a:gd name="T2" fmla="*/ 641 w 1282"/>
                  <a:gd name="T3" fmla="*/ 105 h 364"/>
                  <a:gd name="T4" fmla="*/ 530 w 1282"/>
                  <a:gd name="T5" fmla="*/ 0 h 364"/>
                  <a:gd name="T6" fmla="*/ 0 w 1282"/>
                  <a:gd name="T7" fmla="*/ 251 h 364"/>
                  <a:gd name="T8" fmla="*/ 114 w 1282"/>
                  <a:gd name="T9" fmla="*/ 364 h 364"/>
                  <a:gd name="T10" fmla="*/ 641 w 1282"/>
                  <a:gd name="T11" fmla="*/ 154 h 364"/>
                  <a:gd name="T12" fmla="*/ 1168 w 1282"/>
                  <a:gd name="T13" fmla="*/ 364 h 364"/>
                  <a:gd name="T14" fmla="*/ 1282 w 1282"/>
                  <a:gd name="T15" fmla="*/ 251 h 364"/>
                  <a:gd name="T16" fmla="*/ 752 w 1282"/>
                  <a:gd name="T17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64">
                    <a:moveTo>
                      <a:pt x="752" y="0"/>
                    </a:moveTo>
                    <a:cubicBezTo>
                      <a:pt x="749" y="58"/>
                      <a:pt x="700" y="105"/>
                      <a:pt x="641" y="105"/>
                    </a:cubicBezTo>
                    <a:cubicBezTo>
                      <a:pt x="582" y="105"/>
                      <a:pt x="533" y="58"/>
                      <a:pt x="530" y="0"/>
                    </a:cubicBezTo>
                    <a:cubicBezTo>
                      <a:pt x="325" y="24"/>
                      <a:pt x="141" y="115"/>
                      <a:pt x="0" y="251"/>
                    </a:cubicBezTo>
                    <a:cubicBezTo>
                      <a:pt x="114" y="364"/>
                      <a:pt x="114" y="364"/>
                      <a:pt x="114" y="364"/>
                    </a:cubicBezTo>
                    <a:cubicBezTo>
                      <a:pt x="251" y="234"/>
                      <a:pt x="437" y="154"/>
                      <a:pt x="641" y="154"/>
                    </a:cubicBezTo>
                    <a:cubicBezTo>
                      <a:pt x="845" y="154"/>
                      <a:pt x="1031" y="234"/>
                      <a:pt x="1168" y="364"/>
                    </a:cubicBezTo>
                    <a:cubicBezTo>
                      <a:pt x="1282" y="251"/>
                      <a:pt x="1282" y="251"/>
                      <a:pt x="1282" y="251"/>
                    </a:cubicBezTo>
                    <a:cubicBezTo>
                      <a:pt x="1141" y="115"/>
                      <a:pt x="957" y="24"/>
                      <a:pt x="75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Shape 03">
              <a:extLst>
                <a:ext uri="{FF2B5EF4-FFF2-40B4-BE49-F238E27FC236}">
                  <a16:creationId xmlns:a16="http://schemas.microsoft.com/office/drawing/2014/main" id="{E758484A-C01E-571F-E1FC-67EADCD6284C}"/>
                </a:ext>
              </a:extLst>
            </p:cNvPr>
            <p:cNvGrpSpPr/>
            <p:nvPr/>
          </p:nvGrpSpPr>
          <p:grpSpPr>
            <a:xfrm>
              <a:off x="4987228" y="4699361"/>
              <a:ext cx="1838808" cy="625909"/>
              <a:chOff x="3629164" y="4202650"/>
              <a:chExt cx="1838808" cy="625909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41AE825-FEED-57E2-A513-9C90F8B30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164" y="4202650"/>
                <a:ext cx="1838808" cy="520268"/>
              </a:xfrm>
              <a:custGeom>
                <a:avLst/>
                <a:gdLst>
                  <a:gd name="T0" fmla="*/ 1168 w 1282"/>
                  <a:gd name="T1" fmla="*/ 0 h 364"/>
                  <a:gd name="T2" fmla="*/ 641 w 1282"/>
                  <a:gd name="T3" fmla="*/ 210 h 364"/>
                  <a:gd name="T4" fmla="*/ 114 w 1282"/>
                  <a:gd name="T5" fmla="*/ 0 h 364"/>
                  <a:gd name="T6" fmla="*/ 0 w 1282"/>
                  <a:gd name="T7" fmla="*/ 113 h 364"/>
                  <a:gd name="T8" fmla="*/ 530 w 1282"/>
                  <a:gd name="T9" fmla="*/ 364 h 364"/>
                  <a:gd name="T10" fmla="*/ 641 w 1282"/>
                  <a:gd name="T11" fmla="*/ 259 h 364"/>
                  <a:gd name="T12" fmla="*/ 752 w 1282"/>
                  <a:gd name="T13" fmla="*/ 364 h 364"/>
                  <a:gd name="T14" fmla="*/ 1282 w 1282"/>
                  <a:gd name="T15" fmla="*/ 113 h 364"/>
                  <a:gd name="T16" fmla="*/ 1168 w 1282"/>
                  <a:gd name="T17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64">
                    <a:moveTo>
                      <a:pt x="1168" y="0"/>
                    </a:moveTo>
                    <a:cubicBezTo>
                      <a:pt x="1031" y="130"/>
                      <a:pt x="845" y="210"/>
                      <a:pt x="641" y="210"/>
                    </a:cubicBezTo>
                    <a:cubicBezTo>
                      <a:pt x="437" y="210"/>
                      <a:pt x="251" y="130"/>
                      <a:pt x="114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41" y="248"/>
                      <a:pt x="325" y="339"/>
                      <a:pt x="530" y="364"/>
                    </a:cubicBezTo>
                    <a:cubicBezTo>
                      <a:pt x="533" y="305"/>
                      <a:pt x="582" y="259"/>
                      <a:pt x="641" y="259"/>
                    </a:cubicBezTo>
                    <a:cubicBezTo>
                      <a:pt x="700" y="259"/>
                      <a:pt x="749" y="305"/>
                      <a:pt x="752" y="364"/>
                    </a:cubicBezTo>
                    <a:cubicBezTo>
                      <a:pt x="957" y="339"/>
                      <a:pt x="1141" y="248"/>
                      <a:pt x="1282" y="113"/>
                    </a:cubicBezTo>
                    <a:cubicBezTo>
                      <a:pt x="1168" y="0"/>
                      <a:pt x="1168" y="0"/>
                      <a:pt x="116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BA876112-0C51-CDCB-78EB-23FA4C2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061" y="4635544"/>
                <a:ext cx="192221" cy="193015"/>
              </a:xfrm>
              <a:custGeom>
                <a:avLst/>
                <a:gdLst>
                  <a:gd name="T0" fmla="*/ 67 w 134"/>
                  <a:gd name="T1" fmla="*/ 0 h 135"/>
                  <a:gd name="T2" fmla="*/ 67 w 134"/>
                  <a:gd name="T3" fmla="*/ 0 h 135"/>
                  <a:gd name="T4" fmla="*/ 67 w 134"/>
                  <a:gd name="T5" fmla="*/ 0 h 135"/>
                  <a:gd name="T6" fmla="*/ 20 w 134"/>
                  <a:gd name="T7" fmla="*/ 20 h 135"/>
                  <a:gd name="T8" fmla="*/ 0 w 134"/>
                  <a:gd name="T9" fmla="*/ 67 h 135"/>
                  <a:gd name="T10" fmla="*/ 12 w 134"/>
                  <a:gd name="T11" fmla="*/ 67 h 135"/>
                  <a:gd name="T12" fmla="*/ 24 w 134"/>
                  <a:gd name="T13" fmla="*/ 67 h 135"/>
                  <a:gd name="T14" fmla="*/ 36 w 134"/>
                  <a:gd name="T15" fmla="*/ 37 h 135"/>
                  <a:gd name="T16" fmla="*/ 67 w 134"/>
                  <a:gd name="T17" fmla="*/ 24 h 135"/>
                  <a:gd name="T18" fmla="*/ 97 w 134"/>
                  <a:gd name="T19" fmla="*/ 37 h 135"/>
                  <a:gd name="T20" fmla="*/ 110 w 134"/>
                  <a:gd name="T21" fmla="*/ 67 h 135"/>
                  <a:gd name="T22" fmla="*/ 97 w 134"/>
                  <a:gd name="T23" fmla="*/ 98 h 135"/>
                  <a:gd name="T24" fmla="*/ 67 w 134"/>
                  <a:gd name="T25" fmla="*/ 111 h 135"/>
                  <a:gd name="T26" fmla="*/ 36 w 134"/>
                  <a:gd name="T27" fmla="*/ 98 h 135"/>
                  <a:gd name="T28" fmla="*/ 24 w 134"/>
                  <a:gd name="T29" fmla="*/ 67 h 135"/>
                  <a:gd name="T30" fmla="*/ 12 w 134"/>
                  <a:gd name="T31" fmla="*/ 67 h 135"/>
                  <a:gd name="T32" fmla="*/ 0 w 134"/>
                  <a:gd name="T33" fmla="*/ 67 h 135"/>
                  <a:gd name="T34" fmla="*/ 20 w 134"/>
                  <a:gd name="T35" fmla="*/ 115 h 135"/>
                  <a:gd name="T36" fmla="*/ 67 w 134"/>
                  <a:gd name="T37" fmla="*/ 135 h 135"/>
                  <a:gd name="T38" fmla="*/ 67 w 134"/>
                  <a:gd name="T39" fmla="*/ 135 h 135"/>
                  <a:gd name="T40" fmla="*/ 67 w 134"/>
                  <a:gd name="T41" fmla="*/ 135 h 135"/>
                  <a:gd name="T42" fmla="*/ 114 w 134"/>
                  <a:gd name="T43" fmla="*/ 115 h 135"/>
                  <a:gd name="T44" fmla="*/ 134 w 134"/>
                  <a:gd name="T45" fmla="*/ 67 h 135"/>
                  <a:gd name="T46" fmla="*/ 114 w 134"/>
                  <a:gd name="T47" fmla="*/ 20 h 135"/>
                  <a:gd name="T48" fmla="*/ 67 w 134"/>
                  <a:gd name="T4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4" h="135"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8" y="0"/>
                      <a:pt x="32" y="8"/>
                      <a:pt x="20" y="20"/>
                    </a:cubicBezTo>
                    <a:cubicBezTo>
                      <a:pt x="7" y="32"/>
                      <a:pt x="0" y="49"/>
                      <a:pt x="0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56"/>
                      <a:pt x="29" y="45"/>
                      <a:pt x="36" y="37"/>
                    </a:cubicBezTo>
                    <a:cubicBezTo>
                      <a:pt x="44" y="29"/>
                      <a:pt x="55" y="24"/>
                      <a:pt x="67" y="24"/>
                    </a:cubicBezTo>
                    <a:cubicBezTo>
                      <a:pt x="79" y="24"/>
                      <a:pt x="90" y="29"/>
                      <a:pt x="97" y="37"/>
                    </a:cubicBezTo>
                    <a:cubicBezTo>
                      <a:pt x="105" y="45"/>
                      <a:pt x="110" y="56"/>
                      <a:pt x="110" y="67"/>
                    </a:cubicBezTo>
                    <a:cubicBezTo>
                      <a:pt x="110" y="79"/>
                      <a:pt x="105" y="90"/>
                      <a:pt x="97" y="98"/>
                    </a:cubicBezTo>
                    <a:cubicBezTo>
                      <a:pt x="90" y="106"/>
                      <a:pt x="79" y="111"/>
                      <a:pt x="67" y="111"/>
                    </a:cubicBezTo>
                    <a:cubicBezTo>
                      <a:pt x="55" y="111"/>
                      <a:pt x="44" y="106"/>
                      <a:pt x="36" y="98"/>
                    </a:cubicBezTo>
                    <a:cubicBezTo>
                      <a:pt x="29" y="90"/>
                      <a:pt x="24" y="79"/>
                      <a:pt x="24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6"/>
                      <a:pt x="7" y="103"/>
                      <a:pt x="20" y="115"/>
                    </a:cubicBezTo>
                    <a:cubicBezTo>
                      <a:pt x="32" y="127"/>
                      <a:pt x="48" y="135"/>
                      <a:pt x="67" y="135"/>
                    </a:cubicBezTo>
                    <a:cubicBezTo>
                      <a:pt x="67" y="135"/>
                      <a:pt x="67" y="135"/>
                      <a:pt x="67" y="135"/>
                    </a:cubicBezTo>
                    <a:cubicBezTo>
                      <a:pt x="67" y="135"/>
                      <a:pt x="67" y="135"/>
                      <a:pt x="67" y="135"/>
                    </a:cubicBezTo>
                    <a:cubicBezTo>
                      <a:pt x="85" y="135"/>
                      <a:pt x="102" y="127"/>
                      <a:pt x="114" y="115"/>
                    </a:cubicBezTo>
                    <a:cubicBezTo>
                      <a:pt x="126" y="103"/>
                      <a:pt x="134" y="86"/>
                      <a:pt x="134" y="67"/>
                    </a:cubicBezTo>
                    <a:cubicBezTo>
                      <a:pt x="134" y="49"/>
                      <a:pt x="126" y="32"/>
                      <a:pt x="114" y="20"/>
                    </a:cubicBezTo>
                    <a:cubicBezTo>
                      <a:pt x="102" y="8"/>
                      <a:pt x="85" y="0"/>
                      <a:pt x="67" y="0"/>
                    </a:cubicBezTo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6" name="Circle in center">
              <a:extLst>
                <a:ext uri="{FF2B5EF4-FFF2-40B4-BE49-F238E27FC236}">
                  <a16:creationId xmlns:a16="http://schemas.microsoft.com/office/drawing/2014/main" id="{5050FE40-D8B2-1FD3-EE18-2E97564AD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716" y="2811306"/>
              <a:ext cx="2197833" cy="2188301"/>
            </a:xfrm>
            <a:prstGeom prst="ellipse">
              <a:avLst/>
            </a:prstGeom>
            <a:gradFill>
              <a:gsLst>
                <a:gs pos="0">
                  <a:srgbClr val="FEFFFF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dist="254000" dir="2700000" algn="tl" rotWithShape="0">
                <a:prstClr val="black">
                  <a:alpha val="29667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2" name="TextBox 2">
            <a:extLst>
              <a:ext uri="{FF2B5EF4-FFF2-40B4-BE49-F238E27FC236}">
                <a16:creationId xmlns:a16="http://schemas.microsoft.com/office/drawing/2014/main" id="{894E0EEC-8915-5A91-6953-D9E690259522}"/>
              </a:ext>
            </a:extLst>
          </p:cNvPr>
          <p:cNvSpPr txBox="1"/>
          <p:nvPr/>
        </p:nvSpPr>
        <p:spPr>
          <a:xfrm>
            <a:off x="4797337" y="1344500"/>
            <a:ext cx="222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b="1" dirty="0">
                <a:latin typeface="Poppins ExtraBold" pitchFamily="2" charset="77"/>
                <a:cs typeface="Poppins ExtraBold" pitchFamily="2" charset="77"/>
              </a:rPr>
              <a:t>       Programación</a:t>
            </a: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98A72838-2B68-DD84-283C-289DDA35F77D}"/>
              </a:ext>
            </a:extLst>
          </p:cNvPr>
          <p:cNvSpPr txBox="1"/>
          <p:nvPr/>
        </p:nvSpPr>
        <p:spPr>
          <a:xfrm>
            <a:off x="5244855" y="6164940"/>
            <a:ext cx="1838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</a:pPr>
            <a:r>
              <a:rPr lang="es-CO" b="1" dirty="0">
                <a:latin typeface="Poppins ExtraBold" pitchFamily="2" charset="77"/>
                <a:cs typeface="Poppins ExtraBold" pitchFamily="2" charset="77"/>
              </a:rPr>
              <a:t>Seguimiento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93711B61-0A54-4780-A3C5-F9F4AB61EB9D}"/>
              </a:ext>
            </a:extLst>
          </p:cNvPr>
          <p:cNvSpPr txBox="1"/>
          <p:nvPr/>
        </p:nvSpPr>
        <p:spPr>
          <a:xfrm>
            <a:off x="8153418" y="3041415"/>
            <a:ext cx="174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b="1" dirty="0">
                <a:latin typeface="Poppins ExtraBold" pitchFamily="2" charset="77"/>
                <a:cs typeface="Poppins ExtraBold" pitchFamily="2" charset="77"/>
              </a:rPr>
              <a:t>       Ejecución</a:t>
            </a: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A7DE33B4-F4B9-6040-8299-847BA69C734A}"/>
              </a:ext>
            </a:extLst>
          </p:cNvPr>
          <p:cNvSpPr txBox="1"/>
          <p:nvPr/>
        </p:nvSpPr>
        <p:spPr>
          <a:xfrm>
            <a:off x="4797337" y="1942641"/>
            <a:ext cx="2699697" cy="7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Se elabora el proyecto que presupuesta los gastos y rentas para el año siguiente, para su análisis, discusión y aprobación.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778C361C-0E3C-6A0D-1F77-A775681B0D79}"/>
              </a:ext>
            </a:extLst>
          </p:cNvPr>
          <p:cNvSpPr txBox="1"/>
          <p:nvPr/>
        </p:nvSpPr>
        <p:spPr>
          <a:xfrm>
            <a:off x="4797337" y="1715952"/>
            <a:ext cx="1900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1400" b="1" i="1" dirty="0">
                <a:solidFill>
                  <a:srgbClr val="4372C4"/>
                </a:solidFill>
                <a:latin typeface="Poppins SemiBold" pitchFamily="2" charset="77"/>
                <a:cs typeface="Poppins SemiBold" pitchFamily="2" charset="77"/>
              </a:rPr>
              <a:t>Marzo a Diciembre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:a16="http://schemas.microsoft.com/office/drawing/2014/main" id="{63A48DD5-60DE-7E33-5553-40F16EE3451A}"/>
              </a:ext>
            </a:extLst>
          </p:cNvPr>
          <p:cNvSpPr txBox="1"/>
          <p:nvPr/>
        </p:nvSpPr>
        <p:spPr>
          <a:xfrm>
            <a:off x="8153418" y="3720895"/>
            <a:ext cx="2156367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Las entidades utilizan los recursos aprobados para la realización de obras de infraestructura, gastos sociales, prestación de servicios públicos, pagos de nóminas entre otros.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177F390B-9081-780A-2D2D-190A60289E7C}"/>
              </a:ext>
            </a:extLst>
          </p:cNvPr>
          <p:cNvSpPr txBox="1"/>
          <p:nvPr/>
        </p:nvSpPr>
        <p:spPr>
          <a:xfrm>
            <a:off x="8153418" y="3468156"/>
            <a:ext cx="1900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1400" b="1" i="1" dirty="0">
                <a:solidFill>
                  <a:srgbClr val="4372C4"/>
                </a:solidFill>
                <a:latin typeface="Poppins SemiBold" pitchFamily="2" charset="77"/>
                <a:cs typeface="Poppins SemiBold" pitchFamily="2" charset="77"/>
              </a:rPr>
              <a:t>Enero a Diciembre</a:t>
            </a:r>
          </a:p>
        </p:txBody>
      </p:sp>
      <p:sp>
        <p:nvSpPr>
          <p:cNvPr id="70" name="TextBox 2">
            <a:extLst>
              <a:ext uri="{FF2B5EF4-FFF2-40B4-BE49-F238E27FC236}">
                <a16:creationId xmlns:a16="http://schemas.microsoft.com/office/drawing/2014/main" id="{5F5B9337-2313-B0FC-C025-169CE64A736F}"/>
              </a:ext>
            </a:extLst>
          </p:cNvPr>
          <p:cNvSpPr txBox="1"/>
          <p:nvPr/>
        </p:nvSpPr>
        <p:spPr>
          <a:xfrm>
            <a:off x="2398122" y="3598280"/>
            <a:ext cx="174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b="1" dirty="0">
                <a:latin typeface="Poppins ExtraBold" pitchFamily="2" charset="77"/>
                <a:cs typeface="Poppins ExtraBold" pitchFamily="2" charset="77"/>
              </a:rPr>
              <a:t>       Cierre</a:t>
            </a: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id="{B204DE45-1D99-9541-AC43-C956C0770B25}"/>
              </a:ext>
            </a:extLst>
          </p:cNvPr>
          <p:cNvSpPr txBox="1"/>
          <p:nvPr/>
        </p:nvSpPr>
        <p:spPr>
          <a:xfrm>
            <a:off x="2398122" y="4235621"/>
            <a:ext cx="1749413" cy="92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Se determina la situación financiera, económica y fiscal de cada entidad al 31 de diciembre. 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2" name="TextBox 2">
            <a:extLst>
              <a:ext uri="{FF2B5EF4-FFF2-40B4-BE49-F238E27FC236}">
                <a16:creationId xmlns:a16="http://schemas.microsoft.com/office/drawing/2014/main" id="{2901200C-5765-4827-ECCF-7872EDF38E77}"/>
              </a:ext>
            </a:extLst>
          </p:cNvPr>
          <p:cNvSpPr txBox="1"/>
          <p:nvPr/>
        </p:nvSpPr>
        <p:spPr>
          <a:xfrm>
            <a:off x="2398122" y="3989555"/>
            <a:ext cx="1900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1400" b="1" i="1" dirty="0">
                <a:solidFill>
                  <a:srgbClr val="4372C4"/>
                </a:solidFill>
                <a:latin typeface="Poppins SemiBold" pitchFamily="2" charset="77"/>
                <a:cs typeface="Poppins SemiBold" pitchFamily="2" charset="77"/>
              </a:rPr>
              <a:t>Enero a Abril</a:t>
            </a:r>
          </a:p>
        </p:txBody>
      </p:sp>
      <p:sp>
        <p:nvSpPr>
          <p:cNvPr id="73" name="TextBox 2">
            <a:extLst>
              <a:ext uri="{FF2B5EF4-FFF2-40B4-BE49-F238E27FC236}">
                <a16:creationId xmlns:a16="http://schemas.microsoft.com/office/drawing/2014/main" id="{FD4C7C78-B659-225A-3393-76A7B73820B7}"/>
              </a:ext>
            </a:extLst>
          </p:cNvPr>
          <p:cNvSpPr txBox="1"/>
          <p:nvPr/>
        </p:nvSpPr>
        <p:spPr>
          <a:xfrm>
            <a:off x="5068891" y="4138901"/>
            <a:ext cx="2071404" cy="52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s-CO" sz="1600" b="1" dirty="0">
                <a:latin typeface="Poppins SemiBold" pitchFamily="2" charset="77"/>
                <a:cs typeface="Poppins SemiBold" pitchFamily="2" charset="77"/>
              </a:rPr>
              <a:t>Ciclo</a:t>
            </a:r>
          </a:p>
          <a:p>
            <a:pPr algn="ctr">
              <a:lnSpc>
                <a:spcPts val="1560"/>
              </a:lnSpc>
            </a:pPr>
            <a:r>
              <a:rPr lang="es-CO" sz="1600" b="1" dirty="0">
                <a:latin typeface="Poppins SemiBold" pitchFamily="2" charset="77"/>
                <a:cs typeface="Poppins SemiBold" pitchFamily="2" charset="77"/>
              </a:rPr>
              <a:t>Presupuestal</a:t>
            </a:r>
          </a:p>
        </p:txBody>
      </p:sp>
      <p:sp>
        <p:nvSpPr>
          <p:cNvPr id="74" name="TextBox 2">
            <a:extLst>
              <a:ext uri="{FF2B5EF4-FFF2-40B4-BE49-F238E27FC236}">
                <a16:creationId xmlns:a16="http://schemas.microsoft.com/office/drawing/2014/main" id="{35E6D816-947C-0938-ADDA-981EBA11526D}"/>
              </a:ext>
            </a:extLst>
          </p:cNvPr>
          <p:cNvSpPr txBox="1"/>
          <p:nvPr/>
        </p:nvSpPr>
        <p:spPr>
          <a:xfrm>
            <a:off x="1580227" y="462361"/>
            <a:ext cx="8836149" cy="45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s-CO" sz="2800" b="1" dirty="0">
                <a:latin typeface="Poppins" pitchFamily="2" charset="77"/>
                <a:cs typeface="Poppins" pitchFamily="2" charset="77"/>
              </a:rPr>
              <a:t>¿Cómo se elabora el presupuesto en Bogotá?</a:t>
            </a:r>
          </a:p>
        </p:txBody>
      </p:sp>
      <p:sp>
        <p:nvSpPr>
          <p:cNvPr id="88" name="Google Shape;113;g1f1f66dfee0_3_95">
            <a:extLst>
              <a:ext uri="{FF2B5EF4-FFF2-40B4-BE49-F238E27FC236}">
                <a16:creationId xmlns:a16="http://schemas.microsoft.com/office/drawing/2014/main" id="{B7512997-3D35-E842-5EE5-C1577A5627B5}"/>
              </a:ext>
            </a:extLst>
          </p:cNvPr>
          <p:cNvSpPr/>
          <p:nvPr/>
        </p:nvSpPr>
        <p:spPr>
          <a:xfrm>
            <a:off x="2514822" y="3633188"/>
            <a:ext cx="119400" cy="117757"/>
          </a:xfrm>
          <a:custGeom>
            <a:avLst/>
            <a:gdLst/>
            <a:ahLst/>
            <a:cxnLst/>
            <a:rect l="l" t="t" r="r" b="b"/>
            <a:pathLst>
              <a:path w="121" h="120" extrusionOk="0">
                <a:moveTo>
                  <a:pt x="34" y="105"/>
                </a:moveTo>
                <a:cubicBezTo>
                  <a:pt x="9" y="91"/>
                  <a:pt x="0" y="59"/>
                  <a:pt x="15" y="33"/>
                </a:cubicBezTo>
                <a:cubicBezTo>
                  <a:pt x="29" y="8"/>
                  <a:pt x="62" y="0"/>
                  <a:pt x="87" y="14"/>
                </a:cubicBezTo>
                <a:cubicBezTo>
                  <a:pt x="112" y="29"/>
                  <a:pt x="121" y="61"/>
                  <a:pt x="106" y="86"/>
                </a:cubicBezTo>
                <a:cubicBezTo>
                  <a:pt x="92" y="111"/>
                  <a:pt x="59" y="120"/>
                  <a:pt x="34" y="105"/>
                </a:cubicBezTo>
                <a:close/>
              </a:path>
            </a:pathLst>
          </a:custGeom>
          <a:solidFill>
            <a:srgbClr val="FFB71B"/>
          </a:solidFill>
          <a:ln w="38100" cap="flat" cmpd="sng">
            <a:solidFill>
              <a:srgbClr val="FFB7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13;g1f1f66dfee0_3_95">
            <a:extLst>
              <a:ext uri="{FF2B5EF4-FFF2-40B4-BE49-F238E27FC236}">
                <a16:creationId xmlns:a16="http://schemas.microsoft.com/office/drawing/2014/main" id="{778DF92D-5254-15FF-2445-2E078971374A}"/>
              </a:ext>
            </a:extLst>
          </p:cNvPr>
          <p:cNvSpPr/>
          <p:nvPr/>
        </p:nvSpPr>
        <p:spPr>
          <a:xfrm>
            <a:off x="4927879" y="1356525"/>
            <a:ext cx="119400" cy="117757"/>
          </a:xfrm>
          <a:custGeom>
            <a:avLst/>
            <a:gdLst/>
            <a:ahLst/>
            <a:cxnLst/>
            <a:rect l="l" t="t" r="r" b="b"/>
            <a:pathLst>
              <a:path w="121" h="120" extrusionOk="0">
                <a:moveTo>
                  <a:pt x="34" y="105"/>
                </a:moveTo>
                <a:cubicBezTo>
                  <a:pt x="9" y="91"/>
                  <a:pt x="0" y="59"/>
                  <a:pt x="15" y="33"/>
                </a:cubicBezTo>
                <a:cubicBezTo>
                  <a:pt x="29" y="8"/>
                  <a:pt x="62" y="0"/>
                  <a:pt x="87" y="14"/>
                </a:cubicBezTo>
                <a:cubicBezTo>
                  <a:pt x="112" y="29"/>
                  <a:pt x="121" y="61"/>
                  <a:pt x="106" y="86"/>
                </a:cubicBezTo>
                <a:cubicBezTo>
                  <a:pt x="92" y="111"/>
                  <a:pt x="59" y="120"/>
                  <a:pt x="34" y="105"/>
                </a:cubicBezTo>
                <a:close/>
              </a:path>
            </a:pathLst>
          </a:custGeom>
          <a:solidFill>
            <a:srgbClr val="FFB71B"/>
          </a:solidFill>
          <a:ln w="38100" cap="flat" cmpd="sng">
            <a:solidFill>
              <a:srgbClr val="FFB7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13;g1f1f66dfee0_3_95">
            <a:extLst>
              <a:ext uri="{FF2B5EF4-FFF2-40B4-BE49-F238E27FC236}">
                <a16:creationId xmlns:a16="http://schemas.microsoft.com/office/drawing/2014/main" id="{52167A1B-1E17-E1DE-FF4A-14BA41365D72}"/>
              </a:ext>
            </a:extLst>
          </p:cNvPr>
          <p:cNvSpPr/>
          <p:nvPr/>
        </p:nvSpPr>
        <p:spPr>
          <a:xfrm>
            <a:off x="5146430" y="6195514"/>
            <a:ext cx="119400" cy="117757"/>
          </a:xfrm>
          <a:custGeom>
            <a:avLst/>
            <a:gdLst/>
            <a:ahLst/>
            <a:cxnLst/>
            <a:rect l="l" t="t" r="r" b="b"/>
            <a:pathLst>
              <a:path w="121" h="120" extrusionOk="0">
                <a:moveTo>
                  <a:pt x="34" y="105"/>
                </a:moveTo>
                <a:cubicBezTo>
                  <a:pt x="9" y="91"/>
                  <a:pt x="0" y="59"/>
                  <a:pt x="15" y="33"/>
                </a:cubicBezTo>
                <a:cubicBezTo>
                  <a:pt x="29" y="8"/>
                  <a:pt x="62" y="0"/>
                  <a:pt x="87" y="14"/>
                </a:cubicBezTo>
                <a:cubicBezTo>
                  <a:pt x="112" y="29"/>
                  <a:pt x="121" y="61"/>
                  <a:pt x="106" y="86"/>
                </a:cubicBezTo>
                <a:cubicBezTo>
                  <a:pt x="92" y="111"/>
                  <a:pt x="59" y="120"/>
                  <a:pt x="34" y="105"/>
                </a:cubicBezTo>
                <a:close/>
              </a:path>
            </a:pathLst>
          </a:custGeom>
          <a:solidFill>
            <a:srgbClr val="FFB71B"/>
          </a:solidFill>
          <a:ln w="38100" cap="flat" cmpd="sng">
            <a:solidFill>
              <a:srgbClr val="FFB7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13;g1f1f66dfee0_3_95">
            <a:extLst>
              <a:ext uri="{FF2B5EF4-FFF2-40B4-BE49-F238E27FC236}">
                <a16:creationId xmlns:a16="http://schemas.microsoft.com/office/drawing/2014/main" id="{885DCECF-8247-EDD9-C1DA-3C1530C2541A}"/>
              </a:ext>
            </a:extLst>
          </p:cNvPr>
          <p:cNvSpPr/>
          <p:nvPr/>
        </p:nvSpPr>
        <p:spPr>
          <a:xfrm>
            <a:off x="8269290" y="3073403"/>
            <a:ext cx="119400" cy="117757"/>
          </a:xfrm>
          <a:custGeom>
            <a:avLst/>
            <a:gdLst/>
            <a:ahLst/>
            <a:cxnLst/>
            <a:rect l="l" t="t" r="r" b="b"/>
            <a:pathLst>
              <a:path w="121" h="120" extrusionOk="0">
                <a:moveTo>
                  <a:pt x="34" y="105"/>
                </a:moveTo>
                <a:cubicBezTo>
                  <a:pt x="9" y="91"/>
                  <a:pt x="0" y="59"/>
                  <a:pt x="15" y="33"/>
                </a:cubicBezTo>
                <a:cubicBezTo>
                  <a:pt x="29" y="8"/>
                  <a:pt x="62" y="0"/>
                  <a:pt x="87" y="14"/>
                </a:cubicBezTo>
                <a:cubicBezTo>
                  <a:pt x="112" y="29"/>
                  <a:pt x="121" y="61"/>
                  <a:pt x="106" y="86"/>
                </a:cubicBezTo>
                <a:cubicBezTo>
                  <a:pt x="92" y="111"/>
                  <a:pt x="59" y="120"/>
                  <a:pt x="34" y="105"/>
                </a:cubicBezTo>
                <a:close/>
              </a:path>
            </a:pathLst>
          </a:custGeom>
          <a:solidFill>
            <a:srgbClr val="FFB71B"/>
          </a:solidFill>
          <a:ln w="38100" cap="flat" cmpd="sng">
            <a:solidFill>
              <a:srgbClr val="FFB7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B305218-E133-9887-4628-9498201F2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8877" y="1295829"/>
            <a:ext cx="651339" cy="651339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E07F805-9872-868D-F3D3-3BB8217D8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9708" y="3611681"/>
            <a:ext cx="638974" cy="70106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BF6FB96-90DB-0032-084F-40DAD4422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4791" y="3073404"/>
            <a:ext cx="677541" cy="677541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57AD7D25-B833-712D-E509-4DBB40DBBB85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4EA31743-8DC2-3B4F-CCAD-E9BA73AD55AB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ounded Rectangle 18">
              <a:extLst>
                <a:ext uri="{FF2B5EF4-FFF2-40B4-BE49-F238E27FC236}">
                  <a16:creationId xmlns:a16="http://schemas.microsoft.com/office/drawing/2014/main" id="{9F6236AB-F1E9-1B95-D191-7EE01B9BD119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184D33-75E5-DE73-EC8A-C29C1128D57D}"/>
              </a:ext>
            </a:extLst>
          </p:cNvPr>
          <p:cNvSpPr txBox="1"/>
          <p:nvPr/>
        </p:nvSpPr>
        <p:spPr>
          <a:xfrm>
            <a:off x="7148819" y="5698439"/>
            <a:ext cx="3090555" cy="109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</a:defRPr>
            </a:lvl1pPr>
          </a:lstStyle>
          <a:p>
            <a:r>
              <a:rPr lang="es-CO" dirty="0">
                <a:sym typeface="Arial"/>
              </a:rPr>
              <a:t>La Secretaría Distrital de Hacienda la Secretaría Distrital de Planeación y las entidades hacen seguimiento a su ejecución evaluando el impacto de acuerdo al objetivo para el que fue presupuestado.</a:t>
            </a:r>
            <a:endParaRPr lang="es-CO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597CB88A-AB39-ACC5-1A9E-93657B8905A3}"/>
              </a:ext>
            </a:extLst>
          </p:cNvPr>
          <p:cNvSpPr txBox="1"/>
          <p:nvPr/>
        </p:nvSpPr>
        <p:spPr>
          <a:xfrm>
            <a:off x="7176230" y="5425908"/>
            <a:ext cx="1900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60"/>
              </a:lnSpc>
            </a:pPr>
            <a:r>
              <a:rPr lang="es-CO" sz="1400" b="1" i="1" dirty="0">
                <a:solidFill>
                  <a:srgbClr val="4372C4"/>
                </a:solidFill>
                <a:latin typeface="Poppins SemiBold" pitchFamily="2" charset="77"/>
                <a:cs typeface="Poppins SemiBold" pitchFamily="2" charset="77"/>
              </a:rPr>
              <a:t>Enero a Diciembre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2165C32-D357-DB1C-CC0E-51BA7D374B61}"/>
              </a:ext>
            </a:extLst>
          </p:cNvPr>
          <p:cNvGrpSpPr/>
          <p:nvPr/>
        </p:nvGrpSpPr>
        <p:grpSpPr>
          <a:xfrm>
            <a:off x="89546" y="6157840"/>
            <a:ext cx="2764056" cy="646331"/>
            <a:chOff x="89546" y="6157840"/>
            <a:chExt cx="2764056" cy="646331"/>
          </a:xfrm>
        </p:grpSpPr>
        <p:pic>
          <p:nvPicPr>
            <p:cNvPr id="22" name="Gráfico 21" descr="Atrás con relleno sólido">
              <a:extLst>
                <a:ext uri="{FF2B5EF4-FFF2-40B4-BE49-F238E27FC236}">
                  <a16:creationId xmlns:a16="http://schemas.microsoft.com/office/drawing/2014/main" id="{9D5DBA63-4021-27A9-8B96-33598CC6C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46" y="6157840"/>
              <a:ext cx="588005" cy="588005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163CE9C-8D3B-E510-1151-A14CB0E5DFB5}"/>
                </a:ext>
              </a:extLst>
            </p:cNvPr>
            <p:cNvSpPr txBox="1"/>
            <p:nvPr/>
          </p:nvSpPr>
          <p:spPr>
            <a:xfrm>
              <a:off x="625369" y="6157840"/>
              <a:ext cx="22282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n>
                    <a:solidFill>
                      <a:schemeClr val="accent2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  <a:hlinkClick r:id="rId10" action="ppaction://hlinksldjump"/>
                </a:rPr>
                <a:t>Ver el detalle del cronograma de elaboración del presupuesto distrital</a:t>
              </a:r>
              <a:endParaRPr lang="es-CO" sz="1200" dirty="0">
                <a:ln>
                  <a:solidFill>
                    <a:schemeClr val="accent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140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AF561E1E-F6D1-C27D-F424-C83B98A6EDDC}"/>
              </a:ext>
            </a:extLst>
          </p:cNvPr>
          <p:cNvGrpSpPr/>
          <p:nvPr/>
        </p:nvGrpSpPr>
        <p:grpSpPr>
          <a:xfrm>
            <a:off x="-289195" y="2655789"/>
            <a:ext cx="10791805" cy="2653124"/>
            <a:chOff x="242" y="2404088"/>
            <a:chExt cx="8798318" cy="2163033"/>
          </a:xfrm>
        </p:grpSpPr>
        <p:sp>
          <p:nvSpPr>
            <p:cNvPr id="4" name="ConnectorA">
              <a:extLst>
                <a:ext uri="{FF2B5EF4-FFF2-40B4-BE49-F238E27FC236}">
                  <a16:creationId xmlns:a16="http://schemas.microsoft.com/office/drawing/2014/main" id="{E288040A-3C2C-66B1-4040-6DDFC3BFB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616" y="2404088"/>
              <a:ext cx="310516" cy="5301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Connector C">
              <a:extLst>
                <a:ext uri="{FF2B5EF4-FFF2-40B4-BE49-F238E27FC236}">
                  <a16:creationId xmlns:a16="http://schemas.microsoft.com/office/drawing/2014/main" id="{EC9FCA4A-6456-075F-57CE-69303CF3C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321" y="2404088"/>
              <a:ext cx="310516" cy="5301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Connector B">
              <a:extLst>
                <a:ext uri="{FF2B5EF4-FFF2-40B4-BE49-F238E27FC236}">
                  <a16:creationId xmlns:a16="http://schemas.microsoft.com/office/drawing/2014/main" id="{30493E65-8680-E82C-E966-D296B0DF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4" y="3923231"/>
              <a:ext cx="310516" cy="64389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Connector D">
              <a:extLst>
                <a:ext uri="{FF2B5EF4-FFF2-40B4-BE49-F238E27FC236}">
                  <a16:creationId xmlns:a16="http://schemas.microsoft.com/office/drawing/2014/main" id="{6CB2FB87-507F-C9ED-9EDA-7222705B4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2879" y="3923231"/>
              <a:ext cx="308610" cy="64389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Color circle A">
              <a:extLst>
                <a:ext uri="{FF2B5EF4-FFF2-40B4-BE49-F238E27FC236}">
                  <a16:creationId xmlns:a16="http://schemas.microsoft.com/office/drawing/2014/main" id="{248FFFCC-DC9A-F0DD-50C0-6CD9BC272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598" y="2866072"/>
              <a:ext cx="1129666" cy="1123950"/>
            </a:xfrm>
            <a:prstGeom prst="ellipse">
              <a:avLst/>
            </a:prstGeom>
            <a:solidFill>
              <a:srgbClr val="4372C4"/>
            </a:solidFill>
            <a:ln w="9525">
              <a:noFill/>
              <a:round/>
              <a:headEnd/>
              <a:tailEnd/>
            </a:ln>
            <a:effectLst>
              <a:outerShdw blurRad="114300" dist="508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Color circle B">
              <a:extLst>
                <a:ext uri="{FF2B5EF4-FFF2-40B4-BE49-F238E27FC236}">
                  <a16:creationId xmlns:a16="http://schemas.microsoft.com/office/drawing/2014/main" id="{AFE8DFB0-81F6-E12D-F991-31843B24C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904" y="2866072"/>
              <a:ext cx="1129666" cy="1123950"/>
            </a:xfrm>
            <a:prstGeom prst="ellipse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>
              <a:outerShdw blurRad="114300" dist="508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Color circle C">
              <a:extLst>
                <a:ext uri="{FF2B5EF4-FFF2-40B4-BE49-F238E27FC236}">
                  <a16:creationId xmlns:a16="http://schemas.microsoft.com/office/drawing/2014/main" id="{211FED54-1998-CE49-464E-1A0D8E9A8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304" y="2866072"/>
              <a:ext cx="1129666" cy="1123950"/>
            </a:xfrm>
            <a:prstGeom prst="ellipse">
              <a:avLst/>
            </a:prstGeom>
            <a:solidFill>
              <a:srgbClr val="4372C4"/>
            </a:solidFill>
            <a:ln w="9525">
              <a:noFill/>
              <a:round/>
              <a:headEnd/>
              <a:tailEnd/>
            </a:ln>
            <a:effectLst>
              <a:outerShdw blurRad="114300" dist="508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Color circle D">
              <a:extLst>
                <a:ext uri="{FF2B5EF4-FFF2-40B4-BE49-F238E27FC236}">
                  <a16:creationId xmlns:a16="http://schemas.microsoft.com/office/drawing/2014/main" id="{472ADE14-6723-51F3-7C41-B2E941BF2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1609" y="2866072"/>
              <a:ext cx="1129666" cy="1123950"/>
            </a:xfrm>
            <a:prstGeom prst="ellipse">
              <a:avLst/>
            </a:prstGeom>
            <a:solidFill>
              <a:srgbClr val="FFB71A"/>
            </a:solidFill>
            <a:ln w="9525">
              <a:noFill/>
              <a:round/>
              <a:headEnd/>
              <a:tailEnd/>
            </a:ln>
            <a:effectLst>
              <a:outerShdw blurRad="114300" dist="50800" dir="2700000" algn="tl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" name="Arrow">
              <a:extLst>
                <a:ext uri="{FF2B5EF4-FFF2-40B4-BE49-F238E27FC236}">
                  <a16:creationId xmlns:a16="http://schemas.microsoft.com/office/drawing/2014/main" id="{045DEE9B-9E5C-9190-3E81-497CBC0F0FCD}"/>
                </a:ext>
              </a:extLst>
            </p:cNvPr>
            <p:cNvGrpSpPr/>
            <p:nvPr/>
          </p:nvGrpSpPr>
          <p:grpSpPr>
            <a:xfrm>
              <a:off x="242" y="3026092"/>
              <a:ext cx="8798318" cy="805816"/>
              <a:chOff x="242" y="3026092"/>
              <a:chExt cx="8798318" cy="805816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811308A6-E665-B52E-4CEC-50D55B5A4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" y="3026092"/>
                <a:ext cx="8798318" cy="805816"/>
              </a:xfrm>
              <a:custGeom>
                <a:avLst/>
                <a:gdLst>
                  <a:gd name="connsiteX0" fmla="*/ 9906 w 10947"/>
                  <a:gd name="connsiteY0" fmla="*/ 10000 h 10000"/>
                  <a:gd name="connsiteX1" fmla="*/ 10947 w 10947"/>
                  <a:gd name="connsiteY1" fmla="*/ 4988 h 10000"/>
                  <a:gd name="connsiteX2" fmla="*/ 9906 w 10947"/>
                  <a:gd name="connsiteY2" fmla="*/ 0 h 10000"/>
                  <a:gd name="connsiteX3" fmla="*/ 10015 w 10947"/>
                  <a:gd name="connsiteY3" fmla="*/ 2080 h 10000"/>
                  <a:gd name="connsiteX4" fmla="*/ 0 w 10947"/>
                  <a:gd name="connsiteY4" fmla="*/ 2080 h 10000"/>
                  <a:gd name="connsiteX5" fmla="*/ 947 w 10947"/>
                  <a:gd name="connsiteY5" fmla="*/ 7896 h 10000"/>
                  <a:gd name="connsiteX6" fmla="*/ 10015 w 10947"/>
                  <a:gd name="connsiteY6" fmla="*/ 7896 h 10000"/>
                  <a:gd name="connsiteX7" fmla="*/ 10015 w 10947"/>
                  <a:gd name="connsiteY7" fmla="*/ 7896 h 10000"/>
                  <a:gd name="connsiteX8" fmla="*/ 9906 w 10947"/>
                  <a:gd name="connsiteY8" fmla="*/ 10000 h 10000"/>
                  <a:gd name="connsiteX0" fmla="*/ 9906 w 10947"/>
                  <a:gd name="connsiteY0" fmla="*/ 10000 h 10000"/>
                  <a:gd name="connsiteX1" fmla="*/ 10947 w 10947"/>
                  <a:gd name="connsiteY1" fmla="*/ 4988 h 10000"/>
                  <a:gd name="connsiteX2" fmla="*/ 9906 w 10947"/>
                  <a:gd name="connsiteY2" fmla="*/ 0 h 10000"/>
                  <a:gd name="connsiteX3" fmla="*/ 10015 w 10947"/>
                  <a:gd name="connsiteY3" fmla="*/ 2080 h 10000"/>
                  <a:gd name="connsiteX4" fmla="*/ 0 w 10947"/>
                  <a:gd name="connsiteY4" fmla="*/ 2080 h 10000"/>
                  <a:gd name="connsiteX5" fmla="*/ 0 w 10947"/>
                  <a:gd name="connsiteY5" fmla="*/ 7896 h 10000"/>
                  <a:gd name="connsiteX6" fmla="*/ 10015 w 10947"/>
                  <a:gd name="connsiteY6" fmla="*/ 7896 h 10000"/>
                  <a:gd name="connsiteX7" fmla="*/ 10015 w 10947"/>
                  <a:gd name="connsiteY7" fmla="*/ 7896 h 10000"/>
                  <a:gd name="connsiteX8" fmla="*/ 9906 w 10947"/>
                  <a:gd name="connsiteY8" fmla="*/ 10000 h 10000"/>
                  <a:gd name="connsiteX0" fmla="*/ 9906 w 10947"/>
                  <a:gd name="connsiteY0" fmla="*/ 10000 h 10000"/>
                  <a:gd name="connsiteX1" fmla="*/ 10947 w 10947"/>
                  <a:gd name="connsiteY1" fmla="*/ 4988 h 10000"/>
                  <a:gd name="connsiteX2" fmla="*/ 9906 w 10947"/>
                  <a:gd name="connsiteY2" fmla="*/ 0 h 10000"/>
                  <a:gd name="connsiteX3" fmla="*/ 10015 w 10947"/>
                  <a:gd name="connsiteY3" fmla="*/ 2080 h 10000"/>
                  <a:gd name="connsiteX4" fmla="*/ 0 w 10947"/>
                  <a:gd name="connsiteY4" fmla="*/ 2080 h 10000"/>
                  <a:gd name="connsiteX5" fmla="*/ 0 w 10947"/>
                  <a:gd name="connsiteY5" fmla="*/ 7394 h 10000"/>
                  <a:gd name="connsiteX6" fmla="*/ 10015 w 10947"/>
                  <a:gd name="connsiteY6" fmla="*/ 7896 h 10000"/>
                  <a:gd name="connsiteX7" fmla="*/ 10015 w 10947"/>
                  <a:gd name="connsiteY7" fmla="*/ 7896 h 10000"/>
                  <a:gd name="connsiteX8" fmla="*/ 9906 w 10947"/>
                  <a:gd name="connsiteY8" fmla="*/ 10000 h 10000"/>
                  <a:gd name="connsiteX0" fmla="*/ 9906 w 10947"/>
                  <a:gd name="connsiteY0" fmla="*/ 10000 h 10000"/>
                  <a:gd name="connsiteX1" fmla="*/ 10947 w 10947"/>
                  <a:gd name="connsiteY1" fmla="*/ 4988 h 10000"/>
                  <a:gd name="connsiteX2" fmla="*/ 9906 w 10947"/>
                  <a:gd name="connsiteY2" fmla="*/ 0 h 10000"/>
                  <a:gd name="connsiteX3" fmla="*/ 10015 w 10947"/>
                  <a:gd name="connsiteY3" fmla="*/ 2080 h 10000"/>
                  <a:gd name="connsiteX4" fmla="*/ 0 w 10947"/>
                  <a:gd name="connsiteY4" fmla="*/ 2080 h 10000"/>
                  <a:gd name="connsiteX5" fmla="*/ 0 w 10947"/>
                  <a:gd name="connsiteY5" fmla="*/ 7896 h 10000"/>
                  <a:gd name="connsiteX6" fmla="*/ 10015 w 10947"/>
                  <a:gd name="connsiteY6" fmla="*/ 7896 h 10000"/>
                  <a:gd name="connsiteX7" fmla="*/ 10015 w 10947"/>
                  <a:gd name="connsiteY7" fmla="*/ 7896 h 10000"/>
                  <a:gd name="connsiteX8" fmla="*/ 9906 w 10947"/>
                  <a:gd name="connsiteY8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47" h="10000">
                    <a:moveTo>
                      <a:pt x="9906" y="10000"/>
                    </a:moveTo>
                    <a:lnTo>
                      <a:pt x="10947" y="4988"/>
                    </a:lnTo>
                    <a:lnTo>
                      <a:pt x="9906" y="0"/>
                    </a:lnTo>
                    <a:cubicBezTo>
                      <a:pt x="9942" y="693"/>
                      <a:pt x="9979" y="1387"/>
                      <a:pt x="10015" y="2080"/>
                    </a:cubicBezTo>
                    <a:lnTo>
                      <a:pt x="0" y="2080"/>
                    </a:lnTo>
                    <a:lnTo>
                      <a:pt x="0" y="7896"/>
                    </a:lnTo>
                    <a:lnTo>
                      <a:pt x="10015" y="7896"/>
                    </a:lnTo>
                    <a:lnTo>
                      <a:pt x="10015" y="7896"/>
                    </a:lnTo>
                    <a:cubicBezTo>
                      <a:pt x="9979" y="8597"/>
                      <a:pt x="9942" y="9299"/>
                      <a:pt x="9906" y="1000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outerShdw blurRad="127000" dist="25400" dir="5400000" algn="tl" rotWithShape="0">
                  <a:schemeClr val="tx1">
                    <a:alpha val="25241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2685525E-714E-E389-2F46-759B49F37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" y="3428048"/>
                <a:ext cx="8798318" cy="403860"/>
              </a:xfrm>
              <a:custGeom>
                <a:avLst/>
                <a:gdLst>
                  <a:gd name="connsiteX0" fmla="*/ 947 w 10947"/>
                  <a:gd name="connsiteY0" fmla="*/ 5802 h 10000"/>
                  <a:gd name="connsiteX1" fmla="*/ 10015 w 10947"/>
                  <a:gd name="connsiteY1" fmla="*/ 5802 h 10000"/>
                  <a:gd name="connsiteX2" fmla="*/ 10015 w 10947"/>
                  <a:gd name="connsiteY2" fmla="*/ 5802 h 10000"/>
                  <a:gd name="connsiteX3" fmla="*/ 9906 w 10947"/>
                  <a:gd name="connsiteY3" fmla="*/ 10000 h 10000"/>
                  <a:gd name="connsiteX4" fmla="*/ 10947 w 10947"/>
                  <a:gd name="connsiteY4" fmla="*/ 0 h 10000"/>
                  <a:gd name="connsiteX5" fmla="*/ 0 w 10947"/>
                  <a:gd name="connsiteY5" fmla="*/ 0 h 10000"/>
                  <a:gd name="connsiteX6" fmla="*/ 947 w 10947"/>
                  <a:gd name="connsiteY6" fmla="*/ 5802 h 10000"/>
                  <a:gd name="connsiteX0" fmla="*/ 0 w 10947"/>
                  <a:gd name="connsiteY0" fmla="*/ 5645 h 10000"/>
                  <a:gd name="connsiteX1" fmla="*/ 10015 w 10947"/>
                  <a:gd name="connsiteY1" fmla="*/ 5802 h 10000"/>
                  <a:gd name="connsiteX2" fmla="*/ 10015 w 10947"/>
                  <a:gd name="connsiteY2" fmla="*/ 5802 h 10000"/>
                  <a:gd name="connsiteX3" fmla="*/ 9906 w 10947"/>
                  <a:gd name="connsiteY3" fmla="*/ 10000 h 10000"/>
                  <a:gd name="connsiteX4" fmla="*/ 10947 w 10947"/>
                  <a:gd name="connsiteY4" fmla="*/ 0 h 10000"/>
                  <a:gd name="connsiteX5" fmla="*/ 0 w 10947"/>
                  <a:gd name="connsiteY5" fmla="*/ 0 h 10000"/>
                  <a:gd name="connsiteX6" fmla="*/ 0 w 10947"/>
                  <a:gd name="connsiteY6" fmla="*/ 5645 h 10000"/>
                  <a:gd name="connsiteX0" fmla="*/ 0 w 10947"/>
                  <a:gd name="connsiteY0" fmla="*/ 5802 h 10000"/>
                  <a:gd name="connsiteX1" fmla="*/ 10015 w 10947"/>
                  <a:gd name="connsiteY1" fmla="*/ 5802 h 10000"/>
                  <a:gd name="connsiteX2" fmla="*/ 10015 w 10947"/>
                  <a:gd name="connsiteY2" fmla="*/ 5802 h 10000"/>
                  <a:gd name="connsiteX3" fmla="*/ 9906 w 10947"/>
                  <a:gd name="connsiteY3" fmla="*/ 10000 h 10000"/>
                  <a:gd name="connsiteX4" fmla="*/ 10947 w 10947"/>
                  <a:gd name="connsiteY4" fmla="*/ 0 h 10000"/>
                  <a:gd name="connsiteX5" fmla="*/ 0 w 10947"/>
                  <a:gd name="connsiteY5" fmla="*/ 0 h 10000"/>
                  <a:gd name="connsiteX6" fmla="*/ 0 w 10947"/>
                  <a:gd name="connsiteY6" fmla="*/ 580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7" h="10000">
                    <a:moveTo>
                      <a:pt x="0" y="5802"/>
                    </a:moveTo>
                    <a:lnTo>
                      <a:pt x="10015" y="5802"/>
                    </a:lnTo>
                    <a:lnTo>
                      <a:pt x="10015" y="5802"/>
                    </a:lnTo>
                    <a:cubicBezTo>
                      <a:pt x="9979" y="7201"/>
                      <a:pt x="9942" y="8601"/>
                      <a:pt x="9906" y="10000"/>
                    </a:cubicBezTo>
                    <a:lnTo>
                      <a:pt x="10947" y="0"/>
                    </a:lnTo>
                    <a:lnTo>
                      <a:pt x="0" y="0"/>
                    </a:lnTo>
                    <a:lnTo>
                      <a:pt x="0" y="580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5" name="Circle A">
              <a:extLst>
                <a:ext uri="{FF2B5EF4-FFF2-40B4-BE49-F238E27FC236}">
                  <a16:creationId xmlns:a16="http://schemas.microsoft.com/office/drawing/2014/main" id="{CA3702BE-3D6A-90D4-CC1B-3A634A6082F4}"/>
                </a:ext>
              </a:extLst>
            </p:cNvPr>
            <p:cNvGrpSpPr/>
            <p:nvPr/>
          </p:nvGrpSpPr>
          <p:grpSpPr>
            <a:xfrm>
              <a:off x="1599564" y="2965132"/>
              <a:ext cx="927736" cy="925830"/>
              <a:chOff x="1599564" y="2965132"/>
              <a:chExt cx="927736" cy="925830"/>
            </a:xfrm>
          </p:grpSpPr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F074A43F-4D26-8FDD-4114-63E2DFD91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9564" y="2965132"/>
                <a:ext cx="927736" cy="925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outerShdw blurRad="114300" dist="508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3023B5C-B9E6-0F21-6EC7-F7363C37B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627" y="3026092"/>
                <a:ext cx="798155" cy="796515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38100" dir="2700000">
                  <a:prstClr val="black">
                    <a:alpha val="5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Oval 20">
                <a:extLst>
                  <a:ext uri="{FF2B5EF4-FFF2-40B4-BE49-F238E27FC236}">
                    <a16:creationId xmlns:a16="http://schemas.microsoft.com/office/drawing/2014/main" id="{BB6AD21F-A263-FAEC-FA0A-B55D4B8D6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614" y="3401378"/>
                <a:ext cx="57150" cy="55246"/>
              </a:xfrm>
              <a:prstGeom prst="ellipse">
                <a:avLst/>
              </a:prstGeom>
              <a:solidFill>
                <a:srgbClr val="4372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" name="Circle B">
              <a:extLst>
                <a:ext uri="{FF2B5EF4-FFF2-40B4-BE49-F238E27FC236}">
                  <a16:creationId xmlns:a16="http://schemas.microsoft.com/office/drawing/2014/main" id="{FB8BE74E-A6FB-5955-9829-5C456D012009}"/>
                </a:ext>
              </a:extLst>
            </p:cNvPr>
            <p:cNvGrpSpPr/>
            <p:nvPr/>
          </p:nvGrpSpPr>
          <p:grpSpPr>
            <a:xfrm>
              <a:off x="3279139" y="2965132"/>
              <a:ext cx="927736" cy="925830"/>
              <a:chOff x="1599564" y="2965132"/>
              <a:chExt cx="927736" cy="925830"/>
            </a:xfrm>
          </p:grpSpPr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EF2ADAF6-AB2A-5A79-AC56-AD84C09D7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9564" y="2965132"/>
                <a:ext cx="927736" cy="925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outerShdw blurRad="114300" dist="508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Oval 16">
                <a:extLst>
                  <a:ext uri="{FF2B5EF4-FFF2-40B4-BE49-F238E27FC236}">
                    <a16:creationId xmlns:a16="http://schemas.microsoft.com/office/drawing/2014/main" id="{E6474E27-761F-5D7C-5942-530EEF0C3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627" y="3026092"/>
                <a:ext cx="798155" cy="796515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38100" dir="2700000">
                  <a:prstClr val="black">
                    <a:alpha val="5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5D546B41-45CC-5936-3F8A-6DB61F366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614" y="3401378"/>
                <a:ext cx="57150" cy="55246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3" name="Circle C">
              <a:extLst>
                <a:ext uri="{FF2B5EF4-FFF2-40B4-BE49-F238E27FC236}">
                  <a16:creationId xmlns:a16="http://schemas.microsoft.com/office/drawing/2014/main" id="{CA064583-E378-BC5F-DF0D-FE773BC5E8FC}"/>
                </a:ext>
              </a:extLst>
            </p:cNvPr>
            <p:cNvGrpSpPr/>
            <p:nvPr/>
          </p:nvGrpSpPr>
          <p:grpSpPr>
            <a:xfrm>
              <a:off x="4955539" y="2965132"/>
              <a:ext cx="927736" cy="925830"/>
              <a:chOff x="1599564" y="2965132"/>
              <a:chExt cx="927736" cy="925830"/>
            </a:xfrm>
          </p:grpSpPr>
          <p:sp>
            <p:nvSpPr>
              <p:cNvPr id="24" name="Oval 16">
                <a:extLst>
                  <a:ext uri="{FF2B5EF4-FFF2-40B4-BE49-F238E27FC236}">
                    <a16:creationId xmlns:a16="http://schemas.microsoft.com/office/drawing/2014/main" id="{194F33D4-D780-740C-59A3-8D0BD99B0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9564" y="2965132"/>
                <a:ext cx="927736" cy="925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outerShdw blurRad="114300" dist="508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Oval 16">
                <a:extLst>
                  <a:ext uri="{FF2B5EF4-FFF2-40B4-BE49-F238E27FC236}">
                    <a16:creationId xmlns:a16="http://schemas.microsoft.com/office/drawing/2014/main" id="{5B1BE4F9-C53C-A32A-18E1-AB7672D77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627" y="3026092"/>
                <a:ext cx="798155" cy="796515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38100" dir="2700000">
                  <a:prstClr val="black">
                    <a:alpha val="5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Oval 20">
                <a:extLst>
                  <a:ext uri="{FF2B5EF4-FFF2-40B4-BE49-F238E27FC236}">
                    <a16:creationId xmlns:a16="http://schemas.microsoft.com/office/drawing/2014/main" id="{5023678A-B3DF-8E68-EE6D-55B8D7B8C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614" y="3401378"/>
                <a:ext cx="57150" cy="55246"/>
              </a:xfrm>
              <a:prstGeom prst="ellipse">
                <a:avLst/>
              </a:prstGeom>
              <a:solidFill>
                <a:srgbClr val="4372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7" name="Circle D">
              <a:extLst>
                <a:ext uri="{FF2B5EF4-FFF2-40B4-BE49-F238E27FC236}">
                  <a16:creationId xmlns:a16="http://schemas.microsoft.com/office/drawing/2014/main" id="{E08BE181-BD7F-B15C-CC7F-0CC5D5382835}"/>
                </a:ext>
              </a:extLst>
            </p:cNvPr>
            <p:cNvGrpSpPr/>
            <p:nvPr/>
          </p:nvGrpSpPr>
          <p:grpSpPr>
            <a:xfrm>
              <a:off x="6631939" y="2965132"/>
              <a:ext cx="927736" cy="925830"/>
              <a:chOff x="1599564" y="2965132"/>
              <a:chExt cx="927736" cy="925830"/>
            </a:xfrm>
          </p:grpSpPr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B3B04B00-35DB-BFA3-1321-80A144168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9564" y="2965132"/>
                <a:ext cx="927736" cy="925830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outerShdw blurRad="114300" dist="508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Oval 16">
                <a:extLst>
                  <a:ext uri="{FF2B5EF4-FFF2-40B4-BE49-F238E27FC236}">
                    <a16:creationId xmlns:a16="http://schemas.microsoft.com/office/drawing/2014/main" id="{068483F3-5E84-1A53-F244-BDA32AC1C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627" y="3026092"/>
                <a:ext cx="798155" cy="796515"/>
              </a:xfrm>
              <a:prstGeom prst="ellipse">
                <a:avLst/>
              </a:prstGeom>
              <a:gradFill flip="none" rotWithShape="1">
                <a:gsLst>
                  <a:gs pos="0">
                    <a:srgbClr val="FEFFFF"/>
                  </a:gs>
                  <a:gs pos="100000">
                    <a:srgbClr val="D8D9D9"/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38100" dir="2700000">
                  <a:prstClr val="black">
                    <a:alpha val="5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Oval 20">
                <a:extLst>
                  <a:ext uri="{FF2B5EF4-FFF2-40B4-BE49-F238E27FC236}">
                    <a16:creationId xmlns:a16="http://schemas.microsoft.com/office/drawing/2014/main" id="{77364020-0ECA-3FFB-D62B-994149CA2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614" y="3401378"/>
                <a:ext cx="57150" cy="55246"/>
              </a:xfrm>
              <a:prstGeom prst="ellipse">
                <a:avLst/>
              </a:prstGeom>
              <a:solidFill>
                <a:srgbClr val="FFB7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7" name="TextBox 2">
            <a:extLst>
              <a:ext uri="{FF2B5EF4-FFF2-40B4-BE49-F238E27FC236}">
                <a16:creationId xmlns:a16="http://schemas.microsoft.com/office/drawing/2014/main" id="{FB58C263-5C95-16B5-2C70-8DD4FBA008BB}"/>
              </a:ext>
            </a:extLst>
          </p:cNvPr>
          <p:cNvSpPr txBox="1"/>
          <p:nvPr/>
        </p:nvSpPr>
        <p:spPr>
          <a:xfrm>
            <a:off x="3361775" y="5448294"/>
            <a:ext cx="3017569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s-CO" sz="100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Previo al inicio de un proceso de selección para contratar la adquisición de un bien o servicio, se debe contar con certificado de disponibilidad presupuestal que garantiza tener recursos para respaldar la adquisición</a:t>
            </a: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0DF43057-1C23-AE1F-D488-E3CEF640A9AE}"/>
              </a:ext>
            </a:extLst>
          </p:cNvPr>
          <p:cNvSpPr txBox="1"/>
          <p:nvPr/>
        </p:nvSpPr>
        <p:spPr>
          <a:xfrm>
            <a:off x="7627654" y="5448294"/>
            <a:ext cx="2710739" cy="647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s-CO" sz="100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Una vez recibidos los bienes y servicios contratados, se genera el desembolso del dinero.  El giro lo realiza la Tesorería Distrital al proveedor.</a:t>
            </a: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679E8649-5EDB-3BD3-629E-00539B297D2A}"/>
              </a:ext>
            </a:extLst>
          </p:cNvPr>
          <p:cNvSpPr txBox="1"/>
          <p:nvPr/>
        </p:nvSpPr>
        <p:spPr>
          <a:xfrm>
            <a:off x="1125664" y="2057046"/>
            <a:ext cx="2087949" cy="647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s-CO" sz="100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Se programa el Plan Anual de Adquisiciones con el detalle de cada objeto de gasto que se pretende adquirir en el año</a:t>
            </a: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id="{1B848A8A-0DF0-3A8B-867D-DAAAC7DD87F4}"/>
              </a:ext>
            </a:extLst>
          </p:cNvPr>
          <p:cNvSpPr txBox="1"/>
          <p:nvPr/>
        </p:nvSpPr>
        <p:spPr>
          <a:xfrm>
            <a:off x="5310245" y="2057046"/>
            <a:ext cx="2696091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s-CO" sz="100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Una vez seleccionado el oferente, se firma un contrato, constituyendo un compromiso que es respaldado con un certificado de registro presupuestal por el valor del contrato</a:t>
            </a: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96268C74-A9DC-B7DC-8933-292EE90BE20C}"/>
              </a:ext>
            </a:extLst>
          </p:cNvPr>
          <p:cNvGrpSpPr/>
          <p:nvPr/>
        </p:nvGrpSpPr>
        <p:grpSpPr>
          <a:xfrm>
            <a:off x="5416793" y="1555076"/>
            <a:ext cx="1925102" cy="371897"/>
            <a:chOff x="7863471" y="825771"/>
            <a:chExt cx="1925102" cy="371897"/>
          </a:xfrm>
        </p:grpSpPr>
        <p:sp>
          <p:nvSpPr>
            <p:cNvPr id="72" name="TextBox 2">
              <a:extLst>
                <a:ext uri="{FF2B5EF4-FFF2-40B4-BE49-F238E27FC236}">
                  <a16:creationId xmlns:a16="http://schemas.microsoft.com/office/drawing/2014/main" id="{26EE35BF-8C63-4CCB-E78F-8FA215E6AA58}"/>
                </a:ext>
              </a:extLst>
            </p:cNvPr>
            <p:cNvSpPr txBox="1"/>
            <p:nvPr/>
          </p:nvSpPr>
          <p:spPr>
            <a:xfrm>
              <a:off x="7992645" y="825771"/>
              <a:ext cx="1795928" cy="371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3. </a:t>
              </a:r>
              <a:r>
                <a:rPr lang="es-CO" sz="14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Compromisos</a:t>
              </a:r>
              <a:endParaRPr lang="es-CO" sz="1100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5" name="Little circles">
              <a:extLst>
                <a:ext uri="{FF2B5EF4-FFF2-40B4-BE49-F238E27FC236}">
                  <a16:creationId xmlns:a16="http://schemas.microsoft.com/office/drawing/2014/main" id="{AE6DB0EC-805F-E3E4-EDCC-1A71F1D31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3471" y="893749"/>
              <a:ext cx="120030" cy="119085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205ACE6E-E7BD-BD60-ACA5-B319AC6A1463}"/>
              </a:ext>
            </a:extLst>
          </p:cNvPr>
          <p:cNvGrpSpPr/>
          <p:nvPr/>
        </p:nvGrpSpPr>
        <p:grpSpPr>
          <a:xfrm>
            <a:off x="7759464" y="5020128"/>
            <a:ext cx="1917149" cy="279564"/>
            <a:chOff x="5863174" y="4875593"/>
            <a:chExt cx="1917149" cy="279564"/>
          </a:xfrm>
        </p:grpSpPr>
        <p:sp>
          <p:nvSpPr>
            <p:cNvPr id="70" name="TextBox 2">
              <a:extLst>
                <a:ext uri="{FF2B5EF4-FFF2-40B4-BE49-F238E27FC236}">
                  <a16:creationId xmlns:a16="http://schemas.microsoft.com/office/drawing/2014/main" id="{48EEE0D7-91CB-64D7-62EB-3267782167F1}"/>
                </a:ext>
              </a:extLst>
            </p:cNvPr>
            <p:cNvSpPr txBox="1"/>
            <p:nvPr/>
          </p:nvSpPr>
          <p:spPr>
            <a:xfrm>
              <a:off x="5984395" y="4875593"/>
              <a:ext cx="1795928" cy="279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60"/>
                </a:lnSpc>
              </a:pPr>
              <a:r>
                <a:rPr lang="es-CO" sz="20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4. </a:t>
              </a:r>
              <a:r>
                <a:rPr lang="es-CO" sz="14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Pagos</a:t>
              </a:r>
              <a:endParaRPr lang="es-CO" sz="1200" b="1" dirty="0">
                <a:solidFill>
                  <a:schemeClr val="dk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endParaRPr>
            </a:p>
          </p:txBody>
        </p:sp>
        <p:sp>
          <p:nvSpPr>
            <p:cNvPr id="76" name="Little circles">
              <a:extLst>
                <a:ext uri="{FF2B5EF4-FFF2-40B4-BE49-F238E27FC236}">
                  <a16:creationId xmlns:a16="http://schemas.microsoft.com/office/drawing/2014/main" id="{718288E8-332E-D6D4-BECA-957B307A7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3174" y="4925455"/>
              <a:ext cx="120030" cy="119085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DB4E16CC-FF13-4E9E-F043-C4983A7C3626}"/>
              </a:ext>
            </a:extLst>
          </p:cNvPr>
          <p:cNvGrpSpPr/>
          <p:nvPr/>
        </p:nvGrpSpPr>
        <p:grpSpPr>
          <a:xfrm>
            <a:off x="3470853" y="5020128"/>
            <a:ext cx="1908609" cy="371897"/>
            <a:chOff x="1748373" y="4875593"/>
            <a:chExt cx="1908609" cy="371897"/>
          </a:xfrm>
        </p:grpSpPr>
        <p:sp>
          <p:nvSpPr>
            <p:cNvPr id="68" name="TextBox 2">
              <a:extLst>
                <a:ext uri="{FF2B5EF4-FFF2-40B4-BE49-F238E27FC236}">
                  <a16:creationId xmlns:a16="http://schemas.microsoft.com/office/drawing/2014/main" id="{7E392A9C-63F1-085B-FAB3-BB0EF96DC182}"/>
                </a:ext>
              </a:extLst>
            </p:cNvPr>
            <p:cNvSpPr txBox="1"/>
            <p:nvPr/>
          </p:nvSpPr>
          <p:spPr>
            <a:xfrm>
              <a:off x="1861054" y="4875593"/>
              <a:ext cx="1795928" cy="371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2. </a:t>
              </a:r>
              <a:r>
                <a:rPr lang="es-CO" sz="14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Intención</a:t>
              </a:r>
              <a:endParaRPr lang="es-CO" sz="1100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7" name="Little circles">
              <a:extLst>
                <a:ext uri="{FF2B5EF4-FFF2-40B4-BE49-F238E27FC236}">
                  <a16:creationId xmlns:a16="http://schemas.microsoft.com/office/drawing/2014/main" id="{1A7CE624-AF34-A65D-9514-417C3F6CD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373" y="4946855"/>
              <a:ext cx="120030" cy="119085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F7207EE-A3E9-8D3A-5E21-687603FD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15" y="3661793"/>
            <a:ext cx="600953" cy="4717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ED8056-88F1-FD11-3D4A-2E08D522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16" y="3668508"/>
            <a:ext cx="458297" cy="45829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0035BCC-BC1D-BC62-69B3-FA463631A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628" y="3625169"/>
            <a:ext cx="544975" cy="54497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930D818-1DC4-338E-625C-BEB8FAF83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860" y="3625169"/>
            <a:ext cx="544975" cy="544975"/>
          </a:xfrm>
          <a:prstGeom prst="rect">
            <a:avLst/>
          </a:prstGeom>
        </p:spPr>
      </p:pic>
      <p:sp>
        <p:nvSpPr>
          <p:cNvPr id="31" name="Google Shape;278;p3">
            <a:extLst>
              <a:ext uri="{FF2B5EF4-FFF2-40B4-BE49-F238E27FC236}">
                <a16:creationId xmlns:a16="http://schemas.microsoft.com/office/drawing/2014/main" id="{C068110D-C64E-F8CC-6639-85394CA1D091}"/>
              </a:ext>
            </a:extLst>
          </p:cNvPr>
          <p:cNvSpPr txBox="1">
            <a:spLocks/>
          </p:cNvSpPr>
          <p:nvPr/>
        </p:nvSpPr>
        <p:spPr>
          <a:xfrm>
            <a:off x="3888984" y="417536"/>
            <a:ext cx="4410857" cy="71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se ejecuta el Presupuesto en el Distrito?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AED94A65-F4A4-66D4-3ACD-B7C7AE672F88}"/>
              </a:ext>
            </a:extLst>
          </p:cNvPr>
          <p:cNvGrpSpPr/>
          <p:nvPr/>
        </p:nvGrpSpPr>
        <p:grpSpPr>
          <a:xfrm>
            <a:off x="1204269" y="1555076"/>
            <a:ext cx="1934247" cy="460382"/>
            <a:chOff x="3502020" y="631871"/>
            <a:chExt cx="1934247" cy="460382"/>
          </a:xfrm>
        </p:grpSpPr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F1AA250F-0FCE-157D-BF1D-F49B164B4860}"/>
                </a:ext>
              </a:extLst>
            </p:cNvPr>
            <p:cNvSpPr txBox="1"/>
            <p:nvPr/>
          </p:nvSpPr>
          <p:spPr>
            <a:xfrm>
              <a:off x="3640338" y="631871"/>
              <a:ext cx="1795929" cy="460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CO" sz="20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1. </a:t>
              </a:r>
              <a:r>
                <a:rPr lang="es-CO" sz="1400" b="1" dirty="0">
                  <a:solidFill>
                    <a:schemeClr val="dk1"/>
                  </a:solidFill>
                  <a:latin typeface="Poppins" pitchFamily="2" charset="77"/>
                  <a:ea typeface="Arial"/>
                  <a:cs typeface="Poppins" pitchFamily="2" charset="77"/>
                  <a:sym typeface="Arial"/>
                </a:rPr>
                <a:t>Planeación del Presupuesto </a:t>
              </a:r>
              <a:endParaRPr lang="es-CO" sz="1100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7" name="Little circles">
              <a:extLst>
                <a:ext uri="{FF2B5EF4-FFF2-40B4-BE49-F238E27FC236}">
                  <a16:creationId xmlns:a16="http://schemas.microsoft.com/office/drawing/2014/main" id="{ACE11F4B-B038-2862-B2AB-B49D26B0A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0" y="711545"/>
              <a:ext cx="120030" cy="119085"/>
            </a:xfrm>
            <a:prstGeom prst="ellipse">
              <a:avLst/>
            </a:prstGeom>
            <a:solidFill>
              <a:srgbClr val="FFB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6F9BAA-B094-6BBD-8A17-44A16AA0E928}"/>
              </a:ext>
            </a:extLst>
          </p:cNvPr>
          <p:cNvGrpSpPr/>
          <p:nvPr/>
        </p:nvGrpSpPr>
        <p:grpSpPr>
          <a:xfrm>
            <a:off x="10579402" y="295514"/>
            <a:ext cx="1321658" cy="191568"/>
            <a:chOff x="10696361" y="160858"/>
            <a:chExt cx="1321658" cy="191568"/>
          </a:xfrm>
        </p:grpSpPr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D3AC4810-C473-30A7-1381-CBE43A3AB635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18">
              <a:extLst>
                <a:ext uri="{FF2B5EF4-FFF2-40B4-BE49-F238E27FC236}">
                  <a16:creationId xmlns:a16="http://schemas.microsoft.com/office/drawing/2014/main" id="{1B7E15E5-59E9-A7F5-579C-7995317C1C44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FE723E3B-BD80-46C5-1B2A-AD7563E5C1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471" t="58462" r="27280" b="21810"/>
          <a:stretch/>
        </p:blipFill>
        <p:spPr>
          <a:xfrm>
            <a:off x="209666" y="136201"/>
            <a:ext cx="1678439" cy="4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upo 112">
            <a:extLst>
              <a:ext uri="{FF2B5EF4-FFF2-40B4-BE49-F238E27FC236}">
                <a16:creationId xmlns:a16="http://schemas.microsoft.com/office/drawing/2014/main" id="{4F79473D-C06A-82FD-4DDF-203BE77C8F8E}"/>
              </a:ext>
            </a:extLst>
          </p:cNvPr>
          <p:cNvGrpSpPr/>
          <p:nvPr/>
        </p:nvGrpSpPr>
        <p:grpSpPr>
          <a:xfrm>
            <a:off x="4087013" y="2529985"/>
            <a:ext cx="3862398" cy="3307430"/>
            <a:chOff x="3743970" y="1416281"/>
            <a:chExt cx="4700885" cy="4025439"/>
          </a:xfrm>
        </p:grpSpPr>
        <p:sp>
          <p:nvSpPr>
            <p:cNvPr id="4" name="Center circle">
              <a:extLst>
                <a:ext uri="{FF2B5EF4-FFF2-40B4-BE49-F238E27FC236}">
                  <a16:creationId xmlns:a16="http://schemas.microsoft.com/office/drawing/2014/main" id="{F5F8F7E4-0381-69A9-A661-764D1FE08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208" y="2296283"/>
              <a:ext cx="2518408" cy="25083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innerShdw blurRad="152400" dist="12700" dir="13500000">
                <a:prstClr val="black">
                  <a:alpha val="3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0" name="Circle 01">
              <a:extLst>
                <a:ext uri="{FF2B5EF4-FFF2-40B4-BE49-F238E27FC236}">
                  <a16:creationId xmlns:a16="http://schemas.microsoft.com/office/drawing/2014/main" id="{161C91EE-7555-708F-33F9-2315EF60835A}"/>
                </a:ext>
              </a:extLst>
            </p:cNvPr>
            <p:cNvGrpSpPr/>
            <p:nvPr/>
          </p:nvGrpSpPr>
          <p:grpSpPr>
            <a:xfrm>
              <a:off x="4300774" y="4092604"/>
              <a:ext cx="1365539" cy="1347290"/>
              <a:chOff x="3010049" y="4423697"/>
              <a:chExt cx="1188545" cy="1172662"/>
            </a:xfrm>
          </p:grpSpPr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E2A5A001-ADC0-BF86-1DE1-8A4501131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049" y="4423697"/>
                <a:ext cx="1188545" cy="1172662"/>
              </a:xfrm>
              <a:custGeom>
                <a:avLst/>
                <a:gdLst>
                  <a:gd name="T0" fmla="*/ 534 w 828"/>
                  <a:gd name="T1" fmla="*/ 278 h 821"/>
                  <a:gd name="T2" fmla="*/ 342 w 828"/>
                  <a:gd name="T3" fmla="*/ 0 h 821"/>
                  <a:gd name="T4" fmla="*/ 147 w 828"/>
                  <a:gd name="T5" fmla="*/ 116 h 821"/>
                  <a:gd name="T6" fmla="*/ 171 w 828"/>
                  <a:gd name="T7" fmla="*/ 673 h 821"/>
                  <a:gd name="T8" fmla="*/ 729 w 828"/>
                  <a:gd name="T9" fmla="*/ 649 h 821"/>
                  <a:gd name="T10" fmla="*/ 828 w 828"/>
                  <a:gd name="T11" fmla="*/ 444 h 821"/>
                  <a:gd name="T12" fmla="*/ 534 w 828"/>
                  <a:gd name="T13" fmla="*/ 278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821">
                    <a:moveTo>
                      <a:pt x="534" y="278"/>
                    </a:moveTo>
                    <a:cubicBezTo>
                      <a:pt x="447" y="198"/>
                      <a:pt x="383" y="103"/>
                      <a:pt x="342" y="0"/>
                    </a:cubicBezTo>
                    <a:cubicBezTo>
                      <a:pt x="270" y="18"/>
                      <a:pt x="201" y="57"/>
                      <a:pt x="147" y="116"/>
                    </a:cubicBezTo>
                    <a:cubicBezTo>
                      <a:pt x="0" y="277"/>
                      <a:pt x="11" y="526"/>
                      <a:pt x="171" y="673"/>
                    </a:cubicBezTo>
                    <a:cubicBezTo>
                      <a:pt x="332" y="821"/>
                      <a:pt x="582" y="810"/>
                      <a:pt x="729" y="649"/>
                    </a:cubicBezTo>
                    <a:cubicBezTo>
                      <a:pt x="783" y="590"/>
                      <a:pt x="816" y="518"/>
                      <a:pt x="828" y="444"/>
                    </a:cubicBezTo>
                    <a:cubicBezTo>
                      <a:pt x="721" y="413"/>
                      <a:pt x="621" y="358"/>
                      <a:pt x="534" y="278"/>
                    </a:cubicBezTo>
                    <a:close/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4D0ED23B-19FE-1CA2-08CC-D386DD05A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479" y="5381848"/>
                <a:ext cx="88982" cy="90571"/>
              </a:xfrm>
              <a:custGeom>
                <a:avLst/>
                <a:gdLst>
                  <a:gd name="T0" fmla="*/ 12 w 112"/>
                  <a:gd name="T1" fmla="*/ 0 h 114"/>
                  <a:gd name="T2" fmla="*/ 0 w 112"/>
                  <a:gd name="T3" fmla="*/ 114 h 114"/>
                  <a:gd name="T4" fmla="*/ 112 w 112"/>
                  <a:gd name="T5" fmla="*/ 92 h 114"/>
                  <a:gd name="T6" fmla="*/ 12 w 11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4">
                    <a:moveTo>
                      <a:pt x="12" y="0"/>
                    </a:moveTo>
                    <a:lnTo>
                      <a:pt x="0" y="114"/>
                    </a:lnTo>
                    <a:lnTo>
                      <a:pt x="112" y="9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EA835203-2A0D-CC65-834B-64C7427B8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479" y="5381848"/>
                <a:ext cx="88982" cy="90571"/>
              </a:xfrm>
              <a:custGeom>
                <a:avLst/>
                <a:gdLst>
                  <a:gd name="T0" fmla="*/ 12 w 112"/>
                  <a:gd name="T1" fmla="*/ 0 h 114"/>
                  <a:gd name="T2" fmla="*/ 0 w 112"/>
                  <a:gd name="T3" fmla="*/ 114 h 114"/>
                  <a:gd name="T4" fmla="*/ 112 w 112"/>
                  <a:gd name="T5" fmla="*/ 92 h 114"/>
                  <a:gd name="T6" fmla="*/ 12 w 11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4">
                    <a:moveTo>
                      <a:pt x="12" y="0"/>
                    </a:moveTo>
                    <a:lnTo>
                      <a:pt x="0" y="114"/>
                    </a:lnTo>
                    <a:lnTo>
                      <a:pt x="112" y="92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257FBC42-A74D-03A9-7C77-57908E476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838" y="4523802"/>
                <a:ext cx="88982" cy="91366"/>
              </a:xfrm>
              <a:custGeom>
                <a:avLst/>
                <a:gdLst>
                  <a:gd name="T0" fmla="*/ 112 w 112"/>
                  <a:gd name="T1" fmla="*/ 0 h 115"/>
                  <a:gd name="T2" fmla="*/ 0 w 112"/>
                  <a:gd name="T3" fmla="*/ 23 h 115"/>
                  <a:gd name="T4" fmla="*/ 99 w 112"/>
                  <a:gd name="T5" fmla="*/ 115 h 115"/>
                  <a:gd name="T6" fmla="*/ 112 w 112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5">
                    <a:moveTo>
                      <a:pt x="112" y="0"/>
                    </a:moveTo>
                    <a:lnTo>
                      <a:pt x="0" y="23"/>
                    </a:lnTo>
                    <a:lnTo>
                      <a:pt x="99" y="115"/>
                    </a:lnTo>
                    <a:lnTo>
                      <a:pt x="1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Oval 16">
                <a:extLst>
                  <a:ext uri="{FF2B5EF4-FFF2-40B4-BE49-F238E27FC236}">
                    <a16:creationId xmlns:a16="http://schemas.microsoft.com/office/drawing/2014/main" id="{9CD8D980-5CB6-1266-343F-074B54B48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288" y="4488837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27" name="Circle 02">
              <a:extLst>
                <a:ext uri="{FF2B5EF4-FFF2-40B4-BE49-F238E27FC236}">
                  <a16:creationId xmlns:a16="http://schemas.microsoft.com/office/drawing/2014/main" id="{11C9938D-6A23-2D72-0278-84C2F8164FB4}"/>
                </a:ext>
              </a:extLst>
            </p:cNvPr>
            <p:cNvGrpSpPr/>
            <p:nvPr/>
          </p:nvGrpSpPr>
          <p:grpSpPr>
            <a:xfrm>
              <a:off x="3743970" y="2661337"/>
              <a:ext cx="1473247" cy="1349116"/>
              <a:chOff x="2525415" y="3177943"/>
              <a:chExt cx="1282293" cy="1174251"/>
            </a:xfrm>
          </p:grpSpPr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B1D2972C-42BF-2EFB-B711-CB4EF5F13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685" y="3177943"/>
                <a:ext cx="974035" cy="1174251"/>
              </a:xfrm>
              <a:custGeom>
                <a:avLst/>
                <a:gdLst>
                  <a:gd name="T0" fmla="*/ 560 w 679"/>
                  <a:gd name="T1" fmla="*/ 438 h 822"/>
                  <a:gd name="T2" fmla="*/ 679 w 679"/>
                  <a:gd name="T3" fmla="*/ 122 h 822"/>
                  <a:gd name="T4" fmla="*/ 471 w 679"/>
                  <a:gd name="T5" fmla="*/ 29 h 822"/>
                  <a:gd name="T6" fmla="*/ 29 w 679"/>
                  <a:gd name="T7" fmla="*/ 368 h 822"/>
                  <a:gd name="T8" fmla="*/ 368 w 679"/>
                  <a:gd name="T9" fmla="*/ 811 h 822"/>
                  <a:gd name="T10" fmla="*/ 593 w 679"/>
                  <a:gd name="T11" fmla="*/ 774 h 822"/>
                  <a:gd name="T12" fmla="*/ 560 w 679"/>
                  <a:gd name="T13" fmla="*/ 438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9" h="822">
                    <a:moveTo>
                      <a:pt x="560" y="438"/>
                    </a:moveTo>
                    <a:cubicBezTo>
                      <a:pt x="576" y="321"/>
                      <a:pt x="618" y="214"/>
                      <a:pt x="679" y="122"/>
                    </a:cubicBezTo>
                    <a:cubicBezTo>
                      <a:pt x="622" y="73"/>
                      <a:pt x="551" y="39"/>
                      <a:pt x="471" y="29"/>
                    </a:cubicBezTo>
                    <a:cubicBezTo>
                      <a:pt x="255" y="0"/>
                      <a:pt x="57" y="152"/>
                      <a:pt x="29" y="368"/>
                    </a:cubicBezTo>
                    <a:cubicBezTo>
                      <a:pt x="0" y="584"/>
                      <a:pt x="152" y="783"/>
                      <a:pt x="368" y="811"/>
                    </a:cubicBezTo>
                    <a:cubicBezTo>
                      <a:pt x="448" y="822"/>
                      <a:pt x="526" y="807"/>
                      <a:pt x="593" y="774"/>
                    </a:cubicBezTo>
                    <a:cubicBezTo>
                      <a:pt x="558" y="670"/>
                      <a:pt x="545" y="555"/>
                      <a:pt x="560" y="438"/>
                    </a:cubicBezTo>
                    <a:close/>
                  </a:path>
                </a:pathLst>
              </a:custGeom>
              <a:solidFill>
                <a:srgbClr val="4372C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Freeform 33">
                <a:extLst>
                  <a:ext uri="{FF2B5EF4-FFF2-40B4-BE49-F238E27FC236}">
                    <a16:creationId xmlns:a16="http://schemas.microsoft.com/office/drawing/2014/main" id="{239613C8-8611-5455-CB2F-0980E78A8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415" y="3645895"/>
                <a:ext cx="81832" cy="107256"/>
              </a:xfrm>
              <a:custGeom>
                <a:avLst/>
                <a:gdLst>
                  <a:gd name="T0" fmla="*/ 103 w 103"/>
                  <a:gd name="T1" fmla="*/ 0 h 135"/>
                  <a:gd name="T2" fmla="*/ 0 w 103"/>
                  <a:gd name="T3" fmla="*/ 56 h 135"/>
                  <a:gd name="T4" fmla="*/ 85 w 103"/>
                  <a:gd name="T5" fmla="*/ 135 h 135"/>
                  <a:gd name="T6" fmla="*/ 103 w 10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35">
                    <a:moveTo>
                      <a:pt x="103" y="0"/>
                    </a:moveTo>
                    <a:lnTo>
                      <a:pt x="0" y="56"/>
                    </a:lnTo>
                    <a:lnTo>
                      <a:pt x="85" y="135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59702351-514B-7429-1996-25EC385C4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415" y="3645895"/>
                <a:ext cx="81832" cy="107256"/>
              </a:xfrm>
              <a:custGeom>
                <a:avLst/>
                <a:gdLst>
                  <a:gd name="T0" fmla="*/ 103 w 103"/>
                  <a:gd name="T1" fmla="*/ 0 h 135"/>
                  <a:gd name="T2" fmla="*/ 0 w 103"/>
                  <a:gd name="T3" fmla="*/ 56 h 135"/>
                  <a:gd name="T4" fmla="*/ 85 w 103"/>
                  <a:gd name="T5" fmla="*/ 135 h 135"/>
                  <a:gd name="T6" fmla="*/ 103 w 10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35">
                    <a:moveTo>
                      <a:pt x="103" y="0"/>
                    </a:moveTo>
                    <a:lnTo>
                      <a:pt x="0" y="56"/>
                    </a:lnTo>
                    <a:lnTo>
                      <a:pt x="85" y="135"/>
                    </a:lnTo>
                    <a:lnTo>
                      <a:pt x="10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752B969D-814E-70B7-4005-B9D7E94E3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671" y="3794464"/>
                <a:ext cx="81037" cy="107256"/>
              </a:xfrm>
              <a:custGeom>
                <a:avLst/>
                <a:gdLst>
                  <a:gd name="T0" fmla="*/ 18 w 102"/>
                  <a:gd name="T1" fmla="*/ 0 h 135"/>
                  <a:gd name="T2" fmla="*/ 0 w 102"/>
                  <a:gd name="T3" fmla="*/ 135 h 135"/>
                  <a:gd name="T4" fmla="*/ 102 w 102"/>
                  <a:gd name="T5" fmla="*/ 80 h 135"/>
                  <a:gd name="T6" fmla="*/ 18 w 102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135">
                    <a:moveTo>
                      <a:pt x="18" y="0"/>
                    </a:moveTo>
                    <a:lnTo>
                      <a:pt x="0" y="135"/>
                    </a:lnTo>
                    <a:lnTo>
                      <a:pt x="102" y="80"/>
                    </a:lnTo>
                    <a:lnTo>
                      <a:pt x="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Oval 16">
                <a:extLst>
                  <a:ext uri="{FF2B5EF4-FFF2-40B4-BE49-F238E27FC236}">
                    <a16:creationId xmlns:a16="http://schemas.microsoft.com/office/drawing/2014/main" id="{352BE6E8-C9FE-BBB0-E2CD-EA7AA1621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963" y="3288687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4" name="Circle 03">
              <a:extLst>
                <a:ext uri="{FF2B5EF4-FFF2-40B4-BE49-F238E27FC236}">
                  <a16:creationId xmlns:a16="http://schemas.microsoft.com/office/drawing/2014/main" id="{9CE05F90-3AF6-0D1F-0C8A-B116F1FAC721}"/>
                </a:ext>
              </a:extLst>
            </p:cNvPr>
            <p:cNvGrpSpPr/>
            <p:nvPr/>
          </p:nvGrpSpPr>
          <p:grpSpPr>
            <a:xfrm>
              <a:off x="4621164" y="1416281"/>
              <a:ext cx="1402963" cy="1359156"/>
              <a:chOff x="3288912" y="2094264"/>
              <a:chExt cx="1221119" cy="1182990"/>
            </a:xfrm>
          </p:grpSpPr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EC1213EB-C218-E3E8-737D-F78A3C28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912" y="2094264"/>
                <a:ext cx="1221119" cy="1137704"/>
              </a:xfrm>
              <a:custGeom>
                <a:avLst/>
                <a:gdLst>
                  <a:gd name="T0" fmla="*/ 516 w 851"/>
                  <a:gd name="T1" fmla="*/ 577 h 796"/>
                  <a:gd name="T2" fmla="*/ 843 w 851"/>
                  <a:gd name="T3" fmla="*/ 492 h 796"/>
                  <a:gd name="T4" fmla="*/ 801 w 851"/>
                  <a:gd name="T5" fmla="*/ 269 h 796"/>
                  <a:gd name="T6" fmla="*/ 269 w 851"/>
                  <a:gd name="T7" fmla="*/ 101 h 796"/>
                  <a:gd name="T8" fmla="*/ 101 w 851"/>
                  <a:gd name="T9" fmla="*/ 633 h 796"/>
                  <a:gd name="T10" fmla="*/ 260 w 851"/>
                  <a:gd name="T11" fmla="*/ 796 h 796"/>
                  <a:gd name="T12" fmla="*/ 516 w 851"/>
                  <a:gd name="T13" fmla="*/ 577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1" h="796">
                    <a:moveTo>
                      <a:pt x="516" y="577"/>
                    </a:moveTo>
                    <a:cubicBezTo>
                      <a:pt x="621" y="522"/>
                      <a:pt x="733" y="495"/>
                      <a:pt x="843" y="492"/>
                    </a:cubicBezTo>
                    <a:cubicBezTo>
                      <a:pt x="851" y="418"/>
                      <a:pt x="838" y="340"/>
                      <a:pt x="801" y="269"/>
                    </a:cubicBezTo>
                    <a:cubicBezTo>
                      <a:pt x="700" y="75"/>
                      <a:pt x="462" y="0"/>
                      <a:pt x="269" y="101"/>
                    </a:cubicBezTo>
                    <a:cubicBezTo>
                      <a:pt x="75" y="202"/>
                      <a:pt x="0" y="440"/>
                      <a:pt x="101" y="633"/>
                    </a:cubicBezTo>
                    <a:cubicBezTo>
                      <a:pt x="138" y="704"/>
                      <a:pt x="194" y="760"/>
                      <a:pt x="260" y="796"/>
                    </a:cubicBezTo>
                    <a:cubicBezTo>
                      <a:pt x="325" y="707"/>
                      <a:pt x="412" y="631"/>
                      <a:pt x="516" y="577"/>
                    </a:cubicBezTo>
                    <a:close/>
                  </a:path>
                </a:pathLst>
              </a:custGeom>
              <a:solidFill>
                <a:srgbClr val="FFB7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8EBFC942-FBC3-FA1D-BDAC-773022771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321" y="2136371"/>
                <a:ext cx="96132" cy="89777"/>
              </a:xfrm>
              <a:custGeom>
                <a:avLst/>
                <a:gdLst>
                  <a:gd name="T0" fmla="*/ 18 w 121"/>
                  <a:gd name="T1" fmla="*/ 0 h 113"/>
                  <a:gd name="T2" fmla="*/ 0 w 121"/>
                  <a:gd name="T3" fmla="*/ 113 h 113"/>
                  <a:gd name="T4" fmla="*/ 121 w 121"/>
                  <a:gd name="T5" fmla="*/ 50 h 113"/>
                  <a:gd name="T6" fmla="*/ 18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18" y="0"/>
                    </a:moveTo>
                    <a:lnTo>
                      <a:pt x="0" y="113"/>
                    </a:lnTo>
                    <a:lnTo>
                      <a:pt x="121" y="5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54BA1AC3-10A6-8E10-ABD8-A7D1CB314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321" y="2136371"/>
                <a:ext cx="96132" cy="89777"/>
              </a:xfrm>
              <a:custGeom>
                <a:avLst/>
                <a:gdLst>
                  <a:gd name="T0" fmla="*/ 18 w 121"/>
                  <a:gd name="T1" fmla="*/ 0 h 113"/>
                  <a:gd name="T2" fmla="*/ 0 w 121"/>
                  <a:gd name="T3" fmla="*/ 113 h 113"/>
                  <a:gd name="T4" fmla="*/ 121 w 121"/>
                  <a:gd name="T5" fmla="*/ 50 h 113"/>
                  <a:gd name="T6" fmla="*/ 18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18" y="0"/>
                    </a:moveTo>
                    <a:lnTo>
                      <a:pt x="0" y="113"/>
                    </a:lnTo>
                    <a:lnTo>
                      <a:pt x="121" y="50"/>
                    </a:lnTo>
                    <a:lnTo>
                      <a:pt x="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12C7DAC-0A87-7998-83E5-194B3D95C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446" y="3187477"/>
                <a:ext cx="96132" cy="89777"/>
              </a:xfrm>
              <a:custGeom>
                <a:avLst/>
                <a:gdLst>
                  <a:gd name="T0" fmla="*/ 121 w 121"/>
                  <a:gd name="T1" fmla="*/ 0 h 113"/>
                  <a:gd name="T2" fmla="*/ 0 w 121"/>
                  <a:gd name="T3" fmla="*/ 61 h 113"/>
                  <a:gd name="T4" fmla="*/ 103 w 121"/>
                  <a:gd name="T5" fmla="*/ 113 h 113"/>
                  <a:gd name="T6" fmla="*/ 121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121" y="0"/>
                    </a:moveTo>
                    <a:lnTo>
                      <a:pt x="0" y="61"/>
                    </a:lnTo>
                    <a:lnTo>
                      <a:pt x="103" y="113"/>
                    </a:lnTo>
                    <a:lnTo>
                      <a:pt x="12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Oval 16">
                <a:extLst>
                  <a:ext uri="{FF2B5EF4-FFF2-40B4-BE49-F238E27FC236}">
                    <a16:creationId xmlns:a16="http://schemas.microsoft.com/office/drawing/2014/main" id="{89F525F5-FE73-B8A2-D003-CD316B071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1563" y="2244112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1" name="Circle 04">
              <a:extLst>
                <a:ext uri="{FF2B5EF4-FFF2-40B4-BE49-F238E27FC236}">
                  <a16:creationId xmlns:a16="http://schemas.microsoft.com/office/drawing/2014/main" id="{466EF5DF-CFE8-A28C-282D-40F052C26269}"/>
                </a:ext>
              </a:extLst>
            </p:cNvPr>
            <p:cNvGrpSpPr/>
            <p:nvPr/>
          </p:nvGrpSpPr>
          <p:grpSpPr>
            <a:xfrm>
              <a:off x="6167435" y="1418107"/>
              <a:ext cx="1402050" cy="1357331"/>
              <a:chOff x="4634764" y="2095853"/>
              <a:chExt cx="1220324" cy="1181401"/>
            </a:xfrm>
          </p:grpSpPr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54F49BB7-87B0-B6B2-9E16-26533914F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764" y="2095853"/>
                <a:ext cx="1220324" cy="1137704"/>
              </a:xfrm>
              <a:custGeom>
                <a:avLst/>
                <a:gdLst>
                  <a:gd name="T0" fmla="*/ 335 w 851"/>
                  <a:gd name="T1" fmla="*/ 576 h 796"/>
                  <a:gd name="T2" fmla="*/ 592 w 851"/>
                  <a:gd name="T3" fmla="*/ 796 h 796"/>
                  <a:gd name="T4" fmla="*/ 751 w 851"/>
                  <a:gd name="T5" fmla="*/ 633 h 796"/>
                  <a:gd name="T6" fmla="*/ 583 w 851"/>
                  <a:gd name="T7" fmla="*/ 101 h 796"/>
                  <a:gd name="T8" fmla="*/ 51 w 851"/>
                  <a:gd name="T9" fmla="*/ 269 h 796"/>
                  <a:gd name="T10" fmla="*/ 8 w 851"/>
                  <a:gd name="T11" fmla="*/ 492 h 796"/>
                  <a:gd name="T12" fmla="*/ 335 w 851"/>
                  <a:gd name="T13" fmla="*/ 576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1" h="796">
                    <a:moveTo>
                      <a:pt x="335" y="576"/>
                    </a:moveTo>
                    <a:cubicBezTo>
                      <a:pt x="440" y="631"/>
                      <a:pt x="526" y="707"/>
                      <a:pt x="592" y="796"/>
                    </a:cubicBezTo>
                    <a:cubicBezTo>
                      <a:pt x="658" y="759"/>
                      <a:pt x="713" y="704"/>
                      <a:pt x="751" y="633"/>
                    </a:cubicBezTo>
                    <a:cubicBezTo>
                      <a:pt x="851" y="440"/>
                      <a:pt x="776" y="201"/>
                      <a:pt x="583" y="101"/>
                    </a:cubicBezTo>
                    <a:cubicBezTo>
                      <a:pt x="390" y="0"/>
                      <a:pt x="151" y="75"/>
                      <a:pt x="51" y="269"/>
                    </a:cubicBezTo>
                    <a:cubicBezTo>
                      <a:pt x="14" y="340"/>
                      <a:pt x="0" y="417"/>
                      <a:pt x="8" y="492"/>
                    </a:cubicBezTo>
                    <a:cubicBezTo>
                      <a:pt x="119" y="495"/>
                      <a:pt x="231" y="522"/>
                      <a:pt x="335" y="576"/>
                    </a:cubicBezTo>
                    <a:close/>
                  </a:path>
                </a:pathLst>
              </a:custGeom>
              <a:solidFill>
                <a:srgbClr val="4372C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Freeform 21">
                <a:extLst>
                  <a:ext uri="{FF2B5EF4-FFF2-40B4-BE49-F238E27FC236}">
                    <a16:creationId xmlns:a16="http://schemas.microsoft.com/office/drawing/2014/main" id="{AC1F62C8-C42C-DD10-7DA3-00AEA6190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8" y="2136371"/>
                <a:ext cx="96132" cy="89777"/>
              </a:xfrm>
              <a:custGeom>
                <a:avLst/>
                <a:gdLst>
                  <a:gd name="T0" fmla="*/ 103 w 121"/>
                  <a:gd name="T1" fmla="*/ 0 h 113"/>
                  <a:gd name="T2" fmla="*/ 0 w 121"/>
                  <a:gd name="T3" fmla="*/ 50 h 113"/>
                  <a:gd name="T4" fmla="*/ 121 w 121"/>
                  <a:gd name="T5" fmla="*/ 113 h 113"/>
                  <a:gd name="T6" fmla="*/ 103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103" y="0"/>
                    </a:moveTo>
                    <a:lnTo>
                      <a:pt x="0" y="50"/>
                    </a:lnTo>
                    <a:lnTo>
                      <a:pt x="121" y="113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BC4C746-E222-1FCA-FD3F-CA42E7B3E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8" y="2136371"/>
                <a:ext cx="96132" cy="89777"/>
              </a:xfrm>
              <a:custGeom>
                <a:avLst/>
                <a:gdLst>
                  <a:gd name="T0" fmla="*/ 103 w 121"/>
                  <a:gd name="T1" fmla="*/ 0 h 113"/>
                  <a:gd name="T2" fmla="*/ 0 w 121"/>
                  <a:gd name="T3" fmla="*/ 50 h 113"/>
                  <a:gd name="T4" fmla="*/ 121 w 121"/>
                  <a:gd name="T5" fmla="*/ 113 h 113"/>
                  <a:gd name="T6" fmla="*/ 103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103" y="0"/>
                    </a:moveTo>
                    <a:lnTo>
                      <a:pt x="0" y="50"/>
                    </a:lnTo>
                    <a:lnTo>
                      <a:pt x="121" y="113"/>
                    </a:lnTo>
                    <a:lnTo>
                      <a:pt x="10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D87CB3AD-00D4-0DEB-63DA-80A66E78D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2833" y="3187477"/>
                <a:ext cx="96132" cy="89777"/>
              </a:xfrm>
              <a:custGeom>
                <a:avLst/>
                <a:gdLst>
                  <a:gd name="T0" fmla="*/ 0 w 121"/>
                  <a:gd name="T1" fmla="*/ 0 h 113"/>
                  <a:gd name="T2" fmla="*/ 18 w 121"/>
                  <a:gd name="T3" fmla="*/ 113 h 113"/>
                  <a:gd name="T4" fmla="*/ 121 w 121"/>
                  <a:gd name="T5" fmla="*/ 61 h 113"/>
                  <a:gd name="T6" fmla="*/ 0 w 121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3">
                    <a:moveTo>
                      <a:pt x="0" y="0"/>
                    </a:moveTo>
                    <a:lnTo>
                      <a:pt x="18" y="113"/>
                    </a:lnTo>
                    <a:lnTo>
                      <a:pt x="121" y="6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Oval 16">
                <a:extLst>
                  <a:ext uri="{FF2B5EF4-FFF2-40B4-BE49-F238E27FC236}">
                    <a16:creationId xmlns:a16="http://schemas.microsoft.com/office/drawing/2014/main" id="{1491BC60-D4E2-DA80-FE1A-6CC4C3A35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088" y="2244112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48" name="Circle 05">
              <a:extLst>
                <a:ext uri="{FF2B5EF4-FFF2-40B4-BE49-F238E27FC236}">
                  <a16:creationId xmlns:a16="http://schemas.microsoft.com/office/drawing/2014/main" id="{696C534C-F74F-CBF7-5355-14C34480609A}"/>
                </a:ext>
              </a:extLst>
            </p:cNvPr>
            <p:cNvGrpSpPr/>
            <p:nvPr/>
          </p:nvGrpSpPr>
          <p:grpSpPr>
            <a:xfrm>
              <a:off x="6971607" y="2664075"/>
              <a:ext cx="1473248" cy="1348203"/>
              <a:chOff x="5334703" y="3180326"/>
              <a:chExt cx="1282294" cy="1173456"/>
            </a:xfrm>
          </p:grpSpPr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D229A69D-CB82-D124-E91F-D57BB80B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280" y="3180326"/>
                <a:ext cx="973240" cy="1173456"/>
              </a:xfrm>
              <a:custGeom>
                <a:avLst/>
                <a:gdLst>
                  <a:gd name="T0" fmla="*/ 118 w 678"/>
                  <a:gd name="T1" fmla="*/ 438 h 821"/>
                  <a:gd name="T2" fmla="*/ 85 w 678"/>
                  <a:gd name="T3" fmla="*/ 774 h 821"/>
                  <a:gd name="T4" fmla="*/ 310 w 678"/>
                  <a:gd name="T5" fmla="*/ 811 h 821"/>
                  <a:gd name="T6" fmla="*/ 649 w 678"/>
                  <a:gd name="T7" fmla="*/ 368 h 821"/>
                  <a:gd name="T8" fmla="*/ 207 w 678"/>
                  <a:gd name="T9" fmla="*/ 28 h 821"/>
                  <a:gd name="T10" fmla="*/ 0 w 678"/>
                  <a:gd name="T11" fmla="*/ 122 h 821"/>
                  <a:gd name="T12" fmla="*/ 118 w 678"/>
                  <a:gd name="T13" fmla="*/ 438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8" h="821">
                    <a:moveTo>
                      <a:pt x="118" y="438"/>
                    </a:moveTo>
                    <a:cubicBezTo>
                      <a:pt x="133" y="555"/>
                      <a:pt x="121" y="669"/>
                      <a:pt x="85" y="774"/>
                    </a:cubicBezTo>
                    <a:cubicBezTo>
                      <a:pt x="153" y="807"/>
                      <a:pt x="230" y="821"/>
                      <a:pt x="310" y="811"/>
                    </a:cubicBezTo>
                    <a:cubicBezTo>
                      <a:pt x="526" y="782"/>
                      <a:pt x="678" y="584"/>
                      <a:pt x="649" y="368"/>
                    </a:cubicBezTo>
                    <a:cubicBezTo>
                      <a:pt x="621" y="152"/>
                      <a:pt x="423" y="0"/>
                      <a:pt x="207" y="28"/>
                    </a:cubicBezTo>
                    <a:cubicBezTo>
                      <a:pt x="127" y="39"/>
                      <a:pt x="56" y="73"/>
                      <a:pt x="0" y="122"/>
                    </a:cubicBezTo>
                    <a:cubicBezTo>
                      <a:pt x="61" y="214"/>
                      <a:pt x="102" y="321"/>
                      <a:pt x="118" y="4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3871DE84-C1BA-7850-C652-7055F1EC8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165" y="3645895"/>
                <a:ext cx="81832" cy="107256"/>
              </a:xfrm>
              <a:custGeom>
                <a:avLst/>
                <a:gdLst>
                  <a:gd name="T0" fmla="*/ 0 w 103"/>
                  <a:gd name="T1" fmla="*/ 0 h 135"/>
                  <a:gd name="T2" fmla="*/ 18 w 103"/>
                  <a:gd name="T3" fmla="*/ 135 h 135"/>
                  <a:gd name="T4" fmla="*/ 103 w 103"/>
                  <a:gd name="T5" fmla="*/ 56 h 135"/>
                  <a:gd name="T6" fmla="*/ 0 w 10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35">
                    <a:moveTo>
                      <a:pt x="0" y="0"/>
                    </a:moveTo>
                    <a:lnTo>
                      <a:pt x="18" y="135"/>
                    </a:lnTo>
                    <a:lnTo>
                      <a:pt x="103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6">
                <a:extLst>
                  <a:ext uri="{FF2B5EF4-FFF2-40B4-BE49-F238E27FC236}">
                    <a16:creationId xmlns:a16="http://schemas.microsoft.com/office/drawing/2014/main" id="{FE8E8A4C-1CCC-C662-B822-5C3973547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165" y="3645895"/>
                <a:ext cx="81832" cy="107256"/>
              </a:xfrm>
              <a:custGeom>
                <a:avLst/>
                <a:gdLst>
                  <a:gd name="T0" fmla="*/ 0 w 103"/>
                  <a:gd name="T1" fmla="*/ 0 h 135"/>
                  <a:gd name="T2" fmla="*/ 18 w 103"/>
                  <a:gd name="T3" fmla="*/ 135 h 135"/>
                  <a:gd name="T4" fmla="*/ 103 w 103"/>
                  <a:gd name="T5" fmla="*/ 56 h 135"/>
                  <a:gd name="T6" fmla="*/ 0 w 10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35">
                    <a:moveTo>
                      <a:pt x="0" y="0"/>
                    </a:moveTo>
                    <a:lnTo>
                      <a:pt x="18" y="135"/>
                    </a:lnTo>
                    <a:lnTo>
                      <a:pt x="103" y="5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C91EC626-8396-2B1F-FF32-89B374466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703" y="3794464"/>
                <a:ext cx="81832" cy="107256"/>
              </a:xfrm>
              <a:custGeom>
                <a:avLst/>
                <a:gdLst>
                  <a:gd name="T0" fmla="*/ 85 w 103"/>
                  <a:gd name="T1" fmla="*/ 0 h 135"/>
                  <a:gd name="T2" fmla="*/ 0 w 103"/>
                  <a:gd name="T3" fmla="*/ 80 h 135"/>
                  <a:gd name="T4" fmla="*/ 103 w 103"/>
                  <a:gd name="T5" fmla="*/ 135 h 135"/>
                  <a:gd name="T6" fmla="*/ 85 w 103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135">
                    <a:moveTo>
                      <a:pt x="85" y="0"/>
                    </a:moveTo>
                    <a:lnTo>
                      <a:pt x="0" y="80"/>
                    </a:lnTo>
                    <a:lnTo>
                      <a:pt x="103" y="135"/>
                    </a:lnTo>
                    <a:lnTo>
                      <a:pt x="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Oval 16">
                <a:extLst>
                  <a:ext uri="{FF2B5EF4-FFF2-40B4-BE49-F238E27FC236}">
                    <a16:creationId xmlns:a16="http://schemas.microsoft.com/office/drawing/2014/main" id="{25E0969A-C16D-D2A4-29F2-73DB899F7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8554" y="3288687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5" name="Circle 06">
              <a:extLst>
                <a:ext uri="{FF2B5EF4-FFF2-40B4-BE49-F238E27FC236}">
                  <a16:creationId xmlns:a16="http://schemas.microsoft.com/office/drawing/2014/main" id="{F05EE273-8EF6-97BA-6F1A-59F6942FFF96}"/>
                </a:ext>
              </a:extLst>
            </p:cNvPr>
            <p:cNvGrpSpPr/>
            <p:nvPr/>
          </p:nvGrpSpPr>
          <p:grpSpPr>
            <a:xfrm>
              <a:off x="6521599" y="4093517"/>
              <a:ext cx="1364625" cy="1348203"/>
              <a:chOff x="4943023" y="4424492"/>
              <a:chExt cx="1187750" cy="1173456"/>
            </a:xfrm>
          </p:grpSpPr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A91B98B7-F46D-9BD0-1A63-5ABDC2AD8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023" y="4424492"/>
                <a:ext cx="1187750" cy="1173456"/>
              </a:xfrm>
              <a:custGeom>
                <a:avLst/>
                <a:gdLst>
                  <a:gd name="T0" fmla="*/ 294 w 828"/>
                  <a:gd name="T1" fmla="*/ 278 h 821"/>
                  <a:gd name="T2" fmla="*/ 0 w 828"/>
                  <a:gd name="T3" fmla="*/ 444 h 821"/>
                  <a:gd name="T4" fmla="*/ 99 w 828"/>
                  <a:gd name="T5" fmla="*/ 649 h 821"/>
                  <a:gd name="T6" fmla="*/ 656 w 828"/>
                  <a:gd name="T7" fmla="*/ 673 h 821"/>
                  <a:gd name="T8" fmla="*/ 681 w 828"/>
                  <a:gd name="T9" fmla="*/ 116 h 821"/>
                  <a:gd name="T10" fmla="*/ 485 w 828"/>
                  <a:gd name="T11" fmla="*/ 0 h 821"/>
                  <a:gd name="T12" fmla="*/ 294 w 828"/>
                  <a:gd name="T13" fmla="*/ 278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821">
                    <a:moveTo>
                      <a:pt x="294" y="278"/>
                    </a:moveTo>
                    <a:cubicBezTo>
                      <a:pt x="207" y="358"/>
                      <a:pt x="106" y="413"/>
                      <a:pt x="0" y="444"/>
                    </a:cubicBezTo>
                    <a:cubicBezTo>
                      <a:pt x="12" y="518"/>
                      <a:pt x="45" y="590"/>
                      <a:pt x="99" y="649"/>
                    </a:cubicBezTo>
                    <a:cubicBezTo>
                      <a:pt x="246" y="810"/>
                      <a:pt x="496" y="821"/>
                      <a:pt x="656" y="673"/>
                    </a:cubicBezTo>
                    <a:cubicBezTo>
                      <a:pt x="817" y="526"/>
                      <a:pt x="828" y="277"/>
                      <a:pt x="681" y="116"/>
                    </a:cubicBezTo>
                    <a:cubicBezTo>
                      <a:pt x="626" y="57"/>
                      <a:pt x="558" y="18"/>
                      <a:pt x="485" y="0"/>
                    </a:cubicBezTo>
                    <a:cubicBezTo>
                      <a:pt x="445" y="103"/>
                      <a:pt x="381" y="198"/>
                      <a:pt x="294" y="278"/>
                    </a:cubicBezTo>
                    <a:close/>
                  </a:path>
                </a:pathLst>
              </a:custGeom>
              <a:solidFill>
                <a:srgbClr val="4372C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3350F7B6-6D49-023A-0A9C-4C419794C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745" y="5381848"/>
                <a:ext cx="88982" cy="90571"/>
              </a:xfrm>
              <a:custGeom>
                <a:avLst/>
                <a:gdLst>
                  <a:gd name="T0" fmla="*/ 99 w 112"/>
                  <a:gd name="T1" fmla="*/ 0 h 114"/>
                  <a:gd name="T2" fmla="*/ 0 w 112"/>
                  <a:gd name="T3" fmla="*/ 92 h 114"/>
                  <a:gd name="T4" fmla="*/ 112 w 112"/>
                  <a:gd name="T5" fmla="*/ 114 h 114"/>
                  <a:gd name="T6" fmla="*/ 99 w 11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4">
                    <a:moveTo>
                      <a:pt x="99" y="0"/>
                    </a:moveTo>
                    <a:lnTo>
                      <a:pt x="0" y="92"/>
                    </a:lnTo>
                    <a:lnTo>
                      <a:pt x="112" y="11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3BDEC093-8DC1-E22C-74A2-3FBA07AB9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745" y="5381848"/>
                <a:ext cx="88982" cy="90571"/>
              </a:xfrm>
              <a:custGeom>
                <a:avLst/>
                <a:gdLst>
                  <a:gd name="T0" fmla="*/ 99 w 112"/>
                  <a:gd name="T1" fmla="*/ 0 h 114"/>
                  <a:gd name="T2" fmla="*/ 0 w 112"/>
                  <a:gd name="T3" fmla="*/ 92 h 114"/>
                  <a:gd name="T4" fmla="*/ 112 w 112"/>
                  <a:gd name="T5" fmla="*/ 114 h 114"/>
                  <a:gd name="T6" fmla="*/ 99 w 11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4">
                    <a:moveTo>
                      <a:pt x="99" y="0"/>
                    </a:moveTo>
                    <a:lnTo>
                      <a:pt x="0" y="92"/>
                    </a:lnTo>
                    <a:lnTo>
                      <a:pt x="112" y="114"/>
                    </a:lnTo>
                    <a:lnTo>
                      <a:pt x="9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3033071B-E7D1-D74C-19C0-4C824F13A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2386" y="4523802"/>
                <a:ext cx="88982" cy="91366"/>
              </a:xfrm>
              <a:custGeom>
                <a:avLst/>
                <a:gdLst>
                  <a:gd name="T0" fmla="*/ 0 w 112"/>
                  <a:gd name="T1" fmla="*/ 0 h 115"/>
                  <a:gd name="T2" fmla="*/ 12 w 112"/>
                  <a:gd name="T3" fmla="*/ 115 h 115"/>
                  <a:gd name="T4" fmla="*/ 112 w 112"/>
                  <a:gd name="T5" fmla="*/ 23 h 115"/>
                  <a:gd name="T6" fmla="*/ 0 w 112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115">
                    <a:moveTo>
                      <a:pt x="0" y="0"/>
                    </a:moveTo>
                    <a:lnTo>
                      <a:pt x="12" y="115"/>
                    </a:lnTo>
                    <a:lnTo>
                      <a:pt x="112" y="2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Oval 16">
                <a:extLst>
                  <a:ext uri="{FF2B5EF4-FFF2-40B4-BE49-F238E27FC236}">
                    <a16:creationId xmlns:a16="http://schemas.microsoft.com/office/drawing/2014/main" id="{14D54E66-B2D5-5A37-4D82-5537CF4C4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6652" y="4488837"/>
                <a:ext cx="981190" cy="975628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BDBDB"/>
                  </a:gs>
                </a:gsLst>
                <a:lin ang="2700000" scaled="0"/>
              </a:gradFill>
              <a:ln>
                <a:noFill/>
              </a:ln>
              <a:effectLst>
                <a:outerShdw blurRad="203200" dist="101600" dir="2700000" sx="96000" sy="96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105" name="TextBox 2">
            <a:extLst>
              <a:ext uri="{FF2B5EF4-FFF2-40B4-BE49-F238E27FC236}">
                <a16:creationId xmlns:a16="http://schemas.microsoft.com/office/drawing/2014/main" id="{EFCE0672-FCC5-7BFF-7E5F-C5A882442F1A}"/>
              </a:ext>
            </a:extLst>
          </p:cNvPr>
          <p:cNvSpPr txBox="1"/>
          <p:nvPr/>
        </p:nvSpPr>
        <p:spPr>
          <a:xfrm>
            <a:off x="1903752" y="5313979"/>
            <a:ext cx="2363451" cy="87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rtl="0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Presupuesto y ejecución del Distrito</a:t>
            </a:r>
            <a:endParaRPr lang="es-CO" sz="1400" b="1" dirty="0">
              <a:latin typeface="Poppins SemiBold" pitchFamily="2" charset="77"/>
              <a:cs typeface="Poppins SemiBold" pitchFamily="2" charset="77"/>
              <a:sym typeface="Arial"/>
            </a:endParaRPr>
          </a:p>
          <a:p>
            <a:pPr marR="0" lvl="0" algn="l" rtl="0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endParaRPr lang="es-CO" sz="1050" u="sng" dirty="0">
              <a:solidFill>
                <a:srgbClr val="EE1731"/>
              </a:solidFill>
              <a:latin typeface="Poppins" pitchFamily="2" charset="77"/>
              <a:ea typeface="Arial"/>
              <a:cs typeface="Poppins" pitchFamily="2" charset="77"/>
              <a:sym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rtl="0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https://www.haciendabogota.gov.co/es/sdh/presupuesto-y-ejecucion-del-distrito</a:t>
            </a:r>
            <a:endParaRPr lang="es-CO" sz="800" dirty="0">
              <a:solidFill>
                <a:srgbClr val="EE173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sp>
        <p:nvSpPr>
          <p:cNvPr id="106" name="TextBox 2">
            <a:extLst>
              <a:ext uri="{FF2B5EF4-FFF2-40B4-BE49-F238E27FC236}">
                <a16:creationId xmlns:a16="http://schemas.microsoft.com/office/drawing/2014/main" id="{1F2CF6A6-D33D-7BB8-181D-16B019B07A7C}"/>
              </a:ext>
            </a:extLst>
          </p:cNvPr>
          <p:cNvSpPr txBox="1"/>
          <p:nvPr/>
        </p:nvSpPr>
        <p:spPr>
          <a:xfrm>
            <a:off x="1188148" y="3667308"/>
            <a:ext cx="2498790" cy="85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rtl="0">
              <a:lnSpc>
                <a:spcPts val="13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Informes del Ejecución Presupuestal:</a:t>
            </a:r>
          </a:p>
          <a:p>
            <a:pPr marR="0" lvl="0" algn="l" rtl="0">
              <a:lnSpc>
                <a:spcPts val="10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https://www.haciendabogota.gov.co/es/sdh/asi-se-invierte-el-presupuesto-en-bogota</a:t>
            </a:r>
            <a:endParaRPr lang="es-CO" sz="800" dirty="0">
              <a:solidFill>
                <a:srgbClr val="EE173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sp>
        <p:nvSpPr>
          <p:cNvPr id="107" name="TextBox 2">
            <a:extLst>
              <a:ext uri="{FF2B5EF4-FFF2-40B4-BE49-F238E27FC236}">
                <a16:creationId xmlns:a16="http://schemas.microsoft.com/office/drawing/2014/main" id="{FAC6F223-D6DC-5514-3A52-733533E7A595}"/>
              </a:ext>
            </a:extLst>
          </p:cNvPr>
          <p:cNvSpPr txBox="1"/>
          <p:nvPr/>
        </p:nvSpPr>
        <p:spPr>
          <a:xfrm>
            <a:off x="1903752" y="2343899"/>
            <a:ext cx="2165052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060"/>
              </a:lnSpc>
              <a:spcBef>
                <a:spcPts val="1000"/>
              </a:spcBef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Observatorio fiscal:</a:t>
            </a:r>
          </a:p>
          <a:p>
            <a:pPr>
              <a:lnSpc>
                <a:spcPts val="1060"/>
              </a:lnSpc>
              <a:spcBef>
                <a:spcPts val="1000"/>
              </a:spcBef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https://observatoriofiscal.shd.gov.co/</a:t>
            </a:r>
            <a:endParaRPr lang="es-CO" sz="800" dirty="0">
              <a:solidFill>
                <a:srgbClr val="EE1731"/>
              </a:solidFill>
              <a:latin typeface="Poppins Light" pitchFamily="2" charset="77"/>
              <a:ea typeface="Arial"/>
              <a:cs typeface="Poppins Light" pitchFamily="2" charset="77"/>
              <a:sym typeface="Arial"/>
            </a:endParaRPr>
          </a:p>
        </p:txBody>
      </p:sp>
      <p:sp>
        <p:nvSpPr>
          <p:cNvPr id="108" name="TextBox 2">
            <a:extLst>
              <a:ext uri="{FF2B5EF4-FFF2-40B4-BE49-F238E27FC236}">
                <a16:creationId xmlns:a16="http://schemas.microsoft.com/office/drawing/2014/main" id="{DD94DBF3-FA07-E407-7C3E-DBBB7DF95EAA}"/>
              </a:ext>
            </a:extLst>
          </p:cNvPr>
          <p:cNvSpPr txBox="1"/>
          <p:nvPr/>
        </p:nvSpPr>
        <p:spPr>
          <a:xfrm>
            <a:off x="7719022" y="5247525"/>
            <a:ext cx="2101548" cy="85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rtl="0">
              <a:lnSpc>
                <a:spcPts val="13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cs typeface="Poppins SemiBold" pitchFamily="2" charset="77"/>
              </a:rPr>
              <a:t>Presupuestos Participativos</a:t>
            </a:r>
          </a:p>
          <a:p>
            <a:pPr marR="0" lvl="0" algn="l" rtl="0">
              <a:lnSpc>
                <a:spcPts val="10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" pitchFamily="2" charset="77"/>
                <a:cs typeface="Poppins" pitchFamily="2" charset="77"/>
              </a:rPr>
              <a:t>https://</a:t>
            </a:r>
            <a:r>
              <a:rPr lang="es-CO" sz="800" u="sng" dirty="0" err="1">
                <a:solidFill>
                  <a:srgbClr val="EE1731"/>
                </a:solidFill>
                <a:latin typeface="Poppins" pitchFamily="2" charset="77"/>
                <a:cs typeface="Poppins" pitchFamily="2" charset="77"/>
              </a:rPr>
              <a:t>www.gobiernobogota.gov.co</a:t>
            </a:r>
            <a:r>
              <a:rPr lang="es-CO" sz="800" u="sng" dirty="0">
                <a:solidFill>
                  <a:srgbClr val="EE1731"/>
                </a:solidFill>
                <a:latin typeface="Poppins" pitchFamily="2" charset="77"/>
                <a:cs typeface="Poppins" pitchFamily="2" charset="77"/>
              </a:rPr>
              <a:t>/participa/presupuesto-participativo</a:t>
            </a:r>
          </a:p>
        </p:txBody>
      </p:sp>
      <p:sp>
        <p:nvSpPr>
          <p:cNvPr id="109" name="TextBox 2">
            <a:extLst>
              <a:ext uri="{FF2B5EF4-FFF2-40B4-BE49-F238E27FC236}">
                <a16:creationId xmlns:a16="http://schemas.microsoft.com/office/drawing/2014/main" id="{4C46B280-6EF5-C925-AF1E-2E126D38882E}"/>
              </a:ext>
            </a:extLst>
          </p:cNvPr>
          <p:cNvSpPr txBox="1"/>
          <p:nvPr/>
        </p:nvSpPr>
        <p:spPr>
          <a:xfrm>
            <a:off x="8348145" y="3526244"/>
            <a:ext cx="2708729" cy="99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rtl="0">
              <a:lnSpc>
                <a:spcPts val="13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Seguimiento a las metas del Plan de Desarrollo</a:t>
            </a:r>
          </a:p>
          <a:p>
            <a:pPr marR="0" lvl="0" algn="l" rtl="0">
              <a:lnSpc>
                <a:spcPts val="10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https://www.sdp.gov.co/gestion-a-la-inversion/programacion-y-seguimiento-a-la-inversion/seguimiento</a:t>
            </a:r>
            <a:endParaRPr lang="es-CO" sz="800" u="sng" dirty="0">
              <a:solidFill>
                <a:srgbClr val="EE1731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10" name="TextBox 2">
            <a:extLst>
              <a:ext uri="{FF2B5EF4-FFF2-40B4-BE49-F238E27FC236}">
                <a16:creationId xmlns:a16="http://schemas.microsoft.com/office/drawing/2014/main" id="{AC677741-02A9-70D2-B3F1-D51F7CE0A44B}"/>
              </a:ext>
            </a:extLst>
          </p:cNvPr>
          <p:cNvSpPr txBox="1"/>
          <p:nvPr/>
        </p:nvSpPr>
        <p:spPr>
          <a:xfrm>
            <a:off x="7719022" y="2170774"/>
            <a:ext cx="2363451" cy="85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rtl="0">
              <a:lnSpc>
                <a:spcPts val="13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  <a:buFont typeface="Arial"/>
              <a:buChar char="•"/>
            </a:pPr>
            <a:r>
              <a:rPr lang="es-CO" sz="1400" b="1" dirty="0">
                <a:solidFill>
                  <a:srgbClr val="232323"/>
                </a:solidFill>
                <a:latin typeface="Poppins SemiBold" pitchFamily="2" charset="77"/>
                <a:ea typeface="Arial"/>
                <a:cs typeface="Poppins SemiBold" pitchFamily="2" charset="77"/>
                <a:sym typeface="Arial"/>
              </a:rPr>
              <a:t>Datos para la transparencia:</a:t>
            </a:r>
          </a:p>
          <a:p>
            <a:pPr marR="0" lvl="0" algn="l" rtl="0">
              <a:lnSpc>
                <a:spcPts val="1060"/>
              </a:lnSpc>
              <a:spcBef>
                <a:spcPts val="1000"/>
              </a:spcBef>
              <a:spcAft>
                <a:spcPts val="0"/>
              </a:spcAft>
              <a:buClr>
                <a:srgbClr val="232323"/>
              </a:buClr>
              <a:buSzPts val="1400"/>
            </a:pPr>
            <a:r>
              <a:rPr lang="es-CO" sz="800" u="sng" dirty="0">
                <a:solidFill>
                  <a:srgbClr val="EE1731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https://gobiernoabiertobogota.gov.co/gab/presupuesto/presupuesto-general</a:t>
            </a:r>
            <a:endParaRPr lang="es-CO" sz="800" dirty="0">
              <a:solidFill>
                <a:srgbClr val="EE1731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99D21D97-9CEE-7D5D-2189-2A4E94F152D6}"/>
              </a:ext>
            </a:extLst>
          </p:cNvPr>
          <p:cNvSpPr txBox="1"/>
          <p:nvPr/>
        </p:nvSpPr>
        <p:spPr>
          <a:xfrm>
            <a:off x="2333292" y="1081400"/>
            <a:ext cx="75222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Consulta los portales Web de las Secretarias de Hacienda, Planeación y Gobierno.  </a:t>
            </a:r>
            <a:b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</a:br>
            <a:r>
              <a:rPr lang="es-CO" sz="1400" dirty="0">
                <a:solidFill>
                  <a:schemeClr val="dk1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rPr>
              <a:t>Allí encontrarás información  sobre el presupuesto público distrital y hacer seguimiento a su ejecución</a:t>
            </a:r>
            <a:endParaRPr lang="es-CO" sz="1400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C415B23-D6F7-7ECF-F7F4-8E56C0C791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35983" y="5072800"/>
            <a:ext cx="380352" cy="3803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AA4BB7-8CBE-5D64-E440-57A865037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7240" y="2928441"/>
            <a:ext cx="471147" cy="4711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34DE4BE-EED3-FD46-885E-81E67BB4B97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9577" y="3876173"/>
            <a:ext cx="502999" cy="502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D9BCC86-D4DC-36CA-62AF-AB1D3C5AA241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50000"/>
          </a:blip>
          <a:stretch>
            <a:fillRect/>
          </a:stretch>
        </p:blipFill>
        <p:spPr>
          <a:xfrm>
            <a:off x="6670433" y="5049297"/>
            <a:ext cx="459708" cy="4597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82BFCBD-C066-0E98-6267-A679F8780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3639" y="2885691"/>
            <a:ext cx="463409" cy="42822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B4D7653-898A-9CF9-E99A-F2381AA29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4902" y="3909966"/>
            <a:ext cx="444943" cy="468178"/>
          </a:xfrm>
          <a:prstGeom prst="rect">
            <a:avLst/>
          </a:prstGeom>
        </p:spPr>
      </p:pic>
      <p:sp>
        <p:nvSpPr>
          <p:cNvPr id="2" name="Google Shape;278;p3">
            <a:extLst>
              <a:ext uri="{FF2B5EF4-FFF2-40B4-BE49-F238E27FC236}">
                <a16:creationId xmlns:a16="http://schemas.microsoft.com/office/drawing/2014/main" id="{7C4E966A-1266-A0AF-5774-064A36C5B705}"/>
              </a:ext>
            </a:extLst>
          </p:cNvPr>
          <p:cNvSpPr txBox="1">
            <a:spLocks/>
          </p:cNvSpPr>
          <p:nvPr/>
        </p:nvSpPr>
        <p:spPr>
          <a:xfrm>
            <a:off x="3189654" y="402397"/>
            <a:ext cx="5809517" cy="47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8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CO" sz="2400" b="1" dirty="0">
                <a:latin typeface="Poppins" pitchFamily="2" charset="77"/>
                <a:ea typeface="Arial"/>
                <a:cs typeface="Poppins" pitchFamily="2" charset="77"/>
                <a:sym typeface="Arial"/>
              </a:rPr>
              <a:t>¿Cómo te puedes involucrar?</a:t>
            </a:r>
            <a:endParaRPr lang="es-CO" sz="24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37471E0-7EA3-0314-EBED-073CAEBCBC60}"/>
              </a:ext>
            </a:extLst>
          </p:cNvPr>
          <p:cNvGrpSpPr/>
          <p:nvPr/>
        </p:nvGrpSpPr>
        <p:grpSpPr>
          <a:xfrm flipH="1">
            <a:off x="287765" y="295514"/>
            <a:ext cx="1321658" cy="191568"/>
            <a:chOff x="10696361" y="160858"/>
            <a:chExt cx="1321658" cy="191568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7B4E900D-540A-31AD-85C5-BC1E382FA869}"/>
                </a:ext>
              </a:extLst>
            </p:cNvPr>
            <p:cNvSpPr/>
            <p:nvPr/>
          </p:nvSpPr>
          <p:spPr>
            <a:xfrm>
              <a:off x="11826451" y="160858"/>
              <a:ext cx="191568" cy="191568"/>
            </a:xfrm>
            <a:prstGeom prst="roundRect">
              <a:avLst>
                <a:gd name="adj" fmla="val 18723"/>
              </a:avLst>
            </a:prstGeom>
            <a:solidFill>
              <a:srgbClr val="FFB71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2C48ADD3-219F-DEC9-0502-0D461AFAE48B}"/>
                </a:ext>
              </a:extLst>
            </p:cNvPr>
            <p:cNvSpPr/>
            <p:nvPr/>
          </p:nvSpPr>
          <p:spPr>
            <a:xfrm>
              <a:off x="10696361" y="160858"/>
              <a:ext cx="1079934" cy="191568"/>
            </a:xfrm>
            <a:prstGeom prst="roundRect">
              <a:avLst>
                <a:gd name="adj" fmla="val 18723"/>
              </a:avLst>
            </a:prstGeom>
            <a:solidFill>
              <a:srgbClr val="E52A2A"/>
            </a:solidFill>
            <a:ln>
              <a:noFill/>
            </a:ln>
            <a:effectLst>
              <a:outerShdw blurRad="635000" sx="102000" sy="102000" algn="ctr" rotWithShape="0">
                <a:srgbClr val="57267C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638730E-4CDE-ACF8-3794-EF477FAFD4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7471" t="58462" r="27280" b="21810"/>
          <a:stretch/>
        </p:blipFill>
        <p:spPr>
          <a:xfrm>
            <a:off x="10213570" y="179330"/>
            <a:ext cx="1687490" cy="4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11244</TotalTime>
  <Words>3516</Words>
  <Application>Microsoft Office PowerPoint</Application>
  <PresentationFormat>Personalizado</PresentationFormat>
  <Paragraphs>533</Paragraphs>
  <Slides>30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Letra del sistema regular</vt:lpstr>
      <vt:lpstr>Lexend Deca</vt:lpstr>
      <vt:lpstr>Noto Sans Symbols</vt:lpstr>
      <vt:lpstr>Poppins</vt:lpstr>
      <vt:lpstr>Poppins ExtraBold</vt:lpstr>
      <vt:lpstr>Poppins Light</vt:lpstr>
      <vt:lpstr>Poppins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2025,  por cada $100.000 que recibe la ciudad, los destinará a: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Universal Group</dc:creator>
  <cp:lastModifiedBy>Claudia Concepción Gonzalez Alfonso</cp:lastModifiedBy>
  <cp:revision>187</cp:revision>
  <dcterms:created xsi:type="dcterms:W3CDTF">2023-11-01T22:01:14Z</dcterms:created>
  <dcterms:modified xsi:type="dcterms:W3CDTF">2025-04-22T21:00:45Z</dcterms:modified>
</cp:coreProperties>
</file>