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2.xml" ContentType="application/vnd.openxmlformats-officedocument.themeOverride+xml"/>
  <Override PartName="/ppt/notesSlides/notesSlide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3.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4.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5.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6.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7.xml" ContentType="application/vnd.openxmlformats-officedocument.themeOverride+xml"/>
  <Override PartName="/ppt/notesSlides/notesSlide2.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3.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4.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8.xml" ContentType="application/vnd.openxmlformats-officedocument.themeOverride+xml"/>
  <Override PartName="/ppt/notesSlides/notesSlide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9.xml" ContentType="application/vnd.openxmlformats-officedocument.themeOverride+xml"/>
  <Override PartName="/ppt/drawings/drawing1.xml" ContentType="application/vnd.openxmlformats-officedocument.drawingml.chartshapes+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0.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1.xml" ContentType="application/vnd.openxmlformats-officedocument.themeOverride+xml"/>
  <Override PartName="/ppt/drawings/drawing2.xml" ContentType="application/vnd.openxmlformats-officedocument.drawingml.chartshapes+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2.xml" ContentType="application/vnd.openxmlformats-officedocument.themeOverride+xml"/>
  <Override PartName="/ppt/drawings/drawing3.xml" ContentType="application/vnd.openxmlformats-officedocument.drawingml.chartshapes+xml"/>
  <Override PartName="/ppt/notesSlides/notesSlide13.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rawings/drawing4.xml" ContentType="application/vnd.openxmlformats-officedocument.drawingml.chartshapes+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4" r:id="rId2"/>
  </p:sldMasterIdLst>
  <p:notesMasterIdLst>
    <p:notesMasterId r:id="rId60"/>
  </p:notesMasterIdLst>
  <p:sldIdLst>
    <p:sldId id="257" r:id="rId3"/>
    <p:sldId id="2147471279" r:id="rId4"/>
    <p:sldId id="2147471274" r:id="rId5"/>
    <p:sldId id="2142533507" r:id="rId6"/>
    <p:sldId id="2147471326" r:id="rId7"/>
    <p:sldId id="258" r:id="rId8"/>
    <p:sldId id="4469" r:id="rId9"/>
    <p:sldId id="4533" r:id="rId10"/>
    <p:sldId id="2142533506" r:id="rId11"/>
    <p:sldId id="2147471334" r:id="rId12"/>
    <p:sldId id="2147471333" r:id="rId13"/>
    <p:sldId id="290" r:id="rId14"/>
    <p:sldId id="2142533415" r:id="rId15"/>
    <p:sldId id="2142533420" r:id="rId16"/>
    <p:sldId id="2142533508" r:id="rId17"/>
    <p:sldId id="2142533511" r:id="rId18"/>
    <p:sldId id="2142533509" r:id="rId19"/>
    <p:sldId id="2142533512" r:id="rId20"/>
    <p:sldId id="2147471276" r:id="rId21"/>
    <p:sldId id="2147471329" r:id="rId22"/>
    <p:sldId id="2147471323" r:id="rId23"/>
    <p:sldId id="3970" r:id="rId24"/>
    <p:sldId id="1769" r:id="rId25"/>
    <p:sldId id="1783" r:id="rId26"/>
    <p:sldId id="2147471332" r:id="rId27"/>
    <p:sldId id="2147471277" r:id="rId28"/>
    <p:sldId id="2147471278" r:id="rId29"/>
    <p:sldId id="2142533149" r:id="rId30"/>
    <p:sldId id="2147471248" r:id="rId31"/>
    <p:sldId id="2147471327" r:id="rId32"/>
    <p:sldId id="2147471337" r:id="rId33"/>
    <p:sldId id="2147471249" r:id="rId34"/>
    <p:sldId id="2147471250" r:id="rId35"/>
    <p:sldId id="2147471273" r:id="rId36"/>
    <p:sldId id="2147471260" r:id="rId37"/>
    <p:sldId id="2147471272" r:id="rId38"/>
    <p:sldId id="2147471252" r:id="rId39"/>
    <p:sldId id="2147471325" r:id="rId40"/>
    <p:sldId id="2147471335" r:id="rId41"/>
    <p:sldId id="2147471271" r:id="rId42"/>
    <p:sldId id="2147471269" r:id="rId43"/>
    <p:sldId id="2147471331" r:id="rId44"/>
    <p:sldId id="2147471275" r:id="rId45"/>
    <p:sldId id="2147471253" r:id="rId46"/>
    <p:sldId id="2147471266" r:id="rId47"/>
    <p:sldId id="2147471267" r:id="rId48"/>
    <p:sldId id="2147471256" r:id="rId49"/>
    <p:sldId id="2147471336" r:id="rId50"/>
    <p:sldId id="2147471261" r:id="rId51"/>
    <p:sldId id="2147471270" r:id="rId52"/>
    <p:sldId id="2147471259" r:id="rId53"/>
    <p:sldId id="2147471330" r:id="rId54"/>
    <p:sldId id="333" r:id="rId55"/>
    <p:sldId id="329" r:id="rId56"/>
    <p:sldId id="336" r:id="rId57"/>
    <p:sldId id="338" r:id="rId58"/>
    <p:sldId id="269" r:id="rId5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60"/>
    <a:srgbClr val="ACB6C8"/>
    <a:srgbClr val="E6E9EE"/>
    <a:srgbClr val="F5C157"/>
    <a:srgbClr val="FBFABC"/>
    <a:srgbClr val="000000"/>
    <a:srgbClr val="DCE6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2771C0-7C48-4517-95DA-1E81328452C8}" v="1951" dt="2024-11-06T16:15:33.191"/>
    <p1510:client id="{3F859E51-DFA5-20EE-4C31-39F53A5AAF6C}" v="299" dt="2024-11-07T14:54:33.784"/>
    <p1510:client id="{5494E33C-B75B-4DEA-8FBB-8C72333BAA91}" v="1" dt="2024-11-06T21:57:01.094"/>
    <p1510:client id="{73B7FBD9-C503-489C-B14A-5DBD376230BE}" v="785" dt="2024-11-06T11:36:14.858"/>
    <p1510:client id="{82E6D18B-AB85-A1D2-68FA-9E45419B2DEA}" v="79" dt="2024-11-06T17:12:02.839"/>
    <p1510:client id="{87666F80-FDDD-4A41-A18C-C8830AD24BCC}" v="27" dt="2024-11-05T22:18:15.803"/>
    <p1510:client id="{A35A5363-7B77-46FB-8A6B-70DAB01D9746}" v="21" dt="2024-11-07T15:30:14.496"/>
    <p1510:client id="{EBB8B54E-7A72-4EBA-9350-83F1ADBE0022}" v="732" dt="2024-11-07T15:44:23.111"/>
  </p1510:revLst>
</p1510:revInfo>
</file>

<file path=ppt/tableStyles.xml><?xml version="1.0" encoding="utf-8"?>
<a:tblStyleLst xmlns:a="http://schemas.openxmlformats.org/drawingml/2006/main" def="{5C22544A-7EE6-4342-B048-85BDC9FD1C3A}">
  <a:tblStyle styleId="{0660B408-B3CF-4A94-85FC-2B1E0A45F4A2}" styleName="Estilo oscuro 2 - Énfasis 1/Énfasis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0" d="100"/>
          <a:sy n="70" d="100"/>
        </p:scale>
        <p:origin x="63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oleObject" Target="https://shdgov.sharepoint.com/sites/SDH_Inicio/deef/deef1/Documentos%20compartidos/DEEF/Documentos/2024/10.%20Octubre/Principales%20resultados%20PIB/Indicadores%20sectoriale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https://shdgov.sharepoint.com/sites/SDH_Inicio/deef/deef1/Documentos%20compartidos/DEEF/Documentos/2024/10.%20Octubre/Presentacion%20de%20coyuntura/Mapa%20sectorial.xlsx" TargetMode="External"/></Relationships>
</file>

<file path=ppt/charts/_rels/chart11.xml.rels><?xml version="1.0" encoding="UTF-8" standalone="yes"?>
<Relationships xmlns="http://schemas.openxmlformats.org/package/2006/relationships"><Relationship Id="rId3" Type="http://schemas.openxmlformats.org/officeDocument/2006/relationships/oleObject" Target="https://shdgov.sharepoint.com/sites/SDH_Inicio/deef/deef1/Documentos%20compartidos/DEEF/Documentos/2024/10.%20Octubre/Inflacion/Ptt_inflaci&#243;n.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dfrojas\AppData\Local\Microsoft\Windows\INetCache\Content.Outlook\YGFFEDFE\240611%20Efecto%20de%20Inversi&#243;n%20de%20Nuevos%20Proyectos%20del%20PDD%202025%20-%202027%20en%20PIB%20y%20Empleo.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shdgov-my.sharepoint.com/personal/dpguevara_shd_gov_co/Documents/MFMP/MFMP%202025-2035/Modelo/MFMP%202025-2035_21.10_ajustado_4,7%20y%2088.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https://shdgov-my.sharepoint.com/personal/dpguevara_shd_gov_co/Documents/MFMP/MFMP%202025-2035/Modelo/MFMP%202025-2035_21.10_ajustado_4,7%20y%2087.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https://shdgov-my.sharepoint.com/personal/dpguevara_shd_gov_co/Documents/MFMP/MFMP%202025-2035/Modelo/MFMP%202025-2035_21.10_ajustado_4,7%20y%2087.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2.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7.xml"/><Relationship Id="rId1" Type="http://schemas.microsoft.com/office/2011/relationships/chartStyle" Target="style17.xml"/><Relationship Id="rId5" Type="http://schemas.openxmlformats.org/officeDocument/2006/relationships/chartUserShapes" Target="../drawings/drawing1.xml"/><Relationship Id="rId4" Type="http://schemas.openxmlformats.org/officeDocument/2006/relationships/oleObject" Target="../embeddings/oleObject3.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oleObject" Target="../embeddings/oleObject4.bin"/></Relationships>
</file>

<file path=ppt/charts/_rels/chart19.xml.rels><?xml version="1.0" encoding="UTF-8" standalone="yes"?>
<Relationships xmlns="http://schemas.openxmlformats.org/package/2006/relationships"><Relationship Id="rId3" Type="http://schemas.openxmlformats.org/officeDocument/2006/relationships/oleObject" Target="file:///C:\Users\mamezquita\Downloads\ReporteRecaudoOIT_25oct2024_vs_25oct2023_NEW.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mamezquita\Downloads\ReporteRecaudoOIT_25oct2024_vs_25oct2023_NEW.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https://shdgov.sharepoint.com/sites/SDH_Inicio/ddp/sfd/Gestin/Plan_Financiero/2025/CONFIS%202024/Cuadros_CONFIS_082024%20(version%201)%20JAR.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2.xml"/><Relationship Id="rId1" Type="http://schemas.microsoft.com/office/2011/relationships/chartStyle" Target="style22.xml"/><Relationship Id="rId5" Type="http://schemas.openxmlformats.org/officeDocument/2006/relationships/chartUserShapes" Target="../drawings/drawing2.xml"/><Relationship Id="rId4" Type="http://schemas.openxmlformats.org/officeDocument/2006/relationships/oleObject" Target="../embeddings/oleObject5.bin"/></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23.xml"/><Relationship Id="rId1" Type="http://schemas.microsoft.com/office/2011/relationships/chartStyle" Target="style23.xml"/><Relationship Id="rId5" Type="http://schemas.openxmlformats.org/officeDocument/2006/relationships/chartUserShapes" Target="../drawings/drawing3.xml"/><Relationship Id="rId4" Type="http://schemas.openxmlformats.org/officeDocument/2006/relationships/oleObject" Target="file:///C:\Users\polit\AppData\Local\Microsoft\Windows\INetCache\Content.Outlook\5I5VNFAV\Libro1%20(003).xlsx" TargetMode="External"/></Relationships>
</file>

<file path=ppt/charts/_rels/chart24.xml.rels><?xml version="1.0" encoding="UTF-8" standalone="yes"?>
<Relationships xmlns="http://schemas.openxmlformats.org/package/2006/relationships"><Relationship Id="rId3" Type="http://schemas.openxmlformats.org/officeDocument/2006/relationships/oleObject" Target="https://shdgov.sharepoint.com/sites/SDH_Inicio/ddp/sfd/Gestin/Plan_Financiero/2025/CONFIS%202024/Cuadros_CONFIS_082024%20(version%201)%20JAR.xlsx" TargetMode="Externa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chartUserShapes" Target="../drawings/drawing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https://shdgov.sharepoint.com/sites/SDH_Inicio/deef/deef1/Documentos%20compartidos/DEEF/Documentos/2024/10.%20Octubre/Principales%20resultados%20PIB/Indicadores%20sectoriale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https://shdgov.sharepoint.com/sites/SDH_Inicio/deef/deef1/Documentos%20compartidos/DEEF/Documentos/2024/10.%20Octubre/Principales%20resultados%20PIB/Indicadores%20sectorial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183518518518521E-2"/>
          <c:y val="4.1292777777777775E-2"/>
          <c:w val="0.94688129629629625"/>
          <c:h val="0.81869401709401712"/>
        </c:manualLayout>
      </c:layout>
      <c:lineChart>
        <c:grouping val="standard"/>
        <c:varyColors val="0"/>
        <c:ser>
          <c:idx val="0"/>
          <c:order val="0"/>
          <c:tx>
            <c:strRef>
              <c:f>'[Indicadores sectoriales.xlsx]4'!$C$1</c:f>
              <c:strCache>
                <c:ptCount val="1"/>
                <c:pt idx="0">
                  <c:v>Bogotá</c:v>
                </c:pt>
              </c:strCache>
            </c:strRef>
          </c:tx>
          <c:spPr>
            <a:ln w="28575" cap="rnd">
              <a:solidFill>
                <a:srgbClr val="C00000"/>
              </a:solidFill>
              <a:round/>
            </a:ln>
            <a:effectLst/>
          </c:spPr>
          <c:marker>
            <c:symbol val="none"/>
          </c:marker>
          <c:dLbls>
            <c:dLbl>
              <c:idx val="21"/>
              <c:dLblPos val="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FE0-4A91-9BD6-966AEFDFF0E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'[Indicadores sectoriales.xlsx]4'!$A$2:$B$23</c:f>
              <c:multiLvlStrCache>
                <c:ptCount val="22"/>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lvl>
                <c:lvl>
                  <c:pt idx="0">
                    <c:v>2019</c:v>
                  </c:pt>
                  <c:pt idx="4">
                    <c:v>2020</c:v>
                  </c:pt>
                  <c:pt idx="8">
                    <c:v>2021p</c:v>
                  </c:pt>
                  <c:pt idx="12">
                    <c:v>2022p</c:v>
                  </c:pt>
                  <c:pt idx="16">
                    <c:v>2023pr</c:v>
                  </c:pt>
                  <c:pt idx="20">
                    <c:v>2024 pr</c:v>
                  </c:pt>
                </c:lvl>
              </c:multiLvlStrCache>
            </c:multiLvlStrRef>
          </c:cat>
          <c:val>
            <c:numRef>
              <c:f>'[Indicadores sectoriales.xlsx]4'!$C$2:$C$23</c:f>
              <c:numCache>
                <c:formatCode>#,##0.0</c:formatCode>
                <c:ptCount val="22"/>
                <c:pt idx="0">
                  <c:v>96.812192558851351</c:v>
                </c:pt>
                <c:pt idx="1">
                  <c:v>98.503678116292832</c:v>
                </c:pt>
                <c:pt idx="2">
                  <c:v>99.219770812336321</c:v>
                </c:pt>
                <c:pt idx="3">
                  <c:v>100</c:v>
                </c:pt>
                <c:pt idx="4">
                  <c:v>97.921198471102272</c:v>
                </c:pt>
                <c:pt idx="5">
                  <c:v>82.774368807392605</c:v>
                </c:pt>
                <c:pt idx="6">
                  <c:v>91.600047830665929</c:v>
                </c:pt>
                <c:pt idx="7">
                  <c:v>95.871195941035779</c:v>
                </c:pt>
                <c:pt idx="8">
                  <c:v>99.211843230693589</c:v>
                </c:pt>
                <c:pt idx="9">
                  <c:v>97.074701069774562</c:v>
                </c:pt>
                <c:pt idx="10">
                  <c:v>104.45904202795668</c:v>
                </c:pt>
                <c:pt idx="11">
                  <c:v>108.11972267326726</c:v>
                </c:pt>
                <c:pt idx="12">
                  <c:v>109.58280257355601</c:v>
                </c:pt>
                <c:pt idx="13">
                  <c:v>112.2019623185701</c:v>
                </c:pt>
                <c:pt idx="14">
                  <c:v>113.65331944085975</c:v>
                </c:pt>
                <c:pt idx="15">
                  <c:v>112.05633718841909</c:v>
                </c:pt>
                <c:pt idx="16">
                  <c:v>112.95493437568184</c:v>
                </c:pt>
                <c:pt idx="17">
                  <c:v>111.87420453426446</c:v>
                </c:pt>
                <c:pt idx="18">
                  <c:v>112.1209308114214</c:v>
                </c:pt>
                <c:pt idx="19">
                  <c:v>113.2279966713019</c:v>
                </c:pt>
                <c:pt idx="20">
                  <c:v>113.85788213181429</c:v>
                </c:pt>
                <c:pt idx="21">
                  <c:v>114.37610403818074</c:v>
                </c:pt>
              </c:numCache>
            </c:numRef>
          </c:val>
          <c:smooth val="1"/>
          <c:extLst>
            <c:ext xmlns:c16="http://schemas.microsoft.com/office/drawing/2014/chart" uri="{C3380CC4-5D6E-409C-BE32-E72D297353CC}">
              <c16:uniqueId val="{00000001-BFE0-4A91-9BD6-966AEFDFF0E2}"/>
            </c:ext>
          </c:extLst>
        </c:ser>
        <c:ser>
          <c:idx val="1"/>
          <c:order val="1"/>
          <c:tx>
            <c:strRef>
              <c:f>'[Indicadores sectoriales.xlsx]4'!$D$1</c:f>
              <c:strCache>
                <c:ptCount val="1"/>
                <c:pt idx="0">
                  <c:v>Colombia</c:v>
                </c:pt>
              </c:strCache>
            </c:strRef>
          </c:tx>
          <c:spPr>
            <a:ln w="19050" cap="rnd">
              <a:solidFill>
                <a:srgbClr val="002060"/>
              </a:solidFill>
              <a:round/>
            </a:ln>
            <a:effectLst/>
          </c:spPr>
          <c:marker>
            <c:symbol val="none"/>
          </c:marker>
          <c:dLbls>
            <c:dLbl>
              <c:idx val="21"/>
              <c:layout>
                <c:manualLayout>
                  <c:x val="0"/>
                  <c:y val="-2.68722222222222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FE0-4A91-9BD6-966AEFDFF0E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'[Indicadores sectoriales.xlsx]4'!$A$2:$B$23</c:f>
              <c:multiLvlStrCache>
                <c:ptCount val="22"/>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lvl>
                <c:lvl>
                  <c:pt idx="0">
                    <c:v>2019</c:v>
                  </c:pt>
                  <c:pt idx="4">
                    <c:v>2020</c:v>
                  </c:pt>
                  <c:pt idx="8">
                    <c:v>2021p</c:v>
                  </c:pt>
                  <c:pt idx="12">
                    <c:v>2022p</c:v>
                  </c:pt>
                  <c:pt idx="16">
                    <c:v>2023pr</c:v>
                  </c:pt>
                  <c:pt idx="20">
                    <c:v>2024 pr</c:v>
                  </c:pt>
                </c:lvl>
              </c:multiLvlStrCache>
            </c:multiLvlStrRef>
          </c:cat>
          <c:val>
            <c:numRef>
              <c:f>'[Indicadores sectoriales.xlsx]4'!$D$2:$D$23</c:f>
              <c:numCache>
                <c:formatCode>#,##0.0</c:formatCode>
                <c:ptCount val="22"/>
                <c:pt idx="0">
                  <c:v>97.766278505003982</c:v>
                </c:pt>
                <c:pt idx="1">
                  <c:v>98.630930604493301</c:v>
                </c:pt>
                <c:pt idx="2">
                  <c:v>99.161309265127954</c:v>
                </c:pt>
                <c:pt idx="3">
                  <c:v>100</c:v>
                </c:pt>
                <c:pt idx="4">
                  <c:v>98.231247806797455</c:v>
                </c:pt>
                <c:pt idx="5">
                  <c:v>82.05183207170208</c:v>
                </c:pt>
                <c:pt idx="6">
                  <c:v>90.113308145266657</c:v>
                </c:pt>
                <c:pt idx="7">
                  <c:v>96.737634856462165</c:v>
                </c:pt>
                <c:pt idx="8">
                  <c:v>99.673628644734336</c:v>
                </c:pt>
                <c:pt idx="9">
                  <c:v>97.407454557879944</c:v>
                </c:pt>
                <c:pt idx="10">
                  <c:v>102.19731467581339</c:v>
                </c:pt>
                <c:pt idx="11">
                  <c:v>107.5104984378051</c:v>
                </c:pt>
                <c:pt idx="12">
                  <c:v>107.6241376447619</c:v>
                </c:pt>
                <c:pt idx="13">
                  <c:v>109.22017952602346</c:v>
                </c:pt>
                <c:pt idx="14">
                  <c:v>109.80532942720458</c:v>
                </c:pt>
                <c:pt idx="15">
                  <c:v>109.78962003411698</c:v>
                </c:pt>
                <c:pt idx="16">
                  <c:v>110.25747261927886</c:v>
                </c:pt>
                <c:pt idx="17">
                  <c:v>109.55963255803761</c:v>
                </c:pt>
                <c:pt idx="18">
                  <c:v>109.18688959097065</c:v>
                </c:pt>
                <c:pt idx="19">
                  <c:v>110.09941284019553</c:v>
                </c:pt>
                <c:pt idx="20">
                  <c:v>111.42144321255878</c:v>
                </c:pt>
                <c:pt idx="21">
                  <c:v>111.53145186473594</c:v>
                </c:pt>
              </c:numCache>
            </c:numRef>
          </c:val>
          <c:smooth val="1"/>
          <c:extLst>
            <c:ext xmlns:c16="http://schemas.microsoft.com/office/drawing/2014/chart" uri="{C3380CC4-5D6E-409C-BE32-E72D297353CC}">
              <c16:uniqueId val="{00000003-BFE0-4A91-9BD6-966AEFDFF0E2}"/>
            </c:ext>
          </c:extLst>
        </c:ser>
        <c:dLbls>
          <c:showLegendKey val="0"/>
          <c:showVal val="0"/>
          <c:showCatName val="0"/>
          <c:showSerName val="0"/>
          <c:showPercent val="0"/>
          <c:showBubbleSize val="0"/>
        </c:dLbls>
        <c:smooth val="0"/>
        <c:axId val="168582783"/>
        <c:axId val="168604863"/>
      </c:lineChart>
      <c:catAx>
        <c:axId val="1685827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8604863"/>
        <c:crosses val="autoZero"/>
        <c:auto val="1"/>
        <c:lblAlgn val="ctr"/>
        <c:lblOffset val="100"/>
        <c:noMultiLvlLbl val="0"/>
      </c:catAx>
      <c:valAx>
        <c:axId val="168604863"/>
        <c:scaling>
          <c:orientation val="minMax"/>
          <c:min val="8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8582783"/>
        <c:crosses val="autoZero"/>
        <c:crossBetween val="between"/>
      </c:valAx>
      <c:spPr>
        <a:noFill/>
        <a:ln>
          <a:noFill/>
        </a:ln>
        <a:effectLst/>
      </c:spPr>
    </c:plotArea>
    <c:legend>
      <c:legendPos val="b"/>
      <c:layout>
        <c:manualLayout>
          <c:xMode val="edge"/>
          <c:yMode val="edge"/>
          <c:x val="0.28314357638888887"/>
          <c:y val="7.9362179487179482E-2"/>
          <c:w val="0.48398368055555563"/>
          <c:h val="6.8001111111111123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272027777777777"/>
          <c:y val="4.5226111111111113E-2"/>
          <c:w val="0.8355436111111112"/>
          <c:h val="0.69058333333333333"/>
        </c:manualLayout>
      </c:layout>
      <c:barChart>
        <c:barDir val="col"/>
        <c:grouping val="stacked"/>
        <c:varyColors val="0"/>
        <c:ser>
          <c:idx val="0"/>
          <c:order val="0"/>
          <c:tx>
            <c:strRef>
              <c:f>'[Mapa sectorial.xlsx]Poblaciones'!$E$13</c:f>
              <c:strCache>
                <c:ptCount val="1"/>
                <c:pt idx="0">
                  <c:v>Ocupados</c:v>
                </c:pt>
              </c:strCache>
            </c:strRef>
          </c:tx>
          <c:spPr>
            <a:solidFill>
              <a:schemeClr val="accent1"/>
            </a:solidFill>
            <a:ln>
              <a:noFill/>
            </a:ln>
            <a:effectLst/>
          </c:spPr>
          <c:invertIfNegative val="0"/>
          <c:dLbls>
            <c:dLbl>
              <c:idx val="198"/>
              <c:layout>
                <c:manualLayout>
                  <c:x val="1.7638888888888704E-2"/>
                  <c:y val="-1.297314814814820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DEC-4610-BD71-C839B8AC7F0E}"/>
                </c:ext>
              </c:extLst>
            </c:dLbl>
            <c:spPr>
              <a:noFill/>
              <a:ln>
                <a:noFill/>
              </a:ln>
              <a:effectLst/>
            </c:spPr>
            <c:txPr>
              <a:bodyPr rot="0" spcFirstLastPara="1" vertOverflow="ellipsis" vert="horz" wrap="square" anchor="ctr" anchorCtr="1"/>
              <a:lstStyle/>
              <a:p>
                <a:pPr>
                  <a:defRPr sz="1200" b="1" i="0" u="none" strike="noStrike" kern="1200" baseline="0">
                    <a:solidFill>
                      <a:schemeClr val="accent1"/>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'[Mapa sectorial.xlsx]Poblaciones'!$A$14:$A$212</c:f>
              <c:numCache>
                <c:formatCode>mmm\-yy</c:formatCode>
                <c:ptCount val="199"/>
                <c:pt idx="0">
                  <c:v>39508</c:v>
                </c:pt>
                <c:pt idx="1">
                  <c:v>39539</c:v>
                </c:pt>
                <c:pt idx="2">
                  <c:v>39569</c:v>
                </c:pt>
                <c:pt idx="3">
                  <c:v>39600</c:v>
                </c:pt>
                <c:pt idx="4">
                  <c:v>39630</c:v>
                </c:pt>
                <c:pt idx="5">
                  <c:v>39661</c:v>
                </c:pt>
                <c:pt idx="6">
                  <c:v>39692</c:v>
                </c:pt>
                <c:pt idx="7">
                  <c:v>39722</c:v>
                </c:pt>
                <c:pt idx="8">
                  <c:v>39753</c:v>
                </c:pt>
                <c:pt idx="9">
                  <c:v>39783</c:v>
                </c:pt>
                <c:pt idx="10">
                  <c:v>39814</c:v>
                </c:pt>
                <c:pt idx="11">
                  <c:v>39845</c:v>
                </c:pt>
                <c:pt idx="12">
                  <c:v>39873</c:v>
                </c:pt>
                <c:pt idx="13">
                  <c:v>39904</c:v>
                </c:pt>
                <c:pt idx="14">
                  <c:v>39934</c:v>
                </c:pt>
                <c:pt idx="15">
                  <c:v>39965</c:v>
                </c:pt>
                <c:pt idx="16">
                  <c:v>39995</c:v>
                </c:pt>
                <c:pt idx="17">
                  <c:v>40026</c:v>
                </c:pt>
                <c:pt idx="18">
                  <c:v>40057</c:v>
                </c:pt>
                <c:pt idx="19">
                  <c:v>40087</c:v>
                </c:pt>
                <c:pt idx="20">
                  <c:v>40118</c:v>
                </c:pt>
                <c:pt idx="21">
                  <c:v>40148</c:v>
                </c:pt>
                <c:pt idx="22">
                  <c:v>40179</c:v>
                </c:pt>
                <c:pt idx="23">
                  <c:v>40210</c:v>
                </c:pt>
                <c:pt idx="24">
                  <c:v>40238</c:v>
                </c:pt>
                <c:pt idx="25">
                  <c:v>40269</c:v>
                </c:pt>
                <c:pt idx="26">
                  <c:v>40299</c:v>
                </c:pt>
                <c:pt idx="27">
                  <c:v>40330</c:v>
                </c:pt>
                <c:pt idx="28">
                  <c:v>40360</c:v>
                </c:pt>
                <c:pt idx="29">
                  <c:v>40391</c:v>
                </c:pt>
                <c:pt idx="30">
                  <c:v>40422</c:v>
                </c:pt>
                <c:pt idx="31">
                  <c:v>40452</c:v>
                </c:pt>
                <c:pt idx="32">
                  <c:v>40483</c:v>
                </c:pt>
                <c:pt idx="33">
                  <c:v>40513</c:v>
                </c:pt>
                <c:pt idx="34">
                  <c:v>40544</c:v>
                </c:pt>
                <c:pt idx="35">
                  <c:v>40575</c:v>
                </c:pt>
                <c:pt idx="36">
                  <c:v>40603</c:v>
                </c:pt>
                <c:pt idx="37">
                  <c:v>40634</c:v>
                </c:pt>
                <c:pt idx="38">
                  <c:v>40664</c:v>
                </c:pt>
                <c:pt idx="39">
                  <c:v>40695</c:v>
                </c:pt>
                <c:pt idx="40">
                  <c:v>40725</c:v>
                </c:pt>
                <c:pt idx="41">
                  <c:v>40756</c:v>
                </c:pt>
                <c:pt idx="42">
                  <c:v>40787</c:v>
                </c:pt>
                <c:pt idx="43">
                  <c:v>40817</c:v>
                </c:pt>
                <c:pt idx="44">
                  <c:v>40848</c:v>
                </c:pt>
                <c:pt idx="45">
                  <c:v>40878</c:v>
                </c:pt>
                <c:pt idx="46">
                  <c:v>40909</c:v>
                </c:pt>
                <c:pt idx="47">
                  <c:v>40940</c:v>
                </c:pt>
                <c:pt idx="48">
                  <c:v>40969</c:v>
                </c:pt>
                <c:pt idx="49">
                  <c:v>41000</c:v>
                </c:pt>
                <c:pt idx="50">
                  <c:v>41030</c:v>
                </c:pt>
                <c:pt idx="51">
                  <c:v>41061</c:v>
                </c:pt>
                <c:pt idx="52">
                  <c:v>41091</c:v>
                </c:pt>
                <c:pt idx="53">
                  <c:v>41122</c:v>
                </c:pt>
                <c:pt idx="54">
                  <c:v>41153</c:v>
                </c:pt>
                <c:pt idx="55">
                  <c:v>41183</c:v>
                </c:pt>
                <c:pt idx="56">
                  <c:v>41214</c:v>
                </c:pt>
                <c:pt idx="57">
                  <c:v>41244</c:v>
                </c:pt>
                <c:pt idx="58">
                  <c:v>41275</c:v>
                </c:pt>
                <c:pt idx="59">
                  <c:v>41306</c:v>
                </c:pt>
                <c:pt idx="60">
                  <c:v>41334</c:v>
                </c:pt>
                <c:pt idx="61">
                  <c:v>41365</c:v>
                </c:pt>
                <c:pt idx="62">
                  <c:v>41395</c:v>
                </c:pt>
                <c:pt idx="63">
                  <c:v>41426</c:v>
                </c:pt>
                <c:pt idx="64">
                  <c:v>41456</c:v>
                </c:pt>
                <c:pt idx="65">
                  <c:v>41487</c:v>
                </c:pt>
                <c:pt idx="66">
                  <c:v>41518</c:v>
                </c:pt>
                <c:pt idx="67">
                  <c:v>41548</c:v>
                </c:pt>
                <c:pt idx="68">
                  <c:v>41579</c:v>
                </c:pt>
                <c:pt idx="69">
                  <c:v>41609</c:v>
                </c:pt>
                <c:pt idx="70">
                  <c:v>41640</c:v>
                </c:pt>
                <c:pt idx="71">
                  <c:v>41671</c:v>
                </c:pt>
                <c:pt idx="72">
                  <c:v>41699</c:v>
                </c:pt>
                <c:pt idx="73">
                  <c:v>41730</c:v>
                </c:pt>
                <c:pt idx="74">
                  <c:v>41760</c:v>
                </c:pt>
                <c:pt idx="75">
                  <c:v>41791</c:v>
                </c:pt>
                <c:pt idx="76">
                  <c:v>41821</c:v>
                </c:pt>
                <c:pt idx="77">
                  <c:v>41852</c:v>
                </c:pt>
                <c:pt idx="78">
                  <c:v>41883</c:v>
                </c:pt>
                <c:pt idx="79">
                  <c:v>41913</c:v>
                </c:pt>
                <c:pt idx="80">
                  <c:v>41944</c:v>
                </c:pt>
                <c:pt idx="81">
                  <c:v>41974</c:v>
                </c:pt>
                <c:pt idx="82">
                  <c:v>42005</c:v>
                </c:pt>
                <c:pt idx="83">
                  <c:v>42036</c:v>
                </c:pt>
                <c:pt idx="84">
                  <c:v>42064</c:v>
                </c:pt>
                <c:pt idx="85">
                  <c:v>42095</c:v>
                </c:pt>
                <c:pt idx="86">
                  <c:v>42125</c:v>
                </c:pt>
                <c:pt idx="87">
                  <c:v>42156</c:v>
                </c:pt>
                <c:pt idx="88">
                  <c:v>42186</c:v>
                </c:pt>
                <c:pt idx="89">
                  <c:v>42217</c:v>
                </c:pt>
                <c:pt idx="90">
                  <c:v>42248</c:v>
                </c:pt>
                <c:pt idx="91">
                  <c:v>42278</c:v>
                </c:pt>
                <c:pt idx="92">
                  <c:v>42309</c:v>
                </c:pt>
                <c:pt idx="93">
                  <c:v>42339</c:v>
                </c:pt>
                <c:pt idx="94">
                  <c:v>42370</c:v>
                </c:pt>
                <c:pt idx="95">
                  <c:v>42401</c:v>
                </c:pt>
                <c:pt idx="96">
                  <c:v>42430</c:v>
                </c:pt>
                <c:pt idx="97">
                  <c:v>42461</c:v>
                </c:pt>
                <c:pt idx="98">
                  <c:v>42491</c:v>
                </c:pt>
                <c:pt idx="99">
                  <c:v>42522</c:v>
                </c:pt>
                <c:pt idx="100">
                  <c:v>42552</c:v>
                </c:pt>
                <c:pt idx="101">
                  <c:v>42583</c:v>
                </c:pt>
                <c:pt idx="102">
                  <c:v>42614</c:v>
                </c:pt>
                <c:pt idx="103">
                  <c:v>42644</c:v>
                </c:pt>
                <c:pt idx="104">
                  <c:v>42675</c:v>
                </c:pt>
                <c:pt idx="105">
                  <c:v>42705</c:v>
                </c:pt>
                <c:pt idx="106">
                  <c:v>42736</c:v>
                </c:pt>
                <c:pt idx="107">
                  <c:v>42767</c:v>
                </c:pt>
                <c:pt idx="108">
                  <c:v>42795</c:v>
                </c:pt>
                <c:pt idx="109">
                  <c:v>42826</c:v>
                </c:pt>
                <c:pt idx="110">
                  <c:v>42856</c:v>
                </c:pt>
                <c:pt idx="111">
                  <c:v>42887</c:v>
                </c:pt>
                <c:pt idx="112">
                  <c:v>42917</c:v>
                </c:pt>
                <c:pt idx="113">
                  <c:v>42948</c:v>
                </c:pt>
                <c:pt idx="114">
                  <c:v>42979</c:v>
                </c:pt>
                <c:pt idx="115">
                  <c:v>43009</c:v>
                </c:pt>
                <c:pt idx="116">
                  <c:v>43040</c:v>
                </c:pt>
                <c:pt idx="117">
                  <c:v>43070</c:v>
                </c:pt>
                <c:pt idx="118">
                  <c:v>43101</c:v>
                </c:pt>
                <c:pt idx="119">
                  <c:v>43132</c:v>
                </c:pt>
                <c:pt idx="120">
                  <c:v>43160</c:v>
                </c:pt>
                <c:pt idx="121">
                  <c:v>43191</c:v>
                </c:pt>
                <c:pt idx="122">
                  <c:v>43221</c:v>
                </c:pt>
                <c:pt idx="123">
                  <c:v>43252</c:v>
                </c:pt>
                <c:pt idx="124">
                  <c:v>43282</c:v>
                </c:pt>
                <c:pt idx="125">
                  <c:v>43313</c:v>
                </c:pt>
                <c:pt idx="126">
                  <c:v>43344</c:v>
                </c:pt>
                <c:pt idx="127">
                  <c:v>43374</c:v>
                </c:pt>
                <c:pt idx="128">
                  <c:v>43405</c:v>
                </c:pt>
                <c:pt idx="129">
                  <c:v>43435</c:v>
                </c:pt>
                <c:pt idx="130">
                  <c:v>43466</c:v>
                </c:pt>
                <c:pt idx="131">
                  <c:v>43497</c:v>
                </c:pt>
                <c:pt idx="132">
                  <c:v>43525</c:v>
                </c:pt>
                <c:pt idx="133">
                  <c:v>43556</c:v>
                </c:pt>
                <c:pt idx="134">
                  <c:v>43586</c:v>
                </c:pt>
                <c:pt idx="135">
                  <c:v>43617</c:v>
                </c:pt>
                <c:pt idx="136">
                  <c:v>43647</c:v>
                </c:pt>
                <c:pt idx="137">
                  <c:v>43678</c:v>
                </c:pt>
                <c:pt idx="138">
                  <c:v>43709</c:v>
                </c:pt>
                <c:pt idx="139">
                  <c:v>43739</c:v>
                </c:pt>
                <c:pt idx="140">
                  <c:v>43770</c:v>
                </c:pt>
                <c:pt idx="141">
                  <c:v>43800</c:v>
                </c:pt>
                <c:pt idx="142">
                  <c:v>43831</c:v>
                </c:pt>
                <c:pt idx="143">
                  <c:v>43862</c:v>
                </c:pt>
                <c:pt idx="144">
                  <c:v>43891</c:v>
                </c:pt>
                <c:pt idx="145">
                  <c:v>43922</c:v>
                </c:pt>
                <c:pt idx="146">
                  <c:v>43952</c:v>
                </c:pt>
                <c:pt idx="147">
                  <c:v>43983</c:v>
                </c:pt>
                <c:pt idx="148">
                  <c:v>44013</c:v>
                </c:pt>
                <c:pt idx="149">
                  <c:v>44044</c:v>
                </c:pt>
                <c:pt idx="150">
                  <c:v>44075</c:v>
                </c:pt>
                <c:pt idx="151">
                  <c:v>44105</c:v>
                </c:pt>
                <c:pt idx="152">
                  <c:v>44136</c:v>
                </c:pt>
                <c:pt idx="153">
                  <c:v>44166</c:v>
                </c:pt>
                <c:pt idx="154">
                  <c:v>44197</c:v>
                </c:pt>
                <c:pt idx="155">
                  <c:v>44228</c:v>
                </c:pt>
                <c:pt idx="156">
                  <c:v>44256</c:v>
                </c:pt>
                <c:pt idx="157">
                  <c:v>44287</c:v>
                </c:pt>
                <c:pt idx="158">
                  <c:v>44317</c:v>
                </c:pt>
                <c:pt idx="159">
                  <c:v>44348</c:v>
                </c:pt>
                <c:pt idx="160">
                  <c:v>44378</c:v>
                </c:pt>
                <c:pt idx="161">
                  <c:v>44409</c:v>
                </c:pt>
                <c:pt idx="162">
                  <c:v>44440</c:v>
                </c:pt>
                <c:pt idx="163">
                  <c:v>44470</c:v>
                </c:pt>
                <c:pt idx="164">
                  <c:v>44501</c:v>
                </c:pt>
                <c:pt idx="165">
                  <c:v>44531</c:v>
                </c:pt>
                <c:pt idx="166">
                  <c:v>44562</c:v>
                </c:pt>
                <c:pt idx="167">
                  <c:v>44593</c:v>
                </c:pt>
                <c:pt idx="168">
                  <c:v>44621</c:v>
                </c:pt>
                <c:pt idx="169">
                  <c:v>44652</c:v>
                </c:pt>
                <c:pt idx="170">
                  <c:v>44682</c:v>
                </c:pt>
                <c:pt idx="171">
                  <c:v>44713</c:v>
                </c:pt>
                <c:pt idx="172">
                  <c:v>44743</c:v>
                </c:pt>
                <c:pt idx="173">
                  <c:v>44774</c:v>
                </c:pt>
                <c:pt idx="174">
                  <c:v>44805</c:v>
                </c:pt>
                <c:pt idx="175">
                  <c:v>44835</c:v>
                </c:pt>
                <c:pt idx="176">
                  <c:v>44866</c:v>
                </c:pt>
                <c:pt idx="177">
                  <c:v>44896</c:v>
                </c:pt>
                <c:pt idx="178">
                  <c:v>44927</c:v>
                </c:pt>
                <c:pt idx="179">
                  <c:v>44958</c:v>
                </c:pt>
                <c:pt idx="180">
                  <c:v>44986</c:v>
                </c:pt>
                <c:pt idx="181">
                  <c:v>45017</c:v>
                </c:pt>
                <c:pt idx="182">
                  <c:v>45047</c:v>
                </c:pt>
                <c:pt idx="183">
                  <c:v>45078</c:v>
                </c:pt>
                <c:pt idx="184">
                  <c:v>45108</c:v>
                </c:pt>
                <c:pt idx="185">
                  <c:v>45139</c:v>
                </c:pt>
                <c:pt idx="186">
                  <c:v>45170</c:v>
                </c:pt>
                <c:pt idx="187">
                  <c:v>45200</c:v>
                </c:pt>
                <c:pt idx="188">
                  <c:v>45231</c:v>
                </c:pt>
                <c:pt idx="189">
                  <c:v>45261</c:v>
                </c:pt>
                <c:pt idx="190">
                  <c:v>45292</c:v>
                </c:pt>
                <c:pt idx="191">
                  <c:v>45323</c:v>
                </c:pt>
                <c:pt idx="192">
                  <c:v>45352</c:v>
                </c:pt>
                <c:pt idx="193">
                  <c:v>45383</c:v>
                </c:pt>
                <c:pt idx="194">
                  <c:v>45413</c:v>
                </c:pt>
                <c:pt idx="195">
                  <c:v>45444</c:v>
                </c:pt>
                <c:pt idx="196">
                  <c:v>45474</c:v>
                </c:pt>
                <c:pt idx="197">
                  <c:v>45505</c:v>
                </c:pt>
                <c:pt idx="198">
                  <c:v>45536</c:v>
                </c:pt>
              </c:numCache>
            </c:numRef>
          </c:cat>
          <c:val>
            <c:numRef>
              <c:f>'[Mapa sectorial.xlsx]Poblaciones'!$E$14:$E$212</c:f>
              <c:numCache>
                <c:formatCode>#,##0</c:formatCode>
                <c:ptCount val="199"/>
                <c:pt idx="0">
                  <c:v>180.03231016666632</c:v>
                </c:pt>
                <c:pt idx="1">
                  <c:v>202.09463759999971</c:v>
                </c:pt>
                <c:pt idx="2">
                  <c:v>192.50708869999971</c:v>
                </c:pt>
                <c:pt idx="3">
                  <c:v>117.3689996666667</c:v>
                </c:pt>
                <c:pt idx="4">
                  <c:v>144.84941533333358</c:v>
                </c:pt>
                <c:pt idx="5">
                  <c:v>178.08436596666706</c:v>
                </c:pt>
                <c:pt idx="6">
                  <c:v>186.12934783333367</c:v>
                </c:pt>
                <c:pt idx="7">
                  <c:v>130.24077853333301</c:v>
                </c:pt>
                <c:pt idx="8">
                  <c:v>65.382986000000074</c:v>
                </c:pt>
                <c:pt idx="9">
                  <c:v>95.94844646666661</c:v>
                </c:pt>
                <c:pt idx="10">
                  <c:v>49.207964500000344</c:v>
                </c:pt>
                <c:pt idx="11">
                  <c:v>75.999102866666362</c:v>
                </c:pt>
                <c:pt idx="12">
                  <c:v>15.396703466667077</c:v>
                </c:pt>
                <c:pt idx="13">
                  <c:v>21.469340333333548</c:v>
                </c:pt>
                <c:pt idx="14">
                  <c:v>8.2379008000007161</c:v>
                </c:pt>
                <c:pt idx="15">
                  <c:v>95.176710966667088</c:v>
                </c:pt>
                <c:pt idx="16">
                  <c:v>93.288249266666753</c:v>
                </c:pt>
                <c:pt idx="17">
                  <c:v>94.840641399999186</c:v>
                </c:pt>
                <c:pt idx="18">
                  <c:v>47.695046433333118</c:v>
                </c:pt>
                <c:pt idx="19">
                  <c:v>71.546716899999865</c:v>
                </c:pt>
                <c:pt idx="20">
                  <c:v>108.08871246666649</c:v>
                </c:pt>
                <c:pt idx="21">
                  <c:v>150.84302316666617</c:v>
                </c:pt>
                <c:pt idx="22">
                  <c:v>160.35012633333326</c:v>
                </c:pt>
                <c:pt idx="23">
                  <c:v>124.54859940000051</c:v>
                </c:pt>
                <c:pt idx="24">
                  <c:v>97.435463366666681</c:v>
                </c:pt>
                <c:pt idx="25">
                  <c:v>100.31469319999997</c:v>
                </c:pt>
                <c:pt idx="26">
                  <c:v>131.3241495999996</c:v>
                </c:pt>
                <c:pt idx="27">
                  <c:v>123.81286146666616</c:v>
                </c:pt>
                <c:pt idx="28">
                  <c:v>111.03878459999987</c:v>
                </c:pt>
                <c:pt idx="29">
                  <c:v>139.41507233333459</c:v>
                </c:pt>
                <c:pt idx="30">
                  <c:v>190.90111856666636</c:v>
                </c:pt>
                <c:pt idx="31">
                  <c:v>263.52017910000041</c:v>
                </c:pt>
                <c:pt idx="32">
                  <c:v>295.20678413333326</c:v>
                </c:pt>
                <c:pt idx="33">
                  <c:v>283.32724990000042</c:v>
                </c:pt>
                <c:pt idx="34">
                  <c:v>269.79556506666631</c:v>
                </c:pt>
                <c:pt idx="35">
                  <c:v>215.85036919999948</c:v>
                </c:pt>
                <c:pt idx="36">
                  <c:v>219.8146666666662</c:v>
                </c:pt>
                <c:pt idx="37">
                  <c:v>197.42233333333343</c:v>
                </c:pt>
                <c:pt idx="38">
                  <c:v>221.2883333333325</c:v>
                </c:pt>
                <c:pt idx="39">
                  <c:v>242.00599999999986</c:v>
                </c:pt>
                <c:pt idx="40">
                  <c:v>268.70866666666689</c:v>
                </c:pt>
                <c:pt idx="41">
                  <c:v>248.54833333333272</c:v>
                </c:pt>
                <c:pt idx="42">
                  <c:v>252.73566666666693</c:v>
                </c:pt>
                <c:pt idx="43">
                  <c:v>219.16533333333291</c:v>
                </c:pt>
                <c:pt idx="44">
                  <c:v>187.07399999999961</c:v>
                </c:pt>
                <c:pt idx="45">
                  <c:v>120.52399999999989</c:v>
                </c:pt>
                <c:pt idx="46">
                  <c:v>90.497666666666646</c:v>
                </c:pt>
                <c:pt idx="47">
                  <c:v>95.798666666667032</c:v>
                </c:pt>
                <c:pt idx="48">
                  <c:v>146.02399999999989</c:v>
                </c:pt>
                <c:pt idx="49">
                  <c:v>153.02266666666719</c:v>
                </c:pt>
                <c:pt idx="50">
                  <c:v>153.02933333333385</c:v>
                </c:pt>
                <c:pt idx="51">
                  <c:v>121.01133333333337</c:v>
                </c:pt>
                <c:pt idx="52">
                  <c:v>104.83766666666634</c:v>
                </c:pt>
                <c:pt idx="53">
                  <c:v>115.05333333333328</c:v>
                </c:pt>
                <c:pt idx="54">
                  <c:v>60.851666666666461</c:v>
                </c:pt>
                <c:pt idx="55">
                  <c:v>34.165000000000418</c:v>
                </c:pt>
                <c:pt idx="56">
                  <c:v>19.782333333334009</c:v>
                </c:pt>
                <c:pt idx="57">
                  <c:v>43.43100000000004</c:v>
                </c:pt>
                <c:pt idx="58">
                  <c:v>71.068000000000211</c:v>
                </c:pt>
                <c:pt idx="59">
                  <c:v>87.661666666666861</c:v>
                </c:pt>
                <c:pt idx="60">
                  <c:v>71.162000000000262</c:v>
                </c:pt>
                <c:pt idx="61">
                  <c:v>66.474666666666053</c:v>
                </c:pt>
                <c:pt idx="62">
                  <c:v>68.615333333333183</c:v>
                </c:pt>
                <c:pt idx="63">
                  <c:v>35.405666666666093</c:v>
                </c:pt>
                <c:pt idx="64">
                  <c:v>34.41533333333291</c:v>
                </c:pt>
                <c:pt idx="65">
                  <c:v>29.736333333333732</c:v>
                </c:pt>
                <c:pt idx="66">
                  <c:v>58.85666666666657</c:v>
                </c:pt>
                <c:pt idx="67">
                  <c:v>31.293666666666468</c:v>
                </c:pt>
                <c:pt idx="68">
                  <c:v>10.056666666665933</c:v>
                </c:pt>
                <c:pt idx="69">
                  <c:v>19.849333333333561</c:v>
                </c:pt>
                <c:pt idx="70">
                  <c:v>65.480000000000018</c:v>
                </c:pt>
                <c:pt idx="71">
                  <c:v>74.924666666666781</c:v>
                </c:pt>
                <c:pt idx="72">
                  <c:v>51.117000000000189</c:v>
                </c:pt>
                <c:pt idx="73">
                  <c:v>71.509999999999764</c:v>
                </c:pt>
                <c:pt idx="74">
                  <c:v>53.075666666667075</c:v>
                </c:pt>
                <c:pt idx="75">
                  <c:v>94.332333333333736</c:v>
                </c:pt>
                <c:pt idx="76">
                  <c:v>35.008666666667523</c:v>
                </c:pt>
                <c:pt idx="77">
                  <c:v>35.230333333332965</c:v>
                </c:pt>
                <c:pt idx="78">
                  <c:v>60.407666666666046</c:v>
                </c:pt>
                <c:pt idx="79">
                  <c:v>121.56600000000026</c:v>
                </c:pt>
                <c:pt idx="80">
                  <c:v>104.50266666666721</c:v>
                </c:pt>
                <c:pt idx="81">
                  <c:v>78.462999999999738</c:v>
                </c:pt>
                <c:pt idx="82">
                  <c:v>25.827666666666573</c:v>
                </c:pt>
                <c:pt idx="83">
                  <c:v>65.088999999999487</c:v>
                </c:pt>
                <c:pt idx="84">
                  <c:v>91.080666666666275</c:v>
                </c:pt>
                <c:pt idx="85">
                  <c:v>64.97266666666701</c:v>
                </c:pt>
                <c:pt idx="86">
                  <c:v>29.166333333333114</c:v>
                </c:pt>
                <c:pt idx="87">
                  <c:v>-38.849999999999454</c:v>
                </c:pt>
                <c:pt idx="88">
                  <c:v>-12.127333333333354</c:v>
                </c:pt>
                <c:pt idx="89">
                  <c:v>-38.90866666666625</c:v>
                </c:pt>
                <c:pt idx="90">
                  <c:v>-64.81233333333239</c:v>
                </c:pt>
                <c:pt idx="91">
                  <c:v>-77.833000000000084</c:v>
                </c:pt>
                <c:pt idx="92">
                  <c:v>-17.251666666667006</c:v>
                </c:pt>
                <c:pt idx="93">
                  <c:v>-7.8829999999998108</c:v>
                </c:pt>
                <c:pt idx="94">
                  <c:v>-55.809000000000196</c:v>
                </c:pt>
                <c:pt idx="95">
                  <c:v>-76.544333333332816</c:v>
                </c:pt>
                <c:pt idx="96">
                  <c:v>-79.847999999999502</c:v>
                </c:pt>
                <c:pt idx="97">
                  <c:v>-32.047333333332972</c:v>
                </c:pt>
                <c:pt idx="98">
                  <c:v>-73.418666666666468</c:v>
                </c:pt>
                <c:pt idx="99">
                  <c:v>-17.832333333333736</c:v>
                </c:pt>
                <c:pt idx="100">
                  <c:v>-26.206666666666933</c:v>
                </c:pt>
                <c:pt idx="101">
                  <c:v>-2.9473333333335177</c:v>
                </c:pt>
                <c:pt idx="102">
                  <c:v>-25.380000000000564</c:v>
                </c:pt>
                <c:pt idx="103">
                  <c:v>-22.864666666666835</c:v>
                </c:pt>
                <c:pt idx="104">
                  <c:v>-51.505999999999858</c:v>
                </c:pt>
                <c:pt idx="105">
                  <c:v>-35.62633333333315</c:v>
                </c:pt>
                <c:pt idx="106">
                  <c:v>-29.330999999999676</c:v>
                </c:pt>
                <c:pt idx="107">
                  <c:v>-68.15633333333335</c:v>
                </c:pt>
                <c:pt idx="108">
                  <c:v>-114.32433333333347</c:v>
                </c:pt>
                <c:pt idx="109">
                  <c:v>-143.17000000000007</c:v>
                </c:pt>
                <c:pt idx="110">
                  <c:v>-75.190333333333001</c:v>
                </c:pt>
                <c:pt idx="111">
                  <c:v>-73.873666666666395</c:v>
                </c:pt>
                <c:pt idx="112">
                  <c:v>-84.510999999999967</c:v>
                </c:pt>
                <c:pt idx="113">
                  <c:v>-83.489666666666835</c:v>
                </c:pt>
                <c:pt idx="114">
                  <c:v>-57.118999999999232</c:v>
                </c:pt>
                <c:pt idx="115">
                  <c:v>-45.748333333332994</c:v>
                </c:pt>
                <c:pt idx="116">
                  <c:v>-62.217999999999392</c:v>
                </c:pt>
                <c:pt idx="117">
                  <c:v>-86.899333333333288</c:v>
                </c:pt>
                <c:pt idx="118">
                  <c:v>-78.895666666666784</c:v>
                </c:pt>
                <c:pt idx="119">
                  <c:v>-67.664333333333616</c:v>
                </c:pt>
                <c:pt idx="120">
                  <c:v>-23.13033333333351</c:v>
                </c:pt>
                <c:pt idx="121">
                  <c:v>6.6313333333328046</c:v>
                </c:pt>
                <c:pt idx="122">
                  <c:v>71.038999999999305</c:v>
                </c:pt>
                <c:pt idx="123">
                  <c:v>23.170000000000073</c:v>
                </c:pt>
                <c:pt idx="124">
                  <c:v>112.61133333333328</c:v>
                </c:pt>
                <c:pt idx="125">
                  <c:v>45.623999999999796</c:v>
                </c:pt>
                <c:pt idx="126">
                  <c:v>106.52199999999948</c:v>
                </c:pt>
                <c:pt idx="127">
                  <c:v>8.4586666666664314</c:v>
                </c:pt>
                <c:pt idx="128">
                  <c:v>26.013666666666268</c:v>
                </c:pt>
                <c:pt idx="129">
                  <c:v>26.233999999999469</c:v>
                </c:pt>
                <c:pt idx="130">
                  <c:v>86.268333333332976</c:v>
                </c:pt>
                <c:pt idx="131">
                  <c:v>108.13366666666707</c:v>
                </c:pt>
                <c:pt idx="132">
                  <c:v>91.874000000000251</c:v>
                </c:pt>
                <c:pt idx="133">
                  <c:v>55.778333333333649</c:v>
                </c:pt>
                <c:pt idx="134">
                  <c:v>23.873333333333449</c:v>
                </c:pt>
                <c:pt idx="135">
                  <c:v>103.72733333333281</c:v>
                </c:pt>
                <c:pt idx="136">
                  <c:v>94.10666666666657</c:v>
                </c:pt>
                <c:pt idx="137">
                  <c:v>92.673999999999978</c:v>
                </c:pt>
                <c:pt idx="138">
                  <c:v>-1.5536666666666861</c:v>
                </c:pt>
                <c:pt idx="139">
                  <c:v>43.498333333332994</c:v>
                </c:pt>
                <c:pt idx="140">
                  <c:v>107.02533333333304</c:v>
                </c:pt>
                <c:pt idx="141">
                  <c:v>122.47366666666676</c:v>
                </c:pt>
                <c:pt idx="142">
                  <c:v>112.55433333333349</c:v>
                </c:pt>
                <c:pt idx="143">
                  <c:v>109.10933333333287</c:v>
                </c:pt>
                <c:pt idx="144">
                  <c:v>-33.339666666667199</c:v>
                </c:pt>
                <c:pt idx="145">
                  <c:v>-455.61033333333353</c:v>
                </c:pt>
                <c:pt idx="146">
                  <c:v>-796.85733333333337</c:v>
                </c:pt>
                <c:pt idx="147">
                  <c:v>-997.77166666666608</c:v>
                </c:pt>
                <c:pt idx="148">
                  <c:v>-935.51366666666672</c:v>
                </c:pt>
                <c:pt idx="149">
                  <c:v>-790.05599999999959</c:v>
                </c:pt>
                <c:pt idx="150">
                  <c:v>-619.3463333333334</c:v>
                </c:pt>
                <c:pt idx="151">
                  <c:v>-425.67733333333308</c:v>
                </c:pt>
                <c:pt idx="152">
                  <c:v>-367.19800000000032</c:v>
                </c:pt>
                <c:pt idx="153">
                  <c:v>-310.69466666666676</c:v>
                </c:pt>
                <c:pt idx="154">
                  <c:v>-340.60799999999972</c:v>
                </c:pt>
                <c:pt idx="155">
                  <c:v>-367.99166666666633</c:v>
                </c:pt>
                <c:pt idx="156">
                  <c:v>-222.37266666666619</c:v>
                </c:pt>
                <c:pt idx="157">
                  <c:v>228.95800000000008</c:v>
                </c:pt>
                <c:pt idx="158">
                  <c:v>520.41899999999987</c:v>
                </c:pt>
                <c:pt idx="159">
                  <c:v>661.69966666666596</c:v>
                </c:pt>
                <c:pt idx="160">
                  <c:v>549.2796666666668</c:v>
                </c:pt>
                <c:pt idx="161">
                  <c:v>513.57966666666653</c:v>
                </c:pt>
                <c:pt idx="162">
                  <c:v>422.60800000000017</c:v>
                </c:pt>
                <c:pt idx="163">
                  <c:v>241.03600000000006</c:v>
                </c:pt>
                <c:pt idx="164">
                  <c:v>94.653666666667505</c:v>
                </c:pt>
                <c:pt idx="165">
                  <c:v>2.9716666666668061</c:v>
                </c:pt>
                <c:pt idx="166">
                  <c:v>76.814666666666653</c:v>
                </c:pt>
                <c:pt idx="167">
                  <c:v>150.3416666666667</c:v>
                </c:pt>
                <c:pt idx="168">
                  <c:v>201.25466666666625</c:v>
                </c:pt>
                <c:pt idx="169">
                  <c:v>213.3453333333332</c:v>
                </c:pt>
                <c:pt idx="170">
                  <c:v>246.93933333333325</c:v>
                </c:pt>
                <c:pt idx="171">
                  <c:v>267.18566666666675</c:v>
                </c:pt>
                <c:pt idx="172">
                  <c:v>230.14866666666649</c:v>
                </c:pt>
                <c:pt idx="173">
                  <c:v>152.13666666666631</c:v>
                </c:pt>
                <c:pt idx="174">
                  <c:v>160.07333333333372</c:v>
                </c:pt>
                <c:pt idx="175">
                  <c:v>186.50733333333301</c:v>
                </c:pt>
                <c:pt idx="176">
                  <c:v>248.63366666666616</c:v>
                </c:pt>
                <c:pt idx="177">
                  <c:v>237.80999999999949</c:v>
                </c:pt>
                <c:pt idx="178">
                  <c:v>186.30600000000004</c:v>
                </c:pt>
                <c:pt idx="179">
                  <c:v>138.88533333333362</c:v>
                </c:pt>
                <c:pt idx="180">
                  <c:v>166.48433333333378</c:v>
                </c:pt>
                <c:pt idx="181">
                  <c:v>165.5956666666666</c:v>
                </c:pt>
                <c:pt idx="182">
                  <c:v>153.20400000000018</c:v>
                </c:pt>
                <c:pt idx="183">
                  <c:v>175.76800000000003</c:v>
                </c:pt>
                <c:pt idx="184">
                  <c:v>291.64676519552859</c:v>
                </c:pt>
                <c:pt idx="185">
                  <c:v>362.02575015639786</c:v>
                </c:pt>
                <c:pt idx="186">
                  <c:v>294.15820314982693</c:v>
                </c:pt>
                <c:pt idx="187">
                  <c:v>268.14821344028269</c:v>
                </c:pt>
                <c:pt idx="188">
                  <c:v>288.18149485711456</c:v>
                </c:pt>
                <c:pt idx="189">
                  <c:v>312.90627389725569</c:v>
                </c:pt>
                <c:pt idx="190">
                  <c:v>316.1996857021054</c:v>
                </c:pt>
                <c:pt idx="191">
                  <c:v>276.78376343749005</c:v>
                </c:pt>
                <c:pt idx="192">
                  <c:v>284.73122717246224</c:v>
                </c:pt>
                <c:pt idx="193">
                  <c:v>260.85366992314675</c:v>
                </c:pt>
                <c:pt idx="194">
                  <c:v>292.44776196545399</c:v>
                </c:pt>
                <c:pt idx="195">
                  <c:v>246.00131023417953</c:v>
                </c:pt>
                <c:pt idx="196">
                  <c:v>177.7169577760551</c:v>
                </c:pt>
                <c:pt idx="197">
                  <c:v>126.05042664463963</c:v>
                </c:pt>
                <c:pt idx="198">
                  <c:v>101.90147784799592</c:v>
                </c:pt>
              </c:numCache>
            </c:numRef>
          </c:val>
          <c:extLst>
            <c:ext xmlns:c16="http://schemas.microsoft.com/office/drawing/2014/chart" uri="{C3380CC4-5D6E-409C-BE32-E72D297353CC}">
              <c16:uniqueId val="{00000002-27EA-4549-AA0D-2913DF3DB5B2}"/>
            </c:ext>
          </c:extLst>
        </c:ser>
        <c:ser>
          <c:idx val="1"/>
          <c:order val="1"/>
          <c:tx>
            <c:strRef>
              <c:f>'[Mapa sectorial.xlsx]Poblaciones'!$F$13</c:f>
              <c:strCache>
                <c:ptCount val="1"/>
                <c:pt idx="0">
                  <c:v>Desocupados</c:v>
                </c:pt>
              </c:strCache>
            </c:strRef>
          </c:tx>
          <c:spPr>
            <a:solidFill>
              <a:schemeClr val="accent2"/>
            </a:solidFill>
            <a:ln>
              <a:noFill/>
            </a:ln>
            <a:effectLst/>
          </c:spPr>
          <c:invertIfNegative val="0"/>
          <c:cat>
            <c:numRef>
              <c:f>'[Mapa sectorial.xlsx]Poblaciones'!$A$14:$A$212</c:f>
              <c:numCache>
                <c:formatCode>mmm\-yy</c:formatCode>
                <c:ptCount val="199"/>
                <c:pt idx="0">
                  <c:v>39508</c:v>
                </c:pt>
                <c:pt idx="1">
                  <c:v>39539</c:v>
                </c:pt>
                <c:pt idx="2">
                  <c:v>39569</c:v>
                </c:pt>
                <c:pt idx="3">
                  <c:v>39600</c:v>
                </c:pt>
                <c:pt idx="4">
                  <c:v>39630</c:v>
                </c:pt>
                <c:pt idx="5">
                  <c:v>39661</c:v>
                </c:pt>
                <c:pt idx="6">
                  <c:v>39692</c:v>
                </c:pt>
                <c:pt idx="7">
                  <c:v>39722</c:v>
                </c:pt>
                <c:pt idx="8">
                  <c:v>39753</c:v>
                </c:pt>
                <c:pt idx="9">
                  <c:v>39783</c:v>
                </c:pt>
                <c:pt idx="10">
                  <c:v>39814</c:v>
                </c:pt>
                <c:pt idx="11">
                  <c:v>39845</c:v>
                </c:pt>
                <c:pt idx="12">
                  <c:v>39873</c:v>
                </c:pt>
                <c:pt idx="13">
                  <c:v>39904</c:v>
                </c:pt>
                <c:pt idx="14">
                  <c:v>39934</c:v>
                </c:pt>
                <c:pt idx="15">
                  <c:v>39965</c:v>
                </c:pt>
                <c:pt idx="16">
                  <c:v>39995</c:v>
                </c:pt>
                <c:pt idx="17">
                  <c:v>40026</c:v>
                </c:pt>
                <c:pt idx="18">
                  <c:v>40057</c:v>
                </c:pt>
                <c:pt idx="19">
                  <c:v>40087</c:v>
                </c:pt>
                <c:pt idx="20">
                  <c:v>40118</c:v>
                </c:pt>
                <c:pt idx="21">
                  <c:v>40148</c:v>
                </c:pt>
                <c:pt idx="22">
                  <c:v>40179</c:v>
                </c:pt>
                <c:pt idx="23">
                  <c:v>40210</c:v>
                </c:pt>
                <c:pt idx="24">
                  <c:v>40238</c:v>
                </c:pt>
                <c:pt idx="25">
                  <c:v>40269</c:v>
                </c:pt>
                <c:pt idx="26">
                  <c:v>40299</c:v>
                </c:pt>
                <c:pt idx="27">
                  <c:v>40330</c:v>
                </c:pt>
                <c:pt idx="28">
                  <c:v>40360</c:v>
                </c:pt>
                <c:pt idx="29">
                  <c:v>40391</c:v>
                </c:pt>
                <c:pt idx="30">
                  <c:v>40422</c:v>
                </c:pt>
                <c:pt idx="31">
                  <c:v>40452</c:v>
                </c:pt>
                <c:pt idx="32">
                  <c:v>40483</c:v>
                </c:pt>
                <c:pt idx="33">
                  <c:v>40513</c:v>
                </c:pt>
                <c:pt idx="34">
                  <c:v>40544</c:v>
                </c:pt>
                <c:pt idx="35">
                  <c:v>40575</c:v>
                </c:pt>
                <c:pt idx="36">
                  <c:v>40603</c:v>
                </c:pt>
                <c:pt idx="37">
                  <c:v>40634</c:v>
                </c:pt>
                <c:pt idx="38">
                  <c:v>40664</c:v>
                </c:pt>
                <c:pt idx="39">
                  <c:v>40695</c:v>
                </c:pt>
                <c:pt idx="40">
                  <c:v>40725</c:v>
                </c:pt>
                <c:pt idx="41">
                  <c:v>40756</c:v>
                </c:pt>
                <c:pt idx="42">
                  <c:v>40787</c:v>
                </c:pt>
                <c:pt idx="43">
                  <c:v>40817</c:v>
                </c:pt>
                <c:pt idx="44">
                  <c:v>40848</c:v>
                </c:pt>
                <c:pt idx="45">
                  <c:v>40878</c:v>
                </c:pt>
                <c:pt idx="46">
                  <c:v>40909</c:v>
                </c:pt>
                <c:pt idx="47">
                  <c:v>40940</c:v>
                </c:pt>
                <c:pt idx="48">
                  <c:v>40969</c:v>
                </c:pt>
                <c:pt idx="49">
                  <c:v>41000</c:v>
                </c:pt>
                <c:pt idx="50">
                  <c:v>41030</c:v>
                </c:pt>
                <c:pt idx="51">
                  <c:v>41061</c:v>
                </c:pt>
                <c:pt idx="52">
                  <c:v>41091</c:v>
                </c:pt>
                <c:pt idx="53">
                  <c:v>41122</c:v>
                </c:pt>
                <c:pt idx="54">
                  <c:v>41153</c:v>
                </c:pt>
                <c:pt idx="55">
                  <c:v>41183</c:v>
                </c:pt>
                <c:pt idx="56">
                  <c:v>41214</c:v>
                </c:pt>
                <c:pt idx="57">
                  <c:v>41244</c:v>
                </c:pt>
                <c:pt idx="58">
                  <c:v>41275</c:v>
                </c:pt>
                <c:pt idx="59">
                  <c:v>41306</c:v>
                </c:pt>
                <c:pt idx="60">
                  <c:v>41334</c:v>
                </c:pt>
                <c:pt idx="61">
                  <c:v>41365</c:v>
                </c:pt>
                <c:pt idx="62">
                  <c:v>41395</c:v>
                </c:pt>
                <c:pt idx="63">
                  <c:v>41426</c:v>
                </c:pt>
                <c:pt idx="64">
                  <c:v>41456</c:v>
                </c:pt>
                <c:pt idx="65">
                  <c:v>41487</c:v>
                </c:pt>
                <c:pt idx="66">
                  <c:v>41518</c:v>
                </c:pt>
                <c:pt idx="67">
                  <c:v>41548</c:v>
                </c:pt>
                <c:pt idx="68">
                  <c:v>41579</c:v>
                </c:pt>
                <c:pt idx="69">
                  <c:v>41609</c:v>
                </c:pt>
                <c:pt idx="70">
                  <c:v>41640</c:v>
                </c:pt>
                <c:pt idx="71">
                  <c:v>41671</c:v>
                </c:pt>
                <c:pt idx="72">
                  <c:v>41699</c:v>
                </c:pt>
                <c:pt idx="73">
                  <c:v>41730</c:v>
                </c:pt>
                <c:pt idx="74">
                  <c:v>41760</c:v>
                </c:pt>
                <c:pt idx="75">
                  <c:v>41791</c:v>
                </c:pt>
                <c:pt idx="76">
                  <c:v>41821</c:v>
                </c:pt>
                <c:pt idx="77">
                  <c:v>41852</c:v>
                </c:pt>
                <c:pt idx="78">
                  <c:v>41883</c:v>
                </c:pt>
                <c:pt idx="79">
                  <c:v>41913</c:v>
                </c:pt>
                <c:pt idx="80">
                  <c:v>41944</c:v>
                </c:pt>
                <c:pt idx="81">
                  <c:v>41974</c:v>
                </c:pt>
                <c:pt idx="82">
                  <c:v>42005</c:v>
                </c:pt>
                <c:pt idx="83">
                  <c:v>42036</c:v>
                </c:pt>
                <c:pt idx="84">
                  <c:v>42064</c:v>
                </c:pt>
                <c:pt idx="85">
                  <c:v>42095</c:v>
                </c:pt>
                <c:pt idx="86">
                  <c:v>42125</c:v>
                </c:pt>
                <c:pt idx="87">
                  <c:v>42156</c:v>
                </c:pt>
                <c:pt idx="88">
                  <c:v>42186</c:v>
                </c:pt>
                <c:pt idx="89">
                  <c:v>42217</c:v>
                </c:pt>
                <c:pt idx="90">
                  <c:v>42248</c:v>
                </c:pt>
                <c:pt idx="91">
                  <c:v>42278</c:v>
                </c:pt>
                <c:pt idx="92">
                  <c:v>42309</c:v>
                </c:pt>
                <c:pt idx="93">
                  <c:v>42339</c:v>
                </c:pt>
                <c:pt idx="94">
                  <c:v>42370</c:v>
                </c:pt>
                <c:pt idx="95">
                  <c:v>42401</c:v>
                </c:pt>
                <c:pt idx="96">
                  <c:v>42430</c:v>
                </c:pt>
                <c:pt idx="97">
                  <c:v>42461</c:v>
                </c:pt>
                <c:pt idx="98">
                  <c:v>42491</c:v>
                </c:pt>
                <c:pt idx="99">
                  <c:v>42522</c:v>
                </c:pt>
                <c:pt idx="100">
                  <c:v>42552</c:v>
                </c:pt>
                <c:pt idx="101">
                  <c:v>42583</c:v>
                </c:pt>
                <c:pt idx="102">
                  <c:v>42614</c:v>
                </c:pt>
                <c:pt idx="103">
                  <c:v>42644</c:v>
                </c:pt>
                <c:pt idx="104">
                  <c:v>42675</c:v>
                </c:pt>
                <c:pt idx="105">
                  <c:v>42705</c:v>
                </c:pt>
                <c:pt idx="106">
                  <c:v>42736</c:v>
                </c:pt>
                <c:pt idx="107">
                  <c:v>42767</c:v>
                </c:pt>
                <c:pt idx="108">
                  <c:v>42795</c:v>
                </c:pt>
                <c:pt idx="109">
                  <c:v>42826</c:v>
                </c:pt>
                <c:pt idx="110">
                  <c:v>42856</c:v>
                </c:pt>
                <c:pt idx="111">
                  <c:v>42887</c:v>
                </c:pt>
                <c:pt idx="112">
                  <c:v>42917</c:v>
                </c:pt>
                <c:pt idx="113">
                  <c:v>42948</c:v>
                </c:pt>
                <c:pt idx="114">
                  <c:v>42979</c:v>
                </c:pt>
                <c:pt idx="115">
                  <c:v>43009</c:v>
                </c:pt>
                <c:pt idx="116">
                  <c:v>43040</c:v>
                </c:pt>
                <c:pt idx="117">
                  <c:v>43070</c:v>
                </c:pt>
                <c:pt idx="118">
                  <c:v>43101</c:v>
                </c:pt>
                <c:pt idx="119">
                  <c:v>43132</c:v>
                </c:pt>
                <c:pt idx="120">
                  <c:v>43160</c:v>
                </c:pt>
                <c:pt idx="121">
                  <c:v>43191</c:v>
                </c:pt>
                <c:pt idx="122">
                  <c:v>43221</c:v>
                </c:pt>
                <c:pt idx="123">
                  <c:v>43252</c:v>
                </c:pt>
                <c:pt idx="124">
                  <c:v>43282</c:v>
                </c:pt>
                <c:pt idx="125">
                  <c:v>43313</c:v>
                </c:pt>
                <c:pt idx="126">
                  <c:v>43344</c:v>
                </c:pt>
                <c:pt idx="127">
                  <c:v>43374</c:v>
                </c:pt>
                <c:pt idx="128">
                  <c:v>43405</c:v>
                </c:pt>
                <c:pt idx="129">
                  <c:v>43435</c:v>
                </c:pt>
                <c:pt idx="130">
                  <c:v>43466</c:v>
                </c:pt>
                <c:pt idx="131">
                  <c:v>43497</c:v>
                </c:pt>
                <c:pt idx="132">
                  <c:v>43525</c:v>
                </c:pt>
                <c:pt idx="133">
                  <c:v>43556</c:v>
                </c:pt>
                <c:pt idx="134">
                  <c:v>43586</c:v>
                </c:pt>
                <c:pt idx="135">
                  <c:v>43617</c:v>
                </c:pt>
                <c:pt idx="136">
                  <c:v>43647</c:v>
                </c:pt>
                <c:pt idx="137">
                  <c:v>43678</c:v>
                </c:pt>
                <c:pt idx="138">
                  <c:v>43709</c:v>
                </c:pt>
                <c:pt idx="139">
                  <c:v>43739</c:v>
                </c:pt>
                <c:pt idx="140">
                  <c:v>43770</c:v>
                </c:pt>
                <c:pt idx="141">
                  <c:v>43800</c:v>
                </c:pt>
                <c:pt idx="142">
                  <c:v>43831</c:v>
                </c:pt>
                <c:pt idx="143">
                  <c:v>43862</c:v>
                </c:pt>
                <c:pt idx="144">
                  <c:v>43891</c:v>
                </c:pt>
                <c:pt idx="145">
                  <c:v>43922</c:v>
                </c:pt>
                <c:pt idx="146">
                  <c:v>43952</c:v>
                </c:pt>
                <c:pt idx="147">
                  <c:v>43983</c:v>
                </c:pt>
                <c:pt idx="148">
                  <c:v>44013</c:v>
                </c:pt>
                <c:pt idx="149">
                  <c:v>44044</c:v>
                </c:pt>
                <c:pt idx="150">
                  <c:v>44075</c:v>
                </c:pt>
                <c:pt idx="151">
                  <c:v>44105</c:v>
                </c:pt>
                <c:pt idx="152">
                  <c:v>44136</c:v>
                </c:pt>
                <c:pt idx="153">
                  <c:v>44166</c:v>
                </c:pt>
                <c:pt idx="154">
                  <c:v>44197</c:v>
                </c:pt>
                <c:pt idx="155">
                  <c:v>44228</c:v>
                </c:pt>
                <c:pt idx="156">
                  <c:v>44256</c:v>
                </c:pt>
                <c:pt idx="157">
                  <c:v>44287</c:v>
                </c:pt>
                <c:pt idx="158">
                  <c:v>44317</c:v>
                </c:pt>
                <c:pt idx="159">
                  <c:v>44348</c:v>
                </c:pt>
                <c:pt idx="160">
                  <c:v>44378</c:v>
                </c:pt>
                <c:pt idx="161">
                  <c:v>44409</c:v>
                </c:pt>
                <c:pt idx="162">
                  <c:v>44440</c:v>
                </c:pt>
                <c:pt idx="163">
                  <c:v>44470</c:v>
                </c:pt>
                <c:pt idx="164">
                  <c:v>44501</c:v>
                </c:pt>
                <c:pt idx="165">
                  <c:v>44531</c:v>
                </c:pt>
                <c:pt idx="166">
                  <c:v>44562</c:v>
                </c:pt>
                <c:pt idx="167">
                  <c:v>44593</c:v>
                </c:pt>
                <c:pt idx="168">
                  <c:v>44621</c:v>
                </c:pt>
                <c:pt idx="169">
                  <c:v>44652</c:v>
                </c:pt>
                <c:pt idx="170">
                  <c:v>44682</c:v>
                </c:pt>
                <c:pt idx="171">
                  <c:v>44713</c:v>
                </c:pt>
                <c:pt idx="172">
                  <c:v>44743</c:v>
                </c:pt>
                <c:pt idx="173">
                  <c:v>44774</c:v>
                </c:pt>
                <c:pt idx="174">
                  <c:v>44805</c:v>
                </c:pt>
                <c:pt idx="175">
                  <c:v>44835</c:v>
                </c:pt>
                <c:pt idx="176">
                  <c:v>44866</c:v>
                </c:pt>
                <c:pt idx="177">
                  <c:v>44896</c:v>
                </c:pt>
                <c:pt idx="178">
                  <c:v>44927</c:v>
                </c:pt>
                <c:pt idx="179">
                  <c:v>44958</c:v>
                </c:pt>
                <c:pt idx="180">
                  <c:v>44986</c:v>
                </c:pt>
                <c:pt idx="181">
                  <c:v>45017</c:v>
                </c:pt>
                <c:pt idx="182">
                  <c:v>45047</c:v>
                </c:pt>
                <c:pt idx="183">
                  <c:v>45078</c:v>
                </c:pt>
                <c:pt idx="184">
                  <c:v>45108</c:v>
                </c:pt>
                <c:pt idx="185">
                  <c:v>45139</c:v>
                </c:pt>
                <c:pt idx="186">
                  <c:v>45170</c:v>
                </c:pt>
                <c:pt idx="187">
                  <c:v>45200</c:v>
                </c:pt>
                <c:pt idx="188">
                  <c:v>45231</c:v>
                </c:pt>
                <c:pt idx="189">
                  <c:v>45261</c:v>
                </c:pt>
                <c:pt idx="190">
                  <c:v>45292</c:v>
                </c:pt>
                <c:pt idx="191">
                  <c:v>45323</c:v>
                </c:pt>
                <c:pt idx="192">
                  <c:v>45352</c:v>
                </c:pt>
                <c:pt idx="193">
                  <c:v>45383</c:v>
                </c:pt>
                <c:pt idx="194">
                  <c:v>45413</c:v>
                </c:pt>
                <c:pt idx="195">
                  <c:v>45444</c:v>
                </c:pt>
                <c:pt idx="196">
                  <c:v>45474</c:v>
                </c:pt>
                <c:pt idx="197">
                  <c:v>45505</c:v>
                </c:pt>
                <c:pt idx="198">
                  <c:v>45536</c:v>
                </c:pt>
              </c:numCache>
            </c:numRef>
          </c:cat>
          <c:val>
            <c:numRef>
              <c:f>'[Mapa sectorial.xlsx]Poblaciones'!$F$14:$F$212</c:f>
              <c:numCache>
                <c:formatCode>#,##0</c:formatCode>
                <c:ptCount val="199"/>
                <c:pt idx="0">
                  <c:v>21.423537213333361</c:v>
                </c:pt>
                <c:pt idx="1">
                  <c:v>48.435029586666701</c:v>
                </c:pt>
                <c:pt idx="2">
                  <c:v>10.176500746666648</c:v>
                </c:pt>
                <c:pt idx="3">
                  <c:v>-19.745382339999935</c:v>
                </c:pt>
                <c:pt idx="4">
                  <c:v>-31.06825845000003</c:v>
                </c:pt>
                <c:pt idx="5">
                  <c:v>-11.781371390000004</c:v>
                </c:pt>
                <c:pt idx="6">
                  <c:v>-1.365018770000006</c:v>
                </c:pt>
                <c:pt idx="7">
                  <c:v>7.4978048699999817</c:v>
                </c:pt>
                <c:pt idx="8">
                  <c:v>13.558082016666617</c:v>
                </c:pt>
                <c:pt idx="9">
                  <c:v>12.830018423333343</c:v>
                </c:pt>
                <c:pt idx="10">
                  <c:v>31.46194592333336</c:v>
                </c:pt>
                <c:pt idx="11">
                  <c:v>31.807496463333337</c:v>
                </c:pt>
                <c:pt idx="12">
                  <c:v>48.422034133333284</c:v>
                </c:pt>
                <c:pt idx="13">
                  <c:v>43.155087683333306</c:v>
                </c:pt>
                <c:pt idx="14">
                  <c:v>59.994859079999969</c:v>
                </c:pt>
                <c:pt idx="15">
                  <c:v>74.159880209999983</c:v>
                </c:pt>
                <c:pt idx="16">
                  <c:v>72.902623059999996</c:v>
                </c:pt>
                <c:pt idx="17">
                  <c:v>66.038140396666677</c:v>
                </c:pt>
                <c:pt idx="18">
                  <c:v>66.180655323333383</c:v>
                </c:pt>
                <c:pt idx="19">
                  <c:v>66.610238940000045</c:v>
                </c:pt>
                <c:pt idx="20">
                  <c:v>92.61739698000008</c:v>
                </c:pt>
                <c:pt idx="21">
                  <c:v>102.31059701666663</c:v>
                </c:pt>
                <c:pt idx="22">
                  <c:v>117.21809277333341</c:v>
                </c:pt>
                <c:pt idx="23">
                  <c:v>83.850786280000079</c:v>
                </c:pt>
                <c:pt idx="24">
                  <c:v>34.149611726666706</c:v>
                </c:pt>
                <c:pt idx="25">
                  <c:v>-4.060705756666664</c:v>
                </c:pt>
                <c:pt idx="26">
                  <c:v>-4.0265373333332946</c:v>
                </c:pt>
                <c:pt idx="27">
                  <c:v>17.583541490000016</c:v>
                </c:pt>
                <c:pt idx="28">
                  <c:v>26.171813696666675</c:v>
                </c:pt>
                <c:pt idx="29">
                  <c:v>-5.6855363700000225</c:v>
                </c:pt>
                <c:pt idx="30">
                  <c:v>-26.157292446666759</c:v>
                </c:pt>
                <c:pt idx="31">
                  <c:v>-64.93820877666667</c:v>
                </c:pt>
                <c:pt idx="32">
                  <c:v>-74.471080940000093</c:v>
                </c:pt>
                <c:pt idx="33">
                  <c:v>-75.438112079999996</c:v>
                </c:pt>
                <c:pt idx="34">
                  <c:v>-73.800695026666745</c:v>
                </c:pt>
                <c:pt idx="35">
                  <c:v>-43.529574036666759</c:v>
                </c:pt>
                <c:pt idx="36">
                  <c:v>-20.954000000000065</c:v>
                </c:pt>
                <c:pt idx="37">
                  <c:v>2.2333333333333485</c:v>
                </c:pt>
                <c:pt idx="38">
                  <c:v>-25.352666666666664</c:v>
                </c:pt>
                <c:pt idx="39">
                  <c:v>-46.736333333333334</c:v>
                </c:pt>
                <c:pt idx="40">
                  <c:v>-61.015333333333388</c:v>
                </c:pt>
                <c:pt idx="41">
                  <c:v>-48.769666666666637</c:v>
                </c:pt>
                <c:pt idx="42">
                  <c:v>-61.520999999999958</c:v>
                </c:pt>
                <c:pt idx="43">
                  <c:v>-32.365000000000009</c:v>
                </c:pt>
                <c:pt idx="44">
                  <c:v>-15.387333333333288</c:v>
                </c:pt>
                <c:pt idx="45">
                  <c:v>12.721666666666692</c:v>
                </c:pt>
                <c:pt idx="46">
                  <c:v>6.7846666666666806</c:v>
                </c:pt>
                <c:pt idx="47">
                  <c:v>-2.0936666666666497</c:v>
                </c:pt>
                <c:pt idx="48">
                  <c:v>-24.989000000000033</c:v>
                </c:pt>
                <c:pt idx="49">
                  <c:v>-33.765333333333331</c:v>
                </c:pt>
                <c:pt idx="50">
                  <c:v>2.9669999999999845</c:v>
                </c:pt>
                <c:pt idx="51">
                  <c:v>20.108333333333348</c:v>
                </c:pt>
                <c:pt idx="52">
                  <c:v>45.743000000000052</c:v>
                </c:pt>
                <c:pt idx="53">
                  <c:v>34.803999999999917</c:v>
                </c:pt>
                <c:pt idx="54">
                  <c:v>61.615666666666698</c:v>
                </c:pt>
                <c:pt idx="55">
                  <c:v>43.67133333333328</c:v>
                </c:pt>
                <c:pt idx="56">
                  <c:v>28.4493333333333</c:v>
                </c:pt>
                <c:pt idx="57">
                  <c:v>4.3809999999999718</c:v>
                </c:pt>
                <c:pt idx="58">
                  <c:v>0.82533333333327619</c:v>
                </c:pt>
                <c:pt idx="59">
                  <c:v>-9.0443333333333271</c:v>
                </c:pt>
                <c:pt idx="60">
                  <c:v>-7.6739999999999782</c:v>
                </c:pt>
                <c:pt idx="61">
                  <c:v>-14.954999999999984</c:v>
                </c:pt>
                <c:pt idx="62">
                  <c:v>-31.392000000000053</c:v>
                </c:pt>
                <c:pt idx="63">
                  <c:v>-23.211333333333357</c:v>
                </c:pt>
                <c:pt idx="64">
                  <c:v>-36.972333333333324</c:v>
                </c:pt>
                <c:pt idx="65">
                  <c:v>-6.5986666666665883</c:v>
                </c:pt>
                <c:pt idx="66">
                  <c:v>-24.514666666666642</c:v>
                </c:pt>
                <c:pt idx="67">
                  <c:v>-20.080666666666616</c:v>
                </c:pt>
                <c:pt idx="68">
                  <c:v>-33.950666666666677</c:v>
                </c:pt>
                <c:pt idx="69">
                  <c:v>-31.660000000000025</c:v>
                </c:pt>
                <c:pt idx="70">
                  <c:v>-30.502333333333297</c:v>
                </c:pt>
                <c:pt idx="71">
                  <c:v>-21.272333333333336</c:v>
                </c:pt>
                <c:pt idx="72">
                  <c:v>-7.0906666666666069</c:v>
                </c:pt>
                <c:pt idx="73">
                  <c:v>-1.4260000000000446</c:v>
                </c:pt>
                <c:pt idx="74">
                  <c:v>-2.3293333333332384</c:v>
                </c:pt>
                <c:pt idx="75">
                  <c:v>-9.4526666666667438</c:v>
                </c:pt>
                <c:pt idx="76">
                  <c:v>2.9783333333332962</c:v>
                </c:pt>
                <c:pt idx="77">
                  <c:v>-5.030333333333374</c:v>
                </c:pt>
                <c:pt idx="78">
                  <c:v>-6.8693333333333726</c:v>
                </c:pt>
                <c:pt idx="79">
                  <c:v>-1.19500000000005</c:v>
                </c:pt>
                <c:pt idx="80">
                  <c:v>8.2470000000000141</c:v>
                </c:pt>
                <c:pt idx="81">
                  <c:v>-0.84199999999998454</c:v>
                </c:pt>
                <c:pt idx="82">
                  <c:v>0.57699999999999818</c:v>
                </c:pt>
                <c:pt idx="83">
                  <c:v>-34.571333333333314</c:v>
                </c:pt>
                <c:pt idx="84">
                  <c:v>-43.687333333333299</c:v>
                </c:pt>
                <c:pt idx="85">
                  <c:v>-16.984666666666726</c:v>
                </c:pt>
                <c:pt idx="86">
                  <c:v>8.2013333333333094</c:v>
                </c:pt>
                <c:pt idx="87">
                  <c:v>4.3843333333334158</c:v>
                </c:pt>
                <c:pt idx="88">
                  <c:v>-42.925666666666643</c:v>
                </c:pt>
                <c:pt idx="89">
                  <c:v>-26.911666666666633</c:v>
                </c:pt>
                <c:pt idx="90">
                  <c:v>5.3590000000000373</c:v>
                </c:pt>
                <c:pt idx="91">
                  <c:v>36.58733333333339</c:v>
                </c:pt>
                <c:pt idx="92">
                  <c:v>25.841666666666697</c:v>
                </c:pt>
                <c:pt idx="93">
                  <c:v>33.379333333333363</c:v>
                </c:pt>
                <c:pt idx="94">
                  <c:v>74.074999999999989</c:v>
                </c:pt>
                <c:pt idx="95">
                  <c:v>91.048333333333346</c:v>
                </c:pt>
                <c:pt idx="96">
                  <c:v>69.829333333333238</c:v>
                </c:pt>
                <c:pt idx="97">
                  <c:v>0.2546666666667079</c:v>
                </c:pt>
                <c:pt idx="98">
                  <c:v>-32.887666666666632</c:v>
                </c:pt>
                <c:pt idx="99">
                  <c:v>-17.953666666666663</c:v>
                </c:pt>
                <c:pt idx="100">
                  <c:v>20.974333333333334</c:v>
                </c:pt>
                <c:pt idx="101">
                  <c:v>36.354999999999961</c:v>
                </c:pt>
                <c:pt idx="102">
                  <c:v>15.066333333333318</c:v>
                </c:pt>
                <c:pt idx="103">
                  <c:v>-12.920666666666705</c:v>
                </c:pt>
                <c:pt idx="104">
                  <c:v>-10.008000000000038</c:v>
                </c:pt>
                <c:pt idx="105">
                  <c:v>6.3123333333332994</c:v>
                </c:pt>
                <c:pt idx="106">
                  <c:v>-1.9379999999999313</c:v>
                </c:pt>
                <c:pt idx="107">
                  <c:v>12.577999999999975</c:v>
                </c:pt>
                <c:pt idx="108">
                  <c:v>41.27900000000011</c:v>
                </c:pt>
                <c:pt idx="109">
                  <c:v>87.239666666666722</c:v>
                </c:pt>
                <c:pt idx="110">
                  <c:v>111.98166666666663</c:v>
                </c:pt>
                <c:pt idx="111">
                  <c:v>97.167666666666605</c:v>
                </c:pt>
                <c:pt idx="112">
                  <c:v>86.666999999999973</c:v>
                </c:pt>
                <c:pt idx="113">
                  <c:v>39.28333333333336</c:v>
                </c:pt>
                <c:pt idx="114">
                  <c:v>47.53333333333336</c:v>
                </c:pt>
                <c:pt idx="115">
                  <c:v>24.632333333333293</c:v>
                </c:pt>
                <c:pt idx="116">
                  <c:v>55.616999999999962</c:v>
                </c:pt>
                <c:pt idx="117">
                  <c:v>24.90633333333335</c:v>
                </c:pt>
                <c:pt idx="118">
                  <c:v>7.4386666666665633</c:v>
                </c:pt>
                <c:pt idx="119">
                  <c:v>-2.8676666666666506</c:v>
                </c:pt>
                <c:pt idx="120">
                  <c:v>-1.5983333333334713</c:v>
                </c:pt>
                <c:pt idx="121">
                  <c:v>-7.1143333333333771</c:v>
                </c:pt>
                <c:pt idx="122">
                  <c:v>-17.316333333333262</c:v>
                </c:pt>
                <c:pt idx="123">
                  <c:v>-7.4259999999999309</c:v>
                </c:pt>
                <c:pt idx="124">
                  <c:v>-11.416999999999973</c:v>
                </c:pt>
                <c:pt idx="125">
                  <c:v>-10.481000000000051</c:v>
                </c:pt>
                <c:pt idx="126">
                  <c:v>-29.104333333333386</c:v>
                </c:pt>
                <c:pt idx="127">
                  <c:v>11.991000000000099</c:v>
                </c:pt>
                <c:pt idx="128">
                  <c:v>8.9470000000001164</c:v>
                </c:pt>
                <c:pt idx="129">
                  <c:v>34.946666666666715</c:v>
                </c:pt>
                <c:pt idx="130">
                  <c:v>30.459666666666749</c:v>
                </c:pt>
                <c:pt idx="131">
                  <c:v>62.769666666666637</c:v>
                </c:pt>
                <c:pt idx="132">
                  <c:v>77.970333333333372</c:v>
                </c:pt>
                <c:pt idx="133">
                  <c:v>63.708666666666772</c:v>
                </c:pt>
                <c:pt idx="134">
                  <c:v>38.485999999999933</c:v>
                </c:pt>
                <c:pt idx="135">
                  <c:v>-9.5806666666667297</c:v>
                </c:pt>
                <c:pt idx="136">
                  <c:v>-4.8160000000000309</c:v>
                </c:pt>
                <c:pt idx="137">
                  <c:v>9.3196666666667625</c:v>
                </c:pt>
                <c:pt idx="138">
                  <c:v>28.522000000000048</c:v>
                </c:pt>
                <c:pt idx="139">
                  <c:v>20.474999999999966</c:v>
                </c:pt>
                <c:pt idx="140">
                  <c:v>4.0963333333332343</c:v>
                </c:pt>
                <c:pt idx="141">
                  <c:v>-7.4870000000000232</c:v>
                </c:pt>
                <c:pt idx="142">
                  <c:v>-18.648333333333312</c:v>
                </c:pt>
                <c:pt idx="143">
                  <c:v>-67.168333333333237</c:v>
                </c:pt>
                <c:pt idx="144">
                  <c:v>-61.899333333333288</c:v>
                </c:pt>
                <c:pt idx="145">
                  <c:v>70.099333333333334</c:v>
                </c:pt>
                <c:pt idx="146">
                  <c:v>267.71033333333332</c:v>
                </c:pt>
                <c:pt idx="147">
                  <c:v>466.83133333333336</c:v>
                </c:pt>
                <c:pt idx="148">
                  <c:v>575.10233333333326</c:v>
                </c:pt>
                <c:pt idx="149">
                  <c:v>552.59466666666663</c:v>
                </c:pt>
                <c:pt idx="150">
                  <c:v>495.61166666666674</c:v>
                </c:pt>
                <c:pt idx="151">
                  <c:v>387.91633333333345</c:v>
                </c:pt>
                <c:pt idx="152">
                  <c:v>330.90366666666671</c:v>
                </c:pt>
                <c:pt idx="153">
                  <c:v>281.58000000000004</c:v>
                </c:pt>
                <c:pt idx="154">
                  <c:v>291.83533333333327</c:v>
                </c:pt>
                <c:pt idx="155">
                  <c:v>361.52833333333325</c:v>
                </c:pt>
                <c:pt idx="156">
                  <c:v>358.87866666666662</c:v>
                </c:pt>
                <c:pt idx="157">
                  <c:v>241.8986666666666</c:v>
                </c:pt>
                <c:pt idx="158">
                  <c:v>20.701333333333309</c:v>
                </c:pt>
                <c:pt idx="159">
                  <c:v>-150.3413333333333</c:v>
                </c:pt>
                <c:pt idx="160">
                  <c:v>-314.83333333333326</c:v>
                </c:pt>
                <c:pt idx="161">
                  <c:v>-324.41700000000003</c:v>
                </c:pt>
                <c:pt idx="162">
                  <c:v>-336.92566666666676</c:v>
                </c:pt>
                <c:pt idx="163">
                  <c:v>-246.47600000000011</c:v>
                </c:pt>
                <c:pt idx="164">
                  <c:v>-198.18066666666664</c:v>
                </c:pt>
                <c:pt idx="165">
                  <c:v>-167.94333333333338</c:v>
                </c:pt>
                <c:pt idx="166">
                  <c:v>-172.9466666666666</c:v>
                </c:pt>
                <c:pt idx="167">
                  <c:v>-238.67233333333331</c:v>
                </c:pt>
                <c:pt idx="168">
                  <c:v>-239.00866666666661</c:v>
                </c:pt>
                <c:pt idx="169">
                  <c:v>-281.48699999999997</c:v>
                </c:pt>
                <c:pt idx="170">
                  <c:v>-268.52566666666661</c:v>
                </c:pt>
                <c:pt idx="171">
                  <c:v>-283.34133333333341</c:v>
                </c:pt>
                <c:pt idx="172">
                  <c:v>-239.00066666666675</c:v>
                </c:pt>
                <c:pt idx="173">
                  <c:v>-203.113</c:v>
                </c:pt>
                <c:pt idx="174">
                  <c:v>-167.99633333333333</c:v>
                </c:pt>
                <c:pt idx="175">
                  <c:v>-163.64299999999997</c:v>
                </c:pt>
                <c:pt idx="176">
                  <c:v>-157.26566666666673</c:v>
                </c:pt>
                <c:pt idx="177">
                  <c:v>-116.75733333333335</c:v>
                </c:pt>
                <c:pt idx="178">
                  <c:v>-64.129000000000019</c:v>
                </c:pt>
                <c:pt idx="179">
                  <c:v>-42.299666666666553</c:v>
                </c:pt>
                <c:pt idx="180">
                  <c:v>-77.645666666666671</c:v>
                </c:pt>
                <c:pt idx="181">
                  <c:v>-70.496000000000038</c:v>
                </c:pt>
                <c:pt idx="182">
                  <c:v>-17.04200000000003</c:v>
                </c:pt>
                <c:pt idx="183">
                  <c:v>-31.253999999999962</c:v>
                </c:pt>
                <c:pt idx="184">
                  <c:v>-26.493770358450377</c:v>
                </c:pt>
                <c:pt idx="185">
                  <c:v>-55.87559883283916</c:v>
                </c:pt>
                <c:pt idx="186">
                  <c:v>13.067718146081347</c:v>
                </c:pt>
                <c:pt idx="187">
                  <c:v>16.094375050160465</c:v>
                </c:pt>
                <c:pt idx="188">
                  <c:v>9.6876541363199635</c:v>
                </c:pt>
                <c:pt idx="189">
                  <c:v>9.9243332462415879</c:v>
                </c:pt>
                <c:pt idx="190">
                  <c:v>-45.958939981518085</c:v>
                </c:pt>
                <c:pt idx="191">
                  <c:v>-38.96087448554988</c:v>
                </c:pt>
                <c:pt idx="192">
                  <c:v>-60.626365551936658</c:v>
                </c:pt>
                <c:pt idx="193">
                  <c:v>-2.4495698793909355</c:v>
                </c:pt>
                <c:pt idx="194">
                  <c:v>-12.939210657561034</c:v>
                </c:pt>
                <c:pt idx="195">
                  <c:v>27.773001416269153</c:v>
                </c:pt>
                <c:pt idx="196">
                  <c:v>20.376755465665894</c:v>
                </c:pt>
                <c:pt idx="197">
                  <c:v>45.362243916430941</c:v>
                </c:pt>
                <c:pt idx="198">
                  <c:v>-6.4058781171311239</c:v>
                </c:pt>
              </c:numCache>
            </c:numRef>
          </c:val>
          <c:extLst>
            <c:ext xmlns:c16="http://schemas.microsoft.com/office/drawing/2014/chart" uri="{C3380CC4-5D6E-409C-BE32-E72D297353CC}">
              <c16:uniqueId val="{00000003-27EA-4549-AA0D-2913DF3DB5B2}"/>
            </c:ext>
          </c:extLst>
        </c:ser>
        <c:ser>
          <c:idx val="2"/>
          <c:order val="2"/>
          <c:tx>
            <c:strRef>
              <c:f>'[Mapa sectorial.xlsx]Poblaciones'!$G$13</c:f>
              <c:strCache>
                <c:ptCount val="1"/>
                <c:pt idx="0">
                  <c:v>Población fuera de la fuerza de trabajo</c:v>
                </c:pt>
              </c:strCache>
            </c:strRef>
          </c:tx>
          <c:spPr>
            <a:solidFill>
              <a:schemeClr val="accent3"/>
            </a:solidFill>
            <a:ln>
              <a:noFill/>
            </a:ln>
            <a:effectLst/>
          </c:spPr>
          <c:invertIfNegative val="0"/>
          <c:dLbls>
            <c:dLbl>
              <c:idx val="198"/>
              <c:layout>
                <c:manualLayout>
                  <c:x val="1.8898809523809523E-2"/>
                  <c:y val="-3.527777777777772E-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DEC-4610-BD71-C839B8AC7F0E}"/>
                </c:ext>
              </c:extLst>
            </c:dLbl>
            <c:spPr>
              <a:noFill/>
              <a:ln>
                <a:noFill/>
              </a:ln>
              <a:effectLst/>
            </c:spPr>
            <c:txPr>
              <a:bodyPr rot="0" spcFirstLastPara="1" vertOverflow="ellipsis" vert="horz" wrap="square" anchor="ctr" anchorCtr="1"/>
              <a:lstStyle/>
              <a:p>
                <a:pPr>
                  <a:defRPr sz="1200" b="1" i="0" u="none" strike="noStrike" kern="1200" baseline="0">
                    <a:solidFill>
                      <a:schemeClr val="accent3"/>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'[Mapa sectorial.xlsx]Poblaciones'!$A$14:$A$212</c:f>
              <c:numCache>
                <c:formatCode>mmm\-yy</c:formatCode>
                <c:ptCount val="199"/>
                <c:pt idx="0">
                  <c:v>39508</c:v>
                </c:pt>
                <c:pt idx="1">
                  <c:v>39539</c:v>
                </c:pt>
                <c:pt idx="2">
                  <c:v>39569</c:v>
                </c:pt>
                <c:pt idx="3">
                  <c:v>39600</c:v>
                </c:pt>
                <c:pt idx="4">
                  <c:v>39630</c:v>
                </c:pt>
                <c:pt idx="5">
                  <c:v>39661</c:v>
                </c:pt>
                <c:pt idx="6">
                  <c:v>39692</c:v>
                </c:pt>
                <c:pt idx="7">
                  <c:v>39722</c:v>
                </c:pt>
                <c:pt idx="8">
                  <c:v>39753</c:v>
                </c:pt>
                <c:pt idx="9">
                  <c:v>39783</c:v>
                </c:pt>
                <c:pt idx="10">
                  <c:v>39814</c:v>
                </c:pt>
                <c:pt idx="11">
                  <c:v>39845</c:v>
                </c:pt>
                <c:pt idx="12">
                  <c:v>39873</c:v>
                </c:pt>
                <c:pt idx="13">
                  <c:v>39904</c:v>
                </c:pt>
                <c:pt idx="14">
                  <c:v>39934</c:v>
                </c:pt>
                <c:pt idx="15">
                  <c:v>39965</c:v>
                </c:pt>
                <c:pt idx="16">
                  <c:v>39995</c:v>
                </c:pt>
                <c:pt idx="17">
                  <c:v>40026</c:v>
                </c:pt>
                <c:pt idx="18">
                  <c:v>40057</c:v>
                </c:pt>
                <c:pt idx="19">
                  <c:v>40087</c:v>
                </c:pt>
                <c:pt idx="20">
                  <c:v>40118</c:v>
                </c:pt>
                <c:pt idx="21">
                  <c:v>40148</c:v>
                </c:pt>
                <c:pt idx="22">
                  <c:v>40179</c:v>
                </c:pt>
                <c:pt idx="23">
                  <c:v>40210</c:v>
                </c:pt>
                <c:pt idx="24">
                  <c:v>40238</c:v>
                </c:pt>
                <c:pt idx="25">
                  <c:v>40269</c:v>
                </c:pt>
                <c:pt idx="26">
                  <c:v>40299</c:v>
                </c:pt>
                <c:pt idx="27">
                  <c:v>40330</c:v>
                </c:pt>
                <c:pt idx="28">
                  <c:v>40360</c:v>
                </c:pt>
                <c:pt idx="29">
                  <c:v>40391</c:v>
                </c:pt>
                <c:pt idx="30">
                  <c:v>40422</c:v>
                </c:pt>
                <c:pt idx="31">
                  <c:v>40452</c:v>
                </c:pt>
                <c:pt idx="32">
                  <c:v>40483</c:v>
                </c:pt>
                <c:pt idx="33">
                  <c:v>40513</c:v>
                </c:pt>
                <c:pt idx="34">
                  <c:v>40544</c:v>
                </c:pt>
                <c:pt idx="35">
                  <c:v>40575</c:v>
                </c:pt>
                <c:pt idx="36">
                  <c:v>40603</c:v>
                </c:pt>
                <c:pt idx="37">
                  <c:v>40634</c:v>
                </c:pt>
                <c:pt idx="38">
                  <c:v>40664</c:v>
                </c:pt>
                <c:pt idx="39">
                  <c:v>40695</c:v>
                </c:pt>
                <c:pt idx="40">
                  <c:v>40725</c:v>
                </c:pt>
                <c:pt idx="41">
                  <c:v>40756</c:v>
                </c:pt>
                <c:pt idx="42">
                  <c:v>40787</c:v>
                </c:pt>
                <c:pt idx="43">
                  <c:v>40817</c:v>
                </c:pt>
                <c:pt idx="44">
                  <c:v>40848</c:v>
                </c:pt>
                <c:pt idx="45">
                  <c:v>40878</c:v>
                </c:pt>
                <c:pt idx="46">
                  <c:v>40909</c:v>
                </c:pt>
                <c:pt idx="47">
                  <c:v>40940</c:v>
                </c:pt>
                <c:pt idx="48">
                  <c:v>40969</c:v>
                </c:pt>
                <c:pt idx="49">
                  <c:v>41000</c:v>
                </c:pt>
                <c:pt idx="50">
                  <c:v>41030</c:v>
                </c:pt>
                <c:pt idx="51">
                  <c:v>41061</c:v>
                </c:pt>
                <c:pt idx="52">
                  <c:v>41091</c:v>
                </c:pt>
                <c:pt idx="53">
                  <c:v>41122</c:v>
                </c:pt>
                <c:pt idx="54">
                  <c:v>41153</c:v>
                </c:pt>
                <c:pt idx="55">
                  <c:v>41183</c:v>
                </c:pt>
                <c:pt idx="56">
                  <c:v>41214</c:v>
                </c:pt>
                <c:pt idx="57">
                  <c:v>41244</c:v>
                </c:pt>
                <c:pt idx="58">
                  <c:v>41275</c:v>
                </c:pt>
                <c:pt idx="59">
                  <c:v>41306</c:v>
                </c:pt>
                <c:pt idx="60">
                  <c:v>41334</c:v>
                </c:pt>
                <c:pt idx="61">
                  <c:v>41365</c:v>
                </c:pt>
                <c:pt idx="62">
                  <c:v>41395</c:v>
                </c:pt>
                <c:pt idx="63">
                  <c:v>41426</c:v>
                </c:pt>
                <c:pt idx="64">
                  <c:v>41456</c:v>
                </c:pt>
                <c:pt idx="65">
                  <c:v>41487</c:v>
                </c:pt>
                <c:pt idx="66">
                  <c:v>41518</c:v>
                </c:pt>
                <c:pt idx="67">
                  <c:v>41548</c:v>
                </c:pt>
                <c:pt idx="68">
                  <c:v>41579</c:v>
                </c:pt>
                <c:pt idx="69">
                  <c:v>41609</c:v>
                </c:pt>
                <c:pt idx="70">
                  <c:v>41640</c:v>
                </c:pt>
                <c:pt idx="71">
                  <c:v>41671</c:v>
                </c:pt>
                <c:pt idx="72">
                  <c:v>41699</c:v>
                </c:pt>
                <c:pt idx="73">
                  <c:v>41730</c:v>
                </c:pt>
                <c:pt idx="74">
                  <c:v>41760</c:v>
                </c:pt>
                <c:pt idx="75">
                  <c:v>41791</c:v>
                </c:pt>
                <c:pt idx="76">
                  <c:v>41821</c:v>
                </c:pt>
                <c:pt idx="77">
                  <c:v>41852</c:v>
                </c:pt>
                <c:pt idx="78">
                  <c:v>41883</c:v>
                </c:pt>
                <c:pt idx="79">
                  <c:v>41913</c:v>
                </c:pt>
                <c:pt idx="80">
                  <c:v>41944</c:v>
                </c:pt>
                <c:pt idx="81">
                  <c:v>41974</c:v>
                </c:pt>
                <c:pt idx="82">
                  <c:v>42005</c:v>
                </c:pt>
                <c:pt idx="83">
                  <c:v>42036</c:v>
                </c:pt>
                <c:pt idx="84">
                  <c:v>42064</c:v>
                </c:pt>
                <c:pt idx="85">
                  <c:v>42095</c:v>
                </c:pt>
                <c:pt idx="86">
                  <c:v>42125</c:v>
                </c:pt>
                <c:pt idx="87">
                  <c:v>42156</c:v>
                </c:pt>
                <c:pt idx="88">
                  <c:v>42186</c:v>
                </c:pt>
                <c:pt idx="89">
                  <c:v>42217</c:v>
                </c:pt>
                <c:pt idx="90">
                  <c:v>42248</c:v>
                </c:pt>
                <c:pt idx="91">
                  <c:v>42278</c:v>
                </c:pt>
                <c:pt idx="92">
                  <c:v>42309</c:v>
                </c:pt>
                <c:pt idx="93">
                  <c:v>42339</c:v>
                </c:pt>
                <c:pt idx="94">
                  <c:v>42370</c:v>
                </c:pt>
                <c:pt idx="95">
                  <c:v>42401</c:v>
                </c:pt>
                <c:pt idx="96">
                  <c:v>42430</c:v>
                </c:pt>
                <c:pt idx="97">
                  <c:v>42461</c:v>
                </c:pt>
                <c:pt idx="98">
                  <c:v>42491</c:v>
                </c:pt>
                <c:pt idx="99">
                  <c:v>42522</c:v>
                </c:pt>
                <c:pt idx="100">
                  <c:v>42552</c:v>
                </c:pt>
                <c:pt idx="101">
                  <c:v>42583</c:v>
                </c:pt>
                <c:pt idx="102">
                  <c:v>42614</c:v>
                </c:pt>
                <c:pt idx="103">
                  <c:v>42644</c:v>
                </c:pt>
                <c:pt idx="104">
                  <c:v>42675</c:v>
                </c:pt>
                <c:pt idx="105">
                  <c:v>42705</c:v>
                </c:pt>
                <c:pt idx="106">
                  <c:v>42736</c:v>
                </c:pt>
                <c:pt idx="107">
                  <c:v>42767</c:v>
                </c:pt>
                <c:pt idx="108">
                  <c:v>42795</c:v>
                </c:pt>
                <c:pt idx="109">
                  <c:v>42826</c:v>
                </c:pt>
                <c:pt idx="110">
                  <c:v>42856</c:v>
                </c:pt>
                <c:pt idx="111">
                  <c:v>42887</c:v>
                </c:pt>
                <c:pt idx="112">
                  <c:v>42917</c:v>
                </c:pt>
                <c:pt idx="113">
                  <c:v>42948</c:v>
                </c:pt>
                <c:pt idx="114">
                  <c:v>42979</c:v>
                </c:pt>
                <c:pt idx="115">
                  <c:v>43009</c:v>
                </c:pt>
                <c:pt idx="116">
                  <c:v>43040</c:v>
                </c:pt>
                <c:pt idx="117">
                  <c:v>43070</c:v>
                </c:pt>
                <c:pt idx="118">
                  <c:v>43101</c:v>
                </c:pt>
                <c:pt idx="119">
                  <c:v>43132</c:v>
                </c:pt>
                <c:pt idx="120">
                  <c:v>43160</c:v>
                </c:pt>
                <c:pt idx="121">
                  <c:v>43191</c:v>
                </c:pt>
                <c:pt idx="122">
                  <c:v>43221</c:v>
                </c:pt>
                <c:pt idx="123">
                  <c:v>43252</c:v>
                </c:pt>
                <c:pt idx="124">
                  <c:v>43282</c:v>
                </c:pt>
                <c:pt idx="125">
                  <c:v>43313</c:v>
                </c:pt>
                <c:pt idx="126">
                  <c:v>43344</c:v>
                </c:pt>
                <c:pt idx="127">
                  <c:v>43374</c:v>
                </c:pt>
                <c:pt idx="128">
                  <c:v>43405</c:v>
                </c:pt>
                <c:pt idx="129">
                  <c:v>43435</c:v>
                </c:pt>
                <c:pt idx="130">
                  <c:v>43466</c:v>
                </c:pt>
                <c:pt idx="131">
                  <c:v>43497</c:v>
                </c:pt>
                <c:pt idx="132">
                  <c:v>43525</c:v>
                </c:pt>
                <c:pt idx="133">
                  <c:v>43556</c:v>
                </c:pt>
                <c:pt idx="134">
                  <c:v>43586</c:v>
                </c:pt>
                <c:pt idx="135">
                  <c:v>43617</c:v>
                </c:pt>
                <c:pt idx="136">
                  <c:v>43647</c:v>
                </c:pt>
                <c:pt idx="137">
                  <c:v>43678</c:v>
                </c:pt>
                <c:pt idx="138">
                  <c:v>43709</c:v>
                </c:pt>
                <c:pt idx="139">
                  <c:v>43739</c:v>
                </c:pt>
                <c:pt idx="140">
                  <c:v>43770</c:v>
                </c:pt>
                <c:pt idx="141">
                  <c:v>43800</c:v>
                </c:pt>
                <c:pt idx="142">
                  <c:v>43831</c:v>
                </c:pt>
                <c:pt idx="143">
                  <c:v>43862</c:v>
                </c:pt>
                <c:pt idx="144">
                  <c:v>43891</c:v>
                </c:pt>
                <c:pt idx="145">
                  <c:v>43922</c:v>
                </c:pt>
                <c:pt idx="146">
                  <c:v>43952</c:v>
                </c:pt>
                <c:pt idx="147">
                  <c:v>43983</c:v>
                </c:pt>
                <c:pt idx="148">
                  <c:v>44013</c:v>
                </c:pt>
                <c:pt idx="149">
                  <c:v>44044</c:v>
                </c:pt>
                <c:pt idx="150">
                  <c:v>44075</c:v>
                </c:pt>
                <c:pt idx="151">
                  <c:v>44105</c:v>
                </c:pt>
                <c:pt idx="152">
                  <c:v>44136</c:v>
                </c:pt>
                <c:pt idx="153">
                  <c:v>44166</c:v>
                </c:pt>
                <c:pt idx="154">
                  <c:v>44197</c:v>
                </c:pt>
                <c:pt idx="155">
                  <c:v>44228</c:v>
                </c:pt>
                <c:pt idx="156">
                  <c:v>44256</c:v>
                </c:pt>
                <c:pt idx="157">
                  <c:v>44287</c:v>
                </c:pt>
                <c:pt idx="158">
                  <c:v>44317</c:v>
                </c:pt>
                <c:pt idx="159">
                  <c:v>44348</c:v>
                </c:pt>
                <c:pt idx="160">
                  <c:v>44378</c:v>
                </c:pt>
                <c:pt idx="161">
                  <c:v>44409</c:v>
                </c:pt>
                <c:pt idx="162">
                  <c:v>44440</c:v>
                </c:pt>
                <c:pt idx="163">
                  <c:v>44470</c:v>
                </c:pt>
                <c:pt idx="164">
                  <c:v>44501</c:v>
                </c:pt>
                <c:pt idx="165">
                  <c:v>44531</c:v>
                </c:pt>
                <c:pt idx="166">
                  <c:v>44562</c:v>
                </c:pt>
                <c:pt idx="167">
                  <c:v>44593</c:v>
                </c:pt>
                <c:pt idx="168">
                  <c:v>44621</c:v>
                </c:pt>
                <c:pt idx="169">
                  <c:v>44652</c:v>
                </c:pt>
                <c:pt idx="170">
                  <c:v>44682</c:v>
                </c:pt>
                <c:pt idx="171">
                  <c:v>44713</c:v>
                </c:pt>
                <c:pt idx="172">
                  <c:v>44743</c:v>
                </c:pt>
                <c:pt idx="173">
                  <c:v>44774</c:v>
                </c:pt>
                <c:pt idx="174">
                  <c:v>44805</c:v>
                </c:pt>
                <c:pt idx="175">
                  <c:v>44835</c:v>
                </c:pt>
                <c:pt idx="176">
                  <c:v>44866</c:v>
                </c:pt>
                <c:pt idx="177">
                  <c:v>44896</c:v>
                </c:pt>
                <c:pt idx="178">
                  <c:v>44927</c:v>
                </c:pt>
                <c:pt idx="179">
                  <c:v>44958</c:v>
                </c:pt>
                <c:pt idx="180">
                  <c:v>44986</c:v>
                </c:pt>
                <c:pt idx="181">
                  <c:v>45017</c:v>
                </c:pt>
                <c:pt idx="182">
                  <c:v>45047</c:v>
                </c:pt>
                <c:pt idx="183">
                  <c:v>45078</c:v>
                </c:pt>
                <c:pt idx="184">
                  <c:v>45108</c:v>
                </c:pt>
                <c:pt idx="185">
                  <c:v>45139</c:v>
                </c:pt>
                <c:pt idx="186">
                  <c:v>45170</c:v>
                </c:pt>
                <c:pt idx="187">
                  <c:v>45200</c:v>
                </c:pt>
                <c:pt idx="188">
                  <c:v>45231</c:v>
                </c:pt>
                <c:pt idx="189">
                  <c:v>45261</c:v>
                </c:pt>
                <c:pt idx="190">
                  <c:v>45292</c:v>
                </c:pt>
                <c:pt idx="191">
                  <c:v>45323</c:v>
                </c:pt>
                <c:pt idx="192">
                  <c:v>45352</c:v>
                </c:pt>
                <c:pt idx="193">
                  <c:v>45383</c:v>
                </c:pt>
                <c:pt idx="194">
                  <c:v>45413</c:v>
                </c:pt>
                <c:pt idx="195">
                  <c:v>45444</c:v>
                </c:pt>
                <c:pt idx="196">
                  <c:v>45474</c:v>
                </c:pt>
                <c:pt idx="197">
                  <c:v>45505</c:v>
                </c:pt>
                <c:pt idx="198">
                  <c:v>45536</c:v>
                </c:pt>
              </c:numCache>
            </c:numRef>
          </c:cat>
          <c:val>
            <c:numRef>
              <c:f>'[Mapa sectorial.xlsx]Poblaciones'!$G$14:$G$212</c:f>
              <c:numCache>
                <c:formatCode>#,##0</c:formatCode>
                <c:ptCount val="199"/>
                <c:pt idx="0">
                  <c:v>-92.228847333333533</c:v>
                </c:pt>
                <c:pt idx="1">
                  <c:v>-141.39666710000006</c:v>
                </c:pt>
                <c:pt idx="2">
                  <c:v>-93.628256066666836</c:v>
                </c:pt>
                <c:pt idx="3">
                  <c:v>11.267716033333727</c:v>
                </c:pt>
                <c:pt idx="4">
                  <c:v>-5.0298235999998724</c:v>
                </c:pt>
                <c:pt idx="5">
                  <c:v>-57.664994599999773</c:v>
                </c:pt>
                <c:pt idx="6">
                  <c:v>-76.21099573333322</c:v>
                </c:pt>
                <c:pt idx="7">
                  <c:v>-29.240916733333506</c:v>
                </c:pt>
                <c:pt idx="8">
                  <c:v>29.525931966666803</c:v>
                </c:pt>
                <c:pt idx="9">
                  <c:v>-0.31846493333318904</c:v>
                </c:pt>
                <c:pt idx="10">
                  <c:v>27.801756200000227</c:v>
                </c:pt>
                <c:pt idx="11">
                  <c:v>0.69606726666688701</c:v>
                </c:pt>
                <c:pt idx="12">
                  <c:v>44.627595700000256</c:v>
                </c:pt>
                <c:pt idx="13">
                  <c:v>43.778905266666698</c:v>
                </c:pt>
                <c:pt idx="14">
                  <c:v>40.134573433333344</c:v>
                </c:pt>
                <c:pt idx="15">
                  <c:v>-60.896924533333504</c:v>
                </c:pt>
                <c:pt idx="16">
                  <c:v>-57.67620560000023</c:v>
                </c:pt>
                <c:pt idx="17">
                  <c:v>-52.28744840000013</c:v>
                </c:pt>
                <c:pt idx="18">
                  <c:v>-5.2093683666666948</c:v>
                </c:pt>
                <c:pt idx="19">
                  <c:v>-29.4206224666666</c:v>
                </c:pt>
                <c:pt idx="20">
                  <c:v>-91.910442766666847</c:v>
                </c:pt>
                <c:pt idx="21">
                  <c:v>-144.31262016666665</c:v>
                </c:pt>
                <c:pt idx="22">
                  <c:v>-168.70021910000014</c:v>
                </c:pt>
                <c:pt idx="23">
                  <c:v>-99.525385633333372</c:v>
                </c:pt>
                <c:pt idx="24">
                  <c:v>-22.728075066666634</c:v>
                </c:pt>
                <c:pt idx="25">
                  <c:v>12.554679233333445</c:v>
                </c:pt>
                <c:pt idx="26">
                  <c:v>-18.566612266666425</c:v>
                </c:pt>
                <c:pt idx="27">
                  <c:v>-32.783402933333491</c:v>
                </c:pt>
                <c:pt idx="28">
                  <c:v>-28.753598300000021</c:v>
                </c:pt>
                <c:pt idx="29">
                  <c:v>-25.475869300000113</c:v>
                </c:pt>
                <c:pt idx="30">
                  <c:v>-56.740826133333485</c:v>
                </c:pt>
                <c:pt idx="31">
                  <c:v>-90.874636999999893</c:v>
                </c:pt>
                <c:pt idx="32">
                  <c:v>-113.37103653333315</c:v>
                </c:pt>
                <c:pt idx="33">
                  <c:v>-100.90847116666646</c:v>
                </c:pt>
                <c:pt idx="34">
                  <c:v>-89.449870033333355</c:v>
                </c:pt>
                <c:pt idx="35">
                  <c:v>-66.258795166666687</c:v>
                </c:pt>
                <c:pt idx="36">
                  <c:v>-93.315333333333683</c:v>
                </c:pt>
                <c:pt idx="37">
                  <c:v>-94.67133333333345</c:v>
                </c:pt>
                <c:pt idx="38">
                  <c:v>-91.552333333333536</c:v>
                </c:pt>
                <c:pt idx="39">
                  <c:v>-91.552999999999884</c:v>
                </c:pt>
                <c:pt idx="40">
                  <c:v>-104.67933333333326</c:v>
                </c:pt>
                <c:pt idx="41">
                  <c:v>-97.519000000000005</c:v>
                </c:pt>
                <c:pt idx="42">
                  <c:v>-89.752999999999929</c:v>
                </c:pt>
                <c:pt idx="43">
                  <c:v>-86.179000000000087</c:v>
                </c:pt>
                <c:pt idx="44">
                  <c:v>-71.944000000000187</c:v>
                </c:pt>
                <c:pt idx="45">
                  <c:v>-34.403666666666822</c:v>
                </c:pt>
                <c:pt idx="46">
                  <c:v>0.62200000000007094</c:v>
                </c:pt>
                <c:pt idx="47">
                  <c:v>3.2356666666664751</c:v>
                </c:pt>
                <c:pt idx="48">
                  <c:v>-24.975333333333083</c:v>
                </c:pt>
                <c:pt idx="49">
                  <c:v>-24.09900000000016</c:v>
                </c:pt>
                <c:pt idx="50">
                  <c:v>-61.742333333333136</c:v>
                </c:pt>
                <c:pt idx="51">
                  <c:v>-47.894999999999754</c:v>
                </c:pt>
                <c:pt idx="52">
                  <c:v>-58.382000000000062</c:v>
                </c:pt>
                <c:pt idx="53">
                  <c:v>-58.698000000000093</c:v>
                </c:pt>
                <c:pt idx="54">
                  <c:v>-32.348999999999933</c:v>
                </c:pt>
                <c:pt idx="55">
                  <c:v>11.24466666666649</c:v>
                </c:pt>
                <c:pt idx="56">
                  <c:v>39.816333333333432</c:v>
                </c:pt>
                <c:pt idx="57">
                  <c:v>39.219333333333452</c:v>
                </c:pt>
                <c:pt idx="58">
                  <c:v>14.117333333333136</c:v>
                </c:pt>
                <c:pt idx="59">
                  <c:v>6.3823333333336905</c:v>
                </c:pt>
                <c:pt idx="60">
                  <c:v>20.454666666666526</c:v>
                </c:pt>
                <c:pt idx="61">
                  <c:v>31.381999999999834</c:v>
                </c:pt>
                <c:pt idx="62">
                  <c:v>44.66533333333291</c:v>
                </c:pt>
                <c:pt idx="63">
                  <c:v>68.749666666666599</c:v>
                </c:pt>
                <c:pt idx="64">
                  <c:v>82.584666666666635</c:v>
                </c:pt>
                <c:pt idx="65">
                  <c:v>55.984333333333325</c:v>
                </c:pt>
                <c:pt idx="66">
                  <c:v>43.896666666666988</c:v>
                </c:pt>
                <c:pt idx="67">
                  <c:v>66.161666666666861</c:v>
                </c:pt>
                <c:pt idx="68">
                  <c:v>100.42033333333325</c:v>
                </c:pt>
                <c:pt idx="69">
                  <c:v>87.511333333333369</c:v>
                </c:pt>
                <c:pt idx="70">
                  <c:v>39.898000000000138</c:v>
                </c:pt>
                <c:pt idx="71">
                  <c:v>20.408666666666477</c:v>
                </c:pt>
                <c:pt idx="72">
                  <c:v>29.23900000000026</c:v>
                </c:pt>
                <c:pt idx="73">
                  <c:v>2.3896666666666988</c:v>
                </c:pt>
                <c:pt idx="74">
                  <c:v>20.940000000000282</c:v>
                </c:pt>
                <c:pt idx="75">
                  <c:v>-14.009999999999991</c:v>
                </c:pt>
                <c:pt idx="76">
                  <c:v>32.069333333333361</c:v>
                </c:pt>
                <c:pt idx="77">
                  <c:v>39.026000000000295</c:v>
                </c:pt>
                <c:pt idx="78">
                  <c:v>14.853666666666413</c:v>
                </c:pt>
                <c:pt idx="79">
                  <c:v>-52.813000000000102</c:v>
                </c:pt>
                <c:pt idx="80">
                  <c:v>-46.012666666666519</c:v>
                </c:pt>
                <c:pt idx="81">
                  <c:v>-11.678333333333285</c:v>
                </c:pt>
                <c:pt idx="82">
                  <c:v>38.765333333333501</c:v>
                </c:pt>
                <c:pt idx="83">
                  <c:v>33.916333333333569</c:v>
                </c:pt>
                <c:pt idx="84">
                  <c:v>16.366999999999734</c:v>
                </c:pt>
                <c:pt idx="85">
                  <c:v>15.150333333333265</c:v>
                </c:pt>
                <c:pt idx="86">
                  <c:v>25.221333333333178</c:v>
                </c:pt>
                <c:pt idx="87">
                  <c:v>96.556333333333214</c:v>
                </c:pt>
                <c:pt idx="88">
                  <c:v>116.73400000000015</c:v>
                </c:pt>
                <c:pt idx="89">
                  <c:v>127.17466666666678</c:v>
                </c:pt>
                <c:pt idx="90">
                  <c:v>120.56833333333338</c:v>
                </c:pt>
                <c:pt idx="91">
                  <c:v>102.20100000000002</c:v>
                </c:pt>
                <c:pt idx="92">
                  <c:v>52.275333333333265</c:v>
                </c:pt>
                <c:pt idx="93">
                  <c:v>35.34166666666647</c:v>
                </c:pt>
                <c:pt idx="94">
                  <c:v>42.591999999999871</c:v>
                </c:pt>
                <c:pt idx="95">
                  <c:v>46.413333333333185</c:v>
                </c:pt>
                <c:pt idx="96">
                  <c:v>71.077666666666801</c:v>
                </c:pt>
                <c:pt idx="97">
                  <c:v>93.01433333333398</c:v>
                </c:pt>
                <c:pt idx="98">
                  <c:v>167.6996666666671</c:v>
                </c:pt>
                <c:pt idx="99">
                  <c:v>97.294999999999845</c:v>
                </c:pt>
                <c:pt idx="100">
                  <c:v>66.842666666666446</c:v>
                </c:pt>
                <c:pt idx="101">
                  <c:v>28.285666666666657</c:v>
                </c:pt>
                <c:pt idx="102">
                  <c:v>72.073999999999842</c:v>
                </c:pt>
                <c:pt idx="103">
                  <c:v>97.603666666666641</c:v>
                </c:pt>
                <c:pt idx="104">
                  <c:v>123.3900000000001</c:v>
                </c:pt>
                <c:pt idx="105">
                  <c:v>91.256000000000085</c:v>
                </c:pt>
                <c:pt idx="106">
                  <c:v>93.299666666666781</c:v>
                </c:pt>
                <c:pt idx="107">
                  <c:v>117.73233333333337</c:v>
                </c:pt>
                <c:pt idx="108">
                  <c:v>135.30066666666676</c:v>
                </c:pt>
                <c:pt idx="109">
                  <c:v>118.33833333333314</c:v>
                </c:pt>
                <c:pt idx="110">
                  <c:v>25.825333333333219</c:v>
                </c:pt>
                <c:pt idx="111">
                  <c:v>39.670333333333474</c:v>
                </c:pt>
                <c:pt idx="112">
                  <c:v>61.2349999999999</c:v>
                </c:pt>
                <c:pt idx="113">
                  <c:v>108.13299999999981</c:v>
                </c:pt>
                <c:pt idx="114">
                  <c:v>74.185000000000173</c:v>
                </c:pt>
                <c:pt idx="115">
                  <c:v>86.566000000000031</c:v>
                </c:pt>
                <c:pt idx="116">
                  <c:v>73.142333333333227</c:v>
                </c:pt>
                <c:pt idx="117">
                  <c:v>129.90133333333347</c:v>
                </c:pt>
                <c:pt idx="118">
                  <c:v>141.09399999999982</c:v>
                </c:pt>
                <c:pt idx="119">
                  <c:v>142.30233333333308</c:v>
                </c:pt>
                <c:pt idx="120">
                  <c:v>99.008000000000038</c:v>
                </c:pt>
                <c:pt idx="121">
                  <c:v>77.774666666666462</c:v>
                </c:pt>
                <c:pt idx="122">
                  <c:v>27.090666666666721</c:v>
                </c:pt>
                <c:pt idx="123">
                  <c:v>69.303666666666686</c:v>
                </c:pt>
                <c:pt idx="124">
                  <c:v>-11.296666666666624</c:v>
                </c:pt>
                <c:pt idx="125">
                  <c:v>60.340333333333092</c:v>
                </c:pt>
                <c:pt idx="126">
                  <c:v>24.283333333333076</c:v>
                </c:pt>
                <c:pt idx="127">
                  <c:v>87.950000000000045</c:v>
                </c:pt>
                <c:pt idx="128">
                  <c:v>80.461000000000013</c:v>
                </c:pt>
                <c:pt idx="129">
                  <c:v>61.33133333333285</c:v>
                </c:pt>
                <c:pt idx="130">
                  <c:v>12.923000000000002</c:v>
                </c:pt>
                <c:pt idx="131">
                  <c:v>-34.316333333333205</c:v>
                </c:pt>
                <c:pt idx="132">
                  <c:v>-26.812333333333527</c:v>
                </c:pt>
                <c:pt idx="133">
                  <c:v>29.455333333333328</c:v>
                </c:pt>
                <c:pt idx="134">
                  <c:v>91.739999999999782</c:v>
                </c:pt>
                <c:pt idx="135">
                  <c:v>64.430000000000064</c:v>
                </c:pt>
                <c:pt idx="136">
                  <c:v>72.67766666666671</c:v>
                </c:pt>
                <c:pt idx="137">
                  <c:v>62.240333333333638</c:v>
                </c:pt>
                <c:pt idx="138">
                  <c:v>138.33533333333344</c:v>
                </c:pt>
                <c:pt idx="139">
                  <c:v>101.33533333333321</c:v>
                </c:pt>
                <c:pt idx="140">
                  <c:v>53.239666666666608</c:v>
                </c:pt>
                <c:pt idx="141">
                  <c:v>47.657000000000608</c:v>
                </c:pt>
                <c:pt idx="142">
                  <c:v>66.363333333333458</c:v>
                </c:pt>
                <c:pt idx="143">
                  <c:v>115.45533333333333</c:v>
                </c:pt>
                <c:pt idx="144">
                  <c:v>249.6216666666669</c:v>
                </c:pt>
                <c:pt idx="145">
                  <c:v>536.68033333333324</c:v>
                </c:pt>
                <c:pt idx="146">
                  <c:v>677.09033333333332</c:v>
                </c:pt>
                <c:pt idx="147">
                  <c:v>675.52233333333311</c:v>
                </c:pt>
                <c:pt idx="148">
                  <c:v>501.54100000000017</c:v>
                </c:pt>
                <c:pt idx="149">
                  <c:v>374.70366666666609</c:v>
                </c:pt>
                <c:pt idx="150">
                  <c:v>256.73966666666661</c:v>
                </c:pt>
                <c:pt idx="151">
                  <c:v>166.53566666666666</c:v>
                </c:pt>
                <c:pt idx="152">
                  <c:v>161.16600000000017</c:v>
                </c:pt>
                <c:pt idx="153">
                  <c:v>150.38799999999947</c:v>
                </c:pt>
                <c:pt idx="154">
                  <c:v>166.61433333333321</c:v>
                </c:pt>
                <c:pt idx="155">
                  <c:v>121.02366666666671</c:v>
                </c:pt>
                <c:pt idx="156">
                  <c:v>-25.188000000000102</c:v>
                </c:pt>
                <c:pt idx="157">
                  <c:v>-362.74366666666651</c:v>
                </c:pt>
                <c:pt idx="158">
                  <c:v>-436.19699999999989</c:v>
                </c:pt>
                <c:pt idx="159">
                  <c:v>-409.68666666666672</c:v>
                </c:pt>
                <c:pt idx="160">
                  <c:v>-135.75833333333367</c:v>
                </c:pt>
                <c:pt idx="161">
                  <c:v>-92.915666666666311</c:v>
                </c:pt>
                <c:pt idx="162">
                  <c:v>8.6920000000000073</c:v>
                </c:pt>
                <c:pt idx="163">
                  <c:v>98.148666666666486</c:v>
                </c:pt>
                <c:pt idx="164">
                  <c:v>194.44399999999996</c:v>
                </c:pt>
                <c:pt idx="165">
                  <c:v>254.03333333333353</c:v>
                </c:pt>
                <c:pt idx="166">
                  <c:v>183.27200000000016</c:v>
                </c:pt>
                <c:pt idx="167">
                  <c:v>173.54566666666642</c:v>
                </c:pt>
                <c:pt idx="168">
                  <c:v>121.11566666666636</c:v>
                </c:pt>
                <c:pt idx="169">
                  <c:v>149.72066666666638</c:v>
                </c:pt>
                <c:pt idx="170">
                  <c:v>101.50933333333319</c:v>
                </c:pt>
                <c:pt idx="171">
                  <c:v>94.513333333334003</c:v>
                </c:pt>
                <c:pt idx="172">
                  <c:v>85.846000000000458</c:v>
                </c:pt>
                <c:pt idx="173">
                  <c:v>126.80600000000004</c:v>
                </c:pt>
                <c:pt idx="174">
                  <c:v>82.817000000000007</c:v>
                </c:pt>
                <c:pt idx="175">
                  <c:v>51.305666666667094</c:v>
                </c:pt>
                <c:pt idx="176">
                  <c:v>-17.721666666666806</c:v>
                </c:pt>
                <c:pt idx="177">
                  <c:v>-47.750333333333401</c:v>
                </c:pt>
                <c:pt idx="178">
                  <c:v>-49.064666666666653</c:v>
                </c:pt>
                <c:pt idx="179">
                  <c:v>-23.52599999999984</c:v>
                </c:pt>
                <c:pt idx="180">
                  <c:v>-15.72133333333295</c:v>
                </c:pt>
                <c:pt idx="181">
                  <c:v>-21.827666666666119</c:v>
                </c:pt>
                <c:pt idx="182">
                  <c:v>-62.662000000000035</c:v>
                </c:pt>
                <c:pt idx="183">
                  <c:v>-70.722000000000207</c:v>
                </c:pt>
                <c:pt idx="184">
                  <c:v>-191.03332817039586</c:v>
                </c:pt>
                <c:pt idx="185">
                  <c:v>-231.67815132354008</c:v>
                </c:pt>
                <c:pt idx="186">
                  <c:v>-232.39392129587736</c:v>
                </c:pt>
                <c:pt idx="187">
                  <c:v>-209.05525515709428</c:v>
                </c:pt>
                <c:pt idx="188">
                  <c:v>-222.33514899345164</c:v>
                </c:pt>
                <c:pt idx="189">
                  <c:v>-246.97494047683381</c:v>
                </c:pt>
                <c:pt idx="190">
                  <c:v>-194.08341238726098</c:v>
                </c:pt>
                <c:pt idx="191">
                  <c:v>-161.40122228529549</c:v>
                </c:pt>
                <c:pt idx="192">
                  <c:v>-147.39186162053306</c:v>
                </c:pt>
                <c:pt idx="193">
                  <c:v>-181.45243337708962</c:v>
                </c:pt>
                <c:pt idx="194">
                  <c:v>-202.37588464122609</c:v>
                </c:pt>
                <c:pt idx="195">
                  <c:v>-196.59297831713366</c:v>
                </c:pt>
                <c:pt idx="196">
                  <c:v>-120.93871324173097</c:v>
                </c:pt>
                <c:pt idx="197">
                  <c:v>-94.363670561112031</c:v>
                </c:pt>
                <c:pt idx="198">
                  <c:v>-18.63126639755842</c:v>
                </c:pt>
              </c:numCache>
            </c:numRef>
          </c:val>
          <c:extLst>
            <c:ext xmlns:c16="http://schemas.microsoft.com/office/drawing/2014/chart" uri="{C3380CC4-5D6E-409C-BE32-E72D297353CC}">
              <c16:uniqueId val="{00000006-27EA-4549-AA0D-2913DF3DB5B2}"/>
            </c:ext>
          </c:extLst>
        </c:ser>
        <c:dLbls>
          <c:showLegendKey val="0"/>
          <c:showVal val="0"/>
          <c:showCatName val="0"/>
          <c:showSerName val="0"/>
          <c:showPercent val="0"/>
          <c:showBubbleSize val="0"/>
        </c:dLbls>
        <c:gapWidth val="150"/>
        <c:overlap val="100"/>
        <c:axId val="551789536"/>
        <c:axId val="551771776"/>
      </c:barChart>
      <c:dateAx>
        <c:axId val="551789536"/>
        <c:scaling>
          <c:orientation val="minMax"/>
          <c:min val="42064"/>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551771776"/>
        <c:crosses val="autoZero"/>
        <c:auto val="1"/>
        <c:lblOffset val="100"/>
        <c:baseTimeUnit val="months"/>
        <c:majorUnit val="3"/>
        <c:majorTimeUnit val="months"/>
      </c:dateAx>
      <c:valAx>
        <c:axId val="55177177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5517895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2545572091258378E-2"/>
          <c:y val="5.0662051838484885E-2"/>
          <c:w val="0.84866345304525315"/>
          <c:h val="0.74677232188813092"/>
        </c:manualLayout>
      </c:layout>
      <c:lineChart>
        <c:grouping val="standard"/>
        <c:varyColors val="0"/>
        <c:ser>
          <c:idx val="0"/>
          <c:order val="0"/>
          <c:tx>
            <c:strRef>
              <c:f>'[Ptt_inflación.xlsx]10 (2)'!$B$1</c:f>
              <c:strCache>
                <c:ptCount val="1"/>
                <c:pt idx="0">
                  <c:v>Bogotá</c:v>
                </c:pt>
              </c:strCache>
            </c:strRef>
          </c:tx>
          <c:spPr>
            <a:ln w="19050" cap="rnd">
              <a:solidFill>
                <a:srgbClr val="C00000"/>
              </a:solidFill>
              <a:round/>
            </a:ln>
            <a:effectLst/>
          </c:spPr>
          <c:marker>
            <c:symbol val="none"/>
          </c:marker>
          <c:dLbls>
            <c:dLbl>
              <c:idx val="6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2B1-46F6-8E6F-22575E92AD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'[Ptt_inflación.xlsx]10 (2)'!$A$2:$A$70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'[Ptt_inflación.xlsx]10 (2)'!$B$2:$B$70</c:f>
              <c:numCache>
                <c:formatCode>0.00</c:formatCode>
                <c:ptCount val="69"/>
                <c:pt idx="0">
                  <c:v>2.99</c:v>
                </c:pt>
                <c:pt idx="1">
                  <c:v>2.9</c:v>
                </c:pt>
                <c:pt idx="2">
                  <c:v>3.01</c:v>
                </c:pt>
                <c:pt idx="3">
                  <c:v>3.05</c:v>
                </c:pt>
                <c:pt idx="4">
                  <c:v>3.06</c:v>
                </c:pt>
                <c:pt idx="5">
                  <c:v>3.1</c:v>
                </c:pt>
                <c:pt idx="6">
                  <c:v>3.38</c:v>
                </c:pt>
                <c:pt idx="7">
                  <c:v>3.39</c:v>
                </c:pt>
                <c:pt idx="8">
                  <c:v>3.57</c:v>
                </c:pt>
                <c:pt idx="9">
                  <c:v>3.58</c:v>
                </c:pt>
                <c:pt idx="10">
                  <c:v>3.57</c:v>
                </c:pt>
                <c:pt idx="11">
                  <c:v>3.49</c:v>
                </c:pt>
                <c:pt idx="12">
                  <c:v>3.22</c:v>
                </c:pt>
                <c:pt idx="13">
                  <c:v>3.32</c:v>
                </c:pt>
                <c:pt idx="14">
                  <c:v>3.54</c:v>
                </c:pt>
                <c:pt idx="15">
                  <c:v>3.24</c:v>
                </c:pt>
                <c:pt idx="16">
                  <c:v>2.48</c:v>
                </c:pt>
                <c:pt idx="17">
                  <c:v>1.71</c:v>
                </c:pt>
                <c:pt idx="18">
                  <c:v>1.53</c:v>
                </c:pt>
                <c:pt idx="19">
                  <c:v>1.33</c:v>
                </c:pt>
                <c:pt idx="20">
                  <c:v>1.59</c:v>
                </c:pt>
                <c:pt idx="21">
                  <c:v>1.42</c:v>
                </c:pt>
                <c:pt idx="22">
                  <c:v>1.18</c:v>
                </c:pt>
                <c:pt idx="23">
                  <c:v>1.17</c:v>
                </c:pt>
                <c:pt idx="24">
                  <c:v>1.1499999999999999</c:v>
                </c:pt>
                <c:pt idx="25">
                  <c:v>1.01</c:v>
                </c:pt>
                <c:pt idx="26">
                  <c:v>0.97</c:v>
                </c:pt>
                <c:pt idx="27">
                  <c:v>1.38</c:v>
                </c:pt>
                <c:pt idx="28">
                  <c:v>2.41</c:v>
                </c:pt>
                <c:pt idx="29">
                  <c:v>3</c:v>
                </c:pt>
                <c:pt idx="30">
                  <c:v>3.4</c:v>
                </c:pt>
                <c:pt idx="31">
                  <c:v>3.92</c:v>
                </c:pt>
                <c:pt idx="32">
                  <c:v>3.64</c:v>
                </c:pt>
                <c:pt idx="33">
                  <c:v>3.7</c:v>
                </c:pt>
                <c:pt idx="34">
                  <c:v>4.97</c:v>
                </c:pt>
                <c:pt idx="35">
                  <c:v>4.62</c:v>
                </c:pt>
                <c:pt idx="36">
                  <c:v>5.94</c:v>
                </c:pt>
                <c:pt idx="37">
                  <c:v>7.03</c:v>
                </c:pt>
                <c:pt idx="38">
                  <c:v>7.34</c:v>
                </c:pt>
                <c:pt idx="39">
                  <c:v>8.11</c:v>
                </c:pt>
                <c:pt idx="40">
                  <c:v>8.33</c:v>
                </c:pt>
                <c:pt idx="41">
                  <c:v>8.89</c:v>
                </c:pt>
                <c:pt idx="42">
                  <c:v>9.2100000000000009</c:v>
                </c:pt>
                <c:pt idx="43">
                  <c:v>9.69</c:v>
                </c:pt>
                <c:pt idx="44">
                  <c:v>10.42</c:v>
                </c:pt>
                <c:pt idx="45">
                  <c:v>11.16</c:v>
                </c:pt>
                <c:pt idx="46">
                  <c:v>11.47</c:v>
                </c:pt>
                <c:pt idx="47">
                  <c:v>12.35</c:v>
                </c:pt>
                <c:pt idx="48">
                  <c:v>12.71</c:v>
                </c:pt>
                <c:pt idx="49">
                  <c:v>12.94</c:v>
                </c:pt>
                <c:pt idx="50">
                  <c:v>13.26</c:v>
                </c:pt>
                <c:pt idx="51">
                  <c:v>12.82</c:v>
                </c:pt>
                <c:pt idx="52">
                  <c:v>12.29</c:v>
                </c:pt>
                <c:pt idx="53">
                  <c:v>11.94</c:v>
                </c:pt>
                <c:pt idx="54" formatCode="General">
                  <c:v>11.83</c:v>
                </c:pt>
                <c:pt idx="55" formatCode="General">
                  <c:v>11.67</c:v>
                </c:pt>
                <c:pt idx="56" formatCode="General">
                  <c:v>11.29</c:v>
                </c:pt>
                <c:pt idx="57" formatCode="General">
                  <c:v>10.78</c:v>
                </c:pt>
                <c:pt idx="58" formatCode="General">
                  <c:v>10.27</c:v>
                </c:pt>
                <c:pt idx="59" formatCode="General">
                  <c:v>9.43</c:v>
                </c:pt>
                <c:pt idx="60">
                  <c:v>8.17</c:v>
                </c:pt>
                <c:pt idx="61">
                  <c:v>7.61</c:v>
                </c:pt>
                <c:pt idx="62">
                  <c:v>7.38</c:v>
                </c:pt>
                <c:pt idx="63">
                  <c:v>7.11</c:v>
                </c:pt>
                <c:pt idx="64">
                  <c:v>7.24</c:v>
                </c:pt>
                <c:pt idx="65" formatCode="General">
                  <c:v>7.44</c:v>
                </c:pt>
                <c:pt idx="66" formatCode="General">
                  <c:v>7.13</c:v>
                </c:pt>
                <c:pt idx="67" formatCode="General">
                  <c:v>6.42</c:v>
                </c:pt>
                <c:pt idx="68" formatCode="General">
                  <c:v>6.12</c:v>
                </c:pt>
              </c:numCache>
            </c:numRef>
          </c:val>
          <c:smooth val="1"/>
          <c:extLst>
            <c:ext xmlns:c16="http://schemas.microsoft.com/office/drawing/2014/chart" uri="{C3380CC4-5D6E-409C-BE32-E72D297353CC}">
              <c16:uniqueId val="{00000001-E2B1-46F6-8E6F-22575E92ADC3}"/>
            </c:ext>
          </c:extLst>
        </c:ser>
        <c:ser>
          <c:idx val="1"/>
          <c:order val="1"/>
          <c:tx>
            <c:strRef>
              <c:f>'[Ptt_inflación.xlsx]10 (2)'!$C$1</c:f>
              <c:strCache>
                <c:ptCount val="1"/>
                <c:pt idx="0">
                  <c:v>Colombia</c:v>
                </c:pt>
              </c:strCache>
            </c:strRef>
          </c:tx>
          <c:spPr>
            <a:ln w="28575" cap="rnd">
              <a:solidFill>
                <a:srgbClr val="002060"/>
              </a:solidFill>
              <a:round/>
            </a:ln>
            <a:effectLst/>
          </c:spPr>
          <c:marker>
            <c:symbol val="none"/>
          </c:marker>
          <c:dLbls>
            <c:dLbl>
              <c:idx val="68"/>
              <c:layout>
                <c:manualLayout>
                  <c:x val="-1.0904335775694664E-2"/>
                  <c:y val="2.53837543971856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2B1-46F6-8E6F-22575E92ADC3}"/>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'[Ptt_inflación.xlsx]10 (2)'!$A$2:$A$70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'[Ptt_inflación.xlsx]10 (2)'!$C$2:$C$70</c:f>
              <c:numCache>
                <c:formatCode>0.00</c:formatCode>
                <c:ptCount val="69"/>
                <c:pt idx="0">
                  <c:v>3.1477494104378057</c:v>
                </c:pt>
                <c:pt idx="1">
                  <c:v>3.0136428425982631</c:v>
                </c:pt>
                <c:pt idx="2">
                  <c:v>3.2199085830370677</c:v>
                </c:pt>
                <c:pt idx="3">
                  <c:v>3.2453745829542191</c:v>
                </c:pt>
                <c:pt idx="4">
                  <c:v>3.3077853973376481</c:v>
                </c:pt>
                <c:pt idx="5">
                  <c:v>3.4236229986909672</c:v>
                </c:pt>
                <c:pt idx="6">
                  <c:v>3.7910869126839941</c:v>
                </c:pt>
                <c:pt idx="7">
                  <c:v>3.7562940584088711</c:v>
                </c:pt>
                <c:pt idx="8">
                  <c:v>3.8101940283502556</c:v>
                </c:pt>
                <c:pt idx="9">
                  <c:v>3.8558088161462001</c:v>
                </c:pt>
                <c:pt idx="10">
                  <c:v>3.8515546639919851</c:v>
                </c:pt>
                <c:pt idx="11">
                  <c:v>3.8000000000000034</c:v>
                </c:pt>
                <c:pt idx="12">
                  <c:v>3.6182902584493082</c:v>
                </c:pt>
                <c:pt idx="13">
                  <c:v>3.7161494366475534</c:v>
                </c:pt>
                <c:pt idx="14">
                  <c:v>3.8476677819326843</c:v>
                </c:pt>
                <c:pt idx="15">
                  <c:v>3.5056795926361017</c:v>
                </c:pt>
                <c:pt idx="16">
                  <c:v>2.8504490433424401</c:v>
                </c:pt>
                <c:pt idx="17">
                  <c:v>2.2003699737124016</c:v>
                </c:pt>
                <c:pt idx="18">
                  <c:v>1.9720225374004308</c:v>
                </c:pt>
                <c:pt idx="19">
                  <c:v>1.8732408036494119</c:v>
                </c:pt>
                <c:pt idx="20">
                  <c:v>1.96591129188457</c:v>
                </c:pt>
                <c:pt idx="21">
                  <c:v>1.740307454316925</c:v>
                </c:pt>
                <c:pt idx="22">
                  <c:v>1.4873478848754118</c:v>
                </c:pt>
                <c:pt idx="23">
                  <c:v>1.6184971098265999</c:v>
                </c:pt>
                <c:pt idx="24">
                  <c:v>1.602072141212596</c:v>
                </c:pt>
                <c:pt idx="25">
                  <c:v>1.5627977892128886</c:v>
                </c:pt>
                <c:pt idx="26">
                  <c:v>1.51</c:v>
                </c:pt>
                <c:pt idx="27">
                  <c:v>1.95</c:v>
                </c:pt>
                <c:pt idx="28">
                  <c:v>3.3</c:v>
                </c:pt>
                <c:pt idx="29">
                  <c:v>3.63</c:v>
                </c:pt>
                <c:pt idx="30">
                  <c:v>3.97</c:v>
                </c:pt>
                <c:pt idx="31">
                  <c:v>4.4400000000000004</c:v>
                </c:pt>
                <c:pt idx="32">
                  <c:v>4.51</c:v>
                </c:pt>
                <c:pt idx="33">
                  <c:v>4.58</c:v>
                </c:pt>
                <c:pt idx="34">
                  <c:v>5.28</c:v>
                </c:pt>
                <c:pt idx="35">
                  <c:v>5.62</c:v>
                </c:pt>
                <c:pt idx="36">
                  <c:v>6.94</c:v>
                </c:pt>
                <c:pt idx="37">
                  <c:v>8.01</c:v>
                </c:pt>
                <c:pt idx="38">
                  <c:v>8.5299999999999994</c:v>
                </c:pt>
                <c:pt idx="39">
                  <c:v>9.23</c:v>
                </c:pt>
                <c:pt idx="40">
                  <c:v>9.07</c:v>
                </c:pt>
                <c:pt idx="41">
                  <c:v>9.67</c:v>
                </c:pt>
                <c:pt idx="42">
                  <c:v>10.210000000000001</c:v>
                </c:pt>
                <c:pt idx="43">
                  <c:v>10.84</c:v>
                </c:pt>
                <c:pt idx="44">
                  <c:v>11.44</c:v>
                </c:pt>
                <c:pt idx="45">
                  <c:v>12.22</c:v>
                </c:pt>
                <c:pt idx="46">
                  <c:v>12.53</c:v>
                </c:pt>
                <c:pt idx="47">
                  <c:v>13.12</c:v>
                </c:pt>
                <c:pt idx="48">
                  <c:v>13.25</c:v>
                </c:pt>
                <c:pt idx="49" formatCode="General">
                  <c:v>13.28</c:v>
                </c:pt>
                <c:pt idx="50" formatCode="General">
                  <c:v>13.34</c:v>
                </c:pt>
                <c:pt idx="51" formatCode="General">
                  <c:v>12.82</c:v>
                </c:pt>
                <c:pt idx="52">
                  <c:v>12.36</c:v>
                </c:pt>
                <c:pt idx="53">
                  <c:v>12.13</c:v>
                </c:pt>
                <c:pt idx="54" formatCode="General">
                  <c:v>11.78</c:v>
                </c:pt>
                <c:pt idx="55" formatCode="General">
                  <c:v>11.43</c:v>
                </c:pt>
                <c:pt idx="56" formatCode="General">
                  <c:v>10.99</c:v>
                </c:pt>
                <c:pt idx="57" formatCode="General">
                  <c:v>10.48</c:v>
                </c:pt>
                <c:pt idx="58" formatCode="General">
                  <c:v>10.15</c:v>
                </c:pt>
                <c:pt idx="59" formatCode="General">
                  <c:v>9.2799999999999994</c:v>
                </c:pt>
                <c:pt idx="60">
                  <c:v>8.35</c:v>
                </c:pt>
                <c:pt idx="61">
                  <c:v>7.74</c:v>
                </c:pt>
                <c:pt idx="62">
                  <c:v>7.36</c:v>
                </c:pt>
                <c:pt idx="63">
                  <c:v>7.16</c:v>
                </c:pt>
                <c:pt idx="64" formatCode="General">
                  <c:v>7.16</c:v>
                </c:pt>
                <c:pt idx="65" formatCode="General">
                  <c:v>7.18</c:v>
                </c:pt>
                <c:pt idx="66" formatCode="General">
                  <c:v>6.86</c:v>
                </c:pt>
                <c:pt idx="67" formatCode="General">
                  <c:v>6.12</c:v>
                </c:pt>
                <c:pt idx="68" formatCode="General">
                  <c:v>5.81</c:v>
                </c:pt>
              </c:numCache>
            </c:numRef>
          </c:val>
          <c:smooth val="1"/>
          <c:extLst>
            <c:ext xmlns:c16="http://schemas.microsoft.com/office/drawing/2014/chart" uri="{C3380CC4-5D6E-409C-BE32-E72D297353CC}">
              <c16:uniqueId val="{00000003-E2B1-46F6-8E6F-22575E92ADC3}"/>
            </c:ext>
          </c:extLst>
        </c:ser>
        <c:ser>
          <c:idx val="2"/>
          <c:order val="2"/>
          <c:tx>
            <c:strRef>
              <c:f>'[Ptt_inflación.xlsx]10 (2)'!$D$1</c:f>
              <c:strCache>
                <c:ptCount val="1"/>
              </c:strCache>
            </c:strRef>
          </c:tx>
          <c:spPr>
            <a:ln w="12700" cap="rnd">
              <a:solidFill>
                <a:sysClr val="windowText" lastClr="000000"/>
              </a:solidFill>
              <a:prstDash val="sysDash"/>
              <a:round/>
            </a:ln>
            <a:effectLst/>
          </c:spPr>
          <c:marker>
            <c:symbol val="none"/>
          </c:marker>
          <c:cat>
            <c:numRef>
              <c:f>'[Ptt_inflación.xlsx]10 (2)'!$A$2:$A$70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'[Ptt_inflación.xlsx]10 (2)'!$D$2:$D$70</c:f>
              <c:numCache>
                <c:formatCode>0</c:formatCode>
                <c:ptCount val="69"/>
                <c:pt idx="0">
                  <c:v>2</c:v>
                </c:pt>
                <c:pt idx="1">
                  <c:v>2</c:v>
                </c:pt>
                <c:pt idx="2">
                  <c:v>2</c:v>
                </c:pt>
                <c:pt idx="3">
                  <c:v>2</c:v>
                </c:pt>
                <c:pt idx="4">
                  <c:v>2</c:v>
                </c:pt>
                <c:pt idx="5">
                  <c:v>2</c:v>
                </c:pt>
                <c:pt idx="6">
                  <c:v>2</c:v>
                </c:pt>
                <c:pt idx="7">
                  <c:v>2</c:v>
                </c:pt>
                <c:pt idx="8">
                  <c:v>2</c:v>
                </c:pt>
                <c:pt idx="9">
                  <c:v>2</c:v>
                </c:pt>
                <c:pt idx="10">
                  <c:v>2</c:v>
                </c:pt>
                <c:pt idx="11">
                  <c:v>2</c:v>
                </c:pt>
                <c:pt idx="12">
                  <c:v>2</c:v>
                </c:pt>
                <c:pt idx="13">
                  <c:v>2</c:v>
                </c:pt>
                <c:pt idx="14">
                  <c:v>2</c:v>
                </c:pt>
                <c:pt idx="15">
                  <c:v>2</c:v>
                </c:pt>
                <c:pt idx="16">
                  <c:v>2</c:v>
                </c:pt>
                <c:pt idx="17">
                  <c:v>2</c:v>
                </c:pt>
                <c:pt idx="18">
                  <c:v>2</c:v>
                </c:pt>
                <c:pt idx="19">
                  <c:v>2</c:v>
                </c:pt>
                <c:pt idx="20">
                  <c:v>2</c:v>
                </c:pt>
                <c:pt idx="21">
                  <c:v>2</c:v>
                </c:pt>
                <c:pt idx="22">
                  <c:v>2</c:v>
                </c:pt>
                <c:pt idx="23">
                  <c:v>2</c:v>
                </c:pt>
                <c:pt idx="24">
                  <c:v>2</c:v>
                </c:pt>
                <c:pt idx="25">
                  <c:v>2</c:v>
                </c:pt>
                <c:pt idx="26">
                  <c:v>2</c:v>
                </c:pt>
                <c:pt idx="27">
                  <c:v>2</c:v>
                </c:pt>
                <c:pt idx="28">
                  <c:v>2</c:v>
                </c:pt>
                <c:pt idx="29">
                  <c:v>2</c:v>
                </c:pt>
                <c:pt idx="30">
                  <c:v>2</c:v>
                </c:pt>
                <c:pt idx="31">
                  <c:v>2</c:v>
                </c:pt>
                <c:pt idx="32">
                  <c:v>2</c:v>
                </c:pt>
                <c:pt idx="33">
                  <c:v>2</c:v>
                </c:pt>
                <c:pt idx="34">
                  <c:v>2</c:v>
                </c:pt>
                <c:pt idx="35">
                  <c:v>2</c:v>
                </c:pt>
                <c:pt idx="36">
                  <c:v>2</c:v>
                </c:pt>
                <c:pt idx="37">
                  <c:v>2</c:v>
                </c:pt>
                <c:pt idx="38">
                  <c:v>2</c:v>
                </c:pt>
                <c:pt idx="39">
                  <c:v>2</c:v>
                </c:pt>
                <c:pt idx="40">
                  <c:v>2</c:v>
                </c:pt>
                <c:pt idx="41">
                  <c:v>2</c:v>
                </c:pt>
                <c:pt idx="42">
                  <c:v>2</c:v>
                </c:pt>
                <c:pt idx="43">
                  <c:v>2</c:v>
                </c:pt>
                <c:pt idx="44">
                  <c:v>2</c:v>
                </c:pt>
                <c:pt idx="45">
                  <c:v>2</c:v>
                </c:pt>
                <c:pt idx="46">
                  <c:v>2</c:v>
                </c:pt>
                <c:pt idx="47">
                  <c:v>2</c:v>
                </c:pt>
                <c:pt idx="48">
                  <c:v>2</c:v>
                </c:pt>
                <c:pt idx="49">
                  <c:v>2</c:v>
                </c:pt>
                <c:pt idx="50">
                  <c:v>2</c:v>
                </c:pt>
                <c:pt idx="51">
                  <c:v>2</c:v>
                </c:pt>
                <c:pt idx="52">
                  <c:v>2</c:v>
                </c:pt>
                <c:pt idx="53">
                  <c:v>2</c:v>
                </c:pt>
                <c:pt idx="54">
                  <c:v>2</c:v>
                </c:pt>
                <c:pt idx="55">
                  <c:v>2</c:v>
                </c:pt>
                <c:pt idx="56">
                  <c:v>2</c:v>
                </c:pt>
                <c:pt idx="57">
                  <c:v>2</c:v>
                </c:pt>
                <c:pt idx="58">
                  <c:v>2</c:v>
                </c:pt>
                <c:pt idx="59">
                  <c:v>2</c:v>
                </c:pt>
                <c:pt idx="60">
                  <c:v>2</c:v>
                </c:pt>
                <c:pt idx="61">
                  <c:v>2</c:v>
                </c:pt>
                <c:pt idx="62">
                  <c:v>2</c:v>
                </c:pt>
                <c:pt idx="63" formatCode="General">
                  <c:v>2</c:v>
                </c:pt>
                <c:pt idx="64" formatCode="General">
                  <c:v>2</c:v>
                </c:pt>
                <c:pt idx="65" formatCode="General">
                  <c:v>2</c:v>
                </c:pt>
                <c:pt idx="66" formatCode="General">
                  <c:v>2</c:v>
                </c:pt>
                <c:pt idx="67" formatCode="General">
                  <c:v>2</c:v>
                </c:pt>
                <c:pt idx="68" formatCode="General">
                  <c:v>2</c:v>
                </c:pt>
              </c:numCache>
            </c:numRef>
          </c:val>
          <c:smooth val="0"/>
          <c:extLst>
            <c:ext xmlns:c16="http://schemas.microsoft.com/office/drawing/2014/chart" uri="{C3380CC4-5D6E-409C-BE32-E72D297353CC}">
              <c16:uniqueId val="{00000004-E2B1-46F6-8E6F-22575E92ADC3}"/>
            </c:ext>
          </c:extLst>
        </c:ser>
        <c:ser>
          <c:idx val="3"/>
          <c:order val="3"/>
          <c:tx>
            <c:strRef>
              <c:f>'[Ptt_inflación.xlsx]10 (2)'!$F$1</c:f>
              <c:strCache>
                <c:ptCount val="1"/>
              </c:strCache>
            </c:strRef>
          </c:tx>
          <c:spPr>
            <a:ln w="12700" cap="rnd">
              <a:solidFill>
                <a:sysClr val="windowText" lastClr="000000"/>
              </a:solidFill>
              <a:prstDash val="sysDash"/>
              <a:round/>
            </a:ln>
            <a:effectLst/>
          </c:spPr>
          <c:marker>
            <c:symbol val="none"/>
          </c:marker>
          <c:cat>
            <c:numRef>
              <c:f>'[Ptt_inflación.xlsx]10 (2)'!$A$2:$A$70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'[Ptt_inflación.xlsx]10 (2)'!$F$3:$F$70</c:f>
              <c:numCache>
                <c:formatCode>General</c:formatCode>
                <c:ptCount val="68"/>
                <c:pt idx="0">
                  <c:v>4</c:v>
                </c:pt>
                <c:pt idx="1">
                  <c:v>4</c:v>
                </c:pt>
                <c:pt idx="2">
                  <c:v>4</c:v>
                </c:pt>
                <c:pt idx="3">
                  <c:v>4</c:v>
                </c:pt>
                <c:pt idx="4">
                  <c:v>4</c:v>
                </c:pt>
                <c:pt idx="5">
                  <c:v>4</c:v>
                </c:pt>
                <c:pt idx="6">
                  <c:v>4</c:v>
                </c:pt>
                <c:pt idx="7">
                  <c:v>4</c:v>
                </c:pt>
                <c:pt idx="8">
                  <c:v>4</c:v>
                </c:pt>
                <c:pt idx="9">
                  <c:v>4</c:v>
                </c:pt>
                <c:pt idx="10">
                  <c:v>4</c:v>
                </c:pt>
                <c:pt idx="11">
                  <c:v>4</c:v>
                </c:pt>
                <c:pt idx="12">
                  <c:v>4</c:v>
                </c:pt>
                <c:pt idx="13">
                  <c:v>4</c:v>
                </c:pt>
                <c:pt idx="14">
                  <c:v>4</c:v>
                </c:pt>
                <c:pt idx="15">
                  <c:v>4</c:v>
                </c:pt>
                <c:pt idx="16">
                  <c:v>4</c:v>
                </c:pt>
                <c:pt idx="17">
                  <c:v>4</c:v>
                </c:pt>
                <c:pt idx="18">
                  <c:v>4</c:v>
                </c:pt>
                <c:pt idx="19">
                  <c:v>4</c:v>
                </c:pt>
                <c:pt idx="20">
                  <c:v>4</c:v>
                </c:pt>
                <c:pt idx="21">
                  <c:v>4</c:v>
                </c:pt>
                <c:pt idx="22">
                  <c:v>4</c:v>
                </c:pt>
                <c:pt idx="23">
                  <c:v>4</c:v>
                </c:pt>
                <c:pt idx="24">
                  <c:v>4</c:v>
                </c:pt>
                <c:pt idx="25">
                  <c:v>4</c:v>
                </c:pt>
                <c:pt idx="26">
                  <c:v>4</c:v>
                </c:pt>
                <c:pt idx="27">
                  <c:v>4</c:v>
                </c:pt>
                <c:pt idx="28">
                  <c:v>4</c:v>
                </c:pt>
                <c:pt idx="29">
                  <c:v>4</c:v>
                </c:pt>
                <c:pt idx="30">
                  <c:v>4</c:v>
                </c:pt>
                <c:pt idx="31">
                  <c:v>4</c:v>
                </c:pt>
                <c:pt idx="32">
                  <c:v>4</c:v>
                </c:pt>
                <c:pt idx="33">
                  <c:v>4</c:v>
                </c:pt>
                <c:pt idx="34">
                  <c:v>4</c:v>
                </c:pt>
                <c:pt idx="35">
                  <c:v>4</c:v>
                </c:pt>
                <c:pt idx="36">
                  <c:v>4</c:v>
                </c:pt>
                <c:pt idx="37">
                  <c:v>4</c:v>
                </c:pt>
                <c:pt idx="38">
                  <c:v>4</c:v>
                </c:pt>
                <c:pt idx="39">
                  <c:v>4</c:v>
                </c:pt>
                <c:pt idx="40">
                  <c:v>4</c:v>
                </c:pt>
                <c:pt idx="41">
                  <c:v>4</c:v>
                </c:pt>
                <c:pt idx="42">
                  <c:v>4</c:v>
                </c:pt>
                <c:pt idx="43">
                  <c:v>4</c:v>
                </c:pt>
                <c:pt idx="44">
                  <c:v>4</c:v>
                </c:pt>
                <c:pt idx="45">
                  <c:v>4</c:v>
                </c:pt>
                <c:pt idx="46">
                  <c:v>4</c:v>
                </c:pt>
                <c:pt idx="47">
                  <c:v>4</c:v>
                </c:pt>
                <c:pt idx="48">
                  <c:v>4</c:v>
                </c:pt>
                <c:pt idx="49">
                  <c:v>4</c:v>
                </c:pt>
                <c:pt idx="50">
                  <c:v>4</c:v>
                </c:pt>
                <c:pt idx="51">
                  <c:v>4</c:v>
                </c:pt>
                <c:pt idx="52">
                  <c:v>4</c:v>
                </c:pt>
                <c:pt idx="53">
                  <c:v>4</c:v>
                </c:pt>
                <c:pt idx="54">
                  <c:v>4</c:v>
                </c:pt>
                <c:pt idx="55">
                  <c:v>4</c:v>
                </c:pt>
                <c:pt idx="56">
                  <c:v>4</c:v>
                </c:pt>
                <c:pt idx="57">
                  <c:v>4</c:v>
                </c:pt>
                <c:pt idx="58">
                  <c:v>4</c:v>
                </c:pt>
                <c:pt idx="59">
                  <c:v>4</c:v>
                </c:pt>
                <c:pt idx="60">
                  <c:v>4</c:v>
                </c:pt>
                <c:pt idx="61">
                  <c:v>4</c:v>
                </c:pt>
                <c:pt idx="62">
                  <c:v>4</c:v>
                </c:pt>
                <c:pt idx="63">
                  <c:v>4</c:v>
                </c:pt>
                <c:pt idx="64">
                  <c:v>4</c:v>
                </c:pt>
                <c:pt idx="65">
                  <c:v>4</c:v>
                </c:pt>
                <c:pt idx="66">
                  <c:v>4</c:v>
                </c:pt>
                <c:pt idx="67">
                  <c:v>4</c:v>
                </c:pt>
              </c:numCache>
            </c:numRef>
          </c:val>
          <c:smooth val="0"/>
          <c:extLst>
            <c:ext xmlns:c16="http://schemas.microsoft.com/office/drawing/2014/chart" uri="{C3380CC4-5D6E-409C-BE32-E72D297353CC}">
              <c16:uniqueId val="{00000005-E2B1-46F6-8E6F-22575E92ADC3}"/>
            </c:ext>
          </c:extLst>
        </c:ser>
        <c:ser>
          <c:idx val="4"/>
          <c:order val="4"/>
          <c:spPr>
            <a:ln w="3175" cap="rnd">
              <a:solidFill>
                <a:schemeClr val="tx1"/>
              </a:solidFill>
              <a:round/>
            </a:ln>
            <a:effectLst/>
          </c:spPr>
          <c:marker>
            <c:symbol val="none"/>
          </c:marker>
          <c:cat>
            <c:numRef>
              <c:f>'[Ptt_inflación.xlsx]10 (2)'!$A$2:$A$70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'[Ptt_inflación.xlsx]10 (2)'!$E$2:$E$70</c:f>
              <c:numCache>
                <c:formatCode>0</c:formatCode>
                <c:ptCount val="69"/>
                <c:pt idx="0">
                  <c:v>3</c:v>
                </c:pt>
                <c:pt idx="1">
                  <c:v>3</c:v>
                </c:pt>
                <c:pt idx="2">
                  <c:v>3</c:v>
                </c:pt>
                <c:pt idx="3">
                  <c:v>3</c:v>
                </c:pt>
                <c:pt idx="4">
                  <c:v>3</c:v>
                </c:pt>
                <c:pt idx="5">
                  <c:v>3</c:v>
                </c:pt>
                <c:pt idx="6">
                  <c:v>3</c:v>
                </c:pt>
                <c:pt idx="7">
                  <c:v>3</c:v>
                </c:pt>
                <c:pt idx="8">
                  <c:v>3</c:v>
                </c:pt>
                <c:pt idx="9">
                  <c:v>3</c:v>
                </c:pt>
                <c:pt idx="10">
                  <c:v>3</c:v>
                </c:pt>
                <c:pt idx="11">
                  <c:v>3</c:v>
                </c:pt>
                <c:pt idx="12">
                  <c:v>3</c:v>
                </c:pt>
                <c:pt idx="13">
                  <c:v>3</c:v>
                </c:pt>
                <c:pt idx="14">
                  <c:v>3</c:v>
                </c:pt>
                <c:pt idx="15">
                  <c:v>3</c:v>
                </c:pt>
                <c:pt idx="16">
                  <c:v>3</c:v>
                </c:pt>
                <c:pt idx="17">
                  <c:v>3</c:v>
                </c:pt>
                <c:pt idx="18">
                  <c:v>3</c:v>
                </c:pt>
                <c:pt idx="19">
                  <c:v>3</c:v>
                </c:pt>
                <c:pt idx="20">
                  <c:v>3</c:v>
                </c:pt>
                <c:pt idx="21">
                  <c:v>3</c:v>
                </c:pt>
                <c:pt idx="22">
                  <c:v>3</c:v>
                </c:pt>
                <c:pt idx="23">
                  <c:v>3</c:v>
                </c:pt>
                <c:pt idx="24">
                  <c:v>3</c:v>
                </c:pt>
                <c:pt idx="25">
                  <c:v>3</c:v>
                </c:pt>
                <c:pt idx="26">
                  <c:v>3</c:v>
                </c:pt>
                <c:pt idx="27">
                  <c:v>3</c:v>
                </c:pt>
                <c:pt idx="28">
                  <c:v>3</c:v>
                </c:pt>
                <c:pt idx="29">
                  <c:v>3</c:v>
                </c:pt>
                <c:pt idx="30">
                  <c:v>3</c:v>
                </c:pt>
                <c:pt idx="31">
                  <c:v>3</c:v>
                </c:pt>
                <c:pt idx="32">
                  <c:v>3</c:v>
                </c:pt>
                <c:pt idx="33">
                  <c:v>3</c:v>
                </c:pt>
                <c:pt idx="34">
                  <c:v>3</c:v>
                </c:pt>
                <c:pt idx="35">
                  <c:v>3</c:v>
                </c:pt>
                <c:pt idx="36">
                  <c:v>3</c:v>
                </c:pt>
                <c:pt idx="37">
                  <c:v>3</c:v>
                </c:pt>
                <c:pt idx="38">
                  <c:v>3</c:v>
                </c:pt>
                <c:pt idx="39">
                  <c:v>3</c:v>
                </c:pt>
                <c:pt idx="40">
                  <c:v>3</c:v>
                </c:pt>
                <c:pt idx="41">
                  <c:v>3</c:v>
                </c:pt>
                <c:pt idx="42">
                  <c:v>3</c:v>
                </c:pt>
                <c:pt idx="43">
                  <c:v>3</c:v>
                </c:pt>
                <c:pt idx="44">
                  <c:v>3</c:v>
                </c:pt>
                <c:pt idx="45">
                  <c:v>3</c:v>
                </c:pt>
                <c:pt idx="46">
                  <c:v>3</c:v>
                </c:pt>
                <c:pt idx="47">
                  <c:v>3</c:v>
                </c:pt>
                <c:pt idx="48">
                  <c:v>3</c:v>
                </c:pt>
                <c:pt idx="49">
                  <c:v>3</c:v>
                </c:pt>
                <c:pt idx="50">
                  <c:v>3</c:v>
                </c:pt>
                <c:pt idx="51">
                  <c:v>3</c:v>
                </c:pt>
                <c:pt idx="52">
                  <c:v>3</c:v>
                </c:pt>
                <c:pt idx="53">
                  <c:v>3</c:v>
                </c:pt>
                <c:pt idx="54">
                  <c:v>3</c:v>
                </c:pt>
                <c:pt idx="55">
                  <c:v>3</c:v>
                </c:pt>
                <c:pt idx="56">
                  <c:v>3</c:v>
                </c:pt>
                <c:pt idx="57">
                  <c:v>3</c:v>
                </c:pt>
                <c:pt idx="58">
                  <c:v>3</c:v>
                </c:pt>
                <c:pt idx="59">
                  <c:v>3</c:v>
                </c:pt>
                <c:pt idx="60">
                  <c:v>3</c:v>
                </c:pt>
                <c:pt idx="61">
                  <c:v>3</c:v>
                </c:pt>
                <c:pt idx="62">
                  <c:v>3</c:v>
                </c:pt>
                <c:pt idx="63" formatCode="General">
                  <c:v>3</c:v>
                </c:pt>
                <c:pt idx="64" formatCode="General">
                  <c:v>3</c:v>
                </c:pt>
                <c:pt idx="65" formatCode="General">
                  <c:v>3</c:v>
                </c:pt>
                <c:pt idx="66" formatCode="General">
                  <c:v>3</c:v>
                </c:pt>
                <c:pt idx="67" formatCode="General">
                  <c:v>3</c:v>
                </c:pt>
                <c:pt idx="68" formatCode="General">
                  <c:v>3</c:v>
                </c:pt>
              </c:numCache>
            </c:numRef>
          </c:val>
          <c:smooth val="0"/>
          <c:extLst>
            <c:ext xmlns:c16="http://schemas.microsoft.com/office/drawing/2014/chart" uri="{C3380CC4-5D6E-409C-BE32-E72D297353CC}">
              <c16:uniqueId val="{00000006-E2B1-46F6-8E6F-22575E92ADC3}"/>
            </c:ext>
          </c:extLst>
        </c:ser>
        <c:dLbls>
          <c:showLegendKey val="0"/>
          <c:showVal val="0"/>
          <c:showCatName val="0"/>
          <c:showSerName val="0"/>
          <c:showPercent val="0"/>
          <c:showBubbleSize val="0"/>
        </c:dLbls>
        <c:smooth val="0"/>
        <c:axId val="1990034351"/>
        <c:axId val="1990046415"/>
      </c:lineChart>
      <c:dateAx>
        <c:axId val="1990034351"/>
        <c:scaling>
          <c:orientation val="minMax"/>
          <c:max val="45536"/>
          <c:min val="43525"/>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90046415"/>
        <c:crosses val="autoZero"/>
        <c:auto val="1"/>
        <c:lblOffset val="100"/>
        <c:baseTimeUnit val="months"/>
        <c:majorUnit val="3"/>
        <c:majorTimeUnit val="months"/>
      </c:dateAx>
      <c:valAx>
        <c:axId val="1990046415"/>
        <c:scaling>
          <c:orientation val="minMax"/>
          <c:max val="14"/>
        </c:scaling>
        <c:delete val="0"/>
        <c:axPos val="l"/>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990034351"/>
        <c:crosses val="autoZero"/>
        <c:crossBetween val="between"/>
        <c:majorUnit val="2"/>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9.3360576046580129E-2"/>
          <c:y val="5.6664623529829795E-2"/>
          <c:w val="0.20113233370243985"/>
          <c:h val="0.19639297516256263"/>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Arial" panose="020B0604020202020204" pitchFamily="34" charset="0"/>
          <a:cs typeface="Arial" panose="020B0604020202020204" pitchFamily="34" charset="0"/>
        </a:defRPr>
      </a:pPr>
      <a:endParaRPr lang="es-CO"/>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PIB!$L$19</c:f>
              <c:strCache>
                <c:ptCount val="1"/>
                <c:pt idx="0">
                  <c:v>Base</c:v>
                </c:pt>
              </c:strCache>
            </c:strRef>
          </c:tx>
          <c:spPr>
            <a:solidFill>
              <a:schemeClr val="accent1"/>
            </a:solidFill>
            <a:ln>
              <a:noFill/>
            </a:ln>
            <a:effectLst/>
          </c:spPr>
          <c:invertIfNegative val="0"/>
          <c:dLbls>
            <c:dLbl>
              <c:idx val="0"/>
              <c:tx>
                <c:rich>
                  <a:bodyPr/>
                  <a:lstStyle/>
                  <a:p>
                    <a:r>
                      <a:rPr lang="en-US"/>
                      <a:t>3,1</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FEEE-43BF-8C88-116783B31E1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Oswald" panose="000005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PIB!$K$20:$K$21</c:f>
              <c:strCache>
                <c:ptCount val="2"/>
                <c:pt idx="0">
                  <c:v>2025-2027</c:v>
                </c:pt>
                <c:pt idx="1">
                  <c:v>2028-2035</c:v>
                </c:pt>
              </c:strCache>
            </c:strRef>
          </c:cat>
          <c:val>
            <c:numRef>
              <c:f>PIB!$L$20:$L$21</c:f>
              <c:numCache>
                <c:formatCode>0.0</c:formatCode>
                <c:ptCount val="2"/>
                <c:pt idx="0">
                  <c:v>3</c:v>
                </c:pt>
                <c:pt idx="1">
                  <c:v>3.6</c:v>
                </c:pt>
              </c:numCache>
            </c:numRef>
          </c:val>
          <c:extLst>
            <c:ext xmlns:c16="http://schemas.microsoft.com/office/drawing/2014/chart" uri="{C3380CC4-5D6E-409C-BE32-E72D297353CC}">
              <c16:uniqueId val="{00000000-2F94-4917-9568-CBAAB08B6908}"/>
            </c:ext>
          </c:extLst>
        </c:ser>
        <c:ser>
          <c:idx val="1"/>
          <c:order val="1"/>
          <c:tx>
            <c:strRef>
              <c:f>PIB!$M$19</c:f>
              <c:strCache>
                <c:ptCount val="1"/>
                <c:pt idx="0">
                  <c:v>Choque inversión</c:v>
                </c:pt>
              </c:strCache>
            </c:strRef>
          </c:tx>
          <c:spPr>
            <a:solidFill>
              <a:schemeClr val="accent2"/>
            </a:solidFill>
            <a:ln>
              <a:noFill/>
            </a:ln>
            <a:effectLst/>
          </c:spPr>
          <c:invertIfNegative val="0"/>
          <c:dLbls>
            <c:dLbl>
              <c:idx val="0"/>
              <c:tx>
                <c:rich>
                  <a:bodyPr/>
                  <a:lstStyle/>
                  <a:p>
                    <a:r>
                      <a:rPr lang="en-US"/>
                      <a:t>1,0</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FEEE-43BF-8C88-116783B31E1C}"/>
                </c:ext>
              </c:extLst>
            </c:dLbl>
            <c:spPr>
              <a:noFill/>
              <a:ln>
                <a:noFill/>
              </a:ln>
              <a:effectLst/>
            </c:spPr>
            <c:txPr>
              <a:bodyPr rot="0" spcFirstLastPara="1" vertOverflow="ellipsis" vert="horz" wrap="square" anchor="ctr" anchorCtr="1"/>
              <a:lstStyle/>
              <a:p>
                <a:pPr>
                  <a:defRPr sz="1400" b="0" i="0" u="none" strike="noStrike" kern="1200" baseline="0">
                    <a:solidFill>
                      <a:schemeClr val="bg1"/>
                    </a:solidFill>
                    <a:latin typeface="Oswald" panose="00000500000000000000" pitchFamily="2" charset="0"/>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PIB!$K$20:$K$21</c:f>
              <c:strCache>
                <c:ptCount val="2"/>
                <c:pt idx="0">
                  <c:v>2025-2027</c:v>
                </c:pt>
                <c:pt idx="1">
                  <c:v>2028-2035</c:v>
                </c:pt>
              </c:strCache>
            </c:strRef>
          </c:cat>
          <c:val>
            <c:numRef>
              <c:f>PIB!$M$20:$M$21</c:f>
              <c:numCache>
                <c:formatCode>0.0</c:formatCode>
                <c:ptCount val="2"/>
                <c:pt idx="0">
                  <c:v>1</c:v>
                </c:pt>
                <c:pt idx="1">
                  <c:v>0.6</c:v>
                </c:pt>
              </c:numCache>
            </c:numRef>
          </c:val>
          <c:extLst>
            <c:ext xmlns:c16="http://schemas.microsoft.com/office/drawing/2014/chart" uri="{C3380CC4-5D6E-409C-BE32-E72D297353CC}">
              <c16:uniqueId val="{00000001-2F94-4917-9568-CBAAB08B6908}"/>
            </c:ext>
          </c:extLst>
        </c:ser>
        <c:dLbls>
          <c:showLegendKey val="0"/>
          <c:showVal val="1"/>
          <c:showCatName val="0"/>
          <c:showSerName val="0"/>
          <c:showPercent val="0"/>
          <c:showBubbleSize val="0"/>
        </c:dLbls>
        <c:gapWidth val="150"/>
        <c:overlap val="100"/>
        <c:axId val="1704173456"/>
        <c:axId val="1704172016"/>
      </c:barChart>
      <c:lineChart>
        <c:grouping val="standard"/>
        <c:varyColors val="0"/>
        <c:ser>
          <c:idx val="2"/>
          <c:order val="2"/>
          <c:tx>
            <c:strRef>
              <c:f>PIB!$N$19</c:f>
              <c:strCache>
                <c:ptCount val="1"/>
                <c:pt idx="0">
                  <c:v>Total</c:v>
                </c:pt>
              </c:strCache>
            </c:strRef>
          </c:tx>
          <c:spPr>
            <a:ln w="28575" cap="rnd">
              <a:noFill/>
              <a:round/>
            </a:ln>
            <a:effectLst/>
          </c:spPr>
          <c:marker>
            <c:symbol val="circle"/>
            <c:size val="5"/>
            <c:spPr>
              <a:solidFill>
                <a:schemeClr val="accent3"/>
              </a:solidFill>
              <a:ln w="9525">
                <a:noFill/>
              </a:ln>
              <a:effectLst/>
            </c:spPr>
          </c:marker>
          <c:dLbls>
            <c:dLbl>
              <c:idx val="0"/>
              <c:tx>
                <c:rich>
                  <a:bodyPr/>
                  <a:lstStyle/>
                  <a:p>
                    <a:r>
                      <a:rPr lang="en-US"/>
                      <a:t>4,1</a:t>
                    </a:r>
                  </a:p>
                </c:rich>
              </c:tx>
              <c:dLblPos val="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FEEE-43BF-8C88-116783B31E1C}"/>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Oswald" panose="00000500000000000000" pitchFamily="2" charset="0"/>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PIB!$K$20:$K$21</c:f>
              <c:strCache>
                <c:ptCount val="2"/>
                <c:pt idx="0">
                  <c:v>2025-2027</c:v>
                </c:pt>
                <c:pt idx="1">
                  <c:v>2028-2035</c:v>
                </c:pt>
              </c:strCache>
            </c:strRef>
          </c:cat>
          <c:val>
            <c:numRef>
              <c:f>PIB!$N$20:$N$21</c:f>
              <c:numCache>
                <c:formatCode>0.0</c:formatCode>
                <c:ptCount val="2"/>
                <c:pt idx="0">
                  <c:v>4</c:v>
                </c:pt>
                <c:pt idx="1">
                  <c:v>4.2</c:v>
                </c:pt>
              </c:numCache>
            </c:numRef>
          </c:val>
          <c:smooth val="0"/>
          <c:extLst>
            <c:ext xmlns:c16="http://schemas.microsoft.com/office/drawing/2014/chart" uri="{C3380CC4-5D6E-409C-BE32-E72D297353CC}">
              <c16:uniqueId val="{00000002-2F94-4917-9568-CBAAB08B6908}"/>
            </c:ext>
          </c:extLst>
        </c:ser>
        <c:dLbls>
          <c:showLegendKey val="0"/>
          <c:showVal val="1"/>
          <c:showCatName val="0"/>
          <c:showSerName val="0"/>
          <c:showPercent val="0"/>
          <c:showBubbleSize val="0"/>
        </c:dLbls>
        <c:marker val="1"/>
        <c:smooth val="0"/>
        <c:axId val="1704173456"/>
        <c:axId val="1704172016"/>
      </c:lineChart>
      <c:catAx>
        <c:axId val="1704173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Oswald" panose="00000500000000000000" pitchFamily="2" charset="0"/>
                <a:ea typeface="+mn-ea"/>
                <a:cs typeface="+mn-cs"/>
              </a:defRPr>
            </a:pPr>
            <a:endParaRPr lang="es-CO"/>
          </a:p>
        </c:txPr>
        <c:crossAx val="1704172016"/>
        <c:crosses val="autoZero"/>
        <c:auto val="1"/>
        <c:lblAlgn val="ctr"/>
        <c:lblOffset val="100"/>
        <c:noMultiLvlLbl val="0"/>
      </c:catAx>
      <c:valAx>
        <c:axId val="1704172016"/>
        <c:scaling>
          <c:orientation val="minMax"/>
        </c:scaling>
        <c:delete val="1"/>
        <c:axPos val="l"/>
        <c:numFmt formatCode="0.0" sourceLinked="1"/>
        <c:majorTickMark val="none"/>
        <c:minorTickMark val="none"/>
        <c:tickLblPos val="nextTo"/>
        <c:crossAx val="1704173456"/>
        <c:crosses val="autoZero"/>
        <c:crossBetween val="between"/>
      </c:valAx>
      <c:spPr>
        <a:noFill/>
        <a:ln>
          <a:noFill/>
        </a:ln>
        <a:effectLst/>
      </c:spPr>
    </c:plotArea>
    <c:legend>
      <c:legendPos val="b"/>
      <c:legendEntry>
        <c:idx val="2"/>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Oswald" panose="00000500000000000000" pitchFamily="2" charset="0"/>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Oswald" panose="00000500000000000000" pitchFamily="2" charset="0"/>
        </a:defRPr>
      </a:pPr>
      <a:endParaRPr lang="es-CO"/>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668716816894817E-2"/>
          <c:y val="4.512000777682252E-2"/>
          <c:w val="0.80092518934201529"/>
          <c:h val="0.72247691797208768"/>
        </c:manualLayout>
      </c:layout>
      <c:barChart>
        <c:barDir val="col"/>
        <c:grouping val="clustered"/>
        <c:varyColors val="0"/>
        <c:ser>
          <c:idx val="0"/>
          <c:order val="0"/>
          <c:tx>
            <c:strRef>
              <c:f>'[MFMP 2025-2035_21.10_ajustado_4,7 y 88.xlsx]BALANCE'!$B$43</c:f>
              <c:strCache>
                <c:ptCount val="1"/>
                <c:pt idx="0">
                  <c:v>Balance Primario </c:v>
                </c:pt>
              </c:strCache>
            </c:strRef>
          </c:tx>
          <c:spPr>
            <a:solidFill>
              <a:schemeClr val="tx2">
                <a:lumMod val="60000"/>
                <a:lumOff val="40000"/>
              </a:schemeClr>
            </a:solidFill>
            <a:ln>
              <a:noFill/>
            </a:ln>
            <a:effectLst/>
          </c:spPr>
          <c:invertIfNegative val="0"/>
          <c:dLbls>
            <c:numFmt formatCode="0.0%" sourceLinked="0"/>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n-lt"/>
                    <a:ea typeface="+mn-ea"/>
                    <a:cs typeface="+mn-cs"/>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2025-2035_21.10_ajustado_4,7 y 88.xlsx]BALANCE'!$R$5:$AB$5</c:f>
              <c:numCache>
                <c:formatCode>General</c:formatCode>
                <c:ptCount val="11"/>
                <c:pt idx="0">
                  <c:v>2025</c:v>
                </c:pt>
                <c:pt idx="1">
                  <c:v>2026</c:v>
                </c:pt>
                <c:pt idx="2">
                  <c:v>2027</c:v>
                </c:pt>
                <c:pt idx="3">
                  <c:v>2028</c:v>
                </c:pt>
                <c:pt idx="4">
                  <c:v>2029</c:v>
                </c:pt>
                <c:pt idx="5">
                  <c:v>2030</c:v>
                </c:pt>
                <c:pt idx="6">
                  <c:v>2031</c:v>
                </c:pt>
                <c:pt idx="7">
                  <c:v>2032</c:v>
                </c:pt>
                <c:pt idx="8">
                  <c:v>2033</c:v>
                </c:pt>
                <c:pt idx="9">
                  <c:v>2034</c:v>
                </c:pt>
                <c:pt idx="10">
                  <c:v>2035</c:v>
                </c:pt>
              </c:numCache>
            </c:numRef>
          </c:cat>
          <c:val>
            <c:numRef>
              <c:f>'[MFMP 2025-2035_21.10_ajustado_4,7 y 88.xlsx]BALANCE'!$R$45:$AB$45</c:f>
              <c:numCache>
                <c:formatCode>0.000%</c:formatCode>
                <c:ptCount val="11"/>
                <c:pt idx="0">
                  <c:v>-1.1592274988617776E-2</c:v>
                </c:pt>
                <c:pt idx="1">
                  <c:v>-9.8015840493301601E-3</c:v>
                </c:pt>
                <c:pt idx="2">
                  <c:v>-7.8082677199636822E-3</c:v>
                </c:pt>
                <c:pt idx="3">
                  <c:v>8.8657880685245481E-4</c:v>
                </c:pt>
                <c:pt idx="4">
                  <c:v>2.5340176391705107E-3</c:v>
                </c:pt>
                <c:pt idx="5">
                  <c:v>3.1967282821558393E-3</c:v>
                </c:pt>
                <c:pt idx="6">
                  <c:v>3.2359223969607295E-3</c:v>
                </c:pt>
                <c:pt idx="7">
                  <c:v>3.3425954218155788E-3</c:v>
                </c:pt>
                <c:pt idx="8">
                  <c:v>3.3688144658674851E-3</c:v>
                </c:pt>
                <c:pt idx="9">
                  <c:v>3.19223136856105E-3</c:v>
                </c:pt>
                <c:pt idx="10">
                  <c:v>2.7363577643407452E-3</c:v>
                </c:pt>
              </c:numCache>
            </c:numRef>
          </c:val>
          <c:extLst>
            <c:ext xmlns:c16="http://schemas.microsoft.com/office/drawing/2014/chart" uri="{C3380CC4-5D6E-409C-BE32-E72D297353CC}">
              <c16:uniqueId val="{00000000-2C1D-450C-BC87-6B5992259C55}"/>
            </c:ext>
          </c:extLst>
        </c:ser>
        <c:dLbls>
          <c:showLegendKey val="0"/>
          <c:showVal val="0"/>
          <c:showCatName val="0"/>
          <c:showSerName val="0"/>
          <c:showPercent val="0"/>
          <c:showBubbleSize val="0"/>
        </c:dLbls>
        <c:gapWidth val="219"/>
        <c:overlap val="-27"/>
        <c:axId val="1263122687"/>
        <c:axId val="1263123647"/>
      </c:barChart>
      <c:lineChart>
        <c:grouping val="standard"/>
        <c:varyColors val="0"/>
        <c:ser>
          <c:idx val="1"/>
          <c:order val="1"/>
          <c:tx>
            <c:strRef>
              <c:f>'[MFMP 2025-2035_21.10_ajustado_4,7 y 88.xlsx]BALANCE'!$B$57</c:f>
              <c:strCache>
                <c:ptCount val="1"/>
                <c:pt idx="0">
                  <c:v>Saldo de la deuda</c:v>
                </c:pt>
              </c:strCache>
            </c:strRef>
          </c:tx>
          <c:spPr>
            <a:ln w="28575" cap="rnd">
              <a:solidFill>
                <a:srgbClr val="00B050"/>
              </a:solidFill>
              <a:round/>
            </a:ln>
            <a:effectLst/>
          </c:spPr>
          <c:marker>
            <c:symbol val="none"/>
          </c:marker>
          <c:dLbls>
            <c:dLbl>
              <c:idx val="5"/>
              <c:layout>
                <c:manualLayout>
                  <c:x val="-3.0886086973630895E-2"/>
                  <c:y val="0.14128816616413281"/>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C1D-450C-BC87-6B5992259C55}"/>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rgbClr val="00B050"/>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2025-2035_21.10_ajustado_4,7 y 88.xlsx]BALANCE'!$R$5:$AB$5</c:f>
              <c:numCache>
                <c:formatCode>General</c:formatCode>
                <c:ptCount val="11"/>
                <c:pt idx="0">
                  <c:v>2025</c:v>
                </c:pt>
                <c:pt idx="1">
                  <c:v>2026</c:v>
                </c:pt>
                <c:pt idx="2">
                  <c:v>2027</c:v>
                </c:pt>
                <c:pt idx="3">
                  <c:v>2028</c:v>
                </c:pt>
                <c:pt idx="4">
                  <c:v>2029</c:v>
                </c:pt>
                <c:pt idx="5">
                  <c:v>2030</c:v>
                </c:pt>
                <c:pt idx="6">
                  <c:v>2031</c:v>
                </c:pt>
                <c:pt idx="7">
                  <c:v>2032</c:v>
                </c:pt>
                <c:pt idx="8">
                  <c:v>2033</c:v>
                </c:pt>
                <c:pt idx="9">
                  <c:v>2034</c:v>
                </c:pt>
                <c:pt idx="10">
                  <c:v>2035</c:v>
                </c:pt>
              </c:numCache>
            </c:numRef>
          </c:cat>
          <c:val>
            <c:numRef>
              <c:f>'[MFMP 2025-2035_21.10_ajustado_4,7 y 88.xlsx]BALANCE'!$R$57:$AB$57</c:f>
              <c:numCache>
                <c:formatCode>0.0%</c:formatCode>
                <c:ptCount val="11"/>
                <c:pt idx="0">
                  <c:v>2.7735182632194304E-2</c:v>
                </c:pt>
                <c:pt idx="1">
                  <c:v>3.2238201649494549E-2</c:v>
                </c:pt>
                <c:pt idx="2">
                  <c:v>3.6860758932610489E-2</c:v>
                </c:pt>
                <c:pt idx="3">
                  <c:v>3.9097037839680472E-2</c:v>
                </c:pt>
                <c:pt idx="4">
                  <c:v>3.9468172979717782E-2</c:v>
                </c:pt>
                <c:pt idx="5">
                  <c:v>3.7194762435703528E-2</c:v>
                </c:pt>
                <c:pt idx="6">
                  <c:v>3.4463128322888024E-2</c:v>
                </c:pt>
                <c:pt idx="7">
                  <c:v>3.1731006718920929E-2</c:v>
                </c:pt>
                <c:pt idx="8">
                  <c:v>2.9001543702566072E-2</c:v>
                </c:pt>
                <c:pt idx="9">
                  <c:v>2.6763208726838003E-2</c:v>
                </c:pt>
                <c:pt idx="10">
                  <c:v>2.3729117116329895E-2</c:v>
                </c:pt>
              </c:numCache>
            </c:numRef>
          </c:val>
          <c:smooth val="0"/>
          <c:extLst>
            <c:ext xmlns:c16="http://schemas.microsoft.com/office/drawing/2014/chart" uri="{C3380CC4-5D6E-409C-BE32-E72D297353CC}">
              <c16:uniqueId val="{00000002-2C1D-450C-BC87-6B5992259C55}"/>
            </c:ext>
          </c:extLst>
        </c:ser>
        <c:dLbls>
          <c:showLegendKey val="0"/>
          <c:showVal val="0"/>
          <c:showCatName val="0"/>
          <c:showSerName val="0"/>
          <c:showPercent val="0"/>
          <c:showBubbleSize val="0"/>
        </c:dLbls>
        <c:marker val="1"/>
        <c:smooth val="0"/>
        <c:axId val="1527169648"/>
        <c:axId val="1527185008"/>
      </c:lineChart>
      <c:catAx>
        <c:axId val="1263122687"/>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263123647"/>
        <c:crosses val="autoZero"/>
        <c:auto val="1"/>
        <c:lblAlgn val="ctr"/>
        <c:lblOffset val="100"/>
        <c:noMultiLvlLbl val="0"/>
      </c:catAx>
      <c:valAx>
        <c:axId val="1263123647"/>
        <c:scaling>
          <c:orientation val="minMax"/>
        </c:scaling>
        <c:delete val="0"/>
        <c:axPos val="l"/>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CO"/>
                  <a:t>BP</a:t>
                </a:r>
                <a:r>
                  <a:rPr lang="es-CO" baseline="0"/>
                  <a:t> / PIB</a:t>
                </a:r>
                <a:endParaRPr lang="es-CO"/>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title>
        <c:numFmt formatCode="0.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263122687"/>
        <c:crosses val="autoZero"/>
        <c:crossBetween val="between"/>
      </c:valAx>
      <c:valAx>
        <c:axId val="1527185008"/>
        <c:scaling>
          <c:orientation val="minMax"/>
        </c:scaling>
        <c:delete val="0"/>
        <c:axPos val="r"/>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s-CO"/>
                  <a:t>SD / PIB</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crossAx val="1527169648"/>
        <c:crosses val="max"/>
        <c:crossBetween val="between"/>
      </c:valAx>
      <c:catAx>
        <c:axId val="1527169648"/>
        <c:scaling>
          <c:orientation val="minMax"/>
        </c:scaling>
        <c:delete val="1"/>
        <c:axPos val="b"/>
        <c:numFmt formatCode="General" sourceLinked="1"/>
        <c:majorTickMark val="out"/>
        <c:minorTickMark val="none"/>
        <c:tickLblPos val="nextTo"/>
        <c:crossAx val="152718500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s-CO"/>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78733022798509E-2"/>
          <c:y val="5.8478040804992207E-2"/>
          <c:w val="0.86300220038793352"/>
          <c:h val="0.84616556192403025"/>
        </c:manualLayout>
      </c:layout>
      <c:lineChart>
        <c:grouping val="standard"/>
        <c:varyColors val="0"/>
        <c:ser>
          <c:idx val="0"/>
          <c:order val="0"/>
          <c:spPr>
            <a:ln w="28575" cap="rnd">
              <a:solidFill>
                <a:srgbClr val="0070C0"/>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2025-2035_21.10_ajustado_4,7 y 87.xlsx]SOSTENIBILIDAD'!$Q$5:$AB$5</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cat>
          <c:val>
            <c:numRef>
              <c:f>'[MFMP 2025-2035_21.10_ajustado_4,7 y 87.xlsx]SOSTENIBILIDAD'!$Q$43:$AB$43</c:f>
              <c:numCache>
                <c:formatCode>0.0%</c:formatCode>
                <c:ptCount val="12"/>
                <c:pt idx="0">
                  <c:v>0.49600765902156541</c:v>
                </c:pt>
                <c:pt idx="1">
                  <c:v>0.60773789976160497</c:v>
                </c:pt>
                <c:pt idx="2">
                  <c:v>0.72558666933257288</c:v>
                </c:pt>
                <c:pt idx="3">
                  <c:v>0.84294728924983431</c:v>
                </c:pt>
                <c:pt idx="4">
                  <c:v>0.86913066060949151</c:v>
                </c:pt>
                <c:pt idx="5">
                  <c:v>0.87947369001525111</c:v>
                </c:pt>
                <c:pt idx="6">
                  <c:v>0.83265486936404043</c:v>
                </c:pt>
                <c:pt idx="7">
                  <c:v>0.7598555756675196</c:v>
                </c:pt>
                <c:pt idx="8">
                  <c:v>0.69695700783234593</c:v>
                </c:pt>
                <c:pt idx="9">
                  <c:v>0.60292317703923104</c:v>
                </c:pt>
                <c:pt idx="10">
                  <c:v>0.5564541395415018</c:v>
                </c:pt>
                <c:pt idx="11">
                  <c:v>0.48949380287222627</c:v>
                </c:pt>
              </c:numCache>
            </c:numRef>
          </c:val>
          <c:smooth val="0"/>
          <c:extLst>
            <c:ext xmlns:c16="http://schemas.microsoft.com/office/drawing/2014/chart" uri="{C3380CC4-5D6E-409C-BE32-E72D297353CC}">
              <c16:uniqueId val="{00000000-A9B6-479A-9EF1-A289D872B603}"/>
            </c:ext>
          </c:extLst>
        </c:ser>
        <c:ser>
          <c:idx val="1"/>
          <c:order val="1"/>
          <c:spPr>
            <a:ln w="28575" cap="rnd">
              <a:solidFill>
                <a:srgbClr val="C00000"/>
              </a:solidFill>
              <a:round/>
            </a:ln>
            <a:effectLst/>
          </c:spPr>
          <c:marker>
            <c:symbol val="none"/>
          </c:marker>
          <c:cat>
            <c:numRef>
              <c:f>'[MFMP 2025-2035_21.10_ajustado_4,7 y 87.xlsx]SOSTENIBILIDAD'!$Q$5:$AB$5</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cat>
          <c:val>
            <c:numRef>
              <c:f>'[MFMP 2025-2035_21.10_ajustado_4,7 y 87.xlsx]SOSTENIBILIDAD'!$Q$45:$AB$45</c:f>
              <c:numCache>
                <c:formatCode>0%</c:formatCode>
                <c:ptCount val="12"/>
                <c:pt idx="0">
                  <c:v>1</c:v>
                </c:pt>
                <c:pt idx="1">
                  <c:v>1</c:v>
                </c:pt>
                <c:pt idx="2">
                  <c:v>1</c:v>
                </c:pt>
                <c:pt idx="3">
                  <c:v>1</c:v>
                </c:pt>
                <c:pt idx="4">
                  <c:v>1</c:v>
                </c:pt>
                <c:pt idx="5">
                  <c:v>1</c:v>
                </c:pt>
                <c:pt idx="6">
                  <c:v>1</c:v>
                </c:pt>
                <c:pt idx="7">
                  <c:v>1</c:v>
                </c:pt>
                <c:pt idx="8">
                  <c:v>1</c:v>
                </c:pt>
                <c:pt idx="9">
                  <c:v>1</c:v>
                </c:pt>
                <c:pt idx="10">
                  <c:v>1</c:v>
                </c:pt>
                <c:pt idx="11">
                  <c:v>1</c:v>
                </c:pt>
              </c:numCache>
            </c:numRef>
          </c:val>
          <c:smooth val="0"/>
          <c:extLst>
            <c:ext xmlns:c16="http://schemas.microsoft.com/office/drawing/2014/chart" uri="{C3380CC4-5D6E-409C-BE32-E72D297353CC}">
              <c16:uniqueId val="{00000001-A9B6-479A-9EF1-A289D872B603}"/>
            </c:ext>
          </c:extLst>
        </c:ser>
        <c:dLbls>
          <c:showLegendKey val="0"/>
          <c:showVal val="0"/>
          <c:showCatName val="0"/>
          <c:showSerName val="0"/>
          <c:showPercent val="0"/>
          <c:showBubbleSize val="0"/>
        </c:dLbls>
        <c:smooth val="0"/>
        <c:axId val="294831328"/>
        <c:axId val="294830848"/>
      </c:lineChart>
      <c:catAx>
        <c:axId val="2948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94830848"/>
        <c:crosses val="autoZero"/>
        <c:auto val="1"/>
        <c:lblAlgn val="ctr"/>
        <c:lblOffset val="100"/>
        <c:noMultiLvlLbl val="0"/>
      </c:catAx>
      <c:valAx>
        <c:axId val="29483084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9483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CO"/>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0070C0"/>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'[MFMP 2025-2035_21.10_ajustado_4,7 y 87.xlsx]SOSTENIBILIDAD'!$Q$5:$AB$5</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cat>
          <c:val>
            <c:numRef>
              <c:f>'[MFMP 2025-2035_21.10_ajustado_4,7 y 87.xlsx]SOSTENIBILIDAD'!$Q$38:$AB$38</c:f>
              <c:numCache>
                <c:formatCode>0.0%</c:formatCode>
                <c:ptCount val="12"/>
                <c:pt idx="0">
                  <c:v>8.5385079119803142E-2</c:v>
                </c:pt>
                <c:pt idx="1">
                  <c:v>7.8778613333159678E-2</c:v>
                </c:pt>
                <c:pt idx="2">
                  <c:v>7.9322395411834709E-2</c:v>
                </c:pt>
                <c:pt idx="3">
                  <c:v>9.1761055332249764E-2</c:v>
                </c:pt>
                <c:pt idx="4">
                  <c:v>9.3056284909001724E-2</c:v>
                </c:pt>
                <c:pt idx="5">
                  <c:v>9.9362066014342262E-2</c:v>
                </c:pt>
                <c:pt idx="6">
                  <c:v>9.9070342085864085E-2</c:v>
                </c:pt>
                <c:pt idx="7">
                  <c:v>8.2213443277864687E-2</c:v>
                </c:pt>
                <c:pt idx="8">
                  <c:v>7.2794480224843722E-2</c:v>
                </c:pt>
                <c:pt idx="9">
                  <c:v>5.6883830846972037E-2</c:v>
                </c:pt>
                <c:pt idx="10">
                  <c:v>5.4138769285847384E-2</c:v>
                </c:pt>
                <c:pt idx="11">
                  <c:v>4.9840428670165866E-2</c:v>
                </c:pt>
              </c:numCache>
            </c:numRef>
          </c:val>
          <c:smooth val="0"/>
          <c:extLst>
            <c:ext xmlns:c16="http://schemas.microsoft.com/office/drawing/2014/chart" uri="{C3380CC4-5D6E-409C-BE32-E72D297353CC}">
              <c16:uniqueId val="{00000000-F95A-4763-8204-23C685F2ECAC}"/>
            </c:ext>
          </c:extLst>
        </c:ser>
        <c:ser>
          <c:idx val="1"/>
          <c:order val="1"/>
          <c:spPr>
            <a:ln w="28575" cap="rnd">
              <a:solidFill>
                <a:srgbClr val="C00000"/>
              </a:solidFill>
              <a:round/>
            </a:ln>
            <a:effectLst/>
          </c:spPr>
          <c:marker>
            <c:symbol val="none"/>
          </c:marker>
          <c:cat>
            <c:numRef>
              <c:f>'[MFMP 2025-2035_21.10_ajustado_4,7 y 87.xlsx]SOSTENIBILIDAD'!$Q$5:$AB$5</c:f>
              <c:numCache>
                <c:formatCode>General</c:formatCode>
                <c:ptCount val="12"/>
                <c:pt idx="0">
                  <c:v>2024</c:v>
                </c:pt>
                <c:pt idx="1">
                  <c:v>2025</c:v>
                </c:pt>
                <c:pt idx="2">
                  <c:v>2026</c:v>
                </c:pt>
                <c:pt idx="3">
                  <c:v>2027</c:v>
                </c:pt>
                <c:pt idx="4">
                  <c:v>2028</c:v>
                </c:pt>
                <c:pt idx="5">
                  <c:v>2029</c:v>
                </c:pt>
                <c:pt idx="6">
                  <c:v>2030</c:v>
                </c:pt>
                <c:pt idx="7">
                  <c:v>2031</c:v>
                </c:pt>
                <c:pt idx="8">
                  <c:v>2032</c:v>
                </c:pt>
                <c:pt idx="9">
                  <c:v>2033</c:v>
                </c:pt>
                <c:pt idx="10">
                  <c:v>2034</c:v>
                </c:pt>
                <c:pt idx="11">
                  <c:v>2035</c:v>
                </c:pt>
              </c:numCache>
            </c:numRef>
          </c:cat>
          <c:val>
            <c:numRef>
              <c:f>'[MFMP 2025-2035_21.10_ajustado_4,7 y 87.xlsx]SOSTENIBILIDAD'!$Q$40:$AB$40</c:f>
              <c:numCache>
                <c:formatCode>0%</c:formatCode>
                <c:ptCount val="12"/>
                <c:pt idx="0">
                  <c:v>0.6</c:v>
                </c:pt>
                <c:pt idx="1">
                  <c:v>0.6</c:v>
                </c:pt>
                <c:pt idx="2">
                  <c:v>0.6</c:v>
                </c:pt>
                <c:pt idx="3">
                  <c:v>0.6</c:v>
                </c:pt>
                <c:pt idx="4">
                  <c:v>0.6</c:v>
                </c:pt>
                <c:pt idx="5">
                  <c:v>0.6</c:v>
                </c:pt>
                <c:pt idx="6">
                  <c:v>0.6</c:v>
                </c:pt>
                <c:pt idx="7">
                  <c:v>0.6</c:v>
                </c:pt>
                <c:pt idx="8">
                  <c:v>0.6</c:v>
                </c:pt>
                <c:pt idx="9">
                  <c:v>0.6</c:v>
                </c:pt>
                <c:pt idx="10">
                  <c:v>0.6</c:v>
                </c:pt>
                <c:pt idx="11">
                  <c:v>0.6</c:v>
                </c:pt>
              </c:numCache>
            </c:numRef>
          </c:val>
          <c:smooth val="0"/>
          <c:extLst>
            <c:ext xmlns:c16="http://schemas.microsoft.com/office/drawing/2014/chart" uri="{C3380CC4-5D6E-409C-BE32-E72D297353CC}">
              <c16:uniqueId val="{00000001-F95A-4763-8204-23C685F2ECAC}"/>
            </c:ext>
          </c:extLst>
        </c:ser>
        <c:dLbls>
          <c:showLegendKey val="0"/>
          <c:showVal val="0"/>
          <c:showCatName val="0"/>
          <c:showSerName val="0"/>
          <c:showPercent val="0"/>
          <c:showBubbleSize val="0"/>
        </c:dLbls>
        <c:smooth val="0"/>
        <c:axId val="294831328"/>
        <c:axId val="294830848"/>
      </c:lineChart>
      <c:catAx>
        <c:axId val="2948313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94830848"/>
        <c:crosses val="autoZero"/>
        <c:auto val="1"/>
        <c:lblAlgn val="ctr"/>
        <c:lblOffset val="100"/>
        <c:noMultiLvlLbl val="0"/>
      </c:catAx>
      <c:valAx>
        <c:axId val="294830848"/>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s-CO"/>
          </a:p>
        </c:txPr>
        <c:crossAx val="29483132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s-CO"/>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555555555555555E-2"/>
          <c:y val="5.0925925925925923E-2"/>
          <c:w val="0.94645363079615052"/>
          <c:h val="0.75834135316418783"/>
        </c:manualLayout>
      </c:layout>
      <c:barChart>
        <c:barDir val="col"/>
        <c:grouping val="clustered"/>
        <c:varyColors val="0"/>
        <c:ser>
          <c:idx val="0"/>
          <c:order val="0"/>
          <c:tx>
            <c:strRef>
              <c:f>'[Cuadros mensual a Oct de 2024.xlsx]Admon'!$R$6</c:f>
              <c:strCache>
                <c:ptCount val="1"/>
                <c:pt idx="0">
                  <c:v>Compromisos</c:v>
                </c:pt>
              </c:strCache>
            </c:strRef>
          </c:tx>
          <c:spPr>
            <a:solidFill>
              <a:srgbClr val="FFC000"/>
            </a:solidFill>
            <a:ln>
              <a:solidFill>
                <a:srgbClr val="232A34"/>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2024.xlsx]Admon'!$Q$7:$Q$13</c:f>
              <c:strCache>
                <c:ptCount val="7"/>
                <c:pt idx="0">
                  <c:v>Galán *</c:v>
                </c:pt>
                <c:pt idx="2">
                  <c:v>López</c:v>
                </c:pt>
                <c:pt idx="4">
                  <c:v>Peñalosa</c:v>
                </c:pt>
                <c:pt idx="6">
                  <c:v>Petro</c:v>
                </c:pt>
              </c:strCache>
            </c:strRef>
          </c:cat>
          <c:val>
            <c:numRef>
              <c:f>'[Cuadros mensual a Oct de 2024.xlsx]Admon'!$R$7:$R$13</c:f>
              <c:numCache>
                <c:formatCode>General</c:formatCode>
                <c:ptCount val="7"/>
                <c:pt idx="0" formatCode="0.0%">
                  <c:v>0.74349566006517742</c:v>
                </c:pt>
                <c:pt idx="2" formatCode="0.0%">
                  <c:v>0.57974666322740442</c:v>
                </c:pt>
                <c:pt idx="4" formatCode="0.0%">
                  <c:v>0.64462665899140992</c:v>
                </c:pt>
                <c:pt idx="6" formatCode="0.0%">
                  <c:v>0.60300001137229475</c:v>
                </c:pt>
              </c:numCache>
            </c:numRef>
          </c:val>
          <c:extLst>
            <c:ext xmlns:c16="http://schemas.microsoft.com/office/drawing/2014/chart" uri="{C3380CC4-5D6E-409C-BE32-E72D297353CC}">
              <c16:uniqueId val="{00000000-DEC4-4319-AF79-E19713C19039}"/>
            </c:ext>
          </c:extLst>
        </c:ser>
        <c:ser>
          <c:idx val="1"/>
          <c:order val="1"/>
          <c:tx>
            <c:strRef>
              <c:f>'[Cuadros mensual a Oct de 2024.xlsx]Admon'!$S$6</c:f>
              <c:strCache>
                <c:ptCount val="1"/>
                <c:pt idx="0">
                  <c:v>Giros</c:v>
                </c:pt>
              </c:strCache>
            </c:strRef>
          </c:tx>
          <c:spPr>
            <a:solidFill>
              <a:srgbClr val="FFFFFF">
                <a:lumMod val="85000"/>
              </a:srgbClr>
            </a:solidFill>
            <a:ln>
              <a:solidFill>
                <a:srgbClr val="232A34"/>
              </a:solidFill>
            </a:ln>
            <a:effectLst/>
          </c:spPr>
          <c:invertIfNegative val="0"/>
          <c:dLbls>
            <c:dLbl>
              <c:idx val="4"/>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EC4-4319-AF79-E19713C19039}"/>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2024.xlsx]Admon'!$Q$7:$Q$13</c:f>
              <c:strCache>
                <c:ptCount val="7"/>
                <c:pt idx="0">
                  <c:v>Galán *</c:v>
                </c:pt>
                <c:pt idx="2">
                  <c:v>López</c:v>
                </c:pt>
                <c:pt idx="4">
                  <c:v>Peñalosa</c:v>
                </c:pt>
                <c:pt idx="6">
                  <c:v>Petro</c:v>
                </c:pt>
              </c:strCache>
            </c:strRef>
          </c:cat>
          <c:val>
            <c:numRef>
              <c:f>'[Cuadros mensual a Oct de 2024.xlsx]Admon'!$S$7:$S$13</c:f>
              <c:numCache>
                <c:formatCode>General</c:formatCode>
                <c:ptCount val="7"/>
                <c:pt idx="0" formatCode="0.0%">
                  <c:v>0.63186554777197335</c:v>
                </c:pt>
                <c:pt idx="2" formatCode="0.0%">
                  <c:v>0.46189605118123622</c:v>
                </c:pt>
                <c:pt idx="4" formatCode="0.0%">
                  <c:v>0.5342604059863123</c:v>
                </c:pt>
                <c:pt idx="6" formatCode="0.0%">
                  <c:v>0.48462816386718671</c:v>
                </c:pt>
              </c:numCache>
            </c:numRef>
          </c:val>
          <c:extLst>
            <c:ext xmlns:c16="http://schemas.microsoft.com/office/drawing/2014/chart" uri="{C3380CC4-5D6E-409C-BE32-E72D297353CC}">
              <c16:uniqueId val="{00000001-DEC4-4319-AF79-E19713C19039}"/>
            </c:ext>
          </c:extLst>
        </c:ser>
        <c:dLbls>
          <c:showLegendKey val="0"/>
          <c:showVal val="0"/>
          <c:showCatName val="0"/>
          <c:showSerName val="0"/>
          <c:showPercent val="0"/>
          <c:showBubbleSize val="0"/>
        </c:dLbls>
        <c:gapWidth val="0"/>
        <c:overlap val="-11"/>
        <c:axId val="1072412015"/>
        <c:axId val="1072410095"/>
      </c:barChart>
      <c:catAx>
        <c:axId val="10724120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072410095"/>
        <c:crosses val="autoZero"/>
        <c:auto val="1"/>
        <c:lblAlgn val="ctr"/>
        <c:lblOffset val="100"/>
        <c:noMultiLvlLbl val="0"/>
      </c:catAx>
      <c:valAx>
        <c:axId val="1072410095"/>
        <c:scaling>
          <c:orientation val="minMax"/>
        </c:scaling>
        <c:delete val="1"/>
        <c:axPos val="l"/>
        <c:numFmt formatCode="0.0%" sourceLinked="1"/>
        <c:majorTickMark val="none"/>
        <c:minorTickMark val="none"/>
        <c:tickLblPos val="nextTo"/>
        <c:crossAx val="1072412015"/>
        <c:crosses val="autoZero"/>
        <c:crossBetween val="between"/>
      </c:valAx>
      <c:spPr>
        <a:noFill/>
        <a:ln>
          <a:noFill/>
        </a:ln>
        <a:effectLst/>
      </c:spPr>
    </c:plotArea>
    <c:legend>
      <c:legendPos val="r"/>
      <c:layout>
        <c:manualLayout>
          <c:xMode val="edge"/>
          <c:yMode val="edge"/>
          <c:x val="6.034251968503937E-2"/>
          <c:y val="0.84317074948964732"/>
          <c:w val="0.77299081364829392"/>
          <c:h val="0.15625109361329836"/>
        </c:manualLayout>
      </c:layout>
      <c:overlay val="0"/>
      <c:spPr>
        <a:noFill/>
        <a:ln>
          <a:noFill/>
        </a:ln>
        <a:effectLst/>
      </c:spPr>
      <c:txPr>
        <a:bodyPr rot="0" spcFirstLastPara="1" vertOverflow="ellipsis" vert="horz" wrap="square" anchor="ctr" anchorCtr="1"/>
        <a:lstStyle/>
        <a:p>
          <a:pPr>
            <a:defRPr sz="1800" b="1" i="0" u="none" strike="noStrike"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'[Cuadros mensual a Oct de 2024.xlsx]Pto Neto'!$B$88</c:f>
              <c:strCache>
                <c:ptCount val="1"/>
                <c:pt idx="0">
                  <c:v> Apropiación </c:v>
                </c:pt>
              </c:strCache>
            </c:strRef>
          </c:tx>
          <c:spPr>
            <a:solidFill>
              <a:srgbClr val="FFC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2024.xlsx]Pto Neto'!$A$89:$A$91</c:f>
              <c:strCache>
                <c:ptCount val="3"/>
                <c:pt idx="0">
                  <c:v> Inversión </c:v>
                </c:pt>
                <c:pt idx="1">
                  <c:v> Funcionamiento </c:v>
                </c:pt>
                <c:pt idx="2">
                  <c:v> Servicio de la deuda </c:v>
                </c:pt>
              </c:strCache>
            </c:strRef>
          </c:cat>
          <c:val>
            <c:numRef>
              <c:f>'[Cuadros mensual a Oct de 2024.xlsx]Pto Neto'!$B$89:$B$91</c:f>
              <c:numCache>
                <c:formatCode>"$"#,##0.0,,,,</c:formatCode>
                <c:ptCount val="3"/>
                <c:pt idx="0">
                  <c:v>27294821674026</c:v>
                </c:pt>
                <c:pt idx="1">
                  <c:v>4623387784059</c:v>
                </c:pt>
                <c:pt idx="2">
                  <c:v>2082598902000</c:v>
                </c:pt>
              </c:numCache>
            </c:numRef>
          </c:val>
          <c:extLst>
            <c:ext xmlns:c16="http://schemas.microsoft.com/office/drawing/2014/chart" uri="{C3380CC4-5D6E-409C-BE32-E72D297353CC}">
              <c16:uniqueId val="{00000000-835E-4839-9152-AF71DC9F23A2}"/>
            </c:ext>
          </c:extLst>
        </c:ser>
        <c:ser>
          <c:idx val="1"/>
          <c:order val="1"/>
          <c:tx>
            <c:strRef>
              <c:f>'[Cuadros mensual a Oct de 2024.xlsx]Pto Neto'!$C$88</c:f>
              <c:strCache>
                <c:ptCount val="1"/>
                <c:pt idx="0">
                  <c:v> Compromisos </c:v>
                </c:pt>
              </c:strCache>
            </c:strRef>
          </c:tx>
          <c:spPr>
            <a:solidFill>
              <a:srgbClr val="FFFFFF">
                <a:lumMod val="85000"/>
              </a:srgb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2024.xlsx]Pto Neto'!$A$89:$A$91</c:f>
              <c:strCache>
                <c:ptCount val="3"/>
                <c:pt idx="0">
                  <c:v> Inversión </c:v>
                </c:pt>
                <c:pt idx="1">
                  <c:v> Funcionamiento </c:v>
                </c:pt>
                <c:pt idx="2">
                  <c:v> Servicio de la deuda </c:v>
                </c:pt>
              </c:strCache>
            </c:strRef>
          </c:cat>
          <c:val>
            <c:numRef>
              <c:f>'[Cuadros mensual a Oct de 2024.xlsx]Pto Neto'!$C$89:$C$91</c:f>
              <c:numCache>
                <c:formatCode>"$"#,##0.0,,,,</c:formatCode>
                <c:ptCount val="3"/>
                <c:pt idx="0">
                  <c:v>20377094840660</c:v>
                </c:pt>
                <c:pt idx="1">
                  <c:v>3411093368060</c:v>
                </c:pt>
                <c:pt idx="2">
                  <c:v>1491265245711</c:v>
                </c:pt>
              </c:numCache>
            </c:numRef>
          </c:val>
          <c:extLst>
            <c:ext xmlns:c16="http://schemas.microsoft.com/office/drawing/2014/chart" uri="{C3380CC4-5D6E-409C-BE32-E72D297353CC}">
              <c16:uniqueId val="{00000001-835E-4839-9152-AF71DC9F23A2}"/>
            </c:ext>
          </c:extLst>
        </c:ser>
        <c:ser>
          <c:idx val="2"/>
          <c:order val="2"/>
          <c:tx>
            <c:strRef>
              <c:f>'[Cuadros mensual a Oct de 2024.xlsx]Pto Neto'!$D$88</c:f>
              <c:strCache>
                <c:ptCount val="1"/>
                <c:pt idx="0">
                  <c:v> Giros </c:v>
                </c:pt>
              </c:strCache>
            </c:strRef>
          </c:tx>
          <c:spPr>
            <a:solidFill>
              <a:srgbClr val="E25E1A">
                <a:lumMod val="40000"/>
                <a:lumOff val="60000"/>
              </a:srgbClr>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2024.xlsx]Pto Neto'!$A$89:$A$91</c:f>
              <c:strCache>
                <c:ptCount val="3"/>
                <c:pt idx="0">
                  <c:v> Inversión </c:v>
                </c:pt>
                <c:pt idx="1">
                  <c:v> Funcionamiento </c:v>
                </c:pt>
                <c:pt idx="2">
                  <c:v> Servicio de la deuda </c:v>
                </c:pt>
              </c:strCache>
            </c:strRef>
          </c:cat>
          <c:val>
            <c:numRef>
              <c:f>'[Cuadros mensual a Oct de 2024.xlsx]Pto Neto'!$D$89:$D$91</c:f>
              <c:numCache>
                <c:formatCode>"$"#,##0.0,,,,</c:formatCode>
                <c:ptCount val="3"/>
                <c:pt idx="0">
                  <c:v>16977186856307</c:v>
                </c:pt>
                <c:pt idx="1">
                  <c:v>3018975172804</c:v>
                </c:pt>
                <c:pt idx="2">
                  <c:v>1487777370024</c:v>
                </c:pt>
              </c:numCache>
            </c:numRef>
          </c:val>
          <c:extLst>
            <c:ext xmlns:c16="http://schemas.microsoft.com/office/drawing/2014/chart" uri="{C3380CC4-5D6E-409C-BE32-E72D297353CC}">
              <c16:uniqueId val="{00000002-835E-4839-9152-AF71DC9F23A2}"/>
            </c:ext>
          </c:extLst>
        </c:ser>
        <c:dLbls>
          <c:showLegendKey val="0"/>
          <c:showVal val="0"/>
          <c:showCatName val="0"/>
          <c:showSerName val="0"/>
          <c:showPercent val="0"/>
          <c:showBubbleSize val="0"/>
        </c:dLbls>
        <c:gapWidth val="43"/>
        <c:axId val="265088160"/>
        <c:axId val="265090560"/>
      </c:barChart>
      <c:catAx>
        <c:axId val="265088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65090560"/>
        <c:crosses val="autoZero"/>
        <c:auto val="1"/>
        <c:lblAlgn val="ctr"/>
        <c:lblOffset val="100"/>
        <c:noMultiLvlLbl val="0"/>
      </c:catAx>
      <c:valAx>
        <c:axId val="265090560"/>
        <c:scaling>
          <c:orientation val="minMax"/>
        </c:scaling>
        <c:delete val="1"/>
        <c:axPos val="l"/>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crossAx val="2650881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userShapes r:id="rId5"/>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600" b="1" i="0" u="none" strike="noStrike" kern="1200" spc="0" baseline="0">
              <a:solidFill>
                <a:srgbClr val="C00000"/>
              </a:solidFill>
              <a:latin typeface="+mn-lt"/>
              <a:ea typeface="+mn-ea"/>
              <a:cs typeface="+mn-cs"/>
            </a:defRPr>
          </a:pPr>
          <a:endParaRPr lang="es-CO"/>
        </a:p>
      </c:txPr>
    </c:title>
    <c:autoTitleDeleted val="0"/>
    <c:plotArea>
      <c:layout/>
      <c:barChart>
        <c:barDir val="bar"/>
        <c:grouping val="clustered"/>
        <c:varyColors val="0"/>
        <c:ser>
          <c:idx val="0"/>
          <c:order val="0"/>
          <c:tx>
            <c:strRef>
              <c:f>'[Cuadros mensual a Oct de 2024.xlsx]Pto Neto'!$B$95</c:f>
              <c:strCache>
                <c:ptCount val="1"/>
                <c:pt idx="0">
                  <c:v> Total Presupuesto </c:v>
                </c:pt>
              </c:strCache>
            </c:strRef>
          </c:tx>
          <c:spPr>
            <a:solidFill>
              <a:schemeClr val="accent1"/>
            </a:solidFill>
            <a:ln>
              <a:solidFill>
                <a:srgbClr val="232A34"/>
              </a:solidFill>
            </a:ln>
            <a:effectLst/>
          </c:spPr>
          <c:invertIfNegative val="0"/>
          <c:dPt>
            <c:idx val="0"/>
            <c:invertIfNegative val="0"/>
            <c:bubble3D val="0"/>
            <c:spPr>
              <a:solidFill>
                <a:srgbClr val="E25E1A">
                  <a:lumMod val="40000"/>
                  <a:lumOff val="60000"/>
                </a:srgbClr>
              </a:solidFill>
              <a:ln>
                <a:solidFill>
                  <a:srgbClr val="232A34"/>
                </a:solidFill>
              </a:ln>
              <a:effectLst/>
            </c:spPr>
            <c:extLst>
              <c:ext xmlns:c16="http://schemas.microsoft.com/office/drawing/2014/chart" uri="{C3380CC4-5D6E-409C-BE32-E72D297353CC}">
                <c16:uniqueId val="{00000001-7D8D-462D-9521-DD988E0D368B}"/>
              </c:ext>
            </c:extLst>
          </c:dPt>
          <c:dPt>
            <c:idx val="1"/>
            <c:invertIfNegative val="0"/>
            <c:bubble3D val="0"/>
            <c:spPr>
              <a:solidFill>
                <a:srgbClr val="FFFFFF">
                  <a:lumMod val="85000"/>
                </a:srgbClr>
              </a:solidFill>
              <a:ln>
                <a:solidFill>
                  <a:srgbClr val="232A34"/>
                </a:solidFill>
              </a:ln>
              <a:effectLst/>
            </c:spPr>
            <c:extLst>
              <c:ext xmlns:c16="http://schemas.microsoft.com/office/drawing/2014/chart" uri="{C3380CC4-5D6E-409C-BE32-E72D297353CC}">
                <c16:uniqueId val="{00000005-7D8D-462D-9521-DD988E0D368B}"/>
              </c:ext>
            </c:extLst>
          </c:dPt>
          <c:dPt>
            <c:idx val="2"/>
            <c:invertIfNegative val="0"/>
            <c:bubble3D val="0"/>
            <c:spPr>
              <a:solidFill>
                <a:srgbClr val="FFC000"/>
              </a:solidFill>
              <a:ln>
                <a:solidFill>
                  <a:srgbClr val="232A34"/>
                </a:solidFill>
              </a:ln>
              <a:effectLst/>
            </c:spPr>
            <c:extLst>
              <c:ext xmlns:c16="http://schemas.microsoft.com/office/drawing/2014/chart" uri="{C3380CC4-5D6E-409C-BE32-E72D297353CC}">
                <c16:uniqueId val="{00000003-7D8D-462D-9521-DD988E0D368B}"/>
              </c:ext>
            </c:extLst>
          </c:dPt>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'[Cuadros mensual a Oct de 2024.xlsx]Pto Neto'!$C$94:$E$94</c:f>
              <c:strCache>
                <c:ptCount val="3"/>
                <c:pt idx="0">
                  <c:v> Giro </c:v>
                </c:pt>
                <c:pt idx="1">
                  <c:v> Compromiso </c:v>
                </c:pt>
                <c:pt idx="2">
                  <c:v> Apropiación </c:v>
                </c:pt>
              </c:strCache>
            </c:strRef>
          </c:cat>
          <c:val>
            <c:numRef>
              <c:f>'[Cuadros mensual a Oct de 2024.xlsx]Pto Neto'!$C$95:$E$95</c:f>
              <c:numCache>
                <c:formatCode>"$"#,##0.0,,,,</c:formatCode>
                <c:ptCount val="3"/>
                <c:pt idx="0">
                  <c:v>21483939399135</c:v>
                </c:pt>
                <c:pt idx="1">
                  <c:v>25279453454431</c:v>
                </c:pt>
                <c:pt idx="2">
                  <c:v>34000808360085</c:v>
                </c:pt>
              </c:numCache>
            </c:numRef>
          </c:val>
          <c:extLst>
            <c:ext xmlns:c16="http://schemas.microsoft.com/office/drawing/2014/chart" uri="{C3380CC4-5D6E-409C-BE32-E72D297353CC}">
              <c16:uniqueId val="{00000004-7D8D-462D-9521-DD988E0D368B}"/>
            </c:ext>
          </c:extLst>
        </c:ser>
        <c:dLbls>
          <c:showLegendKey val="0"/>
          <c:showVal val="0"/>
          <c:showCatName val="0"/>
          <c:showSerName val="0"/>
          <c:showPercent val="0"/>
          <c:showBubbleSize val="0"/>
        </c:dLbls>
        <c:gapWidth val="50"/>
        <c:overlap val="45"/>
        <c:axId val="556868752"/>
        <c:axId val="556889392"/>
      </c:barChart>
      <c:catAx>
        <c:axId val="5568687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rgbClr val="002060"/>
                </a:solidFill>
                <a:latin typeface="+mn-lt"/>
                <a:ea typeface="+mn-ea"/>
                <a:cs typeface="+mn-cs"/>
              </a:defRPr>
            </a:pPr>
            <a:endParaRPr lang="es-CO"/>
          </a:p>
        </c:txPr>
        <c:crossAx val="556889392"/>
        <c:crosses val="autoZero"/>
        <c:auto val="1"/>
        <c:lblAlgn val="ctr"/>
        <c:lblOffset val="100"/>
        <c:noMultiLvlLbl val="0"/>
      </c:catAx>
      <c:valAx>
        <c:axId val="556889392"/>
        <c:scaling>
          <c:orientation val="minMax"/>
        </c:scaling>
        <c:delete val="1"/>
        <c:axPos val="b"/>
        <c:majorGridlines>
          <c:spPr>
            <a:ln w="9525" cap="flat" cmpd="sng" algn="ctr">
              <a:solidFill>
                <a:schemeClr val="tx1">
                  <a:lumMod val="15000"/>
                  <a:lumOff val="85000"/>
                </a:schemeClr>
              </a:solidFill>
              <a:round/>
            </a:ln>
            <a:effectLst/>
          </c:spPr>
        </c:majorGridlines>
        <c:numFmt formatCode="&quot;$&quot;#,##0.0,,,," sourceLinked="1"/>
        <c:majorTickMark val="none"/>
        <c:minorTickMark val="none"/>
        <c:tickLblPos val="nextTo"/>
        <c:crossAx val="556868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rgbClr val="232A34"/>
      </a:solidFill>
    </a:ln>
    <a:effectLst/>
  </c:spPr>
  <c:txPr>
    <a:bodyPr/>
    <a:lstStyle/>
    <a:p>
      <a:pPr>
        <a:defRPr/>
      </a:pPr>
      <a:endParaRPr lang="es-CO"/>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barChart>
        <c:barDir val="bar"/>
        <c:grouping val="percentStacked"/>
        <c:varyColors val="0"/>
        <c:ser>
          <c:idx val="0"/>
          <c:order val="0"/>
          <c:tx>
            <c:strRef>
              <c:f>'Soportes Tributarios'!$A$47</c:f>
              <c:strCache>
                <c:ptCount val="1"/>
                <c:pt idx="0">
                  <c:v>ICA</c:v>
                </c:pt>
              </c:strCache>
            </c:strRef>
          </c:tx>
          <c:spPr>
            <a:solidFill>
              <a:schemeClr val="accent2">
                <a:shade val="58000"/>
              </a:schemeClr>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'Soportes Tributarios'!$C$47</c:f>
              <c:numCache>
                <c:formatCode>0%</c:formatCode>
                <c:ptCount val="1"/>
                <c:pt idx="0">
                  <c:v>0.47437073215253184</c:v>
                </c:pt>
              </c:numCache>
            </c:numRef>
          </c:val>
          <c:extLst>
            <c:ext xmlns:c16="http://schemas.microsoft.com/office/drawing/2014/chart" uri="{C3380CC4-5D6E-409C-BE32-E72D297353CC}">
              <c16:uniqueId val="{00000000-7196-4826-AD40-F295AEF027FB}"/>
            </c:ext>
          </c:extLst>
        </c:ser>
        <c:ser>
          <c:idx val="1"/>
          <c:order val="1"/>
          <c:tx>
            <c:strRef>
              <c:f>'Soportes Tributarios'!$A$48</c:f>
              <c:strCache>
                <c:ptCount val="1"/>
                <c:pt idx="0">
                  <c:v>Predial </c:v>
                </c:pt>
              </c:strCache>
            </c:strRef>
          </c:tx>
          <c:spPr>
            <a:solidFill>
              <a:schemeClr val="accent2">
                <a:shade val="86000"/>
              </a:schemeClr>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'Soportes Tributarios'!$C$48</c:f>
              <c:numCache>
                <c:formatCode>0%</c:formatCode>
                <c:ptCount val="1"/>
                <c:pt idx="0">
                  <c:v>0.31567548324330313</c:v>
                </c:pt>
              </c:numCache>
            </c:numRef>
          </c:val>
          <c:extLst>
            <c:ext xmlns:c16="http://schemas.microsoft.com/office/drawing/2014/chart" uri="{C3380CC4-5D6E-409C-BE32-E72D297353CC}">
              <c16:uniqueId val="{00000001-7196-4826-AD40-F295AEF027FB}"/>
            </c:ext>
          </c:extLst>
        </c:ser>
        <c:ser>
          <c:idx val="2"/>
          <c:order val="2"/>
          <c:tx>
            <c:strRef>
              <c:f>'Soportes Tributarios'!$A$49</c:f>
              <c:strCache>
                <c:ptCount val="1"/>
                <c:pt idx="0">
                  <c:v>Vehículos </c:v>
                </c:pt>
              </c:strCache>
            </c:strRef>
          </c:tx>
          <c:spPr>
            <a:solidFill>
              <a:schemeClr val="accent2">
                <a:tint val="86000"/>
              </a:schemeClr>
            </a:solidFill>
            <a:ln>
              <a:noFill/>
            </a:ln>
            <a:effectLst/>
          </c:spPr>
          <c:invertIfNegative val="0"/>
          <c:dLbls>
            <c:dLbl>
              <c:idx val="0"/>
              <c:dLblPos val="ctr"/>
              <c:showLegendKey val="0"/>
              <c:showVal val="1"/>
              <c:showCatName val="0"/>
              <c:showSerName val="1"/>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4-7196-4826-AD40-F295AEF027FB}"/>
                </c:ext>
              </c:extLst>
            </c:dLbl>
            <c:spPr>
              <a:noFill/>
              <a:ln>
                <a:noFill/>
              </a:ln>
              <a:effectLst/>
            </c:spPr>
            <c:txPr>
              <a:bodyPr rot="0" spcFirstLastPara="1" vertOverflow="ellipsis" vert="horz" wrap="square" anchor="ctr" anchorCtr="1"/>
              <a:lstStyle/>
              <a:p>
                <a:pPr>
                  <a:defRPr sz="15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'Soportes Tributarios'!$C$49</c:f>
              <c:numCache>
                <c:formatCode>0%</c:formatCode>
                <c:ptCount val="1"/>
                <c:pt idx="0">
                  <c:v>9.6306969669878173E-2</c:v>
                </c:pt>
              </c:numCache>
            </c:numRef>
          </c:val>
          <c:extLst>
            <c:ext xmlns:c16="http://schemas.microsoft.com/office/drawing/2014/chart" uri="{C3380CC4-5D6E-409C-BE32-E72D297353CC}">
              <c16:uniqueId val="{00000002-7196-4826-AD40-F295AEF027FB}"/>
            </c:ext>
          </c:extLst>
        </c:ser>
        <c:ser>
          <c:idx val="3"/>
          <c:order val="3"/>
          <c:tx>
            <c:strRef>
              <c:f>'Soportes Tributarios'!$A$50</c:f>
              <c:strCache>
                <c:ptCount val="1"/>
                <c:pt idx="0">
                  <c:v>Otros</c:v>
                </c:pt>
              </c:strCache>
            </c:strRef>
          </c:tx>
          <c:spPr>
            <a:solidFill>
              <a:schemeClr val="accent2">
                <a:tint val="58000"/>
              </a:schemeClr>
            </a:solidFill>
            <a:ln>
              <a:noFill/>
            </a:ln>
            <a:effectLst/>
          </c:spPr>
          <c:invertIfNegative val="0"/>
          <c:dLbls>
            <c:spPr>
              <a:noFill/>
              <a:ln>
                <a:noFill/>
              </a:ln>
              <a:effectLst/>
            </c:spPr>
            <c:txPr>
              <a:bodyPr rot="0" spcFirstLastPara="1" vertOverflow="ellipsis" vert="horz" wrap="square" anchor="ctr" anchorCtr="1"/>
              <a:lstStyle/>
              <a:p>
                <a:pPr>
                  <a:defRPr sz="1500" b="1" i="0" u="none" strike="noStrike" kern="1200" baseline="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pPr>
                <a:endParaRPr lang="es-CO"/>
              </a:p>
            </c:txPr>
            <c:dLblPos val="ctr"/>
            <c:showLegendKey val="0"/>
            <c:showVal val="1"/>
            <c:showCatName val="0"/>
            <c:showSerName val="1"/>
            <c:showPercent val="0"/>
            <c:showBubbleSize val="0"/>
            <c:separator>
</c:separator>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'Soportes Tributarios'!$C$50</c:f>
              <c:numCache>
                <c:formatCode>0%</c:formatCode>
                <c:ptCount val="1"/>
                <c:pt idx="0">
                  <c:v>0.11364681493428684</c:v>
                </c:pt>
              </c:numCache>
            </c:numRef>
          </c:val>
          <c:extLst>
            <c:ext xmlns:c16="http://schemas.microsoft.com/office/drawing/2014/chart" uri="{C3380CC4-5D6E-409C-BE32-E72D297353CC}">
              <c16:uniqueId val="{00000003-7196-4826-AD40-F295AEF027FB}"/>
            </c:ext>
          </c:extLst>
        </c:ser>
        <c:dLbls>
          <c:dLblPos val="ctr"/>
          <c:showLegendKey val="0"/>
          <c:showVal val="1"/>
          <c:showCatName val="0"/>
          <c:showSerName val="0"/>
          <c:showPercent val="0"/>
          <c:showBubbleSize val="0"/>
        </c:dLbls>
        <c:gapWidth val="150"/>
        <c:overlap val="100"/>
        <c:axId val="2010163295"/>
        <c:axId val="2010164735"/>
      </c:barChart>
      <c:catAx>
        <c:axId val="2010163295"/>
        <c:scaling>
          <c:orientation val="minMax"/>
        </c:scaling>
        <c:delete val="1"/>
        <c:axPos val="l"/>
        <c:numFmt formatCode="General" sourceLinked="1"/>
        <c:majorTickMark val="none"/>
        <c:minorTickMark val="none"/>
        <c:tickLblPos val="nextTo"/>
        <c:crossAx val="2010164735"/>
        <c:crosses val="autoZero"/>
        <c:auto val="1"/>
        <c:lblAlgn val="ctr"/>
        <c:lblOffset val="100"/>
        <c:noMultiLvlLbl val="0"/>
      </c:catAx>
      <c:valAx>
        <c:axId val="2010164735"/>
        <c:scaling>
          <c:orientation val="minMax"/>
        </c:scaling>
        <c:delete val="1"/>
        <c:axPos val="b"/>
        <c:numFmt formatCode="0%" sourceLinked="1"/>
        <c:majorTickMark val="none"/>
        <c:minorTickMark val="none"/>
        <c:tickLblPos val="nextTo"/>
        <c:crossAx val="201016329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pPr>
      <a:endParaRPr lang="es-CO"/>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319791666666667E-2"/>
          <c:y val="4.1292735042735049E-2"/>
          <c:w val="0.87586353706251441"/>
          <c:h val="0.75899305555555552"/>
        </c:manualLayout>
      </c:layout>
      <c:lineChart>
        <c:grouping val="standard"/>
        <c:varyColors val="0"/>
        <c:ser>
          <c:idx val="0"/>
          <c:order val="0"/>
          <c:tx>
            <c:strRef>
              <c:f>'[Indicadores sectoriales.xlsx]3'!$C$1</c:f>
              <c:strCache>
                <c:ptCount val="1"/>
                <c:pt idx="0">
                  <c:v>Bogotá</c:v>
                </c:pt>
              </c:strCache>
            </c:strRef>
          </c:tx>
          <c:spPr>
            <a:ln w="28575" cap="rnd">
              <a:solidFill>
                <a:srgbClr val="C0000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0-828E-4795-AB83-627460651395}"/>
                </c:ext>
              </c:extLst>
            </c:dLbl>
            <c:dLbl>
              <c:idx val="1"/>
              <c:delete val="1"/>
              <c:extLst>
                <c:ext xmlns:c15="http://schemas.microsoft.com/office/drawing/2012/chart" uri="{CE6537A1-D6FC-4f65-9D91-7224C49458BB}"/>
                <c:ext xmlns:c16="http://schemas.microsoft.com/office/drawing/2014/chart" uri="{C3380CC4-5D6E-409C-BE32-E72D297353CC}">
                  <c16:uniqueId val="{00000001-828E-4795-AB83-627460651395}"/>
                </c:ext>
              </c:extLst>
            </c:dLbl>
            <c:dLbl>
              <c:idx val="2"/>
              <c:delete val="1"/>
              <c:extLst>
                <c:ext xmlns:c15="http://schemas.microsoft.com/office/drawing/2012/chart" uri="{CE6537A1-D6FC-4f65-9D91-7224C49458BB}"/>
                <c:ext xmlns:c16="http://schemas.microsoft.com/office/drawing/2014/chart" uri="{C3380CC4-5D6E-409C-BE32-E72D297353CC}">
                  <c16:uniqueId val="{00000002-828E-4795-AB83-627460651395}"/>
                </c:ext>
              </c:extLst>
            </c:dLbl>
            <c:dLbl>
              <c:idx val="3"/>
              <c:delete val="1"/>
              <c:extLst>
                <c:ext xmlns:c15="http://schemas.microsoft.com/office/drawing/2012/chart" uri="{CE6537A1-D6FC-4f65-9D91-7224C49458BB}"/>
                <c:ext xmlns:c16="http://schemas.microsoft.com/office/drawing/2014/chart" uri="{C3380CC4-5D6E-409C-BE32-E72D297353CC}">
                  <c16:uniqueId val="{00000003-828E-4795-AB83-627460651395}"/>
                </c:ext>
              </c:extLst>
            </c:dLbl>
            <c:dLbl>
              <c:idx val="4"/>
              <c:delete val="1"/>
              <c:extLst>
                <c:ext xmlns:c15="http://schemas.microsoft.com/office/drawing/2012/chart" uri="{CE6537A1-D6FC-4f65-9D91-7224C49458BB}"/>
                <c:ext xmlns:c16="http://schemas.microsoft.com/office/drawing/2014/chart" uri="{C3380CC4-5D6E-409C-BE32-E72D297353CC}">
                  <c16:uniqueId val="{00000004-828E-4795-AB83-627460651395}"/>
                </c:ext>
              </c:extLst>
            </c:dLbl>
            <c:dLbl>
              <c:idx val="5"/>
              <c:layout>
                <c:manualLayout>
                  <c:x val="4.4949074074073642E-3"/>
                  <c:y val="-3.183888888888888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28E-4795-AB83-627460651395}"/>
                </c:ext>
              </c:extLst>
            </c:dLbl>
            <c:dLbl>
              <c:idx val="6"/>
              <c:delete val="1"/>
              <c:extLst>
                <c:ext xmlns:c15="http://schemas.microsoft.com/office/drawing/2012/chart" uri="{CE6537A1-D6FC-4f65-9D91-7224C49458BB}"/>
                <c:ext xmlns:c16="http://schemas.microsoft.com/office/drawing/2014/chart" uri="{C3380CC4-5D6E-409C-BE32-E72D297353CC}">
                  <c16:uniqueId val="{00000006-828E-4795-AB83-627460651395}"/>
                </c:ext>
              </c:extLst>
            </c:dLbl>
            <c:dLbl>
              <c:idx val="7"/>
              <c:layout>
                <c:manualLayout>
                  <c:x val="-6.1324652777777775E-3"/>
                  <c:y val="1.39121794871794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28E-4795-AB83-627460651395}"/>
                </c:ext>
              </c:extLst>
            </c:dLbl>
            <c:dLbl>
              <c:idx val="8"/>
              <c:delete val="1"/>
              <c:extLst>
                <c:ext xmlns:c15="http://schemas.microsoft.com/office/drawing/2012/chart" uri="{CE6537A1-D6FC-4f65-9D91-7224C49458BB}"/>
                <c:ext xmlns:c16="http://schemas.microsoft.com/office/drawing/2014/chart" uri="{C3380CC4-5D6E-409C-BE32-E72D297353CC}">
                  <c16:uniqueId val="{00000008-828E-4795-AB83-627460651395}"/>
                </c:ext>
              </c:extLst>
            </c:dLbl>
            <c:dLbl>
              <c:idx val="9"/>
              <c:layout>
                <c:manualLayout>
                  <c:x val="-8.6936284722222229E-2"/>
                  <c:y val="9.298931623931623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28E-4795-AB83-627460651395}"/>
                </c:ext>
              </c:extLst>
            </c:dLbl>
            <c:dLbl>
              <c:idx val="10"/>
              <c:layout>
                <c:manualLayout>
                  <c:x val="-1.8035763888888889E-2"/>
                  <c:y val="-2.14448717948718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28E-4795-AB83-627460651395}"/>
                </c:ext>
              </c:extLst>
            </c:dLbl>
            <c:dLbl>
              <c:idx val="11"/>
              <c:delete val="1"/>
              <c:extLst>
                <c:ext xmlns:c15="http://schemas.microsoft.com/office/drawing/2012/chart" uri="{CE6537A1-D6FC-4f65-9D91-7224C49458BB}"/>
                <c:ext xmlns:c16="http://schemas.microsoft.com/office/drawing/2014/chart" uri="{C3380CC4-5D6E-409C-BE32-E72D297353CC}">
                  <c16:uniqueId val="{0000000B-828E-4795-AB83-627460651395}"/>
                </c:ext>
              </c:extLst>
            </c:dLbl>
            <c:dLbl>
              <c:idx val="12"/>
              <c:delete val="1"/>
              <c:extLst>
                <c:ext xmlns:c15="http://schemas.microsoft.com/office/drawing/2012/chart" uri="{CE6537A1-D6FC-4f65-9D91-7224C49458BB}"/>
                <c:ext xmlns:c16="http://schemas.microsoft.com/office/drawing/2014/chart" uri="{C3380CC4-5D6E-409C-BE32-E72D297353CC}">
                  <c16:uniqueId val="{0000000C-828E-4795-AB83-627460651395}"/>
                </c:ext>
              </c:extLst>
            </c:dLbl>
            <c:dLbl>
              <c:idx val="14"/>
              <c:delete val="1"/>
              <c:extLst>
                <c:ext xmlns:c15="http://schemas.microsoft.com/office/drawing/2012/chart" uri="{CE6537A1-D6FC-4f65-9D91-7224C49458BB}"/>
                <c:ext xmlns:c16="http://schemas.microsoft.com/office/drawing/2014/chart" uri="{C3380CC4-5D6E-409C-BE32-E72D297353CC}">
                  <c16:uniqueId val="{0000000D-828E-4795-AB83-627460651395}"/>
                </c:ext>
              </c:extLst>
            </c:dLbl>
            <c:dLbl>
              <c:idx val="15"/>
              <c:delete val="1"/>
              <c:extLst>
                <c:ext xmlns:c15="http://schemas.microsoft.com/office/drawing/2012/chart" uri="{CE6537A1-D6FC-4f65-9D91-7224C49458BB}"/>
                <c:ext xmlns:c16="http://schemas.microsoft.com/office/drawing/2014/chart" uri="{C3380CC4-5D6E-409C-BE32-E72D297353CC}">
                  <c16:uniqueId val="{0000000E-828E-4795-AB83-627460651395}"/>
                </c:ext>
              </c:extLst>
            </c:dLbl>
            <c:dLbl>
              <c:idx val="19"/>
              <c:delete val="1"/>
              <c:extLst>
                <c:ext xmlns:c15="http://schemas.microsoft.com/office/drawing/2012/chart" uri="{CE6537A1-D6FC-4f65-9D91-7224C49458BB}"/>
                <c:ext xmlns:c16="http://schemas.microsoft.com/office/drawing/2014/chart" uri="{C3380CC4-5D6E-409C-BE32-E72D297353CC}">
                  <c16:uniqueId val="{00000001-9984-4BF6-AED4-ED4F48BEC492}"/>
                </c:ext>
              </c:extLst>
            </c:dLbl>
            <c:dLbl>
              <c:idx val="20"/>
              <c:layout>
                <c:manualLayout>
                  <c:x val="-4.0440461949290775E-2"/>
                  <c:y val="-3.229957264957265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84-4BF6-AED4-ED4F48BEC492}"/>
                </c:ext>
              </c:extLst>
            </c:dLbl>
            <c:dLbl>
              <c:idx val="21"/>
              <c:layout>
                <c:manualLayout>
                  <c:x val="-1.0975677007420094E-2"/>
                  <c:y val="-2.687222222222227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84-4BF6-AED4-ED4F48BEC49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'[Indicadores sectoriales.xlsx]3'!$A$2:$B$23</c:f>
              <c:multiLvlStrCache>
                <c:ptCount val="22"/>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lvl>
                <c:lvl>
                  <c:pt idx="0">
                    <c:v>2019</c:v>
                  </c:pt>
                  <c:pt idx="4">
                    <c:v>2020</c:v>
                  </c:pt>
                  <c:pt idx="8">
                    <c:v>2021p</c:v>
                  </c:pt>
                  <c:pt idx="12">
                    <c:v>2022p</c:v>
                  </c:pt>
                  <c:pt idx="16">
                    <c:v>2023pr</c:v>
                  </c:pt>
                  <c:pt idx="20">
                    <c:v>2024 pr</c:v>
                  </c:pt>
                </c:lvl>
              </c:multiLvlStrCache>
            </c:multiLvlStrRef>
          </c:cat>
          <c:val>
            <c:numRef>
              <c:f>'[Indicadores sectoriales.xlsx]3'!$C$2:$C$23</c:f>
              <c:numCache>
                <c:formatCode>#,##0.0</c:formatCode>
                <c:ptCount val="22"/>
                <c:pt idx="0">
                  <c:v>2.4459524315285393</c:v>
                </c:pt>
                <c:pt idx="1">
                  <c:v>3.8457382170613528</c:v>
                </c:pt>
                <c:pt idx="2">
                  <c:v>3.6453439032733996</c:v>
                </c:pt>
                <c:pt idx="3">
                  <c:v>3.8110159069986196</c:v>
                </c:pt>
                <c:pt idx="4">
                  <c:v>1.1591549634688363</c:v>
                </c:pt>
                <c:pt idx="5">
                  <c:v>-15.838381561117899</c:v>
                </c:pt>
                <c:pt idx="6">
                  <c:v>-7.7000759775008305</c:v>
                </c:pt>
                <c:pt idx="7">
                  <c:v>-4.1117619320259422</c:v>
                </c:pt>
                <c:pt idx="8">
                  <c:v>1.1665905471309088</c:v>
                </c:pt>
                <c:pt idx="9">
                  <c:v>17.11960615266031</c:v>
                </c:pt>
                <c:pt idx="10">
                  <c:v>13.859009821310636</c:v>
                </c:pt>
                <c:pt idx="11">
                  <c:v>12.685724240710101</c:v>
                </c:pt>
                <c:pt idx="12">
                  <c:v>10.535039504990735</c:v>
                </c:pt>
                <c:pt idx="13">
                  <c:v>15.668227802556501</c:v>
                </c:pt>
                <c:pt idx="14">
                  <c:v>8.9548237989103114</c:v>
                </c:pt>
                <c:pt idx="15">
                  <c:v>3.7771593823735969</c:v>
                </c:pt>
                <c:pt idx="16">
                  <c:v>3.1577393426430689</c:v>
                </c:pt>
                <c:pt idx="17">
                  <c:v>-0.31685789404573939</c:v>
                </c:pt>
                <c:pt idx="18">
                  <c:v>-1.306208510806286</c:v>
                </c:pt>
                <c:pt idx="19">
                  <c:v>1.0350026134735515</c:v>
                </c:pt>
                <c:pt idx="20">
                  <c:v>0.80487382467009638</c:v>
                </c:pt>
                <c:pt idx="21">
                  <c:v>2.1695957821770406</c:v>
                </c:pt>
              </c:numCache>
            </c:numRef>
          </c:val>
          <c:smooth val="1"/>
          <c:extLst>
            <c:ext xmlns:c16="http://schemas.microsoft.com/office/drawing/2014/chart" uri="{C3380CC4-5D6E-409C-BE32-E72D297353CC}">
              <c16:uniqueId val="{0000000F-828E-4795-AB83-627460651395}"/>
            </c:ext>
          </c:extLst>
        </c:ser>
        <c:ser>
          <c:idx val="1"/>
          <c:order val="1"/>
          <c:tx>
            <c:strRef>
              <c:f>'[Indicadores sectoriales.xlsx]3'!$D$1</c:f>
              <c:strCache>
                <c:ptCount val="1"/>
                <c:pt idx="0">
                  <c:v>Colombia</c:v>
                </c:pt>
              </c:strCache>
            </c:strRef>
          </c:tx>
          <c:spPr>
            <a:ln w="19050" cap="rnd">
              <a:solidFill>
                <a:srgbClr val="002060"/>
              </a:solidFill>
              <a:round/>
            </a:ln>
            <a:effectLst/>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10-828E-4795-AB83-627460651395}"/>
                </c:ext>
              </c:extLst>
            </c:dLbl>
            <c:dLbl>
              <c:idx val="1"/>
              <c:delete val="1"/>
              <c:extLst>
                <c:ext xmlns:c15="http://schemas.microsoft.com/office/drawing/2012/chart" uri="{CE6537A1-D6FC-4f65-9D91-7224C49458BB}"/>
                <c:ext xmlns:c16="http://schemas.microsoft.com/office/drawing/2014/chart" uri="{C3380CC4-5D6E-409C-BE32-E72D297353CC}">
                  <c16:uniqueId val="{00000011-828E-4795-AB83-627460651395}"/>
                </c:ext>
              </c:extLst>
            </c:dLbl>
            <c:dLbl>
              <c:idx val="2"/>
              <c:delete val="1"/>
              <c:extLst>
                <c:ext xmlns:c15="http://schemas.microsoft.com/office/drawing/2012/chart" uri="{CE6537A1-D6FC-4f65-9D91-7224C49458BB}"/>
                <c:ext xmlns:c16="http://schemas.microsoft.com/office/drawing/2014/chart" uri="{C3380CC4-5D6E-409C-BE32-E72D297353CC}">
                  <c16:uniqueId val="{00000012-828E-4795-AB83-627460651395}"/>
                </c:ext>
              </c:extLst>
            </c:dLbl>
            <c:dLbl>
              <c:idx val="3"/>
              <c:delete val="1"/>
              <c:extLst>
                <c:ext xmlns:c15="http://schemas.microsoft.com/office/drawing/2012/chart" uri="{CE6537A1-D6FC-4f65-9D91-7224C49458BB}"/>
                <c:ext xmlns:c16="http://schemas.microsoft.com/office/drawing/2014/chart" uri="{C3380CC4-5D6E-409C-BE32-E72D297353CC}">
                  <c16:uniqueId val="{00000013-828E-4795-AB83-627460651395}"/>
                </c:ext>
              </c:extLst>
            </c:dLbl>
            <c:dLbl>
              <c:idx val="4"/>
              <c:delete val="1"/>
              <c:extLst>
                <c:ext xmlns:c15="http://schemas.microsoft.com/office/drawing/2012/chart" uri="{CE6537A1-D6FC-4f65-9D91-7224C49458BB}"/>
                <c:ext xmlns:c16="http://schemas.microsoft.com/office/drawing/2014/chart" uri="{C3380CC4-5D6E-409C-BE32-E72D297353CC}">
                  <c16:uniqueId val="{00000014-828E-4795-AB83-627460651395}"/>
                </c:ext>
              </c:extLst>
            </c:dLbl>
            <c:dLbl>
              <c:idx val="6"/>
              <c:delete val="1"/>
              <c:extLst>
                <c:ext xmlns:c15="http://schemas.microsoft.com/office/drawing/2012/chart" uri="{CE6537A1-D6FC-4f65-9D91-7224C49458BB}"/>
                <c:ext xmlns:c16="http://schemas.microsoft.com/office/drawing/2014/chart" uri="{C3380CC4-5D6E-409C-BE32-E72D297353CC}">
                  <c16:uniqueId val="{00000015-828E-4795-AB83-627460651395}"/>
                </c:ext>
              </c:extLst>
            </c:dLbl>
            <c:dLbl>
              <c:idx val="7"/>
              <c:layout>
                <c:manualLayout>
                  <c:x val="-5.9931076388888886E-2"/>
                  <c:y val="-3.20938034188034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28E-4795-AB83-627460651395}"/>
                </c:ext>
              </c:extLst>
            </c:dLbl>
            <c:dLbl>
              <c:idx val="8"/>
              <c:delete val="1"/>
              <c:extLst>
                <c:ext xmlns:c15="http://schemas.microsoft.com/office/drawing/2012/chart" uri="{CE6537A1-D6FC-4f65-9D91-7224C49458BB}"/>
                <c:ext xmlns:c16="http://schemas.microsoft.com/office/drawing/2014/chart" uri="{C3380CC4-5D6E-409C-BE32-E72D297353CC}">
                  <c16:uniqueId val="{00000017-828E-4795-AB83-627460651395}"/>
                </c:ext>
              </c:extLst>
            </c:dLbl>
            <c:dLbl>
              <c:idx val="9"/>
              <c:layout>
                <c:manualLayout>
                  <c:x val="-2.5935069444444445E-2"/>
                  <c:y val="-2.558098290598290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28E-4795-AB83-627460651395}"/>
                </c:ext>
              </c:extLst>
            </c:dLbl>
            <c:dLbl>
              <c:idx val="11"/>
              <c:delete val="1"/>
              <c:extLst>
                <c:ext xmlns:c15="http://schemas.microsoft.com/office/drawing/2012/chart" uri="{CE6537A1-D6FC-4f65-9D91-7224C49458BB}"/>
                <c:ext xmlns:c16="http://schemas.microsoft.com/office/drawing/2014/chart" uri="{C3380CC4-5D6E-409C-BE32-E72D297353CC}">
                  <c16:uniqueId val="{00000019-828E-4795-AB83-627460651395}"/>
                </c:ext>
              </c:extLst>
            </c:dLbl>
            <c:dLbl>
              <c:idx val="12"/>
              <c:delete val="1"/>
              <c:extLst>
                <c:ext xmlns:c15="http://schemas.microsoft.com/office/drawing/2012/chart" uri="{CE6537A1-D6FC-4f65-9D91-7224C49458BB}"/>
                <c:ext xmlns:c16="http://schemas.microsoft.com/office/drawing/2014/chart" uri="{C3380CC4-5D6E-409C-BE32-E72D297353CC}">
                  <c16:uniqueId val="{0000001A-828E-4795-AB83-627460651395}"/>
                </c:ext>
              </c:extLst>
            </c:dLbl>
            <c:dLbl>
              <c:idx val="13"/>
              <c:layout>
                <c:manualLayout>
                  <c:x val="-4.2289236111111114E-2"/>
                  <c:y val="4.0440598290598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828E-4795-AB83-627460651395}"/>
                </c:ext>
              </c:extLst>
            </c:dLbl>
            <c:dLbl>
              <c:idx val="14"/>
              <c:delete val="1"/>
              <c:extLst>
                <c:ext xmlns:c15="http://schemas.microsoft.com/office/drawing/2012/chart" uri="{CE6537A1-D6FC-4f65-9D91-7224C49458BB}"/>
                <c:ext xmlns:c16="http://schemas.microsoft.com/office/drawing/2014/chart" uri="{C3380CC4-5D6E-409C-BE32-E72D297353CC}">
                  <c16:uniqueId val="{0000001C-828E-4795-AB83-627460651395}"/>
                </c:ext>
              </c:extLst>
            </c:dLbl>
            <c:dLbl>
              <c:idx val="15"/>
              <c:delete val="1"/>
              <c:extLst>
                <c:ext xmlns:c15="http://schemas.microsoft.com/office/drawing/2012/chart" uri="{CE6537A1-D6FC-4f65-9D91-7224C49458BB}"/>
                <c:ext xmlns:c16="http://schemas.microsoft.com/office/drawing/2014/chart" uri="{C3380CC4-5D6E-409C-BE32-E72D297353CC}">
                  <c16:uniqueId val="{0000001D-828E-4795-AB83-627460651395}"/>
                </c:ext>
              </c:extLst>
            </c:dLbl>
            <c:dLbl>
              <c:idx val="19"/>
              <c:delete val="1"/>
              <c:extLst>
                <c:ext xmlns:c15="http://schemas.microsoft.com/office/drawing/2012/chart" uri="{CE6537A1-D6FC-4f65-9D91-7224C49458BB}"/>
                <c:ext xmlns:c16="http://schemas.microsoft.com/office/drawing/2014/chart" uri="{C3380CC4-5D6E-409C-BE32-E72D297353CC}">
                  <c16:uniqueId val="{00000000-9984-4BF6-AED4-ED4F48BEC492}"/>
                </c:ext>
              </c:extLst>
            </c:dLbl>
            <c:dLbl>
              <c:idx val="20"/>
              <c:layout>
                <c:manualLayout>
                  <c:x val="-3.3640896193474594E-2"/>
                  <c:y val="1.330384615384610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84-4BF6-AED4-ED4F48BEC492}"/>
                </c:ext>
              </c:extLst>
            </c:dLbl>
            <c:dLbl>
              <c:idx val="21"/>
              <c:layout>
                <c:manualLayout>
                  <c:x val="-9.0660876744218001E-3"/>
                  <c:y val="2.449145299145249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84-4BF6-AED4-ED4F48BEC492}"/>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'[Indicadores sectoriales.xlsx]3'!$A$2:$B$23</c:f>
              <c:multiLvlStrCache>
                <c:ptCount val="22"/>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lvl>
                <c:lvl>
                  <c:pt idx="0">
                    <c:v>2019</c:v>
                  </c:pt>
                  <c:pt idx="4">
                    <c:v>2020</c:v>
                  </c:pt>
                  <c:pt idx="8">
                    <c:v>2021p</c:v>
                  </c:pt>
                  <c:pt idx="12">
                    <c:v>2022p</c:v>
                  </c:pt>
                  <c:pt idx="16">
                    <c:v>2023pr</c:v>
                  </c:pt>
                  <c:pt idx="20">
                    <c:v>2024 pr</c:v>
                  </c:pt>
                </c:lvl>
              </c:multiLvlStrCache>
            </c:multiLvlStrRef>
          </c:cat>
          <c:val>
            <c:numRef>
              <c:f>'[Indicadores sectoriales.xlsx]3'!$D$2:$D$23</c:f>
              <c:numCache>
                <c:formatCode>#,##0.0</c:formatCode>
                <c:ptCount val="22"/>
                <c:pt idx="0">
                  <c:v>3.4521525473561354</c:v>
                </c:pt>
                <c:pt idx="1">
                  <c:v>3.0540668421155033</c:v>
                </c:pt>
                <c:pt idx="2">
                  <c:v>3.1323719479567274</c:v>
                </c:pt>
                <c:pt idx="3">
                  <c:v>3.1261624785705635</c:v>
                </c:pt>
                <c:pt idx="4">
                  <c:v>0.47728209105186181</c:v>
                </c:pt>
                <c:pt idx="5">
                  <c:v>-16.77109681656593</c:v>
                </c:pt>
                <c:pt idx="6">
                  <c:v>-9.0526983995251129</c:v>
                </c:pt>
                <c:pt idx="7">
                  <c:v>-3.3949661764304864</c:v>
                </c:pt>
                <c:pt idx="8">
                  <c:v>1.4231639080851295</c:v>
                </c:pt>
                <c:pt idx="9">
                  <c:v>18.625510014045844</c:v>
                </c:pt>
                <c:pt idx="10">
                  <c:v>13.314563530950906</c:v>
                </c:pt>
                <c:pt idx="11">
                  <c:v>11.007275440481834</c:v>
                </c:pt>
                <c:pt idx="12">
                  <c:v>8.1616651239253315</c:v>
                </c:pt>
                <c:pt idx="13">
                  <c:v>12.295375555684899</c:v>
                </c:pt>
                <c:pt idx="14">
                  <c:v>7.4790067025261919</c:v>
                </c:pt>
                <c:pt idx="15">
                  <c:v>2.1384824906715068</c:v>
                </c:pt>
                <c:pt idx="16">
                  <c:v>2.6882096261021644</c:v>
                </c:pt>
                <c:pt idx="17">
                  <c:v>0.36082929095002214</c:v>
                </c:pt>
                <c:pt idx="18">
                  <c:v>-0.70030909529926078</c:v>
                </c:pt>
                <c:pt idx="19">
                  <c:v>0.24888751292340316</c:v>
                </c:pt>
                <c:pt idx="20">
                  <c:v>0.84208471850637068</c:v>
                </c:pt>
                <c:pt idx="21">
                  <c:v>2.0921390630843604</c:v>
                </c:pt>
              </c:numCache>
            </c:numRef>
          </c:val>
          <c:smooth val="1"/>
          <c:extLst>
            <c:ext xmlns:c16="http://schemas.microsoft.com/office/drawing/2014/chart" uri="{C3380CC4-5D6E-409C-BE32-E72D297353CC}">
              <c16:uniqueId val="{0000001E-828E-4795-AB83-627460651395}"/>
            </c:ext>
          </c:extLst>
        </c:ser>
        <c:dLbls>
          <c:showLegendKey val="0"/>
          <c:showVal val="0"/>
          <c:showCatName val="0"/>
          <c:showSerName val="0"/>
          <c:showPercent val="0"/>
          <c:showBubbleSize val="0"/>
        </c:dLbls>
        <c:smooth val="0"/>
        <c:axId val="168582783"/>
        <c:axId val="168604863"/>
      </c:lineChart>
      <c:catAx>
        <c:axId val="168582783"/>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8604863"/>
        <c:crosses val="autoZero"/>
        <c:auto val="1"/>
        <c:lblAlgn val="ctr"/>
        <c:lblOffset val="100"/>
        <c:noMultiLvlLbl val="0"/>
      </c:catAx>
      <c:valAx>
        <c:axId val="168604863"/>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68582783"/>
        <c:crosses val="autoZero"/>
        <c:crossBetween val="between"/>
      </c:valAx>
      <c:spPr>
        <a:noFill/>
        <a:ln>
          <a:noFill/>
        </a:ln>
        <a:effectLst/>
      </c:spPr>
    </c:plotArea>
    <c:legend>
      <c:legendPos val="b"/>
      <c:layout>
        <c:manualLayout>
          <c:xMode val="edge"/>
          <c:yMode val="edge"/>
          <c:x val="0.54993177083333333"/>
          <c:y val="6.3080128205128205E-2"/>
          <c:w val="0.36176614583333333"/>
          <c:h val="5.2308547008547014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latin typeface="Arial" panose="020B0604020202020204" pitchFamily="34" charset="0"/>
          <a:cs typeface="Arial" panose="020B0604020202020204" pitchFamily="34" charset="0"/>
        </a:defRPr>
      </a:pPr>
      <a:endParaRPr lang="es-CO"/>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CO" sz="1800" b="1">
                <a:latin typeface="Aptos" panose="020B0004020202020204" pitchFamily="34" charset="0"/>
              </a:rPr>
              <a:t>Avance</a:t>
            </a:r>
            <a:r>
              <a:rPr lang="es-CO" sz="1800" b="1" baseline="0">
                <a:latin typeface="Aptos" panose="020B0004020202020204" pitchFamily="34" charset="0"/>
              </a:rPr>
              <a:t> Recaudo 2024</a:t>
            </a:r>
            <a:endParaRPr lang="es-CO" sz="1800" b="1">
              <a:latin typeface="Aptos" panose="020B0004020202020204" pitchFamily="34" charset="0"/>
            </a:endParaRPr>
          </a:p>
        </c:rich>
      </c:tx>
      <c:layout>
        <c:manualLayout>
          <c:xMode val="edge"/>
          <c:yMode val="edge"/>
          <c:x val="0.19107397637108281"/>
          <c:y val="5.381734477933617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CO"/>
        </a:p>
      </c:txPr>
    </c:title>
    <c:autoTitleDeleted val="0"/>
    <c:plotArea>
      <c:layout>
        <c:manualLayout>
          <c:layoutTarget val="inner"/>
          <c:xMode val="edge"/>
          <c:yMode val="edge"/>
          <c:x val="9.5784920392201531E-2"/>
          <c:y val="0.17746820051032378"/>
          <c:w val="0.83944196697404849"/>
          <c:h val="0.82082976282232334"/>
        </c:manualLayout>
      </c:layout>
      <c:doughnutChart>
        <c:varyColors val="1"/>
        <c:ser>
          <c:idx val="0"/>
          <c:order val="0"/>
          <c:spPr>
            <a:effectLst>
              <a:outerShdw blurRad="50800" dist="38100" dir="2700000" algn="tl" rotWithShape="0">
                <a:prstClr val="black">
                  <a:alpha val="40000"/>
                </a:prstClr>
              </a:outerShdw>
            </a:effectLst>
          </c:spPr>
          <c:dPt>
            <c:idx val="0"/>
            <c:bubble3D val="0"/>
            <c:spPr>
              <a:solidFill>
                <a:schemeClr val="accent1"/>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4D7B-4621-9D17-A94530814402}"/>
              </c:ext>
            </c:extLst>
          </c:dPt>
          <c:dPt>
            <c:idx val="1"/>
            <c:bubble3D val="0"/>
            <c:spPr>
              <a:solidFill>
                <a:schemeClr val="accent2"/>
              </a:solidFill>
              <a:ln w="19050">
                <a:solidFill>
                  <a:schemeClr val="lt1"/>
                </a:solid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4D7B-4621-9D17-A94530814402}"/>
              </c:ext>
            </c:extLst>
          </c:dPt>
          <c:dPt>
            <c:idx val="2"/>
            <c:bubble3D val="0"/>
            <c:spPr>
              <a:noFill/>
              <a:ln w="19050">
                <a:noFill/>
              </a:ln>
              <a:effectLst/>
            </c:spPr>
            <c:extLst>
              <c:ext xmlns:c16="http://schemas.microsoft.com/office/drawing/2014/chart" uri="{C3380CC4-5D6E-409C-BE32-E72D297353CC}">
                <c16:uniqueId val="{00000005-4D7B-4621-9D17-A94530814402}"/>
              </c:ext>
            </c:extLst>
          </c:dPt>
          <c:val>
            <c:numRef>
              <c:f>'Soportes Tributarios'!$D$36:$D$38</c:f>
              <c:numCache>
                <c:formatCode>General</c:formatCode>
                <c:ptCount val="3"/>
                <c:pt idx="0">
                  <c:v>84</c:v>
                </c:pt>
                <c:pt idx="1">
                  <c:v>16</c:v>
                </c:pt>
                <c:pt idx="2">
                  <c:v>100</c:v>
                </c:pt>
              </c:numCache>
            </c:numRef>
          </c:val>
          <c:extLst>
            <c:ext xmlns:c16="http://schemas.microsoft.com/office/drawing/2014/chart" uri="{C3380CC4-5D6E-409C-BE32-E72D297353CC}">
              <c16:uniqueId val="{00000006-4D7B-4621-9D17-A94530814402}"/>
            </c:ext>
          </c:extLst>
        </c:ser>
        <c:dLbls>
          <c:showLegendKey val="0"/>
          <c:showVal val="0"/>
          <c:showCatName val="0"/>
          <c:showSerName val="0"/>
          <c:showPercent val="0"/>
          <c:showBubbleSize val="0"/>
          <c:showLeaderLines val="1"/>
        </c:dLbls>
        <c:firstSliceAng val="270"/>
        <c:holeSize val="59"/>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6.4482105822189087E-3"/>
          <c:y val="5.1321186368742153E-2"/>
          <c:w val="0.95560360662698007"/>
          <c:h val="0.94621967012677832"/>
        </c:manualLayout>
      </c:layout>
      <c:barChart>
        <c:barDir val="bar"/>
        <c:grouping val="stacked"/>
        <c:varyColors val="1"/>
        <c:ser>
          <c:idx val="0"/>
          <c:order val="0"/>
          <c:invertIfNegative val="0"/>
          <c:dPt>
            <c:idx val="0"/>
            <c:invertIfNegative val="0"/>
            <c:bubble3D val="0"/>
            <c:spPr>
              <a:solidFill>
                <a:schemeClr val="accent1">
                  <a:tint val="37000"/>
                  <a:alpha val="70000"/>
                </a:schemeClr>
              </a:solidFill>
              <a:ln>
                <a:noFill/>
              </a:ln>
              <a:effectLst/>
            </c:spPr>
            <c:extLst>
              <c:ext xmlns:c16="http://schemas.microsoft.com/office/drawing/2014/chart" uri="{C3380CC4-5D6E-409C-BE32-E72D297353CC}">
                <c16:uniqueId val="{00000001-14AA-4BEF-BB49-7CA821BBF45E}"/>
              </c:ext>
            </c:extLst>
          </c:dPt>
          <c:dPt>
            <c:idx val="1"/>
            <c:invertIfNegative val="0"/>
            <c:bubble3D val="0"/>
            <c:spPr>
              <a:solidFill>
                <a:schemeClr val="accent1">
                  <a:tint val="44000"/>
                  <a:alpha val="70000"/>
                </a:schemeClr>
              </a:solidFill>
              <a:ln>
                <a:noFill/>
              </a:ln>
              <a:effectLst/>
            </c:spPr>
            <c:extLst>
              <c:ext xmlns:c16="http://schemas.microsoft.com/office/drawing/2014/chart" uri="{C3380CC4-5D6E-409C-BE32-E72D297353CC}">
                <c16:uniqueId val="{00000003-14AA-4BEF-BB49-7CA821BBF45E}"/>
              </c:ext>
            </c:extLst>
          </c:dPt>
          <c:dPt>
            <c:idx val="2"/>
            <c:invertIfNegative val="0"/>
            <c:bubble3D val="0"/>
            <c:spPr>
              <a:solidFill>
                <a:schemeClr val="accent1">
                  <a:tint val="51000"/>
                  <a:alpha val="70000"/>
                </a:schemeClr>
              </a:solidFill>
              <a:ln>
                <a:noFill/>
              </a:ln>
              <a:effectLst/>
            </c:spPr>
            <c:extLst>
              <c:ext xmlns:c16="http://schemas.microsoft.com/office/drawing/2014/chart" uri="{C3380CC4-5D6E-409C-BE32-E72D297353CC}">
                <c16:uniqueId val="{00000005-14AA-4BEF-BB49-7CA821BBF45E}"/>
              </c:ext>
            </c:extLst>
          </c:dPt>
          <c:dPt>
            <c:idx val="3"/>
            <c:invertIfNegative val="0"/>
            <c:bubble3D val="0"/>
            <c:spPr>
              <a:solidFill>
                <a:schemeClr val="accent1">
                  <a:tint val="58000"/>
                  <a:alpha val="70000"/>
                </a:schemeClr>
              </a:solidFill>
              <a:ln>
                <a:noFill/>
              </a:ln>
              <a:effectLst/>
            </c:spPr>
            <c:extLst>
              <c:ext xmlns:c16="http://schemas.microsoft.com/office/drawing/2014/chart" uri="{C3380CC4-5D6E-409C-BE32-E72D297353CC}">
                <c16:uniqueId val="{00000007-14AA-4BEF-BB49-7CA821BBF45E}"/>
              </c:ext>
            </c:extLst>
          </c:dPt>
          <c:dPt>
            <c:idx val="4"/>
            <c:invertIfNegative val="0"/>
            <c:bubble3D val="0"/>
            <c:spPr>
              <a:solidFill>
                <a:schemeClr val="accent1">
                  <a:tint val="65000"/>
                  <a:alpha val="70000"/>
                </a:schemeClr>
              </a:solidFill>
              <a:ln>
                <a:noFill/>
              </a:ln>
              <a:effectLst/>
            </c:spPr>
            <c:extLst>
              <c:ext xmlns:c16="http://schemas.microsoft.com/office/drawing/2014/chart" uri="{C3380CC4-5D6E-409C-BE32-E72D297353CC}">
                <c16:uniqueId val="{00000009-14AA-4BEF-BB49-7CA821BBF45E}"/>
              </c:ext>
            </c:extLst>
          </c:dPt>
          <c:dPt>
            <c:idx val="5"/>
            <c:invertIfNegative val="0"/>
            <c:bubble3D val="0"/>
            <c:spPr>
              <a:solidFill>
                <a:schemeClr val="accent1">
                  <a:tint val="72000"/>
                  <a:alpha val="70000"/>
                </a:schemeClr>
              </a:solidFill>
              <a:ln>
                <a:noFill/>
              </a:ln>
              <a:effectLst/>
            </c:spPr>
            <c:extLst>
              <c:ext xmlns:c16="http://schemas.microsoft.com/office/drawing/2014/chart" uri="{C3380CC4-5D6E-409C-BE32-E72D297353CC}">
                <c16:uniqueId val="{0000000B-14AA-4BEF-BB49-7CA821BBF45E}"/>
              </c:ext>
            </c:extLst>
          </c:dPt>
          <c:dPt>
            <c:idx val="6"/>
            <c:invertIfNegative val="0"/>
            <c:bubble3D val="0"/>
            <c:spPr>
              <a:solidFill>
                <a:schemeClr val="accent1">
                  <a:tint val="79000"/>
                  <a:alpha val="70000"/>
                </a:schemeClr>
              </a:solidFill>
              <a:ln>
                <a:noFill/>
              </a:ln>
              <a:effectLst/>
            </c:spPr>
            <c:extLst>
              <c:ext xmlns:c16="http://schemas.microsoft.com/office/drawing/2014/chart" uri="{C3380CC4-5D6E-409C-BE32-E72D297353CC}">
                <c16:uniqueId val="{0000000D-14AA-4BEF-BB49-7CA821BBF45E}"/>
              </c:ext>
            </c:extLst>
          </c:dPt>
          <c:dPt>
            <c:idx val="7"/>
            <c:invertIfNegative val="0"/>
            <c:bubble3D val="0"/>
            <c:spPr>
              <a:solidFill>
                <a:schemeClr val="accent1">
                  <a:tint val="86000"/>
                  <a:alpha val="70000"/>
                </a:schemeClr>
              </a:solidFill>
              <a:ln>
                <a:noFill/>
              </a:ln>
              <a:effectLst/>
            </c:spPr>
            <c:extLst>
              <c:ext xmlns:c16="http://schemas.microsoft.com/office/drawing/2014/chart" uri="{C3380CC4-5D6E-409C-BE32-E72D297353CC}">
                <c16:uniqueId val="{0000000F-14AA-4BEF-BB49-7CA821BBF45E}"/>
              </c:ext>
            </c:extLst>
          </c:dPt>
          <c:dPt>
            <c:idx val="8"/>
            <c:invertIfNegative val="0"/>
            <c:bubble3D val="0"/>
            <c:spPr>
              <a:solidFill>
                <a:schemeClr val="accent1">
                  <a:tint val="93000"/>
                  <a:alpha val="70000"/>
                </a:schemeClr>
              </a:solidFill>
              <a:ln>
                <a:noFill/>
              </a:ln>
              <a:effectLst/>
            </c:spPr>
            <c:extLst>
              <c:ext xmlns:c16="http://schemas.microsoft.com/office/drawing/2014/chart" uri="{C3380CC4-5D6E-409C-BE32-E72D297353CC}">
                <c16:uniqueId val="{00000011-14AA-4BEF-BB49-7CA821BBF45E}"/>
              </c:ext>
            </c:extLst>
          </c:dPt>
          <c:dPt>
            <c:idx val="9"/>
            <c:invertIfNegative val="0"/>
            <c:bubble3D val="0"/>
            <c:spPr>
              <a:solidFill>
                <a:schemeClr val="accent1">
                  <a:alpha val="70000"/>
                </a:schemeClr>
              </a:solidFill>
              <a:ln>
                <a:noFill/>
              </a:ln>
              <a:effectLst/>
            </c:spPr>
            <c:extLst>
              <c:ext xmlns:c16="http://schemas.microsoft.com/office/drawing/2014/chart" uri="{C3380CC4-5D6E-409C-BE32-E72D297353CC}">
                <c16:uniqueId val="{00000013-14AA-4BEF-BB49-7CA821BBF45E}"/>
              </c:ext>
            </c:extLst>
          </c:dPt>
          <c:dPt>
            <c:idx val="10"/>
            <c:invertIfNegative val="0"/>
            <c:bubble3D val="0"/>
            <c:spPr>
              <a:solidFill>
                <a:schemeClr val="accent1">
                  <a:shade val="93000"/>
                  <a:alpha val="70000"/>
                </a:schemeClr>
              </a:solidFill>
              <a:ln>
                <a:noFill/>
              </a:ln>
              <a:effectLst/>
            </c:spPr>
            <c:extLst>
              <c:ext xmlns:c16="http://schemas.microsoft.com/office/drawing/2014/chart" uri="{C3380CC4-5D6E-409C-BE32-E72D297353CC}">
                <c16:uniqueId val="{00000015-14AA-4BEF-BB49-7CA821BBF45E}"/>
              </c:ext>
            </c:extLst>
          </c:dPt>
          <c:dPt>
            <c:idx val="11"/>
            <c:invertIfNegative val="0"/>
            <c:bubble3D val="0"/>
            <c:spPr>
              <a:solidFill>
                <a:schemeClr val="accent1">
                  <a:shade val="86000"/>
                  <a:alpha val="70000"/>
                </a:schemeClr>
              </a:solidFill>
              <a:ln>
                <a:noFill/>
              </a:ln>
              <a:effectLst/>
            </c:spPr>
            <c:extLst>
              <c:ext xmlns:c16="http://schemas.microsoft.com/office/drawing/2014/chart" uri="{C3380CC4-5D6E-409C-BE32-E72D297353CC}">
                <c16:uniqueId val="{00000017-14AA-4BEF-BB49-7CA821BBF45E}"/>
              </c:ext>
            </c:extLst>
          </c:dPt>
          <c:dPt>
            <c:idx val="12"/>
            <c:invertIfNegative val="0"/>
            <c:bubble3D val="0"/>
            <c:spPr>
              <a:solidFill>
                <a:schemeClr val="accent1">
                  <a:shade val="79000"/>
                  <a:alpha val="70000"/>
                </a:schemeClr>
              </a:solidFill>
              <a:ln>
                <a:noFill/>
              </a:ln>
              <a:effectLst/>
            </c:spPr>
            <c:extLst>
              <c:ext xmlns:c16="http://schemas.microsoft.com/office/drawing/2014/chart" uri="{C3380CC4-5D6E-409C-BE32-E72D297353CC}">
                <c16:uniqueId val="{00000019-14AA-4BEF-BB49-7CA821BBF45E}"/>
              </c:ext>
            </c:extLst>
          </c:dPt>
          <c:dPt>
            <c:idx val="13"/>
            <c:invertIfNegative val="0"/>
            <c:bubble3D val="0"/>
            <c:spPr>
              <a:solidFill>
                <a:schemeClr val="accent1">
                  <a:shade val="72000"/>
                  <a:alpha val="70000"/>
                </a:schemeClr>
              </a:solidFill>
              <a:ln>
                <a:noFill/>
              </a:ln>
              <a:effectLst/>
            </c:spPr>
            <c:extLst>
              <c:ext xmlns:c16="http://schemas.microsoft.com/office/drawing/2014/chart" uri="{C3380CC4-5D6E-409C-BE32-E72D297353CC}">
                <c16:uniqueId val="{0000001B-14AA-4BEF-BB49-7CA821BBF45E}"/>
              </c:ext>
            </c:extLst>
          </c:dPt>
          <c:dPt>
            <c:idx val="14"/>
            <c:invertIfNegative val="0"/>
            <c:bubble3D val="0"/>
            <c:spPr>
              <a:solidFill>
                <a:schemeClr val="accent1">
                  <a:shade val="65000"/>
                  <a:alpha val="70000"/>
                </a:schemeClr>
              </a:solidFill>
              <a:ln>
                <a:noFill/>
              </a:ln>
              <a:effectLst/>
            </c:spPr>
            <c:extLst>
              <c:ext xmlns:c16="http://schemas.microsoft.com/office/drawing/2014/chart" uri="{C3380CC4-5D6E-409C-BE32-E72D297353CC}">
                <c16:uniqueId val="{0000001D-14AA-4BEF-BB49-7CA821BBF45E}"/>
              </c:ext>
            </c:extLst>
          </c:dPt>
          <c:dPt>
            <c:idx val="15"/>
            <c:invertIfNegative val="0"/>
            <c:bubble3D val="0"/>
            <c:spPr>
              <a:solidFill>
                <a:schemeClr val="accent1">
                  <a:shade val="58000"/>
                  <a:alpha val="70000"/>
                </a:schemeClr>
              </a:solidFill>
              <a:ln>
                <a:noFill/>
              </a:ln>
              <a:effectLst/>
            </c:spPr>
            <c:extLst>
              <c:ext xmlns:c16="http://schemas.microsoft.com/office/drawing/2014/chart" uri="{C3380CC4-5D6E-409C-BE32-E72D297353CC}">
                <c16:uniqueId val="{0000001F-14AA-4BEF-BB49-7CA821BBF45E}"/>
              </c:ext>
            </c:extLst>
          </c:dPt>
          <c:dPt>
            <c:idx val="16"/>
            <c:invertIfNegative val="0"/>
            <c:bubble3D val="0"/>
            <c:spPr>
              <a:solidFill>
                <a:schemeClr val="accent1">
                  <a:shade val="51000"/>
                  <a:alpha val="70000"/>
                </a:schemeClr>
              </a:solidFill>
              <a:ln>
                <a:noFill/>
              </a:ln>
              <a:effectLst/>
            </c:spPr>
            <c:extLst>
              <c:ext xmlns:c16="http://schemas.microsoft.com/office/drawing/2014/chart" uri="{C3380CC4-5D6E-409C-BE32-E72D297353CC}">
                <c16:uniqueId val="{00000021-14AA-4BEF-BB49-7CA821BBF45E}"/>
              </c:ext>
            </c:extLst>
          </c:dPt>
          <c:dPt>
            <c:idx val="17"/>
            <c:invertIfNegative val="0"/>
            <c:bubble3D val="0"/>
            <c:spPr>
              <a:solidFill>
                <a:schemeClr val="accent1">
                  <a:shade val="44000"/>
                  <a:alpha val="70000"/>
                </a:schemeClr>
              </a:solidFill>
              <a:ln>
                <a:noFill/>
              </a:ln>
              <a:effectLst/>
            </c:spPr>
            <c:extLst>
              <c:ext xmlns:c16="http://schemas.microsoft.com/office/drawing/2014/chart" uri="{C3380CC4-5D6E-409C-BE32-E72D297353CC}">
                <c16:uniqueId val="{00000023-14AA-4BEF-BB49-7CA821BBF45E}"/>
              </c:ext>
            </c:extLst>
          </c:dPt>
          <c:dPt>
            <c:idx val="18"/>
            <c:invertIfNegative val="0"/>
            <c:bubble3D val="0"/>
            <c:spPr>
              <a:solidFill>
                <a:schemeClr val="accent1">
                  <a:shade val="37000"/>
                  <a:alpha val="70000"/>
                </a:schemeClr>
              </a:solidFill>
              <a:ln>
                <a:noFill/>
              </a:ln>
              <a:effectLst/>
            </c:spPr>
            <c:extLst>
              <c:ext xmlns:c16="http://schemas.microsoft.com/office/drawing/2014/chart" uri="{C3380CC4-5D6E-409C-BE32-E72D297353CC}">
                <c16:uniqueId val="{00000025-14AA-4BEF-BB49-7CA821BBF45E}"/>
              </c:ext>
            </c:extLst>
          </c:dPt>
          <c:dLbls>
            <c:dLbl>
              <c:idx val="0"/>
              <c:layout>
                <c:manualLayout>
                  <c:x val="-0.15891803595164733"/>
                  <c:y val="0"/>
                </c:manualLayout>
              </c:layout>
              <c:tx>
                <c:rich>
                  <a:bodyPr/>
                  <a:lstStyle/>
                  <a:p>
                    <a:r>
                      <a:rPr lang="en-US" baseline="0"/>
                      <a:t>Órg. Control</a:t>
                    </a:r>
                    <a:fld id="{65864E8A-DB03-4403-98A1-C38674A4A46F}" type="VALUE">
                      <a:rPr lang="en-US" baseline="0" smtClean="0"/>
                      <a:pPr/>
                      <a:t>[VALOR]</a:t>
                    </a:fld>
                    <a:endParaRPr lang="en-US" baseline="0"/>
                  </a:p>
                </c:rich>
              </c:tx>
              <c:dLblPos val="ctr"/>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4AA-4BEF-BB49-7CA821BBF45E}"/>
                </c:ext>
              </c:extLst>
            </c:dLbl>
            <c:dLbl>
              <c:idx val="1"/>
              <c:layout>
                <c:manualLayout>
                  <c:x val="-9.0558514899987591E-2"/>
                  <c:y val="0"/>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14AA-4BEF-BB49-7CA821BBF45E}"/>
                </c:ext>
              </c:extLst>
            </c:dLbl>
            <c:dLbl>
              <c:idx val="2"/>
              <c:layout>
                <c:manualLayout>
                  <c:x val="2.8183272823832654E-2"/>
                  <c:y val="-4.1865245006456973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14AA-4BEF-BB49-7CA821BBF45E}"/>
                </c:ext>
              </c:extLst>
            </c:dLbl>
            <c:dLbl>
              <c:idx val="3"/>
              <c:layout>
                <c:manualLayout>
                  <c:x val="4.779716421805396E-2"/>
                  <c:y val="-1.5350412506425713E-16"/>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14AA-4BEF-BB49-7CA821BBF45E}"/>
                </c:ext>
              </c:extLst>
            </c:dLbl>
            <c:dLbl>
              <c:idx val="4"/>
              <c:layout>
                <c:manualLayout>
                  <c:x val="7.8726637457288529E-2"/>
                  <c:y val="0"/>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14AA-4BEF-BB49-7CA821BBF45E}"/>
                </c:ext>
              </c:extLst>
            </c:dLbl>
            <c:dLbl>
              <c:idx val="5"/>
              <c:layout>
                <c:manualLayout>
                  <c:x val="8.9146308615240463E-2"/>
                  <c:y val="-2.0932622503228486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14AA-4BEF-BB49-7CA821BBF45E}"/>
                </c:ext>
              </c:extLst>
            </c:dLbl>
            <c:dLbl>
              <c:idx val="6"/>
              <c:layout>
                <c:manualLayout>
                  <c:x val="8.6523816936250608E-2"/>
                  <c:y val="-7.6752062532128567E-17"/>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14AA-4BEF-BB49-7CA821BBF45E}"/>
                </c:ext>
              </c:extLst>
            </c:dLbl>
            <c:dLbl>
              <c:idx val="7"/>
              <c:layout>
                <c:manualLayout>
                  <c:x val="0.13809633906075214"/>
                  <c:y val="0"/>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14AA-4BEF-BB49-7CA821BBF45E}"/>
                </c:ext>
              </c:extLst>
            </c:dLbl>
            <c:dLbl>
              <c:idx val="8"/>
              <c:layout>
                <c:manualLayout>
                  <c:x val="0.14706031034582745"/>
                  <c:y val="-7.6752062532128567E-17"/>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1-14AA-4BEF-BB49-7CA821BBF45E}"/>
                </c:ext>
              </c:extLst>
            </c:dLbl>
            <c:dLbl>
              <c:idx val="9"/>
              <c:layout>
                <c:manualLayout>
                  <c:x val="0.14925511507487765"/>
                  <c:y val="6.2797867509685459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3-14AA-4BEF-BB49-7CA821BBF45E}"/>
                </c:ext>
              </c:extLst>
            </c:dLbl>
            <c:dLbl>
              <c:idx val="10"/>
              <c:layout>
                <c:manualLayout>
                  <c:x val="0.17240114365245418"/>
                  <c:y val="0"/>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5-14AA-4BEF-BB49-7CA821BBF45E}"/>
                </c:ext>
              </c:extLst>
            </c:dLbl>
            <c:dLbl>
              <c:idx val="11"/>
              <c:layout>
                <c:manualLayout>
                  <c:x val="0.18658711155266006"/>
                  <c:y val="-2.0932622503228486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7-14AA-4BEF-BB49-7CA821BBF45E}"/>
                </c:ext>
              </c:extLst>
            </c:dLbl>
            <c:dLbl>
              <c:idx val="12"/>
              <c:layout>
                <c:manualLayout>
                  <c:x val="0.19236326989373831"/>
                  <c:y val="-3.8376031266064284E-17"/>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9-14AA-4BEF-BB49-7CA821BBF45E}"/>
                </c:ext>
              </c:extLst>
            </c:dLbl>
            <c:dLbl>
              <c:idx val="13"/>
              <c:layout>
                <c:manualLayout>
                  <c:x val="0.21125074206165712"/>
                  <c:y val="-3.8376031266064284E-17"/>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B-14AA-4BEF-BB49-7CA821BBF45E}"/>
                </c:ext>
              </c:extLst>
            </c:dLbl>
            <c:dLbl>
              <c:idx val="14"/>
              <c:layout>
                <c:manualLayout>
                  <c:x val="0.248237842016027"/>
                  <c:y val="-2.0932622503228868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D-14AA-4BEF-BB49-7CA821BBF45E}"/>
                </c:ext>
              </c:extLst>
            </c:dLbl>
            <c:dLbl>
              <c:idx val="15"/>
              <c:layout>
                <c:manualLayout>
                  <c:x val="0.26482988284200842"/>
                  <c:y val="2.09326225032281E-3"/>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1F-14AA-4BEF-BB49-7CA821BBF45E}"/>
                </c:ext>
              </c:extLst>
            </c:dLbl>
            <c:dLbl>
              <c:idx val="16"/>
              <c:layout>
                <c:manualLayout>
                  <c:x val="0.28611436677150909"/>
                  <c:y val="-1.9188015633032142E-17"/>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1-14AA-4BEF-BB49-7CA821BBF45E}"/>
                </c:ext>
              </c:extLst>
            </c:dLbl>
            <c:dLbl>
              <c:idx val="17"/>
              <c:layout>
                <c:manualLayout>
                  <c:x val="0.28246548364106955"/>
                  <c:y val="0"/>
                </c:manualLayout>
              </c:layout>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3-14AA-4BEF-BB49-7CA821BBF45E}"/>
                </c:ext>
              </c:extLst>
            </c:dLbl>
            <c:dLbl>
              <c:idx val="18"/>
              <c:layout>
                <c:manualLayout>
                  <c:x val="0.29662464957139739"/>
                  <c:y val="-9.5940078165160709E-18"/>
                </c:manualLayout>
              </c:layout>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s-CO"/>
                </a:p>
              </c:txPr>
              <c:dLblPos val="ctr"/>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25-14AA-4BEF-BB49-7CA821BBF45E}"/>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s-CO"/>
              </a:p>
            </c:txPr>
            <c:dLblPos val="inEnd"/>
            <c:showLegendKey val="0"/>
            <c:showVal val="1"/>
            <c:showCatName val="1"/>
            <c:showSerName val="0"/>
            <c:showPercent val="0"/>
            <c:showBubbleSize val="0"/>
            <c:separator> </c:separator>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'[Cuadros_CONFIS_082024 (version 1) JAR.xlsx]Anillos_Octubre'!$AA$128:$AA$146</c:f>
              <c:strCache>
                <c:ptCount val="19"/>
                <c:pt idx="0">
                  <c:v>Otras Entidades</c:v>
                </c:pt>
                <c:pt idx="1">
                  <c:v>Hacienda</c:v>
                </c:pt>
                <c:pt idx="2">
                  <c:v>FET</c:v>
                </c:pt>
                <c:pt idx="3">
                  <c:v>Salud</c:v>
                </c:pt>
                <c:pt idx="4">
                  <c:v>Integración</c:v>
                </c:pt>
                <c:pt idx="5">
                  <c:v>Otras transf.</c:v>
                </c:pt>
                <c:pt idx="6">
                  <c:v>FDL</c:v>
                </c:pt>
                <c:pt idx="7">
                  <c:v>Gobierno</c:v>
                </c:pt>
                <c:pt idx="8">
                  <c:v>Educación</c:v>
                </c:pt>
                <c:pt idx="9">
                  <c:v>Mujer</c:v>
                </c:pt>
                <c:pt idx="10">
                  <c:v>Planeación</c:v>
                </c:pt>
                <c:pt idx="11">
                  <c:v>Cultura</c:v>
                </c:pt>
                <c:pt idx="12">
                  <c:v>Movilidad</c:v>
                </c:pt>
                <c:pt idx="13">
                  <c:v>G. Pública</c:v>
                </c:pt>
                <c:pt idx="14">
                  <c:v>Ambiente</c:v>
                </c:pt>
                <c:pt idx="15">
                  <c:v>G. Jurídica</c:v>
                </c:pt>
                <c:pt idx="16">
                  <c:v>D. Económico</c:v>
                </c:pt>
                <c:pt idx="17">
                  <c:v>Hábitat</c:v>
                </c:pt>
                <c:pt idx="18">
                  <c:v>Seguridad</c:v>
                </c:pt>
              </c:strCache>
            </c:strRef>
          </c:cat>
          <c:val>
            <c:numRef>
              <c:f>'[Cuadros_CONFIS_082024 (version 1) JAR.xlsx]Anillos_Octubre'!$AD$128:$AD$146</c:f>
              <c:numCache>
                <c:formatCode>0%</c:formatCode>
                <c:ptCount val="19"/>
                <c:pt idx="0">
                  <c:v>-0.17375409570321376</c:v>
                </c:pt>
                <c:pt idx="1">
                  <c:v>-8.8019170178052497E-2</c:v>
                </c:pt>
                <c:pt idx="2">
                  <c:v>4.5153593643116885E-3</c:v>
                </c:pt>
                <c:pt idx="3">
                  <c:v>4.3059783404549412E-2</c:v>
                </c:pt>
                <c:pt idx="4">
                  <c:v>6.4397970085990464E-2</c:v>
                </c:pt>
                <c:pt idx="5">
                  <c:v>8.0115033903086053E-2</c:v>
                </c:pt>
                <c:pt idx="6">
                  <c:v>9.794275901556948E-2</c:v>
                </c:pt>
                <c:pt idx="7">
                  <c:v>0.15709461259990709</c:v>
                </c:pt>
                <c:pt idx="8">
                  <c:v>0.17684929062823174</c:v>
                </c:pt>
                <c:pt idx="9">
                  <c:v>0.186933035761359</c:v>
                </c:pt>
                <c:pt idx="10">
                  <c:v>0.21131260026892251</c:v>
                </c:pt>
                <c:pt idx="11">
                  <c:v>0.24399877153302363</c:v>
                </c:pt>
                <c:pt idx="12">
                  <c:v>0.24731156172694568</c:v>
                </c:pt>
                <c:pt idx="13">
                  <c:v>0.27903184605434372</c:v>
                </c:pt>
                <c:pt idx="14">
                  <c:v>0.34680191331726129</c:v>
                </c:pt>
                <c:pt idx="15">
                  <c:v>0.36528827012103937</c:v>
                </c:pt>
                <c:pt idx="16">
                  <c:v>0.38758534084712104</c:v>
                </c:pt>
                <c:pt idx="17">
                  <c:v>0.41230415273244247</c:v>
                </c:pt>
                <c:pt idx="18">
                  <c:v>0.42947038757153067</c:v>
                </c:pt>
              </c:numCache>
            </c:numRef>
          </c:val>
          <c:extLst>
            <c:ext xmlns:c16="http://schemas.microsoft.com/office/drawing/2014/chart" uri="{C3380CC4-5D6E-409C-BE32-E72D297353CC}">
              <c16:uniqueId val="{00000026-F5DB-4136-9E64-3665C3CA55B6}"/>
            </c:ext>
          </c:extLst>
        </c:ser>
        <c:dLbls>
          <c:showLegendKey val="0"/>
          <c:showVal val="0"/>
          <c:showCatName val="0"/>
          <c:showSerName val="0"/>
          <c:showPercent val="0"/>
          <c:showBubbleSize val="0"/>
        </c:dLbls>
        <c:gapWidth val="50"/>
        <c:overlap val="100"/>
        <c:axId val="1958516575"/>
        <c:axId val="1958523295"/>
      </c:barChart>
      <c:catAx>
        <c:axId val="1958516575"/>
        <c:scaling>
          <c:orientation val="minMax"/>
        </c:scaling>
        <c:delete val="1"/>
        <c:axPos val="l"/>
        <c:numFmt formatCode="General" sourceLinked="1"/>
        <c:majorTickMark val="none"/>
        <c:minorTickMark val="none"/>
        <c:tickLblPos val="high"/>
        <c:crossAx val="1958523295"/>
        <c:crosses val="autoZero"/>
        <c:auto val="1"/>
        <c:lblAlgn val="l"/>
        <c:lblOffset val="0"/>
        <c:noMultiLvlLbl val="0"/>
      </c:catAx>
      <c:valAx>
        <c:axId val="1958523295"/>
        <c:scaling>
          <c:orientation val="minMax"/>
        </c:scaling>
        <c:delete val="1"/>
        <c:axPos val="b"/>
        <c:numFmt formatCode="0%" sourceLinked="1"/>
        <c:majorTickMark val="none"/>
        <c:minorTickMark val="none"/>
        <c:tickLblPos val="nextTo"/>
        <c:crossAx val="19585165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3457282865948914"/>
          <c:y val="9.5874256549557779E-2"/>
          <c:w val="0.52904029726403268"/>
          <c:h val="0.81103268521193062"/>
        </c:manualLayout>
      </c:layout>
      <c:doughnut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2768-4B3E-8BF4-F11DC8B290BA}"/>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2768-4B3E-8BF4-F11DC8B290BA}"/>
              </c:ext>
            </c:extLst>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2768-4B3E-8BF4-F11DC8B290BA}"/>
              </c:ext>
            </c:extLst>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2768-4B3E-8BF4-F11DC8B290BA}"/>
              </c:ext>
            </c:extLst>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2768-4B3E-8BF4-F11DC8B290BA}"/>
              </c:ext>
            </c:extLst>
          </c:dPt>
          <c:dPt>
            <c:idx val="5"/>
            <c:bubble3D val="0"/>
            <c:spPr>
              <a:solidFill>
                <a:schemeClr val="accent6"/>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2768-4B3E-8BF4-F11DC8B290BA}"/>
              </c:ext>
            </c:extLst>
          </c:dPt>
          <c:dPt>
            <c:idx val="6"/>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2768-4B3E-8BF4-F11DC8B290BA}"/>
              </c:ext>
            </c:extLst>
          </c:dPt>
          <c:dPt>
            <c:idx val="7"/>
            <c:bubble3D val="0"/>
            <c:spPr>
              <a:solidFill>
                <a:schemeClr val="accent2">
                  <a:lumMod val="60000"/>
                </a:scheme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2768-4B3E-8BF4-F11DC8B290BA}"/>
              </c:ext>
            </c:extLst>
          </c:dPt>
          <c:dPt>
            <c:idx val="8"/>
            <c:bubble3D val="0"/>
            <c:spPr>
              <a:solidFill>
                <a:srgbClr val="FFFFFF">
                  <a:lumMod val="75000"/>
                </a:srgbClr>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2768-4B3E-8BF4-F11DC8B290BA}"/>
              </c:ext>
            </c:extLst>
          </c:dPt>
          <c:dPt>
            <c:idx val="9"/>
            <c:bubble3D val="0"/>
            <c:spPr>
              <a:solidFill>
                <a:srgbClr val="DAA6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3-2768-4B3E-8BF4-F11DC8B290BA}"/>
              </c:ext>
            </c:extLst>
          </c:dPt>
          <c:dLbls>
            <c:dLbl>
              <c:idx val="6"/>
              <c:layout>
                <c:manualLayout>
                  <c:x val="-4.5001122902035909E-3"/>
                  <c:y val="-5.2117263843648211E-3"/>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2768-4B3E-8BF4-F11DC8B290BA}"/>
                </c:ext>
              </c:extLst>
            </c:dLbl>
            <c:dLbl>
              <c:idx val="7"/>
              <c:layout>
                <c:manualLayout>
                  <c:x val="-4.500112290203525E-3"/>
                  <c:y val="-1.563517915309448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F-2768-4B3E-8BF4-F11DC8B290BA}"/>
                </c:ext>
              </c:extLst>
            </c:dLbl>
            <c:dLbl>
              <c:idx val="8"/>
              <c:layout>
                <c:manualLayout>
                  <c:x val="-9.0002245804070497E-4"/>
                  <c:y val="-1.824104234527689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11-2768-4B3E-8BF4-F11DC8B290BA}"/>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'[Cuadros_CONFIS_082024 (version 1) JAR.xlsx]Anillos'!$H$56:$H$65</c:f>
              <c:numCache>
                <c:formatCode>0.0%</c:formatCode>
                <c:ptCount val="10"/>
                <c:pt idx="0">
                  <c:v>0.27761801348060472</c:v>
                </c:pt>
                <c:pt idx="1">
                  <c:v>0.24556061075287364</c:v>
                </c:pt>
                <c:pt idx="2">
                  <c:v>0.145671022320226</c:v>
                </c:pt>
                <c:pt idx="3">
                  <c:v>7.6231988715059026E-2</c:v>
                </c:pt>
                <c:pt idx="4">
                  <c:v>6.2281507262809364E-2</c:v>
                </c:pt>
                <c:pt idx="5">
                  <c:v>4.8178199129931563E-2</c:v>
                </c:pt>
                <c:pt idx="6">
                  <c:v>3.621589042972348E-2</c:v>
                </c:pt>
                <c:pt idx="7">
                  <c:v>2.5278749715659868E-2</c:v>
                </c:pt>
                <c:pt idx="8">
                  <c:v>1.3014084117888501E-2</c:v>
                </c:pt>
                <c:pt idx="9">
                  <c:v>6.9949934075223846E-2</c:v>
                </c:pt>
              </c:numCache>
            </c:numRef>
          </c:val>
          <c:extLst>
            <c:ext xmlns:c15="http://schemas.microsoft.com/office/drawing/2012/chart" uri="{02D57815-91ED-43cb-92C2-25804820EDAC}">
              <c15:filteredCategoryTitle>
                <c15:cat>
                  <c:strRef>
                    <c:extLst>
                      <c:ext uri="{02D57815-91ED-43cb-92C2-25804820EDAC}">
                        <c15:formulaRef>
                          <c15:sqref>Hoja5!$B$2:$B$10</c15:sqref>
                        </c15:formulaRef>
                      </c:ext>
                    </c:extLst>
                    <c:strCache>
                      <c:ptCount val="9"/>
                      <c:pt idx="0">
                        <c:v>#¡REF!</c:v>
                      </c:pt>
                      <c:pt idx="1">
                        <c:v>#¡REF!</c:v>
                      </c:pt>
                      <c:pt idx="2">
                        <c:v>#¡REF!</c:v>
                      </c:pt>
                      <c:pt idx="3">
                        <c:v>#¡REF!</c:v>
                      </c:pt>
                      <c:pt idx="4">
                        <c:v>#¡REF!</c:v>
                      </c:pt>
                      <c:pt idx="5">
                        <c:v>#¡REF!</c:v>
                      </c:pt>
                      <c:pt idx="6">
                        <c:v>#¡REF!</c:v>
                      </c:pt>
                      <c:pt idx="7">
                        <c:v>#¡REF!</c:v>
                      </c:pt>
                      <c:pt idx="8">
                        <c:v>#¡REF!</c:v>
                      </c:pt>
                    </c:strCache>
                  </c:strRef>
                </c15:cat>
              </c15:filteredCategoryTitle>
            </c:ext>
            <c:ext xmlns:c16="http://schemas.microsoft.com/office/drawing/2014/chart" uri="{C3380CC4-5D6E-409C-BE32-E72D297353CC}">
              <c16:uniqueId val="{00000014-4778-406D-A2FF-538A835C912C}"/>
            </c:ext>
          </c:extLst>
        </c:ser>
        <c:dLbls>
          <c:showLegendKey val="0"/>
          <c:showVal val="0"/>
          <c:showCatName val="0"/>
          <c:showSerName val="0"/>
          <c:showPercent val="1"/>
          <c:showBubbleSize val="0"/>
          <c:showLeaderLines val="1"/>
        </c:dLbls>
        <c:firstSliceAng val="0"/>
        <c:holeSize val="50"/>
      </c:doughnutChart>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CO"/>
    </a:p>
  </c:txPr>
  <c:externalData r:id="rId4">
    <c:autoUpdate val="0"/>
  </c:externalData>
  <c:userShapes r:id="rId5"/>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7991749756936868"/>
          <c:y val="9.2249764116519306E-2"/>
          <c:w val="0.50370055716719619"/>
          <c:h val="0.90775016269775022"/>
        </c:manualLayout>
      </c:layout>
      <c:doughnutChart>
        <c:varyColors val="1"/>
        <c:ser>
          <c:idx val="0"/>
          <c:order val="0"/>
          <c:spPr>
            <a:ln w="63500">
              <a:solidFill>
                <a:schemeClr val="bg1"/>
              </a:solidFill>
            </a:ln>
          </c:spPr>
          <c:dPt>
            <c:idx val="0"/>
            <c:bubble3D val="0"/>
            <c:spPr>
              <a:solidFill>
                <a:schemeClr val="accent1">
                  <a:lumMod val="60000"/>
                  <a:lumOff val="40000"/>
                </a:schemeClr>
              </a:solidFill>
              <a:ln w="63500">
                <a:solidFill>
                  <a:schemeClr val="bg1"/>
                </a:solidFill>
              </a:ln>
              <a:effectLst/>
            </c:spPr>
            <c:extLst>
              <c:ext xmlns:c16="http://schemas.microsoft.com/office/drawing/2014/chart" uri="{C3380CC4-5D6E-409C-BE32-E72D297353CC}">
                <c16:uniqueId val="{00000001-8CE7-41C2-9406-175D662C0B3F}"/>
              </c:ext>
            </c:extLst>
          </c:dPt>
          <c:dPt>
            <c:idx val="1"/>
            <c:bubble3D val="0"/>
            <c:spPr>
              <a:solidFill>
                <a:srgbClr val="2FB0B3"/>
              </a:solidFill>
              <a:ln w="63500">
                <a:solidFill>
                  <a:schemeClr val="bg1"/>
                </a:solidFill>
              </a:ln>
              <a:effectLst/>
            </c:spPr>
            <c:extLst>
              <c:ext xmlns:c16="http://schemas.microsoft.com/office/drawing/2014/chart" uri="{C3380CC4-5D6E-409C-BE32-E72D297353CC}">
                <c16:uniqueId val="{00000003-8CE7-41C2-9406-175D662C0B3F}"/>
              </c:ext>
            </c:extLst>
          </c:dPt>
          <c:dPt>
            <c:idx val="2"/>
            <c:bubble3D val="0"/>
            <c:spPr>
              <a:solidFill>
                <a:schemeClr val="accent3"/>
              </a:solidFill>
              <a:ln w="63500">
                <a:solidFill>
                  <a:schemeClr val="bg1"/>
                </a:solidFill>
              </a:ln>
              <a:effectLst/>
            </c:spPr>
            <c:extLst>
              <c:ext xmlns:c16="http://schemas.microsoft.com/office/drawing/2014/chart" uri="{C3380CC4-5D6E-409C-BE32-E72D297353CC}">
                <c16:uniqueId val="{00000005-8CE7-41C2-9406-175D662C0B3F}"/>
              </c:ext>
            </c:extLst>
          </c:dPt>
          <c:dPt>
            <c:idx val="3"/>
            <c:bubble3D val="0"/>
            <c:spPr>
              <a:solidFill>
                <a:srgbClr val="F0C14A"/>
              </a:solidFill>
              <a:ln w="63500">
                <a:solidFill>
                  <a:schemeClr val="bg1"/>
                </a:solidFill>
              </a:ln>
              <a:effectLst/>
            </c:spPr>
            <c:extLst>
              <c:ext xmlns:c16="http://schemas.microsoft.com/office/drawing/2014/chart" uri="{C3380CC4-5D6E-409C-BE32-E72D297353CC}">
                <c16:uniqueId val="{00000007-8CE7-41C2-9406-175D662C0B3F}"/>
              </c:ext>
            </c:extLst>
          </c:dPt>
          <c:dPt>
            <c:idx val="4"/>
            <c:bubble3D val="0"/>
            <c:spPr>
              <a:solidFill>
                <a:schemeClr val="accent5"/>
              </a:solidFill>
              <a:ln w="63500">
                <a:solidFill>
                  <a:schemeClr val="bg1"/>
                </a:solidFill>
              </a:ln>
              <a:effectLst/>
            </c:spPr>
            <c:extLst>
              <c:ext xmlns:c16="http://schemas.microsoft.com/office/drawing/2014/chart" uri="{C3380CC4-5D6E-409C-BE32-E72D297353CC}">
                <c16:uniqueId val="{00000009-8CE7-41C2-9406-175D662C0B3F}"/>
              </c:ext>
            </c:extLst>
          </c:dPt>
          <c:dPt>
            <c:idx val="5"/>
            <c:bubble3D val="0"/>
            <c:spPr>
              <a:solidFill>
                <a:schemeClr val="accent6"/>
              </a:solidFill>
              <a:ln w="63500">
                <a:solidFill>
                  <a:schemeClr val="bg1"/>
                </a:solidFill>
              </a:ln>
              <a:effectLst/>
            </c:spPr>
            <c:extLst>
              <c:ext xmlns:c16="http://schemas.microsoft.com/office/drawing/2014/chart" uri="{C3380CC4-5D6E-409C-BE32-E72D297353CC}">
                <c16:uniqueId val="{0000000B-8CE7-41C2-9406-175D662C0B3F}"/>
              </c:ext>
            </c:extLst>
          </c:dPt>
          <c:dPt>
            <c:idx val="6"/>
            <c:bubble3D val="0"/>
            <c:spPr>
              <a:solidFill>
                <a:schemeClr val="accent1">
                  <a:lumMod val="60000"/>
                </a:schemeClr>
              </a:solidFill>
              <a:ln w="63500">
                <a:solidFill>
                  <a:schemeClr val="bg1"/>
                </a:solidFill>
              </a:ln>
              <a:effectLst/>
            </c:spPr>
            <c:extLst>
              <c:ext xmlns:c16="http://schemas.microsoft.com/office/drawing/2014/chart" uri="{C3380CC4-5D6E-409C-BE32-E72D297353CC}">
                <c16:uniqueId val="{0000000D-8CE7-41C2-9406-175D662C0B3F}"/>
              </c:ext>
            </c:extLst>
          </c:dPt>
          <c:dPt>
            <c:idx val="7"/>
            <c:bubble3D val="0"/>
            <c:spPr>
              <a:noFill/>
              <a:ln w="63500">
                <a:noFill/>
              </a:ln>
              <a:effectLst/>
            </c:spPr>
            <c:extLst>
              <c:ext xmlns:c16="http://schemas.microsoft.com/office/drawing/2014/chart" uri="{C3380CC4-5D6E-409C-BE32-E72D297353CC}">
                <c16:uniqueId val="{0000000F-8CE7-41C2-9406-175D662C0B3F}"/>
              </c:ext>
            </c:extLst>
          </c:dPt>
          <c:dPt>
            <c:idx val="8"/>
            <c:bubble3D val="0"/>
            <c:spPr>
              <a:noFill/>
              <a:ln w="63500">
                <a:noFill/>
              </a:ln>
              <a:effectLst/>
            </c:spPr>
            <c:extLst>
              <c:ext xmlns:c16="http://schemas.microsoft.com/office/drawing/2014/chart" uri="{C3380CC4-5D6E-409C-BE32-E72D297353CC}">
                <c16:uniqueId val="{00000011-8CE7-41C2-9406-175D662C0B3F}"/>
              </c:ext>
            </c:extLst>
          </c:dPt>
          <c:dPt>
            <c:idx val="9"/>
            <c:bubble3D val="0"/>
            <c:spPr>
              <a:noFill/>
              <a:ln w="63500">
                <a:noFill/>
              </a:ln>
              <a:effectLst/>
            </c:spPr>
            <c:extLst>
              <c:ext xmlns:c16="http://schemas.microsoft.com/office/drawing/2014/chart" uri="{C3380CC4-5D6E-409C-BE32-E72D297353CC}">
                <c16:uniqueId val="{00000013-8CE7-41C2-9406-175D662C0B3F}"/>
              </c:ext>
            </c:extLst>
          </c:dPt>
          <c:dPt>
            <c:idx val="10"/>
            <c:bubble3D val="0"/>
            <c:spPr>
              <a:noFill/>
              <a:ln w="63500">
                <a:noFill/>
              </a:ln>
              <a:effectLst/>
            </c:spPr>
            <c:extLst>
              <c:ext xmlns:c16="http://schemas.microsoft.com/office/drawing/2014/chart" uri="{C3380CC4-5D6E-409C-BE32-E72D297353CC}">
                <c16:uniqueId val="{00000015-8CE7-41C2-9406-175D662C0B3F}"/>
              </c:ext>
            </c:extLst>
          </c:dPt>
          <c:dPt>
            <c:idx val="11"/>
            <c:bubble3D val="0"/>
            <c:spPr>
              <a:noFill/>
              <a:ln w="63500">
                <a:noFill/>
              </a:ln>
              <a:effectLst/>
            </c:spPr>
            <c:extLst>
              <c:ext xmlns:c16="http://schemas.microsoft.com/office/drawing/2014/chart" uri="{C3380CC4-5D6E-409C-BE32-E72D297353CC}">
                <c16:uniqueId val="{00000017-8CE7-41C2-9406-175D662C0B3F}"/>
              </c:ext>
            </c:extLst>
          </c:dPt>
          <c:dPt>
            <c:idx val="12"/>
            <c:bubble3D val="0"/>
            <c:spPr>
              <a:noFill/>
              <a:ln w="63500">
                <a:noFill/>
              </a:ln>
              <a:effectLst/>
            </c:spPr>
            <c:extLst>
              <c:ext xmlns:c16="http://schemas.microsoft.com/office/drawing/2014/chart" uri="{C3380CC4-5D6E-409C-BE32-E72D297353CC}">
                <c16:uniqueId val="{00000019-8CE7-41C2-9406-175D662C0B3F}"/>
              </c:ext>
            </c:extLst>
          </c:dPt>
          <c:dPt>
            <c:idx val="13"/>
            <c:bubble3D val="0"/>
            <c:spPr>
              <a:noFill/>
              <a:ln w="63500">
                <a:noFill/>
              </a:ln>
              <a:effectLst/>
            </c:spPr>
            <c:extLst>
              <c:ext xmlns:c16="http://schemas.microsoft.com/office/drawing/2014/chart" uri="{C3380CC4-5D6E-409C-BE32-E72D297353CC}">
                <c16:uniqueId val="{0000001B-8CE7-41C2-9406-175D662C0B3F}"/>
              </c:ext>
            </c:extLst>
          </c:dPt>
          <c:dLbls>
            <c:dLbl>
              <c:idx val="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6="http://schemas.microsoft.com/office/drawing/2014/chart" uri="{C3380CC4-5D6E-409C-BE32-E72D297353CC}">
                  <c16:uniqueId val="{00000001-8CE7-41C2-9406-175D662C0B3F}"/>
                </c:ext>
              </c:extLst>
            </c:dLbl>
            <c:dLbl>
              <c:idx val="1"/>
              <c:layout>
                <c:manualLayout>
                  <c:x val="1.3373472287876503E-3"/>
                  <c:y val="-9.4253035057592777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CE7-41C2-9406-175D662C0B3F}"/>
                </c:ext>
              </c:extLst>
            </c:dLbl>
            <c:dLbl>
              <c:idx val="2"/>
              <c:layout>
                <c:manualLayout>
                  <c:x val="6.5165797590979761E-3"/>
                  <c:y val="1.2317528127751571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CE7-41C2-9406-175D662C0B3F}"/>
                </c:ext>
              </c:extLst>
            </c:dLbl>
            <c:dLbl>
              <c:idx val="3"/>
              <c:layout>
                <c:manualLayout>
                  <c:x val="6.9623621686938598E-3"/>
                  <c:y val="3.3229683693413274E-2"/>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CE7-41C2-9406-175D662C0B3F}"/>
                </c:ext>
              </c:extLst>
            </c:dLbl>
            <c:dLbl>
              <c:idx val="4"/>
              <c:layout>
                <c:manualLayout>
                  <c:x val="8.9947748135376839E-3"/>
                  <c:y val="6.0915071206968104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CE7-41C2-9406-175D662C0B3F}"/>
                </c:ext>
              </c:extLst>
            </c:dLbl>
            <c:dLbl>
              <c:idx val="5"/>
              <c:layout>
                <c:manualLayout>
                  <c:x val="4.6088574008514649E-3"/>
                  <c:y val="9.1012377214263196E-2"/>
                </c:manualLayout>
              </c:layout>
              <c:spPr>
                <a:noFill/>
                <a:ln>
                  <a:noFill/>
                </a:ln>
                <a:effectLst/>
              </c:spPr>
              <c:txPr>
                <a:bodyPr rot="0" spcFirstLastPara="1" vertOverflow="ellipsis" vert="horz" wrap="square" lIns="38100" tIns="19050" rIns="38100" bIns="19050" anchor="ctr" anchorCtr="0">
                  <a:spAutoFit/>
                </a:bodyPr>
                <a:lstStyle/>
                <a:p>
                  <a:pPr algn="ctr" rtl="0">
                    <a:defRPr lang="en-US" sz="1000" b="1" i="0" u="none" strike="noStrike" kern="1200" baseline="0">
                      <a:solidFill>
                        <a:sysClr val="windowText" lastClr="000000"/>
                      </a:solidFill>
                      <a:latin typeface="+mn-lt"/>
                      <a:ea typeface="+mn-ea"/>
                      <a:cs typeface="+mn-cs"/>
                    </a:defRPr>
                  </a:pPr>
                  <a:endParaRPr lang="es-CO"/>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CE7-41C2-9406-175D662C0B3F}"/>
                </c:ext>
              </c:extLst>
            </c:dLbl>
            <c:dLbl>
              <c:idx val="6"/>
              <c:delete val="1"/>
              <c:extLst>
                <c:ext xmlns:c15="http://schemas.microsoft.com/office/drawing/2012/chart" uri="{CE6537A1-D6FC-4f65-9D91-7224C49458BB}">
                  <c15:layout>
                    <c:manualLayout>
                      <c:w val="4.435672514619883E-2"/>
                      <c:h val="5.0899267093485613E-2"/>
                    </c:manualLayout>
                  </c15:layout>
                </c:ext>
                <c:ext xmlns:c16="http://schemas.microsoft.com/office/drawing/2014/chart" uri="{C3380CC4-5D6E-409C-BE32-E72D297353CC}">
                  <c16:uniqueId val="{0000000D-8CE7-41C2-9406-175D662C0B3F}"/>
                </c:ext>
              </c:extLst>
            </c:dLbl>
            <c:dLbl>
              <c:idx val="7"/>
              <c:delete val="1"/>
              <c:extLst>
                <c:ext xmlns:c15="http://schemas.microsoft.com/office/drawing/2012/chart" uri="{CE6537A1-D6FC-4f65-9D91-7224C49458BB}"/>
                <c:ext xmlns:c16="http://schemas.microsoft.com/office/drawing/2014/chart" uri="{C3380CC4-5D6E-409C-BE32-E72D297353CC}">
                  <c16:uniqueId val="{0000000F-8CE7-41C2-9406-175D662C0B3F}"/>
                </c:ext>
              </c:extLst>
            </c:dLbl>
            <c:dLbl>
              <c:idx val="8"/>
              <c:delete val="1"/>
              <c:extLst>
                <c:ext xmlns:c15="http://schemas.microsoft.com/office/drawing/2012/chart" uri="{CE6537A1-D6FC-4f65-9D91-7224C49458BB}"/>
                <c:ext xmlns:c16="http://schemas.microsoft.com/office/drawing/2014/chart" uri="{C3380CC4-5D6E-409C-BE32-E72D297353CC}">
                  <c16:uniqueId val="{00000011-8CE7-41C2-9406-175D662C0B3F}"/>
                </c:ext>
              </c:extLst>
            </c:dLbl>
            <c:dLbl>
              <c:idx val="9"/>
              <c:delete val="1"/>
              <c:extLst>
                <c:ext xmlns:c15="http://schemas.microsoft.com/office/drawing/2012/chart" uri="{CE6537A1-D6FC-4f65-9D91-7224C49458BB}"/>
                <c:ext xmlns:c16="http://schemas.microsoft.com/office/drawing/2014/chart" uri="{C3380CC4-5D6E-409C-BE32-E72D297353CC}">
                  <c16:uniqueId val="{00000013-8CE7-41C2-9406-175D662C0B3F}"/>
                </c:ext>
              </c:extLst>
            </c:dLbl>
            <c:dLbl>
              <c:idx val="10"/>
              <c:delete val="1"/>
              <c:extLst>
                <c:ext xmlns:c15="http://schemas.microsoft.com/office/drawing/2012/chart" uri="{CE6537A1-D6FC-4f65-9D91-7224C49458BB}"/>
                <c:ext xmlns:c16="http://schemas.microsoft.com/office/drawing/2014/chart" uri="{C3380CC4-5D6E-409C-BE32-E72D297353CC}">
                  <c16:uniqueId val="{00000015-8CE7-41C2-9406-175D662C0B3F}"/>
                </c:ext>
              </c:extLst>
            </c:dLbl>
            <c:dLbl>
              <c:idx val="11"/>
              <c:delete val="1"/>
              <c:extLst>
                <c:ext xmlns:c15="http://schemas.microsoft.com/office/drawing/2012/chart" uri="{CE6537A1-D6FC-4f65-9D91-7224C49458BB}"/>
                <c:ext xmlns:c16="http://schemas.microsoft.com/office/drawing/2014/chart" uri="{C3380CC4-5D6E-409C-BE32-E72D297353CC}">
                  <c16:uniqueId val="{00000017-8CE7-41C2-9406-175D662C0B3F}"/>
                </c:ext>
              </c:extLst>
            </c:dLbl>
            <c:dLbl>
              <c:idx val="12"/>
              <c:delete val="1"/>
              <c:extLst>
                <c:ext xmlns:c15="http://schemas.microsoft.com/office/drawing/2012/chart" uri="{CE6537A1-D6FC-4f65-9D91-7224C49458BB}"/>
                <c:ext xmlns:c16="http://schemas.microsoft.com/office/drawing/2014/chart" uri="{C3380CC4-5D6E-409C-BE32-E72D297353CC}">
                  <c16:uniqueId val="{00000019-8CE7-41C2-9406-175D662C0B3F}"/>
                </c:ext>
              </c:extLst>
            </c:dLbl>
            <c:dLbl>
              <c:idx val="13"/>
              <c:delete val="1"/>
              <c:extLst>
                <c:ext xmlns:c15="http://schemas.microsoft.com/office/drawing/2012/chart" uri="{CE6537A1-D6FC-4f65-9D91-7224C49458BB}"/>
                <c:ext xmlns:c16="http://schemas.microsoft.com/office/drawing/2014/chart" uri="{C3380CC4-5D6E-409C-BE32-E72D297353CC}">
                  <c16:uniqueId val="{0000001B-8CE7-41C2-9406-175D662C0B3F}"/>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s-CO"/>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'Grafico_Cupo_2025 (2)'!$B$2:$B$15</c:f>
              <c:strCache>
                <c:ptCount val="14"/>
                <c:pt idx="0">
                  <c:v>MOVILIDAD</c:v>
                </c:pt>
                <c:pt idx="1">
                  <c:v>EDUCACIÓN</c:v>
                </c:pt>
                <c:pt idx="2">
                  <c:v>HABITAT</c:v>
                </c:pt>
                <c:pt idx="3">
                  <c:v>SALUD</c:v>
                </c:pt>
                <c:pt idx="4">
                  <c:v>CULTURA</c:v>
                </c:pt>
                <c:pt idx="5">
                  <c:v>SEGURIDAD</c:v>
                </c:pt>
                <c:pt idx="6">
                  <c:v>OTROS</c:v>
                </c:pt>
                <c:pt idx="7">
                  <c:v>MOVILIDAD</c:v>
                </c:pt>
                <c:pt idx="8">
                  <c:v>EDUCACIÓN</c:v>
                </c:pt>
                <c:pt idx="9">
                  <c:v>HABITAT</c:v>
                </c:pt>
                <c:pt idx="10">
                  <c:v>SALUD</c:v>
                </c:pt>
                <c:pt idx="11">
                  <c:v>CULTURA</c:v>
                </c:pt>
                <c:pt idx="12">
                  <c:v>SEGURIDAD</c:v>
                </c:pt>
                <c:pt idx="13">
                  <c:v>OTROS</c:v>
                </c:pt>
              </c:strCache>
            </c:strRef>
          </c:cat>
          <c:val>
            <c:numRef>
              <c:f>'Grafico_Cupo_2025 (2)'!$E$2:$E$15</c:f>
              <c:numCache>
                <c:formatCode>0.0%</c:formatCode>
                <c:ptCount val="14"/>
                <c:pt idx="0">
                  <c:v>0.61662198391420908</c:v>
                </c:pt>
                <c:pt idx="1">
                  <c:v>0.1466870930677901</c:v>
                </c:pt>
                <c:pt idx="2">
                  <c:v>0.13328226733052467</c:v>
                </c:pt>
                <c:pt idx="3">
                  <c:v>3.8299502106472615E-2</c:v>
                </c:pt>
                <c:pt idx="4">
                  <c:v>3.4469551895825352E-2</c:v>
                </c:pt>
                <c:pt idx="5">
                  <c:v>2.8724626579854459E-2</c:v>
                </c:pt>
                <c:pt idx="6">
                  <c:v>1.9149751053236306E-3</c:v>
                </c:pt>
                <c:pt idx="7">
                  <c:v>0.61662198391420908</c:v>
                </c:pt>
                <c:pt idx="8">
                  <c:v>0.1466870930677901</c:v>
                </c:pt>
                <c:pt idx="9">
                  <c:v>0.13328226733052467</c:v>
                </c:pt>
                <c:pt idx="10">
                  <c:v>3.8299502106472615E-2</c:v>
                </c:pt>
                <c:pt idx="11">
                  <c:v>3.4469551895825352E-2</c:v>
                </c:pt>
                <c:pt idx="12">
                  <c:v>2.8724626579854459E-2</c:v>
                </c:pt>
                <c:pt idx="13">
                  <c:v>1.9149751053236306E-3</c:v>
                </c:pt>
              </c:numCache>
            </c:numRef>
          </c:val>
          <c:extLst>
            <c:ext xmlns:c16="http://schemas.microsoft.com/office/drawing/2014/chart" uri="{C3380CC4-5D6E-409C-BE32-E72D297353CC}">
              <c16:uniqueId val="{0000001C-8CE7-41C2-9406-175D662C0B3F}"/>
            </c:ext>
          </c:extLst>
        </c:ser>
        <c:dLbls>
          <c:showLegendKey val="0"/>
          <c:showVal val="0"/>
          <c:showCatName val="0"/>
          <c:showSerName val="0"/>
          <c:showPercent val="0"/>
          <c:showBubbleSize val="0"/>
          <c:showLeaderLines val="1"/>
        </c:dLbls>
        <c:firstSliceAng val="0"/>
        <c:holeSize val="52"/>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CO"/>
    </a:p>
  </c:txPr>
  <c:externalData r:id="rId4">
    <c:autoUpdate val="0"/>
  </c:externalData>
  <c:userShapes r:id="rId5"/>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457282865948914"/>
          <c:y val="9.5874256549557779E-2"/>
          <c:w val="0.52904029726403268"/>
          <c:h val="0.81103268521193062"/>
        </c:manualLayout>
      </c:layout>
      <c:doughnutChart>
        <c:varyColors val="1"/>
        <c:ser>
          <c:idx val="0"/>
          <c:order val="0"/>
          <c:dPt>
            <c:idx val="0"/>
            <c:bubble3D val="0"/>
            <c:spPr>
              <a:solidFill>
                <a:srgbClr val="15608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1-4DF0-4C57-B66A-0CAAA85D1A39}"/>
              </c:ext>
            </c:extLst>
          </c:dPt>
          <c:dPt>
            <c:idx val="1"/>
            <c:bubble3D val="0"/>
            <c:spPr>
              <a:solidFill>
                <a:srgbClr val="E97132"/>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4DF0-4C57-B66A-0CAAA85D1A39}"/>
              </c:ext>
            </c:extLst>
          </c:dPt>
          <c:dPt>
            <c:idx val="2"/>
            <c:bubble3D val="0"/>
            <c:spPr>
              <a:solidFill>
                <a:srgbClr val="196B24"/>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5-4DF0-4C57-B66A-0CAAA85D1A39}"/>
              </c:ext>
            </c:extLst>
          </c:dPt>
          <c:dPt>
            <c:idx val="3"/>
            <c:bubble3D val="0"/>
            <c:spPr>
              <a:solidFill>
                <a:srgbClr val="0F9ED5"/>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7-4DF0-4C57-B66A-0CAAA85D1A39}"/>
              </c:ext>
            </c:extLst>
          </c:dPt>
          <c:dPt>
            <c:idx val="4"/>
            <c:bubble3D val="0"/>
            <c:spPr>
              <a:solidFill>
                <a:srgbClr val="A02B9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9-4DF0-4C57-B66A-0CAAA85D1A39}"/>
              </c:ext>
            </c:extLst>
          </c:dPt>
          <c:dPt>
            <c:idx val="5"/>
            <c:bubble3D val="0"/>
            <c:spPr>
              <a:solidFill>
                <a:srgbClr val="0D3A4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B-4DF0-4C57-B66A-0CAAA85D1A39}"/>
              </c:ext>
            </c:extLst>
          </c:dPt>
          <c:dPt>
            <c:idx val="6"/>
            <c:bubble3D val="0"/>
            <c:spPr>
              <a:solidFill>
                <a:srgbClr val="4EA72E"/>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D-4DF0-4C57-B66A-0CAAA85D1A39}"/>
              </c:ext>
            </c:extLst>
          </c:dPt>
          <c:dPt>
            <c:idx val="7"/>
            <c:bubble3D val="0"/>
            <c:spPr>
              <a:solidFill>
                <a:srgbClr val="DAA60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F-4DF0-4C57-B66A-0CAAA85D1A39}"/>
              </c:ext>
            </c:extLst>
          </c:dPt>
          <c:dPt>
            <c:idx val="8"/>
            <c:bubble3D val="0"/>
            <c:spPr>
              <a:solidFill>
                <a:srgbClr val="00B0F0"/>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11-4DF0-4C57-B66A-0CAAA85D1A39}"/>
              </c:ext>
            </c:extLst>
          </c:dPt>
          <c:dLbls>
            <c:spPr>
              <a:noFill/>
              <a:ln>
                <a:noFill/>
              </a:ln>
              <a:effectLst/>
            </c:spPr>
            <c:txPr>
              <a:bodyPr rot="0" spcFirstLastPara="1" vertOverflow="ellipsis" vert="horz" wrap="square" anchor="ctr" anchorCtr="1"/>
              <a:lstStyle/>
              <a:p>
                <a:pPr>
                  <a:defRPr sz="1400" b="1" i="0" u="none" strike="noStrike" kern="1200" baseline="0">
                    <a:solidFill>
                      <a:schemeClr val="lt1"/>
                    </a:solidFill>
                    <a:latin typeface="+mn-lt"/>
                    <a:ea typeface="+mn-ea"/>
                    <a:cs typeface="+mn-cs"/>
                  </a:defRPr>
                </a:pPr>
                <a:endParaRPr lang="es-CO"/>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'[Cuadros_CONFIS_082024 (version 1) JAR.xlsx]Anillos'!$F$3:$F$10</c:f>
              <c:numCache>
                <c:formatCode>#,##0.0,,,,</c:formatCode>
                <c:ptCount val="8"/>
                <c:pt idx="0">
                  <c:v>9027220510000</c:v>
                </c:pt>
                <c:pt idx="1">
                  <c:v>8404102526000</c:v>
                </c:pt>
                <c:pt idx="2">
                  <c:v>4693652735000</c:v>
                </c:pt>
                <c:pt idx="3">
                  <c:v>2477977347000</c:v>
                </c:pt>
                <c:pt idx="4">
                  <c:v>2259635164000</c:v>
                </c:pt>
                <c:pt idx="5">
                  <c:v>1909066912000</c:v>
                </c:pt>
                <c:pt idx="6">
                  <c:v>1782741552000</c:v>
                </c:pt>
                <c:pt idx="7">
                  <c:v>7878346389000</c:v>
                </c:pt>
              </c:numCache>
            </c:numRef>
          </c:val>
          <c:extLst>
            <c:ext xmlns:c15="http://schemas.microsoft.com/office/drawing/2012/chart" uri="{02D57815-91ED-43cb-92C2-25804820EDAC}">
              <c15:filteredCategoryTitle>
                <c15:cat>
                  <c:strRef>
                    <c:extLst>
                      <c:ext uri="{02D57815-91ED-43cb-92C2-25804820EDAC}">
                        <c15:formulaRef>
                          <c15:sqref>Hoja5!$B$2:$B$10</c15:sqref>
                        </c15:formulaRef>
                      </c:ext>
                    </c:extLst>
                    <c:strCache>
                      <c:ptCount val="9"/>
                      <c:pt idx="0">
                        <c:v>#¡REF!</c:v>
                      </c:pt>
                      <c:pt idx="1">
                        <c:v>#¡REF!</c:v>
                      </c:pt>
                      <c:pt idx="2">
                        <c:v>#¡REF!</c:v>
                      </c:pt>
                      <c:pt idx="3">
                        <c:v>#¡REF!</c:v>
                      </c:pt>
                      <c:pt idx="4">
                        <c:v>#¡REF!</c:v>
                      </c:pt>
                      <c:pt idx="5">
                        <c:v>#¡REF!</c:v>
                      </c:pt>
                      <c:pt idx="6">
                        <c:v>#¡REF!</c:v>
                      </c:pt>
                      <c:pt idx="7">
                        <c:v>#¡REF!</c:v>
                      </c:pt>
                      <c:pt idx="8">
                        <c:v>#¡REF!</c:v>
                      </c:pt>
                    </c:strCache>
                  </c:strRef>
                </c15:cat>
              </c15:filteredCategoryTitle>
            </c:ext>
            <c:ext xmlns:c16="http://schemas.microsoft.com/office/drawing/2014/chart" uri="{C3380CC4-5D6E-409C-BE32-E72D297353CC}">
              <c16:uniqueId val="{00000012-4DF0-4C57-B66A-0CAAA85D1A3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latin typeface="+mn-lt"/>
        </a:defRPr>
      </a:pPr>
      <a:endParaRPr lang="es-CO"/>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4618915534178726"/>
          <c:y val="0.10024135686839339"/>
          <c:w val="0.69102537773961703"/>
          <c:h val="0.80580752272657485"/>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D3F5-47E5-B1A7-E94A185A60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D3F5-47E5-B1A7-E94A185A605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3F5-47E5-B1A7-E94A185A605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D3F5-47E5-B1A7-E94A185A605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D3F5-47E5-B1A7-E94A185A605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D3F5-47E5-B1A7-E94A185A605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D3F5-47E5-B1A7-E94A185A605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D3F5-47E5-B1A7-E94A185A605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D3F5-47E5-B1A7-E94A185A6056}"/>
              </c:ext>
            </c:extLst>
          </c:dPt>
          <c:dPt>
            <c:idx val="9"/>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13-D3F5-47E5-B1A7-E94A185A605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D3F5-47E5-B1A7-E94A185A6056}"/>
              </c:ext>
            </c:extLst>
          </c:dPt>
          <c:dLbls>
            <c:dLbl>
              <c:idx val="0"/>
              <c:layout>
                <c:manualLayout>
                  <c:x val="-0.15488571978916621"/>
                  <c:y val="0.14552078204974536"/>
                </c:manualLayout>
              </c:layout>
              <c:tx>
                <c:rich>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fld id="{E9E66C6A-AD92-457E-8592-2FCBCF779DAD}" type="CELLRANGE">
                      <a:rPr lang="en-US" baseline="0">
                        <a:solidFill>
                          <a:schemeClr val="bg1"/>
                        </a:solidFill>
                      </a:rPr>
                      <a:pPr>
                        <a:defRPr>
                          <a:solidFill>
                            <a:schemeClr val="bg1"/>
                          </a:solidFill>
                        </a:defRPr>
                      </a:pPr>
                      <a:t>[CELLRANGE]</a:t>
                    </a:fld>
                    <a:r>
                      <a:rPr lang="en-US" baseline="0">
                        <a:solidFill>
                          <a:schemeClr val="bg1"/>
                        </a:solidFill>
                      </a:rPr>
                      <a:t>; </a:t>
                    </a:r>
                    <a:fld id="{124C361B-7FDB-402B-BB56-ADC49BEC373C}" type="VALUE">
                      <a:rPr lang="en-US" baseline="0">
                        <a:solidFill>
                          <a:schemeClr val="bg1"/>
                        </a:solidFill>
                      </a:rPr>
                      <a:pPr>
                        <a:defRPr>
                          <a:solidFill>
                            <a:schemeClr val="bg1"/>
                          </a:solidFill>
                        </a:defRPr>
                      </a:pPr>
                      <a:t>[VALOR]</a:t>
                    </a:fld>
                    <a:endParaRPr lang="en-US" baseline="0">
                      <a:solidFill>
                        <a:schemeClr val="bg1"/>
                      </a:solidFill>
                    </a:endParaRPr>
                  </a:p>
                </c:rich>
              </c:tx>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1840472222222221"/>
                      <c:h val="0.29456944444444444"/>
                    </c:manualLayout>
                  </c15:layout>
                  <c15:dlblFieldTable/>
                  <c15:showDataLabelsRange val="1"/>
                </c:ext>
                <c:ext xmlns:c16="http://schemas.microsoft.com/office/drawing/2014/chart" uri="{C3380CC4-5D6E-409C-BE32-E72D297353CC}">
                  <c16:uniqueId val="{00000001-D3F5-47E5-B1A7-E94A185A6056}"/>
                </c:ext>
              </c:extLst>
            </c:dLbl>
            <c:dLbl>
              <c:idx val="1"/>
              <c:layout>
                <c:manualLayout>
                  <c:x val="-6.4730788515721741E-2"/>
                  <c:y val="-6.65744759044319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63127EE6-0059-4B85-ADAA-48048D58A0EF}" type="CELLRANGE">
                      <a:rPr lang="en-US" b="1" baseline="0">
                        <a:solidFill>
                          <a:schemeClr val="bg1"/>
                        </a:solidFill>
                      </a:rPr>
                      <a:pPr>
                        <a:defRPr b="1">
                          <a:solidFill>
                            <a:schemeClr val="bg1"/>
                          </a:solidFill>
                        </a:defRPr>
                      </a:pPr>
                      <a:t>[CELLRANGE]</a:t>
                    </a:fld>
                    <a:r>
                      <a:rPr lang="en-US" b="1" baseline="0">
                        <a:solidFill>
                          <a:schemeClr val="bg1"/>
                        </a:solidFill>
                      </a:rPr>
                      <a:t>; </a:t>
                    </a:r>
                    <a:fld id="{7080F8F1-B3FD-428F-801A-3A98EA2BD2BE}" type="VALUE">
                      <a:rPr lang="en-US" b="1" baseline="0">
                        <a:solidFill>
                          <a:schemeClr val="bg1"/>
                        </a:solidFill>
                      </a:rPr>
                      <a:pPr>
                        <a:defRPr b="1">
                          <a:solidFill>
                            <a:schemeClr val="bg1"/>
                          </a:solidFill>
                        </a:defRPr>
                      </a:pPr>
                      <a:t>[VALOR]</a:t>
                    </a:fld>
                    <a:endParaRPr lang="en-US" b="1"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6370138888888889"/>
                      <c:h val="0.21506944444444445"/>
                    </c:manualLayout>
                  </c15:layout>
                  <c15:dlblFieldTable/>
                  <c15:showDataLabelsRange val="1"/>
                </c:ext>
                <c:ext xmlns:c16="http://schemas.microsoft.com/office/drawing/2014/chart" uri="{C3380CC4-5D6E-409C-BE32-E72D297353CC}">
                  <c16:uniqueId val="{00000003-D3F5-47E5-B1A7-E94A185A6056}"/>
                </c:ext>
              </c:extLst>
            </c:dLbl>
            <c:dLbl>
              <c:idx val="2"/>
              <c:layout>
                <c:manualLayout>
                  <c:x val="-0.14993055555555557"/>
                  <c:y val="-0.14804166666666665"/>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fld id="{6632BBCD-2ED5-48A6-AAD6-E8C5779F3911}" type="CELLRANGE">
                      <a:rPr lang="en-US" b="1" baseline="0">
                        <a:solidFill>
                          <a:schemeClr val="bg1"/>
                        </a:solidFill>
                      </a:rPr>
                      <a:pPr>
                        <a:defRPr b="1">
                          <a:solidFill>
                            <a:schemeClr val="bg1"/>
                          </a:solidFill>
                        </a:defRPr>
                      </a:pPr>
                      <a:t>[CELLRANGE]</a:t>
                    </a:fld>
                    <a:r>
                      <a:rPr lang="en-US" b="1" baseline="0">
                        <a:solidFill>
                          <a:schemeClr val="bg1"/>
                        </a:solidFill>
                      </a:rPr>
                      <a:t>; </a:t>
                    </a:r>
                    <a:fld id="{50E20986-592F-4684-BF51-1C74E8771BBE}" type="VALUE">
                      <a:rPr lang="en-US" b="1" baseline="0">
                        <a:solidFill>
                          <a:schemeClr val="bg1"/>
                        </a:solidFill>
                      </a:rPr>
                      <a:pPr>
                        <a:defRPr b="1">
                          <a:solidFill>
                            <a:schemeClr val="bg1"/>
                          </a:solidFill>
                        </a:defRPr>
                      </a:pPr>
                      <a:t>[VALOR]</a:t>
                    </a:fld>
                    <a:endParaRPr lang="en-US" b="1" baseline="0">
                      <a:solidFill>
                        <a:schemeClr val="bg1"/>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5223611111111111"/>
                      <c:h val="0.16492361111111112"/>
                    </c:manualLayout>
                  </c15:layout>
                  <c15:dlblFieldTable/>
                  <c15:showDataLabelsRange val="1"/>
                </c:ext>
                <c:ext xmlns:c16="http://schemas.microsoft.com/office/drawing/2014/chart" uri="{C3380CC4-5D6E-409C-BE32-E72D297353CC}">
                  <c16:uniqueId val="{00000005-D3F5-47E5-B1A7-E94A185A6056}"/>
                </c:ext>
              </c:extLst>
            </c:dLbl>
            <c:dLbl>
              <c:idx val="3"/>
              <c:layout>
                <c:manualLayout>
                  <c:x val="5.3326871580953943E-2"/>
                  <c:y val="-3.0710222179076707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Arial" panose="020B0604020202020204" pitchFamily="34" charset="0"/>
                        <a:ea typeface="+mn-ea"/>
                        <a:cs typeface="Arial" panose="020B0604020202020204" pitchFamily="34" charset="0"/>
                      </a:defRPr>
                    </a:pPr>
                    <a:fld id="{D5F1F864-3CCC-44FB-8FB9-83B5170907D8}" type="CELLRANGE">
                      <a:rPr lang="en-US" b="1" baseline="0">
                        <a:solidFill>
                          <a:schemeClr val="accent4"/>
                        </a:solidFill>
                      </a:rPr>
                      <a:pPr>
                        <a:defRPr b="1">
                          <a:solidFill>
                            <a:schemeClr val="accent4"/>
                          </a:solidFill>
                        </a:defRPr>
                      </a:pPr>
                      <a:t>[CELLRANGE]</a:t>
                    </a:fld>
                    <a:r>
                      <a:rPr lang="en-US" b="1" baseline="0">
                        <a:solidFill>
                          <a:schemeClr val="accent4"/>
                        </a:solidFill>
                      </a:rPr>
                      <a:t>; </a:t>
                    </a:r>
                    <a:fld id="{528E2E08-3D59-4713-B1B3-45BEB34187BD}" type="VALUE">
                      <a:rPr lang="en-US" b="1" baseline="0">
                        <a:solidFill>
                          <a:schemeClr val="accent4"/>
                        </a:solidFill>
                      </a:rPr>
                      <a:pPr>
                        <a:defRPr b="1">
                          <a:solidFill>
                            <a:schemeClr val="accent4"/>
                          </a:solidFill>
                        </a:defRPr>
                      </a:pPr>
                      <a:t>[VALOR]</a:t>
                    </a:fld>
                    <a:endParaRPr lang="en-US" b="1" baseline="0">
                      <a:solidFill>
                        <a:schemeClr val="accent4"/>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4"/>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3283333333333334"/>
                      <c:h val="0.1322916666666667"/>
                    </c:manualLayout>
                  </c15:layout>
                  <c15:dlblFieldTable/>
                  <c15:showDataLabelsRange val="1"/>
                </c:ext>
                <c:ext xmlns:c16="http://schemas.microsoft.com/office/drawing/2014/chart" uri="{C3380CC4-5D6E-409C-BE32-E72D297353CC}">
                  <c16:uniqueId val="{00000007-D3F5-47E5-B1A7-E94A185A6056}"/>
                </c:ext>
              </c:extLst>
            </c:dLbl>
            <c:dLbl>
              <c:idx val="4"/>
              <c:layout>
                <c:manualLayout>
                  <c:x val="5.6639439951256525E-2"/>
                  <c:y val="3.350665328711908E-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fld id="{65841269-7751-4149-BC54-012BDE1DF247}" type="CELLRANGE">
                      <a:rPr lang="en-US" b="1" baseline="0">
                        <a:solidFill>
                          <a:schemeClr val="accent5"/>
                        </a:solidFill>
                      </a:rPr>
                      <a:pPr>
                        <a:defRPr b="1">
                          <a:solidFill>
                            <a:schemeClr val="accent5"/>
                          </a:solidFill>
                        </a:defRPr>
                      </a:pPr>
                      <a:t>[CELLRANGE]</a:t>
                    </a:fld>
                    <a:r>
                      <a:rPr lang="en-US" b="1" baseline="0">
                        <a:solidFill>
                          <a:schemeClr val="accent5"/>
                        </a:solidFill>
                      </a:rPr>
                      <a:t>; </a:t>
                    </a:r>
                    <a:fld id="{175F41E1-5B61-40BA-A1E6-87E0ADC6F52B}" type="VALUE">
                      <a:rPr lang="en-US" b="1" baseline="0">
                        <a:solidFill>
                          <a:schemeClr val="accent5"/>
                        </a:solidFill>
                      </a:rPr>
                      <a:pPr>
                        <a:defRPr b="1">
                          <a:solidFill>
                            <a:schemeClr val="accent5"/>
                          </a:solidFill>
                        </a:defRPr>
                      </a:pPr>
                      <a:t>[VALOR]</a:t>
                    </a:fld>
                    <a:endParaRPr lang="en-US" b="1" baseline="0">
                      <a:solidFill>
                        <a:schemeClr val="accent5"/>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5311805555555555"/>
                      <c:h val="0.15081249999999999"/>
                    </c:manualLayout>
                  </c15:layout>
                  <c15:dlblFieldTable/>
                  <c15:showDataLabelsRange val="1"/>
                </c:ext>
                <c:ext xmlns:c16="http://schemas.microsoft.com/office/drawing/2014/chart" uri="{C3380CC4-5D6E-409C-BE32-E72D297353CC}">
                  <c16:uniqueId val="{00000009-D3F5-47E5-B1A7-E94A185A6056}"/>
                </c:ext>
              </c:extLst>
            </c:dLbl>
            <c:dLbl>
              <c:idx val="5"/>
              <c:layout>
                <c:manualLayout>
                  <c:x val="2.3906961809047146E-2"/>
                  <c:y val="3.7338496940567664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accent3">
                            <a:lumMod val="60000"/>
                            <a:lumOff val="40000"/>
                          </a:schemeClr>
                        </a:solidFill>
                        <a:latin typeface="Arial" panose="020B0604020202020204" pitchFamily="34" charset="0"/>
                        <a:ea typeface="+mn-ea"/>
                        <a:cs typeface="Arial" panose="020B0604020202020204" pitchFamily="34" charset="0"/>
                      </a:defRPr>
                    </a:pPr>
                    <a:fld id="{251300E4-66EF-4E51-A425-AE657649FBB6}" type="CELLRANGE">
                      <a:rPr lang="en-US" baseline="0">
                        <a:solidFill>
                          <a:schemeClr val="accent3">
                            <a:lumMod val="60000"/>
                            <a:lumOff val="40000"/>
                          </a:schemeClr>
                        </a:solidFill>
                      </a:rPr>
                      <a:pPr>
                        <a:defRPr b="1">
                          <a:solidFill>
                            <a:schemeClr val="accent3">
                              <a:lumMod val="60000"/>
                              <a:lumOff val="40000"/>
                            </a:schemeClr>
                          </a:solidFill>
                        </a:defRPr>
                      </a:pPr>
                      <a:t>[CELLRANGE]</a:t>
                    </a:fld>
                    <a:r>
                      <a:rPr lang="en-US" baseline="0">
                        <a:solidFill>
                          <a:schemeClr val="accent3">
                            <a:lumMod val="60000"/>
                            <a:lumOff val="40000"/>
                          </a:schemeClr>
                        </a:solidFill>
                      </a:rPr>
                      <a:t>; </a:t>
                    </a:r>
                    <a:fld id="{D63F0F92-5AD3-437F-9B58-91A7E780C3CF}" type="VALUE">
                      <a:rPr lang="en-US" baseline="0">
                        <a:solidFill>
                          <a:schemeClr val="accent3">
                            <a:lumMod val="60000"/>
                            <a:lumOff val="40000"/>
                          </a:schemeClr>
                        </a:solidFill>
                      </a:rPr>
                      <a:pPr>
                        <a:defRPr b="1">
                          <a:solidFill>
                            <a:schemeClr val="accent3">
                              <a:lumMod val="60000"/>
                              <a:lumOff val="40000"/>
                            </a:schemeClr>
                          </a:solidFill>
                        </a:defRPr>
                      </a:pPr>
                      <a:t>[VALOR]</a:t>
                    </a:fld>
                    <a:endParaRPr lang="en-US" baseline="0">
                      <a:solidFill>
                        <a:schemeClr val="accent3">
                          <a:lumMod val="60000"/>
                          <a:lumOff val="4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3">
                          <a:lumMod val="60000"/>
                          <a:lumOff val="40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D3F5-47E5-B1A7-E94A185A6056}"/>
                </c:ext>
              </c:extLst>
            </c:dLbl>
            <c:dLbl>
              <c:idx val="6"/>
              <c:layout>
                <c:manualLayout>
                  <c:x val="-2.1437826268764868E-3"/>
                  <c:y val="7.5395418132324782E-2"/>
                </c:manualLayout>
              </c:layout>
              <c:tx>
                <c:rich>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fld id="{96D32E5C-0AA7-4591-AE7E-22FAAD493E13}" type="CELLRANGE">
                      <a:rPr lang="en-US" b="1" baseline="0">
                        <a:solidFill>
                          <a:srgbClr val="002060"/>
                        </a:solidFill>
                      </a:rPr>
                      <a:pPr>
                        <a:defRPr b="1">
                          <a:solidFill>
                            <a:srgbClr val="002060"/>
                          </a:solidFill>
                        </a:defRPr>
                      </a:pPr>
                      <a:t>[CELLRANGE]</a:t>
                    </a:fld>
                    <a:r>
                      <a:rPr lang="en-US" b="1" baseline="0">
                        <a:solidFill>
                          <a:srgbClr val="002060"/>
                        </a:solidFill>
                      </a:rPr>
                      <a:t>; </a:t>
                    </a:r>
                    <a:fld id="{CB249D2C-1D13-4870-9FCE-9C56B46A8295}" type="VALUE">
                      <a:rPr lang="en-US" b="1" baseline="0">
                        <a:solidFill>
                          <a:srgbClr val="002060"/>
                        </a:solidFill>
                      </a:rPr>
                      <a:pPr>
                        <a:defRPr b="1">
                          <a:solidFill>
                            <a:srgbClr val="002060"/>
                          </a:solidFill>
                        </a:defRPr>
                      </a:pPr>
                      <a:t>[VALOR]</a:t>
                    </a:fld>
                    <a:endParaRPr lang="en-US" b="1" baseline="0">
                      <a:solidFill>
                        <a:srgbClr val="002060"/>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5047222222222221"/>
                      <c:h val="0.12964583333333332"/>
                    </c:manualLayout>
                  </c15:layout>
                  <c15:dlblFieldTable/>
                  <c15:showDataLabelsRange val="1"/>
                </c:ext>
                <c:ext xmlns:c16="http://schemas.microsoft.com/office/drawing/2014/chart" uri="{C3380CC4-5D6E-409C-BE32-E72D297353CC}">
                  <c16:uniqueId val="{0000000D-D3F5-47E5-B1A7-E94A185A6056}"/>
                </c:ext>
              </c:extLst>
            </c:dLbl>
            <c:dLbl>
              <c:idx val="7"/>
              <c:layout>
                <c:manualLayout>
                  <c:x val="-2.4694444444444456E-2"/>
                  <c:y val="7.3201388888888885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fld id="{E894BE7F-C9A7-44AA-B1E8-96E2F14F7754}" type="CELLRANGE">
                      <a:rPr lang="en-US" b="1" baseline="0">
                        <a:solidFill>
                          <a:schemeClr val="accent2">
                            <a:lumMod val="50000"/>
                          </a:schemeClr>
                        </a:solidFill>
                      </a:rPr>
                      <a:pPr>
                        <a:defRPr b="1">
                          <a:solidFill>
                            <a:schemeClr val="accent2">
                              <a:lumMod val="50000"/>
                            </a:schemeClr>
                          </a:solidFill>
                        </a:defRPr>
                      </a:pPr>
                      <a:t>[CELLRANGE]</a:t>
                    </a:fld>
                    <a:r>
                      <a:rPr lang="en-US" b="1" baseline="0">
                        <a:solidFill>
                          <a:schemeClr val="accent2">
                            <a:lumMod val="50000"/>
                          </a:schemeClr>
                        </a:solidFill>
                      </a:rPr>
                      <a:t>; </a:t>
                    </a:r>
                    <a:fld id="{6B4ADA54-39E2-4AE1-A232-DDC987F45A53}" type="VALUE">
                      <a:rPr lang="en-US" b="1" baseline="0">
                        <a:solidFill>
                          <a:schemeClr val="accent2">
                            <a:lumMod val="50000"/>
                          </a:schemeClr>
                        </a:solidFill>
                      </a:rPr>
                      <a:pPr>
                        <a:defRPr b="1">
                          <a:solidFill>
                            <a:schemeClr val="accent2">
                              <a:lumMod val="50000"/>
                            </a:schemeClr>
                          </a:solidFill>
                        </a:defRPr>
                      </a:pPr>
                      <a:t>[VALOR]</a:t>
                    </a:fld>
                    <a:endParaRPr lang="en-US" b="1" baseline="0">
                      <a:solidFill>
                        <a:schemeClr val="accent2">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lumMod val="50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29104166666666664"/>
                      <c:h val="0.16933333333333334"/>
                    </c:manualLayout>
                  </c15:layout>
                  <c15:dlblFieldTable/>
                  <c15:showDataLabelsRange val="1"/>
                </c:ext>
                <c:ext xmlns:c16="http://schemas.microsoft.com/office/drawing/2014/chart" uri="{C3380CC4-5D6E-409C-BE32-E72D297353CC}">
                  <c16:uniqueId val="{0000000F-D3F5-47E5-B1A7-E94A185A6056}"/>
                </c:ext>
              </c:extLst>
            </c:dLbl>
            <c:dLbl>
              <c:idx val="8"/>
              <c:layout>
                <c:manualLayout>
                  <c:x val="4.4154659013369416E-2"/>
                  <c:y val="2.6349899603863691E-2"/>
                </c:manualLayout>
              </c:layout>
              <c:tx>
                <c:rich>
                  <a:bodyPr rot="0" spcFirstLastPara="1" vertOverflow="ellipsis" vert="horz" wrap="square" lIns="38100" tIns="19050" rIns="38100" bIns="19050" anchor="ctr" anchorCtr="1">
                    <a:spAutoFit/>
                  </a:bodyPr>
                  <a:lstStyle/>
                  <a:p>
                    <a:pPr>
                      <a:defRPr sz="1000" b="1"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fld id="{7D70C929-6D50-49ED-BE1C-1823F40030E4}" type="CELLRANGE">
                      <a:rPr lang="en-US" b="1" baseline="0">
                        <a:solidFill>
                          <a:schemeClr val="accent6">
                            <a:lumMod val="50000"/>
                          </a:schemeClr>
                        </a:solidFill>
                      </a:rPr>
                      <a:pPr>
                        <a:defRPr b="1">
                          <a:solidFill>
                            <a:schemeClr val="accent6">
                              <a:lumMod val="50000"/>
                            </a:schemeClr>
                          </a:solidFill>
                        </a:defRPr>
                      </a:pPr>
                      <a:t>[CELLRANGE]</a:t>
                    </a:fld>
                    <a:r>
                      <a:rPr lang="en-US" b="1" baseline="0">
                        <a:solidFill>
                          <a:schemeClr val="accent6">
                            <a:lumMod val="50000"/>
                          </a:schemeClr>
                        </a:solidFill>
                      </a:rPr>
                      <a:t>; </a:t>
                    </a:r>
                    <a:fld id="{F1B99E2D-7641-4CF8-9F21-46795503E964}" type="VALUE">
                      <a:rPr lang="en-US" b="1" baseline="0">
                        <a:solidFill>
                          <a:schemeClr val="accent6">
                            <a:lumMod val="50000"/>
                          </a:schemeClr>
                        </a:solidFill>
                      </a:rPr>
                      <a:pPr>
                        <a:defRPr b="1">
                          <a:solidFill>
                            <a:schemeClr val="accent6">
                              <a:lumMod val="50000"/>
                            </a:schemeClr>
                          </a:solidFill>
                        </a:defRPr>
                      </a:pPr>
                      <a:t>[VALOR]</a:t>
                    </a:fld>
                    <a:endParaRPr lang="en-US" b="1" baseline="0">
                      <a:solidFill>
                        <a:schemeClr val="accent6">
                          <a:lumMod val="50000"/>
                        </a:schemeClr>
                      </a:solidFill>
                    </a:endParaRPr>
                  </a:p>
                </c:rich>
              </c:tx>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37218055555555557"/>
                      <c:h val="8.9958333333333335E-2"/>
                    </c:manualLayout>
                  </c15:layout>
                  <c15:dlblFieldTable/>
                  <c15:showDataLabelsRange val="1"/>
                </c:ext>
                <c:ext xmlns:c16="http://schemas.microsoft.com/office/drawing/2014/chart" uri="{C3380CC4-5D6E-409C-BE32-E72D297353CC}">
                  <c16:uniqueId val="{00000011-D3F5-47E5-B1A7-E94A185A6056}"/>
                </c:ext>
              </c:extLst>
            </c:dLbl>
            <c:dLbl>
              <c:idx val="9"/>
              <c:layout>
                <c:manualLayout>
                  <c:x val="0.111125"/>
                  <c:y val="2.6458333333333334E-3"/>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fld id="{DA2A9212-6EEA-4F90-AB85-302F1CA8E634}" type="CELLRANGE">
                      <a:rPr lang="en-US" b="1" baseline="0">
                        <a:solidFill>
                          <a:schemeClr val="bg1">
                            <a:lumMod val="50000"/>
                          </a:schemeClr>
                        </a:solidFill>
                      </a:rPr>
                      <a:pPr>
                        <a:defRPr b="1">
                          <a:solidFill>
                            <a:schemeClr val="bg1">
                              <a:lumMod val="50000"/>
                            </a:schemeClr>
                          </a:solidFill>
                        </a:defRPr>
                      </a:pPr>
                      <a:t>[CELLRANGE]</a:t>
                    </a:fld>
                    <a:r>
                      <a:rPr lang="en-US" b="1" baseline="0">
                        <a:solidFill>
                          <a:schemeClr val="bg1">
                            <a:lumMod val="50000"/>
                          </a:schemeClr>
                        </a:solidFill>
                      </a:rPr>
                      <a:t>; </a:t>
                    </a:r>
                    <a:fld id="{119045AF-1E33-4530-A295-F2978B2AB57D}" type="VALUE">
                      <a:rPr lang="en-US" b="1" baseline="0">
                        <a:solidFill>
                          <a:schemeClr val="bg1">
                            <a:lumMod val="50000"/>
                          </a:schemeClr>
                        </a:solidFill>
                      </a:rPr>
                      <a:pPr>
                        <a:defRPr b="1">
                          <a:solidFill>
                            <a:schemeClr val="bg1">
                              <a:lumMod val="50000"/>
                            </a:schemeClr>
                          </a:solidFill>
                        </a:defRPr>
                      </a:pPr>
                      <a:t>[VALOR]</a:t>
                    </a:fld>
                    <a:endParaRPr lang="en-US" b="1" baseline="0">
                      <a:solidFill>
                        <a:schemeClr val="bg1">
                          <a:lumMod val="50000"/>
                        </a:schemeClr>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30074305555555558"/>
                      <c:h val="0.11465277777777778"/>
                    </c:manualLayout>
                  </c15:layout>
                  <c15:dlblFieldTable/>
                  <c15:showDataLabelsRange val="1"/>
                </c:ext>
                <c:ext xmlns:c16="http://schemas.microsoft.com/office/drawing/2014/chart" uri="{C3380CC4-5D6E-409C-BE32-E72D297353CC}">
                  <c16:uniqueId val="{00000013-D3F5-47E5-B1A7-E94A185A6056}"/>
                </c:ext>
              </c:extLst>
            </c:dLbl>
            <c:dLbl>
              <c:idx val="10"/>
              <c:layout>
                <c:manualLayout>
                  <c:x val="-0.40155476684079472"/>
                  <c:y val="-2.8805369383404934E-2"/>
                </c:manualLayout>
              </c:layout>
              <c:tx>
                <c:rich>
                  <a:bodyPr rot="0" spcFirstLastPara="1" vertOverflow="ellipsis" vert="horz" wrap="square" lIns="38100" tIns="19050" rIns="38100" bIns="19050" anchor="ctr" anchorCtr="1">
                    <a:noAutofit/>
                  </a:bodyPr>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fld id="{AA5492FA-1DC0-43BE-9900-6A2316B3C2F1}" type="CELLRANGE">
                      <a:rPr lang="en-US" b="1" baseline="0">
                        <a:solidFill>
                          <a:sysClr val="windowText" lastClr="000000"/>
                        </a:solidFill>
                      </a:rPr>
                      <a:pPr>
                        <a:defRPr b="1">
                          <a:solidFill>
                            <a:sysClr val="windowText" lastClr="000000"/>
                          </a:solidFill>
                        </a:defRPr>
                      </a:pPr>
                      <a:t>[CELLRANGE]</a:t>
                    </a:fld>
                    <a:r>
                      <a:rPr lang="en-US" b="1" baseline="0">
                        <a:solidFill>
                          <a:sysClr val="windowText" lastClr="000000"/>
                        </a:solidFill>
                      </a:rPr>
                      <a:t>; </a:t>
                    </a:r>
                    <a:fld id="{6C85F540-6FF8-4E1C-8F0E-37F7136B0A37}" type="VALUE">
                      <a:rPr lang="en-US" b="1" baseline="0">
                        <a:solidFill>
                          <a:sysClr val="windowText" lastClr="000000"/>
                        </a:solidFill>
                      </a:rPr>
                      <a:pPr>
                        <a:defRPr b="1">
                          <a:solidFill>
                            <a:sysClr val="windowText" lastClr="000000"/>
                          </a:solidFill>
                        </a:defRPr>
                      </a:pPr>
                      <a:t>[VALOR]</a:t>
                    </a:fld>
                    <a:endParaRPr lang="en-US" b="1" baseline="0">
                      <a:solidFill>
                        <a:sysClr val="windowText" lastClr="000000"/>
                      </a:solidFill>
                    </a:endParaRP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extLst>
                <c:ext xmlns:c15="http://schemas.microsoft.com/office/drawing/2012/chart" uri="{CE6537A1-D6FC-4f65-9D91-7224C49458BB}">
                  <c15:layout>
                    <c:manualLayout>
                      <c:w val="0.37061158489980206"/>
                      <c:h val="6.6743371229944295E-2"/>
                    </c:manualLayout>
                  </c15:layout>
                  <c15:dlblFieldTable/>
                  <c15:showDataLabelsRange val="1"/>
                </c:ext>
                <c:ext xmlns:c16="http://schemas.microsoft.com/office/drawing/2014/chart" uri="{C3380CC4-5D6E-409C-BE32-E72D297353CC}">
                  <c16:uniqueId val="{00000015-D3F5-47E5-B1A7-E94A185A605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val>
            <c:numRef>
              <c:f>'[Indicadores sectoriales.xlsx]Participación VA'!$C$2:$C$12</c:f>
              <c:numCache>
                <c:formatCode>0.0</c:formatCode>
                <c:ptCount val="11"/>
                <c:pt idx="0">
                  <c:v>20.282427282242597</c:v>
                </c:pt>
                <c:pt idx="1">
                  <c:v>17.531830825289543</c:v>
                </c:pt>
                <c:pt idx="2">
                  <c:v>14.18444300404297</c:v>
                </c:pt>
                <c:pt idx="3">
                  <c:v>10.786894553182167</c:v>
                </c:pt>
                <c:pt idx="4">
                  <c:v>9.483545848848097</c:v>
                </c:pt>
                <c:pt idx="5">
                  <c:v>8.5531977652149465</c:v>
                </c:pt>
                <c:pt idx="6">
                  <c:v>7.9028753107688514</c:v>
                </c:pt>
                <c:pt idx="7">
                  <c:v>5.2491114459597314</c:v>
                </c:pt>
                <c:pt idx="8">
                  <c:v>4.0693409245616667</c:v>
                </c:pt>
                <c:pt idx="9">
                  <c:v>1.9624198986965733</c:v>
                </c:pt>
                <c:pt idx="10">
                  <c:v>0.14672544404431051</c:v>
                </c:pt>
              </c:numCache>
            </c:numRef>
          </c:val>
          <c:extLst>
            <c:ext xmlns:c15="http://schemas.microsoft.com/office/drawing/2012/chart" uri="{02D57815-91ED-43cb-92C2-25804820EDAC}">
              <c15:datalabelsRange>
                <c15:f>'[Indicadores sectoriales.xlsx]Participación VA'!$A$2:$A$14</c15:f>
                <c15:dlblRangeCache>
                  <c:ptCount val="13"/>
                  <c:pt idx="0">
                    <c:v>Comercio, transporte, alojamiento y servicios de comida</c:v>
                  </c:pt>
                  <c:pt idx="1">
                    <c:v>Administración pública, defensa, educación y salud</c:v>
                  </c:pt>
                  <c:pt idx="2">
                    <c:v>Actividades inmobiliarias</c:v>
                  </c:pt>
                  <c:pt idx="3">
                    <c:v>Actividades financieras</c:v>
                  </c:pt>
                  <c:pt idx="4">
                    <c:v>Actividades profesionales</c:v>
                  </c:pt>
                  <c:pt idx="5">
                    <c:v>Industria</c:v>
                  </c:pt>
                  <c:pt idx="6">
                    <c:v>Actividades artísticas</c:v>
                  </c:pt>
                  <c:pt idx="7">
                    <c:v>Información y comunicaciones</c:v>
                  </c:pt>
                  <c:pt idx="8">
                    <c:v>Construcción</c:v>
                  </c:pt>
                  <c:pt idx="9">
                    <c:v>Servicios públicos</c:v>
                  </c:pt>
                  <c:pt idx="10">
                    <c:v>Actividades primarias</c:v>
                  </c:pt>
                  <c:pt idx="11">
                    <c:v>Minas y canteras</c:v>
                  </c:pt>
                  <c:pt idx="12">
                    <c:v>Agricultura</c:v>
                  </c:pt>
                </c15:dlblRangeCache>
              </c15:datalabelsRange>
            </c:ext>
            <c:ext xmlns:c16="http://schemas.microsoft.com/office/drawing/2014/chart" uri="{C3380CC4-5D6E-409C-BE32-E72D297353CC}">
              <c16:uniqueId val="{00000016-D3F5-47E5-B1A7-E94A185A6056}"/>
            </c:ext>
          </c:extLst>
        </c:ser>
        <c:dLbls>
          <c:showLegendKey val="0"/>
          <c:showVal val="1"/>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Arial" panose="020B0604020202020204" pitchFamily="34" charset="0"/>
          <a:cs typeface="Arial" panose="020B0604020202020204" pitchFamily="34" charset="0"/>
        </a:defRPr>
      </a:pPr>
      <a:endParaRPr lang="es-CO"/>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0671944444444447"/>
          <c:y val="3.2337962962962964E-2"/>
          <c:w val="0.56741018518518516"/>
          <c:h val="0.94822199074074087"/>
        </c:manualLayout>
      </c:layout>
      <c:barChart>
        <c:barDir val="bar"/>
        <c:grouping val="clustered"/>
        <c:varyColors val="0"/>
        <c:ser>
          <c:idx val="0"/>
          <c:order val="0"/>
          <c:tx>
            <c:strRef>
              <c:f>'[Indicadores sectoriales.xlsx]PIB sectorial'!$D$28</c:f>
              <c:strCache>
                <c:ptCount val="1"/>
                <c:pt idx="0">
                  <c:v>Bogotá</c:v>
                </c:pt>
              </c:strCache>
            </c:strRef>
          </c:tx>
          <c:spPr>
            <a:solidFill>
              <a:srgbClr val="FF0000"/>
            </a:solidFill>
            <a:ln>
              <a:noFill/>
            </a:ln>
            <a:effectLst/>
          </c:spPr>
          <c:invertIfNegative val="0"/>
          <c:dPt>
            <c:idx val="7"/>
            <c:invertIfNegative val="0"/>
            <c:bubble3D val="0"/>
            <c:spPr>
              <a:solidFill>
                <a:srgbClr val="C00000"/>
              </a:solidFill>
              <a:ln>
                <a:noFill/>
              </a:ln>
              <a:effectLst/>
            </c:spPr>
            <c:extLst>
              <c:ext xmlns:c16="http://schemas.microsoft.com/office/drawing/2014/chart" uri="{C3380CC4-5D6E-409C-BE32-E72D297353CC}">
                <c16:uniqueId val="{00000001-2331-4DA0-B88B-3F71A1BB9A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FF0000"/>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'[Indicadores sectoriales.xlsx]PIB sectorial'!$C$46:$C$58</c:f>
              <c:strCache>
                <c:ptCount val="13"/>
                <c:pt idx="0">
                  <c:v>Industria</c:v>
                </c:pt>
                <c:pt idx="1">
                  <c:v>Información y comunicaciones</c:v>
                </c:pt>
                <c:pt idx="2">
                  <c:v>Actividades financieras</c:v>
                </c:pt>
                <c:pt idx="3">
                  <c:v>Actividades profesionales</c:v>
                </c:pt>
                <c:pt idx="4">
                  <c:v>Comercio, transporte, alojamiento y servicios de comida</c:v>
                </c:pt>
                <c:pt idx="5">
                  <c:v>Servicios públicos</c:v>
                </c:pt>
                <c:pt idx="6">
                  <c:v>Actividades inmobiliarias</c:v>
                </c:pt>
                <c:pt idx="7">
                  <c:v>PIB</c:v>
                </c:pt>
                <c:pt idx="8">
                  <c:v>Administración pública, defensa, educación y salud</c:v>
                </c:pt>
                <c:pt idx="9">
                  <c:v>Actividades artísticas</c:v>
                </c:pt>
                <c:pt idx="10">
                  <c:v>Minas y canteras</c:v>
                </c:pt>
                <c:pt idx="11">
                  <c:v>Agricultura</c:v>
                </c:pt>
                <c:pt idx="12">
                  <c:v>Construcción</c:v>
                </c:pt>
              </c:strCache>
            </c:strRef>
          </c:cat>
          <c:val>
            <c:numRef>
              <c:f>'[Indicadores sectoriales.xlsx]PIB sectorial'!$D$46:$D$58</c:f>
              <c:numCache>
                <c:formatCode>0.0</c:formatCode>
                <c:ptCount val="13"/>
                <c:pt idx="0">
                  <c:v>-3.1722927523990023</c:v>
                </c:pt>
                <c:pt idx="1">
                  <c:v>-1.3241798274364527</c:v>
                </c:pt>
                <c:pt idx="2">
                  <c:v>-1.1219148433597752</c:v>
                </c:pt>
                <c:pt idx="3">
                  <c:v>1.2948582471224768E-2</c:v>
                </c:pt>
                <c:pt idx="4">
                  <c:v>0.1340629196884322</c:v>
                </c:pt>
                <c:pt idx="5">
                  <c:v>0.71383916460332841</c:v>
                </c:pt>
                <c:pt idx="6">
                  <c:v>1.2396909199618307</c:v>
                </c:pt>
                <c:pt idx="7">
                  <c:v>1.4983961316856806</c:v>
                </c:pt>
                <c:pt idx="8">
                  <c:v>4.7973174767318909</c:v>
                </c:pt>
                <c:pt idx="9">
                  <c:v>8.6910397939804938</c:v>
                </c:pt>
                <c:pt idx="10">
                  <c:v>9.4092635402190723</c:v>
                </c:pt>
                <c:pt idx="11">
                  <c:v>11.699472500125154</c:v>
                </c:pt>
                <c:pt idx="12">
                  <c:v>14.9493967377704</c:v>
                </c:pt>
              </c:numCache>
            </c:numRef>
          </c:val>
          <c:extLst>
            <c:ext xmlns:c16="http://schemas.microsoft.com/office/drawing/2014/chart" uri="{C3380CC4-5D6E-409C-BE32-E72D297353CC}">
              <c16:uniqueId val="{00000002-2331-4DA0-B88B-3F71A1BB9A4F}"/>
            </c:ext>
          </c:extLst>
        </c:ser>
        <c:ser>
          <c:idx val="1"/>
          <c:order val="1"/>
          <c:tx>
            <c:strRef>
              <c:f>'[Indicadores sectoriales.xlsx]PIB sectorial'!$E$28</c:f>
              <c:strCache>
                <c:ptCount val="1"/>
                <c:pt idx="0">
                  <c:v>Colombia</c:v>
                </c:pt>
              </c:strCache>
            </c:strRef>
          </c:tx>
          <c:spPr>
            <a:solidFill>
              <a:srgbClr val="0070C0"/>
            </a:solidFill>
            <a:ln>
              <a:noFill/>
            </a:ln>
            <a:effectLst/>
          </c:spPr>
          <c:invertIfNegative val="0"/>
          <c:dPt>
            <c:idx val="7"/>
            <c:invertIfNegative val="0"/>
            <c:bubble3D val="0"/>
            <c:spPr>
              <a:solidFill>
                <a:srgbClr val="002060"/>
              </a:solidFill>
              <a:ln>
                <a:noFill/>
              </a:ln>
              <a:effectLst/>
            </c:spPr>
            <c:extLst>
              <c:ext xmlns:c16="http://schemas.microsoft.com/office/drawing/2014/chart" uri="{C3380CC4-5D6E-409C-BE32-E72D297353CC}">
                <c16:uniqueId val="{00000004-2331-4DA0-B88B-3F71A1BB9A4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0070C0"/>
                    </a:solidFill>
                    <a:latin typeface="Arial" panose="020B0604020202020204" pitchFamily="34" charset="0"/>
                    <a:ea typeface="+mn-ea"/>
                    <a:cs typeface="Arial" panose="020B0604020202020204" pitchFamily="34" charset="0"/>
                  </a:defRPr>
                </a:pPr>
                <a:endParaRPr lang="es-CO"/>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'[Indicadores sectoriales.xlsx]PIB sectorial'!$C$46:$C$58</c:f>
              <c:strCache>
                <c:ptCount val="13"/>
                <c:pt idx="0">
                  <c:v>Industria</c:v>
                </c:pt>
                <c:pt idx="1">
                  <c:v>Información y comunicaciones</c:v>
                </c:pt>
                <c:pt idx="2">
                  <c:v>Actividades financieras</c:v>
                </c:pt>
                <c:pt idx="3">
                  <c:v>Actividades profesionales</c:v>
                </c:pt>
                <c:pt idx="4">
                  <c:v>Comercio, transporte, alojamiento y servicios de comida</c:v>
                </c:pt>
                <c:pt idx="5">
                  <c:v>Servicios públicos</c:v>
                </c:pt>
                <c:pt idx="6">
                  <c:v>Actividades inmobiliarias</c:v>
                </c:pt>
                <c:pt idx="7">
                  <c:v>PIB</c:v>
                </c:pt>
                <c:pt idx="8">
                  <c:v>Administración pública, defensa, educación y salud</c:v>
                </c:pt>
                <c:pt idx="9">
                  <c:v>Actividades artísticas</c:v>
                </c:pt>
                <c:pt idx="10">
                  <c:v>Minas y canteras</c:v>
                </c:pt>
                <c:pt idx="11">
                  <c:v>Agricultura</c:v>
                </c:pt>
                <c:pt idx="12">
                  <c:v>Construcción</c:v>
                </c:pt>
              </c:strCache>
            </c:strRef>
          </c:cat>
          <c:val>
            <c:numRef>
              <c:f>'[Indicadores sectoriales.xlsx]PIB sectorial'!$E$46:$E$58</c:f>
              <c:numCache>
                <c:formatCode>0.0</c:formatCode>
                <c:ptCount val="13"/>
                <c:pt idx="0">
                  <c:v>-3.6302677071575289</c:v>
                </c:pt>
                <c:pt idx="1">
                  <c:v>-1.9248768834176389</c:v>
                </c:pt>
                <c:pt idx="2">
                  <c:v>-0.82043547265601546</c:v>
                </c:pt>
                <c:pt idx="3">
                  <c:v>0.1720653185368235</c:v>
                </c:pt>
                <c:pt idx="4">
                  <c:v>-0.28300967438234181</c:v>
                </c:pt>
                <c:pt idx="5">
                  <c:v>3.6672588694879806</c:v>
                </c:pt>
                <c:pt idx="6">
                  <c:v>1.8646844089026615</c:v>
                </c:pt>
                <c:pt idx="7">
                  <c:v>1.4728125423848297</c:v>
                </c:pt>
                <c:pt idx="8">
                  <c:v>5.1059922252362639</c:v>
                </c:pt>
                <c:pt idx="9">
                  <c:v>9.5422371234801489</c:v>
                </c:pt>
                <c:pt idx="10">
                  <c:v>-2.4789340202859051</c:v>
                </c:pt>
                <c:pt idx="11">
                  <c:v>7.950877891201813</c:v>
                </c:pt>
                <c:pt idx="12">
                  <c:v>1.5093479874361435</c:v>
                </c:pt>
              </c:numCache>
            </c:numRef>
          </c:val>
          <c:extLst>
            <c:ext xmlns:c16="http://schemas.microsoft.com/office/drawing/2014/chart" uri="{C3380CC4-5D6E-409C-BE32-E72D297353CC}">
              <c16:uniqueId val="{00000005-2331-4DA0-B88B-3F71A1BB9A4F}"/>
            </c:ext>
          </c:extLst>
        </c:ser>
        <c:dLbls>
          <c:dLblPos val="outEnd"/>
          <c:showLegendKey val="0"/>
          <c:showVal val="1"/>
          <c:showCatName val="0"/>
          <c:showSerName val="0"/>
          <c:showPercent val="0"/>
          <c:showBubbleSize val="0"/>
        </c:dLbls>
        <c:gapWidth val="182"/>
        <c:axId val="1540439344"/>
        <c:axId val="1540444144"/>
      </c:barChart>
      <c:catAx>
        <c:axId val="1540439344"/>
        <c:scaling>
          <c:orientation val="minMax"/>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540444144"/>
        <c:crosses val="autoZero"/>
        <c:auto val="1"/>
        <c:lblAlgn val="ctr"/>
        <c:lblOffset val="100"/>
        <c:noMultiLvlLbl val="0"/>
      </c:catAx>
      <c:valAx>
        <c:axId val="1540444144"/>
        <c:scaling>
          <c:orientation val="minMax"/>
        </c:scaling>
        <c:delete val="1"/>
        <c:axPos val="b"/>
        <c:numFmt formatCode="0.0" sourceLinked="1"/>
        <c:majorTickMark val="none"/>
        <c:minorTickMark val="none"/>
        <c:tickLblPos val="nextTo"/>
        <c:crossAx val="1540439344"/>
        <c:crosses val="autoZero"/>
        <c:crossBetween val="between"/>
      </c:valAx>
      <c:spPr>
        <a:noFill/>
        <a:ln>
          <a:noFill/>
        </a:ln>
        <a:effectLst/>
      </c:spPr>
    </c:plotArea>
    <c:legend>
      <c:legendPos val="b"/>
      <c:layout>
        <c:manualLayout>
          <c:xMode val="edge"/>
          <c:yMode val="edge"/>
          <c:x val="0.81220240740740723"/>
          <c:y val="0.71891643518518533"/>
          <c:w val="0.18698407407407408"/>
          <c:h val="0.1576113425925926"/>
        </c:manualLayout>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50">
          <a:latin typeface="Arial" panose="020B0604020202020204" pitchFamily="34" charset="0"/>
          <a:cs typeface="Arial" panose="020B0604020202020204" pitchFamily="34" charset="0"/>
        </a:defRPr>
      </a:pPr>
      <a:endParaRPr lang="es-CO"/>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8753623188405794E-2"/>
          <c:y val="2.587037037037037E-2"/>
          <c:w val="0.90829951690821253"/>
          <c:h val="0.82364240740740746"/>
        </c:manualLayout>
      </c:layout>
      <c:lineChart>
        <c:grouping val="standard"/>
        <c:varyColors val="0"/>
        <c:ser>
          <c:idx val="0"/>
          <c:order val="0"/>
          <c:tx>
            <c:strRef>
              <c:f>'[Indicadores sectoriales.xlsx]PIBsectorial'!$I$2</c:f>
              <c:strCache>
                <c:ptCount val="1"/>
                <c:pt idx="0">
                  <c:v>Industria</c:v>
                </c:pt>
              </c:strCache>
            </c:strRef>
          </c:tx>
          <c:spPr>
            <a:ln w="28575" cap="rnd">
              <a:solidFill>
                <a:srgbClr val="C00000"/>
              </a:solidFill>
              <a:round/>
            </a:ln>
            <a:effectLst/>
          </c:spPr>
          <c:marker>
            <c:symbol val="none"/>
          </c:marker>
          <c:dLbls>
            <c:dLbl>
              <c:idx val="21"/>
              <c:layout>
                <c:manualLayout>
                  <c:x val="-3.244082125603977E-3"/>
                  <c:y val="2.5282407407407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0DC-4F55-8A1C-9EE48229462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'[Indicadores sectoriales.xlsx]PIBsectorial'!$A$59:$B$82</c:f>
              <c:multiLvlStrCache>
                <c:ptCount val="24"/>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pt idx="22">
                    <c:v>III</c:v>
                  </c:pt>
                  <c:pt idx="23">
                    <c:v>IV</c:v>
                  </c:pt>
                </c:lvl>
                <c:lvl>
                  <c:pt idx="0">
                    <c:v>2019</c:v>
                  </c:pt>
                  <c:pt idx="4">
                    <c:v>2020</c:v>
                  </c:pt>
                  <c:pt idx="8">
                    <c:v>2021p</c:v>
                  </c:pt>
                  <c:pt idx="12">
                    <c:v>2022p</c:v>
                  </c:pt>
                  <c:pt idx="16">
                    <c:v>2023pr</c:v>
                  </c:pt>
                  <c:pt idx="20">
                    <c:v>2024 pr</c:v>
                  </c:pt>
                </c:lvl>
              </c:multiLvlStrCache>
            </c:multiLvlStrRef>
          </c:cat>
          <c:val>
            <c:numRef>
              <c:f>'[Indicadores sectoriales.xlsx]PIBsectorial'!$I$59:$I$80</c:f>
              <c:numCache>
                <c:formatCode>_-* #,##0.0_-;\-* #,##0.0_-;_-* "-"??_-;_-@_-</c:formatCode>
                <c:ptCount val="22"/>
                <c:pt idx="0">
                  <c:v>1.3824377514239927</c:v>
                </c:pt>
                <c:pt idx="1">
                  <c:v>-0.10293310440377956</c:v>
                </c:pt>
                <c:pt idx="2">
                  <c:v>2.524913190257827</c:v>
                </c:pt>
                <c:pt idx="3">
                  <c:v>0.94494446967134937</c:v>
                </c:pt>
                <c:pt idx="4">
                  <c:v>-1.948896642525022</c:v>
                </c:pt>
                <c:pt idx="5">
                  <c:v>-33.280393417701234</c:v>
                </c:pt>
                <c:pt idx="6">
                  <c:v>-13.059518982525153</c:v>
                </c:pt>
                <c:pt idx="7">
                  <c:v>-5.0808476528505508</c:v>
                </c:pt>
                <c:pt idx="8">
                  <c:v>1.2391357709748307</c:v>
                </c:pt>
                <c:pt idx="9">
                  <c:v>38.097527001161936</c:v>
                </c:pt>
                <c:pt idx="10">
                  <c:v>20.377418152325454</c:v>
                </c:pt>
                <c:pt idx="11">
                  <c:v>10.623466938187898</c:v>
                </c:pt>
                <c:pt idx="12">
                  <c:v>13.856450824925037</c:v>
                </c:pt>
                <c:pt idx="13">
                  <c:v>20.264954445334716</c:v>
                </c:pt>
                <c:pt idx="14">
                  <c:v>5.7657594909395371</c:v>
                </c:pt>
                <c:pt idx="15">
                  <c:v>3.2799206908777023</c:v>
                </c:pt>
                <c:pt idx="16">
                  <c:v>-1.3644919787780929</c:v>
                </c:pt>
                <c:pt idx="17">
                  <c:v>-4.0213251804276595</c:v>
                </c:pt>
                <c:pt idx="18">
                  <c:v>-5.387879046336197</c:v>
                </c:pt>
                <c:pt idx="19">
                  <c:v>-5.7840988751364231</c:v>
                </c:pt>
                <c:pt idx="20">
                  <c:v>-4.4161571797045056</c:v>
                </c:pt>
                <c:pt idx="21">
                  <c:v>-1.961964505021363</c:v>
                </c:pt>
              </c:numCache>
            </c:numRef>
          </c:val>
          <c:smooth val="1"/>
          <c:extLst>
            <c:ext xmlns:c16="http://schemas.microsoft.com/office/drawing/2014/chart" uri="{C3380CC4-5D6E-409C-BE32-E72D297353CC}">
              <c16:uniqueId val="{00000001-80DC-4F55-8A1C-9EE48229462C}"/>
            </c:ext>
          </c:extLst>
        </c:ser>
        <c:ser>
          <c:idx val="4"/>
          <c:order val="1"/>
          <c:tx>
            <c:strRef>
              <c:f>'[Indicadores sectoriales.xlsx]PIBsectorial'!$K$2</c:f>
              <c:strCache>
                <c:ptCount val="1"/>
                <c:pt idx="0">
                  <c:v>Construcción</c:v>
                </c:pt>
              </c:strCache>
            </c:strRef>
          </c:tx>
          <c:spPr>
            <a:ln w="28575" cap="rnd">
              <a:solidFill>
                <a:schemeClr val="accent5"/>
              </a:solidFill>
              <a:round/>
            </a:ln>
            <a:effectLst/>
          </c:spPr>
          <c:marker>
            <c:symbol val="none"/>
          </c:marker>
          <c:dLbls>
            <c:dLbl>
              <c:idx val="21"/>
              <c:layout>
                <c:manualLayout>
                  <c:x val="-9.2028985507247498E-3"/>
                  <c:y val="-1.88148148148148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0DC-4F55-8A1C-9EE48229462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5"/>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'[Indicadores sectoriales.xlsx]PIBsectorial'!$K$59:$K$80</c:f>
              <c:numCache>
                <c:formatCode>_-* #,##0.0_-;\-* #,##0.0_-;_-* "-"??_-;_-@_-</c:formatCode>
                <c:ptCount val="22"/>
                <c:pt idx="0">
                  <c:v>-26.975576502910048</c:v>
                </c:pt>
                <c:pt idx="1">
                  <c:v>-1.9349281956615005</c:v>
                </c:pt>
                <c:pt idx="2">
                  <c:v>-14.570503348560759</c:v>
                </c:pt>
                <c:pt idx="3">
                  <c:v>1.3134878566826602</c:v>
                </c:pt>
                <c:pt idx="4">
                  <c:v>-3.4633676438983629</c:v>
                </c:pt>
                <c:pt idx="5">
                  <c:v>-51.25573983572059</c:v>
                </c:pt>
                <c:pt idx="6">
                  <c:v>-19.673119468464041</c:v>
                </c:pt>
                <c:pt idx="7">
                  <c:v>-32.277703739816886</c:v>
                </c:pt>
                <c:pt idx="8">
                  <c:v>-24.533863464553995</c:v>
                </c:pt>
                <c:pt idx="9">
                  <c:v>15.274612296681189</c:v>
                </c:pt>
                <c:pt idx="10">
                  <c:v>-20.596158743312586</c:v>
                </c:pt>
                <c:pt idx="11">
                  <c:v>27.789907155425773</c:v>
                </c:pt>
                <c:pt idx="12">
                  <c:v>21.007473893099025</c:v>
                </c:pt>
                <c:pt idx="13">
                  <c:v>85.260208959825775</c:v>
                </c:pt>
                <c:pt idx="14">
                  <c:v>59.949892635272128</c:v>
                </c:pt>
                <c:pt idx="15">
                  <c:v>-3.4946695857070886</c:v>
                </c:pt>
                <c:pt idx="16">
                  <c:v>-6.2974176578116658</c:v>
                </c:pt>
                <c:pt idx="17">
                  <c:v>-18.245770132860951</c:v>
                </c:pt>
                <c:pt idx="18">
                  <c:v>-14.010212942671242</c:v>
                </c:pt>
                <c:pt idx="19">
                  <c:v>6.5598993774640402</c:v>
                </c:pt>
                <c:pt idx="20">
                  <c:v>21.050019987308886</c:v>
                </c:pt>
                <c:pt idx="21">
                  <c:v>10.41902832218009</c:v>
                </c:pt>
              </c:numCache>
            </c:numRef>
          </c:val>
          <c:smooth val="1"/>
          <c:extLst>
            <c:ext xmlns:c16="http://schemas.microsoft.com/office/drawing/2014/chart" uri="{C3380CC4-5D6E-409C-BE32-E72D297353CC}">
              <c16:uniqueId val="{00000003-80DC-4F55-8A1C-9EE48229462C}"/>
            </c:ext>
          </c:extLst>
        </c:ser>
        <c:ser>
          <c:idx val="1"/>
          <c:order val="2"/>
          <c:tx>
            <c:strRef>
              <c:f>'[Indicadores sectoriales.xlsx]PIBsectorial'!$J$2</c:f>
              <c:strCache>
                <c:ptCount val="1"/>
                <c:pt idx="0">
                  <c:v>Comercio, transporte, alojamiento y servicios de comida</c:v>
                </c:pt>
              </c:strCache>
            </c:strRef>
          </c:tx>
          <c:spPr>
            <a:ln w="28575" cap="rnd">
              <a:solidFill>
                <a:schemeClr val="bg1">
                  <a:lumMod val="50000"/>
                </a:schemeClr>
              </a:solidFill>
              <a:round/>
            </a:ln>
            <a:effectLst/>
          </c:spPr>
          <c:marker>
            <c:symbol val="none"/>
          </c:marker>
          <c:dLbls>
            <c:dLbl>
              <c:idx val="21"/>
              <c:layout>
                <c:manualLayout>
                  <c:x val="-2.8222222222221097E-3"/>
                  <c:y val="5.2916666666666667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0DC-4F55-8A1C-9EE48229462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multiLvlStrRef>
              <c:f>'[Indicadores sectoriales.xlsx]PIBsectorial'!$A$59:$B$82</c:f>
              <c:multiLvlStrCache>
                <c:ptCount val="24"/>
                <c:lvl>
                  <c:pt idx="0">
                    <c:v>I</c:v>
                  </c:pt>
                  <c:pt idx="1">
                    <c:v>II</c:v>
                  </c:pt>
                  <c:pt idx="2">
                    <c:v>III</c:v>
                  </c:pt>
                  <c:pt idx="3">
                    <c:v>IV</c:v>
                  </c:pt>
                  <c:pt idx="4">
                    <c:v>I</c:v>
                  </c:pt>
                  <c:pt idx="5">
                    <c:v>II</c:v>
                  </c:pt>
                  <c:pt idx="6">
                    <c:v>III</c:v>
                  </c:pt>
                  <c:pt idx="7">
                    <c:v>IV</c:v>
                  </c:pt>
                  <c:pt idx="8">
                    <c:v>I</c:v>
                  </c:pt>
                  <c:pt idx="9">
                    <c:v>II</c:v>
                  </c:pt>
                  <c:pt idx="10">
                    <c:v>III</c:v>
                  </c:pt>
                  <c:pt idx="11">
                    <c:v>IV</c:v>
                  </c:pt>
                  <c:pt idx="12">
                    <c:v>I</c:v>
                  </c:pt>
                  <c:pt idx="13">
                    <c:v>II</c:v>
                  </c:pt>
                  <c:pt idx="14">
                    <c:v>III</c:v>
                  </c:pt>
                  <c:pt idx="15">
                    <c:v>IV</c:v>
                  </c:pt>
                  <c:pt idx="16">
                    <c:v>I</c:v>
                  </c:pt>
                  <c:pt idx="17">
                    <c:v>II</c:v>
                  </c:pt>
                  <c:pt idx="18">
                    <c:v>III</c:v>
                  </c:pt>
                  <c:pt idx="19">
                    <c:v>IV</c:v>
                  </c:pt>
                  <c:pt idx="20">
                    <c:v>I</c:v>
                  </c:pt>
                  <c:pt idx="21">
                    <c:v>II</c:v>
                  </c:pt>
                  <c:pt idx="22">
                    <c:v>III</c:v>
                  </c:pt>
                  <c:pt idx="23">
                    <c:v>IV</c:v>
                  </c:pt>
                </c:lvl>
                <c:lvl>
                  <c:pt idx="0">
                    <c:v>2019</c:v>
                  </c:pt>
                  <c:pt idx="4">
                    <c:v>2020</c:v>
                  </c:pt>
                  <c:pt idx="8">
                    <c:v>2021p</c:v>
                  </c:pt>
                  <c:pt idx="12">
                    <c:v>2022p</c:v>
                  </c:pt>
                  <c:pt idx="16">
                    <c:v>2023pr</c:v>
                  </c:pt>
                  <c:pt idx="20">
                    <c:v>2024 pr</c:v>
                  </c:pt>
                </c:lvl>
              </c:multiLvlStrCache>
            </c:multiLvlStrRef>
          </c:cat>
          <c:val>
            <c:numRef>
              <c:f>'[Indicadores sectoriales.xlsx]PIBsectorial'!$J$59:$J$80</c:f>
              <c:numCache>
                <c:formatCode>_-* #,##0.0_-;\-* #,##0.0_-;_-* "-"??_-;_-@_-</c:formatCode>
                <c:ptCount val="22"/>
                <c:pt idx="0">
                  <c:v>1.9431777321764709</c:v>
                </c:pt>
                <c:pt idx="1">
                  <c:v>4.0022836302276987</c:v>
                </c:pt>
                <c:pt idx="2">
                  <c:v>5.5160039057298826</c:v>
                </c:pt>
                <c:pt idx="3">
                  <c:v>4.1559271975682321</c:v>
                </c:pt>
                <c:pt idx="4">
                  <c:v>1.6257228474965357</c:v>
                </c:pt>
                <c:pt idx="5">
                  <c:v>-29.604757798645053</c:v>
                </c:pt>
                <c:pt idx="6">
                  <c:v>-18.60888027803318</c:v>
                </c:pt>
                <c:pt idx="7">
                  <c:v>-7.5254115265435679</c:v>
                </c:pt>
                <c:pt idx="8">
                  <c:v>-3.0568227806342496</c:v>
                </c:pt>
                <c:pt idx="9">
                  <c:v>31.257028607573623</c:v>
                </c:pt>
                <c:pt idx="10">
                  <c:v>28.96219921377865</c:v>
                </c:pt>
                <c:pt idx="11">
                  <c:v>19.839619786911932</c:v>
                </c:pt>
                <c:pt idx="12">
                  <c:v>14.014293613686203</c:v>
                </c:pt>
                <c:pt idx="13">
                  <c:v>24.450112707032634</c:v>
                </c:pt>
                <c:pt idx="14">
                  <c:v>9.4369394766194539</c:v>
                </c:pt>
                <c:pt idx="15">
                  <c:v>1.5985334685486574</c:v>
                </c:pt>
                <c:pt idx="16">
                  <c:v>1.7862002912226504</c:v>
                </c:pt>
                <c:pt idx="17">
                  <c:v>-5.2753557726984868</c:v>
                </c:pt>
                <c:pt idx="18">
                  <c:v>-5.14694665755282</c:v>
                </c:pt>
                <c:pt idx="19">
                  <c:v>-1.2033473211425783</c:v>
                </c:pt>
                <c:pt idx="20">
                  <c:v>-0.63182616688659543</c:v>
                </c:pt>
                <c:pt idx="21">
                  <c:v>0.88933406609970067</c:v>
                </c:pt>
              </c:numCache>
            </c:numRef>
          </c:val>
          <c:smooth val="1"/>
          <c:extLst>
            <c:ext xmlns:c16="http://schemas.microsoft.com/office/drawing/2014/chart" uri="{C3380CC4-5D6E-409C-BE32-E72D297353CC}">
              <c16:uniqueId val="{00000005-80DC-4F55-8A1C-9EE48229462C}"/>
            </c:ext>
          </c:extLst>
        </c:ser>
        <c:ser>
          <c:idx val="2"/>
          <c:order val="3"/>
          <c:tx>
            <c:strRef>
              <c:f>'[Indicadores sectoriales.xlsx]PIBsectorial'!$F$2</c:f>
              <c:strCache>
                <c:ptCount val="1"/>
                <c:pt idx="0">
                  <c:v>Servicio </c:v>
                </c:pt>
              </c:strCache>
            </c:strRef>
          </c:tx>
          <c:spPr>
            <a:ln w="28575" cap="rnd">
              <a:solidFill>
                <a:schemeClr val="accent3"/>
              </a:solidFill>
              <a:round/>
            </a:ln>
            <a:effectLst/>
          </c:spPr>
          <c:marker>
            <c:symbol val="none"/>
          </c:marker>
          <c:dLbls>
            <c:dLbl>
              <c:idx val="21"/>
              <c:layout>
                <c:manualLayout>
                  <c:x val="-3.0676328502416586E-3"/>
                  <c:y val="-9.4074074074074077E-3"/>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6">
                          <a:lumMod val="50000"/>
                        </a:schemeClr>
                      </a:solidFill>
                      <a:latin typeface="Arial" panose="020B0604020202020204" pitchFamily="34" charset="0"/>
                      <a:ea typeface="+mn-ea"/>
                      <a:cs typeface="Arial" panose="020B0604020202020204" pitchFamily="34" charset="0"/>
                    </a:defRPr>
                  </a:pPr>
                  <a:endParaRPr lang="es-CO"/>
                </a:p>
              </c:txPr>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0DC-4F55-8A1C-9EE48229462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val>
            <c:numRef>
              <c:f>'[Indicadores sectoriales.xlsx]PIBsectorial'!$L$59:$L$80</c:f>
              <c:numCache>
                <c:formatCode>_-* #,##0.0_-;\-* #,##0.0_-;_-* "-"??_-;_-@_-</c:formatCode>
                <c:ptCount val="22"/>
                <c:pt idx="0">
                  <c:v>4.6844691241410219</c:v>
                </c:pt>
                <c:pt idx="1">
                  <c:v>4.5314700689013554</c:v>
                </c:pt>
                <c:pt idx="2">
                  <c:v>4.6940311663749235</c:v>
                </c:pt>
                <c:pt idx="3">
                  <c:v>4.3632770389446129</c:v>
                </c:pt>
                <c:pt idx="4">
                  <c:v>1.7107519222611556</c:v>
                </c:pt>
                <c:pt idx="5">
                  <c:v>-5.5650830120272943</c:v>
                </c:pt>
                <c:pt idx="6">
                  <c:v>-2.2932768478298171</c:v>
                </c:pt>
                <c:pt idx="7">
                  <c:v>-0.78334626863252321</c:v>
                </c:pt>
                <c:pt idx="8">
                  <c:v>3.9563763136252428</c:v>
                </c:pt>
                <c:pt idx="9">
                  <c:v>11.028723084836777</c:v>
                </c:pt>
                <c:pt idx="10">
                  <c:v>8.8579823752757747</c:v>
                </c:pt>
                <c:pt idx="11">
                  <c:v>8.025996148004344</c:v>
                </c:pt>
                <c:pt idx="12">
                  <c:v>7.6489644073650664</c:v>
                </c:pt>
                <c:pt idx="13">
                  <c:v>8.2987075090682261</c:v>
                </c:pt>
                <c:pt idx="14">
                  <c:v>5.6929942658828336</c:v>
                </c:pt>
                <c:pt idx="15">
                  <c:v>4.1167041383669556</c:v>
                </c:pt>
                <c:pt idx="16">
                  <c:v>4.2403327914734223</c:v>
                </c:pt>
                <c:pt idx="17">
                  <c:v>3.4716013258802692</c:v>
                </c:pt>
                <c:pt idx="18">
                  <c:v>2.3975255068431789</c:v>
                </c:pt>
                <c:pt idx="19">
                  <c:v>3.2271606249691498</c:v>
                </c:pt>
                <c:pt idx="20">
                  <c:v>1.2199366838782755</c:v>
                </c:pt>
                <c:pt idx="21">
                  <c:v>3.0063257172271651</c:v>
                </c:pt>
              </c:numCache>
            </c:numRef>
          </c:val>
          <c:smooth val="1"/>
          <c:extLst>
            <c:ext xmlns:c16="http://schemas.microsoft.com/office/drawing/2014/chart" uri="{C3380CC4-5D6E-409C-BE32-E72D297353CC}">
              <c16:uniqueId val="{00000007-80DC-4F55-8A1C-9EE48229462C}"/>
            </c:ext>
          </c:extLst>
        </c:ser>
        <c:ser>
          <c:idx val="3"/>
          <c:order val="4"/>
          <c:tx>
            <c:strRef>
              <c:f>'[Indicadores sectoriales.xlsx]PIBsectorial'!$M$2</c:f>
              <c:strCache>
                <c:ptCount val="1"/>
                <c:pt idx="0">
                  <c:v>PIB</c:v>
                </c:pt>
              </c:strCache>
            </c:strRef>
          </c:tx>
          <c:spPr>
            <a:ln w="28575" cap="rnd">
              <a:solidFill>
                <a:schemeClr val="accent4"/>
              </a:solidFill>
              <a:prstDash val="sysDot"/>
              <a:round/>
            </a:ln>
            <a:effectLst/>
          </c:spPr>
          <c:marker>
            <c:symbol val="none"/>
          </c:marker>
          <c:val>
            <c:numRef>
              <c:f>'[Indicadores sectoriales.xlsx]PIBsectorial'!$M$59:$M$80</c:f>
              <c:numCache>
                <c:formatCode>_-* #,##0.0_-;\-* #,##0.0_-;_-* "-"??_-;_-@_-</c:formatCode>
                <c:ptCount val="22"/>
                <c:pt idx="0">
                  <c:v>2.4459524315285419</c:v>
                </c:pt>
                <c:pt idx="1">
                  <c:v>3.8457382170613563</c:v>
                </c:pt>
                <c:pt idx="2">
                  <c:v>3.6453439032734014</c:v>
                </c:pt>
                <c:pt idx="3">
                  <c:v>3.811015906998616</c:v>
                </c:pt>
                <c:pt idx="4">
                  <c:v>1.1591549634688336</c:v>
                </c:pt>
                <c:pt idx="5">
                  <c:v>-15.838381561117899</c:v>
                </c:pt>
                <c:pt idx="6">
                  <c:v>-7.7000759775008305</c:v>
                </c:pt>
                <c:pt idx="7">
                  <c:v>-4.1117619320259475</c:v>
                </c:pt>
                <c:pt idx="8">
                  <c:v>1.1665905471309079</c:v>
                </c:pt>
                <c:pt idx="9">
                  <c:v>17.119606152660303</c:v>
                </c:pt>
                <c:pt idx="10">
                  <c:v>13.859009821310631</c:v>
                </c:pt>
                <c:pt idx="11">
                  <c:v>12.685724240710105</c:v>
                </c:pt>
                <c:pt idx="12">
                  <c:v>10.535039504990728</c:v>
                </c:pt>
                <c:pt idx="13">
                  <c:v>15.668227802556501</c:v>
                </c:pt>
                <c:pt idx="14">
                  <c:v>8.9548237989103043</c:v>
                </c:pt>
                <c:pt idx="15">
                  <c:v>3.7771593823735961</c:v>
                </c:pt>
                <c:pt idx="16">
                  <c:v>3.1577393426430733</c:v>
                </c:pt>
                <c:pt idx="17">
                  <c:v>-0.31685789404574116</c:v>
                </c:pt>
                <c:pt idx="18">
                  <c:v>-1.3062085108062838</c:v>
                </c:pt>
                <c:pt idx="19">
                  <c:v>1.0350026134735568</c:v>
                </c:pt>
                <c:pt idx="20">
                  <c:v>0.80487382467009372</c:v>
                </c:pt>
                <c:pt idx="21">
                  <c:v>2.1695957821770362</c:v>
                </c:pt>
              </c:numCache>
            </c:numRef>
          </c:val>
          <c:smooth val="1"/>
          <c:extLst>
            <c:ext xmlns:c16="http://schemas.microsoft.com/office/drawing/2014/chart" uri="{C3380CC4-5D6E-409C-BE32-E72D297353CC}">
              <c16:uniqueId val="{00000009-80DC-4F55-8A1C-9EE48229462C}"/>
            </c:ext>
          </c:extLst>
        </c:ser>
        <c:dLbls>
          <c:showLegendKey val="0"/>
          <c:showVal val="0"/>
          <c:showCatName val="0"/>
          <c:showSerName val="0"/>
          <c:showPercent val="0"/>
          <c:showBubbleSize val="0"/>
        </c:dLbls>
        <c:smooth val="0"/>
        <c:axId val="1525250304"/>
        <c:axId val="1807227456"/>
      </c:lineChart>
      <c:catAx>
        <c:axId val="1525250304"/>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807227456"/>
        <c:crosses val="autoZero"/>
        <c:auto val="1"/>
        <c:lblAlgn val="ctr"/>
        <c:lblOffset val="100"/>
        <c:noMultiLvlLbl val="0"/>
      </c:catAx>
      <c:valAx>
        <c:axId val="180722745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1525250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latin typeface="Arial" panose="020B0604020202020204" pitchFamily="34" charset="0"/>
          <a:cs typeface="Arial" panose="020B0604020202020204" pitchFamily="34" charset="0"/>
        </a:defRPr>
      </a:pPr>
      <a:endParaRPr lang="es-CO"/>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665815972222222"/>
          <c:y val="3.574267676767677E-2"/>
          <c:w val="0.77661458333333333"/>
          <c:h val="0.72694343434343434"/>
        </c:manualLayout>
      </c:layout>
      <c:barChart>
        <c:barDir val="col"/>
        <c:grouping val="clustered"/>
        <c:varyColors val="0"/>
        <c:ser>
          <c:idx val="0"/>
          <c:order val="0"/>
          <c:tx>
            <c:strRef>
              <c:f>'[Indicadores sectoriales.xlsx]20'!$B$1</c:f>
              <c:strCache>
                <c:ptCount val="1"/>
                <c:pt idx="0">
                  <c:v>Ocupados (eje der.)</c:v>
                </c:pt>
              </c:strCache>
            </c:strRef>
          </c:tx>
          <c:spPr>
            <a:solidFill>
              <a:schemeClr val="bg1">
                <a:lumMod val="65000"/>
              </a:schemeClr>
            </a:solidFill>
            <a:ln>
              <a:solidFill>
                <a:schemeClr val="bg1">
                  <a:lumMod val="65000"/>
                </a:schemeClr>
              </a:solidFill>
            </a:ln>
            <a:effectLst/>
          </c:spPr>
          <c:invertIfNegative val="0"/>
          <c:dLbls>
            <c:dLbl>
              <c:idx val="68"/>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0B5-4185-AF04-C044341DA2B5}"/>
                </c:ext>
              </c:extLst>
            </c:dLbl>
            <c:spPr>
              <a:noFill/>
              <a:ln>
                <a:noFill/>
              </a:ln>
              <a:effectLst/>
            </c:spPr>
            <c:txPr>
              <a:bodyPr rot="-5400000" spcFirstLastPara="1" vertOverflow="ellipsis" wrap="square" lIns="38100" tIns="19050" rIns="38100" bIns="19050" anchor="ctr" anchorCtr="1">
                <a:spAutoFit/>
              </a:bodyPr>
              <a:lstStyle/>
              <a:p>
                <a:pPr>
                  <a:defRPr sz="10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sectoriales.xlsx]20'!$A$2:$A$70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sectoriales.xlsx]20'!$B$2:$B$70</c:f>
              <c:numCache>
                <c:formatCode>_-* #,##0_-;\-* #,##0_-;_-* "-"??_-;_-@_-</c:formatCode>
                <c:ptCount val="69"/>
                <c:pt idx="0">
                  <c:v>3793.998333333333</c:v>
                </c:pt>
                <c:pt idx="1">
                  <c:v>3767.8830000000003</c:v>
                </c:pt>
                <c:pt idx="2">
                  <c:v>3755.8673333333336</c:v>
                </c:pt>
                <c:pt idx="3">
                  <c:v>3797.0386666666668</c:v>
                </c:pt>
                <c:pt idx="4">
                  <c:v>3848.6223333333332</c:v>
                </c:pt>
                <c:pt idx="5">
                  <c:v>3887.1773333333331</c:v>
                </c:pt>
                <c:pt idx="6">
                  <c:v>3939.2253333333333</c:v>
                </c:pt>
                <c:pt idx="7">
                  <c:v>3891.6843333333331</c:v>
                </c:pt>
                <c:pt idx="8">
                  <c:v>3885.7676666666666</c:v>
                </c:pt>
                <c:pt idx="9">
                  <c:v>3880.0236666666665</c:v>
                </c:pt>
                <c:pt idx="10">
                  <c:v>3957.1779999999999</c:v>
                </c:pt>
                <c:pt idx="11">
                  <c:v>3951.0956666666666</c:v>
                </c:pt>
                <c:pt idx="12">
                  <c:v>3906.5526666666665</c:v>
                </c:pt>
                <c:pt idx="13">
                  <c:v>3876.9923333333331</c:v>
                </c:pt>
                <c:pt idx="14">
                  <c:v>3722.5276666666664</c:v>
                </c:pt>
                <c:pt idx="15">
                  <c:v>3341.4283333333333</c:v>
                </c:pt>
                <c:pt idx="16">
                  <c:v>3051.7649999999999</c:v>
                </c:pt>
                <c:pt idx="17">
                  <c:v>2889.405666666667</c:v>
                </c:pt>
                <c:pt idx="18">
                  <c:v>3003.7116666666666</c:v>
                </c:pt>
                <c:pt idx="19">
                  <c:v>3101.6283333333336</c:v>
                </c:pt>
                <c:pt idx="20">
                  <c:v>3266.4213333333332</c:v>
                </c:pt>
                <c:pt idx="21">
                  <c:v>3454.3463333333334</c:v>
                </c:pt>
                <c:pt idx="22">
                  <c:v>3589.9799999999996</c:v>
                </c:pt>
                <c:pt idx="23">
                  <c:v>3640.4009999999998</c:v>
                </c:pt>
                <c:pt idx="24">
                  <c:v>3565.9446666666668</c:v>
                </c:pt>
                <c:pt idx="25">
                  <c:v>3509.0006666666668</c:v>
                </c:pt>
                <c:pt idx="26">
                  <c:v>3500.1550000000002</c:v>
                </c:pt>
                <c:pt idx="27">
                  <c:v>3570.3863333333334</c:v>
                </c:pt>
                <c:pt idx="28">
                  <c:v>3572.1839999999997</c:v>
                </c:pt>
                <c:pt idx="29">
                  <c:v>3551.105333333333</c:v>
                </c:pt>
                <c:pt idx="30">
                  <c:v>3552.9913333333334</c:v>
                </c:pt>
                <c:pt idx="31">
                  <c:v>3615.2080000000001</c:v>
                </c:pt>
                <c:pt idx="32">
                  <c:v>3689.0293333333334</c:v>
                </c:pt>
                <c:pt idx="33">
                  <c:v>3695.3823333333335</c:v>
                </c:pt>
                <c:pt idx="34">
                  <c:v>3684.6336666666671</c:v>
                </c:pt>
                <c:pt idx="35">
                  <c:v>3643.3726666666666</c:v>
                </c:pt>
                <c:pt idx="36">
                  <c:v>3642.7593333333334</c:v>
                </c:pt>
                <c:pt idx="37">
                  <c:v>3659.3423333333335</c:v>
                </c:pt>
                <c:pt idx="38">
                  <c:v>3701.4096666666665</c:v>
                </c:pt>
                <c:pt idx="39">
                  <c:v>3783.7316666666666</c:v>
                </c:pt>
                <c:pt idx="40">
                  <c:v>3819.123333333333</c:v>
                </c:pt>
                <c:pt idx="41">
                  <c:v>3818.2909999999997</c:v>
                </c:pt>
                <c:pt idx="42">
                  <c:v>3783.14</c:v>
                </c:pt>
                <c:pt idx="43">
                  <c:v>3767.3446666666664</c:v>
                </c:pt>
                <c:pt idx="44">
                  <c:v>3849.1026666666671</c:v>
                </c:pt>
                <c:pt idx="45">
                  <c:v>3881.8896666666665</c:v>
                </c:pt>
                <c:pt idx="46">
                  <c:v>3933.2673333333332</c:v>
                </c:pt>
                <c:pt idx="47">
                  <c:v>3881.1826666666661</c:v>
                </c:pt>
                <c:pt idx="48">
                  <c:v>3829.0653333333335</c:v>
                </c:pt>
                <c:pt idx="49">
                  <c:v>3798.2276666666671</c:v>
                </c:pt>
                <c:pt idx="50">
                  <c:v>3867.8940000000002</c:v>
                </c:pt>
                <c:pt idx="51">
                  <c:v>3949.3273333333332</c:v>
                </c:pt>
                <c:pt idx="52">
                  <c:v>3972.3273333333332</c:v>
                </c:pt>
                <c:pt idx="53">
                  <c:v>3994.0589999999997</c:v>
                </c:pt>
                <c:pt idx="54">
                  <c:v>4074.7867651955285</c:v>
                </c:pt>
                <c:pt idx="55">
                  <c:v>4129.3704168230643</c:v>
                </c:pt>
                <c:pt idx="56">
                  <c:v>4143.2608698164941</c:v>
                </c:pt>
                <c:pt idx="57">
                  <c:v>4150.0378801069492</c:v>
                </c:pt>
                <c:pt idx="58">
                  <c:v>4221.4488281904478</c:v>
                </c:pt>
                <c:pt idx="59">
                  <c:v>4194.0889405639218</c:v>
                </c:pt>
                <c:pt idx="60">
                  <c:v>4145.2650190354389</c:v>
                </c:pt>
                <c:pt idx="61">
                  <c:v>4075.0114301041572</c:v>
                </c:pt>
                <c:pt idx="62">
                  <c:v>4152.6252271724625</c:v>
                </c:pt>
                <c:pt idx="63">
                  <c:v>4210.1810032564799</c:v>
                </c:pt>
                <c:pt idx="64">
                  <c:v>4264.7750952987872</c:v>
                </c:pt>
                <c:pt idx="65">
                  <c:v>4240.0603102341793</c:v>
                </c:pt>
                <c:pt idx="66">
                  <c:v>4252.5037229715836</c:v>
                </c:pt>
                <c:pt idx="67">
                  <c:v>4255.4208434677039</c:v>
                </c:pt>
                <c:pt idx="68">
                  <c:v>4245.16234766449</c:v>
                </c:pt>
              </c:numCache>
            </c:numRef>
          </c:val>
          <c:extLst>
            <c:ext xmlns:c16="http://schemas.microsoft.com/office/drawing/2014/chart" uri="{C3380CC4-5D6E-409C-BE32-E72D297353CC}">
              <c16:uniqueId val="{00000001-F0B5-4185-AF04-C044341DA2B5}"/>
            </c:ext>
          </c:extLst>
        </c:ser>
        <c:dLbls>
          <c:showLegendKey val="0"/>
          <c:showVal val="0"/>
          <c:showCatName val="0"/>
          <c:showSerName val="0"/>
          <c:showPercent val="0"/>
          <c:showBubbleSize val="0"/>
        </c:dLbls>
        <c:gapWidth val="150"/>
        <c:axId val="83194304"/>
        <c:axId val="83190464"/>
      </c:barChart>
      <c:lineChart>
        <c:grouping val="standard"/>
        <c:varyColors val="0"/>
        <c:ser>
          <c:idx val="2"/>
          <c:order val="2"/>
          <c:tx>
            <c:strRef>
              <c:f>[32]Ocupados!#REF!</c:f>
              <c:strCache>
                <c:ptCount val="1"/>
                <c:pt idx="0">
                  <c:v>#¡REF!</c:v>
                </c:pt>
              </c:strCache>
            </c:strRef>
          </c:tx>
          <c:spPr>
            <a:ln w="28575" cap="rnd">
              <a:solidFill>
                <a:schemeClr val="accent3"/>
              </a:solidFill>
              <a:round/>
            </a:ln>
            <a:effectLst/>
          </c:spPr>
          <c:marker>
            <c:symbol val="none"/>
          </c:marker>
          <c:cat>
            <c:numRef>
              <c:f>'[Indicadores sectoriales.xlsx]20'!$A$2:$A$64</c:f>
              <c:numCache>
                <c:formatCode>mmm\-yy</c:formatCode>
                <c:ptCount val="63"/>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numCache>
            </c:numRef>
          </c:cat>
          <c:val>
            <c:numRef>
              <c:f>[32]Ocupados!#REF!</c:f>
              <c:numCache>
                <c:formatCode>General</c:formatCode>
                <c:ptCount val="1"/>
                <c:pt idx="0">
                  <c:v>1</c:v>
                </c:pt>
              </c:numCache>
            </c:numRef>
          </c:val>
          <c:smooth val="0"/>
          <c:extLst>
            <c:ext xmlns:c16="http://schemas.microsoft.com/office/drawing/2014/chart" uri="{C3380CC4-5D6E-409C-BE32-E72D297353CC}">
              <c16:uniqueId val="{00000002-F0B5-4185-AF04-C044341DA2B5}"/>
            </c:ext>
          </c:extLst>
        </c:ser>
        <c:ser>
          <c:idx val="3"/>
          <c:order val="3"/>
          <c:tx>
            <c:strRef>
              <c:f>[32]Ocupados!#REF!</c:f>
              <c:strCache>
                <c:ptCount val="1"/>
                <c:pt idx="0">
                  <c:v>#¡REF!</c:v>
                </c:pt>
              </c:strCache>
            </c:strRef>
          </c:tx>
          <c:spPr>
            <a:ln w="28575" cap="rnd">
              <a:solidFill>
                <a:schemeClr val="accent4"/>
              </a:solidFill>
              <a:round/>
            </a:ln>
            <a:effectLst/>
          </c:spPr>
          <c:marker>
            <c:symbol val="none"/>
          </c:marker>
          <c:val>
            <c:numRef>
              <c:f>[32]Ocupados!#REF!</c:f>
              <c:numCache>
                <c:formatCode>General</c:formatCode>
                <c:ptCount val="1"/>
                <c:pt idx="0">
                  <c:v>1</c:v>
                </c:pt>
              </c:numCache>
            </c:numRef>
          </c:val>
          <c:smooth val="0"/>
          <c:extLst>
            <c:ext xmlns:c16="http://schemas.microsoft.com/office/drawing/2014/chart" uri="{C3380CC4-5D6E-409C-BE32-E72D297353CC}">
              <c16:uniqueId val="{00000003-F0B5-4185-AF04-C044341DA2B5}"/>
            </c:ext>
          </c:extLst>
        </c:ser>
        <c:dLbls>
          <c:showLegendKey val="0"/>
          <c:showVal val="0"/>
          <c:showCatName val="0"/>
          <c:showSerName val="0"/>
          <c:showPercent val="0"/>
          <c:showBubbleSize val="0"/>
        </c:dLbls>
        <c:marker val="1"/>
        <c:smooth val="0"/>
        <c:axId val="83194304"/>
        <c:axId val="83190464"/>
      </c:lineChart>
      <c:lineChart>
        <c:grouping val="standard"/>
        <c:varyColors val="0"/>
        <c:ser>
          <c:idx val="1"/>
          <c:order val="1"/>
          <c:tx>
            <c:strRef>
              <c:f>'[Indicadores sectoriales.xlsx]20'!$C$1</c:f>
              <c:strCache>
                <c:ptCount val="1"/>
                <c:pt idx="0">
                  <c:v>Var. Anual (eje izq.)</c:v>
                </c:pt>
              </c:strCache>
            </c:strRef>
          </c:tx>
          <c:spPr>
            <a:ln w="28575" cap="rnd">
              <a:solidFill>
                <a:srgbClr val="C00000"/>
              </a:solidFill>
              <a:round/>
            </a:ln>
            <a:effectLst/>
          </c:spPr>
          <c:marker>
            <c:symbol val="none"/>
          </c:marker>
          <c:dLbls>
            <c:dLbl>
              <c:idx val="68"/>
              <c:layout>
                <c:manualLayout>
                  <c:x val="-3.3398090277777778E-2"/>
                  <c:y val="-6.27648148148148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0B5-4185-AF04-C044341DA2B5}"/>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sectoriales.xlsx]20'!$A$2:$A$70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sectoriales.xlsx]20'!$C$2:$C$70</c:f>
              <c:numCache>
                <c:formatCode>General</c:formatCode>
                <c:ptCount val="69"/>
                <c:pt idx="12" formatCode="0.0">
                  <c:v>2.9666416124765504</c:v>
                </c:pt>
                <c:pt idx="13" formatCode="0.0">
                  <c:v>2.8957728606045618</c:v>
                </c:pt>
                <c:pt idx="14" formatCode="0.0">
                  <c:v>-0.88766891127324277</c:v>
                </c:pt>
                <c:pt idx="15" formatCode="0.0">
                  <c:v>-11.999096488877825</c:v>
                </c:pt>
                <c:pt idx="16" formatCode="0.0">
                  <c:v>-20.705002058312296</c:v>
                </c:pt>
                <c:pt idx="17" formatCode="0.0">
                  <c:v>-25.668282692188281</c:v>
                </c:pt>
                <c:pt idx="18" formatCode="0.0">
                  <c:v>-23.74867105850592</c:v>
                </c:pt>
                <c:pt idx="19" formatCode="0.0">
                  <c:v>-20.301132680082901</c:v>
                </c:pt>
                <c:pt idx="20" formatCode="0.0">
                  <c:v>-15.938841085283617</c:v>
                </c:pt>
                <c:pt idx="21" formatCode="0.0">
                  <c:v>-10.970998372776242</c:v>
                </c:pt>
                <c:pt idx="22" formatCode="0.0">
                  <c:v>-9.2792894330252622</c:v>
                </c:pt>
                <c:pt idx="23" formatCode="0.0">
                  <c:v>-7.8635065530767934</c:v>
                </c:pt>
                <c:pt idx="24" formatCode="0.0">
                  <c:v>-8.7188892372115241</c:v>
                </c:pt>
                <c:pt idx="25" formatCode="0.0">
                  <c:v>-9.491678987930241</c:v>
                </c:pt>
                <c:pt idx="26" formatCode="0.0">
                  <c:v>-5.9737008446679845</c:v>
                </c:pt>
                <c:pt idx="27" formatCode="0.0">
                  <c:v>6.8520996759369845</c:v>
                </c:pt>
                <c:pt idx="28" formatCode="0.0">
                  <c:v>17.053049628657501</c:v>
                </c:pt>
                <c:pt idx="29" formatCode="0.0">
                  <c:v>22.900891844308902</c:v>
                </c:pt>
                <c:pt idx="30" formatCode="0.0">
                  <c:v>18.286697513687233</c:v>
                </c:pt>
                <c:pt idx="31" formatCode="0.0">
                  <c:v>16.558388416407066</c:v>
                </c:pt>
                <c:pt idx="32" formatCode="0.0">
                  <c:v>12.93795125838022</c:v>
                </c:pt>
                <c:pt idx="33" formatCode="0.0">
                  <c:v>6.9777600952770635</c:v>
                </c:pt>
                <c:pt idx="34" formatCode="0.0">
                  <c:v>2.6366070748769399</c:v>
                </c:pt>
                <c:pt idx="35" formatCode="0.0">
                  <c:v>8.1630201361515553E-2</c:v>
                </c:pt>
                <c:pt idx="36" formatCode="0.0">
                  <c:v>2.1541183009569975</c:v>
                </c:pt>
                <c:pt idx="37" formatCode="0.0">
                  <c:v>4.2844581961701822</c:v>
                </c:pt>
                <c:pt idx="38" formatCode="0.0">
                  <c:v>5.7498786958482206</c:v>
                </c:pt>
                <c:pt idx="39" formatCode="0.0">
                  <c:v>5.975413118225581</c:v>
                </c:pt>
                <c:pt idx="40" formatCode="0.0">
                  <c:v>6.9128391296006342</c:v>
                </c:pt>
                <c:pt idx="41" formatCode="0.0">
                  <c:v>7.5240141191719179</c:v>
                </c:pt>
                <c:pt idx="42" formatCode="0.0">
                  <c:v>6.477602816180994</c:v>
                </c:pt>
                <c:pt idx="43" formatCode="0.0">
                  <c:v>4.208241038044469</c:v>
                </c:pt>
                <c:pt idx="44" formatCode="0.0">
                  <c:v>4.3391721471809142</c:v>
                </c:pt>
                <c:pt idx="45" formatCode="0.0">
                  <c:v>5.0470375325169181</c:v>
                </c:pt>
                <c:pt idx="46" formatCode="0.0">
                  <c:v>6.7478530882445709</c:v>
                </c:pt>
                <c:pt idx="47" formatCode="0.0">
                  <c:v>6.5271939424624614</c:v>
                </c:pt>
                <c:pt idx="48" formatCode="0.0">
                  <c:v>5.1144196734380198</c:v>
                </c:pt>
                <c:pt idx="49" formatCode="0.0">
                  <c:v>3.7953632287477612</c:v>
                </c:pt>
                <c:pt idx="50" formatCode="0.0">
                  <c:v>4.4978629313210394</c:v>
                </c:pt>
                <c:pt idx="51" formatCode="0.0">
                  <c:v>4.3765171860760121</c:v>
                </c:pt>
                <c:pt idx="52" formatCode="0.0">
                  <c:v>4.0114965301810246</c:v>
                </c:pt>
                <c:pt idx="53" formatCode="0.0">
                  <c:v>4.6033159861309736</c:v>
                </c:pt>
                <c:pt idx="54" formatCode="0.0">
                  <c:v>7.7091190174175095</c:v>
                </c:pt>
                <c:pt idx="55" formatCode="0.0">
                  <c:v>9.6095733782892054</c:v>
                </c:pt>
                <c:pt idx="56" formatCode="0.0">
                  <c:v>7.6422540166892539</c:v>
                </c:pt>
                <c:pt idx="57" formatCode="0.0">
                  <c:v>6.9076722026089499</c:v>
                </c:pt>
                <c:pt idx="58" formatCode="0.0">
                  <c:v>7.3267711150690751</c:v>
                </c:pt>
                <c:pt idx="59" formatCode="0.0">
                  <c:v>8.0621372599809504</c:v>
                </c:pt>
                <c:pt idx="60" formatCode="0.0">
                  <c:v>8.2578817067830776</c:v>
                </c:pt>
                <c:pt idx="61" formatCode="0.0">
                  <c:v>7.2871820156161338</c:v>
                </c:pt>
                <c:pt idx="62" formatCode="0.0">
                  <c:v>7.3614020232318111</c:v>
                </c:pt>
                <c:pt idx="63" formatCode="0.0">
                  <c:v>6.6050151812303559</c:v>
                </c:pt>
                <c:pt idx="64" formatCode="0.0">
                  <c:v>7.3621264670565179</c:v>
                </c:pt>
                <c:pt idx="65" formatCode="0.0">
                  <c:v>6.1591806789579095</c:v>
                </c:pt>
                <c:pt idx="66" formatCode="0.0">
                  <c:v>4.3613805584628462</c:v>
                </c:pt>
                <c:pt idx="67" formatCode="0.0">
                  <c:v>3.0525337744250258</c:v>
                </c:pt>
                <c:pt idx="68" formatCode="0.0">
                  <c:v>2.4594511678070807</c:v>
                </c:pt>
              </c:numCache>
            </c:numRef>
          </c:val>
          <c:smooth val="1"/>
          <c:extLst>
            <c:ext xmlns:c16="http://schemas.microsoft.com/office/drawing/2014/chart" uri="{C3380CC4-5D6E-409C-BE32-E72D297353CC}">
              <c16:uniqueId val="{00000005-F0B5-4185-AF04-C044341DA2B5}"/>
            </c:ext>
          </c:extLst>
        </c:ser>
        <c:dLbls>
          <c:showLegendKey val="0"/>
          <c:showVal val="0"/>
          <c:showCatName val="0"/>
          <c:showSerName val="0"/>
          <c:showPercent val="0"/>
          <c:showBubbleSize val="0"/>
        </c:dLbls>
        <c:marker val="1"/>
        <c:smooth val="0"/>
        <c:axId val="204560624"/>
        <c:axId val="204560144"/>
      </c:lineChart>
      <c:dateAx>
        <c:axId val="83194304"/>
        <c:scaling>
          <c:orientation val="minMax"/>
          <c:min val="43891"/>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0464"/>
        <c:crosses val="autoZero"/>
        <c:auto val="1"/>
        <c:lblOffset val="100"/>
        <c:baseTimeUnit val="months"/>
      </c:dateAx>
      <c:valAx>
        <c:axId val="83190464"/>
        <c:scaling>
          <c:orientation val="minMax"/>
          <c:max val="4700"/>
          <c:min val="2500"/>
        </c:scaling>
        <c:delete val="0"/>
        <c:axPos val="l"/>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Miles de personas</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4304"/>
        <c:crosses val="autoZero"/>
        <c:crossBetween val="between"/>
      </c:valAx>
      <c:valAx>
        <c:axId val="204560144"/>
        <c:scaling>
          <c:orientation val="minMax"/>
        </c:scaling>
        <c:delete val="0"/>
        <c:axPos val="r"/>
        <c:title>
          <c:tx>
            <c:rich>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s-CO"/>
                  <a:t>Variación anual (%)</a:t>
                </a:r>
              </a:p>
            </c:rich>
          </c:tx>
          <c:overlay val="0"/>
          <c:spPr>
            <a:noFill/>
            <a:ln>
              <a:noFill/>
            </a:ln>
            <a:effectLst/>
          </c:spPr>
          <c:txPr>
            <a:bodyPr rot="-54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204560624"/>
        <c:crosses val="max"/>
        <c:crossBetween val="between"/>
      </c:valAx>
      <c:dateAx>
        <c:axId val="204560624"/>
        <c:scaling>
          <c:orientation val="minMax"/>
        </c:scaling>
        <c:delete val="1"/>
        <c:axPos val="b"/>
        <c:numFmt formatCode="mmm\-yy" sourceLinked="1"/>
        <c:majorTickMark val="out"/>
        <c:minorTickMark val="none"/>
        <c:tickLblPos val="nextTo"/>
        <c:crossAx val="204560144"/>
        <c:crosses val="autoZero"/>
        <c:auto val="1"/>
        <c:lblOffset val="100"/>
        <c:baseTimeUnit val="months"/>
      </c:dateAx>
      <c:spPr>
        <a:noFill/>
        <a:ln>
          <a:noFill/>
        </a:ln>
        <a:effectLst/>
      </c:spPr>
    </c:plotArea>
    <c:legend>
      <c:legendPos val="b"/>
      <c:legendEntry>
        <c:idx val="1"/>
        <c:delete val="1"/>
      </c:legendEntry>
      <c:legendEntry>
        <c:idx val="2"/>
        <c:delete val="1"/>
      </c:legendEntry>
      <c:layout>
        <c:manualLayout>
          <c:xMode val="edge"/>
          <c:yMode val="edge"/>
          <c:x val="0.14629999999999999"/>
          <c:y val="1.3011904761905412E-3"/>
          <c:w val="0.6399100694444444"/>
          <c:h val="0.10681527777777776"/>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04671717171715E-2"/>
          <c:y val="3.574267676767677E-2"/>
          <c:w val="0.87954236111111106"/>
          <c:h val="0.72694343434343434"/>
        </c:manualLayout>
      </c:layout>
      <c:lineChart>
        <c:grouping val="standard"/>
        <c:varyColors val="0"/>
        <c:ser>
          <c:idx val="0"/>
          <c:order val="0"/>
          <c:tx>
            <c:strRef>
              <c:f>'[Indicadores sectoriales.xlsx]19'!$B$1</c:f>
              <c:strCache>
                <c:ptCount val="1"/>
                <c:pt idx="0">
                  <c:v>Colombia</c:v>
                </c:pt>
              </c:strCache>
            </c:strRef>
          </c:tx>
          <c:spPr>
            <a:ln w="28575" cap="rnd">
              <a:solidFill>
                <a:srgbClr val="002060"/>
              </a:solidFill>
              <a:round/>
            </a:ln>
            <a:effectLst/>
          </c:spPr>
          <c:marker>
            <c:symbol val="none"/>
          </c:marker>
          <c:dLbls>
            <c:dLbl>
              <c:idx val="68"/>
              <c:layout>
                <c:manualLayout>
                  <c:x val="4.4097222222220607E-3"/>
                  <c:y val="3.5277777777777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3F3-467F-BF4C-503F8879D6F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'[Indicadores sectoriales.xlsx]19'!$A$2:$A$70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sectoriales.xlsx]19'!$B$2:$B$70</c:f>
              <c:numCache>
                <c:formatCode>0.0</c:formatCode>
                <c:ptCount val="69"/>
                <c:pt idx="0">
                  <c:v>65.325373689511778</c:v>
                </c:pt>
                <c:pt idx="1">
                  <c:v>65.612520523988607</c:v>
                </c:pt>
                <c:pt idx="2">
                  <c:v>65.120815587764042</c:v>
                </c:pt>
                <c:pt idx="3">
                  <c:v>64.85033790468546</c:v>
                </c:pt>
                <c:pt idx="4">
                  <c:v>64.581935016817198</c:v>
                </c:pt>
                <c:pt idx="5">
                  <c:v>64.642294001960607</c:v>
                </c:pt>
                <c:pt idx="6">
                  <c:v>64.705636071423768</c:v>
                </c:pt>
                <c:pt idx="7">
                  <c:v>64.494785363811928</c:v>
                </c:pt>
                <c:pt idx="8">
                  <c:v>64.225774013291442</c:v>
                </c:pt>
                <c:pt idx="9">
                  <c:v>64.610600375609337</c:v>
                </c:pt>
                <c:pt idx="10">
                  <c:v>64.932512222361055</c:v>
                </c:pt>
                <c:pt idx="11">
                  <c:v>65.037238210392289</c:v>
                </c:pt>
                <c:pt idx="12">
                  <c:v>64.516231913788644</c:v>
                </c:pt>
                <c:pt idx="13">
                  <c:v>64.288433565448059</c:v>
                </c:pt>
                <c:pt idx="14">
                  <c:v>62.883929223609854</c:v>
                </c:pt>
                <c:pt idx="15">
                  <c:v>59.384050373334119</c:v>
                </c:pt>
                <c:pt idx="16">
                  <c:v>56.850074531557517</c:v>
                </c:pt>
                <c:pt idx="17">
                  <c:v>56.343773456837845</c:v>
                </c:pt>
                <c:pt idx="18">
                  <c:v>57.891277020817874</c:v>
                </c:pt>
                <c:pt idx="19">
                  <c:v>59.070639964614898</c:v>
                </c:pt>
                <c:pt idx="20">
                  <c:v>59.783116158010372</c:v>
                </c:pt>
                <c:pt idx="21">
                  <c:v>61.532504938113362</c:v>
                </c:pt>
                <c:pt idx="22">
                  <c:v>62.189049823477816</c:v>
                </c:pt>
                <c:pt idx="23">
                  <c:v>62.659803403751354</c:v>
                </c:pt>
                <c:pt idx="24">
                  <c:v>61.794446996668597</c:v>
                </c:pt>
                <c:pt idx="25">
                  <c:v>61.897191658079528</c:v>
                </c:pt>
                <c:pt idx="26">
                  <c:v>61.620546410986208</c:v>
                </c:pt>
                <c:pt idx="27">
                  <c:v>61.710810374850624</c:v>
                </c:pt>
                <c:pt idx="28">
                  <c:v>61.356345559639038</c:v>
                </c:pt>
                <c:pt idx="29">
                  <c:v>61.23063626884192</c:v>
                </c:pt>
                <c:pt idx="30">
                  <c:v>61.243588809369143</c:v>
                </c:pt>
                <c:pt idx="31">
                  <c:v>61.200329661722854</c:v>
                </c:pt>
                <c:pt idx="32">
                  <c:v>61.100245232517317</c:v>
                </c:pt>
                <c:pt idx="33">
                  <c:v>61.431917626746383</c:v>
                </c:pt>
                <c:pt idx="34">
                  <c:v>61.722206559022716</c:v>
                </c:pt>
                <c:pt idx="35">
                  <c:v>62.239614767924046</c:v>
                </c:pt>
                <c:pt idx="36">
                  <c:v>62.412507405787622</c:v>
                </c:pt>
                <c:pt idx="37">
                  <c:v>63.071713512993611</c:v>
                </c:pt>
                <c:pt idx="38">
                  <c:v>63.420466943237898</c:v>
                </c:pt>
                <c:pt idx="39">
                  <c:v>63.751079423254609</c:v>
                </c:pt>
                <c:pt idx="40">
                  <c:v>63.622646004682792</c:v>
                </c:pt>
                <c:pt idx="41">
                  <c:v>63.673273134320887</c:v>
                </c:pt>
                <c:pt idx="42">
                  <c:v>63.653075159597563</c:v>
                </c:pt>
                <c:pt idx="43">
                  <c:v>63.553002918891046</c:v>
                </c:pt>
                <c:pt idx="44">
                  <c:v>63.710016717934138</c:v>
                </c:pt>
                <c:pt idx="45">
                  <c:v>63.858404939916454</c:v>
                </c:pt>
                <c:pt idx="46">
                  <c:v>63.826813889853405</c:v>
                </c:pt>
                <c:pt idx="47">
                  <c:v>63.714633713596712</c:v>
                </c:pt>
                <c:pt idx="48">
                  <c:v>63.524981236462217</c:v>
                </c:pt>
                <c:pt idx="49">
                  <c:v>63.648225312985893</c:v>
                </c:pt>
                <c:pt idx="50">
                  <c:v>63.824848589543691</c:v>
                </c:pt>
                <c:pt idx="51">
                  <c:v>64.232802687790425</c:v>
                </c:pt>
                <c:pt idx="52">
                  <c:v>64.26665406202585</c:v>
                </c:pt>
                <c:pt idx="53">
                  <c:v>64.26678281049891</c:v>
                </c:pt>
                <c:pt idx="54">
                  <c:v>64.329267313612675</c:v>
                </c:pt>
                <c:pt idx="55">
                  <c:v>64.524337902686213</c:v>
                </c:pt>
                <c:pt idx="56">
                  <c:v>64.477409939814322</c:v>
                </c:pt>
                <c:pt idx="57">
                  <c:v>64.223739793399034</c:v>
                </c:pt>
                <c:pt idx="58">
                  <c:v>64.10369647023289</c:v>
                </c:pt>
                <c:pt idx="59">
                  <c:v>63.980745995146805</c:v>
                </c:pt>
                <c:pt idx="60">
                  <c:v>63.725359581707728</c:v>
                </c:pt>
                <c:pt idx="61">
                  <c:v>63.633311381159551</c:v>
                </c:pt>
                <c:pt idx="62">
                  <c:v>63.654444603930713</c:v>
                </c:pt>
                <c:pt idx="63">
                  <c:v>63.887691564947389</c:v>
                </c:pt>
                <c:pt idx="64">
                  <c:v>63.988636931197853</c:v>
                </c:pt>
                <c:pt idx="65">
                  <c:v>63.926309472670049</c:v>
                </c:pt>
                <c:pt idx="66">
                  <c:v>63.992560871378636</c:v>
                </c:pt>
                <c:pt idx="67">
                  <c:v>64.122550685739881</c:v>
                </c:pt>
                <c:pt idx="68">
                  <c:v>64.050239641220784</c:v>
                </c:pt>
              </c:numCache>
            </c:numRef>
          </c:val>
          <c:smooth val="1"/>
          <c:extLst>
            <c:ext xmlns:c16="http://schemas.microsoft.com/office/drawing/2014/chart" uri="{C3380CC4-5D6E-409C-BE32-E72D297353CC}">
              <c16:uniqueId val="{00000001-53F3-467F-BF4C-503F8879D6F1}"/>
            </c:ext>
          </c:extLst>
        </c:ser>
        <c:ser>
          <c:idx val="1"/>
          <c:order val="1"/>
          <c:tx>
            <c:strRef>
              <c:f>'[Indicadores sectoriales.xlsx]19'!$C$1</c:f>
              <c:strCache>
                <c:ptCount val="1"/>
                <c:pt idx="0">
                  <c:v>13 ciudades A.M.</c:v>
                </c:pt>
              </c:strCache>
            </c:strRef>
          </c:tx>
          <c:spPr>
            <a:ln w="28575" cap="rnd">
              <a:solidFill>
                <a:schemeClr val="bg1">
                  <a:lumMod val="50000"/>
                </a:schemeClr>
              </a:solidFill>
              <a:round/>
            </a:ln>
            <a:effectLst/>
          </c:spPr>
          <c:marker>
            <c:symbol val="none"/>
          </c:marker>
          <c:dLbls>
            <c:dLbl>
              <c:idx val="6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53F3-467F-BF4C-503F8879D6F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sectoriales.xlsx]19'!$A$2:$A$70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sectoriales.xlsx]19'!$C$2:$C$70</c:f>
              <c:numCache>
                <c:formatCode>0.0</c:formatCode>
                <c:ptCount val="69"/>
                <c:pt idx="0">
                  <c:v>66.437949786262152</c:v>
                </c:pt>
                <c:pt idx="1">
                  <c:v>66.439593536039993</c:v>
                </c:pt>
                <c:pt idx="2">
                  <c:v>66.407758633757666</c:v>
                </c:pt>
                <c:pt idx="3">
                  <c:v>66.37531425943564</c:v>
                </c:pt>
                <c:pt idx="4">
                  <c:v>66.531410125379836</c:v>
                </c:pt>
                <c:pt idx="5">
                  <c:v>66.445685337277808</c:v>
                </c:pt>
                <c:pt idx="6">
                  <c:v>66.780053885878033</c:v>
                </c:pt>
                <c:pt idx="7">
                  <c:v>66.43486486827365</c:v>
                </c:pt>
                <c:pt idx="8">
                  <c:v>66.230827432418138</c:v>
                </c:pt>
                <c:pt idx="9">
                  <c:v>66.052629785210172</c:v>
                </c:pt>
                <c:pt idx="10">
                  <c:v>66.415760486274976</c:v>
                </c:pt>
                <c:pt idx="11">
                  <c:v>66.602204784276225</c:v>
                </c:pt>
                <c:pt idx="12">
                  <c:v>66.532077371053347</c:v>
                </c:pt>
                <c:pt idx="13">
                  <c:v>66.305538044576622</c:v>
                </c:pt>
                <c:pt idx="14">
                  <c:v>64.455576420086729</c:v>
                </c:pt>
                <c:pt idx="15">
                  <c:v>60.769848942254143</c:v>
                </c:pt>
                <c:pt idx="16">
                  <c:v>58.945884432427775</c:v>
                </c:pt>
                <c:pt idx="17">
                  <c:v>58.961005420189963</c:v>
                </c:pt>
                <c:pt idx="18">
                  <c:v>61.111379757766102</c:v>
                </c:pt>
                <c:pt idx="19">
                  <c:v>61.690586837892582</c:v>
                </c:pt>
                <c:pt idx="20">
                  <c:v>62.580627690404498</c:v>
                </c:pt>
                <c:pt idx="21">
                  <c:v>63.810351985438999</c:v>
                </c:pt>
                <c:pt idx="22">
                  <c:v>64.599251317460144</c:v>
                </c:pt>
                <c:pt idx="23">
                  <c:v>64.664607007633521</c:v>
                </c:pt>
                <c:pt idx="24">
                  <c:v>64.01437069646019</c:v>
                </c:pt>
                <c:pt idx="25">
                  <c:v>64.023911284479112</c:v>
                </c:pt>
                <c:pt idx="26">
                  <c:v>64.106152677788458</c:v>
                </c:pt>
                <c:pt idx="27">
                  <c:v>64.158878655284269</c:v>
                </c:pt>
                <c:pt idx="28">
                  <c:v>63.829882637792181</c:v>
                </c:pt>
                <c:pt idx="29">
                  <c:v>63.787571179974023</c:v>
                </c:pt>
                <c:pt idx="30">
                  <c:v>63.66499633355798</c:v>
                </c:pt>
                <c:pt idx="31">
                  <c:v>63.544454921688299</c:v>
                </c:pt>
                <c:pt idx="32">
                  <c:v>63.16654551928287</c:v>
                </c:pt>
                <c:pt idx="33">
                  <c:v>62.976823597691514</c:v>
                </c:pt>
                <c:pt idx="34">
                  <c:v>62.987735326847549</c:v>
                </c:pt>
                <c:pt idx="35">
                  <c:v>62.809146350474634</c:v>
                </c:pt>
                <c:pt idx="36">
                  <c:v>63.458455648826209</c:v>
                </c:pt>
                <c:pt idx="37">
                  <c:v>64.175261677247704</c:v>
                </c:pt>
                <c:pt idx="38">
                  <c:v>65.324694811730623</c:v>
                </c:pt>
                <c:pt idx="39">
                  <c:v>65.654970313479879</c:v>
                </c:pt>
                <c:pt idx="40">
                  <c:v>65.526891274011277</c:v>
                </c:pt>
                <c:pt idx="41">
                  <c:v>65.30924712039014</c:v>
                </c:pt>
                <c:pt idx="42">
                  <c:v>65.173812991212188</c:v>
                </c:pt>
                <c:pt idx="43">
                  <c:v>65.164095946351111</c:v>
                </c:pt>
                <c:pt idx="44">
                  <c:v>65.602140875238675</c:v>
                </c:pt>
                <c:pt idx="45">
                  <c:v>65.823660692513727</c:v>
                </c:pt>
                <c:pt idx="46">
                  <c:v>65.956902357502244</c:v>
                </c:pt>
                <c:pt idx="47">
                  <c:v>65.722809010767705</c:v>
                </c:pt>
                <c:pt idx="48">
                  <c:v>65.637826502989171</c:v>
                </c:pt>
                <c:pt idx="49">
                  <c:v>65.530288069298422</c:v>
                </c:pt>
                <c:pt idx="50">
                  <c:v>65.801160820426546</c:v>
                </c:pt>
                <c:pt idx="51">
                  <c:v>65.964037335758533</c:v>
                </c:pt>
                <c:pt idx="52">
                  <c:v>66.128288524159188</c:v>
                </c:pt>
                <c:pt idx="53">
                  <c:v>66.061818116643195</c:v>
                </c:pt>
                <c:pt idx="54">
                  <c:v>66.434268534954228</c:v>
                </c:pt>
                <c:pt idx="55">
                  <c:v>66.675197267782835</c:v>
                </c:pt>
                <c:pt idx="56">
                  <c:v>66.701678116462674</c:v>
                </c:pt>
                <c:pt idx="57">
                  <c:v>66.588334641056662</c:v>
                </c:pt>
                <c:pt idx="58">
                  <c:v>66.875504926883934</c:v>
                </c:pt>
                <c:pt idx="59">
                  <c:v>66.746459364072365</c:v>
                </c:pt>
                <c:pt idx="60">
                  <c:v>66.469899133996904</c:v>
                </c:pt>
                <c:pt idx="61">
                  <c:v>66.212698710975332</c:v>
                </c:pt>
                <c:pt idx="62">
                  <c:v>66.488268611966944</c:v>
                </c:pt>
                <c:pt idx="63">
                  <c:v>66.71445593531044</c:v>
                </c:pt>
                <c:pt idx="64">
                  <c:v>66.909845903172666</c:v>
                </c:pt>
                <c:pt idx="65">
                  <c:v>66.864409410053909</c:v>
                </c:pt>
                <c:pt idx="66">
                  <c:v>66.991506203370363</c:v>
                </c:pt>
                <c:pt idx="67">
                  <c:v>67.045893986923375</c:v>
                </c:pt>
                <c:pt idx="68">
                  <c:v>66.794550668477285</c:v>
                </c:pt>
              </c:numCache>
            </c:numRef>
          </c:val>
          <c:smooth val="1"/>
          <c:extLst>
            <c:ext xmlns:c16="http://schemas.microsoft.com/office/drawing/2014/chart" uri="{C3380CC4-5D6E-409C-BE32-E72D297353CC}">
              <c16:uniqueId val="{00000003-53F3-467F-BF4C-503F8879D6F1}"/>
            </c:ext>
          </c:extLst>
        </c:ser>
        <c:ser>
          <c:idx val="2"/>
          <c:order val="2"/>
          <c:tx>
            <c:strRef>
              <c:f>'[Indicadores sectoriales.xlsx]19'!$D$1</c:f>
              <c:strCache>
                <c:ptCount val="1"/>
                <c:pt idx="0">
                  <c:v>Bogotá</c:v>
                </c:pt>
              </c:strCache>
            </c:strRef>
          </c:tx>
          <c:spPr>
            <a:ln w="28575" cap="rnd">
              <a:solidFill>
                <a:srgbClr val="C00000"/>
              </a:solidFill>
              <a:round/>
            </a:ln>
            <a:effectLst/>
          </c:spPr>
          <c:marker>
            <c:symbol val="none"/>
          </c:marker>
          <c:dLbls>
            <c:dLbl>
              <c:idx val="6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53F3-467F-BF4C-503F8879D6F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sectoriales.xlsx]19'!$A$2:$A$70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sectoriales.xlsx]19'!$D$2:$D$70</c:f>
              <c:numCache>
                <c:formatCode>0.0</c:formatCode>
                <c:ptCount val="69"/>
                <c:pt idx="0">
                  <c:v>71.051240226300891</c:v>
                </c:pt>
                <c:pt idx="1">
                  <c:v>71.485778003985416</c:v>
                </c:pt>
                <c:pt idx="2">
                  <c:v>71.540008293323538</c:v>
                </c:pt>
                <c:pt idx="3">
                  <c:v>71.055405227172315</c:v>
                </c:pt>
                <c:pt idx="4">
                  <c:v>71.114518836191237</c:v>
                </c:pt>
                <c:pt idx="5">
                  <c:v>71.063472797723904</c:v>
                </c:pt>
                <c:pt idx="6">
                  <c:v>71.92079702476849</c:v>
                </c:pt>
                <c:pt idx="7">
                  <c:v>70.900818176409445</c:v>
                </c:pt>
                <c:pt idx="8">
                  <c:v>70.496305187403266</c:v>
                </c:pt>
                <c:pt idx="9">
                  <c:v>70.138490410296868</c:v>
                </c:pt>
                <c:pt idx="10">
                  <c:v>71.027911547454309</c:v>
                </c:pt>
                <c:pt idx="11">
                  <c:v>70.903275746704352</c:v>
                </c:pt>
                <c:pt idx="12">
                  <c:v>70.728435480299524</c:v>
                </c:pt>
                <c:pt idx="13">
                  <c:v>70.346936588831426</c:v>
                </c:pt>
                <c:pt idx="14">
                  <c:v>68.226927765887396</c:v>
                </c:pt>
                <c:pt idx="15">
                  <c:v>63.129603654892655</c:v>
                </c:pt>
                <c:pt idx="16">
                  <c:v>60.932214072628085</c:v>
                </c:pt>
                <c:pt idx="17">
                  <c:v>60.909678288064292</c:v>
                </c:pt>
                <c:pt idx="18">
                  <c:v>64.531630867341676</c:v>
                </c:pt>
                <c:pt idx="19">
                  <c:v>65.553864401405065</c:v>
                </c:pt>
                <c:pt idx="20">
                  <c:v>67.027326359487603</c:v>
                </c:pt>
                <c:pt idx="21">
                  <c:v>68.098429272449977</c:v>
                </c:pt>
                <c:pt idx="22">
                  <c:v>69.03980674822391</c:v>
                </c:pt>
                <c:pt idx="23">
                  <c:v>69.074847446218385</c:v>
                </c:pt>
                <c:pt idx="24">
                  <c:v>68.632427631379954</c:v>
                </c:pt>
                <c:pt idx="25">
                  <c:v>68.967690748261518</c:v>
                </c:pt>
                <c:pt idx="26">
                  <c:v>69.185176198790003</c:v>
                </c:pt>
                <c:pt idx="27">
                  <c:v>69.492535297390404</c:v>
                </c:pt>
                <c:pt idx="28">
                  <c:v>68.464891311771609</c:v>
                </c:pt>
                <c:pt idx="29">
                  <c:v>67.995642548096086</c:v>
                </c:pt>
                <c:pt idx="30">
                  <c:v>67.220825205699853</c:v>
                </c:pt>
                <c:pt idx="31">
                  <c:v>67.536973078703426</c:v>
                </c:pt>
                <c:pt idx="32">
                  <c:v>67.379702391692689</c:v>
                </c:pt>
                <c:pt idx="33">
                  <c:v>67.022103643821538</c:v>
                </c:pt>
                <c:pt idx="34">
                  <c:v>66.432352231904417</c:v>
                </c:pt>
                <c:pt idx="35">
                  <c:v>65.527152756189352</c:v>
                </c:pt>
                <c:pt idx="36">
                  <c:v>66.192298843122401</c:v>
                </c:pt>
                <c:pt idx="37">
                  <c:v>66.668103136520642</c:v>
                </c:pt>
                <c:pt idx="38">
                  <c:v>67.694798619756597</c:v>
                </c:pt>
                <c:pt idx="39">
                  <c:v>67.544741048266616</c:v>
                </c:pt>
                <c:pt idx="40">
                  <c:v>67.275374074508065</c:v>
                </c:pt>
                <c:pt idx="41">
                  <c:v>66.914245230434119</c:v>
                </c:pt>
                <c:pt idx="42">
                  <c:v>66.277787367100302</c:v>
                </c:pt>
                <c:pt idx="43">
                  <c:v>65.948449067106466</c:v>
                </c:pt>
                <c:pt idx="44">
                  <c:v>66.472951837238341</c:v>
                </c:pt>
                <c:pt idx="45">
                  <c:v>66.605577286625078</c:v>
                </c:pt>
                <c:pt idx="46">
                  <c:v>67.090245297873125</c:v>
                </c:pt>
                <c:pt idx="47">
                  <c:v>66.657930870723305</c:v>
                </c:pt>
                <c:pt idx="48">
                  <c:v>67.333786257622478</c:v>
                </c:pt>
                <c:pt idx="49">
                  <c:v>67.40811224632003</c:v>
                </c:pt>
                <c:pt idx="50">
                  <c:v>68.302299479239863</c:v>
                </c:pt>
                <c:pt idx="51">
                  <c:v>68.248332885354955</c:v>
                </c:pt>
                <c:pt idx="52">
                  <c:v>68.611845591953895</c:v>
                </c:pt>
                <c:pt idx="53">
                  <c:v>68.37908153029322</c:v>
                </c:pt>
                <c:pt idx="54">
                  <c:v>69.600776495997025</c:v>
                </c:pt>
                <c:pt idx="55">
                  <c:v>69.89833781770129</c:v>
                </c:pt>
                <c:pt idx="56">
                  <c:v>70.425769334094767</c:v>
                </c:pt>
                <c:pt idx="57">
                  <c:v>70.196830124745702</c:v>
                </c:pt>
                <c:pt idx="58">
                  <c:v>70.877551219692052</c:v>
                </c:pt>
                <c:pt idx="59">
                  <c:v>70.825286702934321</c:v>
                </c:pt>
                <c:pt idx="60">
                  <c:v>70.681901428679723</c:v>
                </c:pt>
                <c:pt idx="61">
                  <c:v>70.254108924127081</c:v>
                </c:pt>
                <c:pt idx="62">
                  <c:v>70.92269222825837</c:v>
                </c:pt>
                <c:pt idx="63">
                  <c:v>71.387237805595561</c:v>
                </c:pt>
                <c:pt idx="64">
                  <c:v>72.06303029150439</c:v>
                </c:pt>
                <c:pt idx="65">
                  <c:v>71.741872246575184</c:v>
                </c:pt>
                <c:pt idx="66">
                  <c:v>71.795810907047127</c:v>
                </c:pt>
                <c:pt idx="67">
                  <c:v>71.683693183494597</c:v>
                </c:pt>
                <c:pt idx="68">
                  <c:v>71.053363516344234</c:v>
                </c:pt>
              </c:numCache>
            </c:numRef>
          </c:val>
          <c:smooth val="1"/>
          <c:extLst>
            <c:ext xmlns:c16="http://schemas.microsoft.com/office/drawing/2014/chart" uri="{C3380CC4-5D6E-409C-BE32-E72D297353CC}">
              <c16:uniqueId val="{00000005-53F3-467F-BF4C-503F8879D6F1}"/>
            </c:ext>
          </c:extLst>
        </c:ser>
        <c:ser>
          <c:idx val="3"/>
          <c:order val="3"/>
          <c:tx>
            <c:strRef>
              <c:f>'[Indicadores sectoriales.xlsx]19'!$E$1</c:f>
              <c:strCache>
                <c:ptCount val="1"/>
                <c:pt idx="0">
                  <c:v>7 ciudades </c:v>
                </c:pt>
              </c:strCache>
            </c:strRef>
          </c:tx>
          <c:spPr>
            <a:ln w="28575" cap="rnd">
              <a:solidFill>
                <a:schemeClr val="accent2"/>
              </a:solidFill>
              <a:round/>
            </a:ln>
            <a:effectLst/>
          </c:spPr>
          <c:marker>
            <c:symbol val="none"/>
          </c:marker>
          <c:dLbls>
            <c:dLbl>
              <c:idx val="68"/>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3F3-467F-BF4C-503F8879D6F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sectoriales.xlsx]19'!$A$2:$A$70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sectoriales.xlsx]19'!$E$2:$E$70</c:f>
              <c:numCache>
                <c:formatCode>General</c:formatCode>
                <c:ptCount val="69"/>
                <c:pt idx="26" formatCode="0.0">
                  <c:v>61.136278322131133</c:v>
                </c:pt>
                <c:pt idx="27" formatCode="0.0">
                  <c:v>60.848687588639329</c:v>
                </c:pt>
                <c:pt idx="28" formatCode="0.0">
                  <c:v>60.472966518294811</c:v>
                </c:pt>
                <c:pt idx="29" formatCode="0.0">
                  <c:v>60.420030176117443</c:v>
                </c:pt>
                <c:pt idx="30" formatCode="0.0">
                  <c:v>60.742685780249076</c:v>
                </c:pt>
                <c:pt idx="31" formatCode="0.0">
                  <c:v>60.773538621096591</c:v>
                </c:pt>
                <c:pt idx="32" formatCode="0.0">
                  <c:v>60.25442857083074</c:v>
                </c:pt>
                <c:pt idx="33" formatCode="0.0">
                  <c:v>60.144372114646274</c:v>
                </c:pt>
                <c:pt idx="34" formatCode="0.0">
                  <c:v>60.313396648256557</c:v>
                </c:pt>
                <c:pt idx="35" formatCode="0.0">
                  <c:v>60.71751739804121</c:v>
                </c:pt>
                <c:pt idx="36" formatCode="0.0">
                  <c:v>61.682401999324668</c:v>
                </c:pt>
                <c:pt idx="37" formatCode="0.0">
                  <c:v>62.712290713607111</c:v>
                </c:pt>
                <c:pt idx="38" formatCode="0.0">
                  <c:v>63.954843248912255</c:v>
                </c:pt>
                <c:pt idx="39" formatCode="0.0">
                  <c:v>64.198449035373159</c:v>
                </c:pt>
                <c:pt idx="40" formatCode="0.0">
                  <c:v>64.294136880321901</c:v>
                </c:pt>
                <c:pt idx="41" formatCode="0.0">
                  <c:v>64.523570785685195</c:v>
                </c:pt>
                <c:pt idx="42" formatCode="0.0">
                  <c:v>65.05300174828939</c:v>
                </c:pt>
                <c:pt idx="43" formatCode="0.0">
                  <c:v>65.095292496666161</c:v>
                </c:pt>
                <c:pt idx="44" formatCode="0.0">
                  <c:v>65.293331046636197</c:v>
                </c:pt>
                <c:pt idx="45" formatCode="0.0">
                  <c:v>65.358696656037509</c:v>
                </c:pt>
                <c:pt idx="46" formatCode="0.0">
                  <c:v>65.467372816313571</c:v>
                </c:pt>
                <c:pt idx="47" formatCode="0.0">
                  <c:v>65.343329258883813</c:v>
                </c:pt>
                <c:pt idx="48" formatCode="0.0">
                  <c:v>65.023651825182242</c:v>
                </c:pt>
                <c:pt idx="49" formatCode="0.0">
                  <c:v>64.898310941918211</c:v>
                </c:pt>
                <c:pt idx="50" formatCode="0.0">
                  <c:v>64.79419366244133</c:v>
                </c:pt>
                <c:pt idx="51" formatCode="0.0">
                  <c:v>64.910736259499387</c:v>
                </c:pt>
                <c:pt idx="52" formatCode="0.0">
                  <c:v>64.983593583655747</c:v>
                </c:pt>
                <c:pt idx="53" formatCode="0.0">
                  <c:v>65.038675427961195</c:v>
                </c:pt>
                <c:pt idx="54" formatCode="0.0">
                  <c:v>65.07167386035961</c:v>
                </c:pt>
                <c:pt idx="55" formatCode="0.0">
                  <c:v>64.908145486173453</c:v>
                </c:pt>
                <c:pt idx="56" formatCode="0.0">
                  <c:v>64.680773102671623</c:v>
                </c:pt>
                <c:pt idx="57" formatCode="0.0">
                  <c:v>64.512693782970814</c:v>
                </c:pt>
                <c:pt idx="58" formatCode="0.0">
                  <c:v>64.677581592800365</c:v>
                </c:pt>
                <c:pt idx="59" formatCode="0.0">
                  <c:v>64.323613227685854</c:v>
                </c:pt>
                <c:pt idx="60" formatCode="0.0">
                  <c:v>64.022787241478667</c:v>
                </c:pt>
                <c:pt idx="61" formatCode="0.0">
                  <c:v>63.943489035685943</c:v>
                </c:pt>
                <c:pt idx="62" formatCode="0.0">
                  <c:v>63.969418998177595</c:v>
                </c:pt>
                <c:pt idx="63" formatCode="0.0">
                  <c:v>63.838687032112048</c:v>
                </c:pt>
                <c:pt idx="64" formatCode="0.0">
                  <c:v>63.750914973861292</c:v>
                </c:pt>
                <c:pt idx="65" formatCode="0.0">
                  <c:v>63.984976631386559</c:v>
                </c:pt>
                <c:pt idx="66" formatCode="0.0">
                  <c:v>64.344566599563834</c:v>
                </c:pt>
                <c:pt idx="67" formatCode="0.0">
                  <c:v>64.395855775072448</c:v>
                </c:pt>
                <c:pt idx="68" formatCode="0.0">
                  <c:v>64.455809437396496</c:v>
                </c:pt>
              </c:numCache>
            </c:numRef>
          </c:val>
          <c:smooth val="1"/>
          <c:extLst>
            <c:ext xmlns:c16="http://schemas.microsoft.com/office/drawing/2014/chart" uri="{C3380CC4-5D6E-409C-BE32-E72D297353CC}">
              <c16:uniqueId val="{00000007-53F3-467F-BF4C-503F8879D6F1}"/>
            </c:ext>
          </c:extLst>
        </c:ser>
        <c:dLbls>
          <c:showLegendKey val="0"/>
          <c:showVal val="0"/>
          <c:showCatName val="0"/>
          <c:showSerName val="0"/>
          <c:showPercent val="0"/>
          <c:showBubbleSize val="0"/>
        </c:dLbls>
        <c:smooth val="0"/>
        <c:axId val="83194304"/>
        <c:axId val="83190464"/>
      </c:lineChart>
      <c:dateAx>
        <c:axId val="83194304"/>
        <c:scaling>
          <c:orientation val="minMax"/>
          <c:min val="43891"/>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0464"/>
        <c:crosses val="autoZero"/>
        <c:auto val="1"/>
        <c:lblOffset val="100"/>
        <c:baseTimeUnit val="months"/>
      </c:dateAx>
      <c:valAx>
        <c:axId val="83190464"/>
        <c:scaling>
          <c:orientation val="minMax"/>
          <c:min val="5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4304"/>
        <c:crosses val="autoZero"/>
        <c:crossBetween val="between"/>
      </c:valAx>
      <c:spPr>
        <a:noFill/>
        <a:ln>
          <a:noFill/>
        </a:ln>
        <a:effectLst/>
      </c:spPr>
    </c:plotArea>
    <c:legend>
      <c:legendPos val="r"/>
      <c:layout>
        <c:manualLayout>
          <c:xMode val="edge"/>
          <c:yMode val="edge"/>
          <c:x val="0"/>
          <c:y val="4.1472222222222223E-3"/>
          <c:w val="1"/>
          <c:h val="5.0964814814814831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04671717171715E-2"/>
          <c:y val="3.574267676767677E-2"/>
          <c:w val="0.87954236111111106"/>
          <c:h val="0.72694343434343434"/>
        </c:manualLayout>
      </c:layout>
      <c:lineChart>
        <c:grouping val="standard"/>
        <c:varyColors val="0"/>
        <c:ser>
          <c:idx val="0"/>
          <c:order val="0"/>
          <c:tx>
            <c:strRef>
              <c:f>'[Indicadores sectoriales.xlsx]17'!$B$1</c:f>
              <c:strCache>
                <c:ptCount val="1"/>
                <c:pt idx="0">
                  <c:v>Colombia</c:v>
                </c:pt>
              </c:strCache>
            </c:strRef>
          </c:tx>
          <c:spPr>
            <a:ln w="28575" cap="rnd">
              <a:solidFill>
                <a:srgbClr val="002060"/>
              </a:solidFill>
              <a:round/>
            </a:ln>
            <a:effectLst/>
          </c:spPr>
          <c:marker>
            <c:symbol val="none"/>
          </c:marker>
          <c:dLbls>
            <c:dLbl>
              <c:idx val="68"/>
              <c:layout>
                <c:manualLayout>
                  <c:x val="0"/>
                  <c:y val="1.76388888888888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D3C-472B-9C9F-A2C2F255F35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sectoriales.xlsx]17'!$A$2:$A$70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sectoriales.xlsx]17'!$B$2:$B$70</c:f>
              <c:numCache>
                <c:formatCode>0.0</c:formatCode>
                <c:ptCount val="69"/>
                <c:pt idx="0">
                  <c:v>10.685958453150096</c:v>
                </c:pt>
                <c:pt idx="1">
                  <c:v>11.708805079530075</c:v>
                </c:pt>
                <c:pt idx="2">
                  <c:v>12.115065796163636</c:v>
                </c:pt>
                <c:pt idx="3">
                  <c:v>11.313951548192327</c:v>
                </c:pt>
                <c:pt idx="4">
                  <c:v>10.930891362919283</c:v>
                </c:pt>
                <c:pt idx="5">
                  <c:v>10.440873487803266</c:v>
                </c:pt>
                <c:pt idx="6">
                  <c:v>10.648824493442287</c:v>
                </c:pt>
                <c:pt idx="7">
                  <c:v>10.729848343504532</c:v>
                </c:pt>
                <c:pt idx="8">
                  <c:v>11.092326707856188</c:v>
                </c:pt>
                <c:pt idx="9">
                  <c:v>10.702088973652337</c:v>
                </c:pt>
                <c:pt idx="10">
                  <c:v>10.177739755508751</c:v>
                </c:pt>
                <c:pt idx="11">
                  <c:v>9.8976717791265081</c:v>
                </c:pt>
                <c:pt idx="12">
                  <c:v>10.999943371006257</c:v>
                </c:pt>
                <c:pt idx="13">
                  <c:v>12.069462380579091</c:v>
                </c:pt>
                <c:pt idx="14">
                  <c:v>13.150012700378843</c:v>
                </c:pt>
                <c:pt idx="15">
                  <c:v>15.24429582104074</c:v>
                </c:pt>
                <c:pt idx="16">
                  <c:v>18.398372943681689</c:v>
                </c:pt>
                <c:pt idx="17">
                  <c:v>20.939892729193975</c:v>
                </c:pt>
                <c:pt idx="18">
                  <c:v>21.070875473109744</c:v>
                </c:pt>
                <c:pt idx="19">
                  <c:v>19.548443283848449</c:v>
                </c:pt>
                <c:pt idx="20">
                  <c:v>18.173895138214753</c:v>
                </c:pt>
                <c:pt idx="21">
                  <c:v>16.319920277988409</c:v>
                </c:pt>
                <c:pt idx="22">
                  <c:v>15.154697671463849</c:v>
                </c:pt>
                <c:pt idx="23">
                  <c:v>14.373789177263415</c:v>
                </c:pt>
                <c:pt idx="24">
                  <c:v>15.111248612408387</c:v>
                </c:pt>
                <c:pt idx="25">
                  <c:v>15.67135707114633</c:v>
                </c:pt>
                <c:pt idx="26">
                  <c:v>15.947484479703242</c:v>
                </c:pt>
                <c:pt idx="27">
                  <c:v>15.267107358393501</c:v>
                </c:pt>
                <c:pt idx="28">
                  <c:v>15.138338219718353</c:v>
                </c:pt>
                <c:pt idx="29">
                  <c:v>15.112269271531401</c:v>
                </c:pt>
                <c:pt idx="30">
                  <c:v>14.304409120314986</c:v>
                </c:pt>
                <c:pt idx="31">
                  <c:v>13.521489826973454</c:v>
                </c:pt>
                <c:pt idx="32">
                  <c:v>12.627435635915043</c:v>
                </c:pt>
                <c:pt idx="33">
                  <c:v>12.271837459685031</c:v>
                </c:pt>
                <c:pt idx="34">
                  <c:v>11.828670056576536</c:v>
                </c:pt>
                <c:pt idx="35">
                  <c:v>11.540230873698439</c:v>
                </c:pt>
                <c:pt idx="36">
                  <c:v>12.429427141989374</c:v>
                </c:pt>
                <c:pt idx="37">
                  <c:v>12.884850618321442</c:v>
                </c:pt>
                <c:pt idx="38">
                  <c:v>13.215435780383606</c:v>
                </c:pt>
                <c:pt idx="39">
                  <c:v>12.066904233680257</c:v>
                </c:pt>
                <c:pt idx="40">
                  <c:v>11.311140983973054</c:v>
                </c:pt>
                <c:pt idx="41">
                  <c:v>11.025727706086274</c:v>
                </c:pt>
                <c:pt idx="42">
                  <c:v>10.966068320310077</c:v>
                </c:pt>
                <c:pt idx="43">
                  <c:v>10.96054568702602</c:v>
                </c:pt>
                <c:pt idx="44">
                  <c:v>10.789338460098492</c:v>
                </c:pt>
                <c:pt idx="45">
                  <c:v>10.366285392000128</c:v>
                </c:pt>
                <c:pt idx="46">
                  <c:v>9.9917974237772427</c:v>
                </c:pt>
                <c:pt idx="47">
                  <c:v>9.8323440585644679</c:v>
                </c:pt>
                <c:pt idx="48">
                  <c:v>11.158933232666572</c:v>
                </c:pt>
                <c:pt idx="49">
                  <c:v>11.773006318057288</c:v>
                </c:pt>
                <c:pt idx="50">
                  <c:v>11.686356001437808</c:v>
                </c:pt>
                <c:pt idx="51">
                  <c:v>10.701309237462807</c:v>
                </c:pt>
                <c:pt idx="52">
                  <c:v>10.411246887639981</c:v>
                </c:pt>
                <c:pt idx="53">
                  <c:v>10.18018419761076</c:v>
                </c:pt>
                <c:pt idx="54">
                  <c:v>9.7941889216235545</c:v>
                </c:pt>
                <c:pt idx="55">
                  <c:v>9.3978274739898691</c:v>
                </c:pt>
                <c:pt idx="56">
                  <c:v>9.3680175103529582</c:v>
                </c:pt>
                <c:pt idx="57">
                  <c:v>9.2536835960484822</c:v>
                </c:pt>
                <c:pt idx="58">
                  <c:v>9.1635910391967208</c:v>
                </c:pt>
                <c:pt idx="59">
                  <c:v>9.4169019061250303</c:v>
                </c:pt>
                <c:pt idx="60">
                  <c:v>10.554167961438136</c:v>
                </c:pt>
                <c:pt idx="61">
                  <c:v>11.444273483294584</c:v>
                </c:pt>
                <c:pt idx="62">
                  <c:v>11.868136514026746</c:v>
                </c:pt>
                <c:pt idx="63">
                  <c:v>11.198690976684169</c:v>
                </c:pt>
                <c:pt idx="64">
                  <c:v>10.745158002330344</c:v>
                </c:pt>
                <c:pt idx="65">
                  <c:v>10.407023241554633</c:v>
                </c:pt>
                <c:pt idx="66">
                  <c:v>10.163763761097819</c:v>
                </c:pt>
                <c:pt idx="67">
                  <c:v>9.948306347266449</c:v>
                </c:pt>
                <c:pt idx="68">
                  <c:v>9.5731475264421988</c:v>
                </c:pt>
              </c:numCache>
            </c:numRef>
          </c:val>
          <c:smooth val="1"/>
          <c:extLst>
            <c:ext xmlns:c16="http://schemas.microsoft.com/office/drawing/2014/chart" uri="{C3380CC4-5D6E-409C-BE32-E72D297353CC}">
              <c16:uniqueId val="{00000001-2D3C-472B-9C9F-A2C2F255F351}"/>
            </c:ext>
          </c:extLst>
        </c:ser>
        <c:ser>
          <c:idx val="1"/>
          <c:order val="1"/>
          <c:tx>
            <c:strRef>
              <c:f>'[Indicadores sectoriales.xlsx]17'!$C$1</c:f>
              <c:strCache>
                <c:ptCount val="1"/>
                <c:pt idx="0">
                  <c:v>13 ciudades A.M.</c:v>
                </c:pt>
              </c:strCache>
            </c:strRef>
          </c:tx>
          <c:spPr>
            <a:ln w="28575" cap="rnd">
              <a:solidFill>
                <a:schemeClr val="bg1">
                  <a:lumMod val="50000"/>
                </a:schemeClr>
              </a:solidFill>
              <a:round/>
            </a:ln>
            <a:effectLst/>
          </c:spPr>
          <c:marker>
            <c:symbol val="none"/>
          </c:marker>
          <c:dLbls>
            <c:dLbl>
              <c:idx val="68"/>
              <c:layout>
                <c:manualLayout>
                  <c:x val="-2.2048611111112728E-3"/>
                  <c:y val="-5.2916666666666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D3C-472B-9C9F-A2C2F255F35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sectoriales.xlsx]17'!$A$2:$A$70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sectoriales.xlsx]17'!$C$2:$C$70</c:f>
              <c:numCache>
                <c:formatCode>0.0</c:formatCode>
                <c:ptCount val="69"/>
                <c:pt idx="0">
                  <c:v>11.737427388272813</c:v>
                </c:pt>
                <c:pt idx="1">
                  <c:v>12.637202421693667</c:v>
                </c:pt>
                <c:pt idx="2">
                  <c:v>13.052497592336687</c:v>
                </c:pt>
                <c:pt idx="3">
                  <c:v>12.209335685432645</c:v>
                </c:pt>
                <c:pt idx="4">
                  <c:v>11.824230116148918</c:v>
                </c:pt>
                <c:pt idx="5">
                  <c:v>11.375361170610589</c:v>
                </c:pt>
                <c:pt idx="6">
                  <c:v>11.168573612289087</c:v>
                </c:pt>
                <c:pt idx="7">
                  <c:v>11.18953558215739</c:v>
                </c:pt>
                <c:pt idx="8">
                  <c:v>11.036649288925158</c:v>
                </c:pt>
                <c:pt idx="9">
                  <c:v>10.933852884463539</c:v>
                </c:pt>
                <c:pt idx="10">
                  <c:v>10.541973622418336</c:v>
                </c:pt>
                <c:pt idx="11">
                  <c:v>10.690666884652934</c:v>
                </c:pt>
                <c:pt idx="12">
                  <c:v>11.668481572069785</c:v>
                </c:pt>
                <c:pt idx="13">
                  <c:v>12.153494336173091</c:v>
                </c:pt>
                <c:pt idx="14">
                  <c:v>13.148758520545314</c:v>
                </c:pt>
                <c:pt idx="15">
                  <c:v>16.440764283142475</c:v>
                </c:pt>
                <c:pt idx="16">
                  <c:v>21.08828916035019</c:v>
                </c:pt>
                <c:pt idx="17">
                  <c:v>25.155089907854709</c:v>
                </c:pt>
                <c:pt idx="18">
                  <c:v>25.552624342479618</c:v>
                </c:pt>
                <c:pt idx="19">
                  <c:v>23.85434280255836</c:v>
                </c:pt>
                <c:pt idx="20">
                  <c:v>21.511152747346816</c:v>
                </c:pt>
                <c:pt idx="21">
                  <c:v>18.750374377574826</c:v>
                </c:pt>
                <c:pt idx="22">
                  <c:v>17.328334667780783</c:v>
                </c:pt>
                <c:pt idx="23">
                  <c:v>16.371816906040053</c:v>
                </c:pt>
                <c:pt idx="24">
                  <c:v>17.061624972846001</c:v>
                </c:pt>
                <c:pt idx="25">
                  <c:v>17.800030336391032</c:v>
                </c:pt>
                <c:pt idx="26">
                  <c:v>18.034290385308942</c:v>
                </c:pt>
                <c:pt idx="27">
                  <c:v>17.372659739206199</c:v>
                </c:pt>
                <c:pt idx="28">
                  <c:v>16.861487589536878</c:v>
                </c:pt>
                <c:pt idx="29">
                  <c:v>16.719131745636158</c:v>
                </c:pt>
                <c:pt idx="30">
                  <c:v>15.815338250300726</c:v>
                </c:pt>
                <c:pt idx="31">
                  <c:v>14.754784264441259</c:v>
                </c:pt>
                <c:pt idx="32">
                  <c:v>13.769483325971654</c:v>
                </c:pt>
                <c:pt idx="33">
                  <c:v>13.190800447694151</c:v>
                </c:pt>
                <c:pt idx="34">
                  <c:v>12.797416025360784</c:v>
                </c:pt>
                <c:pt idx="35">
                  <c:v>12.176156315034635</c:v>
                </c:pt>
                <c:pt idx="36">
                  <c:v>12.827460358335067</c:v>
                </c:pt>
                <c:pt idx="37">
                  <c:v>13.001948588127584</c:v>
                </c:pt>
                <c:pt idx="38">
                  <c:v>13.385761031078818</c:v>
                </c:pt>
                <c:pt idx="39">
                  <c:v>12.138201757253677</c:v>
                </c:pt>
                <c:pt idx="40">
                  <c:v>11.575788803374619</c:v>
                </c:pt>
                <c:pt idx="41">
                  <c:v>11.269100821530053</c:v>
                </c:pt>
                <c:pt idx="42">
                  <c:v>11.341706006183916</c:v>
                </c:pt>
                <c:pt idx="43">
                  <c:v>11.274186865494691</c:v>
                </c:pt>
                <c:pt idx="44">
                  <c:v>10.843612422725389</c:v>
                </c:pt>
                <c:pt idx="45">
                  <c:v>10.387460338176602</c:v>
                </c:pt>
                <c:pt idx="46">
                  <c:v>9.8208552571526262</c:v>
                </c:pt>
                <c:pt idx="47">
                  <c:v>9.9444084204657734</c:v>
                </c:pt>
                <c:pt idx="48">
                  <c:v>11.475588191610724</c:v>
                </c:pt>
                <c:pt idx="49">
                  <c:v>12.272759956410363</c:v>
                </c:pt>
                <c:pt idx="50">
                  <c:v>12.145867388090394</c:v>
                </c:pt>
                <c:pt idx="51">
                  <c:v>11.017774281549125</c:v>
                </c:pt>
                <c:pt idx="52">
                  <c:v>10.923967736017234</c:v>
                </c:pt>
                <c:pt idx="53">
                  <c:v>10.374699385911866</c:v>
                </c:pt>
                <c:pt idx="54">
                  <c:v>9.9404126277576363</c:v>
                </c:pt>
                <c:pt idx="55">
                  <c:v>9.40287802451288</c:v>
                </c:pt>
                <c:pt idx="56">
                  <c:v>9.6686553911418063</c:v>
                </c:pt>
                <c:pt idx="57">
                  <c:v>9.3901207863010399</c:v>
                </c:pt>
                <c:pt idx="58">
                  <c:v>9.0801930984461023</c:v>
                </c:pt>
                <c:pt idx="59">
                  <c:v>9.2796583650558517</c:v>
                </c:pt>
                <c:pt idx="60">
                  <c:v>10.413285910623522</c:v>
                </c:pt>
                <c:pt idx="61">
                  <c:v>11.412066641585312</c:v>
                </c:pt>
                <c:pt idx="62">
                  <c:v>11.580217722823775</c:v>
                </c:pt>
                <c:pt idx="63">
                  <c:v>10.907242628478512</c:v>
                </c:pt>
                <c:pt idx="64">
                  <c:v>10.47029512273209</c:v>
                </c:pt>
                <c:pt idx="65">
                  <c:v>10.283603083343564</c:v>
                </c:pt>
                <c:pt idx="66">
                  <c:v>10.237990374702305</c:v>
                </c:pt>
                <c:pt idx="67">
                  <c:v>10.135410285114643</c:v>
                </c:pt>
                <c:pt idx="68">
                  <c:v>9.7913541877345569</c:v>
                </c:pt>
              </c:numCache>
            </c:numRef>
          </c:val>
          <c:smooth val="1"/>
          <c:extLst>
            <c:ext xmlns:c16="http://schemas.microsoft.com/office/drawing/2014/chart" uri="{C3380CC4-5D6E-409C-BE32-E72D297353CC}">
              <c16:uniqueId val="{00000003-2D3C-472B-9C9F-A2C2F255F351}"/>
            </c:ext>
          </c:extLst>
        </c:ser>
        <c:ser>
          <c:idx val="2"/>
          <c:order val="2"/>
          <c:tx>
            <c:strRef>
              <c:f>'[Indicadores sectoriales.xlsx]17'!$D$1</c:f>
              <c:strCache>
                <c:ptCount val="1"/>
                <c:pt idx="0">
                  <c:v>Bogotá</c:v>
                </c:pt>
              </c:strCache>
            </c:strRef>
          </c:tx>
          <c:spPr>
            <a:ln w="28575" cap="rnd">
              <a:solidFill>
                <a:srgbClr val="C00000"/>
              </a:solidFill>
              <a:round/>
            </a:ln>
            <a:effectLst/>
          </c:spPr>
          <c:marker>
            <c:symbol val="none"/>
          </c:marker>
          <c:dLbls>
            <c:dLbl>
              <c:idx val="68"/>
              <c:layout>
                <c:manualLayout>
                  <c:x val="0"/>
                  <c:y val="8.231481481481481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D3C-472B-9C9F-A2C2F255F35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sectoriales.xlsx]17'!$A$2:$A$70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sectoriales.xlsx]17'!$D$2:$D$70</c:f>
              <c:numCache>
                <c:formatCode>0.0</c:formatCode>
                <c:ptCount val="69"/>
                <c:pt idx="0">
                  <c:v>11.377107967686499</c:v>
                </c:pt>
                <c:pt idx="1">
                  <c:v>12.730266594021975</c:v>
                </c:pt>
                <c:pt idx="2">
                  <c:v>13.278168968555523</c:v>
                </c:pt>
                <c:pt idx="3">
                  <c:v>11.936282125132095</c:v>
                </c:pt>
                <c:pt idx="4">
                  <c:v>11.01893670942267</c:v>
                </c:pt>
                <c:pt idx="5">
                  <c:v>10.273185311758537</c:v>
                </c:pt>
                <c:pt idx="6">
                  <c:v>10.358577764845569</c:v>
                </c:pt>
                <c:pt idx="7">
                  <c:v>10.365459253401092</c:v>
                </c:pt>
                <c:pt idx="8">
                  <c:v>10.180977136615688</c:v>
                </c:pt>
                <c:pt idx="9">
                  <c:v>10.043039200828403</c:v>
                </c:pt>
                <c:pt idx="10">
                  <c:v>9.5849861900701789</c:v>
                </c:pt>
                <c:pt idx="11">
                  <c:v>9.7397333803622672</c:v>
                </c:pt>
                <c:pt idx="12">
                  <c:v>10.706654088025397</c:v>
                </c:pt>
                <c:pt idx="13">
                  <c:v>11.067040872463798</c:v>
                </c:pt>
                <c:pt idx="14">
                  <c:v>12.115352592080075</c:v>
                </c:pt>
                <c:pt idx="15">
                  <c:v>14.893733533097578</c:v>
                </c:pt>
                <c:pt idx="16">
                  <c:v>19.607209354521572</c:v>
                </c:pt>
                <c:pt idx="17">
                  <c:v>23.988925881149122</c:v>
                </c:pt>
                <c:pt idx="18">
                  <c:v>25.540375748158866</c:v>
                </c:pt>
                <c:pt idx="19">
                  <c:v>24.429099601901669</c:v>
                </c:pt>
                <c:pt idx="20">
                  <c:v>22.274040781594888</c:v>
                </c:pt>
                <c:pt idx="21">
                  <c:v>19.204875351581858</c:v>
                </c:pt>
                <c:pt idx="22">
                  <c:v>17.288962591129533</c:v>
                </c:pt>
                <c:pt idx="23">
                  <c:v>16.28053268237624</c:v>
                </c:pt>
                <c:pt idx="24">
                  <c:v>17.573137453600456</c:v>
                </c:pt>
                <c:pt idx="25">
                  <c:v>19.388757540312319</c:v>
                </c:pt>
                <c:pt idx="26">
                  <c:v>19.945283118122745</c:v>
                </c:pt>
                <c:pt idx="27">
                  <c:v>18.800236916938296</c:v>
                </c:pt>
                <c:pt idx="28">
                  <c:v>17.638254890937407</c:v>
                </c:pt>
                <c:pt idx="29">
                  <c:v>17.65846893042351</c:v>
                </c:pt>
                <c:pt idx="30">
                  <c:v>16.761758201493578</c:v>
                </c:pt>
                <c:pt idx="31">
                  <c:v>15.79664907801665</c:v>
                </c:pt>
                <c:pt idx="32">
                  <c:v>13.971876093124488</c:v>
                </c:pt>
                <c:pt idx="33">
                  <c:v>13.457067944668527</c:v>
                </c:pt>
                <c:pt idx="34">
                  <c:v>13.033878933798713</c:v>
                </c:pt>
                <c:pt idx="35">
                  <c:v>12.908001253218703</c:v>
                </c:pt>
                <c:pt idx="36">
                  <c:v>13.883984178951557</c:v>
                </c:pt>
                <c:pt idx="37">
                  <c:v>14.193826239439861</c:v>
                </c:pt>
                <c:pt idx="38">
                  <c:v>14.604845259478925</c:v>
                </c:pt>
                <c:pt idx="39">
                  <c:v>12.593664116441616</c:v>
                </c:pt>
                <c:pt idx="40">
                  <c:v>11.504273718166475</c:v>
                </c:pt>
                <c:pt idx="41">
                  <c:v>11.130164525452702</c:v>
                </c:pt>
                <c:pt idx="42">
                  <c:v>11.185731957807697</c:v>
                </c:pt>
                <c:pt idx="43">
                  <c:v>11.198822504014387</c:v>
                </c:pt>
                <c:pt idx="44">
                  <c:v>10.072814390395688</c:v>
                </c:pt>
                <c:pt idx="45">
                  <c:v>9.5734160338981198</c:v>
                </c:pt>
                <c:pt idx="46">
                  <c:v>9.1252488411927075</c:v>
                </c:pt>
                <c:pt idx="47">
                  <c:v>9.8324889932744206</c:v>
                </c:pt>
                <c:pt idx="48">
                  <c:v>12.020759897285012</c:v>
                </c:pt>
                <c:pt idx="49">
                  <c:v>12.909588542725553</c:v>
                </c:pt>
                <c:pt idx="50">
                  <c:v>12.55613376624404</c:v>
                </c:pt>
                <c:pt idx="51">
                  <c:v>10.729456217437077</c:v>
                </c:pt>
                <c:pt idx="52">
                  <c:v>10.769587758201935</c:v>
                </c:pt>
                <c:pt idx="53">
                  <c:v>10.064221843713261</c:v>
                </c:pt>
                <c:pt idx="54">
                  <c:v>9.9447137724903989</c:v>
                </c:pt>
                <c:pt idx="55">
                  <c:v>9.2166559539216575</c:v>
                </c:pt>
                <c:pt idx="56">
                  <c:v>9.6830880211538588</c:v>
                </c:pt>
                <c:pt idx="57">
                  <c:v>9.3305256424273129</c:v>
                </c:pt>
                <c:pt idx="58">
                  <c:v>8.7470976138072647</c:v>
                </c:pt>
                <c:pt idx="59">
                  <c:v>9.3609783191664917</c:v>
                </c:pt>
                <c:pt idx="60">
                  <c:v>10.323749552883813</c:v>
                </c:pt>
                <c:pt idx="61">
                  <c:v>11.394872792785174</c:v>
                </c:pt>
                <c:pt idx="62">
                  <c:v>10.646133201563243</c:v>
                </c:pt>
                <c:pt idx="63">
                  <c:v>10.085024447162459</c:v>
                </c:pt>
                <c:pt idx="64">
                  <c:v>9.8598728132909645</c:v>
                </c:pt>
                <c:pt idx="65">
                  <c:v>10.06888265569089</c:v>
                </c:pt>
                <c:pt idx="66">
                  <c:v>9.9590462615578108</c:v>
                </c:pt>
                <c:pt idx="67">
                  <c:v>9.843004550599197</c:v>
                </c:pt>
                <c:pt idx="68">
                  <c:v>9.3488382356433224</c:v>
                </c:pt>
              </c:numCache>
            </c:numRef>
          </c:val>
          <c:smooth val="1"/>
          <c:extLst>
            <c:ext xmlns:c16="http://schemas.microsoft.com/office/drawing/2014/chart" uri="{C3380CC4-5D6E-409C-BE32-E72D297353CC}">
              <c16:uniqueId val="{00000005-2D3C-472B-9C9F-A2C2F255F351}"/>
            </c:ext>
          </c:extLst>
        </c:ser>
        <c:ser>
          <c:idx val="3"/>
          <c:order val="3"/>
          <c:tx>
            <c:strRef>
              <c:f>'[Indicadores sectoriales.xlsx]17'!$E$1</c:f>
              <c:strCache>
                <c:ptCount val="1"/>
                <c:pt idx="0">
                  <c:v>7 ciudades </c:v>
                </c:pt>
              </c:strCache>
            </c:strRef>
          </c:tx>
          <c:spPr>
            <a:ln w="28575" cap="rnd">
              <a:solidFill>
                <a:schemeClr val="accent2"/>
              </a:solidFill>
              <a:round/>
            </a:ln>
            <a:effectLst/>
          </c:spPr>
          <c:marker>
            <c:symbol val="none"/>
          </c:marker>
          <c:dLbls>
            <c:dLbl>
              <c:idx val="68"/>
              <c:layout>
                <c:manualLayout>
                  <c:x val="4.4097222222220607E-3"/>
                  <c:y val="-0.10583333333333339"/>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D3C-472B-9C9F-A2C2F255F351}"/>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sectoriales.xlsx]17'!$A$2:$A$70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sectoriales.xlsx]17'!$E$2:$E$70</c:f>
              <c:numCache>
                <c:formatCode>General</c:formatCode>
                <c:ptCount val="69"/>
                <c:pt idx="26" formatCode="0.0">
                  <c:v>17.151038634485182</c:v>
                </c:pt>
                <c:pt idx="27" formatCode="0.0">
                  <c:v>16.749609220983778</c:v>
                </c:pt>
                <c:pt idx="28" formatCode="0.0">
                  <c:v>16.772482923719942</c:v>
                </c:pt>
                <c:pt idx="29" formatCode="0.0">
                  <c:v>16.75829581593586</c:v>
                </c:pt>
                <c:pt idx="30" formatCode="0.0">
                  <c:v>15.82985455061395</c:v>
                </c:pt>
                <c:pt idx="31" formatCode="0.0">
                  <c:v>14.649414812219405</c:v>
                </c:pt>
                <c:pt idx="32" formatCode="0.0">
                  <c:v>13.822248746254159</c:v>
                </c:pt>
                <c:pt idx="33" formatCode="0.0">
                  <c:v>13.12252640110251</c:v>
                </c:pt>
                <c:pt idx="34" formatCode="0.0">
                  <c:v>12.572210953549831</c:v>
                </c:pt>
                <c:pt idx="35" formatCode="0.0">
                  <c:v>11.616797460314521</c:v>
                </c:pt>
                <c:pt idx="36" formatCode="0.0">
                  <c:v>12.290217641431383</c:v>
                </c:pt>
                <c:pt idx="37" formatCode="0.0">
                  <c:v>12.504483984036096</c:v>
                </c:pt>
                <c:pt idx="38" formatCode="0.0">
                  <c:v>12.958469997447708</c:v>
                </c:pt>
                <c:pt idx="39" formatCode="0.0">
                  <c:v>12.231563435268415</c:v>
                </c:pt>
                <c:pt idx="40" formatCode="0.0">
                  <c:v>11.809234927897034</c:v>
                </c:pt>
                <c:pt idx="41" formatCode="0.0">
                  <c:v>11.652137691683091</c:v>
                </c:pt>
                <c:pt idx="42" formatCode="0.0">
                  <c:v>11.469572593601063</c:v>
                </c:pt>
                <c:pt idx="43" formatCode="0.0">
                  <c:v>11.127163995157375</c:v>
                </c:pt>
                <c:pt idx="44" formatCode="0.0">
                  <c:v>10.751269449055872</c:v>
                </c:pt>
                <c:pt idx="45" formatCode="0.0">
                  <c:v>10.055157017411046</c:v>
                </c:pt>
                <c:pt idx="46" formatCode="0.0">
                  <c:v>9.7034885650091365</c:v>
                </c:pt>
                <c:pt idx="47" formatCode="0.0">
                  <c:v>9.5659823215412505</c:v>
                </c:pt>
                <c:pt idx="48" formatCode="0.0">
                  <c:v>10.953212379780036</c:v>
                </c:pt>
                <c:pt idx="49" formatCode="0.0">
                  <c:v>11.552772165278121</c:v>
                </c:pt>
                <c:pt idx="50" formatCode="0.0">
                  <c:v>11.687232351116629</c:v>
                </c:pt>
                <c:pt idx="51" formatCode="0.0">
                  <c:v>11.034406635531782</c:v>
                </c:pt>
                <c:pt idx="52" formatCode="0.0">
                  <c:v>10.972508530118375</c:v>
                </c:pt>
                <c:pt idx="53" formatCode="0.0">
                  <c:v>10.402705757426846</c:v>
                </c:pt>
                <c:pt idx="54" formatCode="0.0">
                  <c:v>9.8586588806891502</c:v>
                </c:pt>
                <c:pt idx="55" formatCode="0.0">
                  <c:v>9.3680171386850297</c:v>
                </c:pt>
                <c:pt idx="56" formatCode="0.0">
                  <c:v>9.5151441535351378</c:v>
                </c:pt>
                <c:pt idx="57" formatCode="0.0">
                  <c:v>9.172521619345142</c:v>
                </c:pt>
                <c:pt idx="58" formatCode="0.0">
                  <c:v>8.8684443373128428</c:v>
                </c:pt>
                <c:pt idx="59" formatCode="0.0">
                  <c:v>8.7676910203647545</c:v>
                </c:pt>
                <c:pt idx="60" formatCode="0.0">
                  <c:v>9.9922143150412843</c:v>
                </c:pt>
                <c:pt idx="61" formatCode="0.0">
                  <c:v>11.025960188624305</c:v>
                </c:pt>
                <c:pt idx="62" formatCode="0.0">
                  <c:v>11.831369912838289</c:v>
                </c:pt>
                <c:pt idx="63" formatCode="0.0">
                  <c:v>11.020392455976481</c:v>
                </c:pt>
                <c:pt idx="64" formatCode="0.0">
                  <c:v>10.432693811504667</c:v>
                </c:pt>
                <c:pt idx="65" formatCode="0.0">
                  <c:v>10.093467612496045</c:v>
                </c:pt>
                <c:pt idx="66" formatCode="0.0">
                  <c:v>10.315944287489447</c:v>
                </c:pt>
                <c:pt idx="67" formatCode="0.0">
                  <c:v>10.31601249049084</c:v>
                </c:pt>
                <c:pt idx="68" formatCode="0.0">
                  <c:v>9.9334996929410799</c:v>
                </c:pt>
              </c:numCache>
            </c:numRef>
          </c:val>
          <c:smooth val="1"/>
          <c:extLst>
            <c:ext xmlns:c16="http://schemas.microsoft.com/office/drawing/2014/chart" uri="{C3380CC4-5D6E-409C-BE32-E72D297353CC}">
              <c16:uniqueId val="{00000007-2D3C-472B-9C9F-A2C2F255F351}"/>
            </c:ext>
          </c:extLst>
        </c:ser>
        <c:dLbls>
          <c:showLegendKey val="0"/>
          <c:showVal val="0"/>
          <c:showCatName val="0"/>
          <c:showSerName val="0"/>
          <c:showPercent val="0"/>
          <c:showBubbleSize val="0"/>
        </c:dLbls>
        <c:smooth val="0"/>
        <c:axId val="83194304"/>
        <c:axId val="83190464"/>
      </c:lineChart>
      <c:dateAx>
        <c:axId val="83194304"/>
        <c:scaling>
          <c:orientation val="minMax"/>
          <c:min val="43891"/>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0464"/>
        <c:crosses val="autoZero"/>
        <c:auto val="1"/>
        <c:lblOffset val="100"/>
        <c:baseTimeUnit val="months"/>
      </c:dateAx>
      <c:valAx>
        <c:axId val="83190464"/>
        <c:scaling>
          <c:orientation val="minMax"/>
          <c:min val="5"/>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4304"/>
        <c:crosses val="autoZero"/>
        <c:crossBetween val="between"/>
      </c:valAx>
      <c:spPr>
        <a:noFill/>
        <a:ln>
          <a:noFill/>
        </a:ln>
        <a:effectLst/>
      </c:spPr>
    </c:plotArea>
    <c:legend>
      <c:legendPos val="r"/>
      <c:layout>
        <c:manualLayout>
          <c:xMode val="edge"/>
          <c:yMode val="edge"/>
          <c:x val="6.0717534722222223E-2"/>
          <c:y val="4.1472222222222058E-3"/>
          <c:w val="0.9326678819444445"/>
          <c:h val="0.1097611111111111"/>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1104671717171715E-2"/>
          <c:y val="3.574267676767677E-2"/>
          <c:w val="0.87954236111111106"/>
          <c:h val="0.63874907407407422"/>
        </c:manualLayout>
      </c:layout>
      <c:lineChart>
        <c:grouping val="standard"/>
        <c:varyColors val="0"/>
        <c:ser>
          <c:idx val="0"/>
          <c:order val="0"/>
          <c:tx>
            <c:strRef>
              <c:f>'[Indicadores sectoriales.xlsx]18'!$B$1</c:f>
              <c:strCache>
                <c:ptCount val="1"/>
                <c:pt idx="0">
                  <c:v>Colombia</c:v>
                </c:pt>
              </c:strCache>
            </c:strRef>
          </c:tx>
          <c:spPr>
            <a:ln w="28575" cap="rnd">
              <a:solidFill>
                <a:srgbClr val="002060"/>
              </a:solidFill>
              <a:round/>
            </a:ln>
            <a:effectLst/>
          </c:spPr>
          <c:marker>
            <c:symbol val="none"/>
          </c:marker>
          <c:dLbls>
            <c:dLbl>
              <c:idx val="68"/>
              <c:layout>
                <c:manualLayout>
                  <c:x val="-1.1024305555555718E-2"/>
                  <c:y val="5.29166666666666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3F1-493D-909C-0B368494054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00206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sectoriales.xlsx]18'!$A$2:$A$70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sectoriales.xlsx]18'!$B$2:$B$70</c:f>
              <c:numCache>
                <c:formatCode>0.0</c:formatCode>
                <c:ptCount val="69"/>
                <c:pt idx="0">
                  <c:v>58.344732313333658</c:v>
                </c:pt>
                <c:pt idx="1">
                  <c:v>57.930079301610625</c:v>
                </c:pt>
                <c:pt idx="2">
                  <c:v>57.231386843795995</c:v>
                </c:pt>
                <c:pt idx="3">
                  <c:v>57.513203914209818</c:v>
                </c:pt>
                <c:pt idx="4">
                  <c:v>57.522554767515366</c:v>
                </c:pt>
                <c:pt idx="5">
                  <c:v>57.893073865602062</c:v>
                </c:pt>
                <c:pt idx="6">
                  <c:v>57.815244641826716</c:v>
                </c:pt>
                <c:pt idx="7">
                  <c:v>57.574591803224386</c:v>
                </c:pt>
                <c:pt idx="8">
                  <c:v>57.101640429361581</c:v>
                </c:pt>
                <c:pt idx="9">
                  <c:v>57.695915539122588</c:v>
                </c:pt>
                <c:pt idx="10">
                  <c:v>58.323849215574576</c:v>
                </c:pt>
                <c:pt idx="11">
                  <c:v>58.600064943773766</c:v>
                </c:pt>
                <c:pt idx="12">
                  <c:v>57.419482045545898</c:v>
                </c:pt>
                <c:pt idx="13">
                  <c:v>56.529164370282416</c:v>
                </c:pt>
                <c:pt idx="14">
                  <c:v>54.614683654941985</c:v>
                </c:pt>
                <c:pt idx="15">
                  <c:v>50.331370063907222</c:v>
                </c:pt>
                <c:pt idx="16">
                  <c:v>46.390585800480558</c:v>
                </c:pt>
                <c:pt idx="17">
                  <c:v>44.545448619819126</c:v>
                </c:pt>
                <c:pt idx="18">
                  <c:v>45.693079895799698</c:v>
                </c:pt>
                <c:pt idx="19">
                  <c:v>47.523251176704534</c:v>
                </c:pt>
                <c:pt idx="20">
                  <c:v>48.918196197260414</c:v>
                </c:pt>
                <c:pt idx="21">
                  <c:v>51.490449187163975</c:v>
                </c:pt>
                <c:pt idx="22">
                  <c:v>52.764487337973719</c:v>
                </c:pt>
                <c:pt idx="23">
                  <c:v>53.653215363608417</c:v>
                </c:pt>
                <c:pt idx="24">
                  <c:v>52.456534482339066</c:v>
                </c:pt>
                <c:pt idx="25">
                  <c:v>52.197061736330085</c:v>
                </c:pt>
                <c:pt idx="26">
                  <c:v>51.793619335785849</c:v>
                </c:pt>
                <c:pt idx="27">
                  <c:v>52.289354703187549</c:v>
                </c:pt>
                <c:pt idx="28">
                  <c:v>52.06801444956173</c:v>
                </c:pt>
                <c:pt idx="29">
                  <c:v>51.977297639222556</c:v>
                </c:pt>
                <c:pt idx="30">
                  <c:v>52.483055306113535</c:v>
                </c:pt>
                <c:pt idx="31">
                  <c:v>52.925133312438774</c:v>
                </c:pt>
                <c:pt idx="32">
                  <c:v>53.384851092394946</c:v>
                </c:pt>
                <c:pt idx="33">
                  <c:v>53.89309168275247</c:v>
                </c:pt>
                <c:pt idx="34">
                  <c:v>54.421289530134665</c:v>
                </c:pt>
                <c:pt idx="35">
                  <c:v>55.05701866647599</c:v>
                </c:pt>
                <c:pt idx="36">
                  <c:v>54.654990270296523</c:v>
                </c:pt>
                <c:pt idx="37">
                  <c:v>54.945017444428721</c:v>
                </c:pt>
                <c:pt idx="38">
                  <c:v>55.039175862734865</c:v>
                </c:pt>
                <c:pt idx="39">
                  <c:v>56.058297721313046</c:v>
                </c:pt>
                <c:pt idx="40">
                  <c:v>56.426197960104474</c:v>
                </c:pt>
                <c:pt idx="41">
                  <c:v>56.65283056073924</c:v>
                </c:pt>
                <c:pt idx="42">
                  <c:v>56.672834594339093</c:v>
                </c:pt>
                <c:pt idx="43">
                  <c:v>56.587246998489015</c:v>
                </c:pt>
                <c:pt idx="44">
                  <c:v>56.836128234589843</c:v>
                </c:pt>
                <c:pt idx="45">
                  <c:v>57.23866128939725</c:v>
                </c:pt>
                <c:pt idx="46">
                  <c:v>57.449369646594107</c:v>
                </c:pt>
                <c:pt idx="47">
                  <c:v>57.449992561570909</c:v>
                </c:pt>
                <c:pt idx="48">
                  <c:v>56.436270994221438</c:v>
                </c:pt>
                <c:pt idx="49">
                  <c:v>56.154914877197847</c:v>
                </c:pt>
                <c:pt idx="50">
                  <c:v>56.366049565990942</c:v>
                </c:pt>
                <c:pt idx="51">
                  <c:v>57.359051840280628</c:v>
                </c:pt>
                <c:pt idx="52">
                  <c:v>57.575694041202851</c:v>
                </c:pt>
                <c:pt idx="53">
                  <c:v>57.724305098115835</c:v>
                </c:pt>
                <c:pt idx="54">
                  <c:v>58.028737341020943</c:v>
                </c:pt>
                <c:pt idx="55">
                  <c:v>58.460451947858836</c:v>
                </c:pt>
                <c:pt idx="56">
                  <c:v>58.437154886431017</c:v>
                </c:pt>
                <c:pt idx="57">
                  <c:v>58.280678119368368</c:v>
                </c:pt>
                <c:pt idx="58">
                  <c:v>58.229495884691929</c:v>
                </c:pt>
                <c:pt idx="59">
                  <c:v>57.955741905977199</c:v>
                </c:pt>
                <c:pt idx="60">
                  <c:v>56.999678097424436</c:v>
                </c:pt>
                <c:pt idx="61">
                  <c:v>56.350941200223694</c:v>
                </c:pt>
                <c:pt idx="62">
                  <c:v>56.099848221089928</c:v>
                </c:pt>
                <c:pt idx="63">
                  <c:v>56.733106414451406</c:v>
                </c:pt>
                <c:pt idx="64">
                  <c:v>57.112956789403377</c:v>
                </c:pt>
                <c:pt idx="65">
                  <c:v>57.273483588381509</c:v>
                </c:pt>
                <c:pt idx="66">
                  <c:v>57.488508159735282</c:v>
                </c:pt>
                <c:pt idx="67">
                  <c:v>57.743442905841803</c:v>
                </c:pt>
                <c:pt idx="68">
                  <c:v>57.918615709326836</c:v>
                </c:pt>
              </c:numCache>
            </c:numRef>
          </c:val>
          <c:smooth val="1"/>
          <c:extLst>
            <c:ext xmlns:c16="http://schemas.microsoft.com/office/drawing/2014/chart" uri="{C3380CC4-5D6E-409C-BE32-E72D297353CC}">
              <c16:uniqueId val="{00000001-73F1-493D-909C-0B3684940545}"/>
            </c:ext>
          </c:extLst>
        </c:ser>
        <c:ser>
          <c:idx val="1"/>
          <c:order val="1"/>
          <c:tx>
            <c:strRef>
              <c:f>'[Indicadores sectoriales.xlsx]18'!$C$1</c:f>
              <c:strCache>
                <c:ptCount val="1"/>
                <c:pt idx="0">
                  <c:v>13 ciudades A.M.</c:v>
                </c:pt>
              </c:strCache>
            </c:strRef>
          </c:tx>
          <c:spPr>
            <a:ln w="28575" cap="rnd">
              <a:solidFill>
                <a:schemeClr val="bg1">
                  <a:lumMod val="50000"/>
                </a:schemeClr>
              </a:solidFill>
              <a:round/>
            </a:ln>
            <a:effectLst/>
          </c:spPr>
          <c:marker>
            <c:symbol val="none"/>
          </c:marker>
          <c:dLbls>
            <c:dLbl>
              <c:idx val="68"/>
              <c:layout>
                <c:manualLayout>
                  <c:x val="-1.1024305555555718E-2"/>
                  <c:y val="-2.6947991163642318E-17"/>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3F1-493D-909C-0B368494054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lumMod val="50000"/>
                      </a:schemeClr>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sectoriales.xlsx]18'!$A$2:$A$70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sectoriales.xlsx]18'!$C$2:$C$70</c:f>
              <c:numCache>
                <c:formatCode>0.0</c:formatCode>
                <c:ptCount val="69"/>
                <c:pt idx="0">
                  <c:v>58.639841678186322</c:v>
                </c:pt>
                <c:pt idx="1">
                  <c:v>58.043483635060554</c:v>
                </c:pt>
                <c:pt idx="2">
                  <c:v>57.739883568667715</c:v>
                </c:pt>
                <c:pt idx="3">
                  <c:v>58.271321411266399</c:v>
                </c:pt>
                <c:pt idx="4">
                  <c:v>58.664587042539488</c:v>
                </c:pt>
                <c:pt idx="5">
                  <c:v>58.887248647874991</c:v>
                </c:pt>
                <c:pt idx="6">
                  <c:v>59.321674409307448</c:v>
                </c:pt>
                <c:pt idx="7">
                  <c:v>59.001110063394627</c:v>
                </c:pt>
                <c:pt idx="8">
                  <c:v>58.921167201985433</c:v>
                </c:pt>
                <c:pt idx="9">
                  <c:v>58.830534371242237</c:v>
                </c:pt>
                <c:pt idx="10">
                  <c:v>59.414232432729406</c:v>
                </c:pt>
                <c:pt idx="11">
                  <c:v>59.481988823192289</c:v>
                </c:pt>
                <c:pt idx="12">
                  <c:v>58.768796124753862</c:v>
                </c:pt>
                <c:pt idx="13">
                  <c:v>58.247094358816042</c:v>
                </c:pt>
                <c:pt idx="14">
                  <c:v>55.980460588419746</c:v>
                </c:pt>
                <c:pt idx="15">
                  <c:v>50.778817462102857</c:v>
                </c:pt>
                <c:pt idx="16">
                  <c:v>46.515203948565706</c:v>
                </c:pt>
                <c:pt idx="17">
                  <c:v>44.129313419208039</c:v>
                </c:pt>
                <c:pt idx="18">
                  <c:v>45.495822297090911</c:v>
                </c:pt>
                <c:pt idx="19">
                  <c:v>46.974708526367372</c:v>
                </c:pt>
                <c:pt idx="20">
                  <c:v>49.118817105217076</c:v>
                </c:pt>
                <c:pt idx="21">
                  <c:v>51.845679741053694</c:v>
                </c:pt>
                <c:pt idx="22">
                  <c:v>53.405288307361886</c:v>
                </c:pt>
                <c:pt idx="23">
                  <c:v>54.077851192843184</c:v>
                </c:pt>
                <c:pt idx="24">
                  <c:v>53.092480742865909</c:v>
                </c:pt>
                <c:pt idx="25">
                  <c:v>52.62763185166456</c:v>
                </c:pt>
                <c:pt idx="26">
                  <c:v>52.54505345724413</c:v>
                </c:pt>
                <c:pt idx="27">
                  <c:v>53.012773078080336</c:v>
                </c:pt>
                <c:pt idx="28">
                  <c:v>53.067216791975923</c:v>
                </c:pt>
                <c:pt idx="29">
                  <c:v>53.1228487905721</c:v>
                </c:pt>
                <c:pt idx="30">
                  <c:v>53.596163705211808</c:v>
                </c:pt>
                <c:pt idx="31">
                  <c:v>54.168603912887406</c:v>
                </c:pt>
                <c:pt idx="32">
                  <c:v>54.468831029246779</c:v>
                </c:pt>
                <c:pt idx="33">
                  <c:v>54.669674586540715</c:v>
                </c:pt>
                <c:pt idx="34">
                  <c:v>54.926932792117746</c:v>
                </c:pt>
                <c:pt idx="35">
                  <c:v>55.161404632889678</c:v>
                </c:pt>
                <c:pt idx="36">
                  <c:v>55.318345530744587</c:v>
                </c:pt>
                <c:pt idx="37">
                  <c:v>55.831221526725429</c:v>
                </c:pt>
                <c:pt idx="38">
                  <c:v>56.580485398299004</c:v>
                </c:pt>
                <c:pt idx="39">
                  <c:v>57.685637553164668</c:v>
                </c:pt>
                <c:pt idx="40">
                  <c:v>57.941640466191181</c:v>
                </c:pt>
                <c:pt idx="41">
                  <c:v>57.949487813855946</c:v>
                </c:pt>
                <c:pt idx="42">
                  <c:v>57.781992592518172</c:v>
                </c:pt>
                <c:pt idx="43">
                  <c:v>57.817374000149236</c:v>
                </c:pt>
                <c:pt idx="44">
                  <c:v>58.488502697407874</c:v>
                </c:pt>
                <c:pt idx="45">
                  <c:v>58.98625590281825</c:v>
                </c:pt>
                <c:pt idx="46">
                  <c:v>59.479370444870447</c:v>
                </c:pt>
                <c:pt idx="47">
                  <c:v>59.187062603384341</c:v>
                </c:pt>
                <c:pt idx="48">
                  <c:v>58.105499835582222</c:v>
                </c:pt>
                <c:pt idx="49">
                  <c:v>57.487914965788235</c:v>
                </c:pt>
                <c:pt idx="50">
                  <c:v>57.809040935375741</c:v>
                </c:pt>
                <c:pt idx="51">
                  <c:v>58.696268595107846</c:v>
                </c:pt>
                <c:pt idx="52">
                  <c:v>58.904455621399656</c:v>
                </c:pt>
                <c:pt idx="53">
                  <c:v>59.208103078173593</c:v>
                </c:pt>
                <c:pt idx="54">
                  <c:v>59.830428116347726</c:v>
                </c:pt>
                <c:pt idx="55">
                  <c:v>60.405809796088903</c:v>
                </c:pt>
                <c:pt idx="56">
                  <c:v>60.252522719272939</c:v>
                </c:pt>
                <c:pt idx="57">
                  <c:v>60.335609588674508</c:v>
                </c:pt>
                <c:pt idx="58">
                  <c:v>60.803079943961677</c:v>
                </c:pt>
                <c:pt idx="59">
                  <c:v>60.552615964315578</c:v>
                </c:pt>
                <c:pt idx="60">
                  <c:v>59.548198492670593</c:v>
                </c:pt>
                <c:pt idx="61">
                  <c:v>58.656461408886905</c:v>
                </c:pt>
                <c:pt idx="62">
                  <c:v>58.788782346565647</c:v>
                </c:pt>
                <c:pt idx="63">
                  <c:v>59.437748358176947</c:v>
                </c:pt>
                <c:pt idx="64">
                  <c:v>59.904187570945879</c:v>
                </c:pt>
                <c:pt idx="65">
                  <c:v>59.988338942303344</c:v>
                </c:pt>
                <c:pt idx="66">
                  <c:v>60.132922246400092</c:v>
                </c:pt>
                <c:pt idx="67">
                  <c:v>60.250517552024952</c:v>
                </c:pt>
                <c:pt idx="68">
                  <c:v>60.254459634421309</c:v>
                </c:pt>
              </c:numCache>
            </c:numRef>
          </c:val>
          <c:smooth val="1"/>
          <c:extLst>
            <c:ext xmlns:c16="http://schemas.microsoft.com/office/drawing/2014/chart" uri="{C3380CC4-5D6E-409C-BE32-E72D297353CC}">
              <c16:uniqueId val="{00000003-73F1-493D-909C-0B3684940545}"/>
            </c:ext>
          </c:extLst>
        </c:ser>
        <c:ser>
          <c:idx val="2"/>
          <c:order val="2"/>
          <c:tx>
            <c:strRef>
              <c:f>'[Indicadores sectoriales.xlsx]18'!$D$1</c:f>
              <c:strCache>
                <c:ptCount val="1"/>
                <c:pt idx="0">
                  <c:v>Bogotá</c:v>
                </c:pt>
              </c:strCache>
            </c:strRef>
          </c:tx>
          <c:spPr>
            <a:ln w="28575" cap="rnd">
              <a:solidFill>
                <a:srgbClr val="C00000"/>
              </a:solidFill>
              <a:round/>
            </a:ln>
            <a:effectLst/>
          </c:spPr>
          <c:marker>
            <c:symbol val="none"/>
          </c:marker>
          <c:dLbls>
            <c:dLbl>
              <c:idx val="68"/>
              <c:layout>
                <c:manualLayout>
                  <c:x val="-1.984375E-2"/>
                  <c:y val="-4.115740740740740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3F1-493D-909C-0B368494054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rgbClr val="C00000"/>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0"/>
              </c:ext>
            </c:extLst>
          </c:dLbls>
          <c:cat>
            <c:numRef>
              <c:f>'[Indicadores sectoriales.xlsx]18'!$A$2:$A$70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sectoriales.xlsx]18'!$D$2:$D$70</c:f>
              <c:numCache>
                <c:formatCode>0.0</c:formatCode>
                <c:ptCount val="69"/>
                <c:pt idx="0">
                  <c:v>62.967669445591611</c:v>
                </c:pt>
                <c:pt idx="1">
                  <c:v>62.38545340632173</c:v>
                </c:pt>
                <c:pt idx="2">
                  <c:v>62.040810618141116</c:v>
                </c:pt>
                <c:pt idx="3">
                  <c:v>62.57403708733267</c:v>
                </c:pt>
                <c:pt idx="4">
                  <c:v>63.278460495036612</c:v>
                </c:pt>
                <c:pt idx="5">
                  <c:v>63.762985080437417</c:v>
                </c:pt>
                <c:pt idx="6">
                  <c:v>64.470819880404377</c:v>
                </c:pt>
                <c:pt idx="7">
                  <c:v>63.551617314637113</c:v>
                </c:pt>
                <c:pt idx="8">
                  <c:v>63.31909790582565</c:v>
                </c:pt>
                <c:pt idx="9">
                  <c:v>63.094459743974653</c:v>
                </c:pt>
                <c:pt idx="10">
                  <c:v>64.219906853677699</c:v>
                </c:pt>
                <c:pt idx="11">
                  <c:v>63.997491130166807</c:v>
                </c:pt>
                <c:pt idx="12">
                  <c:v>63.15579194042833</c:v>
                </c:pt>
                <c:pt idx="13">
                  <c:v>62.561612364019247</c:v>
                </c:pt>
                <c:pt idx="14">
                  <c:v>59.960994904306339</c:v>
                </c:pt>
                <c:pt idx="15">
                  <c:v>53.727248706032306</c:v>
                </c:pt>
                <c:pt idx="16">
                  <c:v>48.985107295062647</c:v>
                </c:pt>
                <c:pt idx="17">
                  <c:v>46.298100709094179</c:v>
                </c:pt>
                <c:pt idx="18">
                  <c:v>48.050009867407738</c:v>
                </c:pt>
                <c:pt idx="19">
                  <c:v>49.539650897937896</c:v>
                </c:pt>
                <c:pt idx="20">
                  <c:v>52.097637667847394</c:v>
                </c:pt>
                <c:pt idx="21">
                  <c:v>55.020216123565078</c:v>
                </c:pt>
                <c:pt idx="22">
                  <c:v>57.103545688658265</c:v>
                </c:pt>
                <c:pt idx="23">
                  <c:v>57.829099627557021</c:v>
                </c:pt>
                <c:pt idx="24">
                  <c:v>56.571562074107042</c:v>
                </c:pt>
                <c:pt idx="25">
                  <c:v>55.595712407928708</c:v>
                </c:pt>
                <c:pt idx="26">
                  <c:v>55.38599693016927</c:v>
                </c:pt>
                <c:pt idx="27">
                  <c:v>56.427774021894031</c:v>
                </c:pt>
                <c:pt idx="28">
                  <c:v>56.388879271398061</c:v>
                </c:pt>
                <c:pt idx="29">
                  <c:v>55.988653134698708</c:v>
                </c:pt>
                <c:pt idx="30">
                  <c:v>55.953433023671792</c:v>
                </c:pt>
                <c:pt idx="31">
                  <c:v>56.868394443546066</c:v>
                </c:pt>
                <c:pt idx="32">
                  <c:v>57.965493861609339</c:v>
                </c:pt>
                <c:pt idx="33">
                  <c:v>58.002893618526322</c:v>
                </c:pt>
                <c:pt idx="34">
                  <c:v>57.773639869123286</c:v>
                </c:pt>
                <c:pt idx="35">
                  <c:v>57.068901835969768</c:v>
                </c:pt>
                <c:pt idx="36">
                  <c:v>57.002160112010991</c:v>
                </c:pt>
                <c:pt idx="37">
                  <c:v>57.205337998403806</c:v>
                </c:pt>
                <c:pt idx="38">
                  <c:v>57.808072826674206</c:v>
                </c:pt>
                <c:pt idx="39">
                  <c:v>59.038378031256045</c:v>
                </c:pt>
                <c:pt idx="40">
                  <c:v>59.535830896056254</c:v>
                </c:pt>
                <c:pt idx="41">
                  <c:v>59.466579645321914</c:v>
                </c:pt>
                <c:pt idx="42">
                  <c:v>58.86413691118333</c:v>
                </c:pt>
                <c:pt idx="43">
                  <c:v>58.562999311930866</c:v>
                </c:pt>
                <c:pt idx="44">
                  <c:v>59.777254778856204</c:v>
                </c:pt>
                <c:pt idx="45">
                  <c:v>60.229148271196905</c:v>
                </c:pt>
                <c:pt idx="46">
                  <c:v>60.968093466275633</c:v>
                </c:pt>
                <c:pt idx="47">
                  <c:v>60.103797154714947</c:v>
                </c:pt>
                <c:pt idx="48">
                  <c:v>59.239753481842584</c:v>
                </c:pt>
                <c:pt idx="49">
                  <c:v>58.706002310901518</c:v>
                </c:pt>
                <c:pt idx="50">
                  <c:v>59.72616624403225</c:v>
                </c:pt>
                <c:pt idx="51">
                  <c:v>60.925652747009082</c:v>
                </c:pt>
                <c:pt idx="52">
                  <c:v>61.222627530979203</c:v>
                </c:pt>
                <c:pt idx="53">
                  <c:v>61.497259070390939</c:v>
                </c:pt>
                <c:pt idx="54">
                  <c:v>62.679178490039277</c:v>
                </c:pt>
                <c:pt idx="55">
                  <c:v>63.456048503533601</c:v>
                </c:pt>
                <c:pt idx="56">
                  <c:v>63.60638009989944</c:v>
                </c:pt>
                <c:pt idx="57">
                  <c:v>63.647096889785061</c:v>
                </c:pt>
                <c:pt idx="58">
                  <c:v>64.677822628229364</c:v>
                </c:pt>
                <c:pt idx="59">
                  <c:v>64.195346970185255</c:v>
                </c:pt>
                <c:pt idx="60">
                  <c:v>63.384878945966541</c:v>
                </c:pt>
                <c:pt idx="61">
                  <c:v>62.248742580518112</c:v>
                </c:pt>
                <c:pt idx="62">
                  <c:v>63.372167943503179</c:v>
                </c:pt>
                <c:pt idx="63">
                  <c:v>64.18781742074728</c:v>
                </c:pt>
                <c:pt idx="64">
                  <c:v>64.957707159358591</c:v>
                </c:pt>
                <c:pt idx="65">
                  <c:v>64.518267315071853</c:v>
                </c:pt>
                <c:pt idx="66">
                  <c:v>64.645632884953841</c:v>
                </c:pt>
                <c:pt idx="67">
                  <c:v>64.627864001405527</c:v>
                </c:pt>
                <c:pt idx="68">
                  <c:v>64.410699500217632</c:v>
                </c:pt>
              </c:numCache>
            </c:numRef>
          </c:val>
          <c:smooth val="1"/>
          <c:extLst>
            <c:ext xmlns:c16="http://schemas.microsoft.com/office/drawing/2014/chart" uri="{C3380CC4-5D6E-409C-BE32-E72D297353CC}">
              <c16:uniqueId val="{00000005-73F1-493D-909C-0B3684940545}"/>
            </c:ext>
          </c:extLst>
        </c:ser>
        <c:ser>
          <c:idx val="3"/>
          <c:order val="3"/>
          <c:tx>
            <c:strRef>
              <c:f>'[Indicadores sectoriales.xlsx]18'!$E$1</c:f>
              <c:strCache>
                <c:ptCount val="1"/>
                <c:pt idx="0">
                  <c:v>7 ciudades </c:v>
                </c:pt>
              </c:strCache>
            </c:strRef>
          </c:tx>
          <c:spPr>
            <a:ln w="28575" cap="rnd">
              <a:solidFill>
                <a:schemeClr val="accent2"/>
              </a:solidFill>
              <a:round/>
            </a:ln>
            <a:effectLst/>
          </c:spPr>
          <c:marker>
            <c:symbol val="none"/>
          </c:marker>
          <c:dLbls>
            <c:dLbl>
              <c:idx val="68"/>
              <c:layout>
                <c:manualLayout>
                  <c:x val="-8.819444444444444E-3"/>
                  <c:y val="1.175925925925925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3F1-493D-909C-0B368494054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accent2"/>
                    </a:solidFill>
                    <a:latin typeface="Arial" panose="020B0604020202020204" pitchFamily="34" charset="0"/>
                    <a:ea typeface="+mn-ea"/>
                    <a:cs typeface="Arial" panose="020B0604020202020204" pitchFamily="34" charset="0"/>
                  </a:defRPr>
                </a:pPr>
                <a:endParaRPr lang="es-CO"/>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'[Indicadores sectoriales.xlsx]18'!$A$2:$A$70</c:f>
              <c:numCache>
                <c:formatCode>mmm\-yy</c:formatCode>
                <c:ptCount val="69"/>
                <c:pt idx="0">
                  <c:v>43466</c:v>
                </c:pt>
                <c:pt idx="1">
                  <c:v>43497</c:v>
                </c:pt>
                <c:pt idx="2">
                  <c:v>43525</c:v>
                </c:pt>
                <c:pt idx="3">
                  <c:v>43556</c:v>
                </c:pt>
                <c:pt idx="4">
                  <c:v>43586</c:v>
                </c:pt>
                <c:pt idx="5">
                  <c:v>43617</c:v>
                </c:pt>
                <c:pt idx="6">
                  <c:v>43647</c:v>
                </c:pt>
                <c:pt idx="7">
                  <c:v>43678</c:v>
                </c:pt>
                <c:pt idx="8">
                  <c:v>43709</c:v>
                </c:pt>
                <c:pt idx="9">
                  <c:v>43739</c:v>
                </c:pt>
                <c:pt idx="10">
                  <c:v>43770</c:v>
                </c:pt>
                <c:pt idx="11">
                  <c:v>43800</c:v>
                </c:pt>
                <c:pt idx="12">
                  <c:v>43831</c:v>
                </c:pt>
                <c:pt idx="13">
                  <c:v>43862</c:v>
                </c:pt>
                <c:pt idx="14">
                  <c:v>43891</c:v>
                </c:pt>
                <c:pt idx="15">
                  <c:v>43922</c:v>
                </c:pt>
                <c:pt idx="16">
                  <c:v>43952</c:v>
                </c:pt>
                <c:pt idx="17">
                  <c:v>43983</c:v>
                </c:pt>
                <c:pt idx="18">
                  <c:v>44013</c:v>
                </c:pt>
                <c:pt idx="19">
                  <c:v>44044</c:v>
                </c:pt>
                <c:pt idx="20">
                  <c:v>44075</c:v>
                </c:pt>
                <c:pt idx="21">
                  <c:v>44105</c:v>
                </c:pt>
                <c:pt idx="22">
                  <c:v>44136</c:v>
                </c:pt>
                <c:pt idx="23">
                  <c:v>44166</c:v>
                </c:pt>
                <c:pt idx="24">
                  <c:v>44197</c:v>
                </c:pt>
                <c:pt idx="25">
                  <c:v>44228</c:v>
                </c:pt>
                <c:pt idx="26">
                  <c:v>44256</c:v>
                </c:pt>
                <c:pt idx="27">
                  <c:v>44287</c:v>
                </c:pt>
                <c:pt idx="28">
                  <c:v>44317</c:v>
                </c:pt>
                <c:pt idx="29">
                  <c:v>44348</c:v>
                </c:pt>
                <c:pt idx="30">
                  <c:v>44378</c:v>
                </c:pt>
                <c:pt idx="31">
                  <c:v>44409</c:v>
                </c:pt>
                <c:pt idx="32">
                  <c:v>44440</c:v>
                </c:pt>
                <c:pt idx="33">
                  <c:v>44470</c:v>
                </c:pt>
                <c:pt idx="34">
                  <c:v>44501</c:v>
                </c:pt>
                <c:pt idx="35">
                  <c:v>44531</c:v>
                </c:pt>
                <c:pt idx="36">
                  <c:v>44562</c:v>
                </c:pt>
                <c:pt idx="37">
                  <c:v>44593</c:v>
                </c:pt>
                <c:pt idx="38">
                  <c:v>44621</c:v>
                </c:pt>
                <c:pt idx="39">
                  <c:v>44652</c:v>
                </c:pt>
                <c:pt idx="40">
                  <c:v>44682</c:v>
                </c:pt>
                <c:pt idx="41">
                  <c:v>44713</c:v>
                </c:pt>
                <c:pt idx="42">
                  <c:v>44743</c:v>
                </c:pt>
                <c:pt idx="43">
                  <c:v>44774</c:v>
                </c:pt>
                <c:pt idx="44">
                  <c:v>44805</c:v>
                </c:pt>
                <c:pt idx="45">
                  <c:v>44835</c:v>
                </c:pt>
                <c:pt idx="46">
                  <c:v>44866</c:v>
                </c:pt>
                <c:pt idx="47">
                  <c:v>44896</c:v>
                </c:pt>
                <c:pt idx="48">
                  <c:v>44927</c:v>
                </c:pt>
                <c:pt idx="49">
                  <c:v>44958</c:v>
                </c:pt>
                <c:pt idx="50">
                  <c:v>44986</c:v>
                </c:pt>
                <c:pt idx="51">
                  <c:v>45017</c:v>
                </c:pt>
                <c:pt idx="52">
                  <c:v>45047</c:v>
                </c:pt>
                <c:pt idx="53">
                  <c:v>45078</c:v>
                </c:pt>
                <c:pt idx="54">
                  <c:v>45108</c:v>
                </c:pt>
                <c:pt idx="55">
                  <c:v>45139</c:v>
                </c:pt>
                <c:pt idx="56">
                  <c:v>45170</c:v>
                </c:pt>
                <c:pt idx="57">
                  <c:v>45200</c:v>
                </c:pt>
                <c:pt idx="58">
                  <c:v>45231</c:v>
                </c:pt>
                <c:pt idx="59">
                  <c:v>45261</c:v>
                </c:pt>
                <c:pt idx="60">
                  <c:v>45292</c:v>
                </c:pt>
                <c:pt idx="61">
                  <c:v>45323</c:v>
                </c:pt>
                <c:pt idx="62">
                  <c:v>45352</c:v>
                </c:pt>
                <c:pt idx="63">
                  <c:v>45383</c:v>
                </c:pt>
                <c:pt idx="64">
                  <c:v>45413</c:v>
                </c:pt>
                <c:pt idx="65">
                  <c:v>45444</c:v>
                </c:pt>
                <c:pt idx="66">
                  <c:v>45474</c:v>
                </c:pt>
                <c:pt idx="67">
                  <c:v>45505</c:v>
                </c:pt>
                <c:pt idx="68">
                  <c:v>45536</c:v>
                </c:pt>
              </c:numCache>
            </c:numRef>
          </c:cat>
          <c:val>
            <c:numRef>
              <c:f>'[Indicadores sectoriales.xlsx]18'!$E$2:$E$70</c:f>
              <c:numCache>
                <c:formatCode>General</c:formatCode>
                <c:ptCount val="69"/>
                <c:pt idx="26" formatCode="0.0">
                  <c:v>50.650771607416033</c:v>
                </c:pt>
                <c:pt idx="27" formatCode="0.0">
                  <c:v>50.656770201444978</c:v>
                </c:pt>
                <c:pt idx="28" formatCode="0.0">
                  <c:v>50.33014853554694</c:v>
                </c:pt>
                <c:pt idx="29" formatCode="0.0">
                  <c:v>50.294662787125965</c:v>
                </c:pt>
                <c:pt idx="30" formatCode="0.0">
                  <c:v>51.127206971099184</c:v>
                </c:pt>
                <c:pt idx="31" formatCode="0.0">
                  <c:v>51.87057085242779</c:v>
                </c:pt>
                <c:pt idx="32" formatCode="0.0">
                  <c:v>51.925911573136474</c:v>
                </c:pt>
                <c:pt idx="33" formatCode="0.0">
                  <c:v>52.251905969438319</c:v>
                </c:pt>
                <c:pt idx="34" formatCode="0.0">
                  <c:v>52.730664158895301</c:v>
                </c:pt>
                <c:pt idx="35" formatCode="0.0">
                  <c:v>53.664086378979533</c:v>
                </c:pt>
                <c:pt idx="36" formatCode="0.0">
                  <c:v>54.101505564522725</c:v>
                </c:pt>
                <c:pt idx="37" formatCode="0.0">
                  <c:v>54.87044737667928</c:v>
                </c:pt>
                <c:pt idx="38" formatCode="0.0">
                  <c:v>55.667274074587233</c:v>
                </c:pt>
                <c:pt idx="39" formatCode="0.0">
                  <c:v>56.345980016942285</c:v>
                </c:pt>
                <c:pt idx="40" formatCode="0.0">
                  <c:v>56.701491211260993</c:v>
                </c:pt>
                <c:pt idx="41" formatCode="0.0">
                  <c:v>57.005200462456216</c:v>
                </c:pt>
                <c:pt idx="42" formatCode="0.0">
                  <c:v>57.591700488452759</c:v>
                </c:pt>
                <c:pt idx="43" formatCode="0.0">
                  <c:v>57.852037524258918</c:v>
                </c:pt>
                <c:pt idx="44" formatCode="0.0">
                  <c:v>58.273469093548272</c:v>
                </c:pt>
                <c:pt idx="45" formatCode="0.0">
                  <c:v>58.786777082739547</c:v>
                </c:pt>
                <c:pt idx="46" formatCode="0.0">
                  <c:v>59.114753781270679</c:v>
                </c:pt>
                <c:pt idx="47" formatCode="0.0">
                  <c:v>59.092597933672508</c:v>
                </c:pt>
                <c:pt idx="48" formatCode="0.0">
                  <c:v>57.901468195497216</c:v>
                </c:pt>
                <c:pt idx="49" formatCode="0.0">
                  <c:v>57.400751997276544</c:v>
                </c:pt>
                <c:pt idx="50" formatCode="0.0">
                  <c:v>57.221540762355531</c:v>
                </c:pt>
                <c:pt idx="51" formatCode="0.0">
                  <c:v>57.748221670508656</c:v>
                </c:pt>
                <c:pt idx="52" formatCode="0.0">
                  <c:v>57.853268159810376</c:v>
                </c:pt>
                <c:pt idx="53" formatCode="0.0">
                  <c:v>58.272898314011279</c:v>
                </c:pt>
                <c:pt idx="54" formatCode="0.0">
                  <c:v>58.656479506512824</c:v>
                </c:pt>
                <c:pt idx="55" formatCode="0.0">
                  <c:v>58.827539292626454</c:v>
                </c:pt>
                <c:pt idx="56" formatCode="0.0">
                  <c:v>58.526304302331276</c:v>
                </c:pt>
                <c:pt idx="57" formatCode="0.0">
                  <c:v>58.595252998506112</c:v>
                </c:pt>
                <c:pt idx="58" formatCode="0.0">
                  <c:v>58.941686270522631</c:v>
                </c:pt>
                <c:pt idx="59" formatCode="0.0">
                  <c:v>58.683917566748043</c:v>
                </c:pt>
                <c:pt idx="60" formatCode="0.0">
                  <c:v>57.625493129847371</c:v>
                </c:pt>
                <c:pt idx="61" formatCode="0.0">
                  <c:v>56.893105391393973</c:v>
                </c:pt>
                <c:pt idx="62" formatCode="0.0">
                  <c:v>56.400960405409805</c:v>
                </c:pt>
                <c:pt idx="63" formatCode="0.0">
                  <c:v>56.803413182431072</c:v>
                </c:pt>
                <c:pt idx="64" formatCode="0.0">
                  <c:v>57.0999772126059</c:v>
                </c:pt>
                <c:pt idx="65" formatCode="0.0">
                  <c:v>57.5266737382344</c:v>
                </c:pt>
                <c:pt idx="66" formatCode="0.0">
                  <c:v>57.706816957126193</c:v>
                </c:pt>
                <c:pt idx="67" formatCode="0.0">
                  <c:v>57.752771249957632</c:v>
                </c:pt>
                <c:pt idx="68" formatCode="0.0">
                  <c:v>58.053091804850034</c:v>
                </c:pt>
              </c:numCache>
            </c:numRef>
          </c:val>
          <c:smooth val="1"/>
          <c:extLst>
            <c:ext xmlns:c16="http://schemas.microsoft.com/office/drawing/2014/chart" uri="{C3380CC4-5D6E-409C-BE32-E72D297353CC}">
              <c16:uniqueId val="{00000007-73F1-493D-909C-0B3684940545}"/>
            </c:ext>
          </c:extLst>
        </c:ser>
        <c:dLbls>
          <c:showLegendKey val="0"/>
          <c:showVal val="0"/>
          <c:showCatName val="0"/>
          <c:showSerName val="0"/>
          <c:showPercent val="0"/>
          <c:showBubbleSize val="0"/>
        </c:dLbls>
        <c:smooth val="0"/>
        <c:axId val="83194304"/>
        <c:axId val="83190464"/>
      </c:lineChart>
      <c:dateAx>
        <c:axId val="83194304"/>
        <c:scaling>
          <c:orientation val="minMax"/>
          <c:min val="43891"/>
        </c:scaling>
        <c:delete val="0"/>
        <c:axPos val="b"/>
        <c:numFmt formatCode="mmm\-yy" sourceLinked="1"/>
        <c:majorTickMark val="none"/>
        <c:minorTickMark val="none"/>
        <c:tickLblPos val="low"/>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0464"/>
        <c:crosses val="autoZero"/>
        <c:auto val="1"/>
        <c:lblOffset val="100"/>
        <c:baseTimeUnit val="months"/>
      </c:dateAx>
      <c:valAx>
        <c:axId val="83190464"/>
        <c:scaling>
          <c:orientation val="minMax"/>
          <c:min val="40"/>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crossAx val="83194304"/>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Entry>
      <c:legendEntry>
        <c:idx val="1"/>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Entry>
      <c:legendEntry>
        <c:idx val="2"/>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Entry>
      <c:legendEntry>
        <c:idx val="3"/>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Entry>
      <c:layout>
        <c:manualLayout>
          <c:xMode val="edge"/>
          <c:yMode val="edge"/>
          <c:x val="0"/>
          <c:y val="4.1472222222222058E-3"/>
          <c:w val="1"/>
          <c:h val="2.1566666666666678E-2"/>
        </c:manualLayout>
      </c:layout>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s-CO"/>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latin typeface="Arial" panose="020B0604020202020204" pitchFamily="34" charset="0"/>
          <a:cs typeface="Arial" panose="020B0604020202020204" pitchFamily="34" charset="0"/>
        </a:defRPr>
      </a:pPr>
      <a:endParaRPr lang="es-CO"/>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withinLinearReversed" id="21">
  <a:schemeClr val="accent1"/>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305">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headEnd type="none" w="sm" len="sm"/>
        <a:tailEnd type="none" w="sm" len="sm"/>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bg1"/>
    </cs:fontRef>
    <cs:spPr>
      <a:solidFill>
        <a:schemeClr val="tx1">
          <a:lumMod val="50000"/>
          <a:lumOff val="50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alpha val="70000"/>
        </a:schemeClr>
      </a:solidFill>
    </cs:spPr>
  </cs:dataPoint>
  <cs:dataPoint3D>
    <cs:lnRef idx="0"/>
    <cs:fillRef idx="0">
      <cs:styleClr val="auto"/>
    </cs:fillRef>
    <cs:effectRef idx="0"/>
    <cs:fontRef idx="minor">
      <a:schemeClr val="tx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a:gsLst>
          <a:gs pos="0">
            <a:schemeClr val="phClr"/>
          </a:gs>
          <a:gs pos="46000">
            <a:schemeClr val="phClr"/>
          </a:gs>
          <a:gs pos="100000">
            <a:schemeClr val="phClr">
              <a:lumMod val="20000"/>
              <a:lumOff val="80000"/>
              <a:alpha val="0"/>
            </a:schemeClr>
          </a:gs>
        </a:gsLst>
        <a:path path="circle">
          <a:fillToRect l="50000" t="-80000" r="50000" b="180000"/>
        </a:path>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ajor>
  <cs:gridlineMinor>
    <cs:lnRef idx="0"/>
    <cs:fillRef idx="0"/>
    <cs:effectRef idx="0"/>
    <cs:fontRef idx="minor">
      <a:schemeClr val="dk1"/>
    </cs:fontRef>
    <cs:spPr>
      <a:ln w="9525" cap="flat" cmpd="sng" algn="ctr">
        <a:gradFill>
          <a:gsLst>
            <a:gs pos="0">
              <a:schemeClr val="tx1">
                <a:lumMod val="5000"/>
                <a:lumOff val="95000"/>
              </a:schemeClr>
            </a:gs>
            <a:gs pos="100000">
              <a:schemeClr val="tx1">
                <a:lumMod val="15000"/>
                <a:lumOff val="8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8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0.14869</cdr:x>
      <cdr:y>0.24485</cdr:y>
    </cdr:from>
    <cdr:to>
      <cdr:x>0.2265</cdr:x>
      <cdr:y>0.32787</cdr:y>
    </cdr:to>
    <cdr:sp macro="" textlink="">
      <cdr:nvSpPr>
        <cdr:cNvPr id="2" name="CuadroTexto 1">
          <a:extLst xmlns:a="http://schemas.openxmlformats.org/drawingml/2006/main">
            <a:ext uri="{FF2B5EF4-FFF2-40B4-BE49-F238E27FC236}">
              <a16:creationId xmlns:a16="http://schemas.microsoft.com/office/drawing/2014/main" id="{F8382D20-9E16-48EE-ED31-AA49E2B43AF5}"/>
            </a:ext>
          </a:extLst>
        </cdr:cNvPr>
        <cdr:cNvSpPr txBox="1"/>
      </cdr:nvSpPr>
      <cdr:spPr>
        <a:xfrm xmlns:a="http://schemas.openxmlformats.org/drawingml/2006/main">
          <a:off x="1394339" y="1155648"/>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74,7%</a:t>
          </a:r>
          <a:endParaRPr lang="es-CO" sz="1600" b="1" dirty="0">
            <a:solidFill>
              <a:schemeClr val="tx1"/>
            </a:solidFill>
          </a:endParaRPr>
        </a:p>
      </cdr:txBody>
    </cdr:sp>
  </cdr:relSizeAnchor>
  <cdr:relSizeAnchor xmlns:cdr="http://schemas.openxmlformats.org/drawingml/2006/chartDrawing">
    <cdr:from>
      <cdr:x>0.22776</cdr:x>
      <cdr:y>0.33426</cdr:y>
    </cdr:from>
    <cdr:to>
      <cdr:x>0.30557</cdr:x>
      <cdr:y>0.41729</cdr:y>
    </cdr:to>
    <cdr:sp macro="" textlink="">
      <cdr:nvSpPr>
        <cdr:cNvPr id="3" name="CuadroTexto 1">
          <a:extLst xmlns:a="http://schemas.openxmlformats.org/drawingml/2006/main">
            <a:ext uri="{FF2B5EF4-FFF2-40B4-BE49-F238E27FC236}">
              <a16:creationId xmlns:a16="http://schemas.microsoft.com/office/drawing/2014/main" id="{87488220-E8BC-177B-86B0-4E42FFBDDDA5}"/>
            </a:ext>
          </a:extLst>
        </cdr:cNvPr>
        <cdr:cNvSpPr txBox="1"/>
      </cdr:nvSpPr>
      <cdr:spPr>
        <a:xfrm xmlns:a="http://schemas.openxmlformats.org/drawingml/2006/main">
          <a:off x="2135803" y="1577689"/>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62,2%</a:t>
          </a:r>
          <a:endParaRPr lang="es-CO" sz="1600" b="1" dirty="0">
            <a:solidFill>
              <a:schemeClr val="tx1"/>
            </a:solidFill>
          </a:endParaRPr>
        </a:p>
      </cdr:txBody>
    </cdr:sp>
  </cdr:relSizeAnchor>
  <cdr:relSizeAnchor xmlns:cdr="http://schemas.openxmlformats.org/drawingml/2006/chartDrawing">
    <cdr:from>
      <cdr:x>0.46654</cdr:x>
      <cdr:y>0.73455</cdr:y>
    </cdr:from>
    <cdr:to>
      <cdr:x>0.54434</cdr:x>
      <cdr:y>0.81758</cdr:y>
    </cdr:to>
    <cdr:sp macro="" textlink="">
      <cdr:nvSpPr>
        <cdr:cNvPr id="4" name="CuadroTexto 1">
          <a:extLst xmlns:a="http://schemas.openxmlformats.org/drawingml/2006/main">
            <a:ext uri="{FF2B5EF4-FFF2-40B4-BE49-F238E27FC236}">
              <a16:creationId xmlns:a16="http://schemas.microsoft.com/office/drawing/2014/main" id="{9BE5EDAF-DEB5-EF55-70F0-0FA7F572B898}"/>
            </a:ext>
          </a:extLst>
        </cdr:cNvPr>
        <cdr:cNvSpPr txBox="1"/>
      </cdr:nvSpPr>
      <cdr:spPr>
        <a:xfrm xmlns:a="http://schemas.openxmlformats.org/drawingml/2006/main">
          <a:off x="4374856" y="3467016"/>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73,8%</a:t>
          </a:r>
          <a:endParaRPr lang="es-CO" sz="1600" b="1" dirty="0">
            <a:solidFill>
              <a:schemeClr val="tx1"/>
            </a:solidFill>
          </a:endParaRPr>
        </a:p>
      </cdr:txBody>
    </cdr:sp>
  </cdr:relSizeAnchor>
  <cdr:relSizeAnchor xmlns:cdr="http://schemas.openxmlformats.org/drawingml/2006/chartDrawing">
    <cdr:from>
      <cdr:x>0.55493</cdr:x>
      <cdr:y>0.77107</cdr:y>
    </cdr:from>
    <cdr:to>
      <cdr:x>0.63274</cdr:x>
      <cdr:y>0.85409</cdr:y>
    </cdr:to>
    <cdr:sp macro="" textlink="">
      <cdr:nvSpPr>
        <cdr:cNvPr id="5" name="CuadroTexto 1">
          <a:extLst xmlns:a="http://schemas.openxmlformats.org/drawingml/2006/main">
            <a:ext uri="{FF2B5EF4-FFF2-40B4-BE49-F238E27FC236}">
              <a16:creationId xmlns:a16="http://schemas.microsoft.com/office/drawing/2014/main" id="{EC80D8FA-F9C3-5FC0-D853-B4E1D0C9F26D}"/>
            </a:ext>
          </a:extLst>
        </cdr:cNvPr>
        <cdr:cNvSpPr txBox="1"/>
      </cdr:nvSpPr>
      <cdr:spPr>
        <a:xfrm xmlns:a="http://schemas.openxmlformats.org/drawingml/2006/main">
          <a:off x="5203740" y="3639353"/>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65,3%</a:t>
          </a:r>
          <a:endParaRPr lang="es-CO" sz="1600" b="1" dirty="0">
            <a:solidFill>
              <a:schemeClr val="tx1"/>
            </a:solidFill>
          </a:endParaRPr>
        </a:p>
      </cdr:txBody>
    </cdr:sp>
  </cdr:relSizeAnchor>
  <cdr:relSizeAnchor xmlns:cdr="http://schemas.openxmlformats.org/drawingml/2006/chartDrawing">
    <cdr:from>
      <cdr:x>0.7942</cdr:x>
      <cdr:y>0.81258</cdr:y>
    </cdr:from>
    <cdr:to>
      <cdr:x>0.872</cdr:x>
      <cdr:y>0.8956</cdr:y>
    </cdr:to>
    <cdr:sp macro="" textlink="">
      <cdr:nvSpPr>
        <cdr:cNvPr id="6" name="CuadroTexto 1">
          <a:extLst xmlns:a="http://schemas.openxmlformats.org/drawingml/2006/main">
            <a:ext uri="{FF2B5EF4-FFF2-40B4-BE49-F238E27FC236}">
              <a16:creationId xmlns:a16="http://schemas.microsoft.com/office/drawing/2014/main" id="{EC80D8FA-F9C3-5FC0-D853-B4E1D0C9F26D}"/>
            </a:ext>
          </a:extLst>
        </cdr:cNvPr>
        <cdr:cNvSpPr txBox="1"/>
      </cdr:nvSpPr>
      <cdr:spPr>
        <a:xfrm xmlns:a="http://schemas.openxmlformats.org/drawingml/2006/main">
          <a:off x="7447401" y="3835279"/>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71,6%</a:t>
          </a:r>
          <a:endParaRPr lang="es-CO" sz="1600" b="1" dirty="0">
            <a:solidFill>
              <a:schemeClr val="tx1"/>
            </a:solidFill>
          </a:endParaRPr>
        </a:p>
      </cdr:txBody>
    </cdr:sp>
  </cdr:relSizeAnchor>
  <cdr:relSizeAnchor xmlns:cdr="http://schemas.openxmlformats.org/drawingml/2006/chartDrawing">
    <cdr:from>
      <cdr:x>0.88379</cdr:x>
      <cdr:y>0.81258</cdr:y>
    </cdr:from>
    <cdr:to>
      <cdr:x>0.96159</cdr:x>
      <cdr:y>0.8956</cdr:y>
    </cdr:to>
    <cdr:sp macro="" textlink="">
      <cdr:nvSpPr>
        <cdr:cNvPr id="7" name="CuadroTexto 1">
          <a:extLst xmlns:a="http://schemas.openxmlformats.org/drawingml/2006/main">
            <a:ext uri="{FF2B5EF4-FFF2-40B4-BE49-F238E27FC236}">
              <a16:creationId xmlns:a16="http://schemas.microsoft.com/office/drawing/2014/main" id="{EC80D8FA-F9C3-5FC0-D853-B4E1D0C9F26D}"/>
            </a:ext>
          </a:extLst>
        </cdr:cNvPr>
        <cdr:cNvSpPr txBox="1"/>
      </cdr:nvSpPr>
      <cdr:spPr>
        <a:xfrm xmlns:a="http://schemas.openxmlformats.org/drawingml/2006/main">
          <a:off x="8287536" y="3835279"/>
          <a:ext cx="729589" cy="39185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s-MX" sz="1600" b="1" dirty="0">
              <a:solidFill>
                <a:schemeClr val="tx1"/>
              </a:solidFill>
            </a:rPr>
            <a:t>71,4%</a:t>
          </a:r>
          <a:endParaRPr lang="es-CO" sz="1600" b="1" dirty="0">
            <a:solidFill>
              <a:schemeClr val="tx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0.36463</cdr:x>
      <cdr:y>0.78821</cdr:y>
    </cdr:from>
    <cdr:to>
      <cdr:x>0.45241</cdr:x>
      <cdr:y>0.84773</cdr:y>
    </cdr:to>
    <cdr:sp macro="" textlink="">
      <cdr:nvSpPr>
        <cdr:cNvPr id="2" name="Rectángulo 1">
          <a:extLst xmlns:a="http://schemas.openxmlformats.org/drawingml/2006/main">
            <a:ext uri="{FF2B5EF4-FFF2-40B4-BE49-F238E27FC236}">
              <a16:creationId xmlns:a16="http://schemas.microsoft.com/office/drawing/2014/main" id="{E3FE10AA-3116-7AFE-CD71-3053D79548E2}"/>
            </a:ext>
          </a:extLst>
        </cdr:cNvPr>
        <cdr:cNvSpPr/>
      </cdr:nvSpPr>
      <cdr:spPr>
        <a:xfrm xmlns:a="http://schemas.openxmlformats.org/drawingml/2006/main">
          <a:off x="5181904" y="3303396"/>
          <a:ext cx="1247471" cy="249429"/>
        </a:xfrm>
        <a:prstGeom xmlns:a="http://schemas.openxmlformats.org/drawingml/2006/main" prst="rect">
          <a:avLst/>
        </a:prstGeom>
        <a:solidFill xmlns:a="http://schemas.openxmlformats.org/drawingml/2006/main">
          <a:srgbClr val="196B2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b="1">
              <a:solidFill>
                <a:prstClr val="white"/>
              </a:solidFill>
              <a:latin typeface="Calibri" panose="020F0502020204030204"/>
            </a:rPr>
            <a:t>Salud $4.6</a:t>
          </a:r>
          <a:endParaRPr kumimoji="0" lang="es-CO" sz="1800" b="1" i="0" u="none" strike="noStrike" kern="1200" cap="none" spc="0" normalizeH="0" baseline="0" noProof="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0.5856</cdr:x>
      <cdr:y>0.225</cdr:y>
    </cdr:from>
    <cdr:to>
      <cdr:x>0.66421</cdr:x>
      <cdr:y>0.28636</cdr:y>
    </cdr:to>
    <cdr:sp macro="" textlink="">
      <cdr:nvSpPr>
        <cdr:cNvPr id="3" name="Rectángulo 2">
          <a:extLst xmlns:a="http://schemas.openxmlformats.org/drawingml/2006/main">
            <a:ext uri="{FF2B5EF4-FFF2-40B4-BE49-F238E27FC236}">
              <a16:creationId xmlns:a16="http://schemas.microsoft.com/office/drawing/2014/main" id="{48F87EC6-EE9A-7A13-1712-BDBE6E3747A5}"/>
            </a:ext>
          </a:extLst>
        </cdr:cNvPr>
        <cdr:cNvSpPr/>
      </cdr:nvSpPr>
      <cdr:spPr>
        <a:xfrm xmlns:a="http://schemas.openxmlformats.org/drawingml/2006/main">
          <a:off x="8322144" y="942991"/>
          <a:ext cx="1117131" cy="257160"/>
        </a:xfrm>
        <a:prstGeom xmlns:a="http://schemas.openxmlformats.org/drawingml/2006/main" prst="rect">
          <a:avLst/>
        </a:prstGeom>
        <a:solidFill xmlns:a="http://schemas.openxmlformats.org/drawingml/2006/main">
          <a:srgbClr val="15608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dirty="0">
              <a:ln>
                <a:noFill/>
              </a:ln>
              <a:solidFill>
                <a:prstClr val="white"/>
              </a:solidFill>
              <a:effectLst/>
              <a:uLnTx/>
              <a:uFillTx/>
              <a:latin typeface="Calibri" panose="020F0502020204030204"/>
              <a:ea typeface="+mn-ea"/>
              <a:cs typeface="+mn-cs"/>
            </a:rPr>
            <a:t>Movilidad $8.7</a:t>
          </a:r>
        </a:p>
      </cdr:txBody>
    </cdr:sp>
  </cdr:relSizeAnchor>
  <cdr:relSizeAnchor xmlns:cdr="http://schemas.openxmlformats.org/drawingml/2006/chartDrawing">
    <cdr:from>
      <cdr:x>0.29032</cdr:x>
      <cdr:y>0.41851</cdr:y>
    </cdr:from>
    <cdr:to>
      <cdr:x>0.39008</cdr:x>
      <cdr:y>0.48182</cdr:y>
    </cdr:to>
    <cdr:sp macro="" textlink="">
      <cdr:nvSpPr>
        <cdr:cNvPr id="4" name="Rectángulo 3">
          <a:extLst xmlns:a="http://schemas.openxmlformats.org/drawingml/2006/main">
            <a:ext uri="{FF2B5EF4-FFF2-40B4-BE49-F238E27FC236}">
              <a16:creationId xmlns:a16="http://schemas.microsoft.com/office/drawing/2014/main" id="{A54E05F8-A2A7-2585-8F00-A15C6EE39643}"/>
            </a:ext>
          </a:extLst>
        </cdr:cNvPr>
        <cdr:cNvSpPr/>
      </cdr:nvSpPr>
      <cdr:spPr>
        <a:xfrm xmlns:a="http://schemas.openxmlformats.org/drawingml/2006/main">
          <a:off x="4125766" y="1753956"/>
          <a:ext cx="1417784" cy="265344"/>
        </a:xfrm>
        <a:prstGeom xmlns:a="http://schemas.openxmlformats.org/drawingml/2006/main" prst="rect">
          <a:avLst/>
        </a:prstGeom>
        <a:solidFill xmlns:a="http://schemas.openxmlformats.org/drawingml/2006/main">
          <a:srgbClr val="A02B93"/>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b="1">
              <a:solidFill>
                <a:prstClr val="white"/>
              </a:solidFill>
              <a:latin typeface="Calibri" panose="020F0502020204030204"/>
            </a:rPr>
            <a:t>Gobierno $1.9       </a:t>
          </a:r>
          <a:endParaRPr kumimoji="0" lang="es-CO" sz="1800" b="1" i="0" u="none" strike="noStrike" kern="1200" cap="none" spc="0" normalizeH="0" baseline="0" noProof="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0.38603</cdr:x>
      <cdr:y>0</cdr:y>
    </cdr:from>
    <cdr:to>
      <cdr:x>0.49742</cdr:x>
      <cdr:y>0.06136</cdr:y>
    </cdr:to>
    <cdr:sp macro="" textlink="">
      <cdr:nvSpPr>
        <cdr:cNvPr id="8" name="Rectángulo 7">
          <a:extLst xmlns:a="http://schemas.openxmlformats.org/drawingml/2006/main">
            <a:ext uri="{FF2B5EF4-FFF2-40B4-BE49-F238E27FC236}">
              <a16:creationId xmlns:a16="http://schemas.microsoft.com/office/drawing/2014/main" id="{E55CE250-EAF6-DC24-CE12-C8758269D8A9}"/>
            </a:ext>
          </a:extLst>
        </cdr:cNvPr>
        <cdr:cNvSpPr/>
      </cdr:nvSpPr>
      <cdr:spPr>
        <a:xfrm xmlns:a="http://schemas.openxmlformats.org/drawingml/2006/main">
          <a:off x="5447180" y="0"/>
          <a:ext cx="1571797" cy="299045"/>
        </a:xfrm>
        <a:prstGeom xmlns:a="http://schemas.openxmlformats.org/drawingml/2006/main" prst="rect">
          <a:avLst/>
        </a:prstGeom>
        <a:solidFill xmlns:a="http://schemas.openxmlformats.org/drawingml/2006/main">
          <a:srgbClr val="DAA6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prstClr val="white"/>
              </a:solidFill>
              <a:effectLst/>
              <a:uLnTx/>
              <a:uFillTx/>
              <a:latin typeface="Calibri" panose="020F0502020204030204"/>
              <a:ea typeface="+mn-ea"/>
              <a:cs typeface="+mn-cs"/>
            </a:rPr>
            <a:t>Otros sectores $2.2</a:t>
          </a:r>
          <a:endParaRPr kumimoji="0" lang="es-CO" sz="1200" b="1" i="0" u="none" strike="noStrike" kern="1200" cap="none" spc="0" normalizeH="0" baseline="30000" noProof="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0.31765</cdr:x>
      <cdr:y>0.29577</cdr:y>
    </cdr:from>
    <cdr:to>
      <cdr:x>0.4008</cdr:x>
      <cdr:y>0.35455</cdr:y>
    </cdr:to>
    <cdr:sp macro="" textlink="">
      <cdr:nvSpPr>
        <cdr:cNvPr id="10" name="Rectangle 53">
          <a:extLst xmlns:a="http://schemas.openxmlformats.org/drawingml/2006/main">
            <a:ext uri="{FF2B5EF4-FFF2-40B4-BE49-F238E27FC236}">
              <a16:creationId xmlns:a16="http://schemas.microsoft.com/office/drawing/2014/main" id="{7C3F67D9-3866-4A02-24C5-3BFB86675E5C}"/>
            </a:ext>
          </a:extLst>
        </cdr:cNvPr>
        <cdr:cNvSpPr>
          <a:spLocks xmlns:a="http://schemas.openxmlformats.org/drawingml/2006/main" noChangeArrowheads="1"/>
        </cdr:cNvSpPr>
      </cdr:nvSpPr>
      <cdr:spPr bwMode="auto">
        <a:xfrm xmlns:a="http://schemas.openxmlformats.org/drawingml/2006/main">
          <a:off x="4514203" y="1239591"/>
          <a:ext cx="1181747" cy="246309"/>
        </a:xfrm>
        <a:prstGeom xmlns:a="http://schemas.openxmlformats.org/drawingml/2006/main" prst="rect">
          <a:avLst/>
        </a:prstGeom>
        <a:solidFill xmlns:a="http://schemas.openxmlformats.org/drawingml/2006/main">
          <a:srgbClr val="4EA72E"/>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sz="1100" b="1" kern="1200">
              <a:solidFill>
                <a:prstClr val="white"/>
              </a:solidFill>
              <a:latin typeface="Calibri" panose="020F0502020204030204"/>
              <a:ea typeface="+mn-ea"/>
              <a:cs typeface="+mn-cs"/>
            </a:rPr>
            <a:t>Hábitat</a:t>
          </a:r>
          <a:r>
            <a:rPr lang="es-CO" sz="1100" b="1" kern="1200" baseline="0">
              <a:solidFill>
                <a:prstClr val="white"/>
              </a:solidFill>
              <a:latin typeface="Calibri" panose="020F0502020204030204"/>
              <a:ea typeface="+mn-ea"/>
              <a:cs typeface="+mn-cs"/>
            </a:rPr>
            <a:t> $1.5</a:t>
          </a:r>
          <a:endParaRPr lang="es-CO" sz="1100" b="1" kern="1200">
            <a:solidFill>
              <a:prstClr val="white"/>
            </a:solidFill>
            <a:latin typeface="Calibri" panose="020F0502020204030204"/>
            <a:ea typeface="+mn-ea"/>
            <a:cs typeface="+mn-cs"/>
          </a:endParaRPr>
        </a:p>
      </cdr:txBody>
    </cdr:sp>
  </cdr:relSizeAnchor>
  <cdr:relSizeAnchor xmlns:cdr="http://schemas.openxmlformats.org/drawingml/2006/chartDrawing">
    <cdr:from>
      <cdr:x>0.5822</cdr:x>
      <cdr:y>0.65455</cdr:y>
    </cdr:from>
    <cdr:to>
      <cdr:x>0.67895</cdr:x>
      <cdr:y>0.71591</cdr:y>
    </cdr:to>
    <cdr:sp macro="" textlink="">
      <cdr:nvSpPr>
        <cdr:cNvPr id="11" name="Rectángulo 10">
          <a:extLst xmlns:a="http://schemas.openxmlformats.org/drawingml/2006/main">
            <a:ext uri="{FF2B5EF4-FFF2-40B4-BE49-F238E27FC236}">
              <a16:creationId xmlns:a16="http://schemas.microsoft.com/office/drawing/2014/main" id="{C6B62CCA-4C10-2242-0F55-03CB9F4A4B80}"/>
            </a:ext>
          </a:extLst>
        </cdr:cNvPr>
        <cdr:cNvSpPr/>
      </cdr:nvSpPr>
      <cdr:spPr>
        <a:xfrm xmlns:a="http://schemas.openxmlformats.org/drawingml/2006/main">
          <a:off x="8273848" y="2743199"/>
          <a:ext cx="1374977" cy="257176"/>
        </a:xfrm>
        <a:prstGeom xmlns:a="http://schemas.openxmlformats.org/drawingml/2006/main" prst="rect">
          <a:avLst/>
        </a:prstGeom>
        <a:solidFill xmlns:a="http://schemas.openxmlformats.org/drawingml/2006/main">
          <a:srgbClr val="E9713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r" eaLnBrk="1" fontAlgn="auto" hangingPunct="1">
            <a:spcBef>
              <a:spcPts val="0"/>
            </a:spcBef>
            <a:spcAft>
              <a:spcPts val="0"/>
            </a:spcAft>
            <a:defRPr/>
          </a:pPr>
          <a:r>
            <a:rPr kumimoji="0" lang="es-CO" sz="1100" b="1" i="0" u="none" strike="noStrike" kern="1200" cap="none" spc="0" normalizeH="0" baseline="0" noProof="0">
              <a:ln>
                <a:noFill/>
              </a:ln>
              <a:solidFill>
                <a:schemeClr val="bg1"/>
              </a:solidFill>
              <a:effectLst/>
              <a:uLnTx/>
              <a:uFillTx/>
              <a:latin typeface="Calibri" panose="020F0502020204030204"/>
              <a:ea typeface="+mn-ea"/>
              <a:cs typeface="+mn-cs"/>
            </a:rPr>
            <a:t>Educación $7.7</a:t>
          </a:r>
        </a:p>
      </cdr:txBody>
    </cdr:sp>
  </cdr:relSizeAnchor>
  <cdr:relSizeAnchor xmlns:cdr="http://schemas.openxmlformats.org/drawingml/2006/chartDrawing">
    <cdr:from>
      <cdr:x>0.32504</cdr:x>
      <cdr:y>0.19771</cdr:y>
    </cdr:from>
    <cdr:to>
      <cdr:x>0.3949</cdr:x>
      <cdr:y>0.25288</cdr:y>
    </cdr:to>
    <cdr:sp macro="" textlink="">
      <cdr:nvSpPr>
        <cdr:cNvPr id="13" name="Rectangle 53">
          <a:extLst xmlns:a="http://schemas.openxmlformats.org/drawingml/2006/main">
            <a:ext uri="{FF2B5EF4-FFF2-40B4-BE49-F238E27FC236}">
              <a16:creationId xmlns:a16="http://schemas.microsoft.com/office/drawing/2014/main" id="{32A58137-7CA3-89F1-D542-B0B8CD4B7C84}"/>
            </a:ext>
          </a:extLst>
        </cdr:cNvPr>
        <cdr:cNvSpPr>
          <a:spLocks xmlns:a="http://schemas.openxmlformats.org/drawingml/2006/main" noChangeArrowheads="1"/>
        </cdr:cNvSpPr>
      </cdr:nvSpPr>
      <cdr:spPr bwMode="auto">
        <a:xfrm xmlns:a="http://schemas.openxmlformats.org/drawingml/2006/main">
          <a:off x="4586553" y="963568"/>
          <a:ext cx="985778" cy="268878"/>
        </a:xfrm>
        <a:prstGeom xmlns:a="http://schemas.openxmlformats.org/drawingml/2006/main" prst="rect">
          <a:avLst/>
        </a:prstGeom>
        <a:solidFill xmlns:a="http://schemas.openxmlformats.org/drawingml/2006/main">
          <a:srgbClr val="0D3A4E"/>
        </a:solidFill>
        <a:ln xmlns:a="http://schemas.openxmlformats.org/drawingml/2006/main">
          <a:noFill/>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eaLnBrk="1" fontAlgn="auto" latinLnBrk="0" hangingPunct="1"/>
          <a:r>
            <a:rPr lang="es-CO" sz="1100" b="1" i="0" kern="1200" baseline="0">
              <a:solidFill>
                <a:schemeClr val="bg1"/>
              </a:solidFill>
              <a:effectLst/>
              <a:latin typeface="Calibri" panose="020F0502020204030204" pitchFamily="34" charset="0"/>
              <a:ea typeface="+mn-ea"/>
              <a:cs typeface="+mn-cs"/>
            </a:rPr>
            <a:t>Cultura $1.1</a:t>
          </a:r>
          <a:endParaRPr lang="es-CO" sz="1800" b="1">
            <a:solidFill>
              <a:schemeClr val="bg1"/>
            </a:solidFill>
            <a:effectLst/>
          </a:endParaRPr>
        </a:p>
      </cdr:txBody>
    </cdr:sp>
  </cdr:relSizeAnchor>
  <cdr:relSizeAnchor xmlns:cdr="http://schemas.openxmlformats.org/drawingml/2006/chartDrawing">
    <cdr:from>
      <cdr:x>0.28319</cdr:x>
      <cdr:y>0.59789</cdr:y>
    </cdr:from>
    <cdr:to>
      <cdr:x>0.40147</cdr:x>
      <cdr:y>0.65909</cdr:y>
    </cdr:to>
    <cdr:sp macro="" textlink="">
      <cdr:nvSpPr>
        <cdr:cNvPr id="14" name="Rectángulo 13">
          <a:extLst xmlns:a="http://schemas.openxmlformats.org/drawingml/2006/main">
            <a:ext uri="{FF2B5EF4-FFF2-40B4-BE49-F238E27FC236}">
              <a16:creationId xmlns:a16="http://schemas.microsoft.com/office/drawing/2014/main" id="{9F5AFB0F-0934-6753-0A98-BC93CBEB35C8}"/>
            </a:ext>
          </a:extLst>
        </cdr:cNvPr>
        <cdr:cNvSpPr/>
      </cdr:nvSpPr>
      <cdr:spPr>
        <a:xfrm xmlns:a="http://schemas.openxmlformats.org/drawingml/2006/main">
          <a:off x="4024466" y="2505765"/>
          <a:ext cx="1681010" cy="256485"/>
        </a:xfrm>
        <a:prstGeom xmlns:a="http://schemas.openxmlformats.org/drawingml/2006/main" prst="rect">
          <a:avLst/>
        </a:prstGeom>
        <a:solidFill xmlns:a="http://schemas.openxmlformats.org/drawingml/2006/main">
          <a:srgbClr val="0F9ED5"/>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b="1">
              <a:solidFill>
                <a:prstClr val="white"/>
              </a:solidFill>
              <a:latin typeface="Calibri" panose="020F0502020204030204"/>
            </a:rPr>
            <a:t>Integración</a:t>
          </a:r>
          <a:r>
            <a:rPr lang="es-CO" b="1" baseline="0">
              <a:solidFill>
                <a:prstClr val="white"/>
              </a:solidFill>
              <a:latin typeface="Calibri" panose="020F0502020204030204"/>
            </a:rPr>
            <a:t> Social </a:t>
          </a:r>
          <a:r>
            <a:rPr lang="es-CO" b="1">
              <a:solidFill>
                <a:prstClr val="white"/>
              </a:solidFill>
              <a:latin typeface="Calibri" panose="020F0502020204030204"/>
            </a:rPr>
            <a:t>$2.4       </a:t>
          </a:r>
          <a:endParaRPr kumimoji="0" lang="es-CO" sz="1800" b="1" i="0" u="none" strike="noStrike" kern="1200" cap="none" spc="0" normalizeH="0" baseline="0" noProof="0">
            <a:ln>
              <a:noFill/>
            </a:ln>
            <a:solidFill>
              <a:prstClr val="white"/>
            </a:solidFill>
            <a:effectLst/>
            <a:uLnTx/>
            <a:uFillTx/>
            <a:latin typeface="Calibri" panose="020F0502020204030204"/>
            <a:ea typeface="+mn-ea"/>
            <a:cs typeface="+mn-cs"/>
          </a:endParaRPr>
        </a:p>
      </cdr:txBody>
    </cdr:sp>
  </cdr:relSizeAnchor>
  <cdr:relSizeAnchor xmlns:cdr="http://schemas.openxmlformats.org/drawingml/2006/chartDrawing">
    <cdr:from>
      <cdr:x>0.42785</cdr:x>
      <cdr:y>0.26861</cdr:y>
    </cdr:from>
    <cdr:to>
      <cdr:x>0.56666</cdr:x>
      <cdr:y>0.71136</cdr:y>
    </cdr:to>
    <cdr:sp macro="" textlink="">
      <cdr:nvSpPr>
        <cdr:cNvPr id="5" name="Elipse 4">
          <a:extLst xmlns:a="http://schemas.openxmlformats.org/drawingml/2006/main">
            <a:ext uri="{FF2B5EF4-FFF2-40B4-BE49-F238E27FC236}">
              <a16:creationId xmlns:a16="http://schemas.microsoft.com/office/drawing/2014/main" id="{B41330AF-6EA5-483C-2B29-E720247A5B3C}"/>
            </a:ext>
          </a:extLst>
        </cdr:cNvPr>
        <cdr:cNvSpPr/>
      </cdr:nvSpPr>
      <cdr:spPr>
        <a:xfrm xmlns:a="http://schemas.openxmlformats.org/drawingml/2006/main">
          <a:off x="6125102" y="1125734"/>
          <a:ext cx="1987247" cy="1855591"/>
        </a:xfrm>
        <a:prstGeom xmlns:a="http://schemas.openxmlformats.org/drawingml/2006/main" prst="ellipse">
          <a:avLst/>
        </a:prstGeom>
        <a:noFill xmlns:a="http://schemas.openxmlformats.org/drawingml/2006/main"/>
        <a:ln xmlns:a="http://schemas.openxmlformats.org/drawingml/2006/main" w="762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a:t>
          </a:r>
          <a:r>
            <a:rPr lang="es-CO" sz="4000" b="1" dirty="0">
              <a:solidFill>
                <a:srgbClr val="5B9BD5">
                  <a:lumMod val="50000"/>
                </a:srgbClr>
              </a:solidFill>
              <a:latin typeface="Calibri" panose="020F0502020204030204"/>
            </a:rPr>
            <a:t>31.</a:t>
          </a:r>
          <a:r>
            <a:rPr kumimoji="0" lang="es-CO" sz="4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3</a:t>
          </a: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rPr>
            <a:t>billones</a:t>
          </a:r>
          <a:endParaRPr kumimoji="0" lang="es-CO" sz="2000" b="1" i="0" u="none" strike="noStrike" kern="1200" cap="none" spc="0" normalizeH="0" baseline="0" noProof="0" dirty="0">
            <a:ln>
              <a:noFill/>
            </a:ln>
            <a:solidFill>
              <a:srgbClr val="5B9BD5">
                <a:lumMod val="50000"/>
              </a:srgbClr>
            </a:solidFill>
            <a:effectLst/>
            <a:uLnTx/>
            <a:uFillTx/>
            <a:latin typeface="Calibri" panose="020F0502020204030204"/>
            <a:ea typeface="+mn-ea"/>
            <a:cs typeface="+mn-cs"/>
          </a:endParaRPr>
        </a:p>
      </cdr:txBody>
    </cdr:sp>
  </cdr:relSizeAnchor>
  <cdr:relSizeAnchor xmlns:cdr="http://schemas.openxmlformats.org/drawingml/2006/chartDrawing">
    <cdr:from>
      <cdr:x>0.48849</cdr:x>
      <cdr:y>0.05863</cdr:y>
    </cdr:from>
    <cdr:to>
      <cdr:x>0.50049</cdr:x>
      <cdr:y>0.11509</cdr:y>
    </cdr:to>
    <cdr:sp macro="" textlink="">
      <cdr:nvSpPr>
        <cdr:cNvPr id="6" name="Flecha: hacia abajo 5">
          <a:extLst xmlns:a="http://schemas.openxmlformats.org/drawingml/2006/main">
            <a:ext uri="{FF2B5EF4-FFF2-40B4-BE49-F238E27FC236}">
              <a16:creationId xmlns:a16="http://schemas.microsoft.com/office/drawing/2014/main" id="{974A36B8-5FF8-4560-6A5B-5905D4A76B57}"/>
            </a:ext>
          </a:extLst>
        </cdr:cNvPr>
        <cdr:cNvSpPr/>
      </cdr:nvSpPr>
      <cdr:spPr>
        <a:xfrm xmlns:a="http://schemas.openxmlformats.org/drawingml/2006/main">
          <a:off x="6892925" y="285749"/>
          <a:ext cx="169334" cy="275167"/>
        </a:xfrm>
        <a:prstGeom xmlns:a="http://schemas.openxmlformats.org/drawingml/2006/main" prst="downArrow">
          <a:avLst/>
        </a:prstGeom>
        <a:solidFill xmlns:a="http://schemas.openxmlformats.org/drawingml/2006/main">
          <a:srgbClr val="DAA600"/>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a:p>
      </cdr:txBody>
    </cdr:sp>
  </cdr:relSizeAnchor>
  <cdr:relSizeAnchor xmlns:cdr="http://schemas.openxmlformats.org/drawingml/2006/chartDrawing">
    <cdr:from>
      <cdr:x>0.43374</cdr:x>
      <cdr:y>0.04995</cdr:y>
    </cdr:from>
    <cdr:to>
      <cdr:x>0.43974</cdr:x>
      <cdr:y>0.19327</cdr:y>
    </cdr:to>
    <cdr:sp macro="" textlink="">
      <cdr:nvSpPr>
        <cdr:cNvPr id="12" name="Signo menos 11">
          <a:extLst xmlns:a="http://schemas.openxmlformats.org/drawingml/2006/main">
            <a:ext uri="{FF2B5EF4-FFF2-40B4-BE49-F238E27FC236}">
              <a16:creationId xmlns:a16="http://schemas.microsoft.com/office/drawing/2014/main" id="{9FD73D45-331F-984B-11E2-8623FADE0463}"/>
            </a:ext>
          </a:extLst>
        </cdr:cNvPr>
        <cdr:cNvSpPr/>
      </cdr:nvSpPr>
      <cdr:spPr>
        <a:xfrm xmlns:a="http://schemas.openxmlformats.org/drawingml/2006/main">
          <a:off x="6120342" y="243416"/>
          <a:ext cx="84666" cy="698500"/>
        </a:xfrm>
        <a:prstGeom xmlns:a="http://schemas.openxmlformats.org/drawingml/2006/main" prst="mathMinus">
          <a:avLst/>
        </a:prstGeom>
        <a:solidFill xmlns:a="http://schemas.openxmlformats.org/drawingml/2006/main">
          <a:schemeClr val="bg2">
            <a:lumMod val="75000"/>
          </a:schemeClr>
        </a:solidFill>
        <a:ln xmlns:a="http://schemas.openxmlformats.org/drawingml/2006/main">
          <a:no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a:p>
      </cdr:txBody>
    </cdr:sp>
  </cdr:relSizeAnchor>
</c:userShapes>
</file>

<file path=ppt/drawings/drawing3.xml><?xml version="1.0" encoding="utf-8"?>
<c:userShapes xmlns:c="http://schemas.openxmlformats.org/drawingml/2006/chart">
  <cdr:relSizeAnchor xmlns:cdr="http://schemas.openxmlformats.org/drawingml/2006/chartDrawing">
    <cdr:from>
      <cdr:x>0.7527</cdr:x>
      <cdr:y>0.78634</cdr:y>
    </cdr:from>
    <cdr:to>
      <cdr:x>0.86396</cdr:x>
      <cdr:y>0.84595</cdr:y>
    </cdr:to>
    <cdr:sp macro="" textlink="">
      <cdr:nvSpPr>
        <cdr:cNvPr id="4" name="CuadroTexto 27">
          <a:extLst xmlns:a="http://schemas.openxmlformats.org/drawingml/2006/main">
            <a:ext uri="{FF2B5EF4-FFF2-40B4-BE49-F238E27FC236}">
              <a16:creationId xmlns:a16="http://schemas.microsoft.com/office/drawing/2014/main" id="{D34E498E-D90E-E7C5-155E-4D81756F3747}"/>
            </a:ext>
          </a:extLst>
        </cdr:cNvPr>
        <cdr:cNvSpPr txBox="1"/>
      </cdr:nvSpPr>
      <cdr:spPr>
        <a:xfrm xmlns:a="http://schemas.openxmlformats.org/drawingml/2006/main">
          <a:off x="7714699" y="4466195"/>
          <a:ext cx="1140341" cy="338554"/>
        </a:xfrm>
        <a:prstGeom xmlns:a="http://schemas.openxmlformats.org/drawingml/2006/main" prst="rect">
          <a:avLst/>
        </a:prstGeom>
        <a:noFill xmlns:a="http://schemas.openxmlformats.org/drawingml/2006/main"/>
      </cdr:spPr>
      <cdr:txBody>
        <a:bodyPr xmlns:a="http://schemas.openxmlformats.org/drawingml/2006/main" wrap="square">
          <a:spAutoFit/>
        </a:bodyPr>
        <a:lstStyle xmlns:a="http://schemas.openxmlformats.org/drawingml/2006/main">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CO" sz="1600" b="1" i="0" u="none" strike="noStrike" dirty="0">
              <a:solidFill>
                <a:srgbClr val="000000"/>
              </a:solidFill>
              <a:effectLst/>
              <a:latin typeface="Aptos Narrow"/>
            </a:rPr>
            <a:t>Educación</a:t>
          </a:r>
          <a:endParaRPr lang="es-CO"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0.43429</cdr:x>
      <cdr:y>0.9087</cdr:y>
    </cdr:from>
    <cdr:to>
      <cdr:x>0.57231</cdr:x>
      <cdr:y>0.96682</cdr:y>
    </cdr:to>
    <cdr:sp macro="" textlink="">
      <cdr:nvSpPr>
        <cdr:cNvPr id="2" name="Rectángulo 1">
          <a:extLst xmlns:a="http://schemas.openxmlformats.org/drawingml/2006/main">
            <a:ext uri="{FF2B5EF4-FFF2-40B4-BE49-F238E27FC236}">
              <a16:creationId xmlns:a16="http://schemas.microsoft.com/office/drawing/2014/main" id="{E3FE10AA-3116-7AFE-CD71-3053D79548E2}"/>
            </a:ext>
          </a:extLst>
        </cdr:cNvPr>
        <cdr:cNvSpPr/>
      </cdr:nvSpPr>
      <cdr:spPr>
        <a:xfrm xmlns:a="http://schemas.openxmlformats.org/drawingml/2006/main">
          <a:off x="4106399" y="4556610"/>
          <a:ext cx="1305029" cy="291418"/>
        </a:xfrm>
        <a:prstGeom xmlns:a="http://schemas.openxmlformats.org/drawingml/2006/main" prst="rect">
          <a:avLst/>
        </a:prstGeom>
        <a:solidFill xmlns:a="http://schemas.openxmlformats.org/drawingml/2006/main">
          <a:srgbClr val="196B24"/>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lang="es-CO" sz="1600" b="1">
              <a:solidFill>
                <a:prstClr val="white"/>
              </a:solidFill>
              <a:latin typeface="+mn-lt"/>
            </a:rPr>
            <a:t>Salud $4.7</a:t>
          </a:r>
          <a:endParaRPr kumimoji="0" lang="es-CO" sz="1600" b="1" i="0" u="none" strike="noStrike" kern="1200" cap="none" spc="0" normalizeH="0" baseline="0" noProof="0">
            <a:ln>
              <a:noFill/>
            </a:ln>
            <a:solidFill>
              <a:prstClr val="white"/>
            </a:solidFill>
            <a:effectLst/>
            <a:uLnTx/>
            <a:uFillTx/>
            <a:latin typeface="+mn-lt"/>
            <a:ea typeface="+mn-ea"/>
            <a:cs typeface="+mn-cs"/>
          </a:endParaRPr>
        </a:p>
      </cdr:txBody>
    </cdr:sp>
  </cdr:relSizeAnchor>
  <cdr:relSizeAnchor xmlns:cdr="http://schemas.openxmlformats.org/drawingml/2006/chartDrawing">
    <cdr:from>
      <cdr:x>0.63887</cdr:x>
      <cdr:y>0.19471</cdr:y>
    </cdr:from>
    <cdr:to>
      <cdr:x>0.79668</cdr:x>
      <cdr:y>0.25481</cdr:y>
    </cdr:to>
    <cdr:sp macro="" textlink="">
      <cdr:nvSpPr>
        <cdr:cNvPr id="3" name="Rectángulo 2">
          <a:extLst xmlns:a="http://schemas.openxmlformats.org/drawingml/2006/main">
            <a:ext uri="{FF2B5EF4-FFF2-40B4-BE49-F238E27FC236}">
              <a16:creationId xmlns:a16="http://schemas.microsoft.com/office/drawing/2014/main" id="{48F87EC6-EE9A-7A13-1712-BDBE6E3747A5}"/>
            </a:ext>
          </a:extLst>
        </cdr:cNvPr>
        <cdr:cNvSpPr/>
      </cdr:nvSpPr>
      <cdr:spPr>
        <a:xfrm xmlns:a="http://schemas.openxmlformats.org/drawingml/2006/main">
          <a:off x="6040718" y="976363"/>
          <a:ext cx="1492213" cy="301369"/>
        </a:xfrm>
        <a:prstGeom xmlns:a="http://schemas.openxmlformats.org/drawingml/2006/main" prst="rect">
          <a:avLst/>
        </a:prstGeom>
        <a:solidFill xmlns:a="http://schemas.openxmlformats.org/drawingml/2006/main">
          <a:srgbClr val="15608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mn-lt"/>
              <a:ea typeface="+mn-ea"/>
              <a:cs typeface="+mn-cs"/>
            </a:rPr>
            <a:t>Movilidad $9.0</a:t>
          </a:r>
        </a:p>
      </cdr:txBody>
    </cdr:sp>
  </cdr:relSizeAnchor>
  <cdr:relSizeAnchor xmlns:cdr="http://schemas.openxmlformats.org/drawingml/2006/chartDrawing">
    <cdr:from>
      <cdr:x>0.17453</cdr:x>
      <cdr:y>0.6668</cdr:y>
    </cdr:from>
    <cdr:to>
      <cdr:x>0.33239</cdr:x>
      <cdr:y>0.72508</cdr:y>
    </cdr:to>
    <cdr:sp macro="" textlink="">
      <cdr:nvSpPr>
        <cdr:cNvPr id="4" name="Rectángulo 3">
          <a:extLst xmlns:a="http://schemas.openxmlformats.org/drawingml/2006/main">
            <a:ext uri="{FF2B5EF4-FFF2-40B4-BE49-F238E27FC236}">
              <a16:creationId xmlns:a16="http://schemas.microsoft.com/office/drawing/2014/main" id="{A54E05F8-A2A7-2585-8F00-A15C6EE39643}"/>
            </a:ext>
          </a:extLst>
        </cdr:cNvPr>
        <cdr:cNvSpPr/>
      </cdr:nvSpPr>
      <cdr:spPr>
        <a:xfrm xmlns:a="http://schemas.openxmlformats.org/drawingml/2006/main">
          <a:off x="1650206" y="3343634"/>
          <a:ext cx="1492671" cy="292247"/>
        </a:xfrm>
        <a:prstGeom xmlns:a="http://schemas.openxmlformats.org/drawingml/2006/main" prst="rect">
          <a:avLst/>
        </a:prstGeom>
        <a:solidFill xmlns:a="http://schemas.openxmlformats.org/drawingml/2006/main">
          <a:srgbClr val="A02B93"/>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sz="1600" b="1" dirty="0">
              <a:solidFill>
                <a:prstClr val="white"/>
              </a:solidFill>
              <a:latin typeface="+mn-lt"/>
            </a:rPr>
            <a:t>Gobierno $2.3       </a:t>
          </a:r>
          <a:endParaRPr kumimoji="0" lang="es-CO" sz="1600" b="1" i="0" u="none" strike="noStrike" kern="1200" cap="none" spc="0" normalizeH="0" baseline="0" noProof="0" dirty="0">
            <a:ln>
              <a:noFill/>
            </a:ln>
            <a:solidFill>
              <a:prstClr val="white"/>
            </a:solidFill>
            <a:effectLst/>
            <a:uLnTx/>
            <a:uFillTx/>
            <a:latin typeface="+mn-lt"/>
            <a:ea typeface="+mn-ea"/>
            <a:cs typeface="+mn-cs"/>
          </a:endParaRPr>
        </a:p>
      </cdr:txBody>
    </cdr:sp>
  </cdr:relSizeAnchor>
  <cdr:relSizeAnchor xmlns:cdr="http://schemas.openxmlformats.org/drawingml/2006/chartDrawing">
    <cdr:from>
      <cdr:x>0.18217</cdr:x>
      <cdr:y>0.12959</cdr:y>
    </cdr:from>
    <cdr:to>
      <cdr:x>0.40007</cdr:x>
      <cdr:y>0.19258</cdr:y>
    </cdr:to>
    <cdr:sp macro="" textlink="">
      <cdr:nvSpPr>
        <cdr:cNvPr id="8" name="Rectángulo 7">
          <a:extLst xmlns:a="http://schemas.openxmlformats.org/drawingml/2006/main">
            <a:ext uri="{FF2B5EF4-FFF2-40B4-BE49-F238E27FC236}">
              <a16:creationId xmlns:a16="http://schemas.microsoft.com/office/drawing/2014/main" id="{E55CE250-EAF6-DC24-CE12-C8758269D8A9}"/>
            </a:ext>
          </a:extLst>
        </cdr:cNvPr>
        <cdr:cNvSpPr/>
      </cdr:nvSpPr>
      <cdr:spPr>
        <a:xfrm xmlns:a="http://schemas.openxmlformats.org/drawingml/2006/main">
          <a:off x="1722510" y="649824"/>
          <a:ext cx="2060322" cy="315859"/>
        </a:xfrm>
        <a:prstGeom xmlns:a="http://schemas.openxmlformats.org/drawingml/2006/main" prst="rect">
          <a:avLst/>
        </a:prstGeom>
        <a:solidFill xmlns:a="http://schemas.openxmlformats.org/drawingml/2006/main">
          <a:srgbClr val="DAA600"/>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dirty="0">
              <a:ln>
                <a:noFill/>
              </a:ln>
              <a:solidFill>
                <a:prstClr val="white"/>
              </a:solidFill>
              <a:effectLst/>
              <a:uLnTx/>
              <a:uFillTx/>
              <a:latin typeface="+mn-lt"/>
              <a:ea typeface="+mn-ea"/>
              <a:cs typeface="+mn-cs"/>
            </a:rPr>
            <a:t>Otros sectores $7.9</a:t>
          </a:r>
          <a:endParaRPr kumimoji="0" lang="es-CO" sz="1600" b="1" i="0" u="none" strike="noStrike" kern="1200" cap="none" spc="0" normalizeH="0" baseline="30000" noProof="0" dirty="0">
            <a:ln>
              <a:noFill/>
            </a:ln>
            <a:solidFill>
              <a:prstClr val="white"/>
            </a:solidFill>
            <a:effectLst/>
            <a:uLnTx/>
            <a:uFillTx/>
            <a:latin typeface="+mn-lt"/>
            <a:ea typeface="+mn-ea"/>
            <a:cs typeface="+mn-cs"/>
          </a:endParaRPr>
        </a:p>
      </cdr:txBody>
    </cdr:sp>
  </cdr:relSizeAnchor>
  <cdr:relSizeAnchor xmlns:cdr="http://schemas.openxmlformats.org/drawingml/2006/chartDrawing">
    <cdr:from>
      <cdr:x>0</cdr:x>
      <cdr:y>0.49333</cdr:y>
    </cdr:from>
    <cdr:to>
      <cdr:x>0.25251</cdr:x>
      <cdr:y>0.56521</cdr:y>
    </cdr:to>
    <cdr:sp macro="" textlink="">
      <cdr:nvSpPr>
        <cdr:cNvPr id="9" name="CuadroTexto 662">
          <a:extLst xmlns:a="http://schemas.openxmlformats.org/drawingml/2006/main">
            <a:ext uri="{FF2B5EF4-FFF2-40B4-BE49-F238E27FC236}">
              <a16:creationId xmlns:a16="http://schemas.microsoft.com/office/drawing/2014/main" id="{569C2DF3-D490-7614-55CD-2730F208F2FE}"/>
            </a:ext>
          </a:extLst>
        </cdr:cNvPr>
        <cdr:cNvSpPr txBox="1"/>
      </cdr:nvSpPr>
      <cdr:spPr>
        <a:xfrm xmlns:a="http://schemas.openxmlformats.org/drawingml/2006/main">
          <a:off x="0" y="1762125"/>
          <a:ext cx="1676401" cy="25673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endParaRPr kumimoji="0" lang="es-CO" sz="1050" b="0" i="0" u="none" strike="noStrike" kern="1200" cap="none" spc="0" normalizeH="0" baseline="0" noProof="0">
            <a:ln>
              <a:noFill/>
            </a:ln>
            <a:solidFill>
              <a:prstClr val="black"/>
            </a:solidFill>
            <a:effectLst/>
            <a:uLnTx/>
            <a:uFillTx/>
            <a:latin typeface="Calibri" panose="020F0502020204030204"/>
            <a:ea typeface="+mn-ea"/>
            <a:cs typeface="+mn-cs"/>
          </a:endParaRPr>
        </a:p>
      </cdr:txBody>
    </cdr:sp>
  </cdr:relSizeAnchor>
  <cdr:relSizeAnchor xmlns:cdr="http://schemas.openxmlformats.org/drawingml/2006/chartDrawing">
    <cdr:from>
      <cdr:x>0.14333</cdr:x>
      <cdr:y>0.41799</cdr:y>
    </cdr:from>
    <cdr:to>
      <cdr:x>0.30911</cdr:x>
      <cdr:y>0.48091</cdr:y>
    </cdr:to>
    <cdr:sp macro="" textlink="">
      <cdr:nvSpPr>
        <cdr:cNvPr id="10" name="Rectangle 53">
          <a:extLst xmlns:a="http://schemas.openxmlformats.org/drawingml/2006/main">
            <a:ext uri="{FF2B5EF4-FFF2-40B4-BE49-F238E27FC236}">
              <a16:creationId xmlns:a16="http://schemas.microsoft.com/office/drawing/2014/main" id="{7C3F67D9-3866-4A02-24C5-3BFB86675E5C}"/>
            </a:ext>
          </a:extLst>
        </cdr:cNvPr>
        <cdr:cNvSpPr>
          <a:spLocks xmlns:a="http://schemas.openxmlformats.org/drawingml/2006/main" noChangeArrowheads="1"/>
        </cdr:cNvSpPr>
      </cdr:nvSpPr>
      <cdr:spPr bwMode="auto">
        <a:xfrm xmlns:a="http://schemas.openxmlformats.org/drawingml/2006/main">
          <a:off x="1355204" y="2095981"/>
          <a:ext cx="1567542" cy="315513"/>
        </a:xfrm>
        <a:prstGeom xmlns:a="http://schemas.openxmlformats.org/drawingml/2006/main" prst="rect">
          <a:avLst/>
        </a:prstGeom>
        <a:solidFill xmlns:a="http://schemas.openxmlformats.org/drawingml/2006/main">
          <a:srgbClr val="4EA72E"/>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xmlns:a="http://schemas.openxmlformats.org/drawingml/2006/main">
          <a:pPr eaLnBrk="1" fontAlgn="auto" hangingPunct="1"/>
          <a:r>
            <a:rPr lang="es-CO" sz="1600" b="1" dirty="0">
              <a:solidFill>
                <a:schemeClr val="bg1"/>
              </a:solidFill>
            </a:rPr>
            <a:t>Hacienda $1.8</a:t>
          </a:r>
        </a:p>
      </cdr:txBody>
    </cdr:sp>
  </cdr:relSizeAnchor>
  <cdr:relSizeAnchor xmlns:cdr="http://schemas.openxmlformats.org/drawingml/2006/chartDrawing">
    <cdr:from>
      <cdr:x>0.69804</cdr:x>
      <cdr:y>0.55784</cdr:y>
    </cdr:from>
    <cdr:to>
      <cdr:x>0.86579</cdr:x>
      <cdr:y>0.62102</cdr:y>
    </cdr:to>
    <cdr:sp macro="" textlink="">
      <cdr:nvSpPr>
        <cdr:cNvPr id="11" name="Rectángulo 10">
          <a:extLst xmlns:a="http://schemas.openxmlformats.org/drawingml/2006/main">
            <a:ext uri="{FF2B5EF4-FFF2-40B4-BE49-F238E27FC236}">
              <a16:creationId xmlns:a16="http://schemas.microsoft.com/office/drawing/2014/main" id="{C6B62CCA-4C10-2242-0F55-03CB9F4A4B80}"/>
            </a:ext>
          </a:extLst>
        </cdr:cNvPr>
        <cdr:cNvSpPr/>
      </cdr:nvSpPr>
      <cdr:spPr>
        <a:xfrm xmlns:a="http://schemas.openxmlformats.org/drawingml/2006/main">
          <a:off x="6600247" y="2797260"/>
          <a:ext cx="1586149" cy="316784"/>
        </a:xfrm>
        <a:prstGeom xmlns:a="http://schemas.openxmlformats.org/drawingml/2006/main" prst="rect">
          <a:avLst/>
        </a:prstGeom>
        <a:solidFill xmlns:a="http://schemas.openxmlformats.org/drawingml/2006/main">
          <a:srgbClr val="E9713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s-CO"/>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xmlns:a="http://schemas.openxmlformats.org/drawingml/2006/main">
          <a:pPr algn="r" eaLnBrk="1" fontAlgn="auto" hangingPunct="1">
            <a:spcBef>
              <a:spcPts val="0"/>
            </a:spcBef>
            <a:spcAft>
              <a:spcPts val="0"/>
            </a:spcAft>
            <a:defRPr/>
          </a:pPr>
          <a:r>
            <a:rPr kumimoji="0" lang="es-CO" sz="1600" b="1" i="0" u="none" strike="noStrike" kern="1200" cap="none" spc="0" normalizeH="0" baseline="0" noProof="0" dirty="0">
              <a:ln>
                <a:noFill/>
              </a:ln>
              <a:solidFill>
                <a:schemeClr val="bg1"/>
              </a:solidFill>
              <a:effectLst/>
              <a:uLnTx/>
              <a:uFillTx/>
              <a:latin typeface="+mn-lt"/>
              <a:ea typeface="+mn-ea"/>
              <a:cs typeface="+mn-cs"/>
            </a:rPr>
            <a:t>Educación $8.4</a:t>
          </a:r>
        </a:p>
      </cdr:txBody>
    </cdr:sp>
  </cdr:relSizeAnchor>
  <cdr:relSizeAnchor xmlns:cdr="http://schemas.openxmlformats.org/drawingml/2006/chartDrawing">
    <cdr:from>
      <cdr:x>0.15493</cdr:x>
      <cdr:y>0.53238</cdr:y>
    </cdr:from>
    <cdr:to>
      <cdr:x>0.31348</cdr:x>
      <cdr:y>0.58546</cdr:y>
    </cdr:to>
    <cdr:sp macro="" textlink="">
      <cdr:nvSpPr>
        <cdr:cNvPr id="13" name="Rectangle 53">
          <a:extLst xmlns:a="http://schemas.openxmlformats.org/drawingml/2006/main">
            <a:ext uri="{FF2B5EF4-FFF2-40B4-BE49-F238E27FC236}">
              <a16:creationId xmlns:a16="http://schemas.microsoft.com/office/drawing/2014/main" id="{32A58137-7CA3-89F1-D542-B0B8CD4B7C84}"/>
            </a:ext>
          </a:extLst>
        </cdr:cNvPr>
        <cdr:cNvSpPr>
          <a:spLocks xmlns:a="http://schemas.openxmlformats.org/drawingml/2006/main" noChangeArrowheads="1"/>
        </cdr:cNvSpPr>
      </cdr:nvSpPr>
      <cdr:spPr bwMode="auto">
        <a:xfrm xmlns:a="http://schemas.openxmlformats.org/drawingml/2006/main">
          <a:off x="1464907" y="2669587"/>
          <a:ext cx="1499194" cy="266149"/>
        </a:xfrm>
        <a:prstGeom xmlns:a="http://schemas.openxmlformats.org/drawingml/2006/main" prst="rect">
          <a:avLst/>
        </a:prstGeom>
        <a:solidFill xmlns:a="http://schemas.openxmlformats.org/drawingml/2006/main">
          <a:srgbClr val="0D3A4E"/>
        </a:solidFill>
        <a:ln xmlns:a="http://schemas.openxmlformats.org/drawingml/2006/main">
          <a:noFill/>
        </a:ln>
      </cdr:spPr>
      <cdr:txBody>
        <a:bodyPr xmlns:a="http://schemas.openxmlformats.org/drawingml/2006/main" vert="horz" wrap="square" lIns="91440" tIns="45720" rIns="91440" bIns="45720" numCol="1" anchor="t"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rtl="0"/>
          <a:r>
            <a:rPr lang="es-CO" sz="1600" b="1" kern="1200" dirty="0">
              <a:solidFill>
                <a:prstClr val="white"/>
              </a:solidFill>
            </a:rPr>
            <a:t>Hábitat $1.9</a:t>
          </a:r>
        </a:p>
      </cdr:txBody>
    </cdr:sp>
  </cdr:relSizeAnchor>
  <cdr:relSizeAnchor xmlns:cdr="http://schemas.openxmlformats.org/drawingml/2006/chartDrawing">
    <cdr:from>
      <cdr:x>0.1732</cdr:x>
      <cdr:y>0.78136</cdr:y>
    </cdr:from>
    <cdr:to>
      <cdr:x>0.4043</cdr:x>
      <cdr:y>0.83004</cdr:y>
    </cdr:to>
    <cdr:sp macro="" textlink="">
      <cdr:nvSpPr>
        <cdr:cNvPr id="14" name="Rectángulo 13">
          <a:extLst xmlns:a="http://schemas.openxmlformats.org/drawingml/2006/main">
            <a:ext uri="{FF2B5EF4-FFF2-40B4-BE49-F238E27FC236}">
              <a16:creationId xmlns:a16="http://schemas.microsoft.com/office/drawing/2014/main" id="{9F5AFB0F-0934-6753-0A98-BC93CBEB35C8}"/>
            </a:ext>
          </a:extLst>
        </cdr:cNvPr>
        <cdr:cNvSpPr/>
      </cdr:nvSpPr>
      <cdr:spPr>
        <a:xfrm xmlns:a="http://schemas.openxmlformats.org/drawingml/2006/main">
          <a:off x="1637646" y="3918075"/>
          <a:ext cx="2185117" cy="244100"/>
        </a:xfrm>
        <a:prstGeom xmlns:a="http://schemas.openxmlformats.org/drawingml/2006/main" prst="rect">
          <a:avLst/>
        </a:prstGeom>
        <a:solidFill xmlns:a="http://schemas.openxmlformats.org/drawingml/2006/main">
          <a:srgbClr val="0F9ED5"/>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a:pPr>
          <a:r>
            <a:rPr lang="es-CO" sz="1600" b="1" dirty="0">
              <a:solidFill>
                <a:prstClr val="white"/>
              </a:solidFill>
              <a:latin typeface="+mn-lt"/>
            </a:rPr>
            <a:t>Integración</a:t>
          </a:r>
          <a:r>
            <a:rPr lang="es-CO" sz="1600" b="1" baseline="0" dirty="0">
              <a:solidFill>
                <a:prstClr val="white"/>
              </a:solidFill>
              <a:latin typeface="+mn-lt"/>
            </a:rPr>
            <a:t> Social </a:t>
          </a:r>
          <a:r>
            <a:rPr lang="es-CO" sz="1600" b="1" dirty="0">
              <a:solidFill>
                <a:prstClr val="white"/>
              </a:solidFill>
              <a:latin typeface="+mn-lt"/>
            </a:rPr>
            <a:t>$2.5       </a:t>
          </a:r>
          <a:endParaRPr kumimoji="0" lang="es-CO" sz="1600" b="1" i="0" u="none" strike="noStrike" kern="1200" cap="none" spc="0" normalizeH="0" baseline="0" noProof="0" dirty="0">
            <a:ln>
              <a:noFill/>
            </a:ln>
            <a:solidFill>
              <a:prstClr val="white"/>
            </a:solidFill>
            <a:effectLst/>
            <a:uLnTx/>
            <a:uFillTx/>
            <a:latin typeface="+mn-lt"/>
            <a:ea typeface="+mn-ea"/>
            <a:cs typeface="+mn-cs"/>
          </a:endParaRPr>
        </a:p>
      </cdr:txBody>
    </cdr:sp>
  </cdr:relSizeAnchor>
  <cdr:relSizeAnchor xmlns:cdr="http://schemas.openxmlformats.org/drawingml/2006/chartDrawing">
    <cdr:from>
      <cdr:x>0.39418</cdr:x>
      <cdr:y>0.29527</cdr:y>
    </cdr:from>
    <cdr:to>
      <cdr:x>0.60429</cdr:x>
      <cdr:y>0.66532</cdr:y>
    </cdr:to>
    <cdr:sp macro="" textlink="">
      <cdr:nvSpPr>
        <cdr:cNvPr id="5" name="Elipse 4">
          <a:extLst xmlns:a="http://schemas.openxmlformats.org/drawingml/2006/main">
            <a:ext uri="{FF2B5EF4-FFF2-40B4-BE49-F238E27FC236}">
              <a16:creationId xmlns:a16="http://schemas.microsoft.com/office/drawing/2014/main" id="{F96F6014-D4DE-8BAB-0A7A-DA938BA4ADD3}"/>
            </a:ext>
          </a:extLst>
        </cdr:cNvPr>
        <cdr:cNvSpPr/>
      </cdr:nvSpPr>
      <cdr:spPr>
        <a:xfrm xmlns:a="http://schemas.openxmlformats.org/drawingml/2006/main">
          <a:off x="3727113" y="1480617"/>
          <a:ext cx="1986695" cy="1855574"/>
        </a:xfrm>
        <a:prstGeom xmlns:a="http://schemas.openxmlformats.org/drawingml/2006/main" prst="ellipse">
          <a:avLst/>
        </a:prstGeom>
        <a:noFill xmlns:a="http://schemas.openxmlformats.org/drawingml/2006/main"/>
        <a:ln xmlns:a="http://schemas.openxmlformats.org/drawingml/2006/main" w="76200">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4000" b="1" i="0" u="none" strike="noStrike" kern="1200" cap="none" spc="0" normalizeH="0" baseline="0" dirty="0">
              <a:ln>
                <a:noFill/>
              </a:ln>
              <a:solidFill>
                <a:srgbClr val="5B9BD5">
                  <a:lumMod val="50000"/>
                </a:srgbClr>
              </a:solidFill>
              <a:effectLst/>
              <a:uLnTx/>
              <a:uFillTx/>
              <a:latin typeface="Calibri" panose="020F0502020204030204"/>
              <a:ea typeface="+mn-ea"/>
              <a:cs typeface="+mn-cs"/>
            </a:rPr>
            <a:t>$</a:t>
          </a:r>
          <a:r>
            <a:rPr lang="es-CO" sz="4000" b="1" dirty="0">
              <a:solidFill>
                <a:srgbClr val="5B9BD5">
                  <a:lumMod val="50000"/>
                </a:srgbClr>
              </a:solidFill>
              <a:latin typeface="Calibri" panose="020F0502020204030204"/>
            </a:rPr>
            <a:t>38.4</a:t>
          </a:r>
          <a:endParaRPr kumimoji="0" lang="es-CO" sz="4000" b="1" i="0" u="none" strike="noStrike" kern="1200" cap="none" spc="0" normalizeH="0" baseline="0" dirty="0">
            <a:ln>
              <a:noFill/>
            </a:ln>
            <a:solidFill>
              <a:srgbClr val="5B9BD5">
                <a:lumMod val="50000"/>
              </a:srgbClr>
            </a:solidFill>
            <a:effectLst/>
            <a:uLnTx/>
            <a:uFillTx/>
            <a:latin typeface="Calibri" panose="020F0502020204030204"/>
            <a:ea typeface="+mn-ea"/>
            <a:cs typeface="+mn-cs"/>
          </a:endParaRPr>
        </a:p>
        <a:p xmlns:a="http://schemas.openxmlformats.org/drawingml/2006/main">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2400" b="1" i="0" u="none" strike="noStrike" kern="1200" cap="none" spc="0" normalizeH="0" baseline="0" dirty="0">
              <a:ln>
                <a:noFill/>
              </a:ln>
              <a:solidFill>
                <a:srgbClr val="5B9BD5">
                  <a:lumMod val="50000"/>
                </a:srgbClr>
              </a:solidFill>
              <a:effectLst/>
              <a:uLnTx/>
              <a:uFillTx/>
              <a:latin typeface="Calibri" panose="020F0502020204030204"/>
              <a:ea typeface="+mn-ea"/>
              <a:cs typeface="+mn-cs"/>
            </a:rPr>
            <a:t>billones</a:t>
          </a:r>
          <a:endParaRPr kumimoji="0" lang="es-CO" sz="2000" b="1" i="0" u="none" strike="noStrike" kern="1200" cap="none" spc="0" normalizeH="0" baseline="0" dirty="0">
            <a:ln>
              <a:noFill/>
            </a:ln>
            <a:solidFill>
              <a:srgbClr val="5B9BD5">
                <a:lumMod val="50000"/>
              </a:srgbClr>
            </a:solidFill>
            <a:effectLst/>
            <a:uLnTx/>
            <a:uFillTx/>
            <a:latin typeface="Calibri" panose="020F0502020204030204"/>
            <a:ea typeface="+mn-ea"/>
            <a:cs typeface="+mn-c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CD3851-4B27-4AD9-B8A0-BB5DB4D8A27B}" type="datetimeFigureOut">
              <a:rPr lang="es-CO" smtClean="0"/>
              <a:t>7/11/2024</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A5AF1D-4EF6-4AAC-95F1-8CAC8DB8A52A}" type="slidenum">
              <a:rPr lang="es-CO" smtClean="0"/>
              <a:t>‹Nº›</a:t>
            </a:fld>
            <a:endParaRPr lang="es-CO"/>
          </a:p>
        </p:txBody>
      </p:sp>
    </p:spTree>
    <p:extLst>
      <p:ext uri="{BB962C8B-B14F-4D97-AF65-F5344CB8AC3E}">
        <p14:creationId xmlns:p14="http://schemas.microsoft.com/office/powerpoint/2010/main" val="858457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95CBB-594D-427E-BBDC-2EB2B1CA659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944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err="1"/>
              <a:t>Rec</a:t>
            </a:r>
            <a:r>
              <a:rPr lang="es-MX"/>
              <a:t> balance pasan de 2,3 a 1,6</a:t>
            </a: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03219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419" b="1"/>
              <a:t>Transferencias de capital </a:t>
            </a:r>
            <a:r>
              <a:rPr lang="es-419" sz="1200" b="1" i="0" u="none" strike="noStrike">
                <a:solidFill>
                  <a:srgbClr val="232A34"/>
                </a:solidFill>
                <a:effectLst/>
                <a:latin typeface="Arial" panose="020B0604020202020204" pitchFamily="34" charset="0"/>
              </a:rPr>
              <a:t>349.779 mil millones	</a:t>
            </a:r>
            <a:r>
              <a:rPr lang="es-ES" b="1"/>
              <a:t>TOTAL	AC	EP</a:t>
            </a:r>
            <a:endParaRPr lang="es-419" sz="1200" b="1" i="0" u="none" strike="noStrike">
              <a:solidFill>
                <a:srgbClr val="232A34"/>
              </a:solidFill>
              <a:effectLst/>
              <a:latin typeface="Arial" panose="020B0604020202020204" pitchFamily="34" charset="0"/>
            </a:endParaRPr>
          </a:p>
          <a:p>
            <a:r>
              <a:rPr lang="es-ES" b="0"/>
              <a:t>Premios no reclamados			8.721	0	8.721</a:t>
            </a:r>
          </a:p>
          <a:p>
            <a:r>
              <a:rPr lang="es-ES" b="0"/>
              <a:t>Condicionadas a la adquisición de activo</a:t>
            </a:r>
          </a:p>
          <a:p>
            <a:r>
              <a:rPr lang="es-ES" sz="1800" b="0" i="0" u="none" strike="noStrike">
                <a:solidFill>
                  <a:srgbClr val="000000"/>
                </a:solidFill>
                <a:effectLst/>
                <a:latin typeface="Aptos Narrow" panose="020B0004020202020204" pitchFamily="34" charset="0"/>
              </a:rPr>
              <a:t>EAB - Río Bogotá,</a:t>
            </a:r>
            <a:r>
              <a:rPr lang="es-ES"/>
              <a:t> </a:t>
            </a:r>
            <a:r>
              <a:rPr lang="es-ES" sz="1800" b="0" i="0" u="none" strike="noStrike">
                <a:solidFill>
                  <a:srgbClr val="000000"/>
                </a:solidFill>
                <a:effectLst/>
                <a:latin typeface="Aptos Narrow" panose="020B0004020202020204" pitchFamily="34" charset="0"/>
              </a:rPr>
              <a:t>Valorización,</a:t>
            </a:r>
            <a:r>
              <a:rPr lang="es-ES"/>
              <a:t> </a:t>
            </a:r>
            <a:r>
              <a:rPr lang="es-ES" sz="1800" b="0" i="0" u="none" strike="noStrike">
                <a:solidFill>
                  <a:srgbClr val="000000"/>
                </a:solidFill>
                <a:effectLst/>
                <a:latin typeface="Aptos Narrow" panose="020B0004020202020204" pitchFamily="34" charset="0"/>
              </a:rPr>
              <a:t>Convenios </a:t>
            </a:r>
            <a:r>
              <a:rPr lang="es-ES" sz="1800" b="0" i="0" u="none" strike="noStrike" err="1">
                <a:solidFill>
                  <a:srgbClr val="000000"/>
                </a:solidFill>
                <a:effectLst/>
                <a:latin typeface="Aptos Narrow" panose="020B0004020202020204" pitchFamily="34" charset="0"/>
              </a:rPr>
              <a:t>ent</a:t>
            </a:r>
            <a:r>
              <a:rPr lang="es-ES" sz="1800" b="0" i="0" u="none" strike="noStrike">
                <a:solidFill>
                  <a:srgbClr val="000000"/>
                </a:solidFill>
                <a:effectLst/>
                <a:latin typeface="Aptos Narrow" panose="020B0004020202020204" pitchFamily="34" charset="0"/>
              </a:rPr>
              <a:t>. distritales</a:t>
            </a:r>
            <a:r>
              <a:rPr lang="es-ES"/>
              <a:t> </a:t>
            </a:r>
            <a:r>
              <a:rPr lang="es-ES" b="0"/>
              <a:t>	341.058	4.395	336.663</a:t>
            </a:r>
          </a:p>
          <a:p>
            <a:endParaRPr lang="es-419" b="1"/>
          </a:p>
          <a:p>
            <a:r>
              <a:rPr lang="es-ES" b="1"/>
              <a:t>Recuperación de cartera - préstamos	10.315 mil millones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b="0"/>
              <a:t>			</a:t>
            </a:r>
            <a:r>
              <a:rPr lang="es-ES" b="1"/>
              <a:t>TOTAL	AC	EP</a:t>
            </a:r>
            <a:endParaRPr lang="es-419" sz="1200" b="1" i="0" u="none" strike="noStrike">
              <a:solidFill>
                <a:srgbClr val="232A34"/>
              </a:solidFill>
              <a:effectLst/>
              <a:latin typeface="Arial" panose="020B0604020202020204" pitchFamily="34" charset="0"/>
            </a:endParaRPr>
          </a:p>
          <a:p>
            <a:r>
              <a:rPr lang="es-ES" b="0"/>
              <a:t>De otras entidades de gobierno	10.085	0	10.085</a:t>
            </a:r>
          </a:p>
          <a:p>
            <a:r>
              <a:rPr lang="es-ES" b="0"/>
              <a:t>De personas naturales		230	0	230</a:t>
            </a:r>
          </a:p>
          <a:p>
            <a:endParaRPr lang="es-419" b="1"/>
          </a:p>
          <a:p>
            <a:r>
              <a:rPr lang="es-419" b="1"/>
              <a:t>Recursos del Balance</a:t>
            </a:r>
          </a:p>
          <a:p>
            <a:pPr algn="l"/>
            <a:r>
              <a:rPr lang="es-ES"/>
              <a:t>		</a:t>
            </a:r>
            <a:r>
              <a:rPr lang="es-ES" b="1"/>
              <a:t>TOTAL	AC	EP</a:t>
            </a:r>
          </a:p>
          <a:p>
            <a:pPr algn="l"/>
            <a:r>
              <a:rPr lang="es-ES" b="1"/>
              <a:t>Superávit fiscal	3.360.321	2.531.610	828.711</a:t>
            </a:r>
          </a:p>
          <a:p>
            <a:r>
              <a:rPr lang="es-ES"/>
              <a:t>Libre destinación	1.745.310	1.675.577	69.733</a:t>
            </a:r>
          </a:p>
          <a:p>
            <a:r>
              <a:rPr lang="es-419" b="1"/>
              <a:t>Destinación Específica          </a:t>
            </a:r>
            <a:r>
              <a:rPr lang="es-419" sz="1800" b="1" i="0" u="none" strike="noStrike">
                <a:solidFill>
                  <a:srgbClr val="333333"/>
                </a:solidFill>
                <a:effectLst/>
                <a:latin typeface="Arial" panose="020B0604020202020204" pitchFamily="34" charset="0"/>
              </a:rPr>
              <a:t>1.198.878         </a:t>
            </a:r>
            <a:r>
              <a:rPr lang="es-419" sz="1800" b="1" i="0" u="none" strike="noStrike">
                <a:solidFill>
                  <a:srgbClr val="000000"/>
                </a:solidFill>
                <a:effectLst/>
                <a:latin typeface="Aptos Narrow" panose="020B0004020202020204" pitchFamily="34" charset="0"/>
              </a:rPr>
              <a:t>736.194</a:t>
            </a:r>
            <a:r>
              <a:rPr lang="es-419" b="1"/>
              <a:t>            </a:t>
            </a:r>
            <a:r>
              <a:rPr lang="es-419" sz="1800" b="1" i="0" u="none" strike="noStrike">
                <a:solidFill>
                  <a:srgbClr val="000000"/>
                </a:solidFill>
                <a:effectLst/>
                <a:latin typeface="Aptos Narrow" panose="020B0004020202020204" pitchFamily="34" charset="0"/>
              </a:rPr>
              <a:t>462.684</a:t>
            </a:r>
            <a:r>
              <a:rPr lang="es-419" b="1"/>
              <a:t> </a:t>
            </a:r>
          </a:p>
          <a:p>
            <a:pPr algn="l"/>
            <a:r>
              <a:rPr lang="es-ES"/>
              <a:t>Recursos del SGP	46.299	46.299	0</a:t>
            </a:r>
          </a:p>
          <a:p>
            <a:pPr algn="l"/>
            <a:r>
              <a:rPr lang="es-ES"/>
              <a:t>Ingresos de </a:t>
            </a:r>
            <a:r>
              <a:rPr lang="es-ES" err="1"/>
              <a:t>dest</a:t>
            </a:r>
            <a:r>
              <a:rPr lang="es-ES"/>
              <a:t>. específica	1.152.579	689.895	462.684</a:t>
            </a:r>
          </a:p>
          <a:p>
            <a:endParaRPr lang="es-419" b="1"/>
          </a:p>
          <a:p>
            <a:r>
              <a:rPr lang="es-419" b="1"/>
              <a:t>Retiros FONPET (</a:t>
            </a:r>
            <a:r>
              <a:rPr lang="es-ES" sz="1200" b="0" i="0" u="none" strike="noStrike">
                <a:solidFill>
                  <a:srgbClr val="000000"/>
                </a:solidFill>
                <a:effectLst/>
                <a:latin typeface="Aptos Narrow" panose="020B0004020202020204" pitchFamily="34" charset="0"/>
              </a:rPr>
              <a:t>Para el pago de bonos y cuotas partes de bonos pensionales A,B, C Y D y obligaciones pensionales corrientes</a:t>
            </a:r>
            <a:r>
              <a:rPr lang="es-ES"/>
              <a:t>  </a:t>
            </a:r>
            <a:r>
              <a:rPr lang="es-419" b="1"/>
              <a:t>)</a:t>
            </a:r>
          </a:p>
          <a:p>
            <a:endParaRPr lang="es-419" b="1"/>
          </a:p>
          <a:p>
            <a:endParaRPr lang="es-419" b="1"/>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060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26.85 billones datos plan </a:t>
            </a: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71B93B-835F-45BF-A918-A357F0D21CC1}"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095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Pasa de 43mil a 68mil millones. Su funcionamiento sube en 10%.</a:t>
            </a:r>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5359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CCBB6A-5F55-41A0-8E15-ED70FE318EA8}"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81658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7F643-B5A4-A8FA-16D2-565C0C2B1AE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43CF428D-24B2-8987-8CC5-789B0DCE378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5E94BAE-D405-3E32-057D-6DA35CD41733}"/>
              </a:ext>
            </a:extLst>
          </p:cNvPr>
          <p:cNvSpPr>
            <a:spLocks noGrp="1"/>
          </p:cNvSpPr>
          <p:nvPr>
            <p:ph type="body" idx="1"/>
          </p:nvPr>
        </p:nvSpPr>
        <p:spPr/>
        <p:txBody>
          <a:bodyPr/>
          <a:lstStyle/>
          <a:p>
            <a:endParaRPr lang="es-CO"/>
          </a:p>
        </p:txBody>
      </p:sp>
      <p:sp>
        <p:nvSpPr>
          <p:cNvPr id="4" name="Marcador de número de diapositiva 3">
            <a:extLst>
              <a:ext uri="{FF2B5EF4-FFF2-40B4-BE49-F238E27FC236}">
                <a16:creationId xmlns:a16="http://schemas.microsoft.com/office/drawing/2014/main" id="{614EF9C0-2DB4-0A9F-5E27-79D968F2E7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95CBB-594D-427E-BBDC-2EB2B1CA659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27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95CBB-594D-427E-BBDC-2EB2B1CA6599}" type="slidenum">
              <a:rPr kumimoji="0" lang="es-C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C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8917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4e7ccd7459_1_0:notes"/>
          <p:cNvSpPr txBox="1">
            <a:spLocks noGrp="1"/>
          </p:cNvSpPr>
          <p:nvPr>
            <p:ph type="body" idx="1"/>
          </p:nvPr>
        </p:nvSpPr>
        <p:spPr>
          <a:xfrm>
            <a:off x="701040" y="4473892"/>
            <a:ext cx="5608200" cy="36606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3" name="Google Shape;243;g14e7ccd7459_1_0: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B706B279-9E0C-4A74-871A-1D58845F5001}" type="slidenum">
              <a:rPr lang="es-CO" smtClean="0"/>
              <a:t>23</a:t>
            </a:fld>
            <a:endParaRPr lang="es-CO"/>
          </a:p>
        </p:txBody>
      </p:sp>
    </p:spTree>
    <p:extLst>
      <p:ext uri="{BB962C8B-B14F-4D97-AF65-F5344CB8AC3E}">
        <p14:creationId xmlns:p14="http://schemas.microsoft.com/office/powerpoint/2010/main" val="2748829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89A5AF1D-4EF6-4AAC-95F1-8CAC8DB8A52A}" type="slidenum">
              <a:rPr lang="es-CO" smtClean="0"/>
              <a:t>28</a:t>
            </a:fld>
            <a:endParaRPr lang="es-CO"/>
          </a:p>
        </p:txBody>
      </p:sp>
    </p:spTree>
    <p:extLst>
      <p:ext uri="{BB962C8B-B14F-4D97-AF65-F5344CB8AC3E}">
        <p14:creationId xmlns:p14="http://schemas.microsoft.com/office/powerpoint/2010/main" val="768269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89A5AF1D-4EF6-4AAC-95F1-8CAC8DB8A52A}" type="slidenum">
              <a:rPr lang="es-CO" smtClean="0"/>
              <a:t>29</a:t>
            </a:fld>
            <a:endParaRPr lang="es-CO"/>
          </a:p>
        </p:txBody>
      </p:sp>
    </p:spTree>
    <p:extLst>
      <p:ext uri="{BB962C8B-B14F-4D97-AF65-F5344CB8AC3E}">
        <p14:creationId xmlns:p14="http://schemas.microsoft.com/office/powerpoint/2010/main" val="110974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a:t>Delineación urbana:</a:t>
            </a:r>
          </a:p>
          <a:p>
            <a:r>
              <a:rPr lang="es-CO"/>
              <a:t>2024: $96.437 millones</a:t>
            </a:r>
            <a:endParaRPr lang="es-MX"/>
          </a:p>
          <a:p>
            <a:r>
              <a:rPr lang="es-CO"/>
              <a:t>2025: $117.215 millones (+21,5%)</a:t>
            </a:r>
          </a:p>
        </p:txBody>
      </p:sp>
      <p:sp>
        <p:nvSpPr>
          <p:cNvPr id="4" name="Marcador de número de diapositiva 3"/>
          <p:cNvSpPr>
            <a:spLocks noGrp="1"/>
          </p:cNvSpPr>
          <p:nvPr>
            <p:ph type="sldNum" sz="quarter" idx="5"/>
          </p:nvPr>
        </p:nvSpPr>
        <p:spPr/>
        <p:txBody>
          <a:bodyPr/>
          <a:lstStyle/>
          <a:p>
            <a:fld id="{89A5AF1D-4EF6-4AAC-95F1-8CAC8DB8A52A}" type="slidenum">
              <a:rPr lang="es-CO" smtClean="0"/>
              <a:t>30</a:t>
            </a:fld>
            <a:endParaRPr lang="es-CO"/>
          </a:p>
        </p:txBody>
      </p:sp>
    </p:spTree>
    <p:extLst>
      <p:ext uri="{BB962C8B-B14F-4D97-AF65-F5344CB8AC3E}">
        <p14:creationId xmlns:p14="http://schemas.microsoft.com/office/powerpoint/2010/main" val="742700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Multas y sanciones: 488 mil millones:</a:t>
            </a:r>
            <a:endParaRPr kumimoji="0" lang="es-MX"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t>
            </a:r>
            <a:r>
              <a:rPr kumimoji="0" lang="es-ES"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TOTAL	AC	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Sanciones disciplinarias		119	109	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Sanciones contractuales		8.579	7.079	1.500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Sanciones administrativas		9.004	2.433	6.571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Sanciones fiscales		41	41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Multas de tránsito y </a:t>
            </a:r>
            <a:r>
              <a:rPr kumimoji="0" lang="es-ES" sz="8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tran</a:t>
            </a: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457.980	457.980	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Tasas: 766 mil millones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t>
            </a:r>
            <a:r>
              <a:rPr kumimoji="0" lang="es-ES"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TOTAL	AC	EP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Tasas y derechos </a:t>
            </a:r>
            <a:r>
              <a:rPr kumimoji="0" lang="es-ES" sz="800" b="1"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admin</a:t>
            </a:r>
            <a:r>
              <a:rPr kumimoji="0" lang="es-ES"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765.792	654.966	110.827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Tasa por el uso del agua		226	226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Tasa retributiva		26.568	26.568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CAR (50% del 90%)		11.955	11.955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Río Bogotá (50% del 90%)		11.955	11.955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10% Autoridad ambiental		2.657	2.657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Derechos de tránsito		154.050	154.050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Derechos </a:t>
            </a:r>
            <a:r>
              <a:rPr kumimoji="0" lang="es-ES" sz="8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pecun</a:t>
            </a: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t>
            </a:r>
            <a:r>
              <a:rPr kumimoji="0" lang="es-ES" sz="8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edu.superior</a:t>
            </a: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34.531	0	34.531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Contrap</a:t>
            </a: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uso espacio público		42.572	8.956	33.617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Áreas de restricción vehicular		461.164	461.164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Concesiones			827	0	827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Tala de arboles		4.003	4.003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Fondo cuenta pago 		41.852	0	41.852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8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8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Contribuciones: 382 mil millones: </a:t>
            </a:r>
            <a:endParaRPr lang="es-ES" sz="800" b="0" i="0" u="none" strike="noStrike">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t>
            </a:r>
            <a:r>
              <a:rPr kumimoji="0" lang="es-ES" sz="12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TOTAL	AC	EP</a:t>
            </a:r>
          </a:p>
          <a:p>
            <a:r>
              <a:rPr lang="es-ES"/>
              <a:t>Contribución de Valorización		6.205	0	6.205</a:t>
            </a:r>
          </a:p>
          <a:p>
            <a:r>
              <a:rPr lang="es-ES"/>
              <a:t>Cont. contratos de obras públicas	216.466	216.466	0</a:t>
            </a:r>
          </a:p>
          <a:p>
            <a:r>
              <a:rPr lang="es-ES"/>
              <a:t>Contribución de semaforización – </a:t>
            </a:r>
          </a:p>
          <a:p>
            <a:r>
              <a:rPr lang="es-ES"/>
              <a:t>cuenta bajo presunción legalidad (Bogotá)	157.329	157.329	0</a:t>
            </a:r>
          </a:p>
          <a:p>
            <a:endParaRPr lang="es-419"/>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Sistema General de Participaciones	5.976.948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AC</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Participación para educación	4.209.700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Prestación de servicio educativo	4.019.208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Cancelación de prest sociales magisterio	68.597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Calidad			121.895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Calidad por matrícula oficial		54.521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Calidad por gratuidad		67.374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Participación para salud		1.178.064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Régimen subsidiado		1.001.354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Salud pública			176.710</a:t>
            </a:r>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Participación para propósito general	399.017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Deporte y recreación		35.912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Cultura			27.931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Propósito general Libre inversión	335.174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Asignaciones especiales	  	13.263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Programas de alimentación escolar	13.263	 </a:t>
            </a:r>
          </a:p>
          <a:p>
            <a:r>
              <a:rPr kumimoji="0" lang="es-ES"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Agua potable y saneamiento básico	176.904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Agua potable y </a:t>
            </a:r>
            <a:r>
              <a:rPr kumimoji="0" lang="es-ES" sz="24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saneam</a:t>
            </a:r>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básico Distrito	141.523	   </a:t>
            </a:r>
          </a:p>
          <a:p>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15% SGP participación </a:t>
            </a:r>
            <a:r>
              <a:rPr kumimoji="0" lang="es-ES" sz="2400" b="0" i="0" u="none" strike="noStrike" kern="1200" cap="none" spc="0" normalizeH="0" baseline="0" noProof="0" err="1">
                <a:ln>
                  <a:noFill/>
                </a:ln>
                <a:solidFill>
                  <a:schemeClr val="tx2">
                    <a:lumMod val="75000"/>
                  </a:schemeClr>
                </a:solidFill>
                <a:effectLst/>
                <a:uLnTx/>
                <a:uFillTx/>
                <a:latin typeface="Aptos Display" panose="020B0004020202020204" pitchFamily="34" charset="0"/>
                <a:ea typeface="+mn-ea"/>
                <a:cs typeface="+mn-cs"/>
              </a:rPr>
              <a:t>depart</a:t>
            </a:r>
            <a:r>
              <a:rPr kumimoji="0" lang="es-ES" sz="2400" b="0"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 APSB	35.381	  </a:t>
            </a:r>
          </a:p>
          <a:p>
            <a:endParaRPr kumimoji="0" lang="es-MX"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endParaRPr kumimoji="0" lang="es-MX"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endParaRPr>
          </a:p>
          <a:p>
            <a:r>
              <a:rPr kumimoji="0" lang="es-MX"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Otros aportes - Convenios: 560mil </a:t>
            </a:r>
            <a:endParaRPr lang="es-419"/>
          </a:p>
          <a:p>
            <a:r>
              <a:rPr lang="es-ES"/>
              <a:t>			</a:t>
            </a:r>
            <a:r>
              <a:rPr lang="es-ES" b="1"/>
              <a:t>TOTAL	AC	EP</a:t>
            </a:r>
          </a:p>
          <a:p>
            <a:r>
              <a:rPr lang="es-ES" b="1" err="1"/>
              <a:t>Transf</a:t>
            </a:r>
            <a:r>
              <a:rPr lang="es-ES" b="1"/>
              <a:t> otras </a:t>
            </a:r>
            <a:r>
              <a:rPr lang="es-ES" b="1" err="1"/>
              <a:t>entid</a:t>
            </a:r>
            <a:r>
              <a:rPr lang="es-ES" b="1"/>
              <a:t> gobierno general	560.630	275.299	285.332</a:t>
            </a:r>
          </a:p>
          <a:p>
            <a:r>
              <a:rPr lang="es-ES"/>
              <a:t>Aportes Nación		196.869	77.893	118.976</a:t>
            </a:r>
          </a:p>
          <a:p>
            <a:r>
              <a:rPr lang="es-ES"/>
              <a:t>Cofinanciación convenio ICBF		60.000	60.000	0</a:t>
            </a:r>
          </a:p>
          <a:p>
            <a:r>
              <a:rPr lang="es-ES"/>
              <a:t>Transferencia MEN Alimentación Escolar	17.893	17.893	0</a:t>
            </a:r>
          </a:p>
          <a:p>
            <a:r>
              <a:rPr lang="es-ES"/>
              <a:t>Ministerio de Salud		64.000	0	64.000</a:t>
            </a:r>
          </a:p>
          <a:p>
            <a:r>
              <a:rPr lang="es-ES"/>
              <a:t>Ministerio Educación - Universidad Distrital	54.976	0	54.976</a:t>
            </a:r>
          </a:p>
          <a:p>
            <a:r>
              <a:rPr lang="es-ES"/>
              <a:t>Devolución IVA- </a:t>
            </a:r>
            <a:r>
              <a:rPr lang="es-ES" err="1"/>
              <a:t>instit</a:t>
            </a:r>
            <a:r>
              <a:rPr lang="es-ES"/>
              <a:t> de </a:t>
            </a:r>
            <a:r>
              <a:rPr lang="es-ES" err="1"/>
              <a:t>educn</a:t>
            </a:r>
            <a:r>
              <a:rPr lang="es-ES"/>
              <a:t> superior	4.734	0	4.734</a:t>
            </a:r>
          </a:p>
          <a:p>
            <a:r>
              <a:rPr lang="es-ES" b="1"/>
              <a:t>Otras unidades de gobierno		359.027	197.406	161.621</a:t>
            </a:r>
          </a:p>
          <a:p>
            <a:endParaRPr lang="es-419"/>
          </a:p>
          <a:p>
            <a:r>
              <a:rPr kumimoji="0" lang="es-MX" sz="2400" b="1" i="0" u="none" strike="noStrike" kern="1200" cap="none" spc="0" normalizeH="0" baseline="0" noProof="0">
                <a:ln>
                  <a:noFill/>
                </a:ln>
                <a:solidFill>
                  <a:schemeClr val="tx2">
                    <a:lumMod val="75000"/>
                  </a:schemeClr>
                </a:solidFill>
                <a:effectLst/>
                <a:uLnTx/>
                <a:uFillTx/>
                <a:latin typeface="Aptos Display" panose="020B0004020202020204" pitchFamily="34" charset="0"/>
                <a:ea typeface="+mn-ea"/>
                <a:cs typeface="+mn-cs"/>
              </a:rPr>
              <a:t>Participación impuestos: 523mil </a:t>
            </a:r>
            <a:endParaRPr lang="es-419"/>
          </a:p>
          <a:p>
            <a:r>
              <a:rPr lang="es-ES"/>
              <a:t>			</a:t>
            </a:r>
            <a:r>
              <a:rPr lang="es-ES" b="1"/>
              <a:t>TOTAL	AC	EP</a:t>
            </a:r>
          </a:p>
          <a:p>
            <a:r>
              <a:rPr lang="es-ES"/>
              <a:t>Participación en impuestos		</a:t>
            </a:r>
            <a:r>
              <a:rPr lang="es-ES" b="1"/>
              <a:t>523.113	367.498	155.614</a:t>
            </a:r>
          </a:p>
          <a:p>
            <a:r>
              <a:rPr lang="es-ES"/>
              <a:t>Participación impuesto sobre vehículos auto	22.880	22.880	0</a:t>
            </a:r>
          </a:p>
          <a:p>
            <a:r>
              <a:rPr lang="es-ES"/>
              <a:t>Participación Sobretasa consumo </a:t>
            </a:r>
          </a:p>
          <a:p>
            <a:r>
              <a:rPr lang="es-ES"/>
              <a:t>cigarrillos y tabaco </a:t>
            </a:r>
            <a:r>
              <a:rPr lang="es-ES" err="1"/>
              <a:t>elab</a:t>
            </a:r>
            <a:r>
              <a:rPr lang="es-ES"/>
              <a:t> extranjero	65.295	0	65.295</a:t>
            </a:r>
          </a:p>
          <a:p>
            <a:r>
              <a:rPr lang="es-ES" err="1"/>
              <a:t>Particip</a:t>
            </a:r>
            <a:r>
              <a:rPr lang="es-ES"/>
              <a:t>. impuesto registro 80% Libre </a:t>
            </a:r>
            <a:r>
              <a:rPr lang="es-ES" err="1"/>
              <a:t>dest</a:t>
            </a:r>
            <a:r>
              <a:rPr lang="es-ES"/>
              <a:t>	135.633	135.633	0</a:t>
            </a:r>
          </a:p>
          <a:p>
            <a:r>
              <a:rPr lang="es-ES" err="1"/>
              <a:t>Particip</a:t>
            </a:r>
            <a:r>
              <a:rPr lang="es-ES"/>
              <a:t>. impuesto registro 20% FONPET	33.908	33.908	0</a:t>
            </a:r>
          </a:p>
          <a:p>
            <a:r>
              <a:rPr lang="es-ES"/>
              <a:t>Participación de la sobretasa al ACPM	32.516	32.516	0</a:t>
            </a:r>
          </a:p>
          <a:p>
            <a:r>
              <a:rPr lang="es-ES"/>
              <a:t>Participación impuesto telefonía móvil IDPC	437	437	0</a:t>
            </a:r>
          </a:p>
          <a:p>
            <a:r>
              <a:rPr lang="es-ES"/>
              <a:t>Participación del IVA licores, vinos, 	6.825	6.825	0</a:t>
            </a:r>
          </a:p>
          <a:p>
            <a:r>
              <a:rPr lang="es-ES"/>
              <a:t>Participación en la Tasa Aeroportuaria	135.298	135.298	0</a:t>
            </a:r>
          </a:p>
          <a:p>
            <a:r>
              <a:rPr lang="es-ES"/>
              <a:t>Participación consumo de cervezas, sifones</a:t>
            </a:r>
          </a:p>
          <a:p>
            <a:r>
              <a:rPr lang="es-ES"/>
              <a:t> y refajos con destino a la salud	90.320	0	90.320</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4DF92E-8723-4DEC-9762-1577D6EAB083}" type="slidenum">
              <a:rPr kumimoji="0" lang="es-C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C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71492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1B9FD50-EE30-DCD2-65E0-66F8F40AB563}"/>
              </a:ext>
              <a:ext uri="{C183D7F6-B498-43B3-948B-1728B52AA6E4}">
                <adec:decorative xmlns:adec="http://schemas.microsoft.com/office/drawing/2017/decorative" val="1"/>
              </a:ext>
            </a:extLst>
          </p:cNvPr>
          <p:cNvSpPr>
            <a:spLocks noGrp="1"/>
          </p:cNvSpPr>
          <p:nvPr>
            <p:ph type="pic" sz="quarter" idx="13"/>
          </p:nvPr>
        </p:nvSpPr>
        <p:spPr>
          <a:xfrm>
            <a:off x="0" y="2273108"/>
            <a:ext cx="4587558" cy="4584892"/>
          </a:xfrm>
          <a:custGeom>
            <a:avLst/>
            <a:gdLst>
              <a:gd name="connsiteX0" fmla="*/ 0 w 4587558"/>
              <a:gd name="connsiteY0" fmla="*/ 0 h 4584892"/>
              <a:gd name="connsiteX1" fmla="*/ 4587558 w 4587558"/>
              <a:gd name="connsiteY1" fmla="*/ 4584892 h 4584892"/>
              <a:gd name="connsiteX2" fmla="*/ 772718 w 4587558"/>
              <a:gd name="connsiteY2" fmla="*/ 4584892 h 4584892"/>
              <a:gd name="connsiteX3" fmla="*/ 0 w 4587558"/>
              <a:gd name="connsiteY3" fmla="*/ 3812623 h 4584892"/>
            </a:gdLst>
            <a:ahLst/>
            <a:cxnLst>
              <a:cxn ang="0">
                <a:pos x="connsiteX0" y="connsiteY0"/>
              </a:cxn>
              <a:cxn ang="0">
                <a:pos x="connsiteX1" y="connsiteY1"/>
              </a:cxn>
              <a:cxn ang="0">
                <a:pos x="connsiteX2" y="connsiteY2"/>
              </a:cxn>
              <a:cxn ang="0">
                <a:pos x="connsiteX3" y="connsiteY3"/>
              </a:cxn>
            </a:cxnLst>
            <a:rect l="l" t="t" r="r" b="b"/>
            <a:pathLst>
              <a:path w="4587558" h="4584892">
                <a:moveTo>
                  <a:pt x="0" y="0"/>
                </a:moveTo>
                <a:lnTo>
                  <a:pt x="4587558" y="4584892"/>
                </a:lnTo>
                <a:lnTo>
                  <a:pt x="772718" y="4584892"/>
                </a:lnTo>
                <a:lnTo>
                  <a:pt x="0" y="381262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3" name="Picture Placeholder 12">
            <a:extLst>
              <a:ext uri="{FF2B5EF4-FFF2-40B4-BE49-F238E27FC236}">
                <a16:creationId xmlns:a16="http://schemas.microsoft.com/office/drawing/2014/main" id="{FBCB2BC9-2894-4F7E-A51D-F9F5F5769352}"/>
              </a:ext>
              <a:ext uri="{C183D7F6-B498-43B3-948B-1728B52AA6E4}">
                <adec:decorative xmlns:adec="http://schemas.microsoft.com/office/drawing/2017/decorative" val="1"/>
              </a:ext>
            </a:extLst>
          </p:cNvPr>
          <p:cNvSpPr>
            <a:spLocks noGrp="1"/>
          </p:cNvSpPr>
          <p:nvPr>
            <p:ph type="pic" sz="quarter" idx="14"/>
          </p:nvPr>
        </p:nvSpPr>
        <p:spPr>
          <a:xfrm>
            <a:off x="5634629" y="7948"/>
            <a:ext cx="6574211" cy="6570390"/>
          </a:xfrm>
          <a:custGeom>
            <a:avLst/>
            <a:gdLst>
              <a:gd name="connsiteX0" fmla="*/ 0 w 6574211"/>
              <a:gd name="connsiteY0" fmla="*/ 0 h 6570390"/>
              <a:gd name="connsiteX1" fmla="*/ 4929560 w 6574211"/>
              <a:gd name="connsiteY1" fmla="*/ 0 h 6570390"/>
              <a:gd name="connsiteX2" fmla="*/ 6574211 w 6574211"/>
              <a:gd name="connsiteY2" fmla="*/ 1643694 h 6570390"/>
              <a:gd name="connsiteX3" fmla="*/ 6574211 w 6574211"/>
              <a:gd name="connsiteY3" fmla="*/ 6570390 h 6570390"/>
            </a:gdLst>
            <a:ahLst/>
            <a:cxnLst>
              <a:cxn ang="0">
                <a:pos x="connsiteX0" y="connsiteY0"/>
              </a:cxn>
              <a:cxn ang="0">
                <a:pos x="connsiteX1" y="connsiteY1"/>
              </a:cxn>
              <a:cxn ang="0">
                <a:pos x="connsiteX2" y="connsiteY2"/>
              </a:cxn>
              <a:cxn ang="0">
                <a:pos x="connsiteX3" y="connsiteY3"/>
              </a:cxn>
            </a:cxnLst>
            <a:rect l="l" t="t" r="r" b="b"/>
            <a:pathLst>
              <a:path w="6574211" h="6570390">
                <a:moveTo>
                  <a:pt x="0" y="0"/>
                </a:moveTo>
                <a:lnTo>
                  <a:pt x="4929560" y="0"/>
                </a:lnTo>
                <a:lnTo>
                  <a:pt x="6574211" y="1643694"/>
                </a:lnTo>
                <a:lnTo>
                  <a:pt x="6574211" y="657039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Freeform 22">
            <a:extLst>
              <a:ext uri="{FF2B5EF4-FFF2-40B4-BE49-F238E27FC236}">
                <a16:creationId xmlns:a16="http://schemas.microsoft.com/office/drawing/2014/main" id="{A1B5BF35-C2AE-B6A5-702E-DBEC0F2C94F6}"/>
              </a:ext>
              <a:ext uri="{C183D7F6-B498-43B3-948B-1728B52AA6E4}">
                <adec:decorative xmlns:adec="http://schemas.microsoft.com/office/drawing/2017/decorative" val="1"/>
              </a:ext>
            </a:extLst>
          </p:cNvPr>
          <p:cNvSpPr/>
          <p:nvPr userDrawn="1"/>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endParaRPr lang="en-US"/>
          </a:p>
        </p:txBody>
      </p:sp>
      <p:sp>
        <p:nvSpPr>
          <p:cNvPr id="3" name="Freeform 23">
            <a:extLst>
              <a:ext uri="{FF2B5EF4-FFF2-40B4-BE49-F238E27FC236}">
                <a16:creationId xmlns:a16="http://schemas.microsoft.com/office/drawing/2014/main" id="{950B67A3-D174-4703-BC36-F646214E53E8}"/>
              </a:ext>
              <a:ext uri="{C183D7F6-B498-43B3-948B-1728B52AA6E4}">
                <adec:decorative xmlns:adec="http://schemas.microsoft.com/office/drawing/2017/decorative" val="1"/>
              </a:ext>
            </a:extLst>
          </p:cNvPr>
          <p:cNvSpPr/>
          <p:nvPr userDrawn="1"/>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B89B5B4E-A895-D459-15A9-103B7A133B1B}"/>
              </a:ext>
              <a:ext uri="{C183D7F6-B498-43B3-948B-1728B52AA6E4}">
                <adec:decorative xmlns:adec="http://schemas.microsoft.com/office/drawing/2017/decorative" val="1"/>
              </a:ext>
            </a:extLst>
          </p:cNvPr>
          <p:cNvSpPr/>
          <p:nvPr userDrawn="1"/>
        </p:nvSpPr>
        <p:spPr>
          <a:xfrm>
            <a:off x="5298084" y="0"/>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8" name="Freeform 59">
            <a:extLst>
              <a:ext uri="{FF2B5EF4-FFF2-40B4-BE49-F238E27FC236}">
                <a16:creationId xmlns:a16="http://schemas.microsoft.com/office/drawing/2014/main" id="{D491E1DB-21AA-3C29-64F9-4F58A29D6706}"/>
              </a:ext>
              <a:ext uri="{C183D7F6-B498-43B3-948B-1728B52AA6E4}">
                <adec:decorative xmlns:adec="http://schemas.microsoft.com/office/drawing/2017/decorative" val="1"/>
              </a:ext>
            </a:extLst>
          </p:cNvPr>
          <p:cNvSpPr/>
          <p:nvPr userDrawn="1"/>
        </p:nvSpPr>
        <p:spPr>
          <a:xfrm>
            <a:off x="1661461" y="1066297"/>
            <a:ext cx="587002" cy="585345"/>
          </a:xfrm>
          <a:custGeom>
            <a:avLst/>
            <a:gdLst>
              <a:gd name="connsiteX0" fmla="*/ 812802 w 1625602"/>
              <a:gd name="connsiteY0" fmla="*/ 0 h 1621013"/>
              <a:gd name="connsiteX1" fmla="*/ 1625602 w 1625602"/>
              <a:gd name="connsiteY1" fmla="*/ 0 h 1621013"/>
              <a:gd name="connsiteX2" fmla="*/ 1625602 w 1625602"/>
              <a:gd name="connsiteY2" fmla="*/ 812800 h 1621013"/>
              <a:gd name="connsiteX3" fmla="*/ 1317231 w 1625602"/>
              <a:gd name="connsiteY3" fmla="*/ 812800 h 1621013"/>
              <a:gd name="connsiteX4" fmla="*/ 1317231 w 1625602"/>
              <a:gd name="connsiteY4" fmla="*/ 1314458 h 1621013"/>
              <a:gd name="connsiteX5" fmla="*/ 812800 w 1625602"/>
              <a:gd name="connsiteY5" fmla="*/ 1314458 h 1621013"/>
              <a:gd name="connsiteX6" fmla="*/ 812800 w 1625602"/>
              <a:gd name="connsiteY6" fmla="*/ 1621013 h 1621013"/>
              <a:gd name="connsiteX7" fmla="*/ 0 w 1625602"/>
              <a:gd name="connsiteY7" fmla="*/ 1621013 h 1621013"/>
              <a:gd name="connsiteX8" fmla="*/ 0 w 1625602"/>
              <a:gd name="connsiteY8" fmla="*/ 808213 h 1621013"/>
              <a:gd name="connsiteX9" fmla="*/ 810986 w 1625602"/>
              <a:gd name="connsiteY9" fmla="*/ 808213 h 1621013"/>
              <a:gd name="connsiteX10" fmla="*/ 812800 w 1625602"/>
              <a:gd name="connsiteY10" fmla="*/ 808213 h 1621013"/>
              <a:gd name="connsiteX11" fmla="*/ 812802 w 1625602"/>
              <a:gd name="connsiteY11" fmla="*/ 808213 h 16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602" h="1621013">
                <a:moveTo>
                  <a:pt x="812802" y="0"/>
                </a:moveTo>
                <a:lnTo>
                  <a:pt x="1625602" y="0"/>
                </a:lnTo>
                <a:lnTo>
                  <a:pt x="1625602" y="812800"/>
                </a:lnTo>
                <a:lnTo>
                  <a:pt x="1317231" y="812800"/>
                </a:lnTo>
                <a:lnTo>
                  <a:pt x="1317231" y="1314458"/>
                </a:lnTo>
                <a:lnTo>
                  <a:pt x="812800" y="1314458"/>
                </a:lnTo>
                <a:lnTo>
                  <a:pt x="812800" y="1621013"/>
                </a:lnTo>
                <a:lnTo>
                  <a:pt x="0" y="1621013"/>
                </a:lnTo>
                <a:lnTo>
                  <a:pt x="0" y="808213"/>
                </a:lnTo>
                <a:lnTo>
                  <a:pt x="810986" y="808213"/>
                </a:lnTo>
                <a:lnTo>
                  <a:pt x="812800" y="808213"/>
                </a:lnTo>
                <a:lnTo>
                  <a:pt x="812802" y="808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ítulo 15">
            <a:extLst>
              <a:ext uri="{FF2B5EF4-FFF2-40B4-BE49-F238E27FC236}">
                <a16:creationId xmlns:a16="http://schemas.microsoft.com/office/drawing/2014/main" id="{01C4E560-8E46-0ED2-F4B4-D9DD579D2055}"/>
              </a:ext>
            </a:extLst>
          </p:cNvPr>
          <p:cNvSpPr>
            <a:spLocks noGrp="1"/>
          </p:cNvSpPr>
          <p:nvPr>
            <p:ph type="title"/>
          </p:nvPr>
        </p:nvSpPr>
        <p:spPr>
          <a:xfrm>
            <a:off x="2198462" y="2684042"/>
            <a:ext cx="5017347" cy="1325563"/>
          </a:xfrm>
          <a:prstGeom prst="rect">
            <a:avLst/>
          </a:prstGeom>
        </p:spPr>
        <p:txBody>
          <a:bodyPr/>
          <a:lstStyle>
            <a:lvl1pPr>
              <a:defRPr sz="3200"/>
            </a:lvl1pPr>
          </a:lstStyle>
          <a:p>
            <a:r>
              <a:rPr lang="es-ES"/>
              <a:t>Haga clic para modificar el estilo de título del patrón</a:t>
            </a:r>
            <a:endParaRPr lang="es-CO"/>
          </a:p>
        </p:txBody>
      </p:sp>
      <p:sp>
        <p:nvSpPr>
          <p:cNvPr id="20" name="Marcador de pie de página 19">
            <a:extLst>
              <a:ext uri="{FF2B5EF4-FFF2-40B4-BE49-F238E27FC236}">
                <a16:creationId xmlns:a16="http://schemas.microsoft.com/office/drawing/2014/main" id="{8FAB5F5A-10B3-D864-2F5A-63396D3341E5}"/>
              </a:ext>
            </a:extLst>
          </p:cNvPr>
          <p:cNvSpPr>
            <a:spLocks noGrp="1"/>
          </p:cNvSpPr>
          <p:nvPr>
            <p:ph type="ftr" sz="quarter" idx="16"/>
          </p:nvPr>
        </p:nvSpPr>
        <p:spPr>
          <a:xfrm>
            <a:off x="3766996" y="4099677"/>
            <a:ext cx="4114800" cy="365125"/>
          </a:xfrm>
        </p:spPr>
        <p:txBody>
          <a:bodyPr/>
          <a:lstStyle/>
          <a:p>
            <a:r>
              <a:rPr lang="en-US" err="1"/>
              <a:t>Secretaría</a:t>
            </a:r>
            <a:r>
              <a:rPr lang="en-US"/>
              <a:t> </a:t>
            </a:r>
            <a:r>
              <a:rPr lang="es-CO" noProof="0"/>
              <a:t>Distrital</a:t>
            </a:r>
            <a:r>
              <a:rPr lang="en-US"/>
              <a:t> de Hacienda</a:t>
            </a:r>
          </a:p>
        </p:txBody>
      </p:sp>
      <p:sp>
        <p:nvSpPr>
          <p:cNvPr id="19" name="Marcador de fecha 18">
            <a:extLst>
              <a:ext uri="{FF2B5EF4-FFF2-40B4-BE49-F238E27FC236}">
                <a16:creationId xmlns:a16="http://schemas.microsoft.com/office/drawing/2014/main" id="{8F6D6CBD-70D2-EAEF-B6E6-1095438DD08C}"/>
              </a:ext>
            </a:extLst>
          </p:cNvPr>
          <p:cNvSpPr>
            <a:spLocks noGrp="1"/>
          </p:cNvSpPr>
          <p:nvPr>
            <p:ph type="dt" sz="half" idx="15"/>
          </p:nvPr>
        </p:nvSpPr>
        <p:spPr>
          <a:xfrm>
            <a:off x="8276710" y="5387082"/>
            <a:ext cx="2743200" cy="365125"/>
          </a:xfrm>
        </p:spPr>
        <p:txBody>
          <a:bodyPr/>
          <a:lstStyle>
            <a:lvl1pPr>
              <a:defRPr/>
            </a:lvl1pPr>
          </a:lstStyle>
          <a:p>
            <a:r>
              <a:rPr lang="en-US" err="1"/>
              <a:t>Decripción</a:t>
            </a:r>
            <a:endParaRPr lang="en-US"/>
          </a:p>
        </p:txBody>
      </p:sp>
    </p:spTree>
    <p:extLst>
      <p:ext uri="{BB962C8B-B14F-4D97-AF65-F5344CB8AC3E}">
        <p14:creationId xmlns:p14="http://schemas.microsoft.com/office/powerpoint/2010/main" val="96821432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A8E906-7762-23FD-75A3-DDC680FD56F3}"/>
              </a:ext>
            </a:extLst>
          </p:cNvPr>
          <p:cNvSpPr>
            <a:spLocks noGrp="1"/>
          </p:cNvSpPr>
          <p:nvPr>
            <p:ph type="pic" sz="quarter" idx="14"/>
          </p:nvPr>
        </p:nvSpPr>
        <p:spPr>
          <a:xfrm>
            <a:off x="5054450" y="4221068"/>
            <a:ext cx="1831106" cy="2636932"/>
          </a:xfrm>
          <a:custGeom>
            <a:avLst/>
            <a:gdLst>
              <a:gd name="connsiteX0" fmla="*/ 1831106 w 1831106"/>
              <a:gd name="connsiteY0" fmla="*/ 0 h 2636932"/>
              <a:gd name="connsiteX1" fmla="*/ 1831106 w 1831106"/>
              <a:gd name="connsiteY1" fmla="*/ 2636932 h 2636932"/>
              <a:gd name="connsiteX2" fmla="*/ 0 w 1831106"/>
              <a:gd name="connsiteY2" fmla="*/ 2636932 h 2636932"/>
              <a:gd name="connsiteX3" fmla="*/ 0 w 1831106"/>
              <a:gd name="connsiteY3" fmla="*/ 282843 h 2636932"/>
            </a:gdLst>
            <a:ahLst/>
            <a:cxnLst>
              <a:cxn ang="0">
                <a:pos x="connsiteX0" y="connsiteY0"/>
              </a:cxn>
              <a:cxn ang="0">
                <a:pos x="connsiteX1" y="connsiteY1"/>
              </a:cxn>
              <a:cxn ang="0">
                <a:pos x="connsiteX2" y="connsiteY2"/>
              </a:cxn>
              <a:cxn ang="0">
                <a:pos x="connsiteX3" y="connsiteY3"/>
              </a:cxn>
            </a:cxnLst>
            <a:rect l="l" t="t" r="r" b="b"/>
            <a:pathLst>
              <a:path w="1831106" h="2636932">
                <a:moveTo>
                  <a:pt x="1831106" y="0"/>
                </a:moveTo>
                <a:lnTo>
                  <a:pt x="1831106" y="2636932"/>
                </a:lnTo>
                <a:lnTo>
                  <a:pt x="0" y="26369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052EAE3B-401D-8898-1F35-D3BE951E6A0A}"/>
              </a:ext>
            </a:extLst>
          </p:cNvPr>
          <p:cNvSpPr>
            <a:spLocks noGrp="1"/>
          </p:cNvSpPr>
          <p:nvPr>
            <p:ph type="pic" sz="quarter" idx="13"/>
          </p:nvPr>
        </p:nvSpPr>
        <p:spPr>
          <a:xfrm>
            <a:off x="5054450" y="436309"/>
            <a:ext cx="1831106" cy="3902232"/>
          </a:xfrm>
          <a:custGeom>
            <a:avLst/>
            <a:gdLst>
              <a:gd name="connsiteX0" fmla="*/ 1831106 w 1831106"/>
              <a:gd name="connsiteY0" fmla="*/ 0 h 3902232"/>
              <a:gd name="connsiteX1" fmla="*/ 1831106 w 1831106"/>
              <a:gd name="connsiteY1" fmla="*/ 3619422 h 3902232"/>
              <a:gd name="connsiteX2" fmla="*/ 0 w 1831106"/>
              <a:gd name="connsiteY2" fmla="*/ 3902232 h 3902232"/>
              <a:gd name="connsiteX3" fmla="*/ 0 w 1831106"/>
              <a:gd name="connsiteY3" fmla="*/ 282843 h 3902232"/>
            </a:gdLst>
            <a:ahLst/>
            <a:cxnLst>
              <a:cxn ang="0">
                <a:pos x="connsiteX0" y="connsiteY0"/>
              </a:cxn>
              <a:cxn ang="0">
                <a:pos x="connsiteX1" y="connsiteY1"/>
              </a:cxn>
              <a:cxn ang="0">
                <a:pos x="connsiteX2" y="connsiteY2"/>
              </a:cxn>
              <a:cxn ang="0">
                <a:pos x="connsiteX3" y="connsiteY3"/>
              </a:cxn>
            </a:cxnLst>
            <a:rect l="l" t="t" r="r" b="b"/>
            <a:pathLst>
              <a:path w="1831106" h="3902232">
                <a:moveTo>
                  <a:pt x="1831106" y="0"/>
                </a:moveTo>
                <a:lnTo>
                  <a:pt x="1831106" y="3619422"/>
                </a:lnTo>
                <a:lnTo>
                  <a:pt x="0" y="39022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15799041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EC771241-C266-F215-1381-0CCA71150845}"/>
              </a:ext>
            </a:extLst>
          </p:cNvPr>
          <p:cNvSpPr>
            <a:spLocks noGrp="1"/>
          </p:cNvSpPr>
          <p:nvPr>
            <p:ph type="pic" sz="quarter" idx="13"/>
          </p:nvPr>
        </p:nvSpPr>
        <p:spPr>
          <a:xfrm>
            <a:off x="648394" y="0"/>
            <a:ext cx="5112417" cy="2493984"/>
          </a:xfrm>
          <a:custGeom>
            <a:avLst/>
            <a:gdLst>
              <a:gd name="connsiteX0" fmla="*/ 756705 w 5112417"/>
              <a:gd name="connsiteY0" fmla="*/ 0 h 2493984"/>
              <a:gd name="connsiteX1" fmla="*/ 5112417 w 5112417"/>
              <a:gd name="connsiteY1" fmla="*/ 0 h 2493984"/>
              <a:gd name="connsiteX2" fmla="*/ 4355712 w 5112417"/>
              <a:gd name="connsiteY2" fmla="*/ 2493984 h 2493984"/>
              <a:gd name="connsiteX3" fmla="*/ 0 w 5112417"/>
              <a:gd name="connsiteY3" fmla="*/ 2493984 h 2493984"/>
            </a:gdLst>
            <a:ahLst/>
            <a:cxnLst>
              <a:cxn ang="0">
                <a:pos x="connsiteX0" y="connsiteY0"/>
              </a:cxn>
              <a:cxn ang="0">
                <a:pos x="connsiteX1" y="connsiteY1"/>
              </a:cxn>
              <a:cxn ang="0">
                <a:pos x="connsiteX2" y="connsiteY2"/>
              </a:cxn>
              <a:cxn ang="0">
                <a:pos x="connsiteX3" y="connsiteY3"/>
              </a:cxn>
            </a:cxnLst>
            <a:rect l="l" t="t" r="r" b="b"/>
            <a:pathLst>
              <a:path w="5112417" h="2493984">
                <a:moveTo>
                  <a:pt x="756705" y="0"/>
                </a:moveTo>
                <a:lnTo>
                  <a:pt x="5112417" y="0"/>
                </a:lnTo>
                <a:lnTo>
                  <a:pt x="4355712" y="2493984"/>
                </a:lnTo>
                <a:lnTo>
                  <a:pt x="0" y="249398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2E221C74-5E2F-162D-6ED7-5BDCB21A253B}"/>
              </a:ext>
            </a:extLst>
          </p:cNvPr>
          <p:cNvSpPr>
            <a:spLocks noGrp="1"/>
          </p:cNvSpPr>
          <p:nvPr>
            <p:ph type="title"/>
          </p:nvPr>
        </p:nvSpPr>
        <p:spPr>
          <a:xfrm>
            <a:off x="614881" y="2655652"/>
            <a:ext cx="5481119" cy="1325563"/>
          </a:xfrm>
          <a:prstGeom prst="rect">
            <a:avLst/>
          </a:prstGeom>
        </p:spPr>
        <p:txBody>
          <a:bodyPr/>
          <a:lstStyle>
            <a:lvl1pPr>
              <a:defRPr sz="3600"/>
            </a:lvl1pPr>
          </a:lstStyle>
          <a:p>
            <a:r>
              <a:rPr lang="es-ES"/>
              <a:t>Haga clic para modificar el estilo de título del patrón</a:t>
            </a:r>
            <a:endParaRPr lang="es-CO"/>
          </a:p>
        </p:txBody>
      </p:sp>
      <p:sp>
        <p:nvSpPr>
          <p:cNvPr id="7" name="Marcador de texto 6">
            <a:extLst>
              <a:ext uri="{FF2B5EF4-FFF2-40B4-BE49-F238E27FC236}">
                <a16:creationId xmlns:a16="http://schemas.microsoft.com/office/drawing/2014/main" id="{9AD8B171-CBAB-A562-7824-5B120E87C557}"/>
              </a:ext>
            </a:extLst>
          </p:cNvPr>
          <p:cNvSpPr>
            <a:spLocks noGrp="1"/>
          </p:cNvSpPr>
          <p:nvPr>
            <p:ph type="body" sz="quarter" idx="15"/>
          </p:nvPr>
        </p:nvSpPr>
        <p:spPr>
          <a:xfrm>
            <a:off x="647700" y="4110038"/>
            <a:ext cx="5448300" cy="1476375"/>
          </a:xfrm>
          <a:prstGeom prst="rect">
            <a:avLst/>
          </a:prstGeo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Picture Placeholder 10">
            <a:extLst>
              <a:ext uri="{FF2B5EF4-FFF2-40B4-BE49-F238E27FC236}">
                <a16:creationId xmlns:a16="http://schemas.microsoft.com/office/drawing/2014/main" id="{489774DF-414A-E29F-2B89-98E954AD9054}"/>
              </a:ext>
            </a:extLst>
          </p:cNvPr>
          <p:cNvSpPr>
            <a:spLocks noGrp="1"/>
          </p:cNvSpPr>
          <p:nvPr>
            <p:ph type="pic" sz="quarter" idx="14"/>
          </p:nvPr>
        </p:nvSpPr>
        <p:spPr>
          <a:xfrm>
            <a:off x="6210581" y="1517284"/>
            <a:ext cx="5983405" cy="4185701"/>
          </a:xfrm>
          <a:custGeom>
            <a:avLst/>
            <a:gdLst>
              <a:gd name="connsiteX0" fmla="*/ 1270053 w 5983405"/>
              <a:gd name="connsiteY0" fmla="*/ 0 h 4185701"/>
              <a:gd name="connsiteX1" fmla="*/ 5983405 w 5983405"/>
              <a:gd name="connsiteY1" fmla="*/ 0 h 4185701"/>
              <a:gd name="connsiteX2" fmla="*/ 5983405 w 5983405"/>
              <a:gd name="connsiteY2" fmla="*/ 4185701 h 4185701"/>
              <a:gd name="connsiteX3" fmla="*/ 0 w 5983405"/>
              <a:gd name="connsiteY3" fmla="*/ 4185701 h 4185701"/>
            </a:gdLst>
            <a:ahLst/>
            <a:cxnLst>
              <a:cxn ang="0">
                <a:pos x="connsiteX0" y="connsiteY0"/>
              </a:cxn>
              <a:cxn ang="0">
                <a:pos x="connsiteX1" y="connsiteY1"/>
              </a:cxn>
              <a:cxn ang="0">
                <a:pos x="connsiteX2" y="connsiteY2"/>
              </a:cxn>
              <a:cxn ang="0">
                <a:pos x="connsiteX3" y="connsiteY3"/>
              </a:cxn>
            </a:cxnLst>
            <a:rect l="l" t="t" r="r" b="b"/>
            <a:pathLst>
              <a:path w="5983405" h="4185701">
                <a:moveTo>
                  <a:pt x="1270053" y="0"/>
                </a:moveTo>
                <a:lnTo>
                  <a:pt x="5983405" y="0"/>
                </a:lnTo>
                <a:lnTo>
                  <a:pt x="5983405" y="4185701"/>
                </a:lnTo>
                <a:lnTo>
                  <a:pt x="0" y="4185701"/>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3371855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A5248DF-E834-4186-8327-1FE300A44F44}"/>
              </a:ext>
            </a:extLst>
          </p:cNvPr>
          <p:cNvSpPr>
            <a:spLocks noGrp="1"/>
          </p:cNvSpPr>
          <p:nvPr>
            <p:ph type="pic" sz="quarter" idx="13"/>
          </p:nvPr>
        </p:nvSpPr>
        <p:spPr>
          <a:xfrm>
            <a:off x="6298762" y="1792586"/>
            <a:ext cx="5457997" cy="33432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9" name="Título 8">
            <a:extLst>
              <a:ext uri="{FF2B5EF4-FFF2-40B4-BE49-F238E27FC236}">
                <a16:creationId xmlns:a16="http://schemas.microsoft.com/office/drawing/2014/main" id="{490EB6BF-836A-C3C0-F6E8-D8CE086C2A20}"/>
              </a:ext>
            </a:extLst>
          </p:cNvPr>
          <p:cNvSpPr>
            <a:spLocks noGrp="1"/>
          </p:cNvSpPr>
          <p:nvPr>
            <p:ph type="title"/>
          </p:nvPr>
        </p:nvSpPr>
        <p:spPr>
          <a:xfrm>
            <a:off x="838200" y="999856"/>
            <a:ext cx="5257800" cy="1046227"/>
          </a:xfrm>
          <a:prstGeom prst="rect">
            <a:avLst/>
          </a:prstGeom>
        </p:spPr>
        <p:txBody>
          <a:bodyPr/>
          <a:lstStyle>
            <a:lvl1pPr>
              <a:defRPr sz="3200"/>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B7B91479-8F98-3786-B0B4-9A5AF92320B6}"/>
              </a:ext>
            </a:extLst>
          </p:cNvPr>
          <p:cNvSpPr>
            <a:spLocks noGrp="1"/>
          </p:cNvSpPr>
          <p:nvPr>
            <p:ph type="body" sz="quarter" idx="14"/>
          </p:nvPr>
        </p:nvSpPr>
        <p:spPr>
          <a:xfrm>
            <a:off x="931862" y="2237984"/>
            <a:ext cx="4681537" cy="289789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2" name="Freeform 7">
            <a:extLst>
              <a:ext uri="{FF2B5EF4-FFF2-40B4-BE49-F238E27FC236}">
                <a16:creationId xmlns:a16="http://schemas.microsoft.com/office/drawing/2014/main" id="{C04D8093-0408-01D5-B03B-06789E13372E}"/>
              </a:ext>
              <a:ext uri="{C183D7F6-B498-43B3-948B-1728B52AA6E4}">
                <adec:decorative xmlns:adec="http://schemas.microsoft.com/office/drawing/2017/decorative" val="1"/>
              </a:ext>
            </a:extLst>
          </p:cNvPr>
          <p:cNvSpPr/>
          <p:nvPr userDrawn="1"/>
        </p:nvSpPr>
        <p:spPr>
          <a:xfrm flipV="1">
            <a:off x="8220130" y="5452027"/>
            <a:ext cx="2005707" cy="1405973"/>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pic>
        <p:nvPicPr>
          <p:cNvPr id="6" name="Picture 2" descr="Pantalla de computadora con fondo negro">
            <a:extLst>
              <a:ext uri="{FF2B5EF4-FFF2-40B4-BE49-F238E27FC236}">
                <a16:creationId xmlns:a16="http://schemas.microsoft.com/office/drawing/2014/main" id="{CBAD5D47-2F78-3499-63FA-6C3C41E0CF8A}"/>
              </a:ext>
              <a:ext uri="{C183D7F6-B498-43B3-948B-1728B52AA6E4}">
                <adec:decorative xmlns:adec="http://schemas.microsoft.com/office/drawing/2017/decorative" val="0"/>
              </a:ext>
            </a:extLst>
          </p:cNvPr>
          <p:cNvPicPr>
            <a:picLocks noChangeAspect="1"/>
          </p:cNvPicPr>
          <p:nvPr userDrawn="1"/>
        </p:nvPicPr>
        <p:blipFill>
          <a:blip r:embed="rId2"/>
          <a:stretch>
            <a:fillRect/>
          </a:stretch>
        </p:blipFill>
        <p:spPr>
          <a:xfrm>
            <a:off x="5414846" y="1490988"/>
            <a:ext cx="7230390" cy="4367156"/>
          </a:xfrm>
          <a:prstGeom prst="rect">
            <a:avLst/>
          </a:prstGeom>
        </p:spPr>
      </p:pic>
      <p:sp>
        <p:nvSpPr>
          <p:cNvPr id="8" name="Freeform 6">
            <a:extLst>
              <a:ext uri="{FF2B5EF4-FFF2-40B4-BE49-F238E27FC236}">
                <a16:creationId xmlns:a16="http://schemas.microsoft.com/office/drawing/2014/main" id="{CB65C2AA-7DF7-3BE3-61BB-7F19E7AE5974}"/>
              </a:ext>
              <a:ext uri="{C183D7F6-B498-43B3-948B-1728B52AA6E4}">
                <adec:decorative xmlns:adec="http://schemas.microsoft.com/office/drawing/2017/decorative" val="1"/>
              </a:ext>
            </a:extLst>
          </p:cNvPr>
          <p:cNvSpPr/>
          <p:nvPr userDrawn="1"/>
        </p:nvSpPr>
        <p:spPr>
          <a:xfrm>
            <a:off x="6298762" y="-280291"/>
            <a:ext cx="2829990" cy="1983784"/>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spTree>
    <p:extLst>
      <p:ext uri="{BB962C8B-B14F-4D97-AF65-F5344CB8AC3E}">
        <p14:creationId xmlns:p14="http://schemas.microsoft.com/office/powerpoint/2010/main" val="1237633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6" name="Marcador de contenido 5">
            <a:extLst>
              <a:ext uri="{FF2B5EF4-FFF2-40B4-BE49-F238E27FC236}">
                <a16:creationId xmlns:a16="http://schemas.microsoft.com/office/drawing/2014/main" id="{B99412D2-75D3-CD42-6BD6-B84F4BDA5699}"/>
              </a:ext>
            </a:extLst>
          </p:cNvPr>
          <p:cNvSpPr>
            <a:spLocks noGrp="1"/>
          </p:cNvSpPr>
          <p:nvPr>
            <p:ph sz="quarter" idx="17"/>
          </p:nvPr>
        </p:nvSpPr>
        <p:spPr>
          <a:xfrm>
            <a:off x="750888" y="171450"/>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3F3E4450-5413-3011-B165-86F394227971}"/>
              </a:ext>
              <a:ext uri="{C183D7F6-B498-43B3-948B-1728B52AA6E4}">
                <adec:decorative xmlns:adec="http://schemas.microsoft.com/office/drawing/2017/decorative" val="1"/>
              </a:ext>
            </a:extLst>
          </p:cNvPr>
          <p:cNvSpPr>
            <a:spLocks noGrp="1"/>
          </p:cNvSpPr>
          <p:nvPr>
            <p:ph type="pic" sz="quarter" idx="16"/>
          </p:nvPr>
        </p:nvSpPr>
        <p:spPr>
          <a:xfrm>
            <a:off x="3950691" y="0"/>
            <a:ext cx="3464718" cy="6857999"/>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7" name="Freeform 16">
            <a:extLst>
              <a:ext uri="{FF2B5EF4-FFF2-40B4-BE49-F238E27FC236}">
                <a16:creationId xmlns:a16="http://schemas.microsoft.com/office/drawing/2014/main" id="{07CC5779-8732-F103-6754-FA9D7BEF09AE}"/>
              </a:ext>
              <a:ext uri="{C183D7F6-B498-43B3-948B-1728B52AA6E4}">
                <adec:decorative xmlns:adec="http://schemas.microsoft.com/office/drawing/2017/decorative" val="1"/>
              </a:ext>
            </a:extLst>
          </p:cNvPr>
          <p:cNvSpPr/>
          <p:nvPr userDrawn="1"/>
        </p:nvSpPr>
        <p:spPr>
          <a:xfrm rot="16200000">
            <a:off x="-104408" y="4707445"/>
            <a:ext cx="1642200" cy="1433384"/>
          </a:xfrm>
          <a:custGeom>
            <a:avLst/>
            <a:gdLst>
              <a:gd name="connsiteX0" fmla="*/ 1642200 w 1642200"/>
              <a:gd name="connsiteY0" fmla="*/ 1433384 h 1433384"/>
              <a:gd name="connsiteX1" fmla="*/ 947895 w 1642200"/>
              <a:gd name="connsiteY1" fmla="*/ 1433384 h 1433384"/>
              <a:gd name="connsiteX2" fmla="*/ 617687 w 1642200"/>
              <a:gd name="connsiteY2" fmla="*/ 1433384 h 1433384"/>
              <a:gd name="connsiteX3" fmla="*/ 0 w 1642200"/>
              <a:gd name="connsiteY3" fmla="*/ 0 h 1433384"/>
              <a:gd name="connsiteX4" fmla="*/ 330208 w 1642200"/>
              <a:gd name="connsiteY4" fmla="*/ 0 h 1433384"/>
              <a:gd name="connsiteX5" fmla="*/ 1096916 w 1642200"/>
              <a:gd name="connsiteY5" fmla="*/ 0 h 1433384"/>
              <a:gd name="connsiteX6" fmla="*/ 1427124 w 1642200"/>
              <a:gd name="connsiteY6" fmla="*/ 0 h 1433384"/>
              <a:gd name="connsiteX7" fmla="*/ 1427125 w 1642200"/>
              <a:gd name="connsiteY7" fmla="*/ 3 h 1433384"/>
              <a:gd name="connsiteX8" fmla="*/ 1414502 w 1642200"/>
              <a:gd name="connsiteY8" fmla="*/ 3 h 1433384"/>
              <a:gd name="connsiteX9" fmla="*/ 1024515 w 1642200"/>
              <a:gd name="connsiteY9" fmla="*/ 3 h 14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200" h="1433384">
                <a:moveTo>
                  <a:pt x="1642200" y="1433384"/>
                </a:moveTo>
                <a:lnTo>
                  <a:pt x="947895" y="1433384"/>
                </a:lnTo>
                <a:lnTo>
                  <a:pt x="617687" y="1433384"/>
                </a:lnTo>
                <a:lnTo>
                  <a:pt x="0" y="0"/>
                </a:lnTo>
                <a:lnTo>
                  <a:pt x="330208" y="0"/>
                </a:lnTo>
                <a:lnTo>
                  <a:pt x="1096916" y="0"/>
                </a:lnTo>
                <a:lnTo>
                  <a:pt x="1427124" y="0"/>
                </a:lnTo>
                <a:lnTo>
                  <a:pt x="1427125" y="3"/>
                </a:lnTo>
                <a:lnTo>
                  <a:pt x="1414502" y="3"/>
                </a:lnTo>
                <a:lnTo>
                  <a:pt x="1024515" y="3"/>
                </a:lnTo>
                <a:close/>
              </a:path>
            </a:pathLst>
          </a:custGeom>
          <a:solidFill>
            <a:schemeClr val="accent1"/>
          </a:solidFill>
          <a:ln w="6329" cap="flat">
            <a:noFill/>
            <a:prstDash val="solid"/>
            <a:miter/>
          </a:ln>
        </p:spPr>
        <p:txBody>
          <a:bodyPr rtlCol="0" anchor="ctr"/>
          <a:lstStyle/>
          <a:p>
            <a:endParaRPr lang="en-US"/>
          </a:p>
        </p:txBody>
      </p:sp>
      <p:sp>
        <p:nvSpPr>
          <p:cNvPr id="7" name="Marcador de contenido 5">
            <a:extLst>
              <a:ext uri="{FF2B5EF4-FFF2-40B4-BE49-F238E27FC236}">
                <a16:creationId xmlns:a16="http://schemas.microsoft.com/office/drawing/2014/main" id="{07FBF0EE-97D2-6A01-F2B5-EC4BEBCD70C5}"/>
              </a:ext>
            </a:extLst>
          </p:cNvPr>
          <p:cNvSpPr>
            <a:spLocks noGrp="1"/>
          </p:cNvSpPr>
          <p:nvPr>
            <p:ph sz="quarter" idx="18"/>
          </p:nvPr>
        </p:nvSpPr>
        <p:spPr>
          <a:xfrm>
            <a:off x="4185924" y="569269"/>
            <a:ext cx="2743200" cy="5632450"/>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5">
            <a:extLst>
              <a:ext uri="{FF2B5EF4-FFF2-40B4-BE49-F238E27FC236}">
                <a16:creationId xmlns:a16="http://schemas.microsoft.com/office/drawing/2014/main" id="{3CB6EE52-44E0-6124-939E-46C19511197B}"/>
              </a:ext>
            </a:extLst>
          </p:cNvPr>
          <p:cNvSpPr>
            <a:spLocks noGrp="1"/>
          </p:cNvSpPr>
          <p:nvPr>
            <p:ph sz="quarter" idx="19"/>
          </p:nvPr>
        </p:nvSpPr>
        <p:spPr>
          <a:xfrm>
            <a:off x="8023085" y="612787"/>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5064989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13D32138-7D8D-E249-ABB3-E1EADA101D3D}"/>
              </a:ext>
              <a:ext uri="{C183D7F6-B498-43B3-948B-1728B52AA6E4}">
                <adec:decorative xmlns:adec="http://schemas.microsoft.com/office/drawing/2017/decorative" val="1"/>
              </a:ext>
            </a:extLst>
          </p:cNvPr>
          <p:cNvSpPr/>
          <p:nvPr userDrawn="1"/>
        </p:nvSpPr>
        <p:spPr>
          <a:xfrm>
            <a:off x="577287" y="580518"/>
            <a:ext cx="11077904" cy="5696966"/>
          </a:xfrm>
          <a:custGeom>
            <a:avLst/>
            <a:gdLst>
              <a:gd name="connsiteX0" fmla="*/ 2144554 w 7772400"/>
              <a:gd name="connsiteY0" fmla="*/ 382910 h 3997063"/>
              <a:gd name="connsiteX1" fmla="*/ 1761504 w 7772400"/>
              <a:gd name="connsiteY1" fmla="*/ 0 h 3997063"/>
              <a:gd name="connsiteX2" fmla="*/ 0 w 7772400"/>
              <a:gd name="connsiteY2" fmla="*/ 0 h 3997063"/>
              <a:gd name="connsiteX3" fmla="*/ 0 w 7772400"/>
              <a:gd name="connsiteY3" fmla="*/ 3997063 h 3997063"/>
              <a:gd name="connsiteX4" fmla="*/ 7772400 w 7772400"/>
              <a:gd name="connsiteY4" fmla="*/ 3997063 h 3997063"/>
              <a:gd name="connsiteX5" fmla="*/ 7772400 w 7772400"/>
              <a:gd name="connsiteY5" fmla="*/ 382910 h 3997063"/>
              <a:gd name="connsiteX6" fmla="*/ 2144554 w 7772400"/>
              <a:gd name="connsiteY6" fmla="*/ 382910 h 399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3997063">
                <a:moveTo>
                  <a:pt x="2144554" y="382910"/>
                </a:moveTo>
                <a:lnTo>
                  <a:pt x="1761504" y="0"/>
                </a:lnTo>
                <a:lnTo>
                  <a:pt x="0" y="0"/>
                </a:lnTo>
                <a:lnTo>
                  <a:pt x="0" y="3997063"/>
                </a:lnTo>
                <a:lnTo>
                  <a:pt x="7772400" y="3997063"/>
                </a:lnTo>
                <a:lnTo>
                  <a:pt x="7772400" y="382910"/>
                </a:lnTo>
                <a:lnTo>
                  <a:pt x="2144554" y="382910"/>
                </a:lnTo>
                <a:close/>
              </a:path>
            </a:pathLst>
          </a:custGeom>
          <a:solidFill>
            <a:schemeClr val="accent1"/>
          </a:solidFill>
          <a:ln w="4493" cap="flat">
            <a:noFill/>
            <a:prstDash val="solid"/>
            <a:miter/>
          </a:ln>
        </p:spPr>
        <p:txBody>
          <a:bodyPr rtlCol="0" anchor="ctr"/>
          <a:lstStyle/>
          <a:p>
            <a:endParaRPr lang="en-US"/>
          </a:p>
        </p:txBody>
      </p:sp>
      <p:sp>
        <p:nvSpPr>
          <p:cNvPr id="2" name="Título 1">
            <a:extLst>
              <a:ext uri="{FF2B5EF4-FFF2-40B4-BE49-F238E27FC236}">
                <a16:creationId xmlns:a16="http://schemas.microsoft.com/office/drawing/2014/main" id="{E88B5E7E-16A0-BD37-1EA2-DC52FC79E961}"/>
              </a:ext>
            </a:extLst>
          </p:cNvPr>
          <p:cNvSpPr>
            <a:spLocks noGrp="1"/>
          </p:cNvSpPr>
          <p:nvPr>
            <p:ph type="title"/>
          </p:nvPr>
        </p:nvSpPr>
        <p:spPr>
          <a:xfrm>
            <a:off x="1099113" y="1732198"/>
            <a:ext cx="4523089" cy="4197822"/>
          </a:xfrm>
          <a:prstGeom prst="rect">
            <a:avLst/>
          </a:prstGeom>
        </p:spPr>
        <p:txBody>
          <a:bodyPr/>
          <a:lstStyle/>
          <a:p>
            <a:r>
              <a:rPr lang="es-ES"/>
              <a:t>Haga clic para modificar el estilo de título del patrón</a:t>
            </a:r>
            <a:endParaRPr lang="es-CO"/>
          </a:p>
        </p:txBody>
      </p:sp>
      <p:sp>
        <p:nvSpPr>
          <p:cNvPr id="8" name="Picture Placeholder 6">
            <a:extLst>
              <a:ext uri="{FF2B5EF4-FFF2-40B4-BE49-F238E27FC236}">
                <a16:creationId xmlns:a16="http://schemas.microsoft.com/office/drawing/2014/main" id="{61D56D6E-B476-D3FF-B00B-5475E7ABB76C}"/>
              </a:ext>
            </a:extLst>
          </p:cNvPr>
          <p:cNvSpPr>
            <a:spLocks noGrp="1"/>
          </p:cNvSpPr>
          <p:nvPr>
            <p:ph type="pic" sz="quarter" idx="16"/>
          </p:nvPr>
        </p:nvSpPr>
        <p:spPr>
          <a:xfrm>
            <a:off x="6878240" y="1143001"/>
            <a:ext cx="4776951" cy="5134483"/>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3572761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10BF0-59B0-E82C-078E-C94FDA3C3620}"/>
              </a:ext>
            </a:extLst>
          </p:cNvPr>
          <p:cNvSpPr/>
          <p:nvPr userDrawn="1"/>
        </p:nvSpPr>
        <p:spPr>
          <a:xfrm>
            <a:off x="0" y="-289711"/>
            <a:ext cx="12192000" cy="7147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D9323A5-6E3A-AFDE-49C3-7E7CA35C925B}"/>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6DE87018-B5C5-E753-ED2B-B8BCC8C36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9EC15E-6F92-52C6-6D54-EEF91FBE86A3}"/>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10" name="Picture Placeholder 6">
            <a:extLst>
              <a:ext uri="{FF2B5EF4-FFF2-40B4-BE49-F238E27FC236}">
                <a16:creationId xmlns:a16="http://schemas.microsoft.com/office/drawing/2014/main" id="{0355B048-F5E6-D36A-52A0-F8A599242530}"/>
              </a:ext>
            </a:extLst>
          </p:cNvPr>
          <p:cNvSpPr>
            <a:spLocks noGrp="1"/>
          </p:cNvSpPr>
          <p:nvPr>
            <p:ph type="pic" sz="quarter" idx="16"/>
          </p:nvPr>
        </p:nvSpPr>
        <p:spPr>
          <a:xfrm>
            <a:off x="1282011" y="518997"/>
            <a:ext cx="3330719" cy="33980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Picture Placeholder 6">
            <a:extLst>
              <a:ext uri="{FF2B5EF4-FFF2-40B4-BE49-F238E27FC236}">
                <a16:creationId xmlns:a16="http://schemas.microsoft.com/office/drawing/2014/main" id="{35534CC7-4689-FF78-CB26-89222133CAC8}"/>
              </a:ext>
            </a:extLst>
          </p:cNvPr>
          <p:cNvSpPr>
            <a:spLocks noGrp="1"/>
          </p:cNvSpPr>
          <p:nvPr>
            <p:ph type="pic" sz="quarter" idx="17"/>
          </p:nvPr>
        </p:nvSpPr>
        <p:spPr>
          <a:xfrm>
            <a:off x="1282011" y="4229066"/>
            <a:ext cx="3330719" cy="262893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Marcador de texto 6">
            <a:extLst>
              <a:ext uri="{FF2B5EF4-FFF2-40B4-BE49-F238E27FC236}">
                <a16:creationId xmlns:a16="http://schemas.microsoft.com/office/drawing/2014/main" id="{61B577DB-21BB-B8D2-1A5F-9F8B80022617}"/>
              </a:ext>
            </a:extLst>
          </p:cNvPr>
          <p:cNvSpPr>
            <a:spLocks noGrp="1"/>
          </p:cNvSpPr>
          <p:nvPr>
            <p:ph type="body" sz="quarter" idx="18"/>
          </p:nvPr>
        </p:nvSpPr>
        <p:spPr>
          <a:xfrm>
            <a:off x="5821363" y="2317687"/>
            <a:ext cx="5532437" cy="39021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7">
            <a:extLst>
              <a:ext uri="{FF2B5EF4-FFF2-40B4-BE49-F238E27FC236}">
                <a16:creationId xmlns:a16="http://schemas.microsoft.com/office/drawing/2014/main" id="{FD3500FD-896E-58F8-8F52-8F62CD596A63}"/>
              </a:ext>
            </a:extLst>
          </p:cNvPr>
          <p:cNvSpPr>
            <a:spLocks noGrp="1"/>
          </p:cNvSpPr>
          <p:nvPr>
            <p:ph type="title" hasCustomPrompt="1"/>
          </p:nvPr>
        </p:nvSpPr>
        <p:spPr>
          <a:xfrm>
            <a:off x="5821363" y="518997"/>
            <a:ext cx="5532437" cy="1325563"/>
          </a:xfrm>
          <a:prstGeom prst="rect">
            <a:avLst/>
          </a:prstGeom>
        </p:spPr>
        <p:txBody>
          <a:bodyPr/>
          <a:lstStyle>
            <a:lvl1pPr algn="ctr">
              <a:defRPr sz="6000"/>
            </a:lvl1pPr>
          </a:lstStyle>
          <a:p>
            <a:r>
              <a:rPr lang="es-ES"/>
              <a:t>GRACIAS</a:t>
            </a:r>
            <a:endParaRPr lang="es-CO"/>
          </a:p>
        </p:txBody>
      </p:sp>
    </p:spTree>
    <p:extLst>
      <p:ext uri="{BB962C8B-B14F-4D97-AF65-F5344CB8AC3E}">
        <p14:creationId xmlns:p14="http://schemas.microsoft.com/office/powerpoint/2010/main" val="2695058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7" name="Google Shape;138;p18">
            <a:extLst>
              <a:ext uri="{FF2B5EF4-FFF2-40B4-BE49-F238E27FC236}">
                <a16:creationId xmlns:a16="http://schemas.microsoft.com/office/drawing/2014/main" id="{8BA7773D-276C-75D4-8D80-23DC65749FB1}"/>
              </a:ext>
              <a:ext uri="{C183D7F6-B498-43B3-948B-1728B52AA6E4}">
                <adec:decorative xmlns:adec="http://schemas.microsoft.com/office/drawing/2017/decorative" val="1"/>
              </a:ext>
            </a:extLst>
          </p:cNvPr>
          <p:cNvPicPr preferRelativeResize="0"/>
          <p:nvPr userDrawn="1"/>
        </p:nvPicPr>
        <p:blipFill>
          <a:blip r:embed="rId2">
            <a:alphaModFix/>
          </a:blip>
          <a:stretch>
            <a:fillRect/>
          </a:stretch>
        </p:blipFill>
        <p:spPr>
          <a:xfrm>
            <a:off x="-6298" y="-357809"/>
            <a:ext cx="12321865" cy="7215809"/>
          </a:xfrm>
          <a:prstGeom prst="rect">
            <a:avLst/>
          </a:prstGeom>
          <a:noFill/>
          <a:ln>
            <a:noFill/>
          </a:ln>
        </p:spPr>
      </p:pic>
      <p:sp>
        <p:nvSpPr>
          <p:cNvPr id="2" name="Título 7">
            <a:extLst>
              <a:ext uri="{FF2B5EF4-FFF2-40B4-BE49-F238E27FC236}">
                <a16:creationId xmlns:a16="http://schemas.microsoft.com/office/drawing/2014/main" id="{750278D7-F9AB-7356-ED9E-DACD76D69D39}"/>
              </a:ext>
            </a:extLst>
          </p:cNvPr>
          <p:cNvSpPr>
            <a:spLocks noGrp="1"/>
          </p:cNvSpPr>
          <p:nvPr>
            <p:ph type="title" hasCustomPrompt="1"/>
          </p:nvPr>
        </p:nvSpPr>
        <p:spPr>
          <a:xfrm>
            <a:off x="3329781" y="4160121"/>
            <a:ext cx="5532437" cy="1325563"/>
          </a:xfrm>
          <a:prstGeom prst="rect">
            <a:avLst/>
          </a:prstGeom>
        </p:spPr>
        <p:txBody>
          <a:bodyPr/>
          <a:lstStyle>
            <a:lvl1pPr algn="ctr">
              <a:defRPr sz="6000"/>
            </a:lvl1pPr>
          </a:lstStyle>
          <a:p>
            <a:r>
              <a:rPr lang="es-ES"/>
              <a:t>GRACIAS</a:t>
            </a:r>
            <a:endParaRPr lang="es-CO"/>
          </a:p>
        </p:txBody>
      </p:sp>
      <p:pic>
        <p:nvPicPr>
          <p:cNvPr id="11" name="Gráfico 10" descr="Logo de La Secretaría Distrital de Hacienda de Bogotá">
            <a:extLst>
              <a:ext uri="{FF2B5EF4-FFF2-40B4-BE49-F238E27FC236}">
                <a16:creationId xmlns:a16="http://schemas.microsoft.com/office/drawing/2014/main" id="{151F36C4-143C-82CD-D63C-3BFE1D699194}"/>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12484" y="5192112"/>
            <a:ext cx="2567032" cy="533884"/>
          </a:xfrm>
          <a:prstGeom prst="rect">
            <a:avLst/>
          </a:prstGeom>
        </p:spPr>
      </p:pic>
    </p:spTree>
    <p:extLst>
      <p:ext uri="{BB962C8B-B14F-4D97-AF65-F5344CB8AC3E}">
        <p14:creationId xmlns:p14="http://schemas.microsoft.com/office/powerpoint/2010/main" val="771672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4576F4-57D9-4E32-BA24-B865CE37E6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F1E19FC9-5075-4B61-A7A7-913736F3B2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5CC7EFFA-C4B8-4B6C-B721-87D02F0578F2}"/>
              </a:ext>
            </a:extLst>
          </p:cNvPr>
          <p:cNvSpPr>
            <a:spLocks noGrp="1"/>
          </p:cNvSpPr>
          <p:nvPr>
            <p:ph type="dt" sz="half" idx="10"/>
          </p:nvPr>
        </p:nvSpPr>
        <p:spPr/>
        <p:txBody>
          <a:bodyPr/>
          <a:lstStyle/>
          <a:p>
            <a:fld id="{C407B5D0-BF43-4733-915F-45A54579A949}" type="datetimeFigureOut">
              <a:rPr lang="es-CO" smtClean="0"/>
              <a:t>7/11/2024</a:t>
            </a:fld>
            <a:endParaRPr lang="es-CO"/>
          </a:p>
        </p:txBody>
      </p:sp>
      <p:sp>
        <p:nvSpPr>
          <p:cNvPr id="5" name="Marcador de pie de página 4">
            <a:extLst>
              <a:ext uri="{FF2B5EF4-FFF2-40B4-BE49-F238E27FC236}">
                <a16:creationId xmlns:a16="http://schemas.microsoft.com/office/drawing/2014/main" id="{F1B60599-82D0-4055-AE06-5D08CB19270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C75A9D5E-349E-4040-9831-AD460ACA2F7E}"/>
              </a:ext>
            </a:extLst>
          </p:cNvPr>
          <p:cNvSpPr>
            <a:spLocks noGrp="1"/>
          </p:cNvSpPr>
          <p:nvPr>
            <p:ph type="sldNum" sz="quarter" idx="12"/>
          </p:nvPr>
        </p:nvSpPr>
        <p:spPr/>
        <p:txBody>
          <a:bodyPr/>
          <a:lstStyle/>
          <a:p>
            <a:fld id="{636903C9-CD98-49E3-9B9A-6911BFDD6472}" type="slidenum">
              <a:rPr lang="es-CO" smtClean="0"/>
              <a:t>‹Nº›</a:t>
            </a:fld>
            <a:endParaRPr lang="es-CO"/>
          </a:p>
        </p:txBody>
      </p:sp>
    </p:spTree>
    <p:extLst>
      <p:ext uri="{BB962C8B-B14F-4D97-AF65-F5344CB8AC3E}">
        <p14:creationId xmlns:p14="http://schemas.microsoft.com/office/powerpoint/2010/main" val="13225942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F25A987-6A88-7267-7BD9-9274AF32FFB2}"/>
              </a:ext>
            </a:extLst>
          </p:cNvPr>
          <p:cNvSpPr>
            <a:spLocks noGrp="1"/>
          </p:cNvSpPr>
          <p:nvPr>
            <p:ph type="dt" sz="half" idx="10"/>
          </p:nvPr>
        </p:nvSpPr>
        <p:spPr>
          <a:xfrm>
            <a:off x="838200" y="6356350"/>
            <a:ext cx="2743200" cy="365125"/>
          </a:xfrm>
          <a:prstGeom prst="rect">
            <a:avLst/>
          </a:prstGeom>
        </p:spPr>
        <p:txBody>
          <a:bodyPr/>
          <a:lstStyle/>
          <a:p>
            <a:fld id="{9417D664-B9CA-4B52-9F2A-AD5EEA98B7FA}" type="datetimeFigureOut">
              <a:rPr lang="es-CO" smtClean="0"/>
              <a:t>7/11/2024</a:t>
            </a:fld>
            <a:endParaRPr lang="es-CO"/>
          </a:p>
        </p:txBody>
      </p:sp>
      <p:sp>
        <p:nvSpPr>
          <p:cNvPr id="3" name="Marcador de pie de página 2">
            <a:extLst>
              <a:ext uri="{FF2B5EF4-FFF2-40B4-BE49-F238E27FC236}">
                <a16:creationId xmlns:a16="http://schemas.microsoft.com/office/drawing/2014/main" id="{311603DD-CA5F-2652-BCF1-35A99DD0E4BC}"/>
              </a:ext>
            </a:extLst>
          </p:cNvPr>
          <p:cNvSpPr>
            <a:spLocks noGrp="1"/>
          </p:cNvSpPr>
          <p:nvPr>
            <p:ph type="ftr" sz="quarter" idx="11"/>
          </p:nvPr>
        </p:nvSpPr>
        <p:spPr>
          <a:xfrm>
            <a:off x="4038600" y="6356350"/>
            <a:ext cx="4114800" cy="365125"/>
          </a:xfrm>
          <a:prstGeom prst="rect">
            <a:avLst/>
          </a:prstGeom>
        </p:spPr>
        <p:txBody>
          <a:bodyPr/>
          <a:lstStyle/>
          <a:p>
            <a:endParaRPr lang="es-CO"/>
          </a:p>
        </p:txBody>
      </p:sp>
      <p:sp>
        <p:nvSpPr>
          <p:cNvPr id="4" name="Marcador de número de diapositiva 3">
            <a:extLst>
              <a:ext uri="{FF2B5EF4-FFF2-40B4-BE49-F238E27FC236}">
                <a16:creationId xmlns:a16="http://schemas.microsoft.com/office/drawing/2014/main" id="{40499403-74AF-09F4-4EB5-AF8DD33618CA}"/>
              </a:ext>
            </a:extLst>
          </p:cNvPr>
          <p:cNvSpPr>
            <a:spLocks noGrp="1"/>
          </p:cNvSpPr>
          <p:nvPr>
            <p:ph type="sldNum" sz="quarter" idx="12"/>
          </p:nvPr>
        </p:nvSpPr>
        <p:spPr>
          <a:xfrm>
            <a:off x="8610600" y="6356350"/>
            <a:ext cx="2743200" cy="365125"/>
          </a:xfrm>
          <a:prstGeom prst="rect">
            <a:avLst/>
          </a:prstGeom>
        </p:spPr>
        <p:txBody>
          <a:bodyPr/>
          <a:lstStyle/>
          <a:p>
            <a:fld id="{3AA081EE-FBBD-4791-849B-809D13F89D81}" type="slidenum">
              <a:rPr lang="es-CO" smtClean="0"/>
              <a:t>‹Nº›</a:t>
            </a:fld>
            <a:endParaRPr lang="es-CO"/>
          </a:p>
        </p:txBody>
      </p:sp>
    </p:spTree>
    <p:extLst>
      <p:ext uri="{BB962C8B-B14F-4D97-AF65-F5344CB8AC3E}">
        <p14:creationId xmlns:p14="http://schemas.microsoft.com/office/powerpoint/2010/main" val="1071676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82B670-0ACD-01D1-1038-5DF5FC14D3E4}"/>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3702ACD3-E84C-75D7-7C8A-73D4CFC17E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C52633E5-4E46-74B1-11C5-BF17C237CD5E}"/>
              </a:ext>
            </a:extLst>
          </p:cNvPr>
          <p:cNvSpPr>
            <a:spLocks noGrp="1"/>
          </p:cNvSpPr>
          <p:nvPr>
            <p:ph type="dt" sz="half" idx="10"/>
          </p:nvPr>
        </p:nvSpPr>
        <p:spPr/>
        <p:txBody>
          <a:bodyPr/>
          <a:lstStyle/>
          <a:p>
            <a:fld id="{1F4C6C86-03BB-4D13-8889-1E491F107F50}" type="datetimeFigureOut">
              <a:rPr lang="es-CO" smtClean="0"/>
              <a:t>7/11/2024</a:t>
            </a:fld>
            <a:endParaRPr lang="es-CO"/>
          </a:p>
        </p:txBody>
      </p:sp>
      <p:sp>
        <p:nvSpPr>
          <p:cNvPr id="5" name="Marcador de pie de página 4">
            <a:extLst>
              <a:ext uri="{FF2B5EF4-FFF2-40B4-BE49-F238E27FC236}">
                <a16:creationId xmlns:a16="http://schemas.microsoft.com/office/drawing/2014/main" id="{AAB0B364-42D9-02EE-6FB5-649AC5B1C4D5}"/>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55AFA655-FD9E-E78F-00D2-79BDE1EDD8BA}"/>
              </a:ext>
            </a:extLst>
          </p:cNvPr>
          <p:cNvSpPr>
            <a:spLocks noGrp="1"/>
          </p:cNvSpPr>
          <p:nvPr>
            <p:ph type="sldNum" sz="quarter" idx="12"/>
          </p:nvPr>
        </p:nvSpPr>
        <p:spPr/>
        <p:txBody>
          <a:bodyPr/>
          <a:lstStyle/>
          <a:p>
            <a:fld id="{743331EC-9BBF-4EF4-97FC-9A33FBF972A3}" type="slidenum">
              <a:rPr lang="es-CO" smtClean="0"/>
              <a:t>‹Nº›</a:t>
            </a:fld>
            <a:endParaRPr lang="es-CO"/>
          </a:p>
        </p:txBody>
      </p:sp>
    </p:spTree>
    <p:extLst>
      <p:ext uri="{BB962C8B-B14F-4D97-AF65-F5344CB8AC3E}">
        <p14:creationId xmlns:p14="http://schemas.microsoft.com/office/powerpoint/2010/main" val="3928274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7C793E-2894-9705-20D1-73DE6D557D93}"/>
              </a:ext>
            </a:extLst>
          </p:cNvPr>
          <p:cNvSpPr>
            <a:spLocks noGrp="1"/>
          </p:cNvSpPr>
          <p:nvPr>
            <p:ph type="pic" sz="quarter" idx="13"/>
          </p:nvPr>
        </p:nvSpPr>
        <p:spPr>
          <a:xfrm>
            <a:off x="1057836" y="797694"/>
            <a:ext cx="3767851" cy="5268346"/>
          </a:xfrm>
          <a:custGeom>
            <a:avLst/>
            <a:gdLst>
              <a:gd name="connsiteX0" fmla="*/ 3767851 w 3767851"/>
              <a:gd name="connsiteY0" fmla="*/ 0 h 5268346"/>
              <a:gd name="connsiteX1" fmla="*/ 3767851 w 3767851"/>
              <a:gd name="connsiteY1" fmla="*/ 4686409 h 5268346"/>
              <a:gd name="connsiteX2" fmla="*/ 0 w 3767851"/>
              <a:gd name="connsiteY2" fmla="*/ 5268346 h 5268346"/>
              <a:gd name="connsiteX3" fmla="*/ 0 w 3767851"/>
              <a:gd name="connsiteY3" fmla="*/ 582004 h 5268346"/>
            </a:gdLst>
            <a:ahLst/>
            <a:cxnLst>
              <a:cxn ang="0">
                <a:pos x="connsiteX0" y="connsiteY0"/>
              </a:cxn>
              <a:cxn ang="0">
                <a:pos x="connsiteX1" y="connsiteY1"/>
              </a:cxn>
              <a:cxn ang="0">
                <a:pos x="connsiteX2" y="connsiteY2"/>
              </a:cxn>
              <a:cxn ang="0">
                <a:pos x="connsiteX3" y="connsiteY3"/>
              </a:cxn>
            </a:cxnLst>
            <a:rect l="l" t="t" r="r" b="b"/>
            <a:pathLst>
              <a:path w="3767851" h="5268346">
                <a:moveTo>
                  <a:pt x="3767851" y="0"/>
                </a:moveTo>
                <a:lnTo>
                  <a:pt x="3767851" y="4686409"/>
                </a:lnTo>
                <a:lnTo>
                  <a:pt x="0" y="5268346"/>
                </a:lnTo>
                <a:lnTo>
                  <a:pt x="0" y="58200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7" name="Título 6">
            <a:extLst>
              <a:ext uri="{FF2B5EF4-FFF2-40B4-BE49-F238E27FC236}">
                <a16:creationId xmlns:a16="http://schemas.microsoft.com/office/drawing/2014/main" id="{948ED988-F301-EAA9-34BF-3654B648325C}"/>
              </a:ext>
            </a:extLst>
          </p:cNvPr>
          <p:cNvSpPr>
            <a:spLocks noGrp="1"/>
          </p:cNvSpPr>
          <p:nvPr>
            <p:ph type="title"/>
          </p:nvPr>
        </p:nvSpPr>
        <p:spPr>
          <a:xfrm>
            <a:off x="6096000" y="546196"/>
            <a:ext cx="4526498" cy="1065322"/>
          </a:xfrm>
          <a:prstGeom prst="rect">
            <a:avLst/>
          </a:prstGeom>
        </p:spPr>
        <p:txBody>
          <a:bodyPr/>
          <a:lstStyle>
            <a:lvl1pPr>
              <a:defRPr sz="3200"/>
            </a:lvl1pPr>
          </a:lstStyle>
          <a:p>
            <a:r>
              <a:rPr lang="es-ES"/>
              <a:t>Haga clic para modificar el estilo de título del patrón</a:t>
            </a:r>
            <a:endParaRPr lang="es-CO"/>
          </a:p>
        </p:txBody>
      </p:sp>
      <p:sp>
        <p:nvSpPr>
          <p:cNvPr id="6" name="Marcador de contenido 5">
            <a:extLst>
              <a:ext uri="{FF2B5EF4-FFF2-40B4-BE49-F238E27FC236}">
                <a16:creationId xmlns:a16="http://schemas.microsoft.com/office/drawing/2014/main" id="{841CD321-DF61-1530-390F-A6C17A11D3F2}"/>
              </a:ext>
            </a:extLst>
          </p:cNvPr>
          <p:cNvSpPr>
            <a:spLocks noGrp="1"/>
          </p:cNvSpPr>
          <p:nvPr>
            <p:ph sz="quarter" idx="14"/>
          </p:nvPr>
        </p:nvSpPr>
        <p:spPr>
          <a:xfrm>
            <a:off x="6096000" y="1919334"/>
            <a:ext cx="4414838" cy="4146705"/>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26564198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030502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Solo el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5396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4_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90A2BFE-732A-4F4C-A536-49D07B7E8C8A}"/>
              </a:ext>
            </a:extLst>
          </p:cNvPr>
          <p:cNvSpPr>
            <a:spLocks noGrp="1"/>
          </p:cNvSpPr>
          <p:nvPr>
            <p:ph type="ctrTitle"/>
          </p:nvPr>
        </p:nvSpPr>
        <p:spPr>
          <a:xfrm>
            <a:off x="924698" y="214807"/>
            <a:ext cx="8033951" cy="570512"/>
          </a:xfrm>
        </p:spPr>
        <p:txBody>
          <a:bodyPr anchor="b">
            <a:normAutofit/>
          </a:bodyPr>
          <a:lstStyle>
            <a:lvl1pPr algn="ctr">
              <a:defRPr sz="4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BE42C688-723B-3244-8447-C57003200B48}"/>
              </a:ext>
            </a:extLst>
          </p:cNvPr>
          <p:cNvSpPr>
            <a:spLocks noGrp="1"/>
          </p:cNvSpPr>
          <p:nvPr>
            <p:ph type="subTitle" idx="1"/>
          </p:nvPr>
        </p:nvSpPr>
        <p:spPr>
          <a:xfrm>
            <a:off x="838199" y="1110929"/>
            <a:ext cx="8417011" cy="570512"/>
          </a:xfrm>
          <a:prstGeom prst="rect">
            <a:avLst/>
          </a:prstGeom>
        </p:spPr>
        <p:txBody>
          <a:bodyPr>
            <a:noAutofit/>
          </a:bodyPr>
          <a:lstStyle>
            <a:lvl1pPr marL="0" indent="0" algn="l" defTabSz="914400" rtl="0" eaLnBrk="1" latinLnBrk="0" hangingPunct="1">
              <a:buNone/>
              <a:defRPr lang="es-CO" sz="2400" b="1" kern="1200" dirty="0">
                <a:solidFill>
                  <a:srgbClr val="EA213B"/>
                </a:solidFill>
                <a:latin typeface="Arial" panose="020B0604020202020204" pitchFamily="34" charset="0"/>
                <a:ea typeface="+mn-ea"/>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8CE253E0-51DD-4344-B41A-0BC2BE62D565}"/>
              </a:ext>
            </a:extLst>
          </p:cNvPr>
          <p:cNvSpPr>
            <a:spLocks noGrp="1"/>
          </p:cNvSpPr>
          <p:nvPr>
            <p:ph type="dt" sz="half" idx="10"/>
          </p:nvPr>
        </p:nvSpPr>
        <p:spPr/>
        <p:txBody>
          <a:bodyPr/>
          <a:lstStyle/>
          <a:p>
            <a:fld id="{213C7DBC-0D10-7D40-8B4B-49B359500F3F}" type="datetimeFigureOut">
              <a:rPr lang="es-CO" smtClean="0"/>
              <a:t>7/11/2024</a:t>
            </a:fld>
            <a:endParaRPr lang="es-CO"/>
          </a:p>
        </p:txBody>
      </p:sp>
      <p:sp>
        <p:nvSpPr>
          <p:cNvPr id="5" name="Marcador de pie de página 4">
            <a:extLst>
              <a:ext uri="{FF2B5EF4-FFF2-40B4-BE49-F238E27FC236}">
                <a16:creationId xmlns:a16="http://schemas.microsoft.com/office/drawing/2014/main" id="{914C00CE-477F-EC47-97A4-8FB97219D7E7}"/>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3F6A144-BDB8-3F4E-A253-513F89BFCEC7}"/>
              </a:ext>
            </a:extLst>
          </p:cNvPr>
          <p:cNvSpPr>
            <a:spLocks noGrp="1"/>
          </p:cNvSpPr>
          <p:nvPr>
            <p:ph type="sldNum" sz="quarter" idx="12"/>
          </p:nvPr>
        </p:nvSpPr>
        <p:spPr/>
        <p:txBody>
          <a:bodyPr/>
          <a:lstStyle/>
          <a:p>
            <a:fld id="{1421AD93-B76D-264B-B248-F8320E77806C}" type="slidenum">
              <a:rPr lang="es-CO" smtClean="0"/>
              <a:t>‹Nº›</a:t>
            </a:fld>
            <a:endParaRPr lang="es-CO"/>
          </a:p>
        </p:txBody>
      </p:sp>
      <p:sp>
        <p:nvSpPr>
          <p:cNvPr id="8" name="Marcador de posición de imagen 7">
            <a:extLst>
              <a:ext uri="{FF2B5EF4-FFF2-40B4-BE49-F238E27FC236}">
                <a16:creationId xmlns:a16="http://schemas.microsoft.com/office/drawing/2014/main" id="{513664F2-B833-1E47-8F0B-5022B7793325}"/>
              </a:ext>
            </a:extLst>
          </p:cNvPr>
          <p:cNvSpPr>
            <a:spLocks noGrp="1"/>
          </p:cNvSpPr>
          <p:nvPr>
            <p:ph type="pic" sz="quarter" idx="13"/>
          </p:nvPr>
        </p:nvSpPr>
        <p:spPr>
          <a:xfrm>
            <a:off x="111125" y="160338"/>
            <a:ext cx="727075" cy="679450"/>
          </a:xfrm>
        </p:spPr>
        <p:txBody>
          <a:bodyPr/>
          <a:lstStyle/>
          <a:p>
            <a:endParaRPr lang="es-CO"/>
          </a:p>
        </p:txBody>
      </p:sp>
    </p:spTree>
    <p:extLst>
      <p:ext uri="{BB962C8B-B14F-4D97-AF65-F5344CB8AC3E}">
        <p14:creationId xmlns:p14="http://schemas.microsoft.com/office/powerpoint/2010/main" val="40144200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O"/>
          </a:p>
        </p:txBody>
      </p:sp>
      <p:sp>
        <p:nvSpPr>
          <p:cNvPr id="3" name="Marcador de contenido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Marcador de posición de imagen 7"/>
          <p:cNvSpPr>
            <a:spLocks noGrp="1"/>
          </p:cNvSpPr>
          <p:nvPr>
            <p:ph type="pic" sz="quarter" idx="13"/>
          </p:nvPr>
        </p:nvSpPr>
        <p:spPr>
          <a:xfrm>
            <a:off x="93663" y="128588"/>
            <a:ext cx="744537" cy="762000"/>
          </a:xfrm>
        </p:spPr>
        <p:txBody>
          <a:bodyPr rtlCol="0">
            <a:normAutofit/>
          </a:bodyPr>
          <a:lstStyle/>
          <a:p>
            <a:pPr lvl="0"/>
            <a:endParaRPr lang="es-CO" noProof="0"/>
          </a:p>
        </p:txBody>
      </p:sp>
      <p:sp>
        <p:nvSpPr>
          <p:cNvPr id="10" name="Marcador de texto 9"/>
          <p:cNvSpPr>
            <a:spLocks noGrp="1"/>
          </p:cNvSpPr>
          <p:nvPr>
            <p:ph type="body" sz="quarter" idx="14"/>
          </p:nvPr>
        </p:nvSpPr>
        <p:spPr>
          <a:xfrm>
            <a:off x="876300" y="890588"/>
            <a:ext cx="10155238" cy="398462"/>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9B2A9F7-A13C-EE0A-3275-D638B37B81B8}"/>
              </a:ext>
            </a:extLst>
          </p:cNvPr>
          <p:cNvSpPr>
            <a:spLocks noGrp="1"/>
          </p:cNvSpPr>
          <p:nvPr>
            <p:ph type="dt" sz="half" idx="15"/>
          </p:nvPr>
        </p:nvSpPr>
        <p:spPr/>
        <p:txBody>
          <a:bodyPr/>
          <a:lstStyle>
            <a:lvl1pPr>
              <a:defRPr/>
            </a:lvl1pPr>
          </a:lstStyle>
          <a:p>
            <a:pPr>
              <a:defRPr/>
            </a:pPr>
            <a:fld id="{FB475A09-CA7E-4E25-9200-9E91B9A06CAD}" type="datetimeFigureOut">
              <a:rPr lang="es-CO"/>
              <a:pPr>
                <a:defRPr/>
              </a:pPr>
              <a:t>7/11/2024</a:t>
            </a:fld>
            <a:endParaRPr lang="es-CO"/>
          </a:p>
        </p:txBody>
      </p:sp>
      <p:sp>
        <p:nvSpPr>
          <p:cNvPr id="5" name="Marcador de pie de página 4">
            <a:extLst>
              <a:ext uri="{FF2B5EF4-FFF2-40B4-BE49-F238E27FC236}">
                <a16:creationId xmlns:a16="http://schemas.microsoft.com/office/drawing/2014/main" id="{A5B7926F-1E31-A27B-B16A-460DB1994299}"/>
              </a:ext>
            </a:extLst>
          </p:cNvPr>
          <p:cNvSpPr>
            <a:spLocks noGrp="1"/>
          </p:cNvSpPr>
          <p:nvPr>
            <p:ph type="ftr" sz="quarter" idx="16"/>
          </p:nvPr>
        </p:nvSpPr>
        <p:spPr/>
        <p:txBody>
          <a:bodyPr/>
          <a:lstStyle>
            <a:lvl1pPr>
              <a:defRPr/>
            </a:lvl1pPr>
          </a:lstStyle>
          <a:p>
            <a:pPr>
              <a:defRPr/>
            </a:pPr>
            <a:endParaRPr lang="es-CO"/>
          </a:p>
        </p:txBody>
      </p:sp>
      <p:sp>
        <p:nvSpPr>
          <p:cNvPr id="6" name="Marcador de número de diapositiva 5">
            <a:extLst>
              <a:ext uri="{FF2B5EF4-FFF2-40B4-BE49-F238E27FC236}">
                <a16:creationId xmlns:a16="http://schemas.microsoft.com/office/drawing/2014/main" id="{488A8E51-4B6D-D6C1-0AC1-832F78849EC1}"/>
              </a:ext>
            </a:extLst>
          </p:cNvPr>
          <p:cNvSpPr>
            <a:spLocks noGrp="1"/>
          </p:cNvSpPr>
          <p:nvPr>
            <p:ph type="sldNum" sz="quarter" idx="17"/>
          </p:nvPr>
        </p:nvSpPr>
        <p:spPr/>
        <p:txBody>
          <a:bodyPr/>
          <a:lstStyle>
            <a:lvl1pPr>
              <a:defRPr/>
            </a:lvl1pPr>
          </a:lstStyle>
          <a:p>
            <a:pPr>
              <a:defRPr/>
            </a:pPr>
            <a:fld id="{AF783F48-1285-407B-8ECC-07BAD4A9B342}" type="slidenum">
              <a:rPr lang="es-CO"/>
              <a:pPr>
                <a:defRPr/>
              </a:pPr>
              <a:t>‹Nº›</a:t>
            </a:fld>
            <a:endParaRPr lang="es-CO"/>
          </a:p>
        </p:txBody>
      </p:sp>
    </p:spTree>
    <p:extLst>
      <p:ext uri="{BB962C8B-B14F-4D97-AF65-F5344CB8AC3E}">
        <p14:creationId xmlns:p14="http://schemas.microsoft.com/office/powerpoint/2010/main" val="22490738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apositiva de título">
    <p:bg>
      <p:bgPr>
        <a:solidFill>
          <a:schemeClr val="bg1"/>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1B9FD50-EE30-DCD2-65E0-66F8F40AB563}"/>
              </a:ext>
            </a:extLst>
          </p:cNvPr>
          <p:cNvSpPr>
            <a:spLocks noGrp="1"/>
          </p:cNvSpPr>
          <p:nvPr>
            <p:ph type="pic" sz="quarter" idx="13"/>
          </p:nvPr>
        </p:nvSpPr>
        <p:spPr>
          <a:xfrm>
            <a:off x="0" y="2273108"/>
            <a:ext cx="4587558" cy="4584892"/>
          </a:xfrm>
          <a:custGeom>
            <a:avLst/>
            <a:gdLst>
              <a:gd name="connsiteX0" fmla="*/ 0 w 4587558"/>
              <a:gd name="connsiteY0" fmla="*/ 0 h 4584892"/>
              <a:gd name="connsiteX1" fmla="*/ 4587558 w 4587558"/>
              <a:gd name="connsiteY1" fmla="*/ 4584892 h 4584892"/>
              <a:gd name="connsiteX2" fmla="*/ 772718 w 4587558"/>
              <a:gd name="connsiteY2" fmla="*/ 4584892 h 4584892"/>
              <a:gd name="connsiteX3" fmla="*/ 0 w 4587558"/>
              <a:gd name="connsiteY3" fmla="*/ 3812623 h 4584892"/>
            </a:gdLst>
            <a:ahLst/>
            <a:cxnLst>
              <a:cxn ang="0">
                <a:pos x="connsiteX0" y="connsiteY0"/>
              </a:cxn>
              <a:cxn ang="0">
                <a:pos x="connsiteX1" y="connsiteY1"/>
              </a:cxn>
              <a:cxn ang="0">
                <a:pos x="connsiteX2" y="connsiteY2"/>
              </a:cxn>
              <a:cxn ang="0">
                <a:pos x="connsiteX3" y="connsiteY3"/>
              </a:cxn>
            </a:cxnLst>
            <a:rect l="l" t="t" r="r" b="b"/>
            <a:pathLst>
              <a:path w="4587558" h="4584892">
                <a:moveTo>
                  <a:pt x="0" y="0"/>
                </a:moveTo>
                <a:lnTo>
                  <a:pt x="4587558" y="4584892"/>
                </a:lnTo>
                <a:lnTo>
                  <a:pt x="772718" y="4584892"/>
                </a:lnTo>
                <a:lnTo>
                  <a:pt x="0" y="381262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3" name="Picture Placeholder 12">
            <a:extLst>
              <a:ext uri="{FF2B5EF4-FFF2-40B4-BE49-F238E27FC236}">
                <a16:creationId xmlns:a16="http://schemas.microsoft.com/office/drawing/2014/main" id="{FBCB2BC9-2894-4F7E-A51D-F9F5F5769352}"/>
              </a:ext>
            </a:extLst>
          </p:cNvPr>
          <p:cNvSpPr>
            <a:spLocks noGrp="1"/>
          </p:cNvSpPr>
          <p:nvPr>
            <p:ph type="pic" sz="quarter" idx="14"/>
          </p:nvPr>
        </p:nvSpPr>
        <p:spPr>
          <a:xfrm>
            <a:off x="5634629" y="7948"/>
            <a:ext cx="6574211" cy="6570390"/>
          </a:xfrm>
          <a:custGeom>
            <a:avLst/>
            <a:gdLst>
              <a:gd name="connsiteX0" fmla="*/ 0 w 6574211"/>
              <a:gd name="connsiteY0" fmla="*/ 0 h 6570390"/>
              <a:gd name="connsiteX1" fmla="*/ 4929560 w 6574211"/>
              <a:gd name="connsiteY1" fmla="*/ 0 h 6570390"/>
              <a:gd name="connsiteX2" fmla="*/ 6574211 w 6574211"/>
              <a:gd name="connsiteY2" fmla="*/ 1643694 h 6570390"/>
              <a:gd name="connsiteX3" fmla="*/ 6574211 w 6574211"/>
              <a:gd name="connsiteY3" fmla="*/ 6570390 h 6570390"/>
            </a:gdLst>
            <a:ahLst/>
            <a:cxnLst>
              <a:cxn ang="0">
                <a:pos x="connsiteX0" y="connsiteY0"/>
              </a:cxn>
              <a:cxn ang="0">
                <a:pos x="connsiteX1" y="connsiteY1"/>
              </a:cxn>
              <a:cxn ang="0">
                <a:pos x="connsiteX2" y="connsiteY2"/>
              </a:cxn>
              <a:cxn ang="0">
                <a:pos x="connsiteX3" y="connsiteY3"/>
              </a:cxn>
            </a:cxnLst>
            <a:rect l="l" t="t" r="r" b="b"/>
            <a:pathLst>
              <a:path w="6574211" h="6570390">
                <a:moveTo>
                  <a:pt x="0" y="0"/>
                </a:moveTo>
                <a:lnTo>
                  <a:pt x="4929560" y="0"/>
                </a:lnTo>
                <a:lnTo>
                  <a:pt x="6574211" y="1643694"/>
                </a:lnTo>
                <a:lnTo>
                  <a:pt x="6574211" y="657039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Freeform 22">
            <a:extLst>
              <a:ext uri="{FF2B5EF4-FFF2-40B4-BE49-F238E27FC236}">
                <a16:creationId xmlns:a16="http://schemas.microsoft.com/office/drawing/2014/main" id="{A1B5BF35-C2AE-B6A5-702E-DBEC0F2C94F6}"/>
              </a:ext>
            </a:extLst>
          </p:cNvPr>
          <p:cNvSpPr/>
          <p:nvPr userDrawn="1"/>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endParaRPr lang="en-US"/>
          </a:p>
        </p:txBody>
      </p:sp>
      <p:sp>
        <p:nvSpPr>
          <p:cNvPr id="3" name="Freeform 23">
            <a:extLst>
              <a:ext uri="{FF2B5EF4-FFF2-40B4-BE49-F238E27FC236}">
                <a16:creationId xmlns:a16="http://schemas.microsoft.com/office/drawing/2014/main" id="{950B67A3-D174-4703-BC36-F646214E53E8}"/>
              </a:ext>
            </a:extLst>
          </p:cNvPr>
          <p:cNvSpPr/>
          <p:nvPr userDrawn="1"/>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7" name="Freeform 32">
            <a:extLst>
              <a:ext uri="{FF2B5EF4-FFF2-40B4-BE49-F238E27FC236}">
                <a16:creationId xmlns:a16="http://schemas.microsoft.com/office/drawing/2014/main" id="{B89B5B4E-A895-D459-15A9-103B7A133B1B}"/>
              </a:ext>
            </a:extLst>
          </p:cNvPr>
          <p:cNvSpPr/>
          <p:nvPr userDrawn="1"/>
        </p:nvSpPr>
        <p:spPr>
          <a:xfrm>
            <a:off x="5298084" y="0"/>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endParaRPr lang="en-US"/>
          </a:p>
        </p:txBody>
      </p:sp>
      <p:sp>
        <p:nvSpPr>
          <p:cNvPr id="8" name="Freeform 59">
            <a:extLst>
              <a:ext uri="{FF2B5EF4-FFF2-40B4-BE49-F238E27FC236}">
                <a16:creationId xmlns:a16="http://schemas.microsoft.com/office/drawing/2014/main" id="{D491E1DB-21AA-3C29-64F9-4F58A29D6706}"/>
              </a:ext>
            </a:extLst>
          </p:cNvPr>
          <p:cNvSpPr/>
          <p:nvPr userDrawn="1"/>
        </p:nvSpPr>
        <p:spPr>
          <a:xfrm>
            <a:off x="1661461" y="1066297"/>
            <a:ext cx="587002" cy="585345"/>
          </a:xfrm>
          <a:custGeom>
            <a:avLst/>
            <a:gdLst>
              <a:gd name="connsiteX0" fmla="*/ 812802 w 1625602"/>
              <a:gd name="connsiteY0" fmla="*/ 0 h 1621013"/>
              <a:gd name="connsiteX1" fmla="*/ 1625602 w 1625602"/>
              <a:gd name="connsiteY1" fmla="*/ 0 h 1621013"/>
              <a:gd name="connsiteX2" fmla="*/ 1625602 w 1625602"/>
              <a:gd name="connsiteY2" fmla="*/ 812800 h 1621013"/>
              <a:gd name="connsiteX3" fmla="*/ 1317231 w 1625602"/>
              <a:gd name="connsiteY3" fmla="*/ 812800 h 1621013"/>
              <a:gd name="connsiteX4" fmla="*/ 1317231 w 1625602"/>
              <a:gd name="connsiteY4" fmla="*/ 1314458 h 1621013"/>
              <a:gd name="connsiteX5" fmla="*/ 812800 w 1625602"/>
              <a:gd name="connsiteY5" fmla="*/ 1314458 h 1621013"/>
              <a:gd name="connsiteX6" fmla="*/ 812800 w 1625602"/>
              <a:gd name="connsiteY6" fmla="*/ 1621013 h 1621013"/>
              <a:gd name="connsiteX7" fmla="*/ 0 w 1625602"/>
              <a:gd name="connsiteY7" fmla="*/ 1621013 h 1621013"/>
              <a:gd name="connsiteX8" fmla="*/ 0 w 1625602"/>
              <a:gd name="connsiteY8" fmla="*/ 808213 h 1621013"/>
              <a:gd name="connsiteX9" fmla="*/ 810986 w 1625602"/>
              <a:gd name="connsiteY9" fmla="*/ 808213 h 1621013"/>
              <a:gd name="connsiteX10" fmla="*/ 812800 w 1625602"/>
              <a:gd name="connsiteY10" fmla="*/ 808213 h 1621013"/>
              <a:gd name="connsiteX11" fmla="*/ 812802 w 1625602"/>
              <a:gd name="connsiteY11" fmla="*/ 808213 h 16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602" h="1621013">
                <a:moveTo>
                  <a:pt x="812802" y="0"/>
                </a:moveTo>
                <a:lnTo>
                  <a:pt x="1625602" y="0"/>
                </a:lnTo>
                <a:lnTo>
                  <a:pt x="1625602" y="812800"/>
                </a:lnTo>
                <a:lnTo>
                  <a:pt x="1317231" y="812800"/>
                </a:lnTo>
                <a:lnTo>
                  <a:pt x="1317231" y="1314458"/>
                </a:lnTo>
                <a:lnTo>
                  <a:pt x="812800" y="1314458"/>
                </a:lnTo>
                <a:lnTo>
                  <a:pt x="812800" y="1621013"/>
                </a:lnTo>
                <a:lnTo>
                  <a:pt x="0" y="1621013"/>
                </a:lnTo>
                <a:lnTo>
                  <a:pt x="0" y="808213"/>
                </a:lnTo>
                <a:lnTo>
                  <a:pt x="810986" y="808213"/>
                </a:lnTo>
                <a:lnTo>
                  <a:pt x="812800" y="808213"/>
                </a:lnTo>
                <a:lnTo>
                  <a:pt x="812802" y="808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Título 15">
            <a:extLst>
              <a:ext uri="{FF2B5EF4-FFF2-40B4-BE49-F238E27FC236}">
                <a16:creationId xmlns:a16="http://schemas.microsoft.com/office/drawing/2014/main" id="{01C4E560-8E46-0ED2-F4B4-D9DD579D2055}"/>
              </a:ext>
            </a:extLst>
          </p:cNvPr>
          <p:cNvSpPr>
            <a:spLocks noGrp="1"/>
          </p:cNvSpPr>
          <p:nvPr>
            <p:ph type="title"/>
          </p:nvPr>
        </p:nvSpPr>
        <p:spPr>
          <a:xfrm>
            <a:off x="2198462" y="2684042"/>
            <a:ext cx="5125791" cy="1325563"/>
          </a:xfrm>
          <a:prstGeom prst="rect">
            <a:avLst/>
          </a:prstGeom>
        </p:spPr>
        <p:txBody>
          <a:bodyPr/>
          <a:lstStyle>
            <a:lvl1pPr>
              <a:defRPr sz="3200"/>
            </a:lvl1pPr>
          </a:lstStyle>
          <a:p>
            <a:r>
              <a:rPr lang="es-ES"/>
              <a:t>Haga clic para modificar el estilo de título del patrón</a:t>
            </a:r>
            <a:endParaRPr lang="es-CO"/>
          </a:p>
        </p:txBody>
      </p:sp>
      <p:sp>
        <p:nvSpPr>
          <p:cNvPr id="19" name="Marcador de fecha 18">
            <a:extLst>
              <a:ext uri="{FF2B5EF4-FFF2-40B4-BE49-F238E27FC236}">
                <a16:creationId xmlns:a16="http://schemas.microsoft.com/office/drawing/2014/main" id="{8F6D6CBD-70D2-EAEF-B6E6-1095438DD08C}"/>
              </a:ext>
            </a:extLst>
          </p:cNvPr>
          <p:cNvSpPr>
            <a:spLocks noGrp="1"/>
          </p:cNvSpPr>
          <p:nvPr>
            <p:ph type="dt" sz="half" idx="15"/>
          </p:nvPr>
        </p:nvSpPr>
        <p:spPr>
          <a:xfrm>
            <a:off x="8276710" y="5387082"/>
            <a:ext cx="2743200" cy="365125"/>
          </a:xfrm>
        </p:spPr>
        <p:txBody>
          <a:bodyPr/>
          <a:lstStyle>
            <a:lvl1pPr>
              <a:defRPr/>
            </a:lvl1pPr>
          </a:lstStyle>
          <a:p>
            <a:r>
              <a:rPr lang="en-US" err="1"/>
              <a:t>Decripción</a:t>
            </a:r>
            <a:endParaRPr lang="en-US"/>
          </a:p>
        </p:txBody>
      </p:sp>
      <p:sp>
        <p:nvSpPr>
          <p:cNvPr id="20" name="Marcador de pie de página 19">
            <a:extLst>
              <a:ext uri="{FF2B5EF4-FFF2-40B4-BE49-F238E27FC236}">
                <a16:creationId xmlns:a16="http://schemas.microsoft.com/office/drawing/2014/main" id="{8FAB5F5A-10B3-D864-2F5A-63396D3341E5}"/>
              </a:ext>
            </a:extLst>
          </p:cNvPr>
          <p:cNvSpPr>
            <a:spLocks noGrp="1"/>
          </p:cNvSpPr>
          <p:nvPr>
            <p:ph type="ftr" sz="quarter" idx="16"/>
          </p:nvPr>
        </p:nvSpPr>
        <p:spPr>
          <a:xfrm>
            <a:off x="3766996" y="4099677"/>
            <a:ext cx="4114800" cy="365125"/>
          </a:xfrm>
        </p:spPr>
        <p:txBody>
          <a:bodyPr/>
          <a:lstStyle/>
          <a:p>
            <a:r>
              <a:rPr lang="en-US" err="1"/>
              <a:t>Secretaría</a:t>
            </a:r>
            <a:r>
              <a:rPr lang="en-US"/>
              <a:t> </a:t>
            </a:r>
            <a:r>
              <a:rPr lang="es-CO" noProof="0"/>
              <a:t>Distrital</a:t>
            </a:r>
            <a:r>
              <a:rPr lang="en-US"/>
              <a:t> de Hacienda</a:t>
            </a:r>
          </a:p>
        </p:txBody>
      </p:sp>
    </p:spTree>
    <p:extLst>
      <p:ext uri="{BB962C8B-B14F-4D97-AF65-F5344CB8AC3E}">
        <p14:creationId xmlns:p14="http://schemas.microsoft.com/office/powerpoint/2010/main" val="1739010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97C793E-2894-9705-20D1-73DE6D557D93}"/>
              </a:ext>
            </a:extLst>
          </p:cNvPr>
          <p:cNvSpPr>
            <a:spLocks noGrp="1"/>
          </p:cNvSpPr>
          <p:nvPr>
            <p:ph type="pic" sz="quarter" idx="13"/>
          </p:nvPr>
        </p:nvSpPr>
        <p:spPr>
          <a:xfrm>
            <a:off x="1057836" y="797694"/>
            <a:ext cx="3767851" cy="5268346"/>
          </a:xfrm>
          <a:custGeom>
            <a:avLst/>
            <a:gdLst>
              <a:gd name="connsiteX0" fmla="*/ 3767851 w 3767851"/>
              <a:gd name="connsiteY0" fmla="*/ 0 h 5268346"/>
              <a:gd name="connsiteX1" fmla="*/ 3767851 w 3767851"/>
              <a:gd name="connsiteY1" fmla="*/ 4686409 h 5268346"/>
              <a:gd name="connsiteX2" fmla="*/ 0 w 3767851"/>
              <a:gd name="connsiteY2" fmla="*/ 5268346 h 5268346"/>
              <a:gd name="connsiteX3" fmla="*/ 0 w 3767851"/>
              <a:gd name="connsiteY3" fmla="*/ 582004 h 5268346"/>
            </a:gdLst>
            <a:ahLst/>
            <a:cxnLst>
              <a:cxn ang="0">
                <a:pos x="connsiteX0" y="connsiteY0"/>
              </a:cxn>
              <a:cxn ang="0">
                <a:pos x="connsiteX1" y="connsiteY1"/>
              </a:cxn>
              <a:cxn ang="0">
                <a:pos x="connsiteX2" y="connsiteY2"/>
              </a:cxn>
              <a:cxn ang="0">
                <a:pos x="connsiteX3" y="connsiteY3"/>
              </a:cxn>
            </a:cxnLst>
            <a:rect l="l" t="t" r="r" b="b"/>
            <a:pathLst>
              <a:path w="3767851" h="5268346">
                <a:moveTo>
                  <a:pt x="3767851" y="0"/>
                </a:moveTo>
                <a:lnTo>
                  <a:pt x="3767851" y="4686409"/>
                </a:lnTo>
                <a:lnTo>
                  <a:pt x="0" y="5268346"/>
                </a:lnTo>
                <a:lnTo>
                  <a:pt x="0" y="58200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Marcador de contenido 5">
            <a:extLst>
              <a:ext uri="{FF2B5EF4-FFF2-40B4-BE49-F238E27FC236}">
                <a16:creationId xmlns:a16="http://schemas.microsoft.com/office/drawing/2014/main" id="{841CD321-DF61-1530-390F-A6C17A11D3F2}"/>
              </a:ext>
            </a:extLst>
          </p:cNvPr>
          <p:cNvSpPr>
            <a:spLocks noGrp="1"/>
          </p:cNvSpPr>
          <p:nvPr>
            <p:ph sz="quarter" idx="14"/>
          </p:nvPr>
        </p:nvSpPr>
        <p:spPr>
          <a:xfrm>
            <a:off x="6096000" y="1919334"/>
            <a:ext cx="4414838" cy="4146705"/>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Título 6">
            <a:extLst>
              <a:ext uri="{FF2B5EF4-FFF2-40B4-BE49-F238E27FC236}">
                <a16:creationId xmlns:a16="http://schemas.microsoft.com/office/drawing/2014/main" id="{948ED988-F301-EAA9-34BF-3654B648325C}"/>
              </a:ext>
            </a:extLst>
          </p:cNvPr>
          <p:cNvSpPr>
            <a:spLocks noGrp="1"/>
          </p:cNvSpPr>
          <p:nvPr>
            <p:ph type="title"/>
          </p:nvPr>
        </p:nvSpPr>
        <p:spPr>
          <a:xfrm>
            <a:off x="6096000" y="546196"/>
            <a:ext cx="4526498" cy="1065322"/>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8385912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D3D1F7E-34F6-17E0-ED34-50335AAB38EE}"/>
              </a:ext>
            </a:extLst>
          </p:cNvPr>
          <p:cNvSpPr>
            <a:spLocks noGrp="1"/>
          </p:cNvSpPr>
          <p:nvPr>
            <p:ph type="pic" sz="quarter" idx="13"/>
          </p:nvPr>
        </p:nvSpPr>
        <p:spPr>
          <a:xfrm>
            <a:off x="4651375" y="1179513"/>
            <a:ext cx="2386013" cy="4221162"/>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0" name="Marcador de contenido 9">
            <a:extLst>
              <a:ext uri="{FF2B5EF4-FFF2-40B4-BE49-F238E27FC236}">
                <a16:creationId xmlns:a16="http://schemas.microsoft.com/office/drawing/2014/main" id="{40AAC6E9-6CFC-14BF-35AF-C266C8E2C37C}"/>
              </a:ext>
            </a:extLst>
          </p:cNvPr>
          <p:cNvSpPr>
            <a:spLocks noGrp="1"/>
          </p:cNvSpPr>
          <p:nvPr>
            <p:ph sz="quarter" idx="14"/>
          </p:nvPr>
        </p:nvSpPr>
        <p:spPr>
          <a:xfrm>
            <a:off x="561975" y="1249378"/>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contenido 9">
            <a:extLst>
              <a:ext uri="{FF2B5EF4-FFF2-40B4-BE49-F238E27FC236}">
                <a16:creationId xmlns:a16="http://schemas.microsoft.com/office/drawing/2014/main" id="{B43C5FD5-3E85-EB4A-D50F-6E255370309B}"/>
              </a:ext>
            </a:extLst>
          </p:cNvPr>
          <p:cNvSpPr>
            <a:spLocks noGrp="1"/>
          </p:cNvSpPr>
          <p:nvPr>
            <p:ph sz="quarter" idx="15"/>
          </p:nvPr>
        </p:nvSpPr>
        <p:spPr>
          <a:xfrm>
            <a:off x="7297738" y="1249377"/>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2" name="Título 11">
            <a:extLst>
              <a:ext uri="{FF2B5EF4-FFF2-40B4-BE49-F238E27FC236}">
                <a16:creationId xmlns:a16="http://schemas.microsoft.com/office/drawing/2014/main" id="{957639FF-7705-32C9-EF10-33051056A374}"/>
              </a:ext>
            </a:extLst>
          </p:cNvPr>
          <p:cNvSpPr>
            <a:spLocks noGrp="1"/>
          </p:cNvSpPr>
          <p:nvPr>
            <p:ph type="title"/>
          </p:nvPr>
        </p:nvSpPr>
        <p:spPr>
          <a:xfrm>
            <a:off x="561974" y="337965"/>
            <a:ext cx="10564813" cy="639809"/>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39461791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665A980F-2F2C-FC74-8611-0E115307A6AC}"/>
              </a:ext>
            </a:extLst>
          </p:cNvPr>
          <p:cNvSpPr>
            <a:spLocks noGrp="1"/>
          </p:cNvSpPr>
          <p:nvPr>
            <p:ph type="pic" sz="quarter" idx="14"/>
          </p:nvPr>
        </p:nvSpPr>
        <p:spPr>
          <a:xfrm>
            <a:off x="8696739" y="1901810"/>
            <a:ext cx="2297928" cy="3041196"/>
          </a:xfrm>
          <a:custGeom>
            <a:avLst/>
            <a:gdLst>
              <a:gd name="connsiteX0" fmla="*/ 483240 w 2297928"/>
              <a:gd name="connsiteY0" fmla="*/ 0 h 3041196"/>
              <a:gd name="connsiteX1" fmla="*/ 2297928 w 2297928"/>
              <a:gd name="connsiteY1" fmla="*/ 0 h 3041196"/>
              <a:gd name="connsiteX2" fmla="*/ 1814621 w 2297928"/>
              <a:gd name="connsiteY2" fmla="*/ 3041196 h 3041196"/>
              <a:gd name="connsiteX3" fmla="*/ 0 w 2297928"/>
              <a:gd name="connsiteY3" fmla="*/ 3041196 h 3041196"/>
            </a:gdLst>
            <a:ahLst/>
            <a:cxnLst>
              <a:cxn ang="0">
                <a:pos x="connsiteX0" y="connsiteY0"/>
              </a:cxn>
              <a:cxn ang="0">
                <a:pos x="connsiteX1" y="connsiteY1"/>
              </a:cxn>
              <a:cxn ang="0">
                <a:pos x="connsiteX2" y="connsiteY2"/>
              </a:cxn>
              <a:cxn ang="0">
                <a:pos x="connsiteX3" y="connsiteY3"/>
              </a:cxn>
            </a:cxnLst>
            <a:rect l="l" t="t" r="r" b="b"/>
            <a:pathLst>
              <a:path w="2297928" h="3041196">
                <a:moveTo>
                  <a:pt x="483240" y="0"/>
                </a:moveTo>
                <a:lnTo>
                  <a:pt x="2297928" y="0"/>
                </a:lnTo>
                <a:lnTo>
                  <a:pt x="1814621" y="3041196"/>
                </a:lnTo>
                <a:lnTo>
                  <a:pt x="0" y="3041196"/>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8" name="Picture Placeholder 7">
            <a:extLst>
              <a:ext uri="{FF2B5EF4-FFF2-40B4-BE49-F238E27FC236}">
                <a16:creationId xmlns:a16="http://schemas.microsoft.com/office/drawing/2014/main" id="{A7CD6EC2-6ACA-2073-6D76-DA036D418869}"/>
              </a:ext>
            </a:extLst>
          </p:cNvPr>
          <p:cNvSpPr>
            <a:spLocks noGrp="1"/>
          </p:cNvSpPr>
          <p:nvPr>
            <p:ph type="pic" sz="quarter" idx="13"/>
          </p:nvPr>
        </p:nvSpPr>
        <p:spPr>
          <a:xfrm>
            <a:off x="5391317" y="1080656"/>
            <a:ext cx="3538739" cy="4683507"/>
          </a:xfrm>
          <a:custGeom>
            <a:avLst/>
            <a:gdLst>
              <a:gd name="connsiteX0" fmla="*/ 744191 w 3538739"/>
              <a:gd name="connsiteY0" fmla="*/ 0 h 4683507"/>
              <a:gd name="connsiteX1" fmla="*/ 3538739 w 3538739"/>
              <a:gd name="connsiteY1" fmla="*/ 0 h 4683507"/>
              <a:gd name="connsiteX2" fmla="*/ 2794548 w 3538739"/>
              <a:gd name="connsiteY2" fmla="*/ 4683507 h 4683507"/>
              <a:gd name="connsiteX3" fmla="*/ 0 w 3538739"/>
              <a:gd name="connsiteY3" fmla="*/ 4683507 h 4683507"/>
            </a:gdLst>
            <a:ahLst/>
            <a:cxnLst>
              <a:cxn ang="0">
                <a:pos x="connsiteX0" y="connsiteY0"/>
              </a:cxn>
              <a:cxn ang="0">
                <a:pos x="connsiteX1" y="connsiteY1"/>
              </a:cxn>
              <a:cxn ang="0">
                <a:pos x="connsiteX2" y="connsiteY2"/>
              </a:cxn>
              <a:cxn ang="0">
                <a:pos x="connsiteX3" y="connsiteY3"/>
              </a:cxn>
            </a:cxnLst>
            <a:rect l="l" t="t" r="r" b="b"/>
            <a:pathLst>
              <a:path w="3538739" h="4683507">
                <a:moveTo>
                  <a:pt x="744191" y="0"/>
                </a:moveTo>
                <a:lnTo>
                  <a:pt x="3538739" y="0"/>
                </a:lnTo>
                <a:lnTo>
                  <a:pt x="2794548" y="4683507"/>
                </a:lnTo>
                <a:lnTo>
                  <a:pt x="0" y="4683507"/>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F30DC984-0C32-2E63-56A0-D7D6B6935186}"/>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50BEC7DE-AF3A-3EDE-611D-611915259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4A236-3F3A-7583-1C58-8ACBC71A1266}"/>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6" name="Marcador de contenido 5">
            <a:extLst>
              <a:ext uri="{FF2B5EF4-FFF2-40B4-BE49-F238E27FC236}">
                <a16:creationId xmlns:a16="http://schemas.microsoft.com/office/drawing/2014/main" id="{507546C6-4DCD-4A40-353C-C08D623C871C}"/>
              </a:ext>
            </a:extLst>
          </p:cNvPr>
          <p:cNvSpPr>
            <a:spLocks noGrp="1"/>
          </p:cNvSpPr>
          <p:nvPr>
            <p:ph sz="quarter" idx="15"/>
          </p:nvPr>
        </p:nvSpPr>
        <p:spPr>
          <a:xfrm>
            <a:off x="687388" y="1080656"/>
            <a:ext cx="4327525" cy="4683557"/>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Título 6">
            <a:extLst>
              <a:ext uri="{FF2B5EF4-FFF2-40B4-BE49-F238E27FC236}">
                <a16:creationId xmlns:a16="http://schemas.microsoft.com/office/drawing/2014/main" id="{25D2DDAA-AC89-FD5D-A523-D41D27B9E931}"/>
              </a:ext>
            </a:extLst>
          </p:cNvPr>
          <p:cNvSpPr>
            <a:spLocks noGrp="1"/>
          </p:cNvSpPr>
          <p:nvPr>
            <p:ph type="title"/>
          </p:nvPr>
        </p:nvSpPr>
        <p:spPr>
          <a:xfrm>
            <a:off x="687388" y="365126"/>
            <a:ext cx="10666412" cy="494954"/>
          </a:xfrm>
          <a:prstGeom prst="rect">
            <a:avLst/>
          </a:prstGeom>
        </p:spPr>
        <p:txBody>
          <a:bodyPr/>
          <a:lstStyle>
            <a:lvl1pPr>
              <a:defRPr sz="3200"/>
            </a:lvl1pPr>
          </a:lstStyle>
          <a:p>
            <a:r>
              <a:rPr lang="es-ES"/>
              <a:t>Haga clic para modificar el estilo de título del patrón</a:t>
            </a:r>
            <a:endParaRPr lang="es-CO"/>
          </a:p>
        </p:txBody>
      </p:sp>
    </p:spTree>
    <p:extLst>
      <p:ext uri="{BB962C8B-B14F-4D97-AF65-F5344CB8AC3E}">
        <p14:creationId xmlns:p14="http://schemas.microsoft.com/office/powerpoint/2010/main" val="32123477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560C84-4F85-D824-4BFC-A80D1DCD9121}"/>
              </a:ext>
            </a:extLst>
          </p:cNvPr>
          <p:cNvSpPr>
            <a:spLocks noGrp="1"/>
          </p:cNvSpPr>
          <p:nvPr>
            <p:ph type="pic" sz="quarter" idx="13"/>
          </p:nvPr>
        </p:nvSpPr>
        <p:spPr>
          <a:xfrm>
            <a:off x="892553" y="0"/>
            <a:ext cx="5202495" cy="6858508"/>
          </a:xfrm>
          <a:custGeom>
            <a:avLst/>
            <a:gdLst>
              <a:gd name="connsiteX0" fmla="*/ 0 w 5202495"/>
              <a:gd name="connsiteY0" fmla="*/ 0 h 6858508"/>
              <a:gd name="connsiteX1" fmla="*/ 3869498 w 5202495"/>
              <a:gd name="connsiteY1" fmla="*/ 0 h 6858508"/>
              <a:gd name="connsiteX2" fmla="*/ 5202495 w 5202495"/>
              <a:gd name="connsiteY2" fmla="*/ 3429254 h 6858508"/>
              <a:gd name="connsiteX3" fmla="*/ 3869498 w 5202495"/>
              <a:gd name="connsiteY3" fmla="*/ 6858508 h 6858508"/>
              <a:gd name="connsiteX4" fmla="*/ 0 w 5202495"/>
              <a:gd name="connsiteY4" fmla="*/ 6858508 h 6858508"/>
              <a:gd name="connsiteX5" fmla="*/ 1332997 w 5202495"/>
              <a:gd name="connsiteY5" fmla="*/ 3425828 h 68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495" h="6858508">
                <a:moveTo>
                  <a:pt x="0" y="0"/>
                </a:moveTo>
                <a:lnTo>
                  <a:pt x="3869498" y="0"/>
                </a:lnTo>
                <a:lnTo>
                  <a:pt x="5202495" y="3429254"/>
                </a:lnTo>
                <a:lnTo>
                  <a:pt x="3869498" y="6858508"/>
                </a:lnTo>
                <a:lnTo>
                  <a:pt x="0" y="6858508"/>
                </a:lnTo>
                <a:lnTo>
                  <a:pt x="1332997" y="342582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62EAF76D-4FC4-53A8-4B2B-6B8E4D43BF24}"/>
              </a:ext>
            </a:extLst>
          </p:cNvPr>
          <p:cNvSpPr>
            <a:spLocks noGrp="1"/>
          </p:cNvSpPr>
          <p:nvPr>
            <p:ph type="title"/>
          </p:nvPr>
        </p:nvSpPr>
        <p:spPr>
          <a:xfrm>
            <a:off x="6343231" y="365125"/>
            <a:ext cx="4517680" cy="1325563"/>
          </a:xfrm>
          <a:prstGeom prst="rect">
            <a:avLst/>
          </a:prstGeom>
        </p:spPr>
        <p:txBody>
          <a:bodyPr/>
          <a:lstStyle>
            <a:lvl1pPr>
              <a:defRPr sz="3200"/>
            </a:lvl1pPr>
          </a:lstStyle>
          <a:p>
            <a:r>
              <a:rPr lang="es-ES"/>
              <a:t>Haga clic para modificar el estilo de título del patrón</a:t>
            </a:r>
            <a:endParaRPr lang="es-CO"/>
          </a:p>
        </p:txBody>
      </p:sp>
      <p:sp>
        <p:nvSpPr>
          <p:cNvPr id="8" name="Marcador de contenido 7">
            <a:extLst>
              <a:ext uri="{FF2B5EF4-FFF2-40B4-BE49-F238E27FC236}">
                <a16:creationId xmlns:a16="http://schemas.microsoft.com/office/drawing/2014/main" id="{5B30C747-9BB8-B37E-3107-F0E59234EAA4}"/>
              </a:ext>
            </a:extLst>
          </p:cNvPr>
          <p:cNvSpPr>
            <a:spLocks noGrp="1"/>
          </p:cNvSpPr>
          <p:nvPr>
            <p:ph sz="quarter" idx="14"/>
          </p:nvPr>
        </p:nvSpPr>
        <p:spPr>
          <a:xfrm>
            <a:off x="6343231" y="1865014"/>
            <a:ext cx="4517680" cy="4463358"/>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489495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9CDB19C-ABDD-D6B3-3589-D7C129E9F1D5}"/>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88CC5144-AB2A-1D24-EEC9-35432CF8FBA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C6C63B-78F1-73D1-E5CD-978492C709A5}"/>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2" name="Rectangle 15">
            <a:extLst>
              <a:ext uri="{FF2B5EF4-FFF2-40B4-BE49-F238E27FC236}">
                <a16:creationId xmlns:a16="http://schemas.microsoft.com/office/drawing/2014/main" id="{F3B164F8-D5A0-950E-0371-808C652DD685}"/>
              </a:ext>
            </a:extLst>
          </p:cNvPr>
          <p:cNvSpPr/>
          <p:nvPr userDrawn="1"/>
        </p:nvSpPr>
        <p:spPr>
          <a:xfrm>
            <a:off x="0" y="-325925"/>
            <a:ext cx="12213051" cy="71839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505AC274-E228-5B21-1156-C144CA941726}"/>
              </a:ext>
            </a:extLst>
          </p:cNvPr>
          <p:cNvSpPr/>
          <p:nvPr userDrawn="1"/>
        </p:nvSpPr>
        <p:spPr>
          <a:xfrm>
            <a:off x="1445307" y="3109911"/>
            <a:ext cx="5550870" cy="3748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8">
            <a:extLst>
              <a:ext uri="{FF2B5EF4-FFF2-40B4-BE49-F238E27FC236}">
                <a16:creationId xmlns:a16="http://schemas.microsoft.com/office/drawing/2014/main" id="{C38D6199-9662-FA15-2CFB-61804507C1D1}"/>
              </a:ext>
            </a:extLst>
          </p:cNvPr>
          <p:cNvSpPr>
            <a:spLocks noGrp="1"/>
          </p:cNvSpPr>
          <p:nvPr>
            <p:ph type="title"/>
          </p:nvPr>
        </p:nvSpPr>
        <p:spPr>
          <a:xfrm>
            <a:off x="838200" y="365126"/>
            <a:ext cx="10515600" cy="504008"/>
          </a:xfrm>
          <a:prstGeom prst="rect">
            <a:avLst/>
          </a:prstGeom>
        </p:spPr>
        <p:txBody>
          <a:bodyPr/>
          <a:lstStyle>
            <a:lvl1pPr>
              <a:defRPr sz="3200">
                <a:solidFill>
                  <a:schemeClr val="bg1"/>
                </a:solidFill>
              </a:defRPr>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8CAD4EC7-A97E-FE83-909A-184886EF99E1}"/>
              </a:ext>
            </a:extLst>
          </p:cNvPr>
          <p:cNvSpPr>
            <a:spLocks noGrp="1"/>
          </p:cNvSpPr>
          <p:nvPr>
            <p:ph type="body" sz="quarter" idx="15"/>
          </p:nvPr>
        </p:nvSpPr>
        <p:spPr>
          <a:xfrm>
            <a:off x="1655612" y="3429000"/>
            <a:ext cx="4617911" cy="2897982"/>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3" name="Marcador de texto 12">
            <a:extLst>
              <a:ext uri="{FF2B5EF4-FFF2-40B4-BE49-F238E27FC236}">
                <a16:creationId xmlns:a16="http://schemas.microsoft.com/office/drawing/2014/main" id="{1E643C8E-C0E0-43FD-AA31-2A37E74C46A9}"/>
              </a:ext>
            </a:extLst>
          </p:cNvPr>
          <p:cNvSpPr>
            <a:spLocks noGrp="1"/>
          </p:cNvSpPr>
          <p:nvPr>
            <p:ph type="body" sz="quarter" idx="16"/>
          </p:nvPr>
        </p:nvSpPr>
        <p:spPr>
          <a:xfrm>
            <a:off x="838200" y="1050925"/>
            <a:ext cx="10452100" cy="17399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01D79175-BA19-5566-A917-20EF547A855E}"/>
              </a:ext>
            </a:extLst>
          </p:cNvPr>
          <p:cNvSpPr>
            <a:spLocks noGrp="1"/>
          </p:cNvSpPr>
          <p:nvPr>
            <p:ph type="pic" sz="quarter" idx="14"/>
          </p:nvPr>
        </p:nvSpPr>
        <p:spPr>
          <a:xfrm>
            <a:off x="6996177" y="3109913"/>
            <a:ext cx="3074221" cy="3748088"/>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1877249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Título 11">
            <a:extLst>
              <a:ext uri="{FF2B5EF4-FFF2-40B4-BE49-F238E27FC236}">
                <a16:creationId xmlns:a16="http://schemas.microsoft.com/office/drawing/2014/main" id="{957639FF-7705-32C9-EF10-33051056A374}"/>
              </a:ext>
            </a:extLst>
          </p:cNvPr>
          <p:cNvSpPr>
            <a:spLocks noGrp="1"/>
          </p:cNvSpPr>
          <p:nvPr>
            <p:ph type="title"/>
          </p:nvPr>
        </p:nvSpPr>
        <p:spPr>
          <a:xfrm>
            <a:off x="561974" y="337965"/>
            <a:ext cx="10564813" cy="639809"/>
          </a:xfrm>
          <a:prstGeom prst="rect">
            <a:avLst/>
          </a:prstGeom>
        </p:spPr>
        <p:txBody>
          <a:bodyPr/>
          <a:lstStyle>
            <a:lvl1pPr>
              <a:defRPr sz="3200"/>
            </a:lvl1pPr>
          </a:lstStyle>
          <a:p>
            <a:r>
              <a:rPr lang="es-ES"/>
              <a:t>Haga clic para modificar el estilo de título del patrón</a:t>
            </a:r>
            <a:endParaRPr lang="es-CO"/>
          </a:p>
        </p:txBody>
      </p:sp>
      <p:sp>
        <p:nvSpPr>
          <p:cNvPr id="10" name="Marcador de contenido 9">
            <a:extLst>
              <a:ext uri="{FF2B5EF4-FFF2-40B4-BE49-F238E27FC236}">
                <a16:creationId xmlns:a16="http://schemas.microsoft.com/office/drawing/2014/main" id="{40AAC6E9-6CFC-14BF-35AF-C266C8E2C37C}"/>
              </a:ext>
            </a:extLst>
          </p:cNvPr>
          <p:cNvSpPr>
            <a:spLocks noGrp="1"/>
          </p:cNvSpPr>
          <p:nvPr>
            <p:ph sz="quarter" idx="14"/>
          </p:nvPr>
        </p:nvSpPr>
        <p:spPr>
          <a:xfrm>
            <a:off x="561975" y="1249378"/>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AD3D1F7E-34F6-17E0-ED34-50335AAB38EE}"/>
              </a:ext>
            </a:extLst>
          </p:cNvPr>
          <p:cNvSpPr>
            <a:spLocks noGrp="1"/>
          </p:cNvSpPr>
          <p:nvPr>
            <p:ph type="pic" sz="quarter" idx="13"/>
          </p:nvPr>
        </p:nvSpPr>
        <p:spPr>
          <a:xfrm>
            <a:off x="4651375" y="1179513"/>
            <a:ext cx="2386013" cy="4221162"/>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Marcador de contenido 9">
            <a:extLst>
              <a:ext uri="{FF2B5EF4-FFF2-40B4-BE49-F238E27FC236}">
                <a16:creationId xmlns:a16="http://schemas.microsoft.com/office/drawing/2014/main" id="{B43C5FD5-3E85-EB4A-D50F-6E255370309B}"/>
              </a:ext>
            </a:extLst>
          </p:cNvPr>
          <p:cNvSpPr>
            <a:spLocks noGrp="1"/>
          </p:cNvSpPr>
          <p:nvPr>
            <p:ph sz="quarter" idx="15"/>
          </p:nvPr>
        </p:nvSpPr>
        <p:spPr>
          <a:xfrm>
            <a:off x="7297738" y="1249377"/>
            <a:ext cx="3829050" cy="4151297"/>
          </a:xfrm>
          <a:prstGeom prst="rect">
            <a:avLst/>
          </a:prstGeom>
        </p:spPr>
        <p:txBody>
          <a:bodyPr/>
          <a:lstStyle>
            <a:lvl1pPr>
              <a:defRPr sz="1800"/>
            </a:lvl1pPr>
            <a:lvl2pPr>
              <a:defRPr sz="1800"/>
            </a:lvl2pPr>
            <a:lvl3pPr>
              <a:defRPr sz="1800"/>
            </a:lvl3pPr>
            <a:lvl4pPr>
              <a:defRPr sz="1800"/>
            </a:lvl4pPr>
            <a:lvl5pPr>
              <a:defRPr sz="18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9837316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F9EFCF-380C-4B1B-5A1F-B771C48FAFC0}"/>
              </a:ext>
            </a:extLst>
          </p:cNvPr>
          <p:cNvSpPr>
            <a:spLocks noGrp="1"/>
          </p:cNvSpPr>
          <p:nvPr>
            <p:ph type="pic" sz="quarter" idx="13"/>
          </p:nvPr>
        </p:nvSpPr>
        <p:spPr>
          <a:xfrm>
            <a:off x="1404730" y="1020420"/>
            <a:ext cx="4187688" cy="4861298"/>
          </a:xfrm>
          <a:custGeom>
            <a:avLst/>
            <a:gdLst>
              <a:gd name="connsiteX0" fmla="*/ 0 w 4187688"/>
              <a:gd name="connsiteY0" fmla="*/ 0 h 4861298"/>
              <a:gd name="connsiteX1" fmla="*/ 4187688 w 4187688"/>
              <a:gd name="connsiteY1" fmla="*/ 0 h 4861298"/>
              <a:gd name="connsiteX2" fmla="*/ 4187688 w 4187688"/>
              <a:gd name="connsiteY2" fmla="*/ 4242249 h 4861298"/>
              <a:gd name="connsiteX3" fmla="*/ 0 w 4187688"/>
              <a:gd name="connsiteY3" fmla="*/ 4861298 h 4861298"/>
            </a:gdLst>
            <a:ahLst/>
            <a:cxnLst>
              <a:cxn ang="0">
                <a:pos x="connsiteX0" y="connsiteY0"/>
              </a:cxn>
              <a:cxn ang="0">
                <a:pos x="connsiteX1" y="connsiteY1"/>
              </a:cxn>
              <a:cxn ang="0">
                <a:pos x="connsiteX2" y="connsiteY2"/>
              </a:cxn>
              <a:cxn ang="0">
                <a:pos x="connsiteX3" y="connsiteY3"/>
              </a:cxn>
            </a:cxnLst>
            <a:rect l="l" t="t" r="r" b="b"/>
            <a:pathLst>
              <a:path w="4187688" h="4861298">
                <a:moveTo>
                  <a:pt x="0" y="0"/>
                </a:moveTo>
                <a:lnTo>
                  <a:pt x="4187688" y="0"/>
                </a:lnTo>
                <a:lnTo>
                  <a:pt x="4187688" y="4242249"/>
                </a:lnTo>
                <a:lnTo>
                  <a:pt x="0" y="486129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58488CBE-095F-BC1D-0B6D-FA55E6F30FED}"/>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89257C72-5E4D-2DC3-6110-300229A414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71100E-919E-C419-6180-B8F97515BD38}"/>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6" name="Marcador de contenido 5">
            <a:extLst>
              <a:ext uri="{FF2B5EF4-FFF2-40B4-BE49-F238E27FC236}">
                <a16:creationId xmlns:a16="http://schemas.microsoft.com/office/drawing/2014/main" id="{31B4F382-9580-E0F9-770D-2AC9BF52EA7B}"/>
              </a:ext>
            </a:extLst>
          </p:cNvPr>
          <p:cNvSpPr>
            <a:spLocks noGrp="1"/>
          </p:cNvSpPr>
          <p:nvPr>
            <p:ph sz="quarter" idx="14"/>
          </p:nvPr>
        </p:nvSpPr>
        <p:spPr>
          <a:xfrm>
            <a:off x="6096000" y="1020763"/>
            <a:ext cx="4913313" cy="443865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36425393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E82B5-AB74-1298-36A2-F8796C0512B3}"/>
              </a:ext>
            </a:extLst>
          </p:cNvPr>
          <p:cNvSpPr/>
          <p:nvPr userDrawn="1"/>
        </p:nvSpPr>
        <p:spPr>
          <a:xfrm>
            <a:off x="0" y="-307818"/>
            <a:ext cx="12192000" cy="71641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9">
            <a:extLst>
              <a:ext uri="{FF2B5EF4-FFF2-40B4-BE49-F238E27FC236}">
                <a16:creationId xmlns:a16="http://schemas.microsoft.com/office/drawing/2014/main" id="{FCB27069-B8A5-8142-B1DA-068C15A2373E}"/>
              </a:ext>
            </a:extLst>
          </p:cNvPr>
          <p:cNvGrpSpPr/>
          <p:nvPr userDrawn="1"/>
        </p:nvGrpSpPr>
        <p:grpSpPr>
          <a:xfrm>
            <a:off x="5019057" y="-317439"/>
            <a:ext cx="3134343" cy="7175439"/>
            <a:chOff x="4633072" y="0"/>
            <a:chExt cx="2925411" cy="6856351"/>
          </a:xfrm>
          <a:solidFill>
            <a:schemeClr val="accent1"/>
          </a:solidFill>
        </p:grpSpPr>
        <p:sp>
          <p:nvSpPr>
            <p:cNvPr id="22" name="Freeform 21">
              <a:extLst>
                <a:ext uri="{FF2B5EF4-FFF2-40B4-BE49-F238E27FC236}">
                  <a16:creationId xmlns:a16="http://schemas.microsoft.com/office/drawing/2014/main" id="{5E3C7E65-8A90-4F3C-B651-6C348346EA2E}"/>
                </a:ext>
              </a:extLst>
            </p:cNvPr>
            <p:cNvSpPr/>
            <p:nvPr/>
          </p:nvSpPr>
          <p:spPr>
            <a:xfrm>
              <a:off x="5443318" y="0"/>
              <a:ext cx="2115165" cy="1768248"/>
            </a:xfrm>
            <a:custGeom>
              <a:avLst/>
              <a:gdLst>
                <a:gd name="connsiteX0" fmla="*/ 2115165 w 2115165"/>
                <a:gd name="connsiteY0" fmla="*/ 1768249 h 1768248"/>
                <a:gd name="connsiteX1" fmla="*/ 761989 w 2115165"/>
                <a:gd name="connsiteY1" fmla="*/ 1768249 h 1768248"/>
                <a:gd name="connsiteX2" fmla="*/ 0 w 2115165"/>
                <a:gd name="connsiteY2" fmla="*/ 0 h 1768248"/>
                <a:gd name="connsiteX3" fmla="*/ 1353176 w 2115165"/>
                <a:gd name="connsiteY3" fmla="*/ 0 h 1768248"/>
                <a:gd name="connsiteX4" fmla="*/ 2115165 w 2115165"/>
                <a:gd name="connsiteY4" fmla="*/ 1768249 h 176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165" h="1768248">
                  <a:moveTo>
                    <a:pt x="2115165" y="1768249"/>
                  </a:moveTo>
                  <a:lnTo>
                    <a:pt x="761989" y="1768249"/>
                  </a:lnTo>
                  <a:lnTo>
                    <a:pt x="0" y="0"/>
                  </a:lnTo>
                  <a:lnTo>
                    <a:pt x="1353176" y="0"/>
                  </a:lnTo>
                  <a:lnTo>
                    <a:pt x="2115165" y="1768249"/>
                  </a:lnTo>
                  <a:close/>
                </a:path>
              </a:pathLst>
            </a:custGeom>
            <a:grpFill/>
            <a:ln w="63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AB543FE-0985-F631-E3D0-74DC24C009FD}"/>
                </a:ext>
              </a:extLst>
            </p:cNvPr>
            <p:cNvSpPr/>
            <p:nvPr/>
          </p:nvSpPr>
          <p:spPr>
            <a:xfrm>
              <a:off x="4633072" y="5842990"/>
              <a:ext cx="1430502" cy="1013361"/>
            </a:xfrm>
            <a:custGeom>
              <a:avLst/>
              <a:gdLst>
                <a:gd name="connsiteX0" fmla="*/ 1430503 w 1430502"/>
                <a:gd name="connsiteY0" fmla="*/ 0 h 1013361"/>
                <a:gd name="connsiteX1" fmla="*/ 436662 w 1430502"/>
                <a:gd name="connsiteY1" fmla="*/ 0 h 1013361"/>
                <a:gd name="connsiteX2" fmla="*/ 0 w 1430502"/>
                <a:gd name="connsiteY2" fmla="*/ 1013361 h 1013361"/>
                <a:gd name="connsiteX3" fmla="*/ 993841 w 1430502"/>
                <a:gd name="connsiteY3" fmla="*/ 1013361 h 1013361"/>
                <a:gd name="connsiteX4" fmla="*/ 1430503 w 1430502"/>
                <a:gd name="connsiteY4" fmla="*/ 0 h 10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02" h="1013361">
                  <a:moveTo>
                    <a:pt x="1430503" y="0"/>
                  </a:moveTo>
                  <a:lnTo>
                    <a:pt x="436662" y="0"/>
                  </a:lnTo>
                  <a:lnTo>
                    <a:pt x="0" y="1013361"/>
                  </a:lnTo>
                  <a:lnTo>
                    <a:pt x="993841" y="1013361"/>
                  </a:lnTo>
                  <a:lnTo>
                    <a:pt x="1430503" y="0"/>
                  </a:lnTo>
                  <a:close/>
                </a:path>
              </a:pathLst>
            </a:custGeom>
            <a:grpFill/>
            <a:ln w="6329" cap="flat">
              <a:noFill/>
              <a:prstDash val="solid"/>
              <a:miter/>
            </a:ln>
          </p:spPr>
          <p:txBody>
            <a:bodyPr rtlCol="0" anchor="ctr"/>
            <a:lstStyle/>
            <a:p>
              <a:endParaRPr lang="en-US"/>
            </a:p>
          </p:txBody>
        </p:sp>
      </p:grpSp>
      <p:sp>
        <p:nvSpPr>
          <p:cNvPr id="3" name="Date Placeholder 2">
            <a:extLst>
              <a:ext uri="{FF2B5EF4-FFF2-40B4-BE49-F238E27FC236}">
                <a16:creationId xmlns:a16="http://schemas.microsoft.com/office/drawing/2014/main" id="{1F76DFCF-F47F-856D-5D2C-CA17BA9E1BF0}"/>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8675D082-8DA5-E088-77C5-B80C7008BA9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BDD0EA-0AF3-6164-AA82-BA0C6FEFBC8E}"/>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9" name="Picture Placeholder 6">
            <a:extLst>
              <a:ext uri="{FF2B5EF4-FFF2-40B4-BE49-F238E27FC236}">
                <a16:creationId xmlns:a16="http://schemas.microsoft.com/office/drawing/2014/main" id="{6350708F-F0B4-1658-5AFE-16FD3EA99DB5}"/>
              </a:ext>
            </a:extLst>
          </p:cNvPr>
          <p:cNvSpPr>
            <a:spLocks noGrp="1"/>
          </p:cNvSpPr>
          <p:nvPr>
            <p:ph type="pic" sz="quarter" idx="14"/>
          </p:nvPr>
        </p:nvSpPr>
        <p:spPr>
          <a:xfrm>
            <a:off x="5856288" y="1533101"/>
            <a:ext cx="6335711" cy="4264377"/>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Título 6">
            <a:extLst>
              <a:ext uri="{FF2B5EF4-FFF2-40B4-BE49-F238E27FC236}">
                <a16:creationId xmlns:a16="http://schemas.microsoft.com/office/drawing/2014/main" id="{4CE94B21-8A46-E105-5B83-EEBDAC7B32E9}"/>
              </a:ext>
            </a:extLst>
          </p:cNvPr>
          <p:cNvSpPr>
            <a:spLocks noGrp="1"/>
          </p:cNvSpPr>
          <p:nvPr>
            <p:ph type="title"/>
          </p:nvPr>
        </p:nvSpPr>
        <p:spPr>
          <a:xfrm>
            <a:off x="534155" y="884124"/>
            <a:ext cx="5006566" cy="1325563"/>
          </a:xfrm>
          <a:prstGeom prst="rect">
            <a:avLst/>
          </a:prstGeom>
        </p:spPr>
        <p:txBody>
          <a:bodyPr/>
          <a:lstStyle>
            <a:lvl1pPr>
              <a:defRPr sz="3600">
                <a:solidFill>
                  <a:schemeClr val="bg1"/>
                </a:solidFill>
              </a:defRPr>
            </a:lvl1pPr>
          </a:lstStyle>
          <a:p>
            <a:r>
              <a:rPr lang="es-ES"/>
              <a:t>Haga clic para modificar el estilo de título del patrón</a:t>
            </a:r>
            <a:endParaRPr lang="es-CO"/>
          </a:p>
        </p:txBody>
      </p:sp>
      <p:sp>
        <p:nvSpPr>
          <p:cNvPr id="10" name="Marcador de texto 9">
            <a:extLst>
              <a:ext uri="{FF2B5EF4-FFF2-40B4-BE49-F238E27FC236}">
                <a16:creationId xmlns:a16="http://schemas.microsoft.com/office/drawing/2014/main" id="{06D74341-327B-4443-BB2C-D5406FE84926}"/>
              </a:ext>
            </a:extLst>
          </p:cNvPr>
          <p:cNvSpPr>
            <a:spLocks noGrp="1"/>
          </p:cNvSpPr>
          <p:nvPr>
            <p:ph type="body" sz="quarter" idx="15"/>
          </p:nvPr>
        </p:nvSpPr>
        <p:spPr>
          <a:xfrm>
            <a:off x="625476" y="2290763"/>
            <a:ext cx="4915246" cy="320516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028171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FF0F9-040F-F82A-5272-7C41E31A934B}"/>
              </a:ext>
            </a:extLst>
          </p:cNvPr>
          <p:cNvSpPr/>
          <p:nvPr userDrawn="1"/>
        </p:nvSpPr>
        <p:spPr>
          <a:xfrm>
            <a:off x="0" y="-289711"/>
            <a:ext cx="12192000" cy="6089374"/>
          </a:xfrm>
          <a:custGeom>
            <a:avLst/>
            <a:gdLst>
              <a:gd name="connsiteX0" fmla="*/ 0 w 12192000"/>
              <a:gd name="connsiteY0" fmla="*/ 0 h 4724400"/>
              <a:gd name="connsiteX1" fmla="*/ 12192000 w 12192000"/>
              <a:gd name="connsiteY1" fmla="*/ 0 h 4724400"/>
              <a:gd name="connsiteX2" fmla="*/ 12192000 w 12192000"/>
              <a:gd name="connsiteY2" fmla="*/ 4724400 h 4724400"/>
              <a:gd name="connsiteX3" fmla="*/ 0 w 12192000"/>
              <a:gd name="connsiteY3" fmla="*/ 4724400 h 4724400"/>
              <a:gd name="connsiteX4" fmla="*/ 0 w 12192000"/>
              <a:gd name="connsiteY4" fmla="*/ 0 h 4724400"/>
              <a:gd name="connsiteX0" fmla="*/ 0 w 12192000"/>
              <a:gd name="connsiteY0" fmla="*/ 0 h 6089374"/>
              <a:gd name="connsiteX1" fmla="*/ 12192000 w 12192000"/>
              <a:gd name="connsiteY1" fmla="*/ 0 h 6089374"/>
              <a:gd name="connsiteX2" fmla="*/ 12192000 w 12192000"/>
              <a:gd name="connsiteY2" fmla="*/ 4724400 h 6089374"/>
              <a:gd name="connsiteX3" fmla="*/ 0 w 12192000"/>
              <a:gd name="connsiteY3" fmla="*/ 6089374 h 6089374"/>
              <a:gd name="connsiteX4" fmla="*/ 0 w 12192000"/>
              <a:gd name="connsiteY4" fmla="*/ 0 h 6089374"/>
              <a:gd name="connsiteX0" fmla="*/ 0 w 12192000"/>
              <a:gd name="connsiteY0" fmla="*/ 0 h 6089374"/>
              <a:gd name="connsiteX1" fmla="*/ 12192000 w 12192000"/>
              <a:gd name="connsiteY1" fmla="*/ 0 h 6089374"/>
              <a:gd name="connsiteX2" fmla="*/ 12192000 w 12192000"/>
              <a:gd name="connsiteY2" fmla="*/ 4287078 h 6089374"/>
              <a:gd name="connsiteX3" fmla="*/ 0 w 12192000"/>
              <a:gd name="connsiteY3" fmla="*/ 6089374 h 6089374"/>
              <a:gd name="connsiteX4" fmla="*/ 0 w 12192000"/>
              <a:gd name="connsiteY4" fmla="*/ 0 h 608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89374">
                <a:moveTo>
                  <a:pt x="0" y="0"/>
                </a:moveTo>
                <a:lnTo>
                  <a:pt x="12192000" y="0"/>
                </a:lnTo>
                <a:lnTo>
                  <a:pt x="12192000" y="4287078"/>
                </a:lnTo>
                <a:lnTo>
                  <a:pt x="0" y="608937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E144A32-BCEF-3E52-956D-D7D0DEEAEE2F}"/>
              </a:ext>
            </a:extLst>
          </p:cNvPr>
          <p:cNvSpPr>
            <a:spLocks noGrp="1"/>
          </p:cNvSpPr>
          <p:nvPr>
            <p:ph type="pic" sz="quarter" idx="13"/>
          </p:nvPr>
        </p:nvSpPr>
        <p:spPr>
          <a:xfrm>
            <a:off x="1069495" y="1170052"/>
            <a:ext cx="4008670" cy="4517896"/>
          </a:xfrm>
          <a:custGeom>
            <a:avLst/>
            <a:gdLst>
              <a:gd name="connsiteX0" fmla="*/ 633916 w 4008670"/>
              <a:gd name="connsiteY0" fmla="*/ 0 h 4517896"/>
              <a:gd name="connsiteX1" fmla="*/ 4008670 w 4008670"/>
              <a:gd name="connsiteY1" fmla="*/ 0 h 4517896"/>
              <a:gd name="connsiteX2" fmla="*/ 4008670 w 4008670"/>
              <a:gd name="connsiteY2" fmla="*/ 4517896 h 4517896"/>
              <a:gd name="connsiteX3" fmla="*/ 0 w 4008670"/>
              <a:gd name="connsiteY3" fmla="*/ 4517896 h 4517896"/>
              <a:gd name="connsiteX4" fmla="*/ 0 w 4008670"/>
              <a:gd name="connsiteY4" fmla="*/ 633370 h 4517896"/>
              <a:gd name="connsiteX5" fmla="*/ 633916 w 4008670"/>
              <a:gd name="connsiteY5" fmla="*/ 633370 h 4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670" h="4517896">
                <a:moveTo>
                  <a:pt x="633916" y="0"/>
                </a:moveTo>
                <a:lnTo>
                  <a:pt x="4008670" y="0"/>
                </a:lnTo>
                <a:lnTo>
                  <a:pt x="4008670" y="4517896"/>
                </a:lnTo>
                <a:lnTo>
                  <a:pt x="0" y="4517896"/>
                </a:lnTo>
                <a:lnTo>
                  <a:pt x="0" y="633370"/>
                </a:lnTo>
                <a:lnTo>
                  <a:pt x="633916" y="63337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Título 5">
            <a:extLst>
              <a:ext uri="{FF2B5EF4-FFF2-40B4-BE49-F238E27FC236}">
                <a16:creationId xmlns:a16="http://schemas.microsoft.com/office/drawing/2014/main" id="{55281729-CB7F-2B32-D2D7-5FB2392C0F10}"/>
              </a:ext>
            </a:extLst>
          </p:cNvPr>
          <p:cNvSpPr>
            <a:spLocks noGrp="1"/>
          </p:cNvSpPr>
          <p:nvPr>
            <p:ph type="title"/>
          </p:nvPr>
        </p:nvSpPr>
        <p:spPr>
          <a:xfrm>
            <a:off x="6096000" y="1170052"/>
            <a:ext cx="52578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27828633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1FA8E906-7762-23FD-75A3-DDC680FD56F3}"/>
              </a:ext>
            </a:extLst>
          </p:cNvPr>
          <p:cNvSpPr>
            <a:spLocks noGrp="1"/>
          </p:cNvSpPr>
          <p:nvPr>
            <p:ph type="pic" sz="quarter" idx="14"/>
          </p:nvPr>
        </p:nvSpPr>
        <p:spPr>
          <a:xfrm>
            <a:off x="5054450" y="4221068"/>
            <a:ext cx="1831106" cy="2636932"/>
          </a:xfrm>
          <a:custGeom>
            <a:avLst/>
            <a:gdLst>
              <a:gd name="connsiteX0" fmla="*/ 1831106 w 1831106"/>
              <a:gd name="connsiteY0" fmla="*/ 0 h 2636932"/>
              <a:gd name="connsiteX1" fmla="*/ 1831106 w 1831106"/>
              <a:gd name="connsiteY1" fmla="*/ 2636932 h 2636932"/>
              <a:gd name="connsiteX2" fmla="*/ 0 w 1831106"/>
              <a:gd name="connsiteY2" fmla="*/ 2636932 h 2636932"/>
              <a:gd name="connsiteX3" fmla="*/ 0 w 1831106"/>
              <a:gd name="connsiteY3" fmla="*/ 282843 h 2636932"/>
            </a:gdLst>
            <a:ahLst/>
            <a:cxnLst>
              <a:cxn ang="0">
                <a:pos x="connsiteX0" y="connsiteY0"/>
              </a:cxn>
              <a:cxn ang="0">
                <a:pos x="connsiteX1" y="connsiteY1"/>
              </a:cxn>
              <a:cxn ang="0">
                <a:pos x="connsiteX2" y="connsiteY2"/>
              </a:cxn>
              <a:cxn ang="0">
                <a:pos x="connsiteX3" y="connsiteY3"/>
              </a:cxn>
            </a:cxnLst>
            <a:rect l="l" t="t" r="r" b="b"/>
            <a:pathLst>
              <a:path w="1831106" h="2636932">
                <a:moveTo>
                  <a:pt x="1831106" y="0"/>
                </a:moveTo>
                <a:lnTo>
                  <a:pt x="1831106" y="2636932"/>
                </a:lnTo>
                <a:lnTo>
                  <a:pt x="0" y="26369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052EAE3B-401D-8898-1F35-D3BE951E6A0A}"/>
              </a:ext>
            </a:extLst>
          </p:cNvPr>
          <p:cNvSpPr>
            <a:spLocks noGrp="1"/>
          </p:cNvSpPr>
          <p:nvPr>
            <p:ph type="pic" sz="quarter" idx="13"/>
          </p:nvPr>
        </p:nvSpPr>
        <p:spPr>
          <a:xfrm>
            <a:off x="5054450" y="436309"/>
            <a:ext cx="1831106" cy="3902232"/>
          </a:xfrm>
          <a:custGeom>
            <a:avLst/>
            <a:gdLst>
              <a:gd name="connsiteX0" fmla="*/ 1831106 w 1831106"/>
              <a:gd name="connsiteY0" fmla="*/ 0 h 3902232"/>
              <a:gd name="connsiteX1" fmla="*/ 1831106 w 1831106"/>
              <a:gd name="connsiteY1" fmla="*/ 3619422 h 3902232"/>
              <a:gd name="connsiteX2" fmla="*/ 0 w 1831106"/>
              <a:gd name="connsiteY2" fmla="*/ 3902232 h 3902232"/>
              <a:gd name="connsiteX3" fmla="*/ 0 w 1831106"/>
              <a:gd name="connsiteY3" fmla="*/ 282843 h 3902232"/>
            </a:gdLst>
            <a:ahLst/>
            <a:cxnLst>
              <a:cxn ang="0">
                <a:pos x="connsiteX0" y="connsiteY0"/>
              </a:cxn>
              <a:cxn ang="0">
                <a:pos x="connsiteX1" y="connsiteY1"/>
              </a:cxn>
              <a:cxn ang="0">
                <a:pos x="connsiteX2" y="connsiteY2"/>
              </a:cxn>
              <a:cxn ang="0">
                <a:pos x="connsiteX3" y="connsiteY3"/>
              </a:cxn>
            </a:cxnLst>
            <a:rect l="l" t="t" r="r" b="b"/>
            <a:pathLst>
              <a:path w="1831106" h="3902232">
                <a:moveTo>
                  <a:pt x="1831106" y="0"/>
                </a:moveTo>
                <a:lnTo>
                  <a:pt x="1831106" y="3619422"/>
                </a:lnTo>
                <a:lnTo>
                  <a:pt x="0" y="3902232"/>
                </a:lnTo>
                <a:lnTo>
                  <a:pt x="0" y="282843"/>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64C4DC2F-2E80-A909-4F48-EF649FC24C0E}"/>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98BF414D-90C1-631C-9918-A235D7A678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85273B3-C5F3-BF71-FABD-E76979E69803}"/>
              </a:ext>
            </a:extLst>
          </p:cNvPr>
          <p:cNvSpPr>
            <a:spLocks noGrp="1"/>
          </p:cNvSpPr>
          <p:nvPr>
            <p:ph type="sldNum" sz="quarter" idx="12"/>
          </p:nvPr>
        </p:nvSpPr>
        <p:spPr/>
        <p:txBody>
          <a:bodyPr/>
          <a:lstStyle/>
          <a:p>
            <a:fld id="{36DDCBD3-5874-3B44-A01E-6B695B606E1D}" type="slidenum">
              <a:rPr lang="en-US" smtClean="0"/>
              <a:t>‹Nº›</a:t>
            </a:fld>
            <a:endParaRPr lang="en-US"/>
          </a:p>
        </p:txBody>
      </p:sp>
    </p:spTree>
    <p:extLst>
      <p:ext uri="{BB962C8B-B14F-4D97-AF65-F5344CB8AC3E}">
        <p14:creationId xmlns:p14="http://schemas.microsoft.com/office/powerpoint/2010/main" val="39772865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89774DF-414A-E29F-2B89-98E954AD9054}"/>
              </a:ext>
            </a:extLst>
          </p:cNvPr>
          <p:cNvSpPr>
            <a:spLocks noGrp="1"/>
          </p:cNvSpPr>
          <p:nvPr>
            <p:ph type="pic" sz="quarter" idx="14"/>
          </p:nvPr>
        </p:nvSpPr>
        <p:spPr>
          <a:xfrm>
            <a:off x="6210581" y="1517284"/>
            <a:ext cx="5983405" cy="4185701"/>
          </a:xfrm>
          <a:custGeom>
            <a:avLst/>
            <a:gdLst>
              <a:gd name="connsiteX0" fmla="*/ 1270053 w 5983405"/>
              <a:gd name="connsiteY0" fmla="*/ 0 h 4185701"/>
              <a:gd name="connsiteX1" fmla="*/ 5983405 w 5983405"/>
              <a:gd name="connsiteY1" fmla="*/ 0 h 4185701"/>
              <a:gd name="connsiteX2" fmla="*/ 5983405 w 5983405"/>
              <a:gd name="connsiteY2" fmla="*/ 4185701 h 4185701"/>
              <a:gd name="connsiteX3" fmla="*/ 0 w 5983405"/>
              <a:gd name="connsiteY3" fmla="*/ 4185701 h 4185701"/>
            </a:gdLst>
            <a:ahLst/>
            <a:cxnLst>
              <a:cxn ang="0">
                <a:pos x="connsiteX0" y="connsiteY0"/>
              </a:cxn>
              <a:cxn ang="0">
                <a:pos x="connsiteX1" y="connsiteY1"/>
              </a:cxn>
              <a:cxn ang="0">
                <a:pos x="connsiteX2" y="connsiteY2"/>
              </a:cxn>
              <a:cxn ang="0">
                <a:pos x="connsiteX3" y="connsiteY3"/>
              </a:cxn>
            </a:cxnLst>
            <a:rect l="l" t="t" r="r" b="b"/>
            <a:pathLst>
              <a:path w="5983405" h="4185701">
                <a:moveTo>
                  <a:pt x="1270053" y="0"/>
                </a:moveTo>
                <a:lnTo>
                  <a:pt x="5983405" y="0"/>
                </a:lnTo>
                <a:lnTo>
                  <a:pt x="5983405" y="4185701"/>
                </a:lnTo>
                <a:lnTo>
                  <a:pt x="0" y="4185701"/>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9" name="Picture Placeholder 8">
            <a:extLst>
              <a:ext uri="{FF2B5EF4-FFF2-40B4-BE49-F238E27FC236}">
                <a16:creationId xmlns:a16="http://schemas.microsoft.com/office/drawing/2014/main" id="{EC771241-C266-F215-1381-0CCA71150845}"/>
              </a:ext>
            </a:extLst>
          </p:cNvPr>
          <p:cNvSpPr>
            <a:spLocks noGrp="1"/>
          </p:cNvSpPr>
          <p:nvPr>
            <p:ph type="pic" sz="quarter" idx="13"/>
          </p:nvPr>
        </p:nvSpPr>
        <p:spPr>
          <a:xfrm>
            <a:off x="648394" y="0"/>
            <a:ext cx="5112417" cy="2493984"/>
          </a:xfrm>
          <a:custGeom>
            <a:avLst/>
            <a:gdLst>
              <a:gd name="connsiteX0" fmla="*/ 756705 w 5112417"/>
              <a:gd name="connsiteY0" fmla="*/ 0 h 2493984"/>
              <a:gd name="connsiteX1" fmla="*/ 5112417 w 5112417"/>
              <a:gd name="connsiteY1" fmla="*/ 0 h 2493984"/>
              <a:gd name="connsiteX2" fmla="*/ 4355712 w 5112417"/>
              <a:gd name="connsiteY2" fmla="*/ 2493984 h 2493984"/>
              <a:gd name="connsiteX3" fmla="*/ 0 w 5112417"/>
              <a:gd name="connsiteY3" fmla="*/ 2493984 h 2493984"/>
            </a:gdLst>
            <a:ahLst/>
            <a:cxnLst>
              <a:cxn ang="0">
                <a:pos x="connsiteX0" y="connsiteY0"/>
              </a:cxn>
              <a:cxn ang="0">
                <a:pos x="connsiteX1" y="connsiteY1"/>
              </a:cxn>
              <a:cxn ang="0">
                <a:pos x="connsiteX2" y="connsiteY2"/>
              </a:cxn>
              <a:cxn ang="0">
                <a:pos x="connsiteX3" y="connsiteY3"/>
              </a:cxn>
            </a:cxnLst>
            <a:rect l="l" t="t" r="r" b="b"/>
            <a:pathLst>
              <a:path w="5112417" h="2493984">
                <a:moveTo>
                  <a:pt x="756705" y="0"/>
                </a:moveTo>
                <a:lnTo>
                  <a:pt x="5112417" y="0"/>
                </a:lnTo>
                <a:lnTo>
                  <a:pt x="4355712" y="2493984"/>
                </a:lnTo>
                <a:lnTo>
                  <a:pt x="0" y="2493984"/>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2E221C74-5E2F-162D-6ED7-5BDCB21A253B}"/>
              </a:ext>
            </a:extLst>
          </p:cNvPr>
          <p:cNvSpPr>
            <a:spLocks noGrp="1"/>
          </p:cNvSpPr>
          <p:nvPr>
            <p:ph type="title"/>
          </p:nvPr>
        </p:nvSpPr>
        <p:spPr>
          <a:xfrm>
            <a:off x="614881" y="2655652"/>
            <a:ext cx="5481119" cy="1325563"/>
          </a:xfrm>
          <a:prstGeom prst="rect">
            <a:avLst/>
          </a:prstGeom>
        </p:spPr>
        <p:txBody>
          <a:bodyPr/>
          <a:lstStyle>
            <a:lvl1pPr>
              <a:defRPr sz="3600"/>
            </a:lvl1pPr>
          </a:lstStyle>
          <a:p>
            <a:r>
              <a:rPr lang="es-ES"/>
              <a:t>Haga clic para modificar el estilo de título del patrón</a:t>
            </a:r>
            <a:endParaRPr lang="es-CO"/>
          </a:p>
        </p:txBody>
      </p:sp>
      <p:sp>
        <p:nvSpPr>
          <p:cNvPr id="7" name="Marcador de texto 6">
            <a:extLst>
              <a:ext uri="{FF2B5EF4-FFF2-40B4-BE49-F238E27FC236}">
                <a16:creationId xmlns:a16="http://schemas.microsoft.com/office/drawing/2014/main" id="{9AD8B171-CBAB-A562-7824-5B120E87C557}"/>
              </a:ext>
            </a:extLst>
          </p:cNvPr>
          <p:cNvSpPr>
            <a:spLocks noGrp="1"/>
          </p:cNvSpPr>
          <p:nvPr>
            <p:ph type="body" sz="quarter" idx="15"/>
          </p:nvPr>
        </p:nvSpPr>
        <p:spPr>
          <a:xfrm>
            <a:off x="647700" y="4110038"/>
            <a:ext cx="5448300" cy="1476375"/>
          </a:xfrm>
          <a:prstGeom prst="rect">
            <a:avLst/>
          </a:prstGeom>
        </p:spPr>
        <p:txBody>
          <a:bodyPr/>
          <a:lstStyle>
            <a:lvl1pPr>
              <a:defRPr sz="2000"/>
            </a:lvl1pPr>
            <a:lvl2pPr>
              <a:defRPr sz="1800"/>
            </a:lvl2pPr>
            <a:lvl3pPr>
              <a:defRPr sz="1600"/>
            </a:lvl3pPr>
            <a:lvl4pPr>
              <a:defRPr sz="1400"/>
            </a:lvl4pPr>
            <a:lvl5pPr>
              <a:defRPr sz="14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782629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A5248DF-E834-4186-8327-1FE300A44F44}"/>
              </a:ext>
            </a:extLst>
          </p:cNvPr>
          <p:cNvSpPr>
            <a:spLocks noGrp="1"/>
          </p:cNvSpPr>
          <p:nvPr>
            <p:ph type="pic" sz="quarter" idx="13"/>
          </p:nvPr>
        </p:nvSpPr>
        <p:spPr>
          <a:xfrm>
            <a:off x="6298762" y="1792586"/>
            <a:ext cx="5457997" cy="33432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2" name="Freeform 7">
            <a:extLst>
              <a:ext uri="{FF2B5EF4-FFF2-40B4-BE49-F238E27FC236}">
                <a16:creationId xmlns:a16="http://schemas.microsoft.com/office/drawing/2014/main" id="{C04D8093-0408-01D5-B03B-06789E13372E}"/>
              </a:ext>
            </a:extLst>
          </p:cNvPr>
          <p:cNvSpPr/>
          <p:nvPr userDrawn="1"/>
        </p:nvSpPr>
        <p:spPr>
          <a:xfrm flipV="1">
            <a:off x="8220130" y="5452027"/>
            <a:ext cx="2005707" cy="1405973"/>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pic>
        <p:nvPicPr>
          <p:cNvPr id="6" name="Picture 2" descr="A picture containing text, monitor, electronics, computer&#10;&#10;Description automatically generated">
            <a:extLst>
              <a:ext uri="{FF2B5EF4-FFF2-40B4-BE49-F238E27FC236}">
                <a16:creationId xmlns:a16="http://schemas.microsoft.com/office/drawing/2014/main" id="{CBAD5D47-2F78-3499-63FA-6C3C41E0CF8A}"/>
              </a:ext>
            </a:extLst>
          </p:cNvPr>
          <p:cNvPicPr>
            <a:picLocks noChangeAspect="1"/>
          </p:cNvPicPr>
          <p:nvPr userDrawn="1"/>
        </p:nvPicPr>
        <p:blipFill>
          <a:blip r:embed="rId2"/>
          <a:stretch>
            <a:fillRect/>
          </a:stretch>
        </p:blipFill>
        <p:spPr>
          <a:xfrm>
            <a:off x="5414846" y="1490988"/>
            <a:ext cx="7230390" cy="4367156"/>
          </a:xfrm>
          <a:prstGeom prst="rect">
            <a:avLst/>
          </a:prstGeom>
        </p:spPr>
      </p:pic>
      <p:sp>
        <p:nvSpPr>
          <p:cNvPr id="8" name="Freeform 6">
            <a:extLst>
              <a:ext uri="{FF2B5EF4-FFF2-40B4-BE49-F238E27FC236}">
                <a16:creationId xmlns:a16="http://schemas.microsoft.com/office/drawing/2014/main" id="{CB65C2AA-7DF7-3BE3-61BB-7F19E7AE5974}"/>
              </a:ext>
            </a:extLst>
          </p:cNvPr>
          <p:cNvSpPr/>
          <p:nvPr userDrawn="1"/>
        </p:nvSpPr>
        <p:spPr>
          <a:xfrm>
            <a:off x="6298762" y="-280291"/>
            <a:ext cx="2829990" cy="1983784"/>
          </a:xfrm>
          <a:custGeom>
            <a:avLst/>
            <a:gdLst>
              <a:gd name="connsiteX0" fmla="*/ 0 w 1415962"/>
              <a:gd name="connsiteY0" fmla="*/ 0 h 992570"/>
              <a:gd name="connsiteX1" fmla="*/ 228658 w 1415962"/>
              <a:gd name="connsiteY1" fmla="*/ 0 h 992570"/>
              <a:gd name="connsiteX2" fmla="*/ 759577 w 1415962"/>
              <a:gd name="connsiteY2" fmla="*/ 0 h 992570"/>
              <a:gd name="connsiteX3" fmla="*/ 988235 w 1415962"/>
              <a:gd name="connsiteY3" fmla="*/ 0 h 992570"/>
              <a:gd name="connsiteX4" fmla="*/ 1415962 w 1415962"/>
              <a:gd name="connsiteY4" fmla="*/ 992570 h 992570"/>
              <a:gd name="connsiteX5" fmla="*/ 1187304 w 1415962"/>
              <a:gd name="connsiteY5" fmla="*/ 992570 h 992570"/>
              <a:gd name="connsiteX6" fmla="*/ 656385 w 1415962"/>
              <a:gd name="connsiteY6" fmla="*/ 992570 h 992570"/>
              <a:gd name="connsiteX7" fmla="*/ 427727 w 1415962"/>
              <a:gd name="connsiteY7" fmla="*/ 992570 h 992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15962" h="992570">
                <a:moveTo>
                  <a:pt x="0" y="0"/>
                </a:moveTo>
                <a:lnTo>
                  <a:pt x="228658" y="0"/>
                </a:lnTo>
                <a:lnTo>
                  <a:pt x="759577" y="0"/>
                </a:lnTo>
                <a:lnTo>
                  <a:pt x="988235" y="0"/>
                </a:lnTo>
                <a:lnTo>
                  <a:pt x="1415962" y="992570"/>
                </a:lnTo>
                <a:lnTo>
                  <a:pt x="1187304" y="992570"/>
                </a:lnTo>
                <a:lnTo>
                  <a:pt x="656385" y="992570"/>
                </a:lnTo>
                <a:lnTo>
                  <a:pt x="427727" y="992570"/>
                </a:lnTo>
                <a:close/>
              </a:path>
            </a:pathLst>
          </a:custGeom>
          <a:solidFill>
            <a:schemeClr val="accent1"/>
          </a:solidFill>
          <a:ln w="6329" cap="flat">
            <a:noFill/>
            <a:prstDash val="solid"/>
            <a:miter/>
          </a:ln>
        </p:spPr>
        <p:txBody>
          <a:bodyPr rtlCol="0" anchor="ctr"/>
          <a:lstStyle/>
          <a:p>
            <a:endParaRPr lang="en-US"/>
          </a:p>
        </p:txBody>
      </p:sp>
      <p:sp>
        <p:nvSpPr>
          <p:cNvPr id="9" name="Título 8">
            <a:extLst>
              <a:ext uri="{FF2B5EF4-FFF2-40B4-BE49-F238E27FC236}">
                <a16:creationId xmlns:a16="http://schemas.microsoft.com/office/drawing/2014/main" id="{490EB6BF-836A-C3C0-F6E8-D8CE086C2A20}"/>
              </a:ext>
            </a:extLst>
          </p:cNvPr>
          <p:cNvSpPr>
            <a:spLocks noGrp="1"/>
          </p:cNvSpPr>
          <p:nvPr>
            <p:ph type="title"/>
          </p:nvPr>
        </p:nvSpPr>
        <p:spPr>
          <a:xfrm>
            <a:off x="838200" y="999856"/>
            <a:ext cx="5257800" cy="1046227"/>
          </a:xfrm>
          <a:prstGeom prst="rect">
            <a:avLst/>
          </a:prstGeom>
        </p:spPr>
        <p:txBody>
          <a:bodyPr/>
          <a:lstStyle>
            <a:lvl1pPr>
              <a:defRPr sz="3200"/>
            </a:lvl1pPr>
          </a:lstStyle>
          <a:p>
            <a:r>
              <a:rPr lang="es-ES"/>
              <a:t>Haga clic para modificar el estilo de título del patrón</a:t>
            </a:r>
            <a:endParaRPr lang="es-CO"/>
          </a:p>
        </p:txBody>
      </p:sp>
      <p:sp>
        <p:nvSpPr>
          <p:cNvPr id="11" name="Marcador de texto 10">
            <a:extLst>
              <a:ext uri="{FF2B5EF4-FFF2-40B4-BE49-F238E27FC236}">
                <a16:creationId xmlns:a16="http://schemas.microsoft.com/office/drawing/2014/main" id="{B7B91479-8F98-3786-B0B4-9A5AF92320B6}"/>
              </a:ext>
            </a:extLst>
          </p:cNvPr>
          <p:cNvSpPr>
            <a:spLocks noGrp="1"/>
          </p:cNvSpPr>
          <p:nvPr>
            <p:ph type="body" sz="quarter" idx="14"/>
          </p:nvPr>
        </p:nvSpPr>
        <p:spPr>
          <a:xfrm>
            <a:off x="931862" y="2237984"/>
            <a:ext cx="4681537" cy="2897895"/>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523830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FC879760-85C3-EE44-213C-DCDE36BB508C}"/>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1F8822DF-8136-9625-502B-56C0D114494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A21A9BF-906C-E445-337D-C91EC51954B3}"/>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8" name="Picture Placeholder 6">
            <a:extLst>
              <a:ext uri="{FF2B5EF4-FFF2-40B4-BE49-F238E27FC236}">
                <a16:creationId xmlns:a16="http://schemas.microsoft.com/office/drawing/2014/main" id="{3F3E4450-5413-3011-B165-86F394227971}"/>
              </a:ext>
            </a:extLst>
          </p:cNvPr>
          <p:cNvSpPr>
            <a:spLocks noGrp="1"/>
          </p:cNvSpPr>
          <p:nvPr>
            <p:ph type="pic" sz="quarter" idx="16"/>
          </p:nvPr>
        </p:nvSpPr>
        <p:spPr>
          <a:xfrm>
            <a:off x="3950691" y="0"/>
            <a:ext cx="3464718" cy="6857999"/>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7" name="Freeform 16">
            <a:extLst>
              <a:ext uri="{FF2B5EF4-FFF2-40B4-BE49-F238E27FC236}">
                <a16:creationId xmlns:a16="http://schemas.microsoft.com/office/drawing/2014/main" id="{07CC5779-8732-F103-6754-FA9D7BEF09AE}"/>
              </a:ext>
            </a:extLst>
          </p:cNvPr>
          <p:cNvSpPr/>
          <p:nvPr userDrawn="1"/>
        </p:nvSpPr>
        <p:spPr>
          <a:xfrm rot="16200000">
            <a:off x="-104408" y="4707445"/>
            <a:ext cx="1642200" cy="1433384"/>
          </a:xfrm>
          <a:custGeom>
            <a:avLst/>
            <a:gdLst>
              <a:gd name="connsiteX0" fmla="*/ 1642200 w 1642200"/>
              <a:gd name="connsiteY0" fmla="*/ 1433384 h 1433384"/>
              <a:gd name="connsiteX1" fmla="*/ 947895 w 1642200"/>
              <a:gd name="connsiteY1" fmla="*/ 1433384 h 1433384"/>
              <a:gd name="connsiteX2" fmla="*/ 617687 w 1642200"/>
              <a:gd name="connsiteY2" fmla="*/ 1433384 h 1433384"/>
              <a:gd name="connsiteX3" fmla="*/ 0 w 1642200"/>
              <a:gd name="connsiteY3" fmla="*/ 0 h 1433384"/>
              <a:gd name="connsiteX4" fmla="*/ 330208 w 1642200"/>
              <a:gd name="connsiteY4" fmla="*/ 0 h 1433384"/>
              <a:gd name="connsiteX5" fmla="*/ 1096916 w 1642200"/>
              <a:gd name="connsiteY5" fmla="*/ 0 h 1433384"/>
              <a:gd name="connsiteX6" fmla="*/ 1427124 w 1642200"/>
              <a:gd name="connsiteY6" fmla="*/ 0 h 1433384"/>
              <a:gd name="connsiteX7" fmla="*/ 1427125 w 1642200"/>
              <a:gd name="connsiteY7" fmla="*/ 3 h 1433384"/>
              <a:gd name="connsiteX8" fmla="*/ 1414502 w 1642200"/>
              <a:gd name="connsiteY8" fmla="*/ 3 h 1433384"/>
              <a:gd name="connsiteX9" fmla="*/ 1024515 w 1642200"/>
              <a:gd name="connsiteY9" fmla="*/ 3 h 1433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42200" h="1433384">
                <a:moveTo>
                  <a:pt x="1642200" y="1433384"/>
                </a:moveTo>
                <a:lnTo>
                  <a:pt x="947895" y="1433384"/>
                </a:lnTo>
                <a:lnTo>
                  <a:pt x="617687" y="1433384"/>
                </a:lnTo>
                <a:lnTo>
                  <a:pt x="0" y="0"/>
                </a:lnTo>
                <a:lnTo>
                  <a:pt x="330208" y="0"/>
                </a:lnTo>
                <a:lnTo>
                  <a:pt x="1096916" y="0"/>
                </a:lnTo>
                <a:lnTo>
                  <a:pt x="1427124" y="0"/>
                </a:lnTo>
                <a:lnTo>
                  <a:pt x="1427125" y="3"/>
                </a:lnTo>
                <a:lnTo>
                  <a:pt x="1414502" y="3"/>
                </a:lnTo>
                <a:lnTo>
                  <a:pt x="1024515" y="3"/>
                </a:lnTo>
                <a:close/>
              </a:path>
            </a:pathLst>
          </a:custGeom>
          <a:solidFill>
            <a:schemeClr val="accent1"/>
          </a:solidFill>
          <a:ln w="6329" cap="flat">
            <a:noFill/>
            <a:prstDash val="solid"/>
            <a:miter/>
          </a:ln>
        </p:spPr>
        <p:txBody>
          <a:bodyPr rtlCol="0" anchor="ctr"/>
          <a:lstStyle/>
          <a:p>
            <a:endParaRPr lang="en-US"/>
          </a:p>
        </p:txBody>
      </p:sp>
      <p:sp>
        <p:nvSpPr>
          <p:cNvPr id="6" name="Marcador de contenido 5">
            <a:extLst>
              <a:ext uri="{FF2B5EF4-FFF2-40B4-BE49-F238E27FC236}">
                <a16:creationId xmlns:a16="http://schemas.microsoft.com/office/drawing/2014/main" id="{B99412D2-75D3-CD42-6BD6-B84F4BDA5699}"/>
              </a:ext>
            </a:extLst>
          </p:cNvPr>
          <p:cNvSpPr>
            <a:spLocks noGrp="1"/>
          </p:cNvSpPr>
          <p:nvPr>
            <p:ph sz="quarter" idx="17"/>
          </p:nvPr>
        </p:nvSpPr>
        <p:spPr>
          <a:xfrm>
            <a:off x="750888" y="171450"/>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contenido 5">
            <a:extLst>
              <a:ext uri="{FF2B5EF4-FFF2-40B4-BE49-F238E27FC236}">
                <a16:creationId xmlns:a16="http://schemas.microsoft.com/office/drawing/2014/main" id="{07FBF0EE-97D2-6A01-F2B5-EC4BEBCD70C5}"/>
              </a:ext>
            </a:extLst>
          </p:cNvPr>
          <p:cNvSpPr>
            <a:spLocks noGrp="1"/>
          </p:cNvSpPr>
          <p:nvPr>
            <p:ph sz="quarter" idx="18"/>
          </p:nvPr>
        </p:nvSpPr>
        <p:spPr>
          <a:xfrm>
            <a:off x="4185924" y="569269"/>
            <a:ext cx="2743200" cy="5632450"/>
          </a:xfrm>
          <a:prstGeom prst="rect">
            <a:avLst/>
          </a:prstGeom>
        </p:spPr>
        <p:txBody>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Marcador de contenido 5">
            <a:extLst>
              <a:ext uri="{FF2B5EF4-FFF2-40B4-BE49-F238E27FC236}">
                <a16:creationId xmlns:a16="http://schemas.microsoft.com/office/drawing/2014/main" id="{3CB6EE52-44E0-6124-939E-46C19511197B}"/>
              </a:ext>
            </a:extLst>
          </p:cNvPr>
          <p:cNvSpPr>
            <a:spLocks noGrp="1"/>
          </p:cNvSpPr>
          <p:nvPr>
            <p:ph sz="quarter" idx="19"/>
          </p:nvPr>
        </p:nvSpPr>
        <p:spPr>
          <a:xfrm>
            <a:off x="8023085" y="612787"/>
            <a:ext cx="2743200" cy="5632450"/>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12646228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sp>
        <p:nvSpPr>
          <p:cNvPr id="6" name="Graphic 4">
            <a:extLst>
              <a:ext uri="{FF2B5EF4-FFF2-40B4-BE49-F238E27FC236}">
                <a16:creationId xmlns:a16="http://schemas.microsoft.com/office/drawing/2014/main" id="{13D32138-7D8D-E249-ABB3-E1EADA101D3D}"/>
              </a:ext>
            </a:extLst>
          </p:cNvPr>
          <p:cNvSpPr/>
          <p:nvPr userDrawn="1"/>
        </p:nvSpPr>
        <p:spPr>
          <a:xfrm>
            <a:off x="577287" y="580518"/>
            <a:ext cx="11077904" cy="5696966"/>
          </a:xfrm>
          <a:custGeom>
            <a:avLst/>
            <a:gdLst>
              <a:gd name="connsiteX0" fmla="*/ 2144554 w 7772400"/>
              <a:gd name="connsiteY0" fmla="*/ 382910 h 3997063"/>
              <a:gd name="connsiteX1" fmla="*/ 1761504 w 7772400"/>
              <a:gd name="connsiteY1" fmla="*/ 0 h 3997063"/>
              <a:gd name="connsiteX2" fmla="*/ 0 w 7772400"/>
              <a:gd name="connsiteY2" fmla="*/ 0 h 3997063"/>
              <a:gd name="connsiteX3" fmla="*/ 0 w 7772400"/>
              <a:gd name="connsiteY3" fmla="*/ 3997063 h 3997063"/>
              <a:gd name="connsiteX4" fmla="*/ 7772400 w 7772400"/>
              <a:gd name="connsiteY4" fmla="*/ 3997063 h 3997063"/>
              <a:gd name="connsiteX5" fmla="*/ 7772400 w 7772400"/>
              <a:gd name="connsiteY5" fmla="*/ 382910 h 3997063"/>
              <a:gd name="connsiteX6" fmla="*/ 2144554 w 7772400"/>
              <a:gd name="connsiteY6" fmla="*/ 382910 h 399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72400" h="3997063">
                <a:moveTo>
                  <a:pt x="2144554" y="382910"/>
                </a:moveTo>
                <a:lnTo>
                  <a:pt x="1761504" y="0"/>
                </a:lnTo>
                <a:lnTo>
                  <a:pt x="0" y="0"/>
                </a:lnTo>
                <a:lnTo>
                  <a:pt x="0" y="3997063"/>
                </a:lnTo>
                <a:lnTo>
                  <a:pt x="7772400" y="3997063"/>
                </a:lnTo>
                <a:lnTo>
                  <a:pt x="7772400" y="382910"/>
                </a:lnTo>
                <a:lnTo>
                  <a:pt x="2144554" y="382910"/>
                </a:lnTo>
                <a:close/>
              </a:path>
            </a:pathLst>
          </a:custGeom>
          <a:solidFill>
            <a:schemeClr val="accent1"/>
          </a:solidFill>
          <a:ln w="4493" cap="flat">
            <a:noFill/>
            <a:prstDash val="solid"/>
            <a:miter/>
          </a:ln>
        </p:spPr>
        <p:txBody>
          <a:bodyPr rtlCol="0" anchor="ctr"/>
          <a:lstStyle/>
          <a:p>
            <a:endParaRPr lang="en-US"/>
          </a:p>
        </p:txBody>
      </p:sp>
      <p:sp>
        <p:nvSpPr>
          <p:cNvPr id="3" name="Date Placeholder 2">
            <a:extLst>
              <a:ext uri="{FF2B5EF4-FFF2-40B4-BE49-F238E27FC236}">
                <a16:creationId xmlns:a16="http://schemas.microsoft.com/office/drawing/2014/main" id="{3EE6F7A6-BE6C-F17A-842F-EA84F7BEE45E}"/>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1A284B67-7F13-1C33-500C-BDB764D6DC8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9D091C-DABF-07B2-1471-50CBA6033F6A}"/>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8" name="Picture Placeholder 6">
            <a:extLst>
              <a:ext uri="{FF2B5EF4-FFF2-40B4-BE49-F238E27FC236}">
                <a16:creationId xmlns:a16="http://schemas.microsoft.com/office/drawing/2014/main" id="{61D56D6E-B476-D3FF-B00B-5475E7ABB76C}"/>
              </a:ext>
            </a:extLst>
          </p:cNvPr>
          <p:cNvSpPr>
            <a:spLocks noGrp="1"/>
          </p:cNvSpPr>
          <p:nvPr>
            <p:ph type="pic" sz="quarter" idx="16"/>
          </p:nvPr>
        </p:nvSpPr>
        <p:spPr>
          <a:xfrm>
            <a:off x="6878240" y="1143001"/>
            <a:ext cx="4776951" cy="5134483"/>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E88B5E7E-16A0-BD37-1EA2-DC52FC79E961}"/>
              </a:ext>
            </a:extLst>
          </p:cNvPr>
          <p:cNvSpPr>
            <a:spLocks noGrp="1"/>
          </p:cNvSpPr>
          <p:nvPr>
            <p:ph type="title"/>
          </p:nvPr>
        </p:nvSpPr>
        <p:spPr>
          <a:xfrm>
            <a:off x="1099113" y="1732198"/>
            <a:ext cx="4523089" cy="4197822"/>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93821040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610BF0-59B0-E82C-078E-C94FDA3C3620}"/>
              </a:ext>
            </a:extLst>
          </p:cNvPr>
          <p:cNvSpPr/>
          <p:nvPr userDrawn="1"/>
        </p:nvSpPr>
        <p:spPr>
          <a:xfrm>
            <a:off x="0" y="-289711"/>
            <a:ext cx="12192000" cy="714771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ED9323A5-6E3A-AFDE-49C3-7E7CA35C925B}"/>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6DE87018-B5C5-E753-ED2B-B8BCC8C3621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09EC15E-6F92-52C6-6D54-EEF91FBE86A3}"/>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10" name="Picture Placeholder 6">
            <a:extLst>
              <a:ext uri="{FF2B5EF4-FFF2-40B4-BE49-F238E27FC236}">
                <a16:creationId xmlns:a16="http://schemas.microsoft.com/office/drawing/2014/main" id="{0355B048-F5E6-D36A-52A0-F8A599242530}"/>
              </a:ext>
            </a:extLst>
          </p:cNvPr>
          <p:cNvSpPr>
            <a:spLocks noGrp="1"/>
          </p:cNvSpPr>
          <p:nvPr>
            <p:ph type="pic" sz="quarter" idx="16"/>
          </p:nvPr>
        </p:nvSpPr>
        <p:spPr>
          <a:xfrm>
            <a:off x="1282011" y="518997"/>
            <a:ext cx="3330719" cy="339809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11" name="Picture Placeholder 6">
            <a:extLst>
              <a:ext uri="{FF2B5EF4-FFF2-40B4-BE49-F238E27FC236}">
                <a16:creationId xmlns:a16="http://schemas.microsoft.com/office/drawing/2014/main" id="{35534CC7-4689-FF78-CB26-89222133CAC8}"/>
              </a:ext>
            </a:extLst>
          </p:cNvPr>
          <p:cNvSpPr>
            <a:spLocks noGrp="1"/>
          </p:cNvSpPr>
          <p:nvPr>
            <p:ph type="pic" sz="quarter" idx="17"/>
          </p:nvPr>
        </p:nvSpPr>
        <p:spPr>
          <a:xfrm>
            <a:off x="1282011" y="4229066"/>
            <a:ext cx="3330719" cy="2628934"/>
          </a:xfrm>
          <a:prstGeom prst="rect">
            <a:avLst/>
          </a:prstGeom>
        </p:spPr>
        <p:txBody>
          <a:bodyPr anchor="ctr"/>
          <a:lstStyle>
            <a:lvl1pPr marL="0" indent="0" algn="ctr">
              <a:buNone/>
              <a:defRPr/>
            </a:lvl1pPr>
          </a:lstStyle>
          <a:p>
            <a:r>
              <a:rPr lang="es-ES"/>
              <a:t>Haga clic en el icono para agregar una imagen</a:t>
            </a:r>
            <a:endParaRPr lang="en-US"/>
          </a:p>
        </p:txBody>
      </p:sp>
      <p:sp>
        <p:nvSpPr>
          <p:cNvPr id="7" name="Marcador de texto 6">
            <a:extLst>
              <a:ext uri="{FF2B5EF4-FFF2-40B4-BE49-F238E27FC236}">
                <a16:creationId xmlns:a16="http://schemas.microsoft.com/office/drawing/2014/main" id="{61B577DB-21BB-B8D2-1A5F-9F8B80022617}"/>
              </a:ext>
            </a:extLst>
          </p:cNvPr>
          <p:cNvSpPr>
            <a:spLocks noGrp="1"/>
          </p:cNvSpPr>
          <p:nvPr>
            <p:ph type="body" sz="quarter" idx="18"/>
          </p:nvPr>
        </p:nvSpPr>
        <p:spPr>
          <a:xfrm>
            <a:off x="5821363" y="2317687"/>
            <a:ext cx="5532437" cy="3902138"/>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7">
            <a:extLst>
              <a:ext uri="{FF2B5EF4-FFF2-40B4-BE49-F238E27FC236}">
                <a16:creationId xmlns:a16="http://schemas.microsoft.com/office/drawing/2014/main" id="{FD3500FD-896E-58F8-8F52-8F62CD596A63}"/>
              </a:ext>
            </a:extLst>
          </p:cNvPr>
          <p:cNvSpPr>
            <a:spLocks noGrp="1"/>
          </p:cNvSpPr>
          <p:nvPr>
            <p:ph type="title" hasCustomPrompt="1"/>
          </p:nvPr>
        </p:nvSpPr>
        <p:spPr>
          <a:xfrm>
            <a:off x="5821363" y="518997"/>
            <a:ext cx="5532437" cy="1325563"/>
          </a:xfrm>
          <a:prstGeom prst="rect">
            <a:avLst/>
          </a:prstGeom>
        </p:spPr>
        <p:txBody>
          <a:bodyPr/>
          <a:lstStyle>
            <a:lvl1pPr algn="ctr">
              <a:defRPr sz="6000"/>
            </a:lvl1pPr>
          </a:lstStyle>
          <a:p>
            <a:r>
              <a:rPr lang="es-ES"/>
              <a:t>GRACIAS</a:t>
            </a:r>
            <a:endParaRPr lang="es-CO"/>
          </a:p>
        </p:txBody>
      </p:sp>
    </p:spTree>
    <p:extLst>
      <p:ext uri="{BB962C8B-B14F-4D97-AF65-F5344CB8AC3E}">
        <p14:creationId xmlns:p14="http://schemas.microsoft.com/office/powerpoint/2010/main" val="10673592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pic>
        <p:nvPicPr>
          <p:cNvPr id="7" name="Google Shape;138;p18">
            <a:extLst>
              <a:ext uri="{FF2B5EF4-FFF2-40B4-BE49-F238E27FC236}">
                <a16:creationId xmlns:a16="http://schemas.microsoft.com/office/drawing/2014/main" id="{8BA7773D-276C-75D4-8D80-23DC65749FB1}"/>
              </a:ext>
            </a:extLst>
          </p:cNvPr>
          <p:cNvPicPr preferRelativeResize="0"/>
          <p:nvPr userDrawn="1"/>
        </p:nvPicPr>
        <p:blipFill>
          <a:blip r:embed="rId2">
            <a:alphaModFix/>
          </a:blip>
          <a:stretch>
            <a:fillRect/>
          </a:stretch>
        </p:blipFill>
        <p:spPr>
          <a:xfrm>
            <a:off x="123567" y="-281759"/>
            <a:ext cx="12192000" cy="7139759"/>
          </a:xfrm>
          <a:prstGeom prst="rect">
            <a:avLst/>
          </a:prstGeom>
          <a:noFill/>
          <a:ln>
            <a:noFill/>
          </a:ln>
        </p:spPr>
      </p:pic>
      <p:sp>
        <p:nvSpPr>
          <p:cNvPr id="3" name="Date Placeholder 2">
            <a:extLst>
              <a:ext uri="{FF2B5EF4-FFF2-40B4-BE49-F238E27FC236}">
                <a16:creationId xmlns:a16="http://schemas.microsoft.com/office/drawing/2014/main" id="{CADF924A-C95F-E861-E861-05BBF1E1F515}"/>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20AEBAAA-6CB3-BC7F-01A4-79C8F43B4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157074-E515-9D5F-7133-972533EA1F88}"/>
              </a:ext>
            </a:extLst>
          </p:cNvPr>
          <p:cNvSpPr>
            <a:spLocks noGrp="1"/>
          </p:cNvSpPr>
          <p:nvPr>
            <p:ph type="sldNum" sz="quarter" idx="12"/>
          </p:nvPr>
        </p:nvSpPr>
        <p:spPr/>
        <p:txBody>
          <a:bodyPr/>
          <a:lstStyle/>
          <a:p>
            <a:fld id="{36DDCBD3-5874-3B44-A01E-6B695B606E1D}" type="slidenum">
              <a:rPr lang="en-US" smtClean="0"/>
              <a:t>‹Nº›</a:t>
            </a:fld>
            <a:endParaRPr lang="en-US"/>
          </a:p>
        </p:txBody>
      </p:sp>
      <p:sp>
        <p:nvSpPr>
          <p:cNvPr id="2" name="Título 7">
            <a:extLst>
              <a:ext uri="{FF2B5EF4-FFF2-40B4-BE49-F238E27FC236}">
                <a16:creationId xmlns:a16="http://schemas.microsoft.com/office/drawing/2014/main" id="{750278D7-F9AB-7356-ED9E-DACD76D69D39}"/>
              </a:ext>
            </a:extLst>
          </p:cNvPr>
          <p:cNvSpPr>
            <a:spLocks noGrp="1"/>
          </p:cNvSpPr>
          <p:nvPr>
            <p:ph type="title" hasCustomPrompt="1"/>
          </p:nvPr>
        </p:nvSpPr>
        <p:spPr>
          <a:xfrm>
            <a:off x="3329781" y="4160121"/>
            <a:ext cx="5532437" cy="1325563"/>
          </a:xfrm>
          <a:prstGeom prst="rect">
            <a:avLst/>
          </a:prstGeom>
        </p:spPr>
        <p:txBody>
          <a:bodyPr/>
          <a:lstStyle>
            <a:lvl1pPr algn="ctr">
              <a:defRPr sz="6000"/>
            </a:lvl1pPr>
          </a:lstStyle>
          <a:p>
            <a:r>
              <a:rPr lang="es-ES"/>
              <a:t>GRACIAS</a:t>
            </a:r>
            <a:endParaRPr lang="es-CO"/>
          </a:p>
        </p:txBody>
      </p:sp>
      <p:pic>
        <p:nvPicPr>
          <p:cNvPr id="11" name="Gráfico 10">
            <a:extLst>
              <a:ext uri="{FF2B5EF4-FFF2-40B4-BE49-F238E27FC236}">
                <a16:creationId xmlns:a16="http://schemas.microsoft.com/office/drawing/2014/main" id="{151F36C4-143C-82CD-D63C-3BFE1D69919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812484" y="5192112"/>
            <a:ext cx="2567032" cy="533884"/>
          </a:xfrm>
          <a:prstGeom prst="rect">
            <a:avLst/>
          </a:prstGeom>
        </p:spPr>
      </p:pic>
    </p:spTree>
    <p:extLst>
      <p:ext uri="{BB962C8B-B14F-4D97-AF65-F5344CB8AC3E}">
        <p14:creationId xmlns:p14="http://schemas.microsoft.com/office/powerpoint/2010/main" val="2043982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25D2DDAA-AC89-FD5D-A523-D41D27B9E931}"/>
              </a:ext>
            </a:extLst>
          </p:cNvPr>
          <p:cNvSpPr>
            <a:spLocks noGrp="1"/>
          </p:cNvSpPr>
          <p:nvPr>
            <p:ph type="title"/>
          </p:nvPr>
        </p:nvSpPr>
        <p:spPr>
          <a:xfrm>
            <a:off x="687388" y="365126"/>
            <a:ext cx="10666412" cy="494954"/>
          </a:xfrm>
          <a:prstGeom prst="rect">
            <a:avLst/>
          </a:prstGeom>
        </p:spPr>
        <p:txBody>
          <a:bodyPr/>
          <a:lstStyle>
            <a:lvl1pPr>
              <a:defRPr sz="3200"/>
            </a:lvl1pPr>
          </a:lstStyle>
          <a:p>
            <a:r>
              <a:rPr lang="es-ES"/>
              <a:t>Haga clic para modificar el estilo de título del patrón</a:t>
            </a:r>
            <a:endParaRPr lang="es-CO"/>
          </a:p>
        </p:txBody>
      </p:sp>
      <p:sp>
        <p:nvSpPr>
          <p:cNvPr id="6" name="Marcador de contenido 5">
            <a:extLst>
              <a:ext uri="{FF2B5EF4-FFF2-40B4-BE49-F238E27FC236}">
                <a16:creationId xmlns:a16="http://schemas.microsoft.com/office/drawing/2014/main" id="{507546C6-4DCD-4A40-353C-C08D623C871C}"/>
              </a:ext>
            </a:extLst>
          </p:cNvPr>
          <p:cNvSpPr>
            <a:spLocks noGrp="1"/>
          </p:cNvSpPr>
          <p:nvPr>
            <p:ph sz="quarter" idx="15"/>
          </p:nvPr>
        </p:nvSpPr>
        <p:spPr>
          <a:xfrm>
            <a:off x="687388" y="1080656"/>
            <a:ext cx="4327525" cy="4683557"/>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7">
            <a:extLst>
              <a:ext uri="{FF2B5EF4-FFF2-40B4-BE49-F238E27FC236}">
                <a16:creationId xmlns:a16="http://schemas.microsoft.com/office/drawing/2014/main" id="{A7CD6EC2-6ACA-2073-6D76-DA036D418869}"/>
              </a:ext>
            </a:extLst>
          </p:cNvPr>
          <p:cNvSpPr>
            <a:spLocks noGrp="1"/>
          </p:cNvSpPr>
          <p:nvPr>
            <p:ph type="pic" sz="quarter" idx="13"/>
          </p:nvPr>
        </p:nvSpPr>
        <p:spPr>
          <a:xfrm>
            <a:off x="5391317" y="1080656"/>
            <a:ext cx="3538739" cy="4683507"/>
          </a:xfrm>
          <a:custGeom>
            <a:avLst/>
            <a:gdLst>
              <a:gd name="connsiteX0" fmla="*/ 744191 w 3538739"/>
              <a:gd name="connsiteY0" fmla="*/ 0 h 4683507"/>
              <a:gd name="connsiteX1" fmla="*/ 3538739 w 3538739"/>
              <a:gd name="connsiteY1" fmla="*/ 0 h 4683507"/>
              <a:gd name="connsiteX2" fmla="*/ 2794548 w 3538739"/>
              <a:gd name="connsiteY2" fmla="*/ 4683507 h 4683507"/>
              <a:gd name="connsiteX3" fmla="*/ 0 w 3538739"/>
              <a:gd name="connsiteY3" fmla="*/ 4683507 h 4683507"/>
            </a:gdLst>
            <a:ahLst/>
            <a:cxnLst>
              <a:cxn ang="0">
                <a:pos x="connsiteX0" y="connsiteY0"/>
              </a:cxn>
              <a:cxn ang="0">
                <a:pos x="connsiteX1" y="connsiteY1"/>
              </a:cxn>
              <a:cxn ang="0">
                <a:pos x="connsiteX2" y="connsiteY2"/>
              </a:cxn>
              <a:cxn ang="0">
                <a:pos x="connsiteX3" y="connsiteY3"/>
              </a:cxn>
            </a:cxnLst>
            <a:rect l="l" t="t" r="r" b="b"/>
            <a:pathLst>
              <a:path w="3538739" h="4683507">
                <a:moveTo>
                  <a:pt x="744191" y="0"/>
                </a:moveTo>
                <a:lnTo>
                  <a:pt x="3538739" y="0"/>
                </a:lnTo>
                <a:lnTo>
                  <a:pt x="2794548" y="4683507"/>
                </a:lnTo>
                <a:lnTo>
                  <a:pt x="0" y="4683507"/>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10" name="Picture Placeholder 9">
            <a:extLst>
              <a:ext uri="{FF2B5EF4-FFF2-40B4-BE49-F238E27FC236}">
                <a16:creationId xmlns:a16="http://schemas.microsoft.com/office/drawing/2014/main" id="{665A980F-2F2C-FC74-8611-0E115307A6AC}"/>
              </a:ext>
            </a:extLst>
          </p:cNvPr>
          <p:cNvSpPr>
            <a:spLocks noGrp="1"/>
          </p:cNvSpPr>
          <p:nvPr>
            <p:ph type="pic" sz="quarter" idx="14"/>
          </p:nvPr>
        </p:nvSpPr>
        <p:spPr>
          <a:xfrm>
            <a:off x="8696739" y="1901810"/>
            <a:ext cx="2297928" cy="3041196"/>
          </a:xfrm>
          <a:custGeom>
            <a:avLst/>
            <a:gdLst>
              <a:gd name="connsiteX0" fmla="*/ 483240 w 2297928"/>
              <a:gd name="connsiteY0" fmla="*/ 0 h 3041196"/>
              <a:gd name="connsiteX1" fmla="*/ 2297928 w 2297928"/>
              <a:gd name="connsiteY1" fmla="*/ 0 h 3041196"/>
              <a:gd name="connsiteX2" fmla="*/ 1814621 w 2297928"/>
              <a:gd name="connsiteY2" fmla="*/ 3041196 h 3041196"/>
              <a:gd name="connsiteX3" fmla="*/ 0 w 2297928"/>
              <a:gd name="connsiteY3" fmla="*/ 3041196 h 3041196"/>
            </a:gdLst>
            <a:ahLst/>
            <a:cxnLst>
              <a:cxn ang="0">
                <a:pos x="connsiteX0" y="connsiteY0"/>
              </a:cxn>
              <a:cxn ang="0">
                <a:pos x="connsiteX1" y="connsiteY1"/>
              </a:cxn>
              <a:cxn ang="0">
                <a:pos x="connsiteX2" y="connsiteY2"/>
              </a:cxn>
              <a:cxn ang="0">
                <a:pos x="connsiteX3" y="connsiteY3"/>
              </a:cxn>
            </a:cxnLst>
            <a:rect l="l" t="t" r="r" b="b"/>
            <a:pathLst>
              <a:path w="2297928" h="3041196">
                <a:moveTo>
                  <a:pt x="483240" y="0"/>
                </a:moveTo>
                <a:lnTo>
                  <a:pt x="2297928" y="0"/>
                </a:lnTo>
                <a:lnTo>
                  <a:pt x="1814621" y="3041196"/>
                </a:lnTo>
                <a:lnTo>
                  <a:pt x="0" y="3041196"/>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3" name="Date Placeholder 2">
            <a:extLst>
              <a:ext uri="{FF2B5EF4-FFF2-40B4-BE49-F238E27FC236}">
                <a16:creationId xmlns:a16="http://schemas.microsoft.com/office/drawing/2014/main" id="{F30DC984-0C32-2E63-56A0-D7D6B6935186}"/>
              </a:ext>
            </a:extLst>
          </p:cNvPr>
          <p:cNvSpPr>
            <a:spLocks noGrp="1"/>
          </p:cNvSpPr>
          <p:nvPr>
            <p:ph type="dt" sz="half" idx="10"/>
          </p:nvPr>
        </p:nvSpPr>
        <p:spPr/>
        <p:txBody>
          <a:bodyPr/>
          <a:lstStyle/>
          <a:p>
            <a:fld id="{AE4737B1-F250-BB44-A787-B38E086CCEE1}" type="datetimeFigureOut">
              <a:rPr lang="en-US" smtClean="0"/>
              <a:t>11/7/2024</a:t>
            </a:fld>
            <a:endParaRPr lang="en-US"/>
          </a:p>
        </p:txBody>
      </p:sp>
      <p:sp>
        <p:nvSpPr>
          <p:cNvPr id="4" name="Footer Placeholder 3">
            <a:extLst>
              <a:ext uri="{FF2B5EF4-FFF2-40B4-BE49-F238E27FC236}">
                <a16:creationId xmlns:a16="http://schemas.microsoft.com/office/drawing/2014/main" id="{50BEC7DE-AF3A-3EDE-611D-611915259F1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24A236-3F3A-7583-1C58-8ACBC71A1266}"/>
              </a:ext>
            </a:extLst>
          </p:cNvPr>
          <p:cNvSpPr>
            <a:spLocks noGrp="1"/>
          </p:cNvSpPr>
          <p:nvPr>
            <p:ph type="sldNum" sz="quarter" idx="12"/>
          </p:nvPr>
        </p:nvSpPr>
        <p:spPr/>
        <p:txBody>
          <a:bodyPr/>
          <a:lstStyle/>
          <a:p>
            <a:fld id="{36DDCBD3-5874-3B44-A01E-6B695B606E1D}" type="slidenum">
              <a:rPr lang="en-US" smtClean="0"/>
              <a:t>‹Nº›</a:t>
            </a:fld>
            <a:endParaRPr lang="en-US"/>
          </a:p>
        </p:txBody>
      </p:sp>
    </p:spTree>
    <p:extLst>
      <p:ext uri="{BB962C8B-B14F-4D97-AF65-F5344CB8AC3E}">
        <p14:creationId xmlns:p14="http://schemas.microsoft.com/office/powerpoint/2010/main" val="21795493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C560C84-4F85-D824-4BFC-A80D1DCD9121}"/>
              </a:ext>
            </a:extLst>
          </p:cNvPr>
          <p:cNvSpPr>
            <a:spLocks noGrp="1"/>
          </p:cNvSpPr>
          <p:nvPr>
            <p:ph type="pic" sz="quarter" idx="13"/>
          </p:nvPr>
        </p:nvSpPr>
        <p:spPr>
          <a:xfrm>
            <a:off x="892553" y="0"/>
            <a:ext cx="5202495" cy="6858508"/>
          </a:xfrm>
          <a:custGeom>
            <a:avLst/>
            <a:gdLst>
              <a:gd name="connsiteX0" fmla="*/ 0 w 5202495"/>
              <a:gd name="connsiteY0" fmla="*/ 0 h 6858508"/>
              <a:gd name="connsiteX1" fmla="*/ 3869498 w 5202495"/>
              <a:gd name="connsiteY1" fmla="*/ 0 h 6858508"/>
              <a:gd name="connsiteX2" fmla="*/ 5202495 w 5202495"/>
              <a:gd name="connsiteY2" fmla="*/ 3429254 h 6858508"/>
              <a:gd name="connsiteX3" fmla="*/ 3869498 w 5202495"/>
              <a:gd name="connsiteY3" fmla="*/ 6858508 h 6858508"/>
              <a:gd name="connsiteX4" fmla="*/ 0 w 5202495"/>
              <a:gd name="connsiteY4" fmla="*/ 6858508 h 6858508"/>
              <a:gd name="connsiteX5" fmla="*/ 1332997 w 5202495"/>
              <a:gd name="connsiteY5" fmla="*/ 3425828 h 6858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2495" h="6858508">
                <a:moveTo>
                  <a:pt x="0" y="0"/>
                </a:moveTo>
                <a:lnTo>
                  <a:pt x="3869498" y="0"/>
                </a:lnTo>
                <a:lnTo>
                  <a:pt x="5202495" y="3429254"/>
                </a:lnTo>
                <a:lnTo>
                  <a:pt x="3869498" y="6858508"/>
                </a:lnTo>
                <a:lnTo>
                  <a:pt x="0" y="6858508"/>
                </a:lnTo>
                <a:lnTo>
                  <a:pt x="1332997" y="342582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2" name="Título 1">
            <a:extLst>
              <a:ext uri="{FF2B5EF4-FFF2-40B4-BE49-F238E27FC236}">
                <a16:creationId xmlns:a16="http://schemas.microsoft.com/office/drawing/2014/main" id="{62EAF76D-4FC4-53A8-4B2B-6B8E4D43BF24}"/>
              </a:ext>
            </a:extLst>
          </p:cNvPr>
          <p:cNvSpPr>
            <a:spLocks noGrp="1"/>
          </p:cNvSpPr>
          <p:nvPr>
            <p:ph type="title"/>
          </p:nvPr>
        </p:nvSpPr>
        <p:spPr>
          <a:xfrm>
            <a:off x="6343231" y="365125"/>
            <a:ext cx="4517680" cy="1325563"/>
          </a:xfrm>
          <a:prstGeom prst="rect">
            <a:avLst/>
          </a:prstGeom>
        </p:spPr>
        <p:txBody>
          <a:bodyPr/>
          <a:lstStyle>
            <a:lvl1pPr>
              <a:defRPr sz="3200"/>
            </a:lvl1pPr>
          </a:lstStyle>
          <a:p>
            <a:r>
              <a:rPr lang="es-ES"/>
              <a:t>Haga clic para modificar el estilo de título del patrón</a:t>
            </a:r>
            <a:endParaRPr lang="es-CO"/>
          </a:p>
        </p:txBody>
      </p:sp>
      <p:sp>
        <p:nvSpPr>
          <p:cNvPr id="8" name="Marcador de contenido 7">
            <a:extLst>
              <a:ext uri="{FF2B5EF4-FFF2-40B4-BE49-F238E27FC236}">
                <a16:creationId xmlns:a16="http://schemas.microsoft.com/office/drawing/2014/main" id="{5B30C747-9BB8-B37E-3107-F0E59234EAA4}"/>
              </a:ext>
            </a:extLst>
          </p:cNvPr>
          <p:cNvSpPr>
            <a:spLocks noGrp="1"/>
          </p:cNvSpPr>
          <p:nvPr>
            <p:ph sz="quarter" idx="14"/>
          </p:nvPr>
        </p:nvSpPr>
        <p:spPr>
          <a:xfrm>
            <a:off x="6343231" y="1865014"/>
            <a:ext cx="4517680" cy="4463358"/>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989902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F3B164F8-D5A0-950E-0371-808C652DD685}"/>
              </a:ext>
              <a:ext uri="{C183D7F6-B498-43B3-948B-1728B52AA6E4}">
                <adec:decorative xmlns:adec="http://schemas.microsoft.com/office/drawing/2017/decorative" val="1"/>
              </a:ext>
            </a:extLst>
          </p:cNvPr>
          <p:cNvSpPr/>
          <p:nvPr userDrawn="1"/>
        </p:nvSpPr>
        <p:spPr>
          <a:xfrm>
            <a:off x="0" y="-325925"/>
            <a:ext cx="12213051" cy="7183923"/>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8">
            <a:extLst>
              <a:ext uri="{FF2B5EF4-FFF2-40B4-BE49-F238E27FC236}">
                <a16:creationId xmlns:a16="http://schemas.microsoft.com/office/drawing/2014/main" id="{505AC274-E228-5B21-1156-C144CA941726}"/>
              </a:ext>
              <a:ext uri="{C183D7F6-B498-43B3-948B-1728B52AA6E4}">
                <adec:decorative xmlns:adec="http://schemas.microsoft.com/office/drawing/2017/decorative" val="1"/>
              </a:ext>
            </a:extLst>
          </p:cNvPr>
          <p:cNvSpPr/>
          <p:nvPr userDrawn="1"/>
        </p:nvSpPr>
        <p:spPr>
          <a:xfrm>
            <a:off x="1445307" y="3109911"/>
            <a:ext cx="5550870" cy="37480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ítulo 8">
            <a:extLst>
              <a:ext uri="{FF2B5EF4-FFF2-40B4-BE49-F238E27FC236}">
                <a16:creationId xmlns:a16="http://schemas.microsoft.com/office/drawing/2014/main" id="{C38D6199-9662-FA15-2CFB-61804507C1D1}"/>
              </a:ext>
            </a:extLst>
          </p:cNvPr>
          <p:cNvSpPr>
            <a:spLocks noGrp="1"/>
          </p:cNvSpPr>
          <p:nvPr>
            <p:ph type="title"/>
          </p:nvPr>
        </p:nvSpPr>
        <p:spPr>
          <a:xfrm>
            <a:off x="838200" y="365126"/>
            <a:ext cx="10515600" cy="504008"/>
          </a:xfrm>
          <a:prstGeom prst="rect">
            <a:avLst/>
          </a:prstGeom>
        </p:spPr>
        <p:txBody>
          <a:bodyPr/>
          <a:lstStyle>
            <a:lvl1pPr>
              <a:defRPr sz="3200">
                <a:solidFill>
                  <a:schemeClr val="bg1"/>
                </a:solidFill>
              </a:defRPr>
            </a:lvl1pPr>
          </a:lstStyle>
          <a:p>
            <a:r>
              <a:rPr lang="es-ES"/>
              <a:t>Haga clic para modificar el estilo de título del patrón</a:t>
            </a:r>
            <a:endParaRPr lang="es-CO"/>
          </a:p>
        </p:txBody>
      </p:sp>
      <p:sp>
        <p:nvSpPr>
          <p:cNvPr id="13" name="Marcador de texto 12">
            <a:extLst>
              <a:ext uri="{FF2B5EF4-FFF2-40B4-BE49-F238E27FC236}">
                <a16:creationId xmlns:a16="http://schemas.microsoft.com/office/drawing/2014/main" id="{1E643C8E-C0E0-43FD-AA31-2A37E74C46A9}"/>
              </a:ext>
            </a:extLst>
          </p:cNvPr>
          <p:cNvSpPr>
            <a:spLocks noGrp="1"/>
          </p:cNvSpPr>
          <p:nvPr>
            <p:ph type="body" sz="quarter" idx="16"/>
          </p:nvPr>
        </p:nvSpPr>
        <p:spPr>
          <a:xfrm>
            <a:off x="838200" y="1050925"/>
            <a:ext cx="10452100" cy="1739900"/>
          </a:xfrm>
          <a:prstGeom prst="rect">
            <a:avLst/>
          </a:prstGeom>
        </p:spPr>
        <p:txBody>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Marcador de texto 10">
            <a:extLst>
              <a:ext uri="{FF2B5EF4-FFF2-40B4-BE49-F238E27FC236}">
                <a16:creationId xmlns:a16="http://schemas.microsoft.com/office/drawing/2014/main" id="{8CAD4EC7-A97E-FE83-909A-184886EF99E1}"/>
              </a:ext>
            </a:extLst>
          </p:cNvPr>
          <p:cNvSpPr>
            <a:spLocks noGrp="1"/>
          </p:cNvSpPr>
          <p:nvPr>
            <p:ph type="body" sz="quarter" idx="15"/>
          </p:nvPr>
        </p:nvSpPr>
        <p:spPr>
          <a:xfrm>
            <a:off x="1655612" y="3429000"/>
            <a:ext cx="4617911" cy="2897982"/>
          </a:xfrm>
          <a:prstGeom prst="rect">
            <a:avLst/>
          </a:prstGeom>
        </p:spPr>
        <p:txBody>
          <a:bodyPr/>
          <a:lstStyle>
            <a:lvl1pPr>
              <a:defRPr sz="2000"/>
            </a:lvl1pPr>
            <a:lvl2pPr>
              <a:defRPr sz="2000"/>
            </a:lvl2pPr>
            <a:lvl3pPr>
              <a:defRPr sz="2000"/>
            </a:lvl3pPr>
            <a:lvl4pPr>
              <a:defRPr sz="2000"/>
            </a:lvl4pPr>
            <a:lvl5pPr>
              <a:defRPr sz="2000"/>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Picture Placeholder 6">
            <a:extLst>
              <a:ext uri="{FF2B5EF4-FFF2-40B4-BE49-F238E27FC236}">
                <a16:creationId xmlns:a16="http://schemas.microsoft.com/office/drawing/2014/main" id="{01D79175-BA19-5566-A917-20EF547A855E}"/>
              </a:ext>
            </a:extLst>
          </p:cNvPr>
          <p:cNvSpPr>
            <a:spLocks noGrp="1"/>
          </p:cNvSpPr>
          <p:nvPr>
            <p:ph type="pic" sz="quarter" idx="14"/>
          </p:nvPr>
        </p:nvSpPr>
        <p:spPr>
          <a:xfrm>
            <a:off x="6996177" y="3109913"/>
            <a:ext cx="3074221" cy="3748088"/>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852114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AF9EFCF-380C-4B1B-5A1F-B771C48FAFC0}"/>
              </a:ext>
            </a:extLst>
          </p:cNvPr>
          <p:cNvSpPr>
            <a:spLocks noGrp="1"/>
          </p:cNvSpPr>
          <p:nvPr>
            <p:ph type="pic" sz="quarter" idx="13"/>
          </p:nvPr>
        </p:nvSpPr>
        <p:spPr>
          <a:xfrm>
            <a:off x="1404730" y="1020420"/>
            <a:ext cx="4187688" cy="4861298"/>
          </a:xfrm>
          <a:custGeom>
            <a:avLst/>
            <a:gdLst>
              <a:gd name="connsiteX0" fmla="*/ 0 w 4187688"/>
              <a:gd name="connsiteY0" fmla="*/ 0 h 4861298"/>
              <a:gd name="connsiteX1" fmla="*/ 4187688 w 4187688"/>
              <a:gd name="connsiteY1" fmla="*/ 0 h 4861298"/>
              <a:gd name="connsiteX2" fmla="*/ 4187688 w 4187688"/>
              <a:gd name="connsiteY2" fmla="*/ 4242249 h 4861298"/>
              <a:gd name="connsiteX3" fmla="*/ 0 w 4187688"/>
              <a:gd name="connsiteY3" fmla="*/ 4861298 h 4861298"/>
            </a:gdLst>
            <a:ahLst/>
            <a:cxnLst>
              <a:cxn ang="0">
                <a:pos x="connsiteX0" y="connsiteY0"/>
              </a:cxn>
              <a:cxn ang="0">
                <a:pos x="connsiteX1" y="connsiteY1"/>
              </a:cxn>
              <a:cxn ang="0">
                <a:pos x="connsiteX2" y="connsiteY2"/>
              </a:cxn>
              <a:cxn ang="0">
                <a:pos x="connsiteX3" y="connsiteY3"/>
              </a:cxn>
            </a:cxnLst>
            <a:rect l="l" t="t" r="r" b="b"/>
            <a:pathLst>
              <a:path w="4187688" h="4861298">
                <a:moveTo>
                  <a:pt x="0" y="0"/>
                </a:moveTo>
                <a:lnTo>
                  <a:pt x="4187688" y="0"/>
                </a:lnTo>
                <a:lnTo>
                  <a:pt x="4187688" y="4242249"/>
                </a:lnTo>
                <a:lnTo>
                  <a:pt x="0" y="4861298"/>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Marcador de contenido 5">
            <a:extLst>
              <a:ext uri="{FF2B5EF4-FFF2-40B4-BE49-F238E27FC236}">
                <a16:creationId xmlns:a16="http://schemas.microsoft.com/office/drawing/2014/main" id="{31B4F382-9580-E0F9-770D-2AC9BF52EA7B}"/>
              </a:ext>
            </a:extLst>
          </p:cNvPr>
          <p:cNvSpPr>
            <a:spLocks noGrp="1"/>
          </p:cNvSpPr>
          <p:nvPr>
            <p:ph sz="quarter" idx="14"/>
          </p:nvPr>
        </p:nvSpPr>
        <p:spPr>
          <a:xfrm>
            <a:off x="6096000" y="1020763"/>
            <a:ext cx="4913313" cy="4438650"/>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Tree>
    <p:extLst>
      <p:ext uri="{BB962C8B-B14F-4D97-AF65-F5344CB8AC3E}">
        <p14:creationId xmlns:p14="http://schemas.microsoft.com/office/powerpoint/2010/main" val="4473292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1FE82B5-AB74-1298-36A2-F8796C0512B3}"/>
              </a:ext>
              <a:ext uri="{C183D7F6-B498-43B3-948B-1728B52AA6E4}">
                <adec:decorative xmlns:adec="http://schemas.microsoft.com/office/drawing/2017/decorative" val="1"/>
              </a:ext>
            </a:extLst>
          </p:cNvPr>
          <p:cNvSpPr/>
          <p:nvPr userDrawn="1"/>
        </p:nvSpPr>
        <p:spPr>
          <a:xfrm>
            <a:off x="0" y="-307818"/>
            <a:ext cx="12192000" cy="71641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aphic 19">
            <a:extLst>
              <a:ext uri="{FF2B5EF4-FFF2-40B4-BE49-F238E27FC236}">
                <a16:creationId xmlns:a16="http://schemas.microsoft.com/office/drawing/2014/main" id="{FCB27069-B8A5-8142-B1DA-068C15A2373E}"/>
              </a:ext>
              <a:ext uri="{C183D7F6-B498-43B3-948B-1728B52AA6E4}">
                <adec:decorative xmlns:adec="http://schemas.microsoft.com/office/drawing/2017/decorative" val="1"/>
              </a:ext>
            </a:extLst>
          </p:cNvPr>
          <p:cNvGrpSpPr/>
          <p:nvPr userDrawn="1"/>
        </p:nvGrpSpPr>
        <p:grpSpPr>
          <a:xfrm>
            <a:off x="5019057" y="-317439"/>
            <a:ext cx="3134343" cy="7175439"/>
            <a:chOff x="4633072" y="0"/>
            <a:chExt cx="2925411" cy="6856351"/>
          </a:xfrm>
          <a:solidFill>
            <a:schemeClr val="accent1"/>
          </a:solidFill>
        </p:grpSpPr>
        <p:sp>
          <p:nvSpPr>
            <p:cNvPr id="22" name="Freeform 21">
              <a:extLst>
                <a:ext uri="{FF2B5EF4-FFF2-40B4-BE49-F238E27FC236}">
                  <a16:creationId xmlns:a16="http://schemas.microsoft.com/office/drawing/2014/main" id="{5E3C7E65-8A90-4F3C-B651-6C348346EA2E}"/>
                </a:ext>
              </a:extLst>
            </p:cNvPr>
            <p:cNvSpPr/>
            <p:nvPr/>
          </p:nvSpPr>
          <p:spPr>
            <a:xfrm>
              <a:off x="5443318" y="0"/>
              <a:ext cx="2115165" cy="1768248"/>
            </a:xfrm>
            <a:custGeom>
              <a:avLst/>
              <a:gdLst>
                <a:gd name="connsiteX0" fmla="*/ 2115165 w 2115165"/>
                <a:gd name="connsiteY0" fmla="*/ 1768249 h 1768248"/>
                <a:gd name="connsiteX1" fmla="*/ 761989 w 2115165"/>
                <a:gd name="connsiteY1" fmla="*/ 1768249 h 1768248"/>
                <a:gd name="connsiteX2" fmla="*/ 0 w 2115165"/>
                <a:gd name="connsiteY2" fmla="*/ 0 h 1768248"/>
                <a:gd name="connsiteX3" fmla="*/ 1353176 w 2115165"/>
                <a:gd name="connsiteY3" fmla="*/ 0 h 1768248"/>
                <a:gd name="connsiteX4" fmla="*/ 2115165 w 2115165"/>
                <a:gd name="connsiteY4" fmla="*/ 1768249 h 1768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5165" h="1768248">
                  <a:moveTo>
                    <a:pt x="2115165" y="1768249"/>
                  </a:moveTo>
                  <a:lnTo>
                    <a:pt x="761989" y="1768249"/>
                  </a:lnTo>
                  <a:lnTo>
                    <a:pt x="0" y="0"/>
                  </a:lnTo>
                  <a:lnTo>
                    <a:pt x="1353176" y="0"/>
                  </a:lnTo>
                  <a:lnTo>
                    <a:pt x="2115165" y="1768249"/>
                  </a:lnTo>
                  <a:close/>
                </a:path>
              </a:pathLst>
            </a:custGeom>
            <a:grpFill/>
            <a:ln w="6329"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FAB543FE-0985-F631-E3D0-74DC24C009FD}"/>
                </a:ext>
              </a:extLst>
            </p:cNvPr>
            <p:cNvSpPr/>
            <p:nvPr/>
          </p:nvSpPr>
          <p:spPr>
            <a:xfrm>
              <a:off x="4633072" y="5842990"/>
              <a:ext cx="1430502" cy="1013361"/>
            </a:xfrm>
            <a:custGeom>
              <a:avLst/>
              <a:gdLst>
                <a:gd name="connsiteX0" fmla="*/ 1430503 w 1430502"/>
                <a:gd name="connsiteY0" fmla="*/ 0 h 1013361"/>
                <a:gd name="connsiteX1" fmla="*/ 436662 w 1430502"/>
                <a:gd name="connsiteY1" fmla="*/ 0 h 1013361"/>
                <a:gd name="connsiteX2" fmla="*/ 0 w 1430502"/>
                <a:gd name="connsiteY2" fmla="*/ 1013361 h 1013361"/>
                <a:gd name="connsiteX3" fmla="*/ 993841 w 1430502"/>
                <a:gd name="connsiteY3" fmla="*/ 1013361 h 1013361"/>
                <a:gd name="connsiteX4" fmla="*/ 1430503 w 1430502"/>
                <a:gd name="connsiteY4" fmla="*/ 0 h 10133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0502" h="1013361">
                  <a:moveTo>
                    <a:pt x="1430503" y="0"/>
                  </a:moveTo>
                  <a:lnTo>
                    <a:pt x="436662" y="0"/>
                  </a:lnTo>
                  <a:lnTo>
                    <a:pt x="0" y="1013361"/>
                  </a:lnTo>
                  <a:lnTo>
                    <a:pt x="993841" y="1013361"/>
                  </a:lnTo>
                  <a:lnTo>
                    <a:pt x="1430503" y="0"/>
                  </a:lnTo>
                  <a:close/>
                </a:path>
              </a:pathLst>
            </a:custGeom>
            <a:grpFill/>
            <a:ln w="6329" cap="flat">
              <a:noFill/>
              <a:prstDash val="solid"/>
              <a:miter/>
            </a:ln>
          </p:spPr>
          <p:txBody>
            <a:bodyPr rtlCol="0" anchor="ctr"/>
            <a:lstStyle/>
            <a:p>
              <a:endParaRPr lang="en-US"/>
            </a:p>
          </p:txBody>
        </p:sp>
      </p:grpSp>
      <p:sp>
        <p:nvSpPr>
          <p:cNvPr id="7" name="Título 6">
            <a:extLst>
              <a:ext uri="{FF2B5EF4-FFF2-40B4-BE49-F238E27FC236}">
                <a16:creationId xmlns:a16="http://schemas.microsoft.com/office/drawing/2014/main" id="{4CE94B21-8A46-E105-5B83-EEBDAC7B32E9}"/>
              </a:ext>
            </a:extLst>
          </p:cNvPr>
          <p:cNvSpPr>
            <a:spLocks noGrp="1"/>
          </p:cNvSpPr>
          <p:nvPr>
            <p:ph type="title"/>
          </p:nvPr>
        </p:nvSpPr>
        <p:spPr>
          <a:xfrm>
            <a:off x="534155" y="884124"/>
            <a:ext cx="5006566" cy="1325563"/>
          </a:xfrm>
          <a:prstGeom prst="rect">
            <a:avLst/>
          </a:prstGeom>
        </p:spPr>
        <p:txBody>
          <a:bodyPr/>
          <a:lstStyle>
            <a:lvl1pPr>
              <a:defRPr sz="3600">
                <a:solidFill>
                  <a:schemeClr val="bg1"/>
                </a:solidFill>
              </a:defRPr>
            </a:lvl1pPr>
          </a:lstStyle>
          <a:p>
            <a:r>
              <a:rPr lang="es-ES"/>
              <a:t>Haga clic para modificar el estilo de título del patrón</a:t>
            </a:r>
            <a:endParaRPr lang="es-CO"/>
          </a:p>
        </p:txBody>
      </p:sp>
      <p:sp>
        <p:nvSpPr>
          <p:cNvPr id="10" name="Marcador de texto 9">
            <a:extLst>
              <a:ext uri="{FF2B5EF4-FFF2-40B4-BE49-F238E27FC236}">
                <a16:creationId xmlns:a16="http://schemas.microsoft.com/office/drawing/2014/main" id="{06D74341-327B-4443-BB2C-D5406FE84926}"/>
              </a:ext>
            </a:extLst>
          </p:cNvPr>
          <p:cNvSpPr>
            <a:spLocks noGrp="1"/>
          </p:cNvSpPr>
          <p:nvPr>
            <p:ph type="body" sz="quarter" idx="15"/>
          </p:nvPr>
        </p:nvSpPr>
        <p:spPr>
          <a:xfrm>
            <a:off x="625476" y="2290763"/>
            <a:ext cx="4915246" cy="3205162"/>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Picture Placeholder 6">
            <a:extLst>
              <a:ext uri="{FF2B5EF4-FFF2-40B4-BE49-F238E27FC236}">
                <a16:creationId xmlns:a16="http://schemas.microsoft.com/office/drawing/2014/main" id="{6350708F-F0B4-1658-5AFE-16FD3EA99DB5}"/>
              </a:ext>
            </a:extLst>
          </p:cNvPr>
          <p:cNvSpPr>
            <a:spLocks noGrp="1"/>
          </p:cNvSpPr>
          <p:nvPr>
            <p:ph type="pic" sz="quarter" idx="14"/>
          </p:nvPr>
        </p:nvSpPr>
        <p:spPr>
          <a:xfrm>
            <a:off x="5856288" y="1533101"/>
            <a:ext cx="6335711" cy="4264377"/>
          </a:xfrm>
          <a:prstGeom prst="rect">
            <a:avLst/>
          </a:prstGeom>
        </p:spPr>
        <p:txBody>
          <a:bodyPr anchor="ctr"/>
          <a:lstStyle>
            <a:lvl1pPr marL="0" indent="0" algn="ctr">
              <a:buNone/>
              <a:defRPr/>
            </a:lvl1pPr>
          </a:lstStyle>
          <a:p>
            <a:r>
              <a:rPr lang="es-ES"/>
              <a:t>Haga clic en el icono para agregar una imagen</a:t>
            </a:r>
            <a:endParaRPr lang="en-US"/>
          </a:p>
        </p:txBody>
      </p:sp>
    </p:spTree>
    <p:extLst>
      <p:ext uri="{BB962C8B-B14F-4D97-AF65-F5344CB8AC3E}">
        <p14:creationId xmlns:p14="http://schemas.microsoft.com/office/powerpoint/2010/main" val="2547048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FF0F9-040F-F82A-5272-7C41E31A934B}"/>
              </a:ext>
              <a:ext uri="{C183D7F6-B498-43B3-948B-1728B52AA6E4}">
                <adec:decorative xmlns:adec="http://schemas.microsoft.com/office/drawing/2017/decorative" val="1"/>
              </a:ext>
            </a:extLst>
          </p:cNvPr>
          <p:cNvSpPr/>
          <p:nvPr userDrawn="1"/>
        </p:nvSpPr>
        <p:spPr>
          <a:xfrm>
            <a:off x="0" y="-289711"/>
            <a:ext cx="12192000" cy="6089374"/>
          </a:xfrm>
          <a:custGeom>
            <a:avLst/>
            <a:gdLst>
              <a:gd name="connsiteX0" fmla="*/ 0 w 12192000"/>
              <a:gd name="connsiteY0" fmla="*/ 0 h 4724400"/>
              <a:gd name="connsiteX1" fmla="*/ 12192000 w 12192000"/>
              <a:gd name="connsiteY1" fmla="*/ 0 h 4724400"/>
              <a:gd name="connsiteX2" fmla="*/ 12192000 w 12192000"/>
              <a:gd name="connsiteY2" fmla="*/ 4724400 h 4724400"/>
              <a:gd name="connsiteX3" fmla="*/ 0 w 12192000"/>
              <a:gd name="connsiteY3" fmla="*/ 4724400 h 4724400"/>
              <a:gd name="connsiteX4" fmla="*/ 0 w 12192000"/>
              <a:gd name="connsiteY4" fmla="*/ 0 h 4724400"/>
              <a:gd name="connsiteX0" fmla="*/ 0 w 12192000"/>
              <a:gd name="connsiteY0" fmla="*/ 0 h 6089374"/>
              <a:gd name="connsiteX1" fmla="*/ 12192000 w 12192000"/>
              <a:gd name="connsiteY1" fmla="*/ 0 h 6089374"/>
              <a:gd name="connsiteX2" fmla="*/ 12192000 w 12192000"/>
              <a:gd name="connsiteY2" fmla="*/ 4724400 h 6089374"/>
              <a:gd name="connsiteX3" fmla="*/ 0 w 12192000"/>
              <a:gd name="connsiteY3" fmla="*/ 6089374 h 6089374"/>
              <a:gd name="connsiteX4" fmla="*/ 0 w 12192000"/>
              <a:gd name="connsiteY4" fmla="*/ 0 h 6089374"/>
              <a:gd name="connsiteX0" fmla="*/ 0 w 12192000"/>
              <a:gd name="connsiteY0" fmla="*/ 0 h 6089374"/>
              <a:gd name="connsiteX1" fmla="*/ 12192000 w 12192000"/>
              <a:gd name="connsiteY1" fmla="*/ 0 h 6089374"/>
              <a:gd name="connsiteX2" fmla="*/ 12192000 w 12192000"/>
              <a:gd name="connsiteY2" fmla="*/ 4287078 h 6089374"/>
              <a:gd name="connsiteX3" fmla="*/ 0 w 12192000"/>
              <a:gd name="connsiteY3" fmla="*/ 6089374 h 6089374"/>
              <a:gd name="connsiteX4" fmla="*/ 0 w 12192000"/>
              <a:gd name="connsiteY4" fmla="*/ 0 h 60893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6089374">
                <a:moveTo>
                  <a:pt x="0" y="0"/>
                </a:moveTo>
                <a:lnTo>
                  <a:pt x="12192000" y="0"/>
                </a:lnTo>
                <a:lnTo>
                  <a:pt x="12192000" y="4287078"/>
                </a:lnTo>
                <a:lnTo>
                  <a:pt x="0" y="608937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icture Placeholder 7">
            <a:extLst>
              <a:ext uri="{FF2B5EF4-FFF2-40B4-BE49-F238E27FC236}">
                <a16:creationId xmlns:a16="http://schemas.microsoft.com/office/drawing/2014/main" id="{1E144A32-BCEF-3E52-956D-D7D0DEEAEE2F}"/>
              </a:ext>
            </a:extLst>
          </p:cNvPr>
          <p:cNvSpPr>
            <a:spLocks noGrp="1"/>
          </p:cNvSpPr>
          <p:nvPr>
            <p:ph type="pic" sz="quarter" idx="13"/>
          </p:nvPr>
        </p:nvSpPr>
        <p:spPr>
          <a:xfrm>
            <a:off x="1069495" y="1170052"/>
            <a:ext cx="4008670" cy="4517896"/>
          </a:xfrm>
          <a:custGeom>
            <a:avLst/>
            <a:gdLst>
              <a:gd name="connsiteX0" fmla="*/ 633916 w 4008670"/>
              <a:gd name="connsiteY0" fmla="*/ 0 h 4517896"/>
              <a:gd name="connsiteX1" fmla="*/ 4008670 w 4008670"/>
              <a:gd name="connsiteY1" fmla="*/ 0 h 4517896"/>
              <a:gd name="connsiteX2" fmla="*/ 4008670 w 4008670"/>
              <a:gd name="connsiteY2" fmla="*/ 4517896 h 4517896"/>
              <a:gd name="connsiteX3" fmla="*/ 0 w 4008670"/>
              <a:gd name="connsiteY3" fmla="*/ 4517896 h 4517896"/>
              <a:gd name="connsiteX4" fmla="*/ 0 w 4008670"/>
              <a:gd name="connsiteY4" fmla="*/ 633370 h 4517896"/>
              <a:gd name="connsiteX5" fmla="*/ 633916 w 4008670"/>
              <a:gd name="connsiteY5" fmla="*/ 633370 h 451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670" h="4517896">
                <a:moveTo>
                  <a:pt x="633916" y="0"/>
                </a:moveTo>
                <a:lnTo>
                  <a:pt x="4008670" y="0"/>
                </a:lnTo>
                <a:lnTo>
                  <a:pt x="4008670" y="4517896"/>
                </a:lnTo>
                <a:lnTo>
                  <a:pt x="0" y="4517896"/>
                </a:lnTo>
                <a:lnTo>
                  <a:pt x="0" y="633370"/>
                </a:lnTo>
                <a:lnTo>
                  <a:pt x="633916" y="633370"/>
                </a:lnTo>
                <a:close/>
              </a:path>
            </a:pathLst>
          </a:custGeom>
        </p:spPr>
        <p:txBody>
          <a:bodyPr wrap="square" anchor="ctr">
            <a:noAutofit/>
          </a:bodyPr>
          <a:lstStyle>
            <a:lvl1pPr marL="0" indent="0" algn="ctr">
              <a:buNone/>
              <a:defRPr/>
            </a:lvl1pPr>
          </a:lstStyle>
          <a:p>
            <a:r>
              <a:rPr lang="es-ES"/>
              <a:t>Haga clic en el icono para agregar una imagen</a:t>
            </a:r>
            <a:endParaRPr lang="en-US"/>
          </a:p>
        </p:txBody>
      </p:sp>
      <p:sp>
        <p:nvSpPr>
          <p:cNvPr id="6" name="Título 5">
            <a:extLst>
              <a:ext uri="{FF2B5EF4-FFF2-40B4-BE49-F238E27FC236}">
                <a16:creationId xmlns:a16="http://schemas.microsoft.com/office/drawing/2014/main" id="{55281729-CB7F-2B32-D2D7-5FB2392C0F10}"/>
              </a:ext>
            </a:extLst>
          </p:cNvPr>
          <p:cNvSpPr>
            <a:spLocks noGrp="1"/>
          </p:cNvSpPr>
          <p:nvPr>
            <p:ph type="title"/>
          </p:nvPr>
        </p:nvSpPr>
        <p:spPr>
          <a:xfrm>
            <a:off x="6096000" y="1170052"/>
            <a:ext cx="5257800" cy="1325563"/>
          </a:xfrm>
          <a:prstGeom prst="rect">
            <a:avLst/>
          </a:prstGeom>
        </p:spPr>
        <p:txBody>
          <a:bodyPr/>
          <a:lstStyle/>
          <a:p>
            <a:r>
              <a:rPr lang="es-ES"/>
              <a:t>Haga clic para modificar el estilo de título del patrón</a:t>
            </a:r>
            <a:endParaRPr lang="es-CO"/>
          </a:p>
        </p:txBody>
      </p:sp>
    </p:spTree>
    <p:extLst>
      <p:ext uri="{BB962C8B-B14F-4D97-AF65-F5344CB8AC3E}">
        <p14:creationId xmlns:p14="http://schemas.microsoft.com/office/powerpoint/2010/main" val="3590242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2.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20" Type="http://schemas.openxmlformats.org/officeDocument/2006/relationships/image" Target="../media/image3.sv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Google Shape;138;p18">
            <a:extLst>
              <a:ext uri="{FF2B5EF4-FFF2-40B4-BE49-F238E27FC236}">
                <a16:creationId xmlns:a16="http://schemas.microsoft.com/office/drawing/2014/main" id="{49D4B73B-BB1E-6C47-7C47-82DA76D73832}"/>
              </a:ext>
              <a:ext uri="{C183D7F6-B498-43B3-948B-1728B52AA6E4}">
                <adec:decorative xmlns:adec="http://schemas.microsoft.com/office/drawing/2017/decorative" val="1"/>
              </a:ext>
            </a:extLst>
          </p:cNvPr>
          <p:cNvPicPr preferRelativeResize="0"/>
          <p:nvPr userDrawn="1"/>
        </p:nvPicPr>
        <p:blipFill>
          <a:blip r:embed="rId25">
            <a:alphaModFix/>
          </a:blip>
          <a:stretch>
            <a:fillRect/>
          </a:stretch>
        </p:blipFill>
        <p:spPr>
          <a:xfrm>
            <a:off x="0" y="0"/>
            <a:ext cx="12192000" cy="6858000"/>
          </a:xfrm>
          <a:prstGeom prst="rect">
            <a:avLst/>
          </a:prstGeom>
          <a:noFill/>
          <a:ln>
            <a:noFill/>
          </a:ln>
        </p:spPr>
      </p:pic>
      <p:sp>
        <p:nvSpPr>
          <p:cNvPr id="11" name="Freeform 10">
            <a:extLst>
              <a:ext uri="{FF2B5EF4-FFF2-40B4-BE49-F238E27FC236}">
                <a16:creationId xmlns:a16="http://schemas.microsoft.com/office/drawing/2014/main" id="{D747B86F-740A-FA1B-71D5-331CA188905E}"/>
              </a:ext>
              <a:ext uri="{C183D7F6-B498-43B3-948B-1728B52AA6E4}">
                <adec:decorative xmlns:adec="http://schemas.microsoft.com/office/drawing/2017/decorative" val="1"/>
              </a:ext>
            </a:extLst>
          </p:cNvPr>
          <p:cNvSpPr/>
          <p:nvPr userDrawn="1"/>
        </p:nvSpPr>
        <p:spPr>
          <a:xfrm>
            <a:off x="11270026" y="615016"/>
            <a:ext cx="363282" cy="361542"/>
          </a:xfrm>
          <a:custGeom>
            <a:avLst/>
            <a:gdLst>
              <a:gd name="connsiteX0" fmla="*/ 221192 w 442385"/>
              <a:gd name="connsiteY0" fmla="*/ 0 h 440268"/>
              <a:gd name="connsiteX1" fmla="*/ 222251 w 442385"/>
              <a:gd name="connsiteY1" fmla="*/ 0 h 440268"/>
              <a:gd name="connsiteX2" fmla="*/ 442384 w 442385"/>
              <a:gd name="connsiteY2" fmla="*/ 0 h 440268"/>
              <a:gd name="connsiteX3" fmla="*/ 442384 w 442385"/>
              <a:gd name="connsiteY3" fmla="*/ 220124 h 440268"/>
              <a:gd name="connsiteX4" fmla="*/ 442385 w 442385"/>
              <a:gd name="connsiteY4" fmla="*/ 220134 h 440268"/>
              <a:gd name="connsiteX5" fmla="*/ 442384 w 442385"/>
              <a:gd name="connsiteY5" fmla="*/ 220134 h 440268"/>
              <a:gd name="connsiteX6" fmla="*/ 442384 w 442385"/>
              <a:gd name="connsiteY6" fmla="*/ 440267 h 440268"/>
              <a:gd name="connsiteX7" fmla="*/ 222260 w 442385"/>
              <a:gd name="connsiteY7" fmla="*/ 440267 h 440268"/>
              <a:gd name="connsiteX8" fmla="*/ 222250 w 442385"/>
              <a:gd name="connsiteY8" fmla="*/ 440268 h 440268"/>
              <a:gd name="connsiteX9" fmla="*/ 222251 w 442385"/>
              <a:gd name="connsiteY9" fmla="*/ 440267 h 440268"/>
              <a:gd name="connsiteX10" fmla="*/ 221192 w 442385"/>
              <a:gd name="connsiteY10" fmla="*/ 440267 h 440268"/>
              <a:gd name="connsiteX11" fmla="*/ 0 w 442385"/>
              <a:gd name="connsiteY11" fmla="*/ 440267 h 440268"/>
              <a:gd name="connsiteX12" fmla="*/ 0 w 442385"/>
              <a:gd name="connsiteY12" fmla="*/ 221544 h 440268"/>
              <a:gd name="connsiteX13" fmla="*/ 2259 w 442385"/>
              <a:gd name="connsiteY13" fmla="*/ 221544 h 440268"/>
              <a:gd name="connsiteX14" fmla="*/ 2117 w 442385"/>
              <a:gd name="connsiteY14" fmla="*/ 220133 h 440268"/>
              <a:gd name="connsiteX15" fmla="*/ 6590 w 442385"/>
              <a:gd name="connsiteY15" fmla="*/ 175769 h 440268"/>
              <a:gd name="connsiteX16" fmla="*/ 146562 w 442385"/>
              <a:gd name="connsiteY16" fmla="*/ 13358 h 440268"/>
              <a:gd name="connsiteX17" fmla="*/ 221192 w 442385"/>
              <a:gd name="connsiteY17" fmla="*/ 187 h 44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385" h="440268">
                <a:moveTo>
                  <a:pt x="221192" y="0"/>
                </a:moveTo>
                <a:lnTo>
                  <a:pt x="222251" y="0"/>
                </a:lnTo>
                <a:lnTo>
                  <a:pt x="442384" y="0"/>
                </a:lnTo>
                <a:lnTo>
                  <a:pt x="442384" y="220124"/>
                </a:lnTo>
                <a:lnTo>
                  <a:pt x="442385" y="220134"/>
                </a:lnTo>
                <a:lnTo>
                  <a:pt x="442384" y="220134"/>
                </a:lnTo>
                <a:lnTo>
                  <a:pt x="442384" y="440267"/>
                </a:lnTo>
                <a:lnTo>
                  <a:pt x="222260" y="440267"/>
                </a:lnTo>
                <a:lnTo>
                  <a:pt x="222250" y="440268"/>
                </a:lnTo>
                <a:lnTo>
                  <a:pt x="222251" y="440267"/>
                </a:lnTo>
                <a:lnTo>
                  <a:pt x="221192" y="440267"/>
                </a:lnTo>
                <a:lnTo>
                  <a:pt x="0" y="440267"/>
                </a:lnTo>
                <a:lnTo>
                  <a:pt x="0" y="221544"/>
                </a:lnTo>
                <a:lnTo>
                  <a:pt x="2259" y="221544"/>
                </a:lnTo>
                <a:lnTo>
                  <a:pt x="2117" y="220133"/>
                </a:lnTo>
                <a:lnTo>
                  <a:pt x="6590" y="175769"/>
                </a:lnTo>
                <a:cubicBezTo>
                  <a:pt x="21985" y="100536"/>
                  <a:pt x="75758" y="39282"/>
                  <a:pt x="146562" y="13358"/>
                </a:cubicBezTo>
                <a:lnTo>
                  <a:pt x="221192" y="18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a:p>
        </p:txBody>
      </p:sp>
      <p:sp>
        <p:nvSpPr>
          <p:cNvPr id="4" name="Date Placeholder 3">
            <a:extLst>
              <a:ext uri="{FF2B5EF4-FFF2-40B4-BE49-F238E27FC236}">
                <a16:creationId xmlns:a16="http://schemas.microsoft.com/office/drawing/2014/main" id="{42893DF9-86FC-46E2-465A-BF00D5B14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37B1-F250-BB44-A787-B38E086CCEE1}" type="datetimeFigureOut">
              <a:rPr lang="en-US" smtClean="0"/>
              <a:t>11/7/2024</a:t>
            </a:fld>
            <a:endParaRPr lang="en-US"/>
          </a:p>
        </p:txBody>
      </p:sp>
      <p:sp>
        <p:nvSpPr>
          <p:cNvPr id="5" name="Footer Placeholder 4">
            <a:extLst>
              <a:ext uri="{FF2B5EF4-FFF2-40B4-BE49-F238E27FC236}">
                <a16:creationId xmlns:a16="http://schemas.microsoft.com/office/drawing/2014/main" id="{ECCC9AE6-CA5C-6C8C-7912-B5ADD2D07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0DF1-70A6-E1C4-8C88-2622C80A6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DCBD3-5874-3B44-A01E-6B695B606E1D}" type="slidenum">
              <a:rPr lang="en-US" smtClean="0"/>
              <a:t>‹Nº›</a:t>
            </a:fld>
            <a:endParaRPr lang="en-US"/>
          </a:p>
        </p:txBody>
      </p:sp>
      <p:sp>
        <p:nvSpPr>
          <p:cNvPr id="8" name="Slide Number Placeholder 5">
            <a:extLst>
              <a:ext uri="{FF2B5EF4-FFF2-40B4-BE49-F238E27FC236}">
                <a16:creationId xmlns:a16="http://schemas.microsoft.com/office/drawing/2014/main" id="{37FC2119-906C-A4AC-EA61-59D567E827EE}"/>
              </a:ext>
              <a:ext uri="{C183D7F6-B498-43B3-948B-1728B52AA6E4}">
                <adec:decorative xmlns:adec="http://schemas.microsoft.com/office/drawing/2017/decorative" val="1"/>
              </a:ext>
            </a:extLst>
          </p:cNvPr>
          <p:cNvSpPr txBox="1">
            <a:spLocks/>
          </p:cNvSpPr>
          <p:nvPr userDrawn="1"/>
        </p:nvSpPr>
        <p:spPr>
          <a:xfrm flipH="1">
            <a:off x="11270028" y="615071"/>
            <a:ext cx="379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00">
              <a:solidFill>
                <a:schemeClr val="tx2"/>
              </a:solidFill>
            </a:endParaRPr>
          </a:p>
        </p:txBody>
      </p:sp>
      <p:cxnSp>
        <p:nvCxnSpPr>
          <p:cNvPr id="13" name="Straight Connector 12">
            <a:extLst>
              <a:ext uri="{FF2B5EF4-FFF2-40B4-BE49-F238E27FC236}">
                <a16:creationId xmlns:a16="http://schemas.microsoft.com/office/drawing/2014/main" id="{3D7EAD67-0D4B-24C7-6339-87F4C4F4B284}"/>
              </a:ext>
              <a:ext uri="{C183D7F6-B498-43B3-948B-1728B52AA6E4}">
                <adec:decorative xmlns:adec="http://schemas.microsoft.com/office/drawing/2017/decorative" val="1"/>
              </a:ext>
            </a:extLst>
          </p:cNvPr>
          <p:cNvCxnSpPr>
            <a:cxnSpLocks/>
          </p:cNvCxnSpPr>
          <p:nvPr userDrawn="1"/>
        </p:nvCxnSpPr>
        <p:spPr>
          <a:xfrm>
            <a:off x="11460125" y="1246909"/>
            <a:ext cx="0" cy="5022086"/>
          </a:xfrm>
          <a:prstGeom prst="line">
            <a:avLst/>
          </a:prstGeom>
          <a:ln w="1905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9" name="Gráfico 8" descr="Logo Secretaría Distrital de Hacienda de Bogotá">
            <a:extLst>
              <a:ext uri="{FF2B5EF4-FFF2-40B4-BE49-F238E27FC236}">
                <a16:creationId xmlns:a16="http://schemas.microsoft.com/office/drawing/2014/main" id="{8F092DE6-6792-C3AB-EC0C-E6E0740ECFA5}"/>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9848675" y="6355441"/>
            <a:ext cx="1760229" cy="366088"/>
          </a:xfrm>
          <a:prstGeom prst="rect">
            <a:avLst/>
          </a:prstGeom>
        </p:spPr>
      </p:pic>
    </p:spTree>
    <p:extLst>
      <p:ext uri="{BB962C8B-B14F-4D97-AF65-F5344CB8AC3E}">
        <p14:creationId xmlns:p14="http://schemas.microsoft.com/office/powerpoint/2010/main" val="12623639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703"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Google Shape;138;p18">
            <a:extLst>
              <a:ext uri="{FF2B5EF4-FFF2-40B4-BE49-F238E27FC236}">
                <a16:creationId xmlns:a16="http://schemas.microsoft.com/office/drawing/2014/main" id="{49D4B73B-BB1E-6C47-7C47-82DA76D73832}"/>
              </a:ext>
            </a:extLst>
          </p:cNvPr>
          <p:cNvPicPr preferRelativeResize="0"/>
          <p:nvPr userDrawn="1"/>
        </p:nvPicPr>
        <p:blipFill>
          <a:blip r:embed="rId18">
            <a:alphaModFix/>
          </a:blip>
          <a:stretch>
            <a:fillRect/>
          </a:stretch>
        </p:blipFill>
        <p:spPr>
          <a:xfrm>
            <a:off x="0" y="-281759"/>
            <a:ext cx="12192000" cy="7139759"/>
          </a:xfrm>
          <a:prstGeom prst="rect">
            <a:avLst/>
          </a:prstGeom>
          <a:noFill/>
          <a:ln>
            <a:noFill/>
          </a:ln>
        </p:spPr>
      </p:pic>
      <p:sp>
        <p:nvSpPr>
          <p:cNvPr id="11" name="Freeform 10">
            <a:extLst>
              <a:ext uri="{FF2B5EF4-FFF2-40B4-BE49-F238E27FC236}">
                <a16:creationId xmlns:a16="http://schemas.microsoft.com/office/drawing/2014/main" id="{D747B86F-740A-FA1B-71D5-331CA188905E}"/>
              </a:ext>
            </a:extLst>
          </p:cNvPr>
          <p:cNvSpPr/>
          <p:nvPr userDrawn="1"/>
        </p:nvSpPr>
        <p:spPr>
          <a:xfrm>
            <a:off x="11270026" y="615016"/>
            <a:ext cx="363282" cy="361542"/>
          </a:xfrm>
          <a:custGeom>
            <a:avLst/>
            <a:gdLst>
              <a:gd name="connsiteX0" fmla="*/ 221192 w 442385"/>
              <a:gd name="connsiteY0" fmla="*/ 0 h 440268"/>
              <a:gd name="connsiteX1" fmla="*/ 222251 w 442385"/>
              <a:gd name="connsiteY1" fmla="*/ 0 h 440268"/>
              <a:gd name="connsiteX2" fmla="*/ 442384 w 442385"/>
              <a:gd name="connsiteY2" fmla="*/ 0 h 440268"/>
              <a:gd name="connsiteX3" fmla="*/ 442384 w 442385"/>
              <a:gd name="connsiteY3" fmla="*/ 220124 h 440268"/>
              <a:gd name="connsiteX4" fmla="*/ 442385 w 442385"/>
              <a:gd name="connsiteY4" fmla="*/ 220134 h 440268"/>
              <a:gd name="connsiteX5" fmla="*/ 442384 w 442385"/>
              <a:gd name="connsiteY5" fmla="*/ 220134 h 440268"/>
              <a:gd name="connsiteX6" fmla="*/ 442384 w 442385"/>
              <a:gd name="connsiteY6" fmla="*/ 440267 h 440268"/>
              <a:gd name="connsiteX7" fmla="*/ 222260 w 442385"/>
              <a:gd name="connsiteY7" fmla="*/ 440267 h 440268"/>
              <a:gd name="connsiteX8" fmla="*/ 222250 w 442385"/>
              <a:gd name="connsiteY8" fmla="*/ 440268 h 440268"/>
              <a:gd name="connsiteX9" fmla="*/ 222251 w 442385"/>
              <a:gd name="connsiteY9" fmla="*/ 440267 h 440268"/>
              <a:gd name="connsiteX10" fmla="*/ 221192 w 442385"/>
              <a:gd name="connsiteY10" fmla="*/ 440267 h 440268"/>
              <a:gd name="connsiteX11" fmla="*/ 0 w 442385"/>
              <a:gd name="connsiteY11" fmla="*/ 440267 h 440268"/>
              <a:gd name="connsiteX12" fmla="*/ 0 w 442385"/>
              <a:gd name="connsiteY12" fmla="*/ 221544 h 440268"/>
              <a:gd name="connsiteX13" fmla="*/ 2259 w 442385"/>
              <a:gd name="connsiteY13" fmla="*/ 221544 h 440268"/>
              <a:gd name="connsiteX14" fmla="*/ 2117 w 442385"/>
              <a:gd name="connsiteY14" fmla="*/ 220133 h 440268"/>
              <a:gd name="connsiteX15" fmla="*/ 6590 w 442385"/>
              <a:gd name="connsiteY15" fmla="*/ 175769 h 440268"/>
              <a:gd name="connsiteX16" fmla="*/ 146562 w 442385"/>
              <a:gd name="connsiteY16" fmla="*/ 13358 h 440268"/>
              <a:gd name="connsiteX17" fmla="*/ 221192 w 442385"/>
              <a:gd name="connsiteY17" fmla="*/ 187 h 44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2385" h="440268">
                <a:moveTo>
                  <a:pt x="221192" y="0"/>
                </a:moveTo>
                <a:lnTo>
                  <a:pt x="222251" y="0"/>
                </a:lnTo>
                <a:lnTo>
                  <a:pt x="442384" y="0"/>
                </a:lnTo>
                <a:lnTo>
                  <a:pt x="442384" y="220124"/>
                </a:lnTo>
                <a:lnTo>
                  <a:pt x="442385" y="220134"/>
                </a:lnTo>
                <a:lnTo>
                  <a:pt x="442384" y="220134"/>
                </a:lnTo>
                <a:lnTo>
                  <a:pt x="442384" y="440267"/>
                </a:lnTo>
                <a:lnTo>
                  <a:pt x="222260" y="440267"/>
                </a:lnTo>
                <a:lnTo>
                  <a:pt x="222250" y="440268"/>
                </a:lnTo>
                <a:lnTo>
                  <a:pt x="222251" y="440267"/>
                </a:lnTo>
                <a:lnTo>
                  <a:pt x="221192" y="440267"/>
                </a:lnTo>
                <a:lnTo>
                  <a:pt x="0" y="440267"/>
                </a:lnTo>
                <a:lnTo>
                  <a:pt x="0" y="221544"/>
                </a:lnTo>
                <a:lnTo>
                  <a:pt x="2259" y="221544"/>
                </a:lnTo>
                <a:lnTo>
                  <a:pt x="2117" y="220133"/>
                </a:lnTo>
                <a:lnTo>
                  <a:pt x="6590" y="175769"/>
                </a:lnTo>
                <a:cubicBezTo>
                  <a:pt x="21985" y="100536"/>
                  <a:pt x="75758" y="39282"/>
                  <a:pt x="146562" y="13358"/>
                </a:cubicBezTo>
                <a:lnTo>
                  <a:pt x="221192" y="18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0"/>
          </a:p>
        </p:txBody>
      </p:sp>
      <p:sp>
        <p:nvSpPr>
          <p:cNvPr id="4" name="Date Placeholder 3">
            <a:extLst>
              <a:ext uri="{FF2B5EF4-FFF2-40B4-BE49-F238E27FC236}">
                <a16:creationId xmlns:a16="http://schemas.microsoft.com/office/drawing/2014/main" id="{42893DF9-86FC-46E2-465A-BF00D5B149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37B1-F250-BB44-A787-B38E086CCEE1}" type="datetimeFigureOut">
              <a:rPr lang="en-US" smtClean="0"/>
              <a:t>11/7/2024</a:t>
            </a:fld>
            <a:endParaRPr lang="en-US"/>
          </a:p>
        </p:txBody>
      </p:sp>
      <p:sp>
        <p:nvSpPr>
          <p:cNvPr id="5" name="Footer Placeholder 4">
            <a:extLst>
              <a:ext uri="{FF2B5EF4-FFF2-40B4-BE49-F238E27FC236}">
                <a16:creationId xmlns:a16="http://schemas.microsoft.com/office/drawing/2014/main" id="{ECCC9AE6-CA5C-6C8C-7912-B5ADD2D079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DF90DF1-70A6-E1C4-8C88-2622C80A61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DDCBD3-5874-3B44-A01E-6B695B606E1D}" type="slidenum">
              <a:rPr lang="en-US" smtClean="0"/>
              <a:t>‹Nº›</a:t>
            </a:fld>
            <a:endParaRPr lang="en-US"/>
          </a:p>
        </p:txBody>
      </p:sp>
      <p:sp>
        <p:nvSpPr>
          <p:cNvPr id="8" name="Slide Number Placeholder 5">
            <a:extLst>
              <a:ext uri="{FF2B5EF4-FFF2-40B4-BE49-F238E27FC236}">
                <a16:creationId xmlns:a16="http://schemas.microsoft.com/office/drawing/2014/main" id="{37FC2119-906C-A4AC-EA61-59D567E827EE}"/>
              </a:ext>
            </a:extLst>
          </p:cNvPr>
          <p:cNvSpPr txBox="1">
            <a:spLocks/>
          </p:cNvSpPr>
          <p:nvPr userDrawn="1"/>
        </p:nvSpPr>
        <p:spPr>
          <a:xfrm flipH="1">
            <a:off x="11270028" y="615071"/>
            <a:ext cx="3796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000">
              <a:solidFill>
                <a:schemeClr val="tx2"/>
              </a:solidFill>
            </a:endParaRPr>
          </a:p>
        </p:txBody>
      </p:sp>
      <p:cxnSp>
        <p:nvCxnSpPr>
          <p:cNvPr id="13" name="Straight Connector 12">
            <a:extLst>
              <a:ext uri="{FF2B5EF4-FFF2-40B4-BE49-F238E27FC236}">
                <a16:creationId xmlns:a16="http://schemas.microsoft.com/office/drawing/2014/main" id="{3D7EAD67-0D4B-24C7-6339-87F4C4F4B284}"/>
              </a:ext>
            </a:extLst>
          </p:cNvPr>
          <p:cNvCxnSpPr>
            <a:cxnSpLocks/>
          </p:cNvCxnSpPr>
          <p:nvPr userDrawn="1"/>
        </p:nvCxnSpPr>
        <p:spPr>
          <a:xfrm>
            <a:off x="11460125" y="1246909"/>
            <a:ext cx="0" cy="5022086"/>
          </a:xfrm>
          <a:prstGeom prst="line">
            <a:avLst/>
          </a:prstGeom>
          <a:ln w="19050">
            <a:solidFill>
              <a:schemeClr val="tx1">
                <a:alpha val="15000"/>
              </a:schemeClr>
            </a:solidFill>
          </a:ln>
        </p:spPr>
        <p:style>
          <a:lnRef idx="1">
            <a:schemeClr val="accent1"/>
          </a:lnRef>
          <a:fillRef idx="0">
            <a:schemeClr val="accent1"/>
          </a:fillRef>
          <a:effectRef idx="0">
            <a:schemeClr val="accent1"/>
          </a:effectRef>
          <a:fontRef idx="minor">
            <a:schemeClr val="tx1"/>
          </a:fontRef>
        </p:style>
      </p:cxnSp>
      <p:pic>
        <p:nvPicPr>
          <p:cNvPr id="9" name="Gráfico 8">
            <a:extLst>
              <a:ext uri="{FF2B5EF4-FFF2-40B4-BE49-F238E27FC236}">
                <a16:creationId xmlns:a16="http://schemas.microsoft.com/office/drawing/2014/main" id="{8F092DE6-6792-C3AB-EC0C-E6E0740ECFA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9848675" y="6355441"/>
            <a:ext cx="1760229" cy="366088"/>
          </a:xfrm>
          <a:prstGeom prst="rect">
            <a:avLst/>
          </a:prstGeom>
        </p:spPr>
      </p:pic>
    </p:spTree>
    <p:extLst>
      <p:ext uri="{BB962C8B-B14F-4D97-AF65-F5344CB8AC3E}">
        <p14:creationId xmlns:p14="http://schemas.microsoft.com/office/powerpoint/2010/main" val="3310412461"/>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717" r:id="rId13"/>
    <p:sldLayoutId id="2147483718" r:id="rId14"/>
    <p:sldLayoutId id="2147483719" r:id="rId15"/>
    <p:sldLayoutId id="214748372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package" Target="../embeddings/Microsoft_Excel_Worksheet1.xlsx"/><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chart" Target="../charts/char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png"/><Relationship Id="rId10" Type="http://schemas.openxmlformats.org/officeDocument/2006/relationships/image" Target="../media/image19.jpeg"/><Relationship Id="rId4" Type="http://schemas.openxmlformats.org/officeDocument/2006/relationships/image" Target="../media/image13.png"/><Relationship Id="rId9"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chart" Target="../charts/chart20.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Layout" Target="../slideLayouts/slideLayout1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chart" Target="../charts/chart22.xml"/><Relationship Id="rId1" Type="http://schemas.openxmlformats.org/officeDocument/2006/relationships/slideLayout" Target="../slideLayouts/slideLayout19.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38.png"/><Relationship Id="rId10" Type="http://schemas.microsoft.com/office/2007/relationships/hdphoto" Target="../media/hdphoto3.wdp"/><Relationship Id="rId4" Type="http://schemas.openxmlformats.org/officeDocument/2006/relationships/chart" Target="../charts/chart23.xml"/><Relationship Id="rId9" Type="http://schemas.openxmlformats.org/officeDocument/2006/relationships/image" Target="../media/image4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7.xml"/><Relationship Id="rId5" Type="http://schemas.openxmlformats.org/officeDocument/2006/relationships/image" Target="../media/image44.jpeg"/><Relationship Id="rId4" Type="http://schemas.openxmlformats.org/officeDocument/2006/relationships/image" Target="../media/image43.jpeg"/></Relationships>
</file>

<file path=ppt/slides/_rels/slide4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7.xml"/><Relationship Id="rId4" Type="http://schemas.openxmlformats.org/officeDocument/2006/relationships/image" Target="../media/image48.jpeg"/></Relationships>
</file>

<file path=ppt/slides/_rels/slide4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7.xml"/><Relationship Id="rId5" Type="http://schemas.openxmlformats.org/officeDocument/2006/relationships/image" Target="../media/image52.jpeg"/><Relationship Id="rId4" Type="http://schemas.openxmlformats.org/officeDocument/2006/relationships/image" Target="../media/image51.jpe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chart" Target="../charts/chart24.xml"/><Relationship Id="rId1" Type="http://schemas.openxmlformats.org/officeDocument/2006/relationships/slideLayout" Target="../slideLayouts/slideLayout19.xml"/><Relationship Id="rId6" Type="http://schemas.openxmlformats.org/officeDocument/2006/relationships/image" Target="../media/image57.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Excel_Worksheet.xlsx"/><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9EC4AB1E-617B-3633-7634-4737717DB8F3}"/>
              </a:ext>
            </a:extLst>
          </p:cNvPr>
          <p:cNvPicPr>
            <a:picLocks noGrp="1" noChangeAspect="1"/>
          </p:cNvPicPr>
          <p:nvPr>
            <p:ph type="pic" sz="quarter" idx="13"/>
          </p:nvPr>
        </p:nvPicPr>
        <p:blipFill>
          <a:blip r:embed="rId2"/>
          <a:srcRect l="21888" r="21888"/>
          <a:stretch/>
        </p:blipFill>
        <p:spPr/>
      </p:pic>
      <p:pic>
        <p:nvPicPr>
          <p:cNvPr id="12" name="Marcador de posición de imagen 11" descr="Ciudad con edificios altos&#10;&#10;Descripción generada automáticamente">
            <a:extLst>
              <a:ext uri="{FF2B5EF4-FFF2-40B4-BE49-F238E27FC236}">
                <a16:creationId xmlns:a16="http://schemas.microsoft.com/office/drawing/2014/main" id="{6BACE8B3-BC33-08A2-1D2B-EC74A021FA87}"/>
              </a:ext>
            </a:extLst>
          </p:cNvPr>
          <p:cNvPicPr>
            <a:picLocks noGrp="1" noChangeAspect="1"/>
          </p:cNvPicPr>
          <p:nvPr>
            <p:ph type="pic" sz="quarter" idx="14"/>
          </p:nvPr>
        </p:nvPicPr>
        <p:blipFill>
          <a:blip r:embed="rId2"/>
          <a:srcRect l="21887" r="21887"/>
          <a:stretch/>
        </p:blipFill>
        <p:spPr/>
      </p:pic>
      <p:sp>
        <p:nvSpPr>
          <p:cNvPr id="13" name="Título 12">
            <a:extLst>
              <a:ext uri="{FF2B5EF4-FFF2-40B4-BE49-F238E27FC236}">
                <a16:creationId xmlns:a16="http://schemas.microsoft.com/office/drawing/2014/main" id="{7C93EA49-EEC7-F53D-8C81-80B57DB9085C}"/>
              </a:ext>
            </a:extLst>
          </p:cNvPr>
          <p:cNvSpPr>
            <a:spLocks noGrp="1"/>
          </p:cNvSpPr>
          <p:nvPr>
            <p:ph type="title"/>
          </p:nvPr>
        </p:nvSpPr>
        <p:spPr>
          <a:xfrm>
            <a:off x="2522850" y="2462857"/>
            <a:ext cx="6574211" cy="2213474"/>
          </a:xfrm>
        </p:spPr>
        <p:txBody>
          <a:bodyPr lIns="91440" tIns="45720" rIns="91440" bIns="4572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a:ln>
                  <a:noFill/>
                </a:ln>
                <a:solidFill>
                  <a:srgbClr val="000000"/>
                </a:solidFill>
                <a:effectLst/>
                <a:uLnTx/>
                <a:uFillTx/>
                <a:ea typeface="+mn-ea"/>
                <a:cs typeface="Arial"/>
              </a:rPr>
              <a:t>Presupuesto 2025</a:t>
            </a:r>
            <a:br>
              <a:rPr lang="es-MX" sz="4400" b="1" i="0" u="none" strike="noStrike" kern="1200" cap="none" spc="0" normalizeH="0" baseline="0" noProof="0">
                <a:ln>
                  <a:noFill/>
                </a:ln>
                <a:effectLst/>
                <a:uLnTx/>
                <a:uFillTx/>
                <a:ea typeface="+mn-ea"/>
                <a:cs typeface="Arial" panose="020B0604020202020204" pitchFamily="34" charset="0"/>
              </a:rPr>
            </a:br>
            <a:r>
              <a:rPr kumimoji="0" lang="es-MX" b="1" i="0" u="none" strike="noStrike" kern="1200" cap="none" spc="0" normalizeH="0" baseline="0" noProof="0">
                <a:ln>
                  <a:noFill/>
                </a:ln>
                <a:solidFill>
                  <a:srgbClr val="000000"/>
                </a:solidFill>
                <a:effectLst/>
                <a:uLnTx/>
                <a:uFillTx/>
                <a:ea typeface="+mn-ea"/>
                <a:cs typeface="Arial"/>
              </a:rPr>
              <a:t>PDD Bogotá Camina Segura</a:t>
            </a:r>
            <a:endParaRPr kumimoji="0" lang="es-CO" sz="4400" b="1" i="0" u="none" strike="noStrike" kern="1200" cap="none" spc="0" normalizeH="0" baseline="0" noProof="0">
              <a:ln>
                <a:noFill/>
              </a:ln>
              <a:solidFill>
                <a:srgbClr val="000000"/>
              </a:solidFill>
              <a:effectLst/>
              <a:uLnTx/>
              <a:uFillTx/>
              <a:ea typeface="+mn-ea"/>
              <a:cs typeface="Arial"/>
            </a:endParaRPr>
          </a:p>
        </p:txBody>
      </p:sp>
      <p:sp>
        <p:nvSpPr>
          <p:cNvPr id="23" name="Freeform 22">
            <a:extLst>
              <a:ext uri="{FF2B5EF4-FFF2-40B4-BE49-F238E27FC236}">
                <a16:creationId xmlns:a16="http://schemas.microsoft.com/office/drawing/2014/main" id="{5805DF79-ED81-58BC-EDE6-DCA10FB700FE}"/>
              </a:ext>
            </a:extLst>
          </p:cNvPr>
          <p:cNvSpPr/>
          <p:nvPr/>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24" name="Freeform 23">
            <a:extLst>
              <a:ext uri="{FF2B5EF4-FFF2-40B4-BE49-F238E27FC236}">
                <a16:creationId xmlns:a16="http://schemas.microsoft.com/office/drawing/2014/main" id="{C6251F79-76C7-5F6B-95B9-5A7BF5455C09}"/>
              </a:ext>
            </a:extLst>
          </p:cNvPr>
          <p:cNvSpPr/>
          <p:nvPr/>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33" name="Freeform 32">
            <a:extLst>
              <a:ext uri="{FF2B5EF4-FFF2-40B4-BE49-F238E27FC236}">
                <a16:creationId xmlns:a16="http://schemas.microsoft.com/office/drawing/2014/main" id="{690BB1BD-6FBC-3ED7-6262-ED28FEBC522D}"/>
              </a:ext>
            </a:extLst>
          </p:cNvPr>
          <p:cNvSpPr/>
          <p:nvPr/>
        </p:nvSpPr>
        <p:spPr>
          <a:xfrm>
            <a:off x="6608439" y="993684"/>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60" name="Freeform 59">
            <a:extLst>
              <a:ext uri="{FF2B5EF4-FFF2-40B4-BE49-F238E27FC236}">
                <a16:creationId xmlns:a16="http://schemas.microsoft.com/office/drawing/2014/main" id="{9B628B5E-B0AE-EC9E-C5D8-D712FC33D51B}"/>
              </a:ext>
            </a:extLst>
          </p:cNvPr>
          <p:cNvSpPr/>
          <p:nvPr/>
        </p:nvSpPr>
        <p:spPr>
          <a:xfrm>
            <a:off x="1661461" y="1066297"/>
            <a:ext cx="587002" cy="585345"/>
          </a:xfrm>
          <a:custGeom>
            <a:avLst/>
            <a:gdLst>
              <a:gd name="connsiteX0" fmla="*/ 812802 w 1625602"/>
              <a:gd name="connsiteY0" fmla="*/ 0 h 1621013"/>
              <a:gd name="connsiteX1" fmla="*/ 1625602 w 1625602"/>
              <a:gd name="connsiteY1" fmla="*/ 0 h 1621013"/>
              <a:gd name="connsiteX2" fmla="*/ 1625602 w 1625602"/>
              <a:gd name="connsiteY2" fmla="*/ 812800 h 1621013"/>
              <a:gd name="connsiteX3" fmla="*/ 1317231 w 1625602"/>
              <a:gd name="connsiteY3" fmla="*/ 812800 h 1621013"/>
              <a:gd name="connsiteX4" fmla="*/ 1317231 w 1625602"/>
              <a:gd name="connsiteY4" fmla="*/ 1314458 h 1621013"/>
              <a:gd name="connsiteX5" fmla="*/ 812800 w 1625602"/>
              <a:gd name="connsiteY5" fmla="*/ 1314458 h 1621013"/>
              <a:gd name="connsiteX6" fmla="*/ 812800 w 1625602"/>
              <a:gd name="connsiteY6" fmla="*/ 1621013 h 1621013"/>
              <a:gd name="connsiteX7" fmla="*/ 0 w 1625602"/>
              <a:gd name="connsiteY7" fmla="*/ 1621013 h 1621013"/>
              <a:gd name="connsiteX8" fmla="*/ 0 w 1625602"/>
              <a:gd name="connsiteY8" fmla="*/ 808213 h 1621013"/>
              <a:gd name="connsiteX9" fmla="*/ 810986 w 1625602"/>
              <a:gd name="connsiteY9" fmla="*/ 808213 h 1621013"/>
              <a:gd name="connsiteX10" fmla="*/ 812800 w 1625602"/>
              <a:gd name="connsiteY10" fmla="*/ 808213 h 1621013"/>
              <a:gd name="connsiteX11" fmla="*/ 812802 w 1625602"/>
              <a:gd name="connsiteY11" fmla="*/ 808213 h 1621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5602" h="1621013">
                <a:moveTo>
                  <a:pt x="812802" y="0"/>
                </a:moveTo>
                <a:lnTo>
                  <a:pt x="1625602" y="0"/>
                </a:lnTo>
                <a:lnTo>
                  <a:pt x="1625602" y="812800"/>
                </a:lnTo>
                <a:lnTo>
                  <a:pt x="1317231" y="812800"/>
                </a:lnTo>
                <a:lnTo>
                  <a:pt x="1317231" y="1314458"/>
                </a:lnTo>
                <a:lnTo>
                  <a:pt x="812800" y="1314458"/>
                </a:lnTo>
                <a:lnTo>
                  <a:pt x="812800" y="1621013"/>
                </a:lnTo>
                <a:lnTo>
                  <a:pt x="0" y="1621013"/>
                </a:lnTo>
                <a:lnTo>
                  <a:pt x="0" y="808213"/>
                </a:lnTo>
                <a:lnTo>
                  <a:pt x="810986" y="808213"/>
                </a:lnTo>
                <a:lnTo>
                  <a:pt x="812800" y="808213"/>
                </a:lnTo>
                <a:lnTo>
                  <a:pt x="812802" y="80821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Lexend Deca"/>
              <a:ea typeface="+mn-ea"/>
              <a:cs typeface="+mn-cs"/>
            </a:endParaRPr>
          </a:p>
        </p:txBody>
      </p:sp>
    </p:spTree>
    <p:extLst>
      <p:ext uri="{BB962C8B-B14F-4D97-AF65-F5344CB8AC3E}">
        <p14:creationId xmlns:p14="http://schemas.microsoft.com/office/powerpoint/2010/main" val="37747389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 name="CuadroTexto 4">
            <a:extLst>
              <a:ext uri="{FF2B5EF4-FFF2-40B4-BE49-F238E27FC236}">
                <a16:creationId xmlns:a16="http://schemas.microsoft.com/office/drawing/2014/main" id="{51ED1900-2A3F-164D-A0B5-3B4A2251221F}"/>
              </a:ext>
            </a:extLst>
          </p:cNvPr>
          <p:cNvSpPr txBox="1"/>
          <p:nvPr/>
        </p:nvSpPr>
        <p:spPr>
          <a:xfrm>
            <a:off x="358943" y="353783"/>
            <a:ext cx="10722636" cy="1200329"/>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232A34"/>
                </a:solidFill>
                <a:effectLst/>
                <a:uLnTx/>
                <a:uFillTx/>
                <a:latin typeface="Oswald Medium"/>
                <a:ea typeface="+mn-ea"/>
                <a:cs typeface="+mn-cs"/>
              </a:rPr>
              <a:t>El aumento de los ocupados en Bogotá en años recientes es superior a los 100 mil empleos, superior a lo registrado antes de pandemia (+ 50 mil empleos </a:t>
            </a:r>
            <a:r>
              <a:rPr kumimoji="0" lang="es-MX" sz="2400" b="0" i="0" u="none" strike="noStrike" kern="1200" cap="none" spc="0" normalizeH="0" baseline="0" noProof="0" err="1">
                <a:ln>
                  <a:noFill/>
                </a:ln>
                <a:solidFill>
                  <a:srgbClr val="232A34"/>
                </a:solidFill>
                <a:effectLst/>
                <a:uLnTx/>
                <a:uFillTx/>
                <a:latin typeface="Oswald Medium"/>
                <a:ea typeface="+mn-ea"/>
                <a:cs typeface="+mn-cs"/>
              </a:rPr>
              <a:t>aprox</a:t>
            </a:r>
            <a:r>
              <a:rPr kumimoji="0" lang="es-MX" sz="2400" b="0" i="0" u="none" strike="noStrike" kern="1200" cap="none" spc="0" normalizeH="0" baseline="0" noProof="0">
                <a:ln>
                  <a:noFill/>
                </a:ln>
                <a:solidFill>
                  <a:srgbClr val="232A34"/>
                </a:solidFill>
                <a:effectLst/>
                <a:uLnTx/>
                <a:uFillTx/>
                <a:latin typeface="Oswald Medium"/>
                <a:ea typeface="+mn-ea"/>
                <a:cs typeface="+mn-cs"/>
              </a:rPr>
              <a:t> en promedio)</a:t>
            </a:r>
            <a:endParaRPr kumimoji="0" lang="es-ES" sz="2400" b="0" i="0" u="none" strike="noStrike" kern="1200" cap="none" spc="0" normalizeH="0" baseline="0" noProof="0">
              <a:ln>
                <a:noFill/>
              </a:ln>
              <a:solidFill>
                <a:srgbClr val="232A34"/>
              </a:solidFill>
              <a:effectLst/>
              <a:uLnTx/>
              <a:uFillTx/>
              <a:latin typeface="Oswald Medium"/>
              <a:ea typeface="+mn-ea"/>
              <a:cs typeface="+mn-cs"/>
            </a:endParaRPr>
          </a:p>
        </p:txBody>
      </p:sp>
      <p:sp>
        <p:nvSpPr>
          <p:cNvPr id="4" name="CuadroTexto 3">
            <a:extLst>
              <a:ext uri="{FF2B5EF4-FFF2-40B4-BE49-F238E27FC236}">
                <a16:creationId xmlns:a16="http://schemas.microsoft.com/office/drawing/2014/main" id="{29B3AC93-794D-17A5-9ECB-7FC29344AF91}"/>
              </a:ext>
            </a:extLst>
          </p:cNvPr>
          <p:cNvSpPr txBox="1"/>
          <p:nvPr/>
        </p:nvSpPr>
        <p:spPr>
          <a:xfrm>
            <a:off x="3728917" y="1448124"/>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Población Ocupada, desocupada y Fuera de la Fuerza Laboral (PFFL)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Variación absoluta anual (Miles de personas) – trimestre móvil </a:t>
            </a:r>
          </a:p>
        </p:txBody>
      </p:sp>
      <p:sp>
        <p:nvSpPr>
          <p:cNvPr id="5" name="CuadroTexto 4">
            <a:extLst>
              <a:ext uri="{FF2B5EF4-FFF2-40B4-BE49-F238E27FC236}">
                <a16:creationId xmlns:a16="http://schemas.microsoft.com/office/drawing/2014/main" id="{F45D9772-ACE0-C57E-FDAC-D03B609BD714}"/>
              </a:ext>
            </a:extLst>
          </p:cNvPr>
          <p:cNvSpPr txBox="1"/>
          <p:nvPr/>
        </p:nvSpPr>
        <p:spPr>
          <a:xfrm>
            <a:off x="1063488" y="6168234"/>
            <a:ext cx="903922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Fuente: DANE, Gran Encuesta Integrada de Hogares.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Cálculos: Dirección de Estadísticas y Estudios Fiscales.</a:t>
            </a:r>
          </a:p>
        </p:txBody>
      </p:sp>
      <p:graphicFrame>
        <p:nvGraphicFramePr>
          <p:cNvPr id="2" name="Gráfico 1">
            <a:extLst>
              <a:ext uri="{FF2B5EF4-FFF2-40B4-BE49-F238E27FC236}">
                <a16:creationId xmlns:a16="http://schemas.microsoft.com/office/drawing/2014/main" id="{A2228E17-5CC8-76C5-795D-F21348E868F5}"/>
              </a:ext>
            </a:extLst>
          </p:cNvPr>
          <p:cNvGraphicFramePr>
            <a:graphicFrameLocks/>
          </p:cNvGraphicFramePr>
          <p:nvPr>
            <p:extLst>
              <p:ext uri="{D42A27DB-BD31-4B8C-83A1-F6EECF244321}">
                <p14:modId xmlns:p14="http://schemas.microsoft.com/office/powerpoint/2010/main" val="1297979120"/>
              </p:ext>
            </p:extLst>
          </p:nvPr>
        </p:nvGraphicFramePr>
        <p:xfrm>
          <a:off x="1001579" y="1848234"/>
          <a:ext cx="10080000" cy="4320000"/>
        </p:xfrm>
        <a:graphic>
          <a:graphicData uri="http://schemas.openxmlformats.org/drawingml/2006/chart">
            <c:chart xmlns:c="http://schemas.openxmlformats.org/drawingml/2006/chart" xmlns:r="http://schemas.openxmlformats.org/officeDocument/2006/relationships" r:id="rId2"/>
          </a:graphicData>
        </a:graphic>
      </p:graphicFrame>
      <p:sp>
        <p:nvSpPr>
          <p:cNvPr id="7" name="CuadroTexto 6">
            <a:extLst>
              <a:ext uri="{FF2B5EF4-FFF2-40B4-BE49-F238E27FC236}">
                <a16:creationId xmlns:a16="http://schemas.microsoft.com/office/drawing/2014/main" id="{BA056504-AD2E-FCD0-32F1-C9F319039EDB}"/>
              </a:ext>
            </a:extLst>
          </p:cNvPr>
          <p:cNvSpPr txBox="1"/>
          <p:nvPr/>
        </p:nvSpPr>
        <p:spPr>
          <a:xfrm>
            <a:off x="10400232" y="3151483"/>
            <a:ext cx="478565" cy="276999"/>
          </a:xfrm>
          <a:prstGeom prst="rect">
            <a:avLst/>
          </a:prstGeom>
          <a:noFill/>
        </p:spPr>
        <p:txBody>
          <a:bodyPr wrap="square" rtlCol="0">
            <a:spAutoFit/>
          </a:bodyPr>
          <a:lstStyle/>
          <a:p>
            <a:r>
              <a:rPr lang="es-CO" sz="1200" b="1">
                <a:solidFill>
                  <a:schemeClr val="accent3"/>
                </a:solidFill>
              </a:rPr>
              <a:t>-6</a:t>
            </a:r>
          </a:p>
        </p:txBody>
      </p:sp>
    </p:spTree>
    <p:extLst>
      <p:ext uri="{BB962C8B-B14F-4D97-AF65-F5344CB8AC3E}">
        <p14:creationId xmlns:p14="http://schemas.microsoft.com/office/powerpoint/2010/main" val="6649410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44C9436-A53C-609D-1F11-ED360E453BE7}"/>
            </a:ext>
          </a:extLst>
        </p:cNvPr>
        <p:cNvGrpSpPr/>
        <p:nvPr/>
      </p:nvGrpSpPr>
      <p:grpSpPr>
        <a:xfrm>
          <a:off x="0" y="0"/>
          <a:ext cx="0" cy="0"/>
          <a:chOff x="0" y="0"/>
          <a:chExt cx="0" cy="0"/>
        </a:xfrm>
      </p:grpSpPr>
      <p:sp>
        <p:nvSpPr>
          <p:cNvPr id="4" name="CuadroTexto 4">
            <a:extLst>
              <a:ext uri="{FF2B5EF4-FFF2-40B4-BE49-F238E27FC236}">
                <a16:creationId xmlns:a16="http://schemas.microsoft.com/office/drawing/2014/main" id="{20316DBD-0A1A-0E81-7B42-D3F202EC63A0}"/>
              </a:ext>
            </a:extLst>
          </p:cNvPr>
          <p:cNvSpPr txBox="1"/>
          <p:nvPr/>
        </p:nvSpPr>
        <p:spPr>
          <a:xfrm>
            <a:off x="551879" y="121298"/>
            <a:ext cx="11088243" cy="707886"/>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232A34"/>
                </a:solidFill>
                <a:effectLst/>
                <a:uLnTx/>
                <a:uFillTx/>
                <a:latin typeface="Oswald Medium"/>
                <a:ea typeface="+mn-ea"/>
                <a:cs typeface="+mn-cs"/>
              </a:rPr>
              <a:t>Entre enero y septiembre de 2024, en Bogotá se han creado 211 mil empleos en promedio, lo cual representa un crecimiento anual de los ocupados de 5,3%, mayor que  13 ciudades (2,4%) y el total país (0,7%)</a:t>
            </a:r>
            <a:endParaRPr kumimoji="0" lang="es-ES" sz="2000" b="0" i="0" u="none" strike="noStrike" kern="1200" cap="none" spc="0" normalizeH="0" baseline="0" noProof="0">
              <a:ln>
                <a:noFill/>
              </a:ln>
              <a:solidFill>
                <a:srgbClr val="232A34"/>
              </a:solidFill>
              <a:effectLst/>
              <a:uLnTx/>
              <a:uFillTx/>
              <a:latin typeface="Oswald Medium"/>
              <a:ea typeface="+mn-ea"/>
              <a:cs typeface="+mn-cs"/>
            </a:endParaRPr>
          </a:p>
        </p:txBody>
      </p:sp>
      <p:sp>
        <p:nvSpPr>
          <p:cNvPr id="10" name="CuadroTexto 9">
            <a:extLst>
              <a:ext uri="{FF2B5EF4-FFF2-40B4-BE49-F238E27FC236}">
                <a16:creationId xmlns:a16="http://schemas.microsoft.com/office/drawing/2014/main" id="{9CFEF609-2903-01F8-03CA-E5A9D297658F}"/>
              </a:ext>
            </a:extLst>
          </p:cNvPr>
          <p:cNvSpPr txBox="1"/>
          <p:nvPr/>
        </p:nvSpPr>
        <p:spPr>
          <a:xfrm>
            <a:off x="1562384" y="5376576"/>
            <a:ext cx="90392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Fuente: DANE, Gran Encuesta Integrada de Hogares.</a:t>
            </a:r>
          </a:p>
        </p:txBody>
      </p:sp>
      <p:sp>
        <p:nvSpPr>
          <p:cNvPr id="5" name="CuadroTexto 4">
            <a:extLst>
              <a:ext uri="{FF2B5EF4-FFF2-40B4-BE49-F238E27FC236}">
                <a16:creationId xmlns:a16="http://schemas.microsoft.com/office/drawing/2014/main" id="{56E96F55-D9B7-BF88-6E68-6ABB113AA031}"/>
              </a:ext>
            </a:extLst>
          </p:cNvPr>
          <p:cNvSpPr txBox="1"/>
          <p:nvPr/>
        </p:nvSpPr>
        <p:spPr>
          <a:xfrm>
            <a:off x="3286466" y="2160942"/>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Principales indicadores del mercado laboral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Promedio enero – septiembre </a:t>
            </a:r>
          </a:p>
        </p:txBody>
      </p:sp>
      <p:pic>
        <p:nvPicPr>
          <p:cNvPr id="9" name="Imagen 8">
            <a:extLst>
              <a:ext uri="{FF2B5EF4-FFF2-40B4-BE49-F238E27FC236}">
                <a16:creationId xmlns:a16="http://schemas.microsoft.com/office/drawing/2014/main" id="{E4AE2429-844C-767E-05B9-E31AA849F679}"/>
              </a:ext>
            </a:extLst>
          </p:cNvPr>
          <p:cNvPicPr>
            <a:picLocks noChangeAspect="1"/>
          </p:cNvPicPr>
          <p:nvPr/>
        </p:nvPicPr>
        <p:blipFill>
          <a:blip r:embed="rId3"/>
          <a:stretch>
            <a:fillRect/>
          </a:stretch>
        </p:blipFill>
        <p:spPr>
          <a:xfrm>
            <a:off x="1590391" y="2684162"/>
            <a:ext cx="9011218" cy="2558741"/>
          </a:xfrm>
          <a:prstGeom prst="rect">
            <a:avLst/>
          </a:prstGeom>
        </p:spPr>
      </p:pic>
    </p:spTree>
    <p:extLst>
      <p:ext uri="{BB962C8B-B14F-4D97-AF65-F5344CB8AC3E}">
        <p14:creationId xmlns:p14="http://schemas.microsoft.com/office/powerpoint/2010/main" val="23744546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14CDCB-076B-49C1-AAB8-EC23F3BAF64A}"/>
            </a:ext>
          </a:extLst>
        </p:cNvPr>
        <p:cNvGrpSpPr/>
        <p:nvPr/>
      </p:nvGrpSpPr>
      <p:grpSpPr>
        <a:xfrm>
          <a:off x="0" y="0"/>
          <a:ext cx="0" cy="0"/>
          <a:chOff x="0" y="0"/>
          <a:chExt cx="0" cy="0"/>
        </a:xfrm>
      </p:grpSpPr>
      <p:sp>
        <p:nvSpPr>
          <p:cNvPr id="5" name="Título 4">
            <a:extLst>
              <a:ext uri="{FF2B5EF4-FFF2-40B4-BE49-F238E27FC236}">
                <a16:creationId xmlns:a16="http://schemas.microsoft.com/office/drawing/2014/main" id="{BB7478CE-1FB7-DFCC-1D30-36C2D36F1F5C}"/>
              </a:ext>
            </a:extLst>
          </p:cNvPr>
          <p:cNvSpPr>
            <a:spLocks noGrp="1"/>
          </p:cNvSpPr>
          <p:nvPr>
            <p:ph type="title"/>
          </p:nvPr>
        </p:nvSpPr>
        <p:spPr>
          <a:xfrm>
            <a:off x="813594" y="0"/>
            <a:ext cx="10564813" cy="1015663"/>
          </a:xfrm>
          <a:noFill/>
        </p:spPr>
        <p:txBody>
          <a:bodyPr wrap="square" rtlCol="0">
            <a:spAutoFit/>
          </a:bodyPr>
          <a:lstStyle/>
          <a:p>
            <a:pPr algn="ctr">
              <a:lnSpc>
                <a:spcPct val="100000"/>
              </a:lnSpc>
              <a:spcBef>
                <a:spcPts val="0"/>
              </a:spcBef>
            </a:pPr>
            <a:r>
              <a:rPr lang="es-MX" sz="2000">
                <a:solidFill>
                  <a:srgbClr val="232A34"/>
                </a:solidFill>
                <a:latin typeface="Oswald Medium"/>
                <a:ea typeface="+mn-ea"/>
                <a:cs typeface="+mn-cs"/>
              </a:rPr>
              <a:t>La inflación anual de Bogotá y el total nacional sigue presentando una tendencia decreciente en septiembre, especialmente por alimentos, mientras que arriendos y servicios públicos registran una mayor contribución a la inflación</a:t>
            </a:r>
          </a:p>
        </p:txBody>
      </p:sp>
      <p:sp>
        <p:nvSpPr>
          <p:cNvPr id="3" name="Google Shape;404;p6">
            <a:extLst>
              <a:ext uri="{FF2B5EF4-FFF2-40B4-BE49-F238E27FC236}">
                <a16:creationId xmlns:a16="http://schemas.microsoft.com/office/drawing/2014/main" id="{CFF649A2-4D5A-9757-E9D3-940022A8E112}"/>
              </a:ext>
            </a:extLst>
          </p:cNvPr>
          <p:cNvSpPr/>
          <p:nvPr/>
        </p:nvSpPr>
        <p:spPr>
          <a:xfrm>
            <a:off x="850513" y="6286046"/>
            <a:ext cx="10165669" cy="400069"/>
          </a:xfrm>
          <a:prstGeom prst="rect">
            <a:avLst/>
          </a:prstGeom>
          <a:noFill/>
          <a:ln>
            <a:noFill/>
          </a:ln>
        </p:spPr>
        <p:txBody>
          <a:bodyPr spcFirstLastPara="1" wrap="square" lIns="91425" tIns="45700" rIns="91425" bIns="45700" anchor="t" anchorCtr="0">
            <a:spAutoFit/>
          </a:bodyPr>
          <a:lstStyle/>
          <a:p>
            <a:pPr marL="449580" marR="31115" lvl="0" indent="0" algn="l" defTabSz="914400" rtl="0" eaLnBrk="1" fontAlgn="auto" latinLnBrk="0" hangingPunct="1">
              <a:lnSpc>
                <a:spcPct val="100000"/>
              </a:lnSpc>
              <a:spcBef>
                <a:spcPts val="0"/>
              </a:spcBef>
              <a:spcAft>
                <a:spcPts val="1200"/>
              </a:spcAft>
              <a:buClrTx/>
              <a:buSzTx/>
              <a:buFontTx/>
              <a:buNone/>
              <a:tabLst/>
              <a:defRPr/>
            </a:pPr>
            <a:r>
              <a:rPr kumimoji="0" lang="es-CO" sz="10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Fuente: </a:t>
            </a:r>
            <a:r>
              <a:rPr kumimoji="0" lang="es-CO" sz="1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DANE, Índice de Precios al Consumidor</a:t>
            </a:r>
            <a:endParaRPr kumimoji="0" lang="es-CO" sz="1000" b="0" i="0" u="none" strike="noStrike" kern="1200" cap="none" spc="0" normalizeH="0" baseline="0" noProof="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6" name="CuadroTexto 5">
            <a:extLst>
              <a:ext uri="{FF2B5EF4-FFF2-40B4-BE49-F238E27FC236}">
                <a16:creationId xmlns:a16="http://schemas.microsoft.com/office/drawing/2014/main" id="{8998187E-3D59-F654-E3C1-F1C457E94474}"/>
              </a:ext>
            </a:extLst>
          </p:cNvPr>
          <p:cNvSpPr txBox="1"/>
          <p:nvPr/>
        </p:nvSpPr>
        <p:spPr>
          <a:xfrm>
            <a:off x="2181312" y="1439254"/>
            <a:ext cx="6988046"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Inflación anual (12 meses)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Porcentaje </a:t>
            </a:r>
            <a:endParaRPr kumimoji="0" lang="es-CO" sz="1100" b="0"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endParaRPr>
          </a:p>
        </p:txBody>
      </p:sp>
      <p:graphicFrame>
        <p:nvGraphicFramePr>
          <p:cNvPr id="4" name="Gráfico 3">
            <a:extLst>
              <a:ext uri="{FF2B5EF4-FFF2-40B4-BE49-F238E27FC236}">
                <a16:creationId xmlns:a16="http://schemas.microsoft.com/office/drawing/2014/main" id="{59C296F5-EC90-49FA-AD82-A1C423506225}"/>
              </a:ext>
            </a:extLst>
          </p:cNvPr>
          <p:cNvGraphicFramePr>
            <a:graphicFrameLocks/>
          </p:cNvGraphicFramePr>
          <p:nvPr>
            <p:extLst>
              <p:ext uri="{D42A27DB-BD31-4B8C-83A1-F6EECF244321}">
                <p14:modId xmlns:p14="http://schemas.microsoft.com/office/powerpoint/2010/main" val="3415386608"/>
              </p:ext>
            </p:extLst>
          </p:nvPr>
        </p:nvGraphicFramePr>
        <p:xfrm>
          <a:off x="968117" y="1839323"/>
          <a:ext cx="10564813" cy="444672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31292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0;p6">
            <a:extLst>
              <a:ext uri="{FF2B5EF4-FFF2-40B4-BE49-F238E27FC236}">
                <a16:creationId xmlns:a16="http://schemas.microsoft.com/office/drawing/2014/main" id="{419066CF-2FBB-3DEF-A934-5BB0CD6F0EE2}"/>
              </a:ext>
            </a:extLst>
          </p:cNvPr>
          <p:cNvSpPr txBox="1"/>
          <p:nvPr/>
        </p:nvSpPr>
        <p:spPr>
          <a:xfrm>
            <a:off x="741107" y="274512"/>
            <a:ext cx="10709787" cy="954107"/>
          </a:xfrm>
          <a:prstGeom prst="rect">
            <a:avLst/>
          </a:prstGeom>
          <a:noFill/>
          <a:ln>
            <a:noFill/>
          </a:ln>
        </p:spPr>
        <p:txBody>
          <a:bodyPr spcFirstLastPara="1" wrap="square" lIns="91425" tIns="45700" rIns="91425" bIns="45700" anchor="t" anchorCtr="0">
            <a:noAutofit/>
          </a:bodyPr>
          <a:lstStyle>
            <a:defPPr>
              <a:defRPr lang="en-US"/>
            </a:defPPr>
            <a:lvl1pPr eaLnBrk="0" fontAlgn="base" hangingPunct="0">
              <a:lnSpc>
                <a:spcPct val="100000"/>
              </a:lnSpc>
              <a:spcBef>
                <a:spcPct val="0"/>
              </a:spcBef>
              <a:spcAft>
                <a:spcPct val="0"/>
              </a:spcAft>
              <a:buNone/>
              <a:defRPr sz="2000">
                <a:solidFill>
                  <a:srgbClr val="232A34"/>
                </a:solidFill>
                <a:latin typeface="Oswald Medium"/>
                <a:ea typeface="+mj-ea"/>
                <a:cs typeface="Arial" panose="020B0604020202020204" pitchFamily="34" charset="0"/>
              </a:defRPr>
            </a:lvl1pPr>
          </a:lstStyle>
          <a:p>
            <a:pPr algn="ctr"/>
            <a:r>
              <a:rPr lang="es-MX" sz="2200">
                <a:sym typeface="Arial Narrow"/>
              </a:rPr>
              <a:t>Los pronósticos recientes sobre el crecimiento del PIB a nivel nacional reflejan ajustes al alza en 2024 y un repunte en 2025</a:t>
            </a:r>
          </a:p>
        </p:txBody>
      </p:sp>
      <p:sp>
        <p:nvSpPr>
          <p:cNvPr id="7" name="Google Shape;404;p6">
            <a:extLst>
              <a:ext uri="{FF2B5EF4-FFF2-40B4-BE49-F238E27FC236}">
                <a16:creationId xmlns:a16="http://schemas.microsoft.com/office/drawing/2014/main" id="{35CA5BB8-0B85-4F16-BB47-9D3D2E023D75}"/>
              </a:ext>
            </a:extLst>
          </p:cNvPr>
          <p:cNvSpPr/>
          <p:nvPr/>
        </p:nvSpPr>
        <p:spPr>
          <a:xfrm>
            <a:off x="220516" y="4132212"/>
            <a:ext cx="1679620" cy="2200562"/>
          </a:xfrm>
          <a:prstGeom prst="rect">
            <a:avLst/>
          </a:prstGeom>
          <a:noFill/>
          <a:ln>
            <a:noFill/>
          </a:ln>
        </p:spPr>
        <p:txBody>
          <a:bodyPr spcFirstLastPara="1" wrap="square" lIns="91425" tIns="45700" rIns="91425" bIns="45700" anchor="t" anchorCtr="0">
            <a:spAutoFit/>
          </a:bodyPr>
          <a:lstStyle/>
          <a:p>
            <a:pPr marL="0" marR="31115" lvl="0" indent="0" defTabSz="914400" rtl="0" eaLnBrk="0" fontAlgn="base" latinLnBrk="0" hangingPunct="0">
              <a:lnSpc>
                <a:spcPct val="100000"/>
              </a:lnSpc>
              <a:spcBef>
                <a:spcPct val="0"/>
              </a:spcBef>
              <a:spcAft>
                <a:spcPts val="1200"/>
              </a:spcAft>
              <a:buClrTx/>
              <a:buSzTx/>
              <a:buFontTx/>
              <a:buNone/>
              <a:tabLst/>
              <a:defRPr/>
            </a:pPr>
            <a:r>
              <a:rPr kumimoji="0" lang="es-MX" sz="900" b="1"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Fuente: </a:t>
            </a:r>
            <a:r>
              <a:rPr kumimoji="0" lang="es-MX"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Ministerio de Hacienda y Crédito Público. JP Morgan. Banco Mundial. Fedesarrollo. Corficolombiana. Organización de las Naciones Unidas. Organización para la Cooperación y el Desarrollo Económico. Banco de Bogotá. Bancolombia. BBVA </a:t>
            </a:r>
            <a:r>
              <a:rPr kumimoji="0" lang="es-MX" sz="900" b="0" i="0" u="none" strike="noStrike" kern="1200" cap="none" spc="0" normalizeH="0" baseline="0" noProof="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Research</a:t>
            </a:r>
            <a:r>
              <a:rPr kumimoji="0" lang="es-MX" sz="9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 Fondo Monetario Internacional y Banco de la República y Banco</a:t>
            </a:r>
            <a:r>
              <a:rPr kumimoji="0" lang="es-MX" sz="1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sym typeface="Arial"/>
              </a:rPr>
              <a:t>.</a:t>
            </a:r>
            <a:endParaRPr kumimoji="0" lang="es-CO" sz="10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sp>
        <p:nvSpPr>
          <p:cNvPr id="11" name="CuadroTexto 10">
            <a:extLst>
              <a:ext uri="{FF2B5EF4-FFF2-40B4-BE49-F238E27FC236}">
                <a16:creationId xmlns:a16="http://schemas.microsoft.com/office/drawing/2014/main" id="{D6F3DB60-C039-D24B-48A9-8742C7A54096}"/>
              </a:ext>
            </a:extLst>
          </p:cNvPr>
          <p:cNvSpPr txBox="1"/>
          <p:nvPr/>
        </p:nvSpPr>
        <p:spPr>
          <a:xfrm>
            <a:off x="2937116" y="1298782"/>
            <a:ext cx="6317767"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Crecimiento PIB 2024 y 2025 – Colombia – Proyecciones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Variación anual (%) </a:t>
            </a:r>
            <a:endParaRPr kumimoji="0" lang="es-CO"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graphicFrame>
        <p:nvGraphicFramePr>
          <p:cNvPr id="3" name="Objeto 2">
            <a:extLst>
              <a:ext uri="{FF2B5EF4-FFF2-40B4-BE49-F238E27FC236}">
                <a16:creationId xmlns:a16="http://schemas.microsoft.com/office/drawing/2014/main" id="{876B1355-552A-346F-4611-7441625FE977}"/>
              </a:ext>
            </a:extLst>
          </p:cNvPr>
          <p:cNvGraphicFramePr>
            <a:graphicFrameLocks noChangeAspect="1"/>
          </p:cNvGraphicFramePr>
          <p:nvPr>
            <p:extLst>
              <p:ext uri="{D42A27DB-BD31-4B8C-83A1-F6EECF244321}">
                <p14:modId xmlns:p14="http://schemas.microsoft.com/office/powerpoint/2010/main" val="1009784944"/>
              </p:ext>
            </p:extLst>
          </p:nvPr>
        </p:nvGraphicFramePr>
        <p:xfrm>
          <a:off x="2211388" y="2092325"/>
          <a:ext cx="7989887" cy="3951288"/>
        </p:xfrm>
        <a:graphic>
          <a:graphicData uri="http://schemas.openxmlformats.org/presentationml/2006/ole">
            <mc:AlternateContent xmlns:mc="http://schemas.openxmlformats.org/markup-compatibility/2006">
              <mc:Choice xmlns:v="urn:schemas-microsoft-com:vml" Requires="v">
                <p:oleObj name="Worksheet" r:id="rId2" imgW="7613743" imgH="3765852" progId="Excel.Sheet.12">
                  <p:embed/>
                </p:oleObj>
              </mc:Choice>
              <mc:Fallback>
                <p:oleObj name="Worksheet" r:id="rId2" imgW="7613743" imgH="3765852" progId="Excel.Sheet.12">
                  <p:embed/>
                  <p:pic>
                    <p:nvPicPr>
                      <p:cNvPr id="3" name="Objeto 2">
                        <a:extLst>
                          <a:ext uri="{FF2B5EF4-FFF2-40B4-BE49-F238E27FC236}">
                            <a16:creationId xmlns:a16="http://schemas.microsoft.com/office/drawing/2014/main" id="{876B1355-552A-346F-4611-7441625FE977}"/>
                          </a:ext>
                        </a:extLst>
                      </p:cNvPr>
                      <p:cNvPicPr/>
                      <p:nvPr/>
                    </p:nvPicPr>
                    <p:blipFill>
                      <a:blip r:embed="rId3"/>
                      <a:stretch>
                        <a:fillRect/>
                      </a:stretch>
                    </p:blipFill>
                    <p:spPr>
                      <a:xfrm>
                        <a:off x="2211388" y="2092325"/>
                        <a:ext cx="7989887" cy="3951288"/>
                      </a:xfrm>
                      <a:prstGeom prst="rect">
                        <a:avLst/>
                      </a:prstGeom>
                    </p:spPr>
                  </p:pic>
                </p:oleObj>
              </mc:Fallback>
            </mc:AlternateContent>
          </a:graphicData>
        </a:graphic>
      </p:graphicFrame>
    </p:spTree>
    <p:extLst>
      <p:ext uri="{BB962C8B-B14F-4D97-AF65-F5344CB8AC3E}">
        <p14:creationId xmlns:p14="http://schemas.microsoft.com/office/powerpoint/2010/main" val="199005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D9B06A94-A57A-9DD7-2391-7895BE6E4285}"/>
              </a:ext>
            </a:extLst>
          </p:cNvPr>
          <p:cNvSpPr txBox="1"/>
          <p:nvPr/>
        </p:nvSpPr>
        <p:spPr>
          <a:xfrm>
            <a:off x="330811" y="136435"/>
            <a:ext cx="10722636" cy="830997"/>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stStyle>
          <a:p>
            <a:r>
              <a:rPr lang="es-MX"/>
              <a:t>La inversión pública en infraestructura acelerará la convergencia al crecimiento económico potencial de la ciudad (4,1%)</a:t>
            </a:r>
          </a:p>
        </p:txBody>
      </p:sp>
      <p:sp>
        <p:nvSpPr>
          <p:cNvPr id="3" name="CuadroTexto 2">
            <a:extLst>
              <a:ext uri="{FF2B5EF4-FFF2-40B4-BE49-F238E27FC236}">
                <a16:creationId xmlns:a16="http://schemas.microsoft.com/office/drawing/2014/main" id="{AC4A450A-44E7-A9CA-F719-716341F425B0}"/>
              </a:ext>
            </a:extLst>
          </p:cNvPr>
          <p:cNvSpPr txBox="1"/>
          <p:nvPr/>
        </p:nvSpPr>
        <p:spPr>
          <a:xfrm>
            <a:off x="2533246" y="1392174"/>
            <a:ext cx="6317767" cy="707886"/>
          </a:xfrm>
          <a:prstGeom prst="rect">
            <a:avLst/>
          </a:prstGeom>
          <a:noFill/>
        </p:spPr>
        <p:txBody>
          <a:bodyPr wrap="square" lIns="91440" tIns="45720" rIns="91440" bIns="45720" anchor="t">
            <a:spAutoFit/>
          </a:bodyPr>
          <a:lstStyle/>
          <a:p>
            <a:pPr algn="ctr">
              <a:defRPr/>
            </a:pPr>
            <a:r>
              <a:rPr lang="es-CO" sz="2000" b="1">
                <a:latin typeface="Oswald" panose="00000500000000000000" pitchFamily="2" charset="0"/>
                <a:ea typeface="Times New Roman" panose="02020603050405020304" pitchFamily="18" charset="0"/>
                <a:sym typeface="Arial"/>
              </a:rPr>
              <a:t>Crecimiento promedio PIB Bogotá </a:t>
            </a:r>
          </a:p>
          <a:p>
            <a:pPr algn="ctr">
              <a:defRPr/>
            </a:pPr>
            <a:r>
              <a:rPr lang="es-CO" sz="2000" i="1">
                <a:latin typeface="Oswald" panose="00000500000000000000" pitchFamily="2" charset="0"/>
                <a:ea typeface="Times New Roman" panose="02020603050405020304" pitchFamily="18" charset="0"/>
                <a:sym typeface="Arial"/>
              </a:rPr>
              <a:t>Porcentaje</a:t>
            </a:r>
          </a:p>
        </p:txBody>
      </p:sp>
      <p:sp>
        <p:nvSpPr>
          <p:cNvPr id="10" name="CuadroTexto 9">
            <a:extLst>
              <a:ext uri="{FF2B5EF4-FFF2-40B4-BE49-F238E27FC236}">
                <a16:creationId xmlns:a16="http://schemas.microsoft.com/office/drawing/2014/main" id="{901E333F-70F5-01C5-85A8-8598389E98F2}"/>
              </a:ext>
            </a:extLst>
          </p:cNvPr>
          <p:cNvSpPr txBox="1"/>
          <p:nvPr/>
        </p:nvSpPr>
        <p:spPr>
          <a:xfrm>
            <a:off x="876299" y="6106509"/>
            <a:ext cx="9039225" cy="246221"/>
          </a:xfrm>
          <a:prstGeom prst="rect">
            <a:avLst/>
          </a:prstGeom>
          <a:noFill/>
        </p:spPr>
        <p:txBody>
          <a:bodyPr wrap="square">
            <a:spAutoFit/>
          </a:bodyPr>
          <a:lstStyle/>
          <a:p>
            <a:r>
              <a:rPr lang="es-MX" sz="1000">
                <a:latin typeface="Arial" panose="020B0604020202020204" pitchFamily="34" charset="0"/>
                <a:cs typeface="Arial" panose="020B0604020202020204" pitchFamily="34" charset="0"/>
              </a:rPr>
              <a:t>Cálculos: Secretaría Distrital de Hacienda. </a:t>
            </a:r>
          </a:p>
        </p:txBody>
      </p:sp>
      <p:graphicFrame>
        <p:nvGraphicFramePr>
          <p:cNvPr id="8" name="Gráfico 7">
            <a:extLst>
              <a:ext uri="{FF2B5EF4-FFF2-40B4-BE49-F238E27FC236}">
                <a16:creationId xmlns:a16="http://schemas.microsoft.com/office/drawing/2014/main" id="{4B09F845-F5E4-3310-638E-7FF06C6F103D}"/>
              </a:ext>
            </a:extLst>
          </p:cNvPr>
          <p:cNvGraphicFramePr>
            <a:graphicFrameLocks/>
          </p:cNvGraphicFramePr>
          <p:nvPr/>
        </p:nvGraphicFramePr>
        <p:xfrm>
          <a:off x="1065649" y="1891147"/>
          <a:ext cx="9252962" cy="4230253"/>
        </p:xfrm>
        <a:graphic>
          <a:graphicData uri="http://schemas.openxmlformats.org/drawingml/2006/chart">
            <c:chart xmlns:c="http://schemas.openxmlformats.org/drawingml/2006/chart" xmlns:r="http://schemas.openxmlformats.org/officeDocument/2006/relationships" r:id="rId3"/>
          </a:graphicData>
        </a:graphic>
      </p:graphicFrame>
      <p:sp>
        <p:nvSpPr>
          <p:cNvPr id="2" name="CuadroTexto 1">
            <a:extLst>
              <a:ext uri="{FF2B5EF4-FFF2-40B4-BE49-F238E27FC236}">
                <a16:creationId xmlns:a16="http://schemas.microsoft.com/office/drawing/2014/main" id="{D683F386-E061-6C1E-FB63-CCB45BB64608}"/>
              </a:ext>
            </a:extLst>
          </p:cNvPr>
          <p:cNvSpPr txBox="1"/>
          <p:nvPr/>
        </p:nvSpPr>
        <p:spPr>
          <a:xfrm>
            <a:off x="6646984" y="5733128"/>
            <a:ext cx="2509889" cy="276999"/>
          </a:xfrm>
          <a:prstGeom prst="rect">
            <a:avLst/>
          </a:prstGeom>
          <a:noFill/>
        </p:spPr>
        <p:txBody>
          <a:bodyPr wrap="square" rtlCol="0">
            <a:spAutoFit/>
          </a:bodyPr>
          <a:lstStyle/>
          <a:p>
            <a:r>
              <a:rPr lang="es-CO" sz="1200">
                <a:solidFill>
                  <a:schemeClr val="tx1">
                    <a:lumMod val="75000"/>
                    <a:lumOff val="25000"/>
                  </a:schemeClr>
                </a:solidFill>
                <a:latin typeface="+mj-lt"/>
              </a:rPr>
              <a:t>(Crecimiento adicional)</a:t>
            </a:r>
          </a:p>
        </p:txBody>
      </p:sp>
    </p:spTree>
    <p:extLst>
      <p:ext uri="{BB962C8B-B14F-4D97-AF65-F5344CB8AC3E}">
        <p14:creationId xmlns:p14="http://schemas.microsoft.com/office/powerpoint/2010/main" val="3698981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1063A-37E6-96BA-BEFE-6CC54D28B7F1}"/>
            </a:ext>
          </a:extLst>
        </p:cNvPr>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6D167DB6-E14D-55B4-1F8E-EFE7D9955C30}"/>
              </a:ext>
            </a:extLst>
          </p:cNvPr>
          <p:cNvPicPr>
            <a:picLocks noGrp="1" noChangeAspect="1"/>
          </p:cNvPicPr>
          <p:nvPr>
            <p:ph type="pic" sz="quarter" idx="13"/>
          </p:nvPr>
        </p:nvPicPr>
        <p:blipFill>
          <a:blip r:embed="rId2"/>
          <a:srcRect l="21888" r="21888"/>
          <a:stretch/>
        </p:blipFill>
        <p:spPr/>
      </p:pic>
      <p:pic>
        <p:nvPicPr>
          <p:cNvPr id="12" name="Marcador de posición de imagen 11" descr="Ciudad con edificios altos&#10;&#10;Descripción generada automáticamente">
            <a:extLst>
              <a:ext uri="{FF2B5EF4-FFF2-40B4-BE49-F238E27FC236}">
                <a16:creationId xmlns:a16="http://schemas.microsoft.com/office/drawing/2014/main" id="{9715E563-881A-E64D-8ABE-29C40A482854}"/>
              </a:ext>
            </a:extLst>
          </p:cNvPr>
          <p:cNvPicPr>
            <a:picLocks noGrp="1" noChangeAspect="1"/>
          </p:cNvPicPr>
          <p:nvPr>
            <p:ph type="pic" sz="quarter" idx="14"/>
          </p:nvPr>
        </p:nvPicPr>
        <p:blipFill>
          <a:blip r:embed="rId2"/>
          <a:srcRect l="21887" r="21887"/>
          <a:stretch/>
        </p:blipFill>
        <p:spPr/>
      </p:pic>
      <p:sp>
        <p:nvSpPr>
          <p:cNvPr id="13" name="Título 12">
            <a:extLst>
              <a:ext uri="{FF2B5EF4-FFF2-40B4-BE49-F238E27FC236}">
                <a16:creationId xmlns:a16="http://schemas.microsoft.com/office/drawing/2014/main" id="{2B9AFC23-BA77-7BD4-B3EA-210BB27476A3}"/>
              </a:ext>
            </a:extLst>
          </p:cNvPr>
          <p:cNvSpPr>
            <a:spLocks noGrp="1"/>
          </p:cNvSpPr>
          <p:nvPr>
            <p:ph type="title"/>
          </p:nvPr>
        </p:nvSpPr>
        <p:spPr>
          <a:xfrm>
            <a:off x="3795943" y="2994027"/>
            <a:ext cx="3665955" cy="1325563"/>
          </a:xfrm>
        </p:spPr>
        <p:txBody>
          <a:bodyPr/>
          <a:lstStyle/>
          <a:p>
            <a:r>
              <a:rPr lang="es-MX"/>
              <a:t>Resultados fiscales proyectados</a:t>
            </a:r>
            <a:br>
              <a:rPr lang="es-MX"/>
            </a:br>
            <a:br>
              <a:rPr lang="es-MX"/>
            </a:br>
            <a:br>
              <a:rPr lang="es-MX"/>
            </a:br>
            <a:r>
              <a:rPr lang="es-MX"/>
              <a:t> </a:t>
            </a:r>
            <a:br>
              <a:rPr lang="es-MX"/>
            </a:br>
            <a:br>
              <a:rPr lang="es-MX"/>
            </a:br>
            <a:br>
              <a:rPr lang="es-MX"/>
            </a:br>
            <a:endParaRPr lang="es-MX"/>
          </a:p>
        </p:txBody>
      </p:sp>
      <p:sp>
        <p:nvSpPr>
          <p:cNvPr id="23" name="Freeform 22">
            <a:extLst>
              <a:ext uri="{FF2B5EF4-FFF2-40B4-BE49-F238E27FC236}">
                <a16:creationId xmlns:a16="http://schemas.microsoft.com/office/drawing/2014/main" id="{1580EBBD-732D-361B-7D83-A2762E3FB4FE}"/>
              </a:ext>
            </a:extLst>
          </p:cNvPr>
          <p:cNvSpPr/>
          <p:nvPr/>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24" name="Freeform 23">
            <a:extLst>
              <a:ext uri="{FF2B5EF4-FFF2-40B4-BE49-F238E27FC236}">
                <a16:creationId xmlns:a16="http://schemas.microsoft.com/office/drawing/2014/main" id="{F1031C82-50B9-4524-DF17-B74007009400}"/>
              </a:ext>
            </a:extLst>
          </p:cNvPr>
          <p:cNvSpPr/>
          <p:nvPr/>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33" name="Freeform 32">
            <a:extLst>
              <a:ext uri="{FF2B5EF4-FFF2-40B4-BE49-F238E27FC236}">
                <a16:creationId xmlns:a16="http://schemas.microsoft.com/office/drawing/2014/main" id="{6687B178-4ABB-519B-6832-EBF6FDB3933F}"/>
              </a:ext>
            </a:extLst>
          </p:cNvPr>
          <p:cNvSpPr/>
          <p:nvPr/>
        </p:nvSpPr>
        <p:spPr>
          <a:xfrm>
            <a:off x="5298084" y="0"/>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Tree>
    <p:extLst>
      <p:ext uri="{BB962C8B-B14F-4D97-AF65-F5344CB8AC3E}">
        <p14:creationId xmlns:p14="http://schemas.microsoft.com/office/powerpoint/2010/main" val="4250941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47A03A6-0341-46C6-DFB6-698AAB180FC0}"/>
              </a:ext>
            </a:extLst>
          </p:cNvPr>
          <p:cNvSpPr txBox="1">
            <a:spLocks/>
          </p:cNvSpPr>
          <p:nvPr/>
        </p:nvSpPr>
        <p:spPr>
          <a:xfrm>
            <a:off x="430100" y="186249"/>
            <a:ext cx="11412129" cy="461665"/>
          </a:xfrm>
          <a:prstGeom prst="rect">
            <a:avLst/>
          </a:prstGeom>
          <a:noFill/>
        </p:spPr>
        <p:txBody>
          <a:bodyPr wrap="square" rtlCol="0">
            <a:spAutoFit/>
          </a:bodyPr>
          <a:lstStyle>
            <a:defPPr>
              <a:defRPr lang="es-CO"/>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vl2pPr>
              <a:lnSpc>
                <a:spcPct val="90000"/>
              </a:lnSpc>
              <a:defRPr sz="3200" b="1">
                <a:solidFill>
                  <a:srgbClr val="C00000"/>
                </a:solidFill>
                <a:latin typeface="Arial" panose="020B0604020202020204" pitchFamily="34" charset="0"/>
                <a:cs typeface="Arial" panose="020B0604020202020204" pitchFamily="34" charset="0"/>
              </a:defRPr>
            </a:lvl2pPr>
            <a:lvl3pPr>
              <a:lnSpc>
                <a:spcPct val="90000"/>
              </a:lnSpc>
              <a:defRPr sz="3200" b="1">
                <a:solidFill>
                  <a:srgbClr val="C00000"/>
                </a:solidFill>
                <a:latin typeface="Arial" panose="020B0604020202020204" pitchFamily="34" charset="0"/>
                <a:cs typeface="Arial" panose="020B0604020202020204" pitchFamily="34" charset="0"/>
              </a:defRPr>
            </a:lvl3pPr>
            <a:lvl4pPr>
              <a:lnSpc>
                <a:spcPct val="90000"/>
              </a:lnSpc>
              <a:defRPr sz="3200" b="1">
                <a:solidFill>
                  <a:srgbClr val="C00000"/>
                </a:solidFill>
                <a:latin typeface="Arial" panose="020B0604020202020204" pitchFamily="34" charset="0"/>
                <a:cs typeface="Arial" panose="020B0604020202020204" pitchFamily="34" charset="0"/>
              </a:defRPr>
            </a:lvl4pPr>
            <a:lvl5pPr>
              <a:lnSpc>
                <a:spcPct val="90000"/>
              </a:lnSpc>
              <a:defRPr sz="3200" b="1">
                <a:solidFill>
                  <a:srgbClr val="C00000"/>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a:lstStyle>
          <a:p>
            <a:r>
              <a:rPr lang="es-MX"/>
              <a:t>Balance fiscal y primario de mediano plazo</a:t>
            </a:r>
          </a:p>
        </p:txBody>
      </p:sp>
      <p:sp>
        <p:nvSpPr>
          <p:cNvPr id="6" name="Título 1">
            <a:extLst>
              <a:ext uri="{FF2B5EF4-FFF2-40B4-BE49-F238E27FC236}">
                <a16:creationId xmlns:a16="http://schemas.microsoft.com/office/drawing/2014/main" id="{59266C52-5FAF-4A30-66EE-B7A39E1EC51B}"/>
              </a:ext>
            </a:extLst>
          </p:cNvPr>
          <p:cNvSpPr txBox="1">
            <a:spLocks/>
          </p:cNvSpPr>
          <p:nvPr/>
        </p:nvSpPr>
        <p:spPr>
          <a:xfrm>
            <a:off x="500606" y="677583"/>
            <a:ext cx="10947282" cy="712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CO" altLang="es-CO" sz="1600" b="1">
                <a:latin typeface="Arial" panose="020B0604020202020204" pitchFamily="34" charset="0"/>
                <a:cs typeface="Arial" panose="020B0604020202020204" pitchFamily="34" charset="0"/>
              </a:rPr>
              <a:t>Balance fiscal y Primario 2024 – 2035 proyectado de la Administración Central como % PIB</a:t>
            </a:r>
          </a:p>
        </p:txBody>
      </p:sp>
      <p:graphicFrame>
        <p:nvGraphicFramePr>
          <p:cNvPr id="8" name="Tabla 7">
            <a:extLst>
              <a:ext uri="{FF2B5EF4-FFF2-40B4-BE49-F238E27FC236}">
                <a16:creationId xmlns:a16="http://schemas.microsoft.com/office/drawing/2014/main" id="{39D3E49E-4100-C6C5-E79C-C77702B63C6F}"/>
              </a:ext>
            </a:extLst>
          </p:cNvPr>
          <p:cNvGraphicFramePr>
            <a:graphicFrameLocks noGrp="1"/>
          </p:cNvGraphicFramePr>
          <p:nvPr>
            <p:extLst>
              <p:ext uri="{D42A27DB-BD31-4B8C-83A1-F6EECF244321}">
                <p14:modId xmlns:p14="http://schemas.microsoft.com/office/powerpoint/2010/main" val="1033142640"/>
              </p:ext>
            </p:extLst>
          </p:nvPr>
        </p:nvGraphicFramePr>
        <p:xfrm>
          <a:off x="755887" y="1250751"/>
          <a:ext cx="10692002" cy="4356497"/>
        </p:xfrm>
        <a:graphic>
          <a:graphicData uri="http://schemas.openxmlformats.org/drawingml/2006/table">
            <a:tbl>
              <a:tblPr/>
              <a:tblGrid>
                <a:gridCol w="2665476">
                  <a:extLst>
                    <a:ext uri="{9D8B030D-6E8A-4147-A177-3AD203B41FA5}">
                      <a16:colId xmlns:a16="http://schemas.microsoft.com/office/drawing/2014/main" val="290026985"/>
                    </a:ext>
                  </a:extLst>
                </a:gridCol>
                <a:gridCol w="613549">
                  <a:extLst>
                    <a:ext uri="{9D8B030D-6E8A-4147-A177-3AD203B41FA5}">
                      <a16:colId xmlns:a16="http://schemas.microsoft.com/office/drawing/2014/main" val="415030883"/>
                    </a:ext>
                  </a:extLst>
                </a:gridCol>
                <a:gridCol w="673907">
                  <a:extLst>
                    <a:ext uri="{9D8B030D-6E8A-4147-A177-3AD203B41FA5}">
                      <a16:colId xmlns:a16="http://schemas.microsoft.com/office/drawing/2014/main" val="758585765"/>
                    </a:ext>
                  </a:extLst>
                </a:gridCol>
                <a:gridCol w="673907">
                  <a:extLst>
                    <a:ext uri="{9D8B030D-6E8A-4147-A177-3AD203B41FA5}">
                      <a16:colId xmlns:a16="http://schemas.microsoft.com/office/drawing/2014/main" val="1451897043"/>
                    </a:ext>
                  </a:extLst>
                </a:gridCol>
                <a:gridCol w="673907">
                  <a:extLst>
                    <a:ext uri="{9D8B030D-6E8A-4147-A177-3AD203B41FA5}">
                      <a16:colId xmlns:a16="http://schemas.microsoft.com/office/drawing/2014/main" val="1478892683"/>
                    </a:ext>
                  </a:extLst>
                </a:gridCol>
                <a:gridCol w="673907">
                  <a:extLst>
                    <a:ext uri="{9D8B030D-6E8A-4147-A177-3AD203B41FA5}">
                      <a16:colId xmlns:a16="http://schemas.microsoft.com/office/drawing/2014/main" val="3412505233"/>
                    </a:ext>
                  </a:extLst>
                </a:gridCol>
                <a:gridCol w="673907">
                  <a:extLst>
                    <a:ext uri="{9D8B030D-6E8A-4147-A177-3AD203B41FA5}">
                      <a16:colId xmlns:a16="http://schemas.microsoft.com/office/drawing/2014/main" val="2476398939"/>
                    </a:ext>
                  </a:extLst>
                </a:gridCol>
                <a:gridCol w="673907">
                  <a:extLst>
                    <a:ext uri="{9D8B030D-6E8A-4147-A177-3AD203B41FA5}">
                      <a16:colId xmlns:a16="http://schemas.microsoft.com/office/drawing/2014/main" val="3424406939"/>
                    </a:ext>
                  </a:extLst>
                </a:gridCol>
                <a:gridCol w="673907">
                  <a:extLst>
                    <a:ext uri="{9D8B030D-6E8A-4147-A177-3AD203B41FA5}">
                      <a16:colId xmlns:a16="http://schemas.microsoft.com/office/drawing/2014/main" val="1018573485"/>
                    </a:ext>
                  </a:extLst>
                </a:gridCol>
                <a:gridCol w="673907">
                  <a:extLst>
                    <a:ext uri="{9D8B030D-6E8A-4147-A177-3AD203B41FA5}">
                      <a16:colId xmlns:a16="http://schemas.microsoft.com/office/drawing/2014/main" val="947902438"/>
                    </a:ext>
                  </a:extLst>
                </a:gridCol>
                <a:gridCol w="673907">
                  <a:extLst>
                    <a:ext uri="{9D8B030D-6E8A-4147-A177-3AD203B41FA5}">
                      <a16:colId xmlns:a16="http://schemas.microsoft.com/office/drawing/2014/main" val="2932395034"/>
                    </a:ext>
                  </a:extLst>
                </a:gridCol>
                <a:gridCol w="673907">
                  <a:extLst>
                    <a:ext uri="{9D8B030D-6E8A-4147-A177-3AD203B41FA5}">
                      <a16:colId xmlns:a16="http://schemas.microsoft.com/office/drawing/2014/main" val="2179272099"/>
                    </a:ext>
                  </a:extLst>
                </a:gridCol>
                <a:gridCol w="673907">
                  <a:extLst>
                    <a:ext uri="{9D8B030D-6E8A-4147-A177-3AD203B41FA5}">
                      <a16:colId xmlns:a16="http://schemas.microsoft.com/office/drawing/2014/main" val="1565798719"/>
                    </a:ext>
                  </a:extLst>
                </a:gridCol>
              </a:tblGrid>
              <a:tr h="290433">
                <a:tc>
                  <a:txBody>
                    <a:bodyPr/>
                    <a:lstStyle/>
                    <a:p>
                      <a:pPr algn="ctr" fontAlgn="ctr"/>
                      <a:r>
                        <a:rPr lang="es-CO" sz="1600" b="1" i="0" u="none" strike="noStrike">
                          <a:solidFill>
                            <a:schemeClr val="tx1"/>
                          </a:solidFill>
                          <a:effectLst/>
                          <a:latin typeface="Arial" panose="020B0604020202020204" pitchFamily="34" charset="0"/>
                        </a:rPr>
                        <a:t>Concepto</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2024</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2025</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2026</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2027</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2028</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2029</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2030</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2031</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2032</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2033</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2034</a:t>
                      </a:r>
                    </a:p>
                  </a:txBody>
                  <a:tcPr marL="0" marR="0" marT="0" marB="0" anchor="ctr">
                    <a:lnL>
                      <a:noFill/>
                    </a:lnL>
                    <a:lnR>
                      <a:noFill/>
                    </a:lnR>
                    <a:lnT>
                      <a:noFill/>
                    </a:lnT>
                    <a:lnB>
                      <a:noFill/>
                    </a:lnB>
                    <a:solidFill>
                      <a:srgbClr val="F5C157"/>
                    </a:solidFill>
                  </a:tcPr>
                </a:tc>
                <a:tc>
                  <a:txBody>
                    <a:bodyPr/>
                    <a:lstStyle/>
                    <a:p>
                      <a:pPr algn="ctr" fontAlgn="ctr"/>
                      <a:r>
                        <a:rPr lang="es-CO" sz="1600" b="1" i="0" u="none" strike="noStrike">
                          <a:solidFill>
                            <a:schemeClr val="tx1"/>
                          </a:solidFill>
                          <a:effectLst/>
                          <a:latin typeface="Arial" panose="020B0604020202020204" pitchFamily="34" charset="0"/>
                        </a:rPr>
                        <a:t>2035</a:t>
                      </a:r>
                    </a:p>
                  </a:txBody>
                  <a:tcPr marL="0" marR="0" marT="0" marB="0" anchor="ctr">
                    <a:lnL>
                      <a:noFill/>
                    </a:lnL>
                    <a:lnR>
                      <a:noFill/>
                    </a:lnR>
                    <a:lnT>
                      <a:noFill/>
                    </a:lnT>
                    <a:lnB>
                      <a:noFill/>
                    </a:lnB>
                    <a:solidFill>
                      <a:srgbClr val="F5C157"/>
                    </a:solidFill>
                  </a:tcPr>
                </a:tc>
                <a:extLst>
                  <a:ext uri="{0D108BD9-81ED-4DB2-BD59-A6C34878D82A}">
                    <a16:rowId xmlns:a16="http://schemas.microsoft.com/office/drawing/2014/main" val="2288626817"/>
                  </a:ext>
                </a:extLst>
              </a:tr>
              <a:tr h="290433">
                <a:tc>
                  <a:txBody>
                    <a:bodyPr/>
                    <a:lstStyle/>
                    <a:p>
                      <a:pPr algn="l" fontAlgn="ctr"/>
                      <a:r>
                        <a:rPr lang="es-CO" sz="1600" b="1" i="0" u="none" strike="noStrike">
                          <a:solidFill>
                            <a:srgbClr val="000000"/>
                          </a:solidFill>
                          <a:effectLst/>
                          <a:latin typeface="Arial" panose="020B0604020202020204" pitchFamily="34" charset="0"/>
                        </a:rPr>
                        <a:t>Ingresos </a:t>
                      </a:r>
                    </a:p>
                  </a:txBody>
                  <a:tcPr marL="0" marR="0"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6,0</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3215138596"/>
                  </a:ext>
                </a:extLst>
              </a:tr>
              <a:tr h="290433">
                <a:tc>
                  <a:txBody>
                    <a:bodyPr/>
                    <a:lstStyle/>
                    <a:p>
                      <a:pPr algn="l" fontAlgn="ctr"/>
                      <a:r>
                        <a:rPr lang="es-CO" sz="1600" b="1" i="0" u="none" strike="noStrike">
                          <a:solidFill>
                            <a:srgbClr val="000000"/>
                          </a:solidFill>
                          <a:effectLst/>
                          <a:latin typeface="Arial" panose="020B0604020202020204" pitchFamily="34" charset="0"/>
                        </a:rPr>
                        <a:t>Ingresos corrientes</a:t>
                      </a:r>
                    </a:p>
                  </a:txBody>
                  <a:tcPr marL="0" marR="0"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5,2</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5,4</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5,4</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5,3</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5,2</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5,2</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5,2</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1107655292"/>
                  </a:ext>
                </a:extLst>
              </a:tr>
              <a:tr h="290433">
                <a:tc>
                  <a:txBody>
                    <a:bodyPr/>
                    <a:lstStyle/>
                    <a:p>
                      <a:pPr lvl="1" algn="l" fontAlgn="ctr"/>
                      <a:r>
                        <a:rPr lang="es-CO" sz="1600" b="0" i="0" u="none" strike="noStrike">
                          <a:solidFill>
                            <a:srgbClr val="000000"/>
                          </a:solidFill>
                          <a:effectLst/>
                          <a:latin typeface="Arial" panose="020B0604020202020204" pitchFamily="34" charset="0"/>
                        </a:rPr>
                        <a:t>Tributarios</a:t>
                      </a:r>
                    </a:p>
                  </a:txBody>
                  <a:tcPr marL="0" marR="0"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3,4</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2999380539"/>
                  </a:ext>
                </a:extLst>
              </a:tr>
              <a:tr h="290433">
                <a:tc>
                  <a:txBody>
                    <a:bodyPr/>
                    <a:lstStyle/>
                    <a:p>
                      <a:pPr lvl="1" algn="l" fontAlgn="ctr"/>
                      <a:r>
                        <a:rPr lang="es-CO" sz="1600" b="0" i="0" u="none" strike="noStrike">
                          <a:solidFill>
                            <a:srgbClr val="000000"/>
                          </a:solidFill>
                          <a:effectLst/>
                          <a:latin typeface="Arial" panose="020B0604020202020204" pitchFamily="34" charset="0"/>
                        </a:rPr>
                        <a:t>No tributarios</a:t>
                      </a:r>
                    </a:p>
                  </a:txBody>
                  <a:tcPr marL="0" marR="0"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1,9</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2,0</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2,0</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2,0</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1,9</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1,8</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2659215852"/>
                  </a:ext>
                </a:extLst>
              </a:tr>
              <a:tr h="290433">
                <a:tc>
                  <a:txBody>
                    <a:bodyPr/>
                    <a:lstStyle/>
                    <a:p>
                      <a:pPr algn="l" fontAlgn="ctr"/>
                      <a:r>
                        <a:rPr lang="es-CO" sz="1600" b="1" i="0" u="none" strike="noStrike">
                          <a:solidFill>
                            <a:srgbClr val="000000"/>
                          </a:solidFill>
                          <a:effectLst/>
                          <a:latin typeface="Arial" panose="020B0604020202020204" pitchFamily="34" charset="0"/>
                        </a:rPr>
                        <a:t>Recursos de capital </a:t>
                      </a:r>
                      <a:r>
                        <a:rPr lang="es-CO" sz="1600" b="1" i="0" u="none" strike="noStrike" baseline="30000">
                          <a:solidFill>
                            <a:srgbClr val="000000"/>
                          </a:solidFill>
                          <a:effectLst/>
                          <a:latin typeface="Arial" panose="020B0604020202020204" pitchFamily="34" charset="0"/>
                        </a:rPr>
                        <a:t>1/</a:t>
                      </a:r>
                    </a:p>
                  </a:txBody>
                  <a:tcPr marL="0" marR="0"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0,7</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0,5</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0,5</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0,5</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0,5</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932189915"/>
                  </a:ext>
                </a:extLst>
              </a:tr>
              <a:tr h="290433">
                <a:tc>
                  <a:txBody>
                    <a:bodyPr/>
                    <a:lstStyle/>
                    <a:p>
                      <a:pPr algn="l" fontAlgn="ctr"/>
                      <a:r>
                        <a:rPr lang="es-CO" sz="1600" b="1" i="0" u="none" strike="noStrike">
                          <a:solidFill>
                            <a:srgbClr val="000000"/>
                          </a:solidFill>
                          <a:effectLst/>
                          <a:latin typeface="Arial" panose="020B0604020202020204" pitchFamily="34" charset="0"/>
                        </a:rPr>
                        <a:t>Gastos </a:t>
                      </a:r>
                    </a:p>
                  </a:txBody>
                  <a:tcPr marL="0" marR="0"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6,7</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7,4</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7,1</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6,9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6,2</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6,0</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5,8</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5,7</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5,7</a:t>
                      </a:r>
                    </a:p>
                  </a:txBody>
                  <a:tcPr marL="0" marR="85725" marT="0" marB="0" anchor="ctr">
                    <a:lnL>
                      <a:noFill/>
                    </a:lnL>
                    <a:lnR>
                      <a:noFill/>
                    </a:lnR>
                    <a:lnT>
                      <a:noFill/>
                    </a:lnT>
                    <a:lnB>
                      <a:noFill/>
                    </a:lnB>
                    <a:solidFill>
                      <a:schemeClr val="accent4">
                        <a:lumMod val="20000"/>
                        <a:lumOff val="80000"/>
                      </a:schemeClr>
                    </a:solidFill>
                  </a:tcPr>
                </a:tc>
                <a:tc>
                  <a:txBody>
                    <a:bodyPr/>
                    <a:lstStyle/>
                    <a:p>
                      <a:pPr algn="r" fontAlgn="ctr"/>
                      <a:r>
                        <a:rPr lang="es-CO" sz="1600" b="1" i="0" u="none" strike="noStrike">
                          <a:solidFill>
                            <a:srgbClr val="000000"/>
                          </a:solidFill>
                          <a:effectLst/>
                          <a:latin typeface="Arial" panose="020B0604020202020204" pitchFamily="34" charset="0"/>
                        </a:rPr>
                        <a:t>5,7</a:t>
                      </a:r>
                    </a:p>
                  </a:txBody>
                  <a:tcPr marL="0" marR="85725" marT="0" marB="0" anchor="ctr">
                    <a:lnL>
                      <a:noFill/>
                    </a:lnL>
                    <a:lnR>
                      <a:noFill/>
                    </a:lnR>
                    <a:lnT>
                      <a:noFill/>
                    </a:lnT>
                    <a:lnB>
                      <a:noFill/>
                    </a:lnB>
                    <a:solidFill>
                      <a:schemeClr val="accent4">
                        <a:lumMod val="20000"/>
                        <a:lumOff val="80000"/>
                      </a:schemeClr>
                    </a:solidFill>
                  </a:tcPr>
                </a:tc>
                <a:extLst>
                  <a:ext uri="{0D108BD9-81ED-4DB2-BD59-A6C34878D82A}">
                    <a16:rowId xmlns:a16="http://schemas.microsoft.com/office/drawing/2014/main" val="164834305"/>
                  </a:ext>
                </a:extLst>
              </a:tr>
              <a:tr h="290433">
                <a:tc>
                  <a:txBody>
                    <a:bodyPr/>
                    <a:lstStyle/>
                    <a:p>
                      <a:pPr algn="l" fontAlgn="ctr"/>
                      <a:r>
                        <a:rPr lang="es-CO" sz="1600" b="1" i="0" u="none" strike="noStrike">
                          <a:solidFill>
                            <a:srgbClr val="000000"/>
                          </a:solidFill>
                          <a:effectLst/>
                          <a:latin typeface="Arial" panose="020B0604020202020204" pitchFamily="34" charset="0"/>
                        </a:rPr>
                        <a:t>Gastos de Funcionamiento</a:t>
                      </a:r>
                    </a:p>
                  </a:txBody>
                  <a:tcPr marL="0" marR="0"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1,0</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1,0</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1,0</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1,0</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0,9</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0,9</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0,9</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0,8</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0,8</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0,8</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0,7</a:t>
                      </a:r>
                    </a:p>
                  </a:txBody>
                  <a:tcPr marL="0" marR="85725" marT="0" marB="0" anchor="ctr">
                    <a:lnL>
                      <a:noFill/>
                    </a:lnL>
                    <a:lnR>
                      <a:noFill/>
                    </a:lnR>
                    <a:lnT>
                      <a:noFill/>
                    </a:lnT>
                    <a:lnB>
                      <a:noFill/>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0,7</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4227755248"/>
                  </a:ext>
                </a:extLst>
              </a:tr>
              <a:tr h="580867">
                <a:tc>
                  <a:txBody>
                    <a:bodyPr/>
                    <a:lstStyle/>
                    <a:p>
                      <a:pPr algn="l" fontAlgn="ctr"/>
                      <a:r>
                        <a:rPr lang="es-MX" sz="1600" b="0" i="0" u="none" strike="noStrike">
                          <a:solidFill>
                            <a:srgbClr val="000000"/>
                          </a:solidFill>
                          <a:effectLst/>
                          <a:latin typeface="Arial" panose="020B0604020202020204" pitchFamily="34" charset="0"/>
                        </a:rPr>
                        <a:t>Intereses y comisiones de la deuda </a:t>
                      </a:r>
                    </a:p>
                  </a:txBody>
                  <a:tcPr marL="0" marR="0" marT="0" marB="0" anchor="ctr">
                    <a:lnL>
                      <a:noFill/>
                    </a:lnL>
                    <a:lnR>
                      <a:noFill/>
                    </a:lnR>
                    <a:lnT>
                      <a:noFill/>
                    </a:lnT>
                    <a:lnB>
                      <a:noFill/>
                    </a:lnB>
                    <a:solidFill>
                      <a:schemeClr val="bg1"/>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0,2</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0,2</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0,2</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0,2</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760982968"/>
                  </a:ext>
                </a:extLst>
              </a:tr>
              <a:tr h="580867">
                <a:tc>
                  <a:txBody>
                    <a:bodyPr/>
                    <a:lstStyle/>
                    <a:p>
                      <a:pPr algn="l" fontAlgn="ctr"/>
                      <a:r>
                        <a:rPr lang="es-CO" sz="1600" b="0" i="0" u="none" strike="noStrike">
                          <a:solidFill>
                            <a:srgbClr val="000000"/>
                          </a:solidFill>
                          <a:effectLst/>
                          <a:latin typeface="Arial" panose="020B0604020202020204" pitchFamily="34" charset="0"/>
                        </a:rPr>
                        <a:t>Transferencias de la deuda y otros </a:t>
                      </a:r>
                      <a:r>
                        <a:rPr lang="es-CO" sz="1600" b="0" i="0" u="none" strike="noStrike" baseline="30000">
                          <a:solidFill>
                            <a:srgbClr val="000000"/>
                          </a:solidFill>
                          <a:effectLst/>
                          <a:latin typeface="Arial" panose="020B0604020202020204" pitchFamily="34" charset="0"/>
                        </a:rPr>
                        <a:t>2/</a:t>
                      </a:r>
                    </a:p>
                  </a:txBody>
                  <a:tcPr marL="0" marR="0" marT="0" marB="0" anchor="ctr">
                    <a:lnL>
                      <a:noFill/>
                    </a:lnL>
                    <a:lnR>
                      <a:noFill/>
                    </a:lnR>
                    <a:lnT>
                      <a:noFill/>
                    </a:lnT>
                    <a:lnB>
                      <a:noFill/>
                    </a:lnB>
                    <a:solidFill>
                      <a:schemeClr val="bg1"/>
                    </a:solidFill>
                  </a:tcPr>
                </a:tc>
                <a:tc>
                  <a:txBody>
                    <a:bodyPr/>
                    <a:lstStyle/>
                    <a:p>
                      <a:pPr algn="r" fontAlgn="ctr"/>
                      <a:r>
                        <a:rPr lang="es-CO" sz="1600" b="0" i="0" u="none" strike="noStrike">
                          <a:solidFill>
                            <a:srgbClr val="000000"/>
                          </a:solidFill>
                          <a:effectLst/>
                          <a:latin typeface="Arial" panose="020B0604020202020204" pitchFamily="34" charset="0"/>
                        </a:rPr>
                        <a:t>0,1</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0,04</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tc>
                  <a:txBody>
                    <a:bodyPr/>
                    <a:lstStyle/>
                    <a:p>
                      <a:pPr algn="r" fontAlgn="ctr"/>
                      <a:r>
                        <a:rPr lang="es-CO" sz="1600" b="0" i="0" u="none" strike="noStrike">
                          <a:solidFill>
                            <a:srgbClr val="000000"/>
                          </a:solidFill>
                          <a:effectLst/>
                          <a:latin typeface="Arial" panose="020B0604020202020204" pitchFamily="34" charset="0"/>
                        </a:rPr>
                        <a:t>0,03</a:t>
                      </a:r>
                    </a:p>
                  </a:txBody>
                  <a:tcPr marL="0" marR="85725" marT="0" marB="0" anchor="ctr">
                    <a:lnL>
                      <a:noFill/>
                    </a:lnL>
                    <a:lnR>
                      <a:noFill/>
                    </a:lnR>
                    <a:lnT>
                      <a:noFill/>
                    </a:lnT>
                    <a:lnB>
                      <a:noFill/>
                    </a:lnB>
                    <a:solidFill>
                      <a:srgbClr val="FFFFFF"/>
                    </a:solidFill>
                  </a:tcPr>
                </a:tc>
                <a:extLst>
                  <a:ext uri="{0D108BD9-81ED-4DB2-BD59-A6C34878D82A}">
                    <a16:rowId xmlns:a16="http://schemas.microsoft.com/office/drawing/2014/main" val="1906677027"/>
                  </a:ext>
                </a:extLst>
              </a:tr>
              <a:tr h="290433">
                <a:tc>
                  <a:txBody>
                    <a:bodyPr/>
                    <a:lstStyle/>
                    <a:p>
                      <a:pPr algn="l" fontAlgn="ctr"/>
                      <a:r>
                        <a:rPr lang="es-CO" sz="1600" b="1" i="0" u="none" strike="noStrike">
                          <a:solidFill>
                            <a:srgbClr val="000000"/>
                          </a:solidFill>
                          <a:effectLst/>
                          <a:latin typeface="Arial" panose="020B0604020202020204" pitchFamily="34" charset="0"/>
                        </a:rPr>
                        <a:t>Inversión</a:t>
                      </a:r>
                    </a:p>
                  </a:txBody>
                  <a:tcPr marL="0" marR="0"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5,4</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6,0</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5,9</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5,6</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5,0</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tc>
                  <a:txBody>
                    <a:bodyPr/>
                    <a:lstStyle/>
                    <a:p>
                      <a:pPr algn="r" fontAlgn="ctr"/>
                      <a:r>
                        <a:rPr lang="es-CO" sz="1600" b="1" i="0" u="none" strike="noStrike">
                          <a:solidFill>
                            <a:srgbClr val="000000"/>
                          </a:solidFill>
                          <a:effectLst/>
                          <a:latin typeface="Arial" panose="020B0604020202020204" pitchFamily="34" charset="0"/>
                        </a:rPr>
                        <a:t>4,7</a:t>
                      </a:r>
                    </a:p>
                  </a:txBody>
                  <a:tcPr marL="0" marR="85725" marT="0" marB="0" anchor="ctr">
                    <a:lnL>
                      <a:noFill/>
                    </a:lnL>
                    <a:lnR>
                      <a:noFill/>
                    </a:lnR>
                    <a:lnT>
                      <a:noFill/>
                    </a:lnT>
                    <a:lnB w="12700" cap="flat" cmpd="sng" algn="ctr">
                      <a:noFill/>
                      <a:prstDash val="solid"/>
                      <a:round/>
                      <a:headEnd type="none" w="med" len="med"/>
                      <a:tailEnd type="none" w="med" len="med"/>
                    </a:lnB>
                    <a:solidFill>
                      <a:srgbClr val="FFFFFF"/>
                    </a:solidFill>
                  </a:tcPr>
                </a:tc>
                <a:extLst>
                  <a:ext uri="{0D108BD9-81ED-4DB2-BD59-A6C34878D82A}">
                    <a16:rowId xmlns:a16="http://schemas.microsoft.com/office/drawing/2014/main" val="2709917471"/>
                  </a:ext>
                </a:extLst>
              </a:tr>
              <a:tr h="290433">
                <a:tc>
                  <a:txBody>
                    <a:bodyPr/>
                    <a:lstStyle/>
                    <a:p>
                      <a:pPr algn="l" fontAlgn="ctr"/>
                      <a:r>
                        <a:rPr lang="es-CO" sz="1600" b="1" i="0" u="none" strike="noStrike">
                          <a:solidFill>
                            <a:schemeClr val="tx1"/>
                          </a:solidFill>
                          <a:effectLst/>
                          <a:latin typeface="Arial" panose="020B0604020202020204" pitchFamily="34" charset="0"/>
                        </a:rPr>
                        <a:t>Balance fiscal </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-0,9</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-1,4</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-1,2</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-1,1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-0,2</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0,0</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0,0</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extLst>
                  <a:ext uri="{0D108BD9-81ED-4DB2-BD59-A6C34878D82A}">
                    <a16:rowId xmlns:a16="http://schemas.microsoft.com/office/drawing/2014/main" val="1757437092"/>
                  </a:ext>
                </a:extLst>
              </a:tr>
              <a:tr h="290433">
                <a:tc>
                  <a:txBody>
                    <a:bodyPr/>
                    <a:lstStyle/>
                    <a:p>
                      <a:pPr algn="l" fontAlgn="ctr"/>
                      <a:r>
                        <a:rPr lang="es-CO" sz="1600" b="1" i="0" u="none" strike="noStrike">
                          <a:solidFill>
                            <a:schemeClr val="tx1"/>
                          </a:solidFill>
                          <a:effectLst/>
                          <a:latin typeface="Arial" panose="020B0604020202020204" pitchFamily="34" charset="0"/>
                        </a:rPr>
                        <a:t>Balance primario</a:t>
                      </a:r>
                    </a:p>
                  </a:txBody>
                  <a:tcPr marL="0" marR="0"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-0,6</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-1,2</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-1,0</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-0,8</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0,1</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tc>
                  <a:txBody>
                    <a:bodyPr/>
                    <a:lstStyle/>
                    <a:p>
                      <a:pPr algn="r" fontAlgn="ctr"/>
                      <a:r>
                        <a:rPr lang="es-CO" sz="1600" b="1" i="0" u="none" strike="noStrike">
                          <a:solidFill>
                            <a:srgbClr val="000000"/>
                          </a:solidFill>
                          <a:effectLst/>
                          <a:latin typeface="Arial" panose="020B0604020202020204" pitchFamily="34" charset="0"/>
                        </a:rPr>
                        <a:t>0,3</a:t>
                      </a:r>
                    </a:p>
                  </a:txBody>
                  <a:tcPr marL="0" marR="85725" marT="0" marB="0" anchor="ctr">
                    <a:lnL>
                      <a:noFill/>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5C157"/>
                    </a:solidFill>
                  </a:tcPr>
                </a:tc>
                <a:extLst>
                  <a:ext uri="{0D108BD9-81ED-4DB2-BD59-A6C34878D82A}">
                    <a16:rowId xmlns:a16="http://schemas.microsoft.com/office/drawing/2014/main" val="4207129973"/>
                  </a:ext>
                </a:extLst>
              </a:tr>
            </a:tbl>
          </a:graphicData>
        </a:graphic>
      </p:graphicFrame>
      <p:sp>
        <p:nvSpPr>
          <p:cNvPr id="9" name="Rectángulo 8">
            <a:extLst>
              <a:ext uri="{FF2B5EF4-FFF2-40B4-BE49-F238E27FC236}">
                <a16:creationId xmlns:a16="http://schemas.microsoft.com/office/drawing/2014/main" id="{9000A14F-A766-94FC-6114-77D697BDCEBC}"/>
              </a:ext>
            </a:extLst>
          </p:cNvPr>
          <p:cNvSpPr/>
          <p:nvPr/>
        </p:nvSpPr>
        <p:spPr>
          <a:xfrm>
            <a:off x="274791" y="6010081"/>
            <a:ext cx="10692001" cy="646331"/>
          </a:xfrm>
          <a:prstGeom prst="rect">
            <a:avLst/>
          </a:prstGeom>
        </p:spPr>
        <p:txBody>
          <a:bodyPr wrap="square">
            <a:spAutoFit/>
          </a:bodyPr>
          <a:lstStyle/>
          <a:p>
            <a:r>
              <a:rPr lang="es-CO" sz="900">
                <a:latin typeface="Arial" panose="020B0604020202020204" pitchFamily="34" charset="0"/>
                <a:cs typeface="Arial" panose="020B0604020202020204" pitchFamily="34" charset="0"/>
              </a:rPr>
              <a:t>Nota: para el cálculo del balance se excluyen las partidas de financiamiento como son recursos del crédito, recursos del balance, disposición de activos, amortizaciones y pasivos exigibles.</a:t>
            </a:r>
          </a:p>
          <a:p>
            <a:r>
              <a:rPr lang="es-CO" sz="900">
                <a:latin typeface="Arial" panose="020B0604020202020204" pitchFamily="34" charset="0"/>
                <a:cs typeface="Arial" panose="020B0604020202020204" pitchFamily="34" charset="0"/>
              </a:rPr>
              <a:t>1/ Incluye transferencias de capital, utilidades de empresas públicas distritales, rendimientos financieros, retiros FONPET y reintegros</a:t>
            </a:r>
          </a:p>
          <a:p>
            <a:r>
              <a:rPr lang="es-CO" sz="900">
                <a:latin typeface="Arial" panose="020B0604020202020204" pitchFamily="34" charset="0"/>
                <a:cs typeface="Arial" panose="020B0604020202020204" pitchFamily="34" charset="0"/>
              </a:rPr>
              <a:t>2/ Incluye  transferencia para el pago de bonos pensionales</a:t>
            </a:r>
          </a:p>
          <a:p>
            <a:r>
              <a:rPr lang="es-CO" sz="900">
                <a:latin typeface="Arial" panose="020B0604020202020204" pitchFamily="34" charset="0"/>
                <a:cs typeface="Arial" panose="020B0604020202020204" pitchFamily="34" charset="0"/>
              </a:rPr>
              <a:t>Fuente: Secretaría Distrital de Hacienda. DDP,DEEF.</a:t>
            </a:r>
          </a:p>
        </p:txBody>
      </p:sp>
    </p:spTree>
    <p:extLst>
      <p:ext uri="{BB962C8B-B14F-4D97-AF65-F5344CB8AC3E}">
        <p14:creationId xmlns:p14="http://schemas.microsoft.com/office/powerpoint/2010/main" val="13613838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47A03A6-0341-46C6-DFB6-698AAB180FC0}"/>
              </a:ext>
            </a:extLst>
          </p:cNvPr>
          <p:cNvSpPr txBox="1">
            <a:spLocks/>
          </p:cNvSpPr>
          <p:nvPr/>
        </p:nvSpPr>
        <p:spPr>
          <a:xfrm>
            <a:off x="430100" y="186249"/>
            <a:ext cx="11412129" cy="461665"/>
          </a:xfrm>
          <a:prstGeom prst="rect">
            <a:avLst/>
          </a:prstGeom>
          <a:noFill/>
        </p:spPr>
        <p:txBody>
          <a:bodyPr wrap="square" rtlCol="0">
            <a:spAutoFit/>
          </a:bodyPr>
          <a:lstStyle>
            <a:defPPr>
              <a:defRPr lang="es-CO"/>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vl2pPr>
              <a:lnSpc>
                <a:spcPct val="90000"/>
              </a:lnSpc>
              <a:defRPr sz="3200" b="1">
                <a:solidFill>
                  <a:srgbClr val="C00000"/>
                </a:solidFill>
                <a:latin typeface="Arial" panose="020B0604020202020204" pitchFamily="34" charset="0"/>
                <a:cs typeface="Arial" panose="020B0604020202020204" pitchFamily="34" charset="0"/>
              </a:defRPr>
            </a:lvl2pPr>
            <a:lvl3pPr>
              <a:lnSpc>
                <a:spcPct val="90000"/>
              </a:lnSpc>
              <a:defRPr sz="3200" b="1">
                <a:solidFill>
                  <a:srgbClr val="C00000"/>
                </a:solidFill>
                <a:latin typeface="Arial" panose="020B0604020202020204" pitchFamily="34" charset="0"/>
                <a:cs typeface="Arial" panose="020B0604020202020204" pitchFamily="34" charset="0"/>
              </a:defRPr>
            </a:lvl3pPr>
            <a:lvl4pPr>
              <a:lnSpc>
                <a:spcPct val="90000"/>
              </a:lnSpc>
              <a:defRPr sz="3200" b="1">
                <a:solidFill>
                  <a:srgbClr val="C00000"/>
                </a:solidFill>
                <a:latin typeface="Arial" panose="020B0604020202020204" pitchFamily="34" charset="0"/>
                <a:cs typeface="Arial" panose="020B0604020202020204" pitchFamily="34" charset="0"/>
              </a:defRPr>
            </a:lvl4pPr>
            <a:lvl5pPr>
              <a:lnSpc>
                <a:spcPct val="90000"/>
              </a:lnSpc>
              <a:defRPr sz="3200" b="1">
                <a:solidFill>
                  <a:srgbClr val="C00000"/>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a:lstStyle>
          <a:p>
            <a:r>
              <a:rPr lang="es-MX"/>
              <a:t>Metas de balance primario y Saldo de deuda (% PIB)</a:t>
            </a:r>
          </a:p>
        </p:txBody>
      </p:sp>
      <p:sp>
        <p:nvSpPr>
          <p:cNvPr id="6" name="Rectángulo 5">
            <a:extLst>
              <a:ext uri="{FF2B5EF4-FFF2-40B4-BE49-F238E27FC236}">
                <a16:creationId xmlns:a16="http://schemas.microsoft.com/office/drawing/2014/main" id="{475A692A-C389-D737-7CAB-A7FC1A5B00F5}"/>
              </a:ext>
            </a:extLst>
          </p:cNvPr>
          <p:cNvSpPr/>
          <p:nvPr/>
        </p:nvSpPr>
        <p:spPr>
          <a:xfrm>
            <a:off x="754418" y="6410141"/>
            <a:ext cx="10763491" cy="261610"/>
          </a:xfrm>
          <a:prstGeom prst="rect">
            <a:avLst/>
          </a:prstGeom>
        </p:spPr>
        <p:txBody>
          <a:bodyPr wrap="square">
            <a:spAutoFit/>
          </a:bodyPr>
          <a:lstStyle/>
          <a:p>
            <a:r>
              <a:rPr lang="es-CO" sz="1100"/>
              <a:t>Fuente: Secretaría Distrital de Hacienda. DDP.DEEF.</a:t>
            </a:r>
          </a:p>
        </p:txBody>
      </p:sp>
      <p:sp>
        <p:nvSpPr>
          <p:cNvPr id="10" name="CuadroTexto 9">
            <a:extLst>
              <a:ext uri="{FF2B5EF4-FFF2-40B4-BE49-F238E27FC236}">
                <a16:creationId xmlns:a16="http://schemas.microsoft.com/office/drawing/2014/main" id="{13978F3E-03CB-8BDC-B605-16B4957E9CB5}"/>
              </a:ext>
            </a:extLst>
          </p:cNvPr>
          <p:cNvSpPr txBox="1"/>
          <p:nvPr/>
        </p:nvSpPr>
        <p:spPr>
          <a:xfrm>
            <a:off x="1332322" y="1060572"/>
            <a:ext cx="6309631" cy="646331"/>
          </a:xfrm>
          <a:prstGeom prst="rect">
            <a:avLst/>
          </a:prstGeom>
          <a:noFill/>
          <a:ln>
            <a:noFill/>
          </a:ln>
        </p:spPr>
        <p:txBody>
          <a:bodyPr wrap="square">
            <a:spAutoFit/>
          </a:bodyPr>
          <a:lstStyle/>
          <a:p>
            <a:pPr algn="just">
              <a:defRPr/>
            </a:pPr>
            <a:r>
              <a:rPr lang="es-CO" altLang="es-CO" b="1">
                <a:latin typeface="Arial" panose="020B0604020202020204" pitchFamily="34" charset="0"/>
              </a:rPr>
              <a:t>Indicador Ley 819 de 2003:</a:t>
            </a:r>
          </a:p>
          <a:p>
            <a:pPr algn="just">
              <a:defRPr/>
            </a:pPr>
            <a:r>
              <a:rPr lang="es-CO" b="1">
                <a:latin typeface="Arial" charset="0"/>
              </a:rPr>
              <a:t>Balance primario proyectado acumulado 2026-2035</a:t>
            </a:r>
          </a:p>
        </p:txBody>
      </p:sp>
      <p:sp>
        <p:nvSpPr>
          <p:cNvPr id="11" name="CuadroTexto 6">
            <a:extLst>
              <a:ext uri="{FF2B5EF4-FFF2-40B4-BE49-F238E27FC236}">
                <a16:creationId xmlns:a16="http://schemas.microsoft.com/office/drawing/2014/main" id="{81884C31-9928-76FC-FE89-A3ED6DC5BE98}"/>
              </a:ext>
            </a:extLst>
          </p:cNvPr>
          <p:cNvSpPr txBox="1"/>
          <p:nvPr/>
        </p:nvSpPr>
        <p:spPr>
          <a:xfrm>
            <a:off x="7495549" y="1060572"/>
            <a:ext cx="3364129" cy="461665"/>
          </a:xfrm>
          <a:prstGeom prst="rect">
            <a:avLst/>
          </a:prstGeom>
          <a:noFill/>
        </p:spPr>
        <p:txBody>
          <a:bodyPr wrap="square" lIns="91440" tIns="45720" rIns="91440" bIns="45720" anchor="t">
            <a:spAutoFit/>
          </a:bodyPr>
          <a:lstStyle/>
          <a:p>
            <a:pPr>
              <a:defRPr/>
            </a:pPr>
            <a:r>
              <a:rPr lang="es-CO" sz="2400" b="1">
                <a:latin typeface="Arial"/>
                <a:cs typeface="Arial"/>
              </a:rPr>
              <a:t>0,5% PIB  </a:t>
            </a:r>
            <a:r>
              <a:rPr lang="es-CO" sz="2400" b="1">
                <a:solidFill>
                  <a:srgbClr val="00B050"/>
                </a:solidFill>
              </a:rPr>
              <a:t>SOSTENIBLE</a:t>
            </a:r>
          </a:p>
        </p:txBody>
      </p:sp>
      <p:graphicFrame>
        <p:nvGraphicFramePr>
          <p:cNvPr id="7" name="Gráfico 6">
            <a:extLst>
              <a:ext uri="{FF2B5EF4-FFF2-40B4-BE49-F238E27FC236}">
                <a16:creationId xmlns:a16="http://schemas.microsoft.com/office/drawing/2014/main" id="{704318EE-905F-94A2-5248-063B0EFAF678}"/>
              </a:ext>
            </a:extLst>
          </p:cNvPr>
          <p:cNvGraphicFramePr>
            <a:graphicFrameLocks/>
          </p:cNvGraphicFramePr>
          <p:nvPr/>
        </p:nvGraphicFramePr>
        <p:xfrm>
          <a:off x="1089781" y="1934895"/>
          <a:ext cx="10012437" cy="415593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81792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E47A03A6-0341-46C6-DFB6-698AAB180FC0}"/>
              </a:ext>
            </a:extLst>
          </p:cNvPr>
          <p:cNvSpPr txBox="1">
            <a:spLocks/>
          </p:cNvSpPr>
          <p:nvPr/>
        </p:nvSpPr>
        <p:spPr>
          <a:xfrm>
            <a:off x="430100" y="186249"/>
            <a:ext cx="11412129" cy="461665"/>
          </a:xfrm>
          <a:prstGeom prst="rect">
            <a:avLst/>
          </a:prstGeom>
          <a:noFill/>
        </p:spPr>
        <p:txBody>
          <a:bodyPr wrap="square" rtlCol="0">
            <a:spAutoFit/>
          </a:bodyPr>
          <a:lstStyle>
            <a:defPPr>
              <a:defRPr lang="es-CO"/>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vl2pPr>
              <a:lnSpc>
                <a:spcPct val="90000"/>
              </a:lnSpc>
              <a:defRPr sz="3200" b="1">
                <a:solidFill>
                  <a:srgbClr val="C00000"/>
                </a:solidFill>
                <a:latin typeface="Arial" panose="020B0604020202020204" pitchFamily="34" charset="0"/>
                <a:cs typeface="Arial" panose="020B0604020202020204" pitchFamily="34" charset="0"/>
              </a:defRPr>
            </a:lvl2pPr>
            <a:lvl3pPr>
              <a:lnSpc>
                <a:spcPct val="90000"/>
              </a:lnSpc>
              <a:defRPr sz="3200" b="1">
                <a:solidFill>
                  <a:srgbClr val="C00000"/>
                </a:solidFill>
                <a:latin typeface="Arial" panose="020B0604020202020204" pitchFamily="34" charset="0"/>
                <a:cs typeface="Arial" panose="020B0604020202020204" pitchFamily="34" charset="0"/>
              </a:defRPr>
            </a:lvl3pPr>
            <a:lvl4pPr>
              <a:lnSpc>
                <a:spcPct val="90000"/>
              </a:lnSpc>
              <a:defRPr sz="3200" b="1">
                <a:solidFill>
                  <a:srgbClr val="C00000"/>
                </a:solidFill>
                <a:latin typeface="Arial" panose="020B0604020202020204" pitchFamily="34" charset="0"/>
                <a:cs typeface="Arial" panose="020B0604020202020204" pitchFamily="34" charset="0"/>
              </a:defRPr>
            </a:lvl4pPr>
            <a:lvl5pPr>
              <a:lnSpc>
                <a:spcPct val="90000"/>
              </a:lnSpc>
              <a:defRPr sz="3200" b="1">
                <a:solidFill>
                  <a:srgbClr val="C00000"/>
                </a:solidFill>
                <a:latin typeface="Arial" panose="020B0604020202020204" pitchFamily="34" charset="0"/>
                <a:cs typeface="Arial" panose="020B0604020202020204" pitchFamily="34" charset="0"/>
              </a:defRPr>
            </a:lvl5pPr>
            <a:lvl6pPr marL="4572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6pPr>
            <a:lvl7pPr marL="9144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7pPr>
            <a:lvl8pPr marL="13716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8pPr>
            <a:lvl9pPr marL="1828800" fontAlgn="base">
              <a:lnSpc>
                <a:spcPct val="90000"/>
              </a:lnSpc>
              <a:spcBef>
                <a:spcPct val="0"/>
              </a:spcBef>
              <a:spcAft>
                <a:spcPct val="0"/>
              </a:spcAft>
              <a:defRPr sz="3200" b="1">
                <a:solidFill>
                  <a:srgbClr val="C00000"/>
                </a:solidFill>
                <a:latin typeface="Arial" panose="020B0604020202020204" pitchFamily="34" charset="0"/>
                <a:cs typeface="Arial" panose="020B0604020202020204" pitchFamily="34" charset="0"/>
              </a:defRPr>
            </a:lvl9pPr>
          </a:lstStyle>
          <a:p>
            <a:r>
              <a:rPr lang="es-MX"/>
              <a:t>Criterios de sostenibilidad: Indicadores de la Ley 358 de 1997 </a:t>
            </a:r>
          </a:p>
        </p:txBody>
      </p:sp>
      <p:sp>
        <p:nvSpPr>
          <p:cNvPr id="6" name="Rectángulo 5">
            <a:extLst>
              <a:ext uri="{FF2B5EF4-FFF2-40B4-BE49-F238E27FC236}">
                <a16:creationId xmlns:a16="http://schemas.microsoft.com/office/drawing/2014/main" id="{ED6B97CF-F66F-EF59-CA91-2230CA5D0F46}"/>
              </a:ext>
            </a:extLst>
          </p:cNvPr>
          <p:cNvSpPr/>
          <p:nvPr/>
        </p:nvSpPr>
        <p:spPr>
          <a:xfrm>
            <a:off x="508099" y="5288240"/>
            <a:ext cx="4653836" cy="307777"/>
          </a:xfrm>
          <a:prstGeom prst="rect">
            <a:avLst/>
          </a:prstGeom>
        </p:spPr>
        <p:txBody>
          <a:bodyPr wrap="square">
            <a:spAutoFit/>
          </a:bodyPr>
          <a:lstStyle/>
          <a:p>
            <a:r>
              <a:rPr lang="es-CO" sz="1400">
                <a:latin typeface="Arial" panose="020B0604020202020204" pitchFamily="34" charset="0"/>
                <a:cs typeface="Arial" panose="020B0604020202020204" pitchFamily="34" charset="0"/>
              </a:rPr>
              <a:t> </a:t>
            </a:r>
            <a:r>
              <a:rPr lang="es-CO" sz="1200">
                <a:latin typeface="Arial" panose="020B0604020202020204" pitchFamily="34" charset="0"/>
                <a:cs typeface="Arial" panose="020B0604020202020204" pitchFamily="34" charset="0"/>
              </a:rPr>
              <a:t>Fuente: Secretaría Distrital de Hacienda – DDCP y DEEF</a:t>
            </a:r>
          </a:p>
        </p:txBody>
      </p:sp>
      <p:sp>
        <p:nvSpPr>
          <p:cNvPr id="7" name="CuadroTexto 6">
            <a:extLst>
              <a:ext uri="{FF2B5EF4-FFF2-40B4-BE49-F238E27FC236}">
                <a16:creationId xmlns:a16="http://schemas.microsoft.com/office/drawing/2014/main" id="{7937BEDB-3939-940C-6727-F7CEC723AAF7}"/>
              </a:ext>
            </a:extLst>
          </p:cNvPr>
          <p:cNvSpPr txBox="1">
            <a:spLocks noChangeArrowheads="1"/>
          </p:cNvSpPr>
          <p:nvPr/>
        </p:nvSpPr>
        <p:spPr bwMode="auto">
          <a:xfrm>
            <a:off x="7349349" y="1130124"/>
            <a:ext cx="362951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s-CO" sz="1400" b="1">
                <a:latin typeface="Arial"/>
                <a:ea typeface="ＭＳ Ｐゴシック"/>
                <a:cs typeface="Arial"/>
              </a:rPr>
              <a:t>Capacidad de pago  </a:t>
            </a:r>
          </a:p>
          <a:p>
            <a:pPr algn="ctr">
              <a:spcBef>
                <a:spcPct val="0"/>
              </a:spcBef>
              <a:buNone/>
            </a:pPr>
            <a:r>
              <a:rPr lang="es-CO" sz="1400">
                <a:latin typeface="Arial"/>
                <a:ea typeface="ＭＳ Ｐゴシック"/>
                <a:cs typeface="Arial"/>
              </a:rPr>
              <a:t>Intereses / Ahorro operacional</a:t>
            </a:r>
          </a:p>
        </p:txBody>
      </p:sp>
      <p:sp>
        <p:nvSpPr>
          <p:cNvPr id="8" name="CuadroTexto 7">
            <a:extLst>
              <a:ext uri="{FF2B5EF4-FFF2-40B4-BE49-F238E27FC236}">
                <a16:creationId xmlns:a16="http://schemas.microsoft.com/office/drawing/2014/main" id="{D4CA61BB-C330-6B79-4174-646A3F8044C0}"/>
              </a:ext>
            </a:extLst>
          </p:cNvPr>
          <p:cNvSpPr txBox="1">
            <a:spLocks noChangeArrowheads="1"/>
          </p:cNvSpPr>
          <p:nvPr/>
        </p:nvSpPr>
        <p:spPr bwMode="auto">
          <a:xfrm>
            <a:off x="1213138" y="1130125"/>
            <a:ext cx="423555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None/>
            </a:pPr>
            <a:r>
              <a:rPr lang="es-CO" sz="1400" b="1">
                <a:latin typeface="Arial"/>
                <a:ea typeface="ＭＳ Ｐゴシック"/>
                <a:cs typeface="Arial"/>
              </a:rPr>
              <a:t>Indicador de sostenibilidad </a:t>
            </a:r>
            <a:r>
              <a:rPr lang="es-CO" sz="1400">
                <a:latin typeface="Arial"/>
                <a:ea typeface="ＭＳ Ｐゴシック"/>
                <a:cs typeface="Arial"/>
              </a:rPr>
              <a:t> </a:t>
            </a:r>
          </a:p>
          <a:p>
            <a:pPr algn="ctr">
              <a:spcBef>
                <a:spcPct val="0"/>
              </a:spcBef>
              <a:buNone/>
            </a:pPr>
            <a:r>
              <a:rPr lang="es-CO" sz="1400">
                <a:latin typeface="Arial"/>
                <a:ea typeface="ＭＳ Ｐゴシック"/>
                <a:cs typeface="Arial"/>
              </a:rPr>
              <a:t>Saldo Deuda / Ingresos Corrientes ajustados</a:t>
            </a:r>
          </a:p>
        </p:txBody>
      </p:sp>
      <p:graphicFrame>
        <p:nvGraphicFramePr>
          <p:cNvPr id="9" name="Gráfico 8">
            <a:extLst>
              <a:ext uri="{FF2B5EF4-FFF2-40B4-BE49-F238E27FC236}">
                <a16:creationId xmlns:a16="http://schemas.microsoft.com/office/drawing/2014/main" id="{9EF1AAEC-21B5-70EA-AD3A-4A9DA78CA934}"/>
              </a:ext>
            </a:extLst>
          </p:cNvPr>
          <p:cNvGraphicFramePr>
            <a:graphicFrameLocks/>
          </p:cNvGraphicFramePr>
          <p:nvPr/>
        </p:nvGraphicFramePr>
        <p:xfrm>
          <a:off x="549269" y="1924534"/>
          <a:ext cx="5400000" cy="324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Gráfico 9">
            <a:extLst>
              <a:ext uri="{FF2B5EF4-FFF2-40B4-BE49-F238E27FC236}">
                <a16:creationId xmlns:a16="http://schemas.microsoft.com/office/drawing/2014/main" id="{E0141767-3B62-3E0C-F201-32C1813ABB20}"/>
              </a:ext>
            </a:extLst>
          </p:cNvPr>
          <p:cNvGraphicFramePr>
            <a:graphicFrameLocks/>
          </p:cNvGraphicFramePr>
          <p:nvPr/>
        </p:nvGraphicFramePr>
        <p:xfrm>
          <a:off x="6399230" y="1924534"/>
          <a:ext cx="5400000" cy="32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516651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8BBB-DEC6-1796-D199-BBAFF0A4593B}"/>
            </a:ext>
          </a:extLst>
        </p:cNvPr>
        <p:cNvGrpSpPr/>
        <p:nvPr/>
      </p:nvGrpSpPr>
      <p:grpSpPr>
        <a:xfrm>
          <a:off x="0" y="0"/>
          <a:ext cx="0" cy="0"/>
          <a:chOff x="0" y="0"/>
          <a:chExt cx="0" cy="0"/>
        </a:xfrm>
      </p:grpSpPr>
      <p:pic>
        <p:nvPicPr>
          <p:cNvPr id="7" name="Marcador de posición de imagen 5">
            <a:extLst>
              <a:ext uri="{FF2B5EF4-FFF2-40B4-BE49-F238E27FC236}">
                <a16:creationId xmlns:a16="http://schemas.microsoft.com/office/drawing/2014/main" id="{0E2CD44C-5E02-ABC6-E9C4-0F279D3E53C4}"/>
              </a:ext>
            </a:extLst>
          </p:cNvPr>
          <p:cNvPicPr>
            <a:picLocks noGrp="1" noChangeAspect="1"/>
          </p:cNvPicPr>
          <p:nvPr>
            <p:ph type="pic" sz="quarter" idx="13"/>
          </p:nvPr>
        </p:nvPicPr>
        <p:blipFill>
          <a:blip r:embed="rId2"/>
          <a:srcRect l="18052" r="15403" b="2"/>
          <a:stretch/>
        </p:blipFill>
        <p:spPr>
          <a:xfrm>
            <a:off x="1069495" y="1170052"/>
            <a:ext cx="4008670" cy="4517896"/>
          </a:xfrm>
          <a:prstGeom prst="rect">
            <a:avLst/>
          </a:prstGeom>
          <a:noFill/>
        </p:spPr>
      </p:pic>
      <p:sp>
        <p:nvSpPr>
          <p:cNvPr id="5" name="Título 4">
            <a:extLst>
              <a:ext uri="{FF2B5EF4-FFF2-40B4-BE49-F238E27FC236}">
                <a16:creationId xmlns:a16="http://schemas.microsoft.com/office/drawing/2014/main" id="{86588854-6FD5-53F4-F7EF-CE75AA4C02A9}"/>
              </a:ext>
            </a:extLst>
          </p:cNvPr>
          <p:cNvSpPr>
            <a:spLocks noGrp="1"/>
          </p:cNvSpPr>
          <p:nvPr>
            <p:ph type="title"/>
          </p:nvPr>
        </p:nvSpPr>
        <p:spPr>
          <a:xfrm>
            <a:off x="5705856" y="1682116"/>
            <a:ext cx="5974080" cy="1746884"/>
          </a:xfrm>
        </p:spPr>
        <p:txBody>
          <a:bodyPr>
            <a:normAutofit/>
          </a:bodyPr>
          <a:lstStyle/>
          <a:p>
            <a:r>
              <a:rPr lang="es-ES" sz="4800"/>
              <a:t>Presupuesto 2024</a:t>
            </a:r>
            <a:endParaRPr lang="es-CO" sz="4800"/>
          </a:p>
        </p:txBody>
      </p:sp>
    </p:spTree>
    <p:extLst>
      <p:ext uri="{BB962C8B-B14F-4D97-AF65-F5344CB8AC3E}">
        <p14:creationId xmlns:p14="http://schemas.microsoft.com/office/powerpoint/2010/main" val="2232350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A09D55C9-16F7-DDD5-79C4-519FF9F7E203}"/>
              </a:ext>
            </a:extLst>
          </p:cNvPr>
          <p:cNvSpPr txBox="1"/>
          <p:nvPr/>
        </p:nvSpPr>
        <p:spPr>
          <a:xfrm>
            <a:off x="415637" y="4730141"/>
            <a:ext cx="10785763" cy="1754326"/>
          </a:xfrm>
          <a:prstGeom prst="rect">
            <a:avLst/>
          </a:prstGeom>
          <a:noFill/>
        </p:spPr>
        <p:txBody>
          <a:bodyPr wrap="square">
            <a:spAutoFit/>
          </a:bodyPr>
          <a:lstStyle/>
          <a:p>
            <a:pPr marL="285750" indent="-285750" algn="just">
              <a:buFont typeface="Arial" panose="020B0604020202020204" pitchFamily="34" charset="0"/>
              <a:buChar char="•"/>
            </a:pPr>
            <a:r>
              <a:rPr lang="es-MX" b="1" i="0">
                <a:solidFill>
                  <a:srgbClr val="333333"/>
                </a:solidFill>
                <a:effectLst/>
                <a:latin typeface="Aptos" panose="020B0004020202020204" pitchFamily="34" charset="0"/>
              </a:rPr>
              <a:t>LEY 819 de 2003:</a:t>
            </a:r>
          </a:p>
          <a:p>
            <a:pPr algn="just"/>
            <a:endParaRPr lang="es-MX" b="1" i="0">
              <a:solidFill>
                <a:srgbClr val="333333"/>
              </a:solidFill>
              <a:effectLst/>
              <a:latin typeface="Aptos" panose="020B0004020202020204" pitchFamily="34" charset="0"/>
            </a:endParaRPr>
          </a:p>
          <a:p>
            <a:pPr algn="just"/>
            <a:r>
              <a:rPr lang="es-MX" b="1" i="0">
                <a:solidFill>
                  <a:srgbClr val="333333"/>
                </a:solidFill>
                <a:effectLst/>
                <a:latin typeface="Aptos" panose="020B0004020202020204" pitchFamily="34" charset="0"/>
              </a:rPr>
              <a:t>Artículo 5. </a:t>
            </a:r>
            <a:r>
              <a:rPr lang="es-MX" b="1" i="1">
                <a:solidFill>
                  <a:srgbClr val="333333"/>
                </a:solidFill>
                <a:effectLst/>
                <a:latin typeface="Aptos" panose="020B0004020202020204" pitchFamily="34" charset="0"/>
              </a:rPr>
              <a:t>Marco fiscal de mediano plazo para entidades territoriales</a:t>
            </a:r>
            <a:r>
              <a:rPr lang="es-MX" b="1" i="0">
                <a:solidFill>
                  <a:srgbClr val="333333"/>
                </a:solidFill>
                <a:effectLst/>
                <a:latin typeface="Aptos" panose="020B0004020202020204" pitchFamily="34" charset="0"/>
              </a:rPr>
              <a:t>.</a:t>
            </a:r>
            <a:r>
              <a:rPr lang="es-MX" b="0" i="0">
                <a:solidFill>
                  <a:srgbClr val="333333"/>
                </a:solidFill>
                <a:effectLst/>
                <a:latin typeface="Aptos" panose="020B0004020202020204" pitchFamily="34" charset="0"/>
              </a:rPr>
              <a:t> </a:t>
            </a:r>
            <a:r>
              <a:rPr lang="es-MX" b="0" i="1">
                <a:solidFill>
                  <a:srgbClr val="333333"/>
                </a:solidFill>
                <a:effectLst/>
                <a:latin typeface="Aptos" panose="020B0004020202020204" pitchFamily="34" charset="0"/>
              </a:rPr>
              <a:t>Anualmente, en los departamentos, en los distritos y municipios de categoría especial, 1 y 2, a partir de la vigencia de la presente ley, y en los municipios de categorías 3, 4, 5 y 6 a partir de la vigencia 2005, el Gobernador o Alcalde deberá presentar a la respectiva Asamblea o Concejo un Marco Fiscal de Mediano Plazo.</a:t>
            </a:r>
            <a:endParaRPr lang="es-CO">
              <a:latin typeface="Aptos" panose="020B0004020202020204" pitchFamily="34" charset="0"/>
            </a:endParaRPr>
          </a:p>
        </p:txBody>
      </p:sp>
      <p:sp>
        <p:nvSpPr>
          <p:cNvPr id="11" name="Título 3">
            <a:extLst>
              <a:ext uri="{FF2B5EF4-FFF2-40B4-BE49-F238E27FC236}">
                <a16:creationId xmlns:a16="http://schemas.microsoft.com/office/drawing/2014/main" id="{8531E618-62D1-B134-8E96-2D19B5778D09}"/>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Marco Normativo</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13" name="CuadroTexto 12">
            <a:extLst>
              <a:ext uri="{FF2B5EF4-FFF2-40B4-BE49-F238E27FC236}">
                <a16:creationId xmlns:a16="http://schemas.microsoft.com/office/drawing/2014/main" id="{9C1EFB7A-0338-F53F-71D4-04723CCA954F}"/>
              </a:ext>
            </a:extLst>
          </p:cNvPr>
          <p:cNvSpPr txBox="1"/>
          <p:nvPr/>
        </p:nvSpPr>
        <p:spPr>
          <a:xfrm>
            <a:off x="415637" y="1096339"/>
            <a:ext cx="10785763" cy="2031325"/>
          </a:xfrm>
          <a:prstGeom prst="rect">
            <a:avLst/>
          </a:prstGeom>
          <a:noFill/>
        </p:spPr>
        <p:txBody>
          <a:bodyPr wrap="square">
            <a:spAutoFit/>
          </a:bodyPr>
          <a:lstStyle/>
          <a:p>
            <a:pPr marL="285750" indent="-285750" algn="just">
              <a:buFont typeface="Arial" panose="020B0604020202020204" pitchFamily="34" charset="0"/>
              <a:buChar char="•"/>
            </a:pPr>
            <a:r>
              <a:rPr lang="es-MX" b="1" i="0">
                <a:solidFill>
                  <a:srgbClr val="333333"/>
                </a:solidFill>
                <a:effectLst/>
                <a:latin typeface="Aptos" panose="020B0004020202020204" pitchFamily="34" charset="0"/>
              </a:rPr>
              <a:t>DECRETO 714 de 1996 (compilatorio del Acuerdo  24 de 1995 y Acuerdo 20 de 1996):</a:t>
            </a:r>
          </a:p>
          <a:p>
            <a:pPr algn="just"/>
            <a:endParaRPr lang="es-MX" b="1" i="0">
              <a:solidFill>
                <a:srgbClr val="333333"/>
              </a:solidFill>
              <a:effectLst/>
              <a:latin typeface="Aptos" panose="020B0004020202020204" pitchFamily="34" charset="0"/>
            </a:endParaRPr>
          </a:p>
          <a:p>
            <a:pPr algn="just"/>
            <a:r>
              <a:rPr lang="es-MX" b="1" i="0">
                <a:solidFill>
                  <a:srgbClr val="333333"/>
                </a:solidFill>
                <a:effectLst/>
                <a:latin typeface="Aptos" panose="020B0004020202020204" pitchFamily="34" charset="0"/>
              </a:rPr>
              <a:t>Artículo </a:t>
            </a:r>
            <a:r>
              <a:rPr lang="es-MX" b="1" i="0" u="none" strike="noStrike">
                <a:solidFill>
                  <a:srgbClr val="0000FF"/>
                </a:solidFill>
                <a:effectLst/>
                <a:latin typeface="Aptos" panose="020B0004020202020204" pitchFamily="34" charset="0"/>
              </a:rPr>
              <a:t> </a:t>
            </a:r>
            <a:r>
              <a:rPr lang="es-MX" b="1" i="0">
                <a:solidFill>
                  <a:srgbClr val="333333"/>
                </a:solidFill>
                <a:effectLst/>
                <a:latin typeface="Aptos" panose="020B0004020202020204" pitchFamily="34" charset="0"/>
              </a:rPr>
              <a:t>21º. </a:t>
            </a:r>
            <a:r>
              <a:rPr lang="es-MX" b="1" i="1">
                <a:solidFill>
                  <a:srgbClr val="333333"/>
                </a:solidFill>
                <a:effectLst/>
                <a:latin typeface="Aptos" panose="020B0004020202020204" pitchFamily="34" charset="0"/>
              </a:rPr>
              <a:t>De la Competencia del Proyecto de Presupuesto Anual</a:t>
            </a:r>
            <a:r>
              <a:rPr lang="es-MX" b="0" i="1">
                <a:solidFill>
                  <a:srgbClr val="333333"/>
                </a:solidFill>
                <a:effectLst/>
                <a:latin typeface="Aptos" panose="020B0004020202020204" pitchFamily="34" charset="0"/>
              </a:rPr>
              <a:t>.</a:t>
            </a:r>
            <a:r>
              <a:rPr lang="es-MX" b="0" i="0">
                <a:solidFill>
                  <a:srgbClr val="333333"/>
                </a:solidFill>
                <a:effectLst/>
                <a:latin typeface="Aptos" panose="020B0004020202020204" pitchFamily="34" charset="0"/>
              </a:rPr>
              <a:t> Corresponde al Gobierno Distrital preparar anualmente el Proyecto de Presupuesto Anual del Distrito Capital con base en los anteproyectos que le presenten las Entidades que lo conforman. El Gobierno tendrá en cuenta la disponibilidad de recursos y los principios presupuestales para la determinación de los gastos que se pretendan incluir en el Proyecto de Presupuesto.</a:t>
            </a:r>
            <a:endParaRPr lang="es-CO">
              <a:latin typeface="Aptos" panose="020B0004020202020204" pitchFamily="34" charset="0"/>
            </a:endParaRPr>
          </a:p>
        </p:txBody>
      </p:sp>
      <p:sp>
        <p:nvSpPr>
          <p:cNvPr id="15" name="CuadroTexto 14">
            <a:extLst>
              <a:ext uri="{FF2B5EF4-FFF2-40B4-BE49-F238E27FC236}">
                <a16:creationId xmlns:a16="http://schemas.microsoft.com/office/drawing/2014/main" id="{D397640A-97D4-5A21-C18B-D295F68C1609}"/>
              </a:ext>
            </a:extLst>
          </p:cNvPr>
          <p:cNvSpPr txBox="1"/>
          <p:nvPr/>
        </p:nvSpPr>
        <p:spPr>
          <a:xfrm>
            <a:off x="415637" y="3127664"/>
            <a:ext cx="10785763" cy="1477328"/>
          </a:xfrm>
          <a:prstGeom prst="rect">
            <a:avLst/>
          </a:prstGeom>
          <a:noFill/>
        </p:spPr>
        <p:txBody>
          <a:bodyPr wrap="square">
            <a:spAutoFit/>
          </a:bodyPr>
          <a:lstStyle/>
          <a:p>
            <a:pPr algn="just"/>
            <a:r>
              <a:rPr lang="es-MX" b="1" i="0">
                <a:solidFill>
                  <a:srgbClr val="333333"/>
                </a:solidFill>
                <a:effectLst/>
                <a:latin typeface="Aptos" panose="020B0004020202020204" pitchFamily="34" charset="0"/>
              </a:rPr>
              <a:t>Artículo </a:t>
            </a:r>
            <a:r>
              <a:rPr lang="es-MX" b="1" i="0" u="none" strike="noStrike">
                <a:solidFill>
                  <a:srgbClr val="0000FF"/>
                </a:solidFill>
                <a:effectLst/>
                <a:latin typeface="Aptos" panose="020B0004020202020204" pitchFamily="34" charset="0"/>
              </a:rPr>
              <a:t> </a:t>
            </a:r>
            <a:r>
              <a:rPr lang="es-MX" b="1" i="0">
                <a:solidFill>
                  <a:srgbClr val="333333"/>
                </a:solidFill>
                <a:effectLst/>
                <a:latin typeface="Aptos" panose="020B0004020202020204" pitchFamily="34" charset="0"/>
              </a:rPr>
              <a:t>37º.-</a:t>
            </a:r>
            <a:r>
              <a:rPr lang="es-MX" b="0" i="0">
                <a:solidFill>
                  <a:srgbClr val="333333"/>
                </a:solidFill>
                <a:effectLst/>
                <a:latin typeface="Aptos" panose="020B0004020202020204" pitchFamily="34" charset="0"/>
              </a:rPr>
              <a:t> </a:t>
            </a:r>
            <a:r>
              <a:rPr lang="es-MX" b="1" i="1">
                <a:solidFill>
                  <a:srgbClr val="333333"/>
                </a:solidFill>
                <a:effectLst/>
                <a:latin typeface="Aptos" panose="020B0004020202020204" pitchFamily="34" charset="0"/>
              </a:rPr>
              <a:t>De la Presentación del Proyecto de Presupuesto</a:t>
            </a:r>
            <a:r>
              <a:rPr lang="es-MX" b="0" i="1">
                <a:solidFill>
                  <a:srgbClr val="333333"/>
                </a:solidFill>
                <a:effectLst/>
                <a:latin typeface="Aptos" panose="020B0004020202020204" pitchFamily="34" charset="0"/>
              </a:rPr>
              <a:t>.</a:t>
            </a:r>
            <a:r>
              <a:rPr lang="es-MX" b="0" i="0">
                <a:solidFill>
                  <a:srgbClr val="333333"/>
                </a:solidFill>
                <a:effectLst/>
                <a:latin typeface="Aptos" panose="020B0004020202020204" pitchFamily="34" charset="0"/>
              </a:rPr>
              <a:t> El Gobierno Distrital someterá el Proyecto de Presupuesto Anual del Distrito Capital a consideración del Concejo Distrital por conducto de la Secretaría de Hacienda Distrital, durante los primeros tres (3) días de las sesiones ordinarias del mes de Noviembre, el cual contendrá el Proyecto de Rentas e Ingresos y de Inversiones y Gastos y el Resultado Fiscal y las disposiciones generales. </a:t>
            </a:r>
            <a:endParaRPr lang="es-CO">
              <a:latin typeface="Aptos" panose="020B0004020202020204" pitchFamily="34" charset="0"/>
            </a:endParaRPr>
          </a:p>
        </p:txBody>
      </p:sp>
    </p:spTree>
    <p:extLst>
      <p:ext uri="{BB962C8B-B14F-4D97-AF65-F5344CB8AC3E}">
        <p14:creationId xmlns:p14="http://schemas.microsoft.com/office/powerpoint/2010/main" val="211559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2" name="Rectángulo 21">
            <a:extLst>
              <a:ext uri="{FF2B5EF4-FFF2-40B4-BE49-F238E27FC236}">
                <a16:creationId xmlns:a16="http://schemas.microsoft.com/office/drawing/2014/main" id="{95DF6606-5890-16FE-12D0-BD88937F7360}"/>
              </a:ext>
            </a:extLst>
          </p:cNvPr>
          <p:cNvSpPr/>
          <p:nvPr/>
        </p:nvSpPr>
        <p:spPr>
          <a:xfrm>
            <a:off x="9148534" y="3953817"/>
            <a:ext cx="2124270" cy="182978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3" name="Rectángulo 22">
            <a:extLst>
              <a:ext uri="{FF2B5EF4-FFF2-40B4-BE49-F238E27FC236}">
                <a16:creationId xmlns:a16="http://schemas.microsoft.com/office/drawing/2014/main" id="{872A3250-54D0-6EF4-1C25-91F8905F37A6}"/>
              </a:ext>
            </a:extLst>
          </p:cNvPr>
          <p:cNvSpPr/>
          <p:nvPr/>
        </p:nvSpPr>
        <p:spPr>
          <a:xfrm>
            <a:off x="3365352" y="3965046"/>
            <a:ext cx="2218706" cy="1831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4" name="Rectángulo 23">
            <a:extLst>
              <a:ext uri="{FF2B5EF4-FFF2-40B4-BE49-F238E27FC236}">
                <a16:creationId xmlns:a16="http://schemas.microsoft.com/office/drawing/2014/main" id="{087B8F35-C8B8-B552-731D-1D42217C3F1B}"/>
              </a:ext>
            </a:extLst>
          </p:cNvPr>
          <p:cNvSpPr/>
          <p:nvPr/>
        </p:nvSpPr>
        <p:spPr>
          <a:xfrm>
            <a:off x="6258295" y="3965047"/>
            <a:ext cx="2265192" cy="183191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latin typeface="Arial" panose="020B0604020202020204" pitchFamily="34" charset="0"/>
              <a:cs typeface="Arial" panose="020B0604020202020204" pitchFamily="34" charset="0"/>
            </a:endParaRPr>
          </a:p>
        </p:txBody>
      </p:sp>
      <p:sp>
        <p:nvSpPr>
          <p:cNvPr id="25" name="Google Shape;246;g14e7ccd7459_1_0">
            <a:extLst>
              <a:ext uri="{FF2B5EF4-FFF2-40B4-BE49-F238E27FC236}">
                <a16:creationId xmlns:a16="http://schemas.microsoft.com/office/drawing/2014/main" id="{EB78CA44-3C77-305E-D7AF-280C2498344A}"/>
              </a:ext>
            </a:extLst>
          </p:cNvPr>
          <p:cNvSpPr txBox="1"/>
          <p:nvPr/>
        </p:nvSpPr>
        <p:spPr>
          <a:xfrm>
            <a:off x="3137663" y="4286241"/>
            <a:ext cx="2696939" cy="769401"/>
          </a:xfrm>
          <a:prstGeom prst="rect">
            <a:avLst/>
          </a:prstGeom>
          <a:noFill/>
          <a:ln>
            <a:noFill/>
          </a:ln>
        </p:spPr>
        <p:txBody>
          <a:bodyPr spcFirstLastPara="1" wrap="square" lIns="91425" tIns="45700" rIns="91425" bIns="45700" anchor="t" anchorCtr="0">
            <a:spAutoFit/>
          </a:bodyPr>
          <a:lstStyle/>
          <a:p>
            <a:pPr algn="ct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3,73</a:t>
            </a:r>
            <a:endParaRPr lang="es-ES" sz="3600">
              <a:solidFill>
                <a:schemeClr val="dk1"/>
              </a:solidFill>
              <a:latin typeface="Arial" panose="020B0604020202020204" pitchFamily="34" charset="0"/>
              <a:cs typeface="Arial" panose="020B0604020202020204" pitchFamily="34" charset="0"/>
            </a:endParaRPr>
          </a:p>
        </p:txBody>
      </p:sp>
      <p:sp>
        <p:nvSpPr>
          <p:cNvPr id="26" name="Google Shape;248;g14e7ccd7459_1_0">
            <a:extLst>
              <a:ext uri="{FF2B5EF4-FFF2-40B4-BE49-F238E27FC236}">
                <a16:creationId xmlns:a16="http://schemas.microsoft.com/office/drawing/2014/main" id="{9BA35125-1D62-65B4-31A6-B6142BE4C11C}"/>
              </a:ext>
            </a:extLst>
          </p:cNvPr>
          <p:cNvSpPr txBox="1"/>
          <p:nvPr/>
        </p:nvSpPr>
        <p:spPr>
          <a:xfrm>
            <a:off x="6075849" y="4286241"/>
            <a:ext cx="262042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0,25</a:t>
            </a:r>
            <a:endParaRPr lang="es-CO" sz="1200">
              <a:latin typeface="Arial" panose="020B0604020202020204" pitchFamily="34" charset="0"/>
              <a:cs typeface="Arial" panose="020B0604020202020204" pitchFamily="34" charset="0"/>
            </a:endParaRPr>
          </a:p>
        </p:txBody>
      </p:sp>
      <p:sp>
        <p:nvSpPr>
          <p:cNvPr id="27" name="Google Shape;250;g14e7ccd7459_1_0">
            <a:extLst>
              <a:ext uri="{FF2B5EF4-FFF2-40B4-BE49-F238E27FC236}">
                <a16:creationId xmlns:a16="http://schemas.microsoft.com/office/drawing/2014/main" id="{E56FC749-E11D-56A8-1A21-1E54603396F0}"/>
              </a:ext>
            </a:extLst>
          </p:cNvPr>
          <p:cNvSpPr txBox="1"/>
          <p:nvPr/>
        </p:nvSpPr>
        <p:spPr>
          <a:xfrm>
            <a:off x="8995961" y="4275011"/>
            <a:ext cx="2465515" cy="769401"/>
          </a:xfrm>
          <a:prstGeom prst="rect">
            <a:avLst/>
          </a:prstGeom>
          <a:noFill/>
          <a:ln>
            <a:noFill/>
          </a:ln>
        </p:spPr>
        <p:txBody>
          <a:bodyPr spcFirstLastPara="1" wrap="square" lIns="91425" tIns="45700" rIns="91425" bIns="45700" anchor="t" anchorCtr="0">
            <a:spAutoFit/>
          </a:bodyPr>
          <a:lstStyle/>
          <a:p>
            <a:pPr algn="ct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0,001 </a:t>
            </a:r>
          </a:p>
        </p:txBody>
      </p:sp>
      <p:sp>
        <p:nvSpPr>
          <p:cNvPr id="28" name="Google Shape;247;g14e7ccd7459_1_0">
            <a:extLst>
              <a:ext uri="{FF2B5EF4-FFF2-40B4-BE49-F238E27FC236}">
                <a16:creationId xmlns:a16="http://schemas.microsoft.com/office/drawing/2014/main" id="{0D92276D-DEB9-5902-5E3E-9613C3EE304C}"/>
              </a:ext>
            </a:extLst>
          </p:cNvPr>
          <p:cNvSpPr txBox="1"/>
          <p:nvPr/>
        </p:nvSpPr>
        <p:spPr>
          <a:xfrm>
            <a:off x="3131945" y="5126059"/>
            <a:ext cx="266839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chemeClr val="accent4">
                    <a:lumMod val="50000"/>
                  </a:schemeClr>
                </a:solidFill>
                <a:latin typeface="Arial" panose="020B0604020202020204" pitchFamily="34" charset="0"/>
                <a:ea typeface="Arial"/>
                <a:cs typeface="Arial" panose="020B0604020202020204" pitchFamily="34" charset="0"/>
                <a:sym typeface="Arial"/>
              </a:rPr>
              <a:t>(</a:t>
            </a:r>
            <a:r>
              <a:rPr lang="es-CO" sz="2000" b="1">
                <a:solidFill>
                  <a:schemeClr val="accent4">
                    <a:lumMod val="50000"/>
                  </a:schemeClr>
                </a:solidFill>
                <a:latin typeface="Arial" panose="020B0604020202020204" pitchFamily="34" charset="0"/>
                <a:cs typeface="Arial" panose="020B0604020202020204" pitchFamily="34" charset="0"/>
              </a:rPr>
              <a:t>93</a:t>
            </a:r>
            <a:r>
              <a:rPr lang="es-CO" sz="2000" b="1">
                <a:solidFill>
                  <a:schemeClr val="accent4">
                    <a:lumMod val="50000"/>
                  </a:schemeClr>
                </a:solidFill>
                <a:latin typeface="Arial" panose="020B0604020202020204" pitchFamily="34" charset="0"/>
                <a:ea typeface="Arial"/>
                <a:cs typeface="Arial" panose="020B0604020202020204" pitchFamily="34" charset="0"/>
                <a:sym typeface="Arial"/>
              </a:rPr>
              <a:t>,7%)</a:t>
            </a:r>
          </a:p>
        </p:txBody>
      </p:sp>
      <p:sp>
        <p:nvSpPr>
          <p:cNvPr id="29" name="Google Shape;249;g14e7ccd7459_1_0">
            <a:extLst>
              <a:ext uri="{FF2B5EF4-FFF2-40B4-BE49-F238E27FC236}">
                <a16:creationId xmlns:a16="http://schemas.microsoft.com/office/drawing/2014/main" id="{54094767-9514-2118-B1D8-D3D104F1A5DD}"/>
              </a:ext>
            </a:extLst>
          </p:cNvPr>
          <p:cNvSpPr txBox="1"/>
          <p:nvPr/>
        </p:nvSpPr>
        <p:spPr>
          <a:xfrm>
            <a:off x="6086862" y="5101591"/>
            <a:ext cx="262995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rgbClr val="002060"/>
                </a:solidFill>
                <a:latin typeface="Arial" panose="020B0604020202020204" pitchFamily="34" charset="0"/>
                <a:ea typeface="Arial"/>
                <a:cs typeface="Arial" panose="020B0604020202020204" pitchFamily="34" charset="0"/>
                <a:sym typeface="Arial"/>
              </a:rPr>
              <a:t>(6,2%)</a:t>
            </a:r>
          </a:p>
        </p:txBody>
      </p:sp>
      <p:sp>
        <p:nvSpPr>
          <p:cNvPr id="30" name="Google Shape;251;g14e7ccd7459_1_0">
            <a:extLst>
              <a:ext uri="{FF2B5EF4-FFF2-40B4-BE49-F238E27FC236}">
                <a16:creationId xmlns:a16="http://schemas.microsoft.com/office/drawing/2014/main" id="{E944B4E2-F687-34B4-70A5-8F744052CD08}"/>
              </a:ext>
            </a:extLst>
          </p:cNvPr>
          <p:cNvSpPr txBox="1"/>
          <p:nvPr/>
        </p:nvSpPr>
        <p:spPr>
          <a:xfrm>
            <a:off x="8825721" y="5083330"/>
            <a:ext cx="278253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rgbClr val="757070"/>
                </a:solidFill>
                <a:latin typeface="Arial" panose="020B0604020202020204" pitchFamily="34" charset="0"/>
                <a:ea typeface="Arial"/>
                <a:cs typeface="Arial" panose="020B0604020202020204" pitchFamily="34" charset="0"/>
                <a:sym typeface="Arial"/>
              </a:rPr>
              <a:t>(</a:t>
            </a:r>
            <a:r>
              <a:rPr lang="es-CO" sz="2000" b="1">
                <a:solidFill>
                  <a:srgbClr val="757070"/>
                </a:solidFill>
                <a:latin typeface="Arial" panose="020B0604020202020204" pitchFamily="34" charset="0"/>
                <a:cs typeface="Arial" panose="020B0604020202020204" pitchFamily="34" charset="0"/>
              </a:rPr>
              <a:t>0,02</a:t>
            </a:r>
            <a:r>
              <a:rPr lang="es-CO" sz="2000" b="1">
                <a:solidFill>
                  <a:srgbClr val="757070"/>
                </a:solidFill>
                <a:latin typeface="Arial" panose="020B0604020202020204" pitchFamily="34" charset="0"/>
                <a:ea typeface="Arial"/>
                <a:cs typeface="Arial" panose="020B0604020202020204" pitchFamily="34" charset="0"/>
                <a:sym typeface="Arial"/>
              </a:rPr>
              <a:t>%)</a:t>
            </a:r>
          </a:p>
        </p:txBody>
      </p:sp>
      <p:sp>
        <p:nvSpPr>
          <p:cNvPr id="34" name="CuadroTexto 33">
            <a:extLst>
              <a:ext uri="{FF2B5EF4-FFF2-40B4-BE49-F238E27FC236}">
                <a16:creationId xmlns:a16="http://schemas.microsoft.com/office/drawing/2014/main" id="{F31F410C-0849-0B26-206E-7CB7F1C9DF2F}"/>
              </a:ext>
            </a:extLst>
          </p:cNvPr>
          <p:cNvSpPr txBox="1"/>
          <p:nvPr/>
        </p:nvSpPr>
        <p:spPr>
          <a:xfrm>
            <a:off x="5661368" y="4444463"/>
            <a:ext cx="569328" cy="769441"/>
          </a:xfrm>
          <a:prstGeom prst="rect">
            <a:avLst/>
          </a:prstGeom>
          <a:noFill/>
        </p:spPr>
        <p:txBody>
          <a:bodyPr wrap="square" rtlCol="0">
            <a:spAutoFit/>
          </a:bodyPr>
          <a:lstStyle/>
          <a:p>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35" name="CuadroTexto 34">
            <a:extLst>
              <a:ext uri="{FF2B5EF4-FFF2-40B4-BE49-F238E27FC236}">
                <a16:creationId xmlns:a16="http://schemas.microsoft.com/office/drawing/2014/main" id="{56A84ED8-4DA6-B34E-C742-1D170C4AD3EC}"/>
              </a:ext>
            </a:extLst>
          </p:cNvPr>
          <p:cNvSpPr txBox="1"/>
          <p:nvPr/>
        </p:nvSpPr>
        <p:spPr>
          <a:xfrm>
            <a:off x="8575222" y="4471717"/>
            <a:ext cx="569328" cy="769441"/>
          </a:xfrm>
          <a:prstGeom prst="rect">
            <a:avLst/>
          </a:prstGeom>
          <a:noFill/>
        </p:spPr>
        <p:txBody>
          <a:bodyPr wrap="square" rtlCol="0">
            <a:spAutoFit/>
          </a:bodyPr>
          <a:lstStyle/>
          <a:p>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36" name="CuadroTexto 35">
            <a:extLst>
              <a:ext uri="{FF2B5EF4-FFF2-40B4-BE49-F238E27FC236}">
                <a16:creationId xmlns:a16="http://schemas.microsoft.com/office/drawing/2014/main" id="{9057D35C-F1DB-6185-0C7E-1410B8FC6CA5}"/>
              </a:ext>
            </a:extLst>
          </p:cNvPr>
          <p:cNvSpPr txBox="1"/>
          <p:nvPr/>
        </p:nvSpPr>
        <p:spPr>
          <a:xfrm>
            <a:off x="2611806" y="4450470"/>
            <a:ext cx="569328" cy="769441"/>
          </a:xfrm>
          <a:prstGeom prst="rect">
            <a:avLst/>
          </a:prstGeom>
          <a:noFill/>
        </p:spPr>
        <p:txBody>
          <a:bodyPr wrap="square" rtlCol="0">
            <a:spAutoFit/>
          </a:bodyPr>
          <a:lstStyle/>
          <a:p>
            <a:pPr algn="ctr"/>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F2AF125D-AA31-3051-2090-92F8EFB0E833}"/>
              </a:ext>
            </a:extLst>
          </p:cNvPr>
          <p:cNvSpPr/>
          <p:nvPr/>
        </p:nvSpPr>
        <p:spPr>
          <a:xfrm>
            <a:off x="9182798" y="1665151"/>
            <a:ext cx="2124270" cy="1829788"/>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 name="Rectángulo 1">
            <a:extLst>
              <a:ext uri="{FF2B5EF4-FFF2-40B4-BE49-F238E27FC236}">
                <a16:creationId xmlns:a16="http://schemas.microsoft.com/office/drawing/2014/main" id="{974C1B98-65F7-29AD-2FBE-1D1B8DC7A901}"/>
              </a:ext>
            </a:extLst>
          </p:cNvPr>
          <p:cNvSpPr/>
          <p:nvPr/>
        </p:nvSpPr>
        <p:spPr>
          <a:xfrm>
            <a:off x="3399616" y="1676380"/>
            <a:ext cx="2218706" cy="1831912"/>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cs typeface="Arial" panose="020B0604020202020204" pitchFamily="34" charset="0"/>
            </a:endParaRPr>
          </a:p>
        </p:txBody>
      </p:sp>
      <p:sp>
        <p:nvSpPr>
          <p:cNvPr id="245" name="Google Shape;245;g14e7ccd7459_1_0"/>
          <p:cNvSpPr txBox="1"/>
          <p:nvPr/>
        </p:nvSpPr>
        <p:spPr>
          <a:xfrm>
            <a:off x="758793" y="286776"/>
            <a:ext cx="10674414" cy="574200"/>
          </a:xfrm>
          <a:prstGeom prst="rect">
            <a:avLst/>
          </a:prstGeom>
          <a:noFill/>
          <a:ln>
            <a:noFill/>
          </a:ln>
        </p:spPr>
        <p:txBody>
          <a:bodyPr spcFirstLastPara="1" wrap="square" lIns="91425" tIns="45700" rIns="91425" bIns="45700" anchor="t" anchorCtr="0">
            <a:noAutofit/>
          </a:bodyPr>
          <a:lstStyle/>
          <a:p>
            <a:pPr algn="ctr">
              <a:lnSpc>
                <a:spcPct val="90000"/>
              </a:lnSpc>
              <a:buClr>
                <a:schemeClr val="dk1"/>
              </a:buClr>
              <a:buSzPts val="3200"/>
            </a:pPr>
            <a:r>
              <a:rPr lang="es-CO" sz="3200" b="1">
                <a:latin typeface="+mj-lt"/>
                <a:cs typeface="Arial" panose="020B0604020202020204" pitchFamily="34" charset="0"/>
                <a:sym typeface="Arial"/>
              </a:rPr>
              <a:t>$37,97 Billones en Ejecución a octubre 31 de 2024</a:t>
            </a:r>
            <a:endParaRPr lang="es-CO" sz="3200" b="1">
              <a:latin typeface="+mj-lt"/>
              <a:cs typeface="Arial" panose="020B0604020202020204" pitchFamily="34" charset="0"/>
            </a:endParaRPr>
          </a:p>
        </p:txBody>
      </p:sp>
      <p:sp>
        <p:nvSpPr>
          <p:cNvPr id="5" name="CuadroTexto 4">
            <a:extLst>
              <a:ext uri="{FF2B5EF4-FFF2-40B4-BE49-F238E27FC236}">
                <a16:creationId xmlns:a16="http://schemas.microsoft.com/office/drawing/2014/main" id="{DADDE997-C362-218F-C71B-027E64A6E696}"/>
              </a:ext>
            </a:extLst>
          </p:cNvPr>
          <p:cNvSpPr txBox="1"/>
          <p:nvPr/>
        </p:nvSpPr>
        <p:spPr>
          <a:xfrm>
            <a:off x="229138" y="1891714"/>
            <a:ext cx="2309667" cy="2062103"/>
          </a:xfrm>
          <a:prstGeom prst="rect">
            <a:avLst/>
          </a:prstGeom>
          <a:noFill/>
        </p:spPr>
        <p:txBody>
          <a:bodyPr wrap="square" lIns="91440" tIns="45720" rIns="91440" bIns="45720" rtlCol="0" anchor="t">
            <a:spAutoFit/>
          </a:bodyPr>
          <a:lstStyle/>
          <a:p>
            <a:pPr algn="ctr"/>
            <a:r>
              <a:rPr lang="es-MX" sz="4400" b="1">
                <a:solidFill>
                  <a:srgbClr val="002060"/>
                </a:solidFill>
                <a:latin typeface="Arial" panose="020B0604020202020204" pitchFamily="34" charset="0"/>
                <a:cs typeface="Arial" panose="020B0604020202020204" pitchFamily="34" charset="0"/>
              </a:rPr>
              <a:t>$34,00  </a:t>
            </a:r>
            <a:r>
              <a:rPr lang="es-MX" sz="2800" b="1">
                <a:solidFill>
                  <a:srgbClr val="002060"/>
                </a:solidFill>
                <a:latin typeface="Arial" panose="020B0604020202020204" pitchFamily="34" charset="0"/>
                <a:cs typeface="Arial" panose="020B0604020202020204" pitchFamily="34" charset="0"/>
              </a:rPr>
              <a:t>Presupuesto de la vigencia</a:t>
            </a:r>
          </a:p>
        </p:txBody>
      </p:sp>
      <p:sp>
        <p:nvSpPr>
          <p:cNvPr id="14" name="CuadroTexto 13">
            <a:extLst>
              <a:ext uri="{FF2B5EF4-FFF2-40B4-BE49-F238E27FC236}">
                <a16:creationId xmlns:a16="http://schemas.microsoft.com/office/drawing/2014/main" id="{4BF230E4-8466-3371-10BB-3035D3B74EDB}"/>
              </a:ext>
            </a:extLst>
          </p:cNvPr>
          <p:cNvSpPr txBox="1"/>
          <p:nvPr/>
        </p:nvSpPr>
        <p:spPr>
          <a:xfrm>
            <a:off x="231494" y="6400658"/>
            <a:ext cx="1875098" cy="307777"/>
          </a:xfrm>
          <a:prstGeom prst="rect">
            <a:avLst/>
          </a:prstGeom>
          <a:noFill/>
        </p:spPr>
        <p:txBody>
          <a:bodyPr wrap="square" rtlCol="0">
            <a:spAutoFit/>
          </a:bodyPr>
          <a:lstStyle/>
          <a:p>
            <a:r>
              <a:rPr lang="es-CO" sz="1400">
                <a:latin typeface="Arial" panose="020B0604020202020204" pitchFamily="34" charset="0"/>
                <a:cs typeface="Arial" panose="020B0604020202020204" pitchFamily="34" charset="0"/>
              </a:rPr>
              <a:t>Cifras en billones</a:t>
            </a:r>
          </a:p>
        </p:txBody>
      </p:sp>
      <p:sp>
        <p:nvSpPr>
          <p:cNvPr id="6" name="Rectángulo 5">
            <a:extLst>
              <a:ext uri="{FF2B5EF4-FFF2-40B4-BE49-F238E27FC236}">
                <a16:creationId xmlns:a16="http://schemas.microsoft.com/office/drawing/2014/main" id="{C538FC84-5982-D355-1E1F-50D614C2FA2D}"/>
              </a:ext>
            </a:extLst>
          </p:cNvPr>
          <p:cNvSpPr/>
          <p:nvPr/>
        </p:nvSpPr>
        <p:spPr>
          <a:xfrm>
            <a:off x="6292559" y="1676381"/>
            <a:ext cx="2265192" cy="1831911"/>
          </a:xfrm>
          <a:prstGeom prst="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sz="1600">
              <a:latin typeface="Arial" panose="020B0604020202020204" pitchFamily="34" charset="0"/>
              <a:cs typeface="Arial" panose="020B0604020202020204" pitchFamily="34" charset="0"/>
            </a:endParaRPr>
          </a:p>
        </p:txBody>
      </p:sp>
      <p:sp>
        <p:nvSpPr>
          <p:cNvPr id="246" name="Google Shape;246;g14e7ccd7459_1_0"/>
          <p:cNvSpPr txBox="1"/>
          <p:nvPr/>
        </p:nvSpPr>
        <p:spPr>
          <a:xfrm>
            <a:off x="3171927" y="1928995"/>
            <a:ext cx="2696939" cy="769401"/>
          </a:xfrm>
          <a:prstGeom prst="rect">
            <a:avLst/>
          </a:prstGeom>
          <a:noFill/>
          <a:ln>
            <a:noFill/>
          </a:ln>
        </p:spPr>
        <p:txBody>
          <a:bodyPr spcFirstLastPara="1" wrap="square" lIns="91425" tIns="45700" rIns="91425" bIns="45700" anchor="t" anchorCtr="0">
            <a:spAutoFit/>
          </a:bodyPr>
          <a:lstStyle/>
          <a:p>
            <a:pPr algn="ct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27,29</a:t>
            </a:r>
            <a:endParaRPr lang="es-ES" sz="3600">
              <a:solidFill>
                <a:schemeClr val="dk1"/>
              </a:solidFill>
              <a:latin typeface="Arial" panose="020B0604020202020204" pitchFamily="34" charset="0"/>
              <a:cs typeface="Arial" panose="020B0604020202020204" pitchFamily="34" charset="0"/>
            </a:endParaRPr>
          </a:p>
        </p:txBody>
      </p:sp>
      <p:sp>
        <p:nvSpPr>
          <p:cNvPr id="248" name="Google Shape;248;g14e7ccd7459_1_0"/>
          <p:cNvSpPr txBox="1"/>
          <p:nvPr/>
        </p:nvSpPr>
        <p:spPr>
          <a:xfrm>
            <a:off x="6110113" y="1928995"/>
            <a:ext cx="2620420" cy="7694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4,62</a:t>
            </a:r>
            <a:endParaRPr lang="es-CO" sz="1200">
              <a:latin typeface="Arial" panose="020B0604020202020204" pitchFamily="34" charset="0"/>
              <a:cs typeface="Arial" panose="020B0604020202020204" pitchFamily="34" charset="0"/>
            </a:endParaRPr>
          </a:p>
        </p:txBody>
      </p:sp>
      <p:sp>
        <p:nvSpPr>
          <p:cNvPr id="250" name="Google Shape;250;g14e7ccd7459_1_0"/>
          <p:cNvSpPr txBox="1"/>
          <p:nvPr/>
        </p:nvSpPr>
        <p:spPr>
          <a:xfrm>
            <a:off x="9030225" y="1917765"/>
            <a:ext cx="2465515" cy="769401"/>
          </a:xfrm>
          <a:prstGeom prst="rect">
            <a:avLst/>
          </a:prstGeom>
          <a:noFill/>
          <a:ln>
            <a:noFill/>
          </a:ln>
        </p:spPr>
        <p:txBody>
          <a:bodyPr spcFirstLastPara="1" wrap="square" lIns="91425" tIns="45700" rIns="91425" bIns="45700" anchor="t" anchorCtr="0">
            <a:spAutoFit/>
          </a:bodyPr>
          <a:lstStyle/>
          <a:p>
            <a:pPr algn="ctr"/>
            <a:r>
              <a:rPr lang="es-CO" sz="4400" b="1">
                <a:solidFill>
                  <a:schemeClr val="dk1"/>
                </a:solidFill>
                <a:latin typeface="Arial" panose="020B0604020202020204" pitchFamily="34" charset="0"/>
                <a:ea typeface="Arial"/>
                <a:cs typeface="Arial" panose="020B0604020202020204" pitchFamily="34" charset="0"/>
                <a:sym typeface="Arial"/>
              </a:rPr>
              <a:t>$</a:t>
            </a:r>
            <a:r>
              <a:rPr lang="es-CO" sz="4400" b="1">
                <a:solidFill>
                  <a:schemeClr val="dk1"/>
                </a:solidFill>
                <a:latin typeface="Arial" panose="020B0604020202020204" pitchFamily="34" charset="0"/>
                <a:cs typeface="Arial" panose="020B0604020202020204" pitchFamily="34" charset="0"/>
              </a:rPr>
              <a:t>2,08 </a:t>
            </a:r>
          </a:p>
        </p:txBody>
      </p:sp>
      <p:sp>
        <p:nvSpPr>
          <p:cNvPr id="247" name="Google Shape;247;g14e7ccd7459_1_0"/>
          <p:cNvSpPr txBox="1"/>
          <p:nvPr/>
        </p:nvSpPr>
        <p:spPr>
          <a:xfrm>
            <a:off x="3166209" y="2814533"/>
            <a:ext cx="2668392"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chemeClr val="accent4">
                    <a:lumMod val="50000"/>
                  </a:schemeClr>
                </a:solidFill>
                <a:latin typeface="Arial" panose="020B0604020202020204" pitchFamily="34" charset="0"/>
                <a:ea typeface="Arial"/>
                <a:cs typeface="Arial" panose="020B0604020202020204" pitchFamily="34" charset="0"/>
                <a:sym typeface="Arial"/>
              </a:rPr>
              <a:t>(80,3%)</a:t>
            </a:r>
          </a:p>
        </p:txBody>
      </p:sp>
      <p:sp>
        <p:nvSpPr>
          <p:cNvPr id="249" name="Google Shape;249;g14e7ccd7459_1_0"/>
          <p:cNvSpPr txBox="1"/>
          <p:nvPr/>
        </p:nvSpPr>
        <p:spPr>
          <a:xfrm>
            <a:off x="6121126" y="2790065"/>
            <a:ext cx="2629955"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rgbClr val="002060"/>
                </a:solidFill>
                <a:latin typeface="Arial" panose="020B0604020202020204" pitchFamily="34" charset="0"/>
                <a:ea typeface="Arial"/>
                <a:cs typeface="Arial" panose="020B0604020202020204" pitchFamily="34" charset="0"/>
                <a:sym typeface="Arial"/>
              </a:rPr>
              <a:t>(13,6%)</a:t>
            </a:r>
          </a:p>
        </p:txBody>
      </p:sp>
      <p:sp>
        <p:nvSpPr>
          <p:cNvPr id="251" name="Google Shape;251;g14e7ccd7459_1_0"/>
          <p:cNvSpPr txBox="1"/>
          <p:nvPr/>
        </p:nvSpPr>
        <p:spPr>
          <a:xfrm>
            <a:off x="8859985" y="2771804"/>
            <a:ext cx="2782537"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000" b="1">
                <a:solidFill>
                  <a:srgbClr val="757070"/>
                </a:solidFill>
                <a:latin typeface="Arial" panose="020B0604020202020204" pitchFamily="34" charset="0"/>
                <a:ea typeface="Arial"/>
                <a:cs typeface="Arial" panose="020B0604020202020204" pitchFamily="34" charset="0"/>
                <a:sym typeface="Arial"/>
              </a:rPr>
              <a:t>(</a:t>
            </a:r>
            <a:r>
              <a:rPr lang="es-CO" sz="2000" b="1">
                <a:solidFill>
                  <a:srgbClr val="757070"/>
                </a:solidFill>
                <a:latin typeface="Arial" panose="020B0604020202020204" pitchFamily="34" charset="0"/>
                <a:cs typeface="Arial" panose="020B0604020202020204" pitchFamily="34" charset="0"/>
              </a:rPr>
              <a:t>6,1</a:t>
            </a:r>
            <a:r>
              <a:rPr lang="es-CO" sz="2000" b="1">
                <a:solidFill>
                  <a:srgbClr val="757070"/>
                </a:solidFill>
                <a:latin typeface="Arial" panose="020B0604020202020204" pitchFamily="34" charset="0"/>
                <a:ea typeface="Arial"/>
                <a:cs typeface="Arial" panose="020B0604020202020204" pitchFamily="34" charset="0"/>
                <a:sym typeface="Arial"/>
              </a:rPr>
              <a:t>%)</a:t>
            </a:r>
          </a:p>
        </p:txBody>
      </p:sp>
      <p:sp>
        <p:nvSpPr>
          <p:cNvPr id="253" name="Google Shape;253;g14e7ccd7459_1_0"/>
          <p:cNvSpPr txBox="1"/>
          <p:nvPr/>
        </p:nvSpPr>
        <p:spPr>
          <a:xfrm>
            <a:off x="5975076" y="1246198"/>
            <a:ext cx="2782536"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400" b="1">
                <a:solidFill>
                  <a:srgbClr val="002060"/>
                </a:solidFill>
                <a:latin typeface="Arial" panose="020B0604020202020204" pitchFamily="34" charset="0"/>
                <a:ea typeface="Arial"/>
                <a:cs typeface="Arial" panose="020B0604020202020204" pitchFamily="34" charset="0"/>
                <a:sym typeface="Arial"/>
              </a:rPr>
              <a:t>Funcionamiento</a:t>
            </a:r>
            <a:endParaRPr lang="es-CO" sz="2000" b="1">
              <a:solidFill>
                <a:srgbClr val="002060"/>
              </a:solidFill>
              <a:latin typeface="Arial" panose="020B0604020202020204" pitchFamily="34" charset="0"/>
              <a:ea typeface="Arial"/>
              <a:cs typeface="Arial" panose="020B0604020202020204" pitchFamily="34" charset="0"/>
              <a:sym typeface="Arial"/>
            </a:endParaRPr>
          </a:p>
        </p:txBody>
      </p:sp>
      <p:sp>
        <p:nvSpPr>
          <p:cNvPr id="254" name="Google Shape;254;g14e7ccd7459_1_0"/>
          <p:cNvSpPr txBox="1"/>
          <p:nvPr/>
        </p:nvSpPr>
        <p:spPr>
          <a:xfrm>
            <a:off x="8885084" y="1226740"/>
            <a:ext cx="2795181" cy="8309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400" b="1">
                <a:solidFill>
                  <a:srgbClr val="757070"/>
                </a:solidFill>
                <a:latin typeface="Arial" panose="020B0604020202020204" pitchFamily="34" charset="0"/>
                <a:ea typeface="Arial"/>
                <a:cs typeface="Arial" panose="020B0604020202020204" pitchFamily="34" charset="0"/>
                <a:sym typeface="Arial"/>
              </a:rPr>
              <a:t>Servicio</a:t>
            </a:r>
            <a:r>
              <a:rPr lang="es-CO" sz="2000" b="1">
                <a:solidFill>
                  <a:srgbClr val="757070"/>
                </a:solidFill>
                <a:latin typeface="Arial" panose="020B0604020202020204" pitchFamily="34" charset="0"/>
                <a:ea typeface="Arial"/>
                <a:cs typeface="Arial" panose="020B0604020202020204" pitchFamily="34" charset="0"/>
                <a:sym typeface="Arial"/>
              </a:rPr>
              <a:t> </a:t>
            </a:r>
            <a:r>
              <a:rPr lang="es-CO" sz="2400" b="1">
                <a:solidFill>
                  <a:srgbClr val="757070"/>
                </a:solidFill>
                <a:latin typeface="Arial" panose="020B0604020202020204" pitchFamily="34" charset="0"/>
                <a:ea typeface="Arial"/>
                <a:cs typeface="Arial" panose="020B0604020202020204" pitchFamily="34" charset="0"/>
                <a:sym typeface="Arial"/>
              </a:rPr>
              <a:t>de la Deuda</a:t>
            </a:r>
            <a:endParaRPr lang="es-CO" sz="2000" b="1">
              <a:solidFill>
                <a:srgbClr val="757070"/>
              </a:solidFill>
              <a:latin typeface="Arial" panose="020B0604020202020204" pitchFamily="34" charset="0"/>
              <a:ea typeface="Arial"/>
              <a:cs typeface="Arial" panose="020B0604020202020204" pitchFamily="34" charset="0"/>
              <a:sym typeface="Arial"/>
            </a:endParaRPr>
          </a:p>
        </p:txBody>
      </p:sp>
      <p:sp>
        <p:nvSpPr>
          <p:cNvPr id="3" name="CuadroTexto 2">
            <a:extLst>
              <a:ext uri="{FF2B5EF4-FFF2-40B4-BE49-F238E27FC236}">
                <a16:creationId xmlns:a16="http://schemas.microsoft.com/office/drawing/2014/main" id="{DAE8672E-96CA-0E76-7A10-CB776226D22E}"/>
              </a:ext>
            </a:extLst>
          </p:cNvPr>
          <p:cNvSpPr txBox="1"/>
          <p:nvPr/>
        </p:nvSpPr>
        <p:spPr>
          <a:xfrm>
            <a:off x="5695632" y="2155797"/>
            <a:ext cx="569328" cy="769441"/>
          </a:xfrm>
          <a:prstGeom prst="rect">
            <a:avLst/>
          </a:prstGeom>
          <a:noFill/>
        </p:spPr>
        <p:txBody>
          <a:bodyPr wrap="square" rtlCol="0">
            <a:spAutoFit/>
          </a:bodyPr>
          <a:lstStyle/>
          <a:p>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4" name="CuadroTexto 3">
            <a:extLst>
              <a:ext uri="{FF2B5EF4-FFF2-40B4-BE49-F238E27FC236}">
                <a16:creationId xmlns:a16="http://schemas.microsoft.com/office/drawing/2014/main" id="{1C07F842-5AC1-AF19-F1F8-BEDDD9895962}"/>
              </a:ext>
            </a:extLst>
          </p:cNvPr>
          <p:cNvSpPr txBox="1"/>
          <p:nvPr/>
        </p:nvSpPr>
        <p:spPr>
          <a:xfrm>
            <a:off x="8609486" y="2183051"/>
            <a:ext cx="569328" cy="769441"/>
          </a:xfrm>
          <a:prstGeom prst="rect">
            <a:avLst/>
          </a:prstGeom>
          <a:noFill/>
        </p:spPr>
        <p:txBody>
          <a:bodyPr wrap="square" rtlCol="0">
            <a:spAutoFit/>
          </a:bodyPr>
          <a:lstStyle/>
          <a:p>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BFFF8ECF-DF8D-723C-799E-DBE016D35745}"/>
              </a:ext>
            </a:extLst>
          </p:cNvPr>
          <p:cNvSpPr txBox="1"/>
          <p:nvPr/>
        </p:nvSpPr>
        <p:spPr>
          <a:xfrm>
            <a:off x="2646070" y="2161804"/>
            <a:ext cx="569328" cy="769441"/>
          </a:xfrm>
          <a:prstGeom prst="rect">
            <a:avLst/>
          </a:prstGeom>
          <a:noFill/>
        </p:spPr>
        <p:txBody>
          <a:bodyPr wrap="square" rtlCol="0">
            <a:spAutoFit/>
          </a:bodyPr>
          <a:lstStyle/>
          <a:p>
            <a:pPr algn="ctr"/>
            <a:r>
              <a:rPr lang="es-MX" sz="4400">
                <a:latin typeface="Arial" panose="020B0604020202020204" pitchFamily="34" charset="0"/>
                <a:cs typeface="Arial" panose="020B0604020202020204" pitchFamily="34" charset="0"/>
              </a:rPr>
              <a:t>=</a:t>
            </a:r>
            <a:endParaRPr lang="es-CO" sz="4400">
              <a:latin typeface="Arial" panose="020B0604020202020204" pitchFamily="34" charset="0"/>
              <a:cs typeface="Arial" panose="020B0604020202020204" pitchFamily="34" charset="0"/>
            </a:endParaRPr>
          </a:p>
        </p:txBody>
      </p:sp>
      <p:sp>
        <p:nvSpPr>
          <p:cNvPr id="21" name="CuadroTexto 20">
            <a:extLst>
              <a:ext uri="{FF2B5EF4-FFF2-40B4-BE49-F238E27FC236}">
                <a16:creationId xmlns:a16="http://schemas.microsoft.com/office/drawing/2014/main" id="{EBE8C4AB-C1A2-59DB-CC7B-5CCB39F73305}"/>
              </a:ext>
            </a:extLst>
          </p:cNvPr>
          <p:cNvSpPr txBox="1"/>
          <p:nvPr/>
        </p:nvSpPr>
        <p:spPr>
          <a:xfrm>
            <a:off x="247466" y="4317431"/>
            <a:ext cx="2309667" cy="1631216"/>
          </a:xfrm>
          <a:prstGeom prst="rect">
            <a:avLst/>
          </a:prstGeom>
          <a:noFill/>
        </p:spPr>
        <p:txBody>
          <a:bodyPr wrap="square" lIns="91440" tIns="45720" rIns="91440" bIns="45720" rtlCol="0" anchor="t">
            <a:spAutoFit/>
          </a:bodyPr>
          <a:lstStyle/>
          <a:p>
            <a:pPr algn="ctr"/>
            <a:r>
              <a:rPr lang="es-MX" sz="4400" b="1">
                <a:solidFill>
                  <a:srgbClr val="002060"/>
                </a:solidFill>
                <a:latin typeface="Arial" panose="020B0604020202020204" pitchFamily="34" charset="0"/>
                <a:cs typeface="Arial" panose="020B0604020202020204" pitchFamily="34" charset="0"/>
              </a:rPr>
              <a:t>$3,97  </a:t>
            </a:r>
            <a:r>
              <a:rPr lang="es-MX" sz="2800" b="1">
                <a:solidFill>
                  <a:srgbClr val="002060"/>
                </a:solidFill>
                <a:latin typeface="Arial" panose="020B0604020202020204" pitchFamily="34" charset="0"/>
                <a:cs typeface="Arial" panose="020B0604020202020204" pitchFamily="34" charset="0"/>
              </a:rPr>
              <a:t>Reservas 2023</a:t>
            </a:r>
          </a:p>
        </p:txBody>
      </p:sp>
      <p:sp>
        <p:nvSpPr>
          <p:cNvPr id="37" name="Google Shape;252;g14e7ccd7459_1_0">
            <a:extLst>
              <a:ext uri="{FF2B5EF4-FFF2-40B4-BE49-F238E27FC236}">
                <a16:creationId xmlns:a16="http://schemas.microsoft.com/office/drawing/2014/main" id="{D595E0BF-3FDF-A59C-B8C1-B63AD86E3C5C}"/>
              </a:ext>
            </a:extLst>
          </p:cNvPr>
          <p:cNvSpPr txBox="1"/>
          <p:nvPr/>
        </p:nvSpPr>
        <p:spPr>
          <a:xfrm>
            <a:off x="3126723" y="1263848"/>
            <a:ext cx="2702657"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s-CO" sz="2400" b="1">
                <a:solidFill>
                  <a:schemeClr val="accent4">
                    <a:lumMod val="50000"/>
                  </a:schemeClr>
                </a:solidFill>
                <a:latin typeface="Arial" panose="020B0604020202020204" pitchFamily="34" charset="0"/>
                <a:ea typeface="Arial"/>
                <a:cs typeface="Arial" panose="020B0604020202020204" pitchFamily="34" charset="0"/>
                <a:sym typeface="Arial"/>
              </a:rPr>
              <a:t>Inversión</a:t>
            </a:r>
            <a:endParaRPr lang="es-CO" sz="2000">
              <a:solidFill>
                <a:schemeClr val="accent4">
                  <a:lumMod val="50000"/>
                </a:schemeClr>
              </a:solidFill>
              <a:latin typeface="Arial" panose="020B0604020202020204" pitchFamily="34" charset="0"/>
              <a:cs typeface="Arial" panose="020B0604020202020204" pitchFamily="34"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áfico 12">
            <a:extLst>
              <a:ext uri="{FF2B5EF4-FFF2-40B4-BE49-F238E27FC236}">
                <a16:creationId xmlns:a16="http://schemas.microsoft.com/office/drawing/2014/main" id="{4B101D7C-42DC-0BDE-7674-DF4AD814958D}"/>
              </a:ext>
            </a:extLst>
          </p:cNvPr>
          <p:cNvGraphicFramePr>
            <a:graphicFrameLocks/>
          </p:cNvGraphicFramePr>
          <p:nvPr>
            <p:extLst>
              <p:ext uri="{D42A27DB-BD31-4B8C-83A1-F6EECF244321}">
                <p14:modId xmlns:p14="http://schemas.microsoft.com/office/powerpoint/2010/main" val="2042695493"/>
              </p:ext>
            </p:extLst>
          </p:nvPr>
        </p:nvGraphicFramePr>
        <p:xfrm>
          <a:off x="969439" y="1180705"/>
          <a:ext cx="9682850" cy="4885151"/>
        </p:xfrm>
        <a:graphic>
          <a:graphicData uri="http://schemas.openxmlformats.org/drawingml/2006/chart">
            <c:chart xmlns:c="http://schemas.openxmlformats.org/drawingml/2006/chart" xmlns:r="http://schemas.openxmlformats.org/officeDocument/2006/relationships" r:id="rId2"/>
          </a:graphicData>
        </a:graphic>
      </p:graphicFrame>
      <p:sp>
        <p:nvSpPr>
          <p:cNvPr id="3" name="Título 12">
            <a:extLst>
              <a:ext uri="{FF2B5EF4-FFF2-40B4-BE49-F238E27FC236}">
                <a16:creationId xmlns:a16="http://schemas.microsoft.com/office/drawing/2014/main" id="{93ED9FFB-3CB1-7485-2BF7-8ABF25D321E5}"/>
              </a:ext>
            </a:extLst>
          </p:cNvPr>
          <p:cNvSpPr txBox="1">
            <a:spLocks/>
          </p:cNvSpPr>
          <p:nvPr/>
        </p:nvSpPr>
        <p:spPr>
          <a:xfrm>
            <a:off x="294253" y="1"/>
            <a:ext cx="7642162" cy="790203"/>
          </a:xfrm>
        </p:spPr>
        <p:txBody>
          <a:bodyPr lIns="91440" tIns="45720" rIns="91440" bIns="45720" anchor="ctr">
            <a:norm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l"/>
            <a:endParaRPr lang="es-ES" sz="2800" b="1"/>
          </a:p>
        </p:txBody>
      </p:sp>
      <p:sp>
        <p:nvSpPr>
          <p:cNvPr id="10" name="Título 1">
            <a:extLst>
              <a:ext uri="{FF2B5EF4-FFF2-40B4-BE49-F238E27FC236}">
                <a16:creationId xmlns:a16="http://schemas.microsoft.com/office/drawing/2014/main" id="{2EBF64F3-A460-2AB1-4E96-CD8F1288183D}"/>
              </a:ext>
            </a:extLst>
          </p:cNvPr>
          <p:cNvSpPr txBox="1">
            <a:spLocks noChangeArrowheads="1"/>
          </p:cNvSpPr>
          <p:nvPr/>
        </p:nvSpPr>
        <p:spPr>
          <a:xfrm>
            <a:off x="515937" y="210832"/>
            <a:ext cx="10988641" cy="571500"/>
          </a:xfr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s-ES" altLang="es-CO" sz="3200" b="1" kern="1200">
                <a:solidFill>
                  <a:schemeClr val="tx1"/>
                </a:solidFill>
                <a:ea typeface="+mn-ea"/>
              </a:rPr>
              <a:t>Ejecución a octubre del primer año de Administración</a:t>
            </a:r>
          </a:p>
        </p:txBody>
      </p:sp>
      <p:sp>
        <p:nvSpPr>
          <p:cNvPr id="2" name="CuadroTexto 1">
            <a:extLst>
              <a:ext uri="{FF2B5EF4-FFF2-40B4-BE49-F238E27FC236}">
                <a16:creationId xmlns:a16="http://schemas.microsoft.com/office/drawing/2014/main" id="{824D8F34-9AF5-D87C-E2B6-FAFBD37B5FDC}"/>
              </a:ext>
            </a:extLst>
          </p:cNvPr>
          <p:cNvSpPr txBox="1"/>
          <p:nvPr/>
        </p:nvSpPr>
        <p:spPr>
          <a:xfrm>
            <a:off x="772297" y="6116594"/>
            <a:ext cx="237867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200">
                <a:latin typeface="Arial"/>
                <a:cs typeface="Arial"/>
              </a:rPr>
              <a:t>*Cifras preliminares</a:t>
            </a:r>
          </a:p>
        </p:txBody>
      </p:sp>
    </p:spTree>
    <p:extLst>
      <p:ext uri="{BB962C8B-B14F-4D97-AF65-F5344CB8AC3E}">
        <p14:creationId xmlns:p14="http://schemas.microsoft.com/office/powerpoint/2010/main" val="1877408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A9B1172-3046-3615-8A03-B81E2D52A554}"/>
              </a:ext>
            </a:extLst>
          </p:cNvPr>
          <p:cNvSpPr txBox="1"/>
          <p:nvPr/>
        </p:nvSpPr>
        <p:spPr>
          <a:xfrm>
            <a:off x="0" y="6211857"/>
            <a:ext cx="224870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232A34"/>
                </a:solidFill>
                <a:effectLst/>
                <a:uLnTx/>
                <a:uFillTx/>
                <a:latin typeface="Lexend Deca"/>
                <a:ea typeface="+mn-ea"/>
                <a:cs typeface="+mn-cs"/>
              </a:rPr>
              <a:t>Millones de pesos</a:t>
            </a:r>
          </a:p>
        </p:txBody>
      </p:sp>
      <p:sp>
        <p:nvSpPr>
          <p:cNvPr id="8" name="CuadroTexto 7">
            <a:extLst>
              <a:ext uri="{FF2B5EF4-FFF2-40B4-BE49-F238E27FC236}">
                <a16:creationId xmlns:a16="http://schemas.microsoft.com/office/drawing/2014/main" id="{265EB824-3953-BC4F-8287-686A1ECCA950}"/>
              </a:ext>
            </a:extLst>
          </p:cNvPr>
          <p:cNvSpPr txBox="1"/>
          <p:nvPr/>
        </p:nvSpPr>
        <p:spPr>
          <a:xfrm>
            <a:off x="911887" y="157263"/>
            <a:ext cx="1036822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effectLst/>
                <a:uLnTx/>
                <a:uFillTx/>
                <a:latin typeface="+mj-lt"/>
                <a:ea typeface="+mn-ea"/>
                <a:cs typeface="+mn-cs"/>
              </a:rPr>
              <a:t>Ejecución Reservas Presupuestales: Octubre</a:t>
            </a:r>
          </a:p>
        </p:txBody>
      </p:sp>
      <p:graphicFrame>
        <p:nvGraphicFramePr>
          <p:cNvPr id="3" name="Tabla 2">
            <a:extLst>
              <a:ext uri="{FF2B5EF4-FFF2-40B4-BE49-F238E27FC236}">
                <a16:creationId xmlns:a16="http://schemas.microsoft.com/office/drawing/2014/main" id="{E1156D26-B526-3BD2-5D37-34EF79B35F81}"/>
              </a:ext>
            </a:extLst>
          </p:cNvPr>
          <p:cNvGraphicFramePr>
            <a:graphicFrameLocks noGrp="1"/>
          </p:cNvGraphicFramePr>
          <p:nvPr>
            <p:extLst>
              <p:ext uri="{D42A27DB-BD31-4B8C-83A1-F6EECF244321}">
                <p14:modId xmlns:p14="http://schemas.microsoft.com/office/powerpoint/2010/main" val="3074152463"/>
              </p:ext>
            </p:extLst>
          </p:nvPr>
        </p:nvGraphicFramePr>
        <p:xfrm>
          <a:off x="1496851" y="1162576"/>
          <a:ext cx="8353327" cy="4532848"/>
        </p:xfrm>
        <a:graphic>
          <a:graphicData uri="http://schemas.openxmlformats.org/drawingml/2006/table">
            <a:tbl>
              <a:tblPr/>
              <a:tblGrid>
                <a:gridCol w="3555084">
                  <a:extLst>
                    <a:ext uri="{9D8B030D-6E8A-4147-A177-3AD203B41FA5}">
                      <a16:colId xmlns:a16="http://schemas.microsoft.com/office/drawing/2014/main" val="3598176976"/>
                    </a:ext>
                  </a:extLst>
                </a:gridCol>
                <a:gridCol w="1783683">
                  <a:extLst>
                    <a:ext uri="{9D8B030D-6E8A-4147-A177-3AD203B41FA5}">
                      <a16:colId xmlns:a16="http://schemas.microsoft.com/office/drawing/2014/main" val="233538110"/>
                    </a:ext>
                  </a:extLst>
                </a:gridCol>
                <a:gridCol w="1900173">
                  <a:extLst>
                    <a:ext uri="{9D8B030D-6E8A-4147-A177-3AD203B41FA5}">
                      <a16:colId xmlns:a16="http://schemas.microsoft.com/office/drawing/2014/main" val="3865442125"/>
                    </a:ext>
                  </a:extLst>
                </a:gridCol>
                <a:gridCol w="1114387">
                  <a:extLst>
                    <a:ext uri="{9D8B030D-6E8A-4147-A177-3AD203B41FA5}">
                      <a16:colId xmlns:a16="http://schemas.microsoft.com/office/drawing/2014/main" val="165262657"/>
                    </a:ext>
                  </a:extLst>
                </a:gridCol>
              </a:tblGrid>
              <a:tr h="251823">
                <a:tc>
                  <a:txBody>
                    <a:bodyPr/>
                    <a:lstStyle/>
                    <a:p>
                      <a:pPr algn="ctr" fontAlgn="b"/>
                      <a:r>
                        <a:rPr lang="es-CO" sz="1400" b="1" i="0" u="none" strike="noStrike">
                          <a:solidFill>
                            <a:srgbClr val="000000"/>
                          </a:solidFill>
                          <a:effectLst/>
                          <a:latin typeface="Arial" panose="020B0604020202020204" pitchFamily="34" charset="0"/>
                          <a:cs typeface="Arial" panose="020B0604020202020204" pitchFamily="34" charset="0"/>
                        </a:rPr>
                        <a:t>Sector</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chemeClr val="accent1"/>
                    </a:solidFill>
                  </a:tcPr>
                </a:tc>
                <a:tc>
                  <a:txBody>
                    <a:bodyPr/>
                    <a:lstStyle/>
                    <a:p>
                      <a:pPr algn="ctr" fontAlgn="b"/>
                      <a:r>
                        <a:rPr lang="es-CO" sz="1400" b="1" i="0" u="none" strike="noStrike">
                          <a:solidFill>
                            <a:srgbClr val="000000"/>
                          </a:solidFill>
                          <a:effectLst/>
                          <a:latin typeface="Arial" panose="020B0604020202020204" pitchFamily="34" charset="0"/>
                          <a:cs typeface="Arial" panose="020B0604020202020204" pitchFamily="34" charset="0"/>
                        </a:rPr>
                        <a:t>Reserva Definitiva</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chemeClr val="accent1"/>
                    </a:solidFill>
                  </a:tcPr>
                </a:tc>
                <a:tc>
                  <a:txBody>
                    <a:bodyPr/>
                    <a:lstStyle/>
                    <a:p>
                      <a:pPr algn="ctr" fontAlgn="b"/>
                      <a:r>
                        <a:rPr lang="es-CO" sz="1400" b="1" i="0" u="none" strike="noStrike">
                          <a:solidFill>
                            <a:srgbClr val="000000"/>
                          </a:solidFill>
                          <a:effectLst/>
                          <a:latin typeface="Arial" panose="020B0604020202020204" pitchFamily="34" charset="0"/>
                          <a:cs typeface="Arial" panose="020B0604020202020204" pitchFamily="34" charset="0"/>
                        </a:rPr>
                        <a:t>Giros Acumulados</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 Giro</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solidFill>
                      <a:schemeClr val="accent1"/>
                    </a:solidFill>
                  </a:tcPr>
                </a:tc>
                <a:extLst>
                  <a:ext uri="{0D108BD9-81ED-4DB2-BD59-A6C34878D82A}">
                    <a16:rowId xmlns:a16="http://schemas.microsoft.com/office/drawing/2014/main" val="2028067385"/>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Movilidad</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1.478.703</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746.936</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50,5%</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noFill/>
                  </a:tcPr>
                </a:tc>
                <a:extLst>
                  <a:ext uri="{0D108BD9-81ED-4DB2-BD59-A6C34878D82A}">
                    <a16:rowId xmlns:a16="http://schemas.microsoft.com/office/drawing/2014/main" val="1561873950"/>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Educación</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976.695</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784.383</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80,3%</a:t>
                      </a:r>
                    </a:p>
                  </a:txBody>
                  <a:tcPr marL="9525" marR="9525" marT="9525" marB="0" anchor="ctr">
                    <a:lnL>
                      <a:noFill/>
                    </a:lnL>
                    <a:lnR>
                      <a:noFill/>
                    </a:lnR>
                    <a:lnT>
                      <a:noFill/>
                    </a:lnT>
                    <a:lnB>
                      <a:noFill/>
                    </a:lnB>
                    <a:noFill/>
                  </a:tcPr>
                </a:tc>
                <a:extLst>
                  <a:ext uri="{0D108BD9-81ED-4DB2-BD59-A6C34878D82A}">
                    <a16:rowId xmlns:a16="http://schemas.microsoft.com/office/drawing/2014/main" val="1633803109"/>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Cultura, Recreación y Deporte</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406.204</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224.131</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55,2%</a:t>
                      </a:r>
                    </a:p>
                  </a:txBody>
                  <a:tcPr marL="9525" marR="9525" marT="9525" marB="0" anchor="ctr">
                    <a:lnL>
                      <a:noFill/>
                    </a:lnL>
                    <a:lnR>
                      <a:noFill/>
                    </a:lnR>
                    <a:lnT>
                      <a:noFill/>
                    </a:lnT>
                    <a:lnB>
                      <a:noFill/>
                    </a:lnB>
                    <a:noFill/>
                  </a:tcPr>
                </a:tc>
                <a:extLst>
                  <a:ext uri="{0D108BD9-81ED-4DB2-BD59-A6C34878D82A}">
                    <a16:rowId xmlns:a16="http://schemas.microsoft.com/office/drawing/2014/main" val="1270293685"/>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Salud</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338.428</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212.904</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62,9%</a:t>
                      </a:r>
                    </a:p>
                  </a:txBody>
                  <a:tcPr marL="9525" marR="9525" marT="9525" marB="0" anchor="ctr">
                    <a:lnL>
                      <a:noFill/>
                    </a:lnL>
                    <a:lnR>
                      <a:noFill/>
                    </a:lnR>
                    <a:lnT>
                      <a:noFill/>
                    </a:lnT>
                    <a:lnB>
                      <a:noFill/>
                    </a:lnB>
                    <a:noFill/>
                  </a:tcPr>
                </a:tc>
                <a:extLst>
                  <a:ext uri="{0D108BD9-81ED-4DB2-BD59-A6C34878D82A}">
                    <a16:rowId xmlns:a16="http://schemas.microsoft.com/office/drawing/2014/main" val="3670424023"/>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Integración Social</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254.985</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227.595</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89,3%</a:t>
                      </a:r>
                    </a:p>
                  </a:txBody>
                  <a:tcPr marL="9525" marR="9525" marT="9525" marB="0" anchor="ctr">
                    <a:lnL>
                      <a:noFill/>
                    </a:lnL>
                    <a:lnR>
                      <a:noFill/>
                    </a:lnR>
                    <a:lnT>
                      <a:noFill/>
                    </a:lnT>
                    <a:lnB>
                      <a:noFill/>
                    </a:lnB>
                    <a:noFill/>
                  </a:tcPr>
                </a:tc>
                <a:extLst>
                  <a:ext uri="{0D108BD9-81ED-4DB2-BD59-A6C34878D82A}">
                    <a16:rowId xmlns:a16="http://schemas.microsoft.com/office/drawing/2014/main" val="1508785053"/>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Hábitat</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170.650</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154.262</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90,4%</a:t>
                      </a:r>
                    </a:p>
                  </a:txBody>
                  <a:tcPr marL="9525" marR="9525" marT="9525" marB="0" anchor="ctr">
                    <a:lnL>
                      <a:noFill/>
                    </a:lnL>
                    <a:lnR>
                      <a:noFill/>
                    </a:lnR>
                    <a:lnT>
                      <a:noFill/>
                    </a:lnT>
                    <a:lnB>
                      <a:noFill/>
                    </a:lnB>
                    <a:noFill/>
                  </a:tcPr>
                </a:tc>
                <a:extLst>
                  <a:ext uri="{0D108BD9-81ED-4DB2-BD59-A6C34878D82A}">
                    <a16:rowId xmlns:a16="http://schemas.microsoft.com/office/drawing/2014/main" val="1315967942"/>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Seguridad, Convivencia y Justicia</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160.162</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125.207</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78,2%</a:t>
                      </a:r>
                    </a:p>
                  </a:txBody>
                  <a:tcPr marL="9525" marR="9525" marT="9525" marB="0" anchor="ctr">
                    <a:lnL>
                      <a:noFill/>
                    </a:lnL>
                    <a:lnR>
                      <a:noFill/>
                    </a:lnR>
                    <a:lnT>
                      <a:noFill/>
                    </a:lnT>
                    <a:lnB>
                      <a:noFill/>
                    </a:lnB>
                    <a:noFill/>
                  </a:tcPr>
                </a:tc>
                <a:extLst>
                  <a:ext uri="{0D108BD9-81ED-4DB2-BD59-A6C34878D82A}">
                    <a16:rowId xmlns:a16="http://schemas.microsoft.com/office/drawing/2014/main" val="3575888064"/>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Ambiente</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64.140</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51.344</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80,1%</a:t>
                      </a:r>
                    </a:p>
                  </a:txBody>
                  <a:tcPr marL="9525" marR="9525" marT="9525" marB="0" anchor="ctr">
                    <a:lnL>
                      <a:noFill/>
                    </a:lnL>
                    <a:lnR>
                      <a:noFill/>
                    </a:lnR>
                    <a:lnT>
                      <a:noFill/>
                    </a:lnT>
                    <a:lnB>
                      <a:noFill/>
                    </a:lnB>
                    <a:noFill/>
                  </a:tcPr>
                </a:tc>
                <a:extLst>
                  <a:ext uri="{0D108BD9-81ED-4DB2-BD59-A6C34878D82A}">
                    <a16:rowId xmlns:a16="http://schemas.microsoft.com/office/drawing/2014/main" val="4286574944"/>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Hacienda</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41.553</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37.450</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90,1%</a:t>
                      </a:r>
                    </a:p>
                  </a:txBody>
                  <a:tcPr marL="9525" marR="9525" marT="9525" marB="0" anchor="ctr">
                    <a:lnL>
                      <a:noFill/>
                    </a:lnL>
                    <a:lnR>
                      <a:noFill/>
                    </a:lnR>
                    <a:lnT>
                      <a:noFill/>
                    </a:lnT>
                    <a:lnB>
                      <a:noFill/>
                    </a:lnB>
                    <a:noFill/>
                  </a:tcPr>
                </a:tc>
                <a:extLst>
                  <a:ext uri="{0D108BD9-81ED-4DB2-BD59-A6C34878D82A}">
                    <a16:rowId xmlns:a16="http://schemas.microsoft.com/office/drawing/2014/main" val="1352251873"/>
                  </a:ext>
                </a:extLst>
              </a:tr>
              <a:tr h="251857">
                <a:tc>
                  <a:txBody>
                    <a:bodyPr/>
                    <a:lstStyle/>
                    <a:p>
                      <a:pPr algn="l" fontAlgn="b"/>
                      <a:r>
                        <a:rPr lang="es-MX" sz="1400" b="0" i="0" u="none" strike="noStrike">
                          <a:solidFill>
                            <a:srgbClr val="000000"/>
                          </a:solidFill>
                          <a:effectLst/>
                          <a:latin typeface="Arial" panose="020B0604020202020204" pitchFamily="34" charset="0"/>
                          <a:cs typeface="Arial" panose="020B0604020202020204" pitchFamily="34" charset="0"/>
                        </a:rPr>
                        <a:t>Desarrollo Económico, Industria y Turismo</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35.959</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28.296</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78,7%</a:t>
                      </a:r>
                    </a:p>
                  </a:txBody>
                  <a:tcPr marL="9525" marR="9525" marT="9525" marB="0" anchor="ctr">
                    <a:lnL>
                      <a:noFill/>
                    </a:lnL>
                    <a:lnR>
                      <a:noFill/>
                    </a:lnR>
                    <a:lnT>
                      <a:noFill/>
                    </a:lnT>
                    <a:lnB>
                      <a:noFill/>
                    </a:lnB>
                    <a:noFill/>
                  </a:tcPr>
                </a:tc>
                <a:extLst>
                  <a:ext uri="{0D108BD9-81ED-4DB2-BD59-A6C34878D82A}">
                    <a16:rowId xmlns:a16="http://schemas.microsoft.com/office/drawing/2014/main" val="1220049490"/>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Gestión Pública</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12.291</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12.012</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97,7%</a:t>
                      </a:r>
                    </a:p>
                  </a:txBody>
                  <a:tcPr marL="9525" marR="9525" marT="9525" marB="0" anchor="ctr">
                    <a:lnL>
                      <a:noFill/>
                    </a:lnL>
                    <a:lnR>
                      <a:noFill/>
                    </a:lnR>
                    <a:lnT>
                      <a:noFill/>
                    </a:lnT>
                    <a:lnB>
                      <a:noFill/>
                    </a:lnB>
                    <a:noFill/>
                  </a:tcPr>
                </a:tc>
                <a:extLst>
                  <a:ext uri="{0D108BD9-81ED-4DB2-BD59-A6C34878D82A}">
                    <a16:rowId xmlns:a16="http://schemas.microsoft.com/office/drawing/2014/main" val="3953805571"/>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Gobierno</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11.760</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11.102</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94,4%</a:t>
                      </a:r>
                    </a:p>
                  </a:txBody>
                  <a:tcPr marL="9525" marR="9525" marT="9525" marB="0" anchor="ctr">
                    <a:lnL>
                      <a:noFill/>
                    </a:lnL>
                    <a:lnR>
                      <a:noFill/>
                    </a:lnR>
                    <a:lnT>
                      <a:noFill/>
                    </a:lnT>
                    <a:lnB>
                      <a:noFill/>
                    </a:lnB>
                    <a:noFill/>
                  </a:tcPr>
                </a:tc>
                <a:extLst>
                  <a:ext uri="{0D108BD9-81ED-4DB2-BD59-A6C34878D82A}">
                    <a16:rowId xmlns:a16="http://schemas.microsoft.com/office/drawing/2014/main" val="22183298"/>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Mujer</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10.939</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10.843</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99,1%</a:t>
                      </a:r>
                    </a:p>
                  </a:txBody>
                  <a:tcPr marL="9525" marR="9525" marT="9525" marB="0" anchor="ctr">
                    <a:lnL>
                      <a:noFill/>
                    </a:lnL>
                    <a:lnR>
                      <a:noFill/>
                    </a:lnR>
                    <a:lnT>
                      <a:noFill/>
                    </a:lnT>
                    <a:lnB>
                      <a:noFill/>
                    </a:lnB>
                    <a:noFill/>
                  </a:tcPr>
                </a:tc>
                <a:extLst>
                  <a:ext uri="{0D108BD9-81ED-4DB2-BD59-A6C34878D82A}">
                    <a16:rowId xmlns:a16="http://schemas.microsoft.com/office/drawing/2014/main" val="4210025624"/>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Planeación</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7.884</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7.099</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90,0%</a:t>
                      </a:r>
                    </a:p>
                  </a:txBody>
                  <a:tcPr marL="9525" marR="9525" marT="9525" marB="0" anchor="ctr">
                    <a:lnL>
                      <a:noFill/>
                    </a:lnL>
                    <a:lnR>
                      <a:noFill/>
                    </a:lnR>
                    <a:lnT>
                      <a:noFill/>
                    </a:lnT>
                    <a:lnB>
                      <a:noFill/>
                    </a:lnB>
                    <a:noFill/>
                  </a:tcPr>
                </a:tc>
                <a:extLst>
                  <a:ext uri="{0D108BD9-81ED-4DB2-BD59-A6C34878D82A}">
                    <a16:rowId xmlns:a16="http://schemas.microsoft.com/office/drawing/2014/main" val="169425170"/>
                  </a:ext>
                </a:extLst>
              </a:tr>
              <a:tr h="251823">
                <a:tc>
                  <a:txBody>
                    <a:bodyPr/>
                    <a:lstStyle/>
                    <a:p>
                      <a:pPr algn="l" fontAlgn="b"/>
                      <a:r>
                        <a:rPr lang="es-MX" sz="1400" b="0" i="0" u="none" strike="noStrike">
                          <a:solidFill>
                            <a:srgbClr val="000000"/>
                          </a:solidFill>
                          <a:effectLst/>
                          <a:latin typeface="Arial" panose="020B0604020202020204" pitchFamily="34" charset="0"/>
                          <a:cs typeface="Arial" panose="020B0604020202020204" pitchFamily="34" charset="0"/>
                        </a:rPr>
                        <a:t>Ó</a:t>
                      </a:r>
                      <a:r>
                        <a:rPr lang="es-CO" sz="1400" b="0" i="0" u="none" strike="noStrike">
                          <a:solidFill>
                            <a:srgbClr val="000000"/>
                          </a:solidFill>
                          <a:effectLst/>
                          <a:latin typeface="Arial" panose="020B0604020202020204" pitchFamily="34" charset="0"/>
                          <a:cs typeface="Arial" panose="020B0604020202020204" pitchFamily="34" charset="0"/>
                        </a:rPr>
                        <a:t>rg de Control</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4.718</a:t>
                      </a:r>
                    </a:p>
                  </a:txBody>
                  <a:tcPr marL="9525" marR="9525" marT="9525" marB="0" anchor="ctr">
                    <a:lnL>
                      <a:noFill/>
                    </a:lnL>
                    <a:lnR>
                      <a:noFill/>
                    </a:lnR>
                    <a:lnT>
                      <a:noFill/>
                    </a:lnT>
                    <a:lnB>
                      <a:noFill/>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4.570</a:t>
                      </a:r>
                    </a:p>
                  </a:txBody>
                  <a:tcPr marL="9525" marR="9525" marT="9525" marB="0" anchor="ctr">
                    <a:lnL>
                      <a:noFill/>
                    </a:lnL>
                    <a:lnR>
                      <a:noFill/>
                    </a:lnR>
                    <a:lnT>
                      <a:noFill/>
                    </a:lnT>
                    <a:lnB>
                      <a:noFill/>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96,9%</a:t>
                      </a:r>
                    </a:p>
                  </a:txBody>
                  <a:tcPr marL="9525" marR="9525" marT="9525" marB="0" anchor="ctr">
                    <a:lnL>
                      <a:noFill/>
                    </a:lnL>
                    <a:lnR>
                      <a:noFill/>
                    </a:lnR>
                    <a:lnT>
                      <a:noFill/>
                    </a:lnT>
                    <a:lnB>
                      <a:noFill/>
                    </a:lnB>
                    <a:noFill/>
                  </a:tcPr>
                </a:tc>
                <a:extLst>
                  <a:ext uri="{0D108BD9-81ED-4DB2-BD59-A6C34878D82A}">
                    <a16:rowId xmlns:a16="http://schemas.microsoft.com/office/drawing/2014/main" val="642534080"/>
                  </a:ext>
                </a:extLst>
              </a:tr>
              <a:tr h="251823">
                <a:tc>
                  <a:txBody>
                    <a:bodyPr/>
                    <a:lstStyle/>
                    <a:p>
                      <a:pPr algn="l" fontAlgn="b"/>
                      <a:r>
                        <a:rPr lang="es-CO" sz="1400" b="0" i="0" u="none" strike="noStrike">
                          <a:solidFill>
                            <a:srgbClr val="000000"/>
                          </a:solidFill>
                          <a:effectLst/>
                          <a:latin typeface="Arial" panose="020B0604020202020204" pitchFamily="34" charset="0"/>
                          <a:cs typeface="Arial" panose="020B0604020202020204" pitchFamily="34" charset="0"/>
                        </a:rPr>
                        <a:t>Gestión Jurídica</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1.039</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noFill/>
                  </a:tcPr>
                </a:tc>
                <a:tc>
                  <a:txBody>
                    <a:bodyPr/>
                    <a:lstStyle/>
                    <a:p>
                      <a:pPr algn="r" fontAlgn="b"/>
                      <a:r>
                        <a:rPr lang="es-CO" sz="1400" b="0" i="0" u="none" strike="noStrike">
                          <a:solidFill>
                            <a:srgbClr val="000000"/>
                          </a:solidFill>
                          <a:effectLst/>
                          <a:latin typeface="Arial" panose="020B0604020202020204" pitchFamily="34" charset="0"/>
                          <a:cs typeface="Arial" panose="020B0604020202020204" pitchFamily="34" charset="0"/>
                        </a:rPr>
                        <a:t>1.024</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noFill/>
                  </a:tcPr>
                </a:tc>
                <a:tc>
                  <a:txBody>
                    <a:bodyPr/>
                    <a:lstStyle/>
                    <a:p>
                      <a:pPr algn="ctr" fontAlgn="ctr"/>
                      <a:r>
                        <a:rPr lang="es-CO" sz="1400" b="0" i="0" u="none" strike="noStrike">
                          <a:solidFill>
                            <a:srgbClr val="000000"/>
                          </a:solidFill>
                          <a:effectLst/>
                          <a:latin typeface="Arial" panose="020B0604020202020204" pitchFamily="34" charset="0"/>
                          <a:cs typeface="Arial" panose="020B0604020202020204" pitchFamily="34" charset="0"/>
                        </a:rPr>
                        <a:t>98,6%</a:t>
                      </a:r>
                    </a:p>
                  </a:txBody>
                  <a:tcPr marL="9525" marR="9525" marT="9525" marB="0" anchor="ctr">
                    <a:lnL>
                      <a:noFill/>
                    </a:lnL>
                    <a:lnR>
                      <a:noFill/>
                    </a:lnR>
                    <a:lnT>
                      <a:noFill/>
                    </a:lnT>
                    <a:lnB w="6350" cap="flat" cmpd="sng" algn="ctr">
                      <a:solidFill>
                        <a:srgbClr val="95B3D7"/>
                      </a:solidFill>
                      <a:prstDash val="solid"/>
                      <a:round/>
                      <a:headEnd type="none" w="med" len="med"/>
                      <a:tailEnd type="none" w="med" len="med"/>
                    </a:lnB>
                    <a:noFill/>
                  </a:tcPr>
                </a:tc>
                <a:extLst>
                  <a:ext uri="{0D108BD9-81ED-4DB2-BD59-A6C34878D82A}">
                    <a16:rowId xmlns:a16="http://schemas.microsoft.com/office/drawing/2014/main" val="2831052616"/>
                  </a:ext>
                </a:extLst>
              </a:tr>
              <a:tr h="251823">
                <a:tc>
                  <a:txBody>
                    <a:bodyPr/>
                    <a:lstStyle/>
                    <a:p>
                      <a:pPr algn="l" fontAlgn="b"/>
                      <a:r>
                        <a:rPr lang="es-CO" sz="1400" b="1" i="0" u="none" strike="noStrike">
                          <a:solidFill>
                            <a:srgbClr val="000000"/>
                          </a:solidFill>
                          <a:effectLst/>
                          <a:latin typeface="Arial" panose="020B0604020202020204" pitchFamily="34" charset="0"/>
                          <a:cs typeface="Arial" panose="020B0604020202020204" pitchFamily="34" charset="0"/>
                        </a:rPr>
                        <a:t>Total Reservas</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solidFill>
                      <a:schemeClr val="bg1">
                        <a:lumMod val="65000"/>
                      </a:schemeClr>
                    </a:solidFill>
                  </a:tcPr>
                </a:tc>
                <a:tc>
                  <a:txBody>
                    <a:bodyPr/>
                    <a:lstStyle/>
                    <a:p>
                      <a:pPr algn="r" fontAlgn="b"/>
                      <a:r>
                        <a:rPr lang="es-CO" sz="1400" b="1" i="0" u="none" strike="noStrike">
                          <a:solidFill>
                            <a:srgbClr val="000000"/>
                          </a:solidFill>
                          <a:effectLst/>
                          <a:latin typeface="Arial" panose="020B0604020202020204" pitchFamily="34" charset="0"/>
                          <a:cs typeface="Arial" panose="020B0604020202020204" pitchFamily="34" charset="0"/>
                        </a:rPr>
                        <a:t>3.976.110</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solidFill>
                      <a:schemeClr val="bg1">
                        <a:lumMod val="65000"/>
                      </a:schemeClr>
                    </a:solidFill>
                  </a:tcPr>
                </a:tc>
                <a:tc>
                  <a:txBody>
                    <a:bodyPr/>
                    <a:lstStyle/>
                    <a:p>
                      <a:pPr algn="r" fontAlgn="b"/>
                      <a:r>
                        <a:rPr lang="es-CO" sz="1400" b="1" i="0" u="none" strike="noStrike">
                          <a:solidFill>
                            <a:srgbClr val="000000"/>
                          </a:solidFill>
                          <a:effectLst/>
                          <a:latin typeface="Arial" panose="020B0604020202020204" pitchFamily="34" charset="0"/>
                          <a:cs typeface="Arial" panose="020B0604020202020204" pitchFamily="34" charset="0"/>
                        </a:rPr>
                        <a:t>2.639.158</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solidFill>
                      <a:schemeClr val="bg1">
                        <a:lumMod val="65000"/>
                      </a:schemeClr>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66,4%</a:t>
                      </a:r>
                    </a:p>
                  </a:txBody>
                  <a:tcPr marL="9525" marR="9525" marT="9525" marB="0" anchor="ctr">
                    <a:lnL>
                      <a:noFill/>
                    </a:lnL>
                    <a:lnR>
                      <a:noFill/>
                    </a:lnR>
                    <a:lnT w="6350" cap="flat" cmpd="sng" algn="ctr">
                      <a:solidFill>
                        <a:srgbClr val="95B3D7"/>
                      </a:solidFill>
                      <a:prstDash val="solid"/>
                      <a:round/>
                      <a:headEnd type="none" w="med" len="med"/>
                      <a:tailEnd type="none" w="med" len="med"/>
                    </a:lnT>
                    <a:lnB>
                      <a:noFill/>
                    </a:lnB>
                    <a:solidFill>
                      <a:schemeClr val="bg1">
                        <a:lumMod val="65000"/>
                      </a:schemeClr>
                    </a:solidFill>
                  </a:tcPr>
                </a:tc>
                <a:extLst>
                  <a:ext uri="{0D108BD9-81ED-4DB2-BD59-A6C34878D82A}">
                    <a16:rowId xmlns:a16="http://schemas.microsoft.com/office/drawing/2014/main" val="3252997442"/>
                  </a:ext>
                </a:extLst>
              </a:tr>
            </a:tbl>
          </a:graphicData>
        </a:graphic>
      </p:graphicFrame>
    </p:spTree>
    <p:extLst>
      <p:ext uri="{BB962C8B-B14F-4D97-AF65-F5344CB8AC3E}">
        <p14:creationId xmlns:p14="http://schemas.microsoft.com/office/powerpoint/2010/main" val="3846112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áfico 10">
            <a:extLst>
              <a:ext uri="{FF2B5EF4-FFF2-40B4-BE49-F238E27FC236}">
                <a16:creationId xmlns:a16="http://schemas.microsoft.com/office/drawing/2014/main" id="{879B5539-D22E-4F13-9B6C-354BB66E0B3D}"/>
              </a:ext>
            </a:extLst>
          </p:cNvPr>
          <p:cNvGraphicFramePr>
            <a:graphicFrameLocks/>
          </p:cNvGraphicFramePr>
          <p:nvPr/>
        </p:nvGraphicFramePr>
        <p:xfrm>
          <a:off x="991555" y="1413397"/>
          <a:ext cx="9377271" cy="47198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Gráfico 2">
            <a:extLst>
              <a:ext uri="{FF2B5EF4-FFF2-40B4-BE49-F238E27FC236}">
                <a16:creationId xmlns:a16="http://schemas.microsoft.com/office/drawing/2014/main" id="{9C0681D2-AA00-E74C-5DB0-77408217B1E9}"/>
              </a:ext>
            </a:extLst>
          </p:cNvPr>
          <p:cNvGraphicFramePr>
            <a:graphicFrameLocks/>
          </p:cNvGraphicFramePr>
          <p:nvPr/>
        </p:nvGraphicFramePr>
        <p:xfrm>
          <a:off x="6319744" y="987356"/>
          <a:ext cx="4487685" cy="2611878"/>
        </p:xfrm>
        <a:graphic>
          <a:graphicData uri="http://schemas.openxmlformats.org/drawingml/2006/chart">
            <c:chart xmlns:c="http://schemas.openxmlformats.org/drawingml/2006/chart" xmlns:r="http://schemas.openxmlformats.org/officeDocument/2006/relationships" r:id="rId4"/>
          </a:graphicData>
        </a:graphic>
      </p:graphicFrame>
      <p:sp>
        <p:nvSpPr>
          <p:cNvPr id="4" name="CuadroTexto 3">
            <a:extLst>
              <a:ext uri="{FF2B5EF4-FFF2-40B4-BE49-F238E27FC236}">
                <a16:creationId xmlns:a16="http://schemas.microsoft.com/office/drawing/2014/main" id="{9A65A61B-489B-7DAA-AA5E-C255E2404037}"/>
              </a:ext>
            </a:extLst>
          </p:cNvPr>
          <p:cNvSpPr txBox="1"/>
          <p:nvPr/>
        </p:nvSpPr>
        <p:spPr>
          <a:xfrm>
            <a:off x="172638" y="6382522"/>
            <a:ext cx="14414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400" b="0" i="0" u="none" strike="noStrike" kern="1200" cap="none" spc="0" normalizeH="0" baseline="0" noProof="0">
                <a:ln>
                  <a:noFill/>
                </a:ln>
                <a:solidFill>
                  <a:srgbClr val="232A34"/>
                </a:solidFill>
                <a:effectLst/>
                <a:uLnTx/>
                <a:uFillTx/>
                <a:latin typeface="Lexend Deca"/>
                <a:ea typeface="+mn-ea"/>
                <a:cs typeface="+mn-cs"/>
              </a:rPr>
              <a:t>Billones de pesos</a:t>
            </a:r>
          </a:p>
        </p:txBody>
      </p:sp>
      <p:sp>
        <p:nvSpPr>
          <p:cNvPr id="6" name="Título 1">
            <a:extLst>
              <a:ext uri="{FF2B5EF4-FFF2-40B4-BE49-F238E27FC236}">
                <a16:creationId xmlns:a16="http://schemas.microsoft.com/office/drawing/2014/main" id="{76940AC3-9170-E133-A734-6085895DA8F0}"/>
              </a:ext>
            </a:extLst>
          </p:cNvPr>
          <p:cNvSpPr txBox="1">
            <a:spLocks/>
          </p:cNvSpPr>
          <p:nvPr/>
        </p:nvSpPr>
        <p:spPr>
          <a:xfrm>
            <a:off x="471915" y="10846"/>
            <a:ext cx="11248170" cy="570512"/>
          </a:xfrm>
        </p:spPr>
        <p:txBody>
          <a:bodyPr anchor="b">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altLang="es-CO" sz="2800" b="1" i="0" u="none" strike="noStrike" kern="1200" cap="none" spc="0" normalizeH="0" baseline="0" noProof="0">
                <a:ln>
                  <a:noFill/>
                </a:ln>
                <a:effectLst/>
                <a:uLnTx/>
                <a:uFillTx/>
                <a:ea typeface="+mj-ea"/>
                <a:cs typeface="Arial" panose="020B0604020202020204" pitchFamily="34" charset="0"/>
              </a:rPr>
              <a:t>Ejecución Presupuesto Anual a 31 de octubre de 2024</a:t>
            </a:r>
          </a:p>
        </p:txBody>
      </p:sp>
      <p:sp>
        <p:nvSpPr>
          <p:cNvPr id="17" name="CuadroTexto 16">
            <a:extLst>
              <a:ext uri="{FF2B5EF4-FFF2-40B4-BE49-F238E27FC236}">
                <a16:creationId xmlns:a16="http://schemas.microsoft.com/office/drawing/2014/main" id="{BD95B148-9A5E-221C-3229-BED3D4E5DCA2}"/>
              </a:ext>
            </a:extLst>
          </p:cNvPr>
          <p:cNvSpPr txBox="1"/>
          <p:nvPr/>
        </p:nvSpPr>
        <p:spPr>
          <a:xfrm>
            <a:off x="9440196" y="2326422"/>
            <a:ext cx="704034" cy="307777"/>
          </a:xfrm>
          <a:prstGeom prst="rect">
            <a:avLst/>
          </a:prstGeom>
          <a:noFill/>
        </p:spPr>
        <p:txBody>
          <a:bodyPr wrap="square" rtlCol="0">
            <a:spAutoFit/>
          </a:bodyPr>
          <a:lstStyle/>
          <a:p>
            <a:r>
              <a:rPr lang="es-MX" sz="1400" b="1"/>
              <a:t>74,3%</a:t>
            </a:r>
            <a:endParaRPr lang="es-CO" sz="1400" b="1"/>
          </a:p>
        </p:txBody>
      </p:sp>
      <p:sp>
        <p:nvSpPr>
          <p:cNvPr id="18" name="CuadroTexto 17">
            <a:extLst>
              <a:ext uri="{FF2B5EF4-FFF2-40B4-BE49-F238E27FC236}">
                <a16:creationId xmlns:a16="http://schemas.microsoft.com/office/drawing/2014/main" id="{B388BA84-D6FF-8AB4-6B06-6724298164D1}"/>
              </a:ext>
            </a:extLst>
          </p:cNvPr>
          <p:cNvSpPr txBox="1"/>
          <p:nvPr/>
        </p:nvSpPr>
        <p:spPr>
          <a:xfrm>
            <a:off x="9168545" y="2991086"/>
            <a:ext cx="704034" cy="307777"/>
          </a:xfrm>
          <a:prstGeom prst="rect">
            <a:avLst/>
          </a:prstGeom>
          <a:noFill/>
        </p:spPr>
        <p:txBody>
          <a:bodyPr wrap="square" rtlCol="0">
            <a:spAutoFit/>
          </a:bodyPr>
          <a:lstStyle/>
          <a:p>
            <a:r>
              <a:rPr lang="es-MX" sz="1400" b="1"/>
              <a:t>63,2%</a:t>
            </a:r>
            <a:endParaRPr lang="es-CO" sz="1400" b="1"/>
          </a:p>
        </p:txBody>
      </p:sp>
    </p:spTree>
    <p:extLst>
      <p:ext uri="{BB962C8B-B14F-4D97-AF65-F5344CB8AC3E}">
        <p14:creationId xmlns:p14="http://schemas.microsoft.com/office/powerpoint/2010/main" val="42366892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2441288-539F-59E5-6F37-FFB154DE0917}"/>
              </a:ext>
            </a:extLst>
          </p:cNvPr>
          <p:cNvSpPr txBox="1">
            <a:spLocks/>
          </p:cNvSpPr>
          <p:nvPr/>
        </p:nvSpPr>
        <p:spPr>
          <a:xfrm>
            <a:off x="471915" y="-3895"/>
            <a:ext cx="11248170" cy="626225"/>
          </a:xfrm>
        </p:spPr>
        <p:txBody>
          <a:bodyPr anchor="b">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457200">
              <a:lnSpc>
                <a:spcPct val="100000"/>
              </a:lnSpc>
              <a:spcBef>
                <a:spcPts val="0"/>
              </a:spcBef>
              <a:defRPr/>
            </a:pPr>
            <a:endParaRPr lang="es-CO" altLang="es-CO" sz="2800" b="1">
              <a:ea typeface="+mn-ea"/>
              <a:cs typeface="Arial" panose="020B0604020202020204" pitchFamily="34" charset="0"/>
            </a:endParaRPr>
          </a:p>
          <a:p>
            <a:pPr defTabSz="457200">
              <a:lnSpc>
                <a:spcPct val="100000"/>
              </a:lnSpc>
              <a:spcBef>
                <a:spcPts val="0"/>
              </a:spcBef>
              <a:defRPr/>
            </a:pPr>
            <a:endParaRPr lang="es-CO" altLang="es-CO" sz="2800" b="1">
              <a:ea typeface="+mn-ea"/>
              <a:cs typeface="Arial" panose="020B0604020202020204" pitchFamily="34" charset="0"/>
            </a:endParaRPr>
          </a:p>
          <a:p>
            <a:pPr defTabSz="457200">
              <a:lnSpc>
                <a:spcPct val="100000"/>
              </a:lnSpc>
              <a:spcBef>
                <a:spcPts val="0"/>
              </a:spcBef>
              <a:defRPr/>
            </a:pPr>
            <a:r>
              <a:rPr lang="es-CO" altLang="es-CO" sz="2800" b="1">
                <a:ea typeface="+mn-ea"/>
                <a:cs typeface="Arial" panose="020B0604020202020204" pitchFamily="34" charset="0"/>
              </a:rPr>
              <a:t>Presupuesto Total a octubre 31 de 2024 por Sectores</a:t>
            </a:r>
          </a:p>
        </p:txBody>
      </p:sp>
      <p:sp>
        <p:nvSpPr>
          <p:cNvPr id="5" name="CuadroTexto 4">
            <a:extLst>
              <a:ext uri="{FF2B5EF4-FFF2-40B4-BE49-F238E27FC236}">
                <a16:creationId xmlns:a16="http://schemas.microsoft.com/office/drawing/2014/main" id="{9C38F1A7-6A16-A980-3F07-A35078EFC32C}"/>
              </a:ext>
            </a:extLst>
          </p:cNvPr>
          <p:cNvSpPr txBox="1"/>
          <p:nvPr/>
        </p:nvSpPr>
        <p:spPr>
          <a:xfrm>
            <a:off x="9248324" y="571324"/>
            <a:ext cx="197069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Millones de pesos</a:t>
            </a:r>
            <a:endParaRPr kumimoji="0" lang="es-CO"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0ECF672E-2F4A-6AA7-F9B6-F62CAA10FE2D}"/>
              </a:ext>
            </a:extLst>
          </p:cNvPr>
          <p:cNvSpPr txBox="1"/>
          <p:nvPr/>
        </p:nvSpPr>
        <p:spPr>
          <a:xfrm>
            <a:off x="185328" y="1352899"/>
            <a:ext cx="697832" cy="830997"/>
          </a:xfrm>
          <a:prstGeom prst="rect">
            <a:avLst/>
          </a:prstGeom>
          <a:noFill/>
        </p:spPr>
        <p:txBody>
          <a:bodyPr wrap="square" rtlCol="0">
            <a:spAutoFit/>
          </a:bodyPr>
          <a:lstStyle/>
          <a:p>
            <a:pPr algn="ctr"/>
            <a:r>
              <a:rPr lang="es-MX" sz="1600" b="1">
                <a:solidFill>
                  <a:schemeClr val="accent5">
                    <a:lumMod val="50000"/>
                  </a:schemeClr>
                </a:solidFill>
              </a:rPr>
              <a:t>63% del total</a:t>
            </a:r>
            <a:endParaRPr lang="es-CO" sz="1600" b="1">
              <a:solidFill>
                <a:schemeClr val="accent5">
                  <a:lumMod val="50000"/>
                </a:schemeClr>
              </a:solidFill>
            </a:endParaRPr>
          </a:p>
        </p:txBody>
      </p:sp>
      <p:sp>
        <p:nvSpPr>
          <p:cNvPr id="6" name="Abrir llave 5">
            <a:extLst>
              <a:ext uri="{FF2B5EF4-FFF2-40B4-BE49-F238E27FC236}">
                <a16:creationId xmlns:a16="http://schemas.microsoft.com/office/drawing/2014/main" id="{54ACFB74-7D04-CF91-9147-20522C007130}"/>
              </a:ext>
            </a:extLst>
          </p:cNvPr>
          <p:cNvSpPr/>
          <p:nvPr/>
        </p:nvSpPr>
        <p:spPr>
          <a:xfrm>
            <a:off x="700123" y="1379868"/>
            <a:ext cx="395471" cy="830998"/>
          </a:xfrm>
          <a:prstGeom prst="leftBrace">
            <a:avLst/>
          </a:prstGeom>
          <a:ln w="12700">
            <a:solidFill>
              <a:schemeClr val="accent5">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CO"/>
          </a:p>
        </p:txBody>
      </p:sp>
      <p:graphicFrame>
        <p:nvGraphicFramePr>
          <p:cNvPr id="10" name="Tabla 9">
            <a:extLst>
              <a:ext uri="{FF2B5EF4-FFF2-40B4-BE49-F238E27FC236}">
                <a16:creationId xmlns:a16="http://schemas.microsoft.com/office/drawing/2014/main" id="{FC1D3ABB-D603-0EF6-5EE7-2658B19FE4FB}"/>
              </a:ext>
            </a:extLst>
          </p:cNvPr>
          <p:cNvGraphicFramePr>
            <a:graphicFrameLocks noGrp="1"/>
          </p:cNvGraphicFramePr>
          <p:nvPr>
            <p:extLst>
              <p:ext uri="{D42A27DB-BD31-4B8C-83A1-F6EECF244321}">
                <p14:modId xmlns:p14="http://schemas.microsoft.com/office/powerpoint/2010/main" val="2781545340"/>
              </p:ext>
            </p:extLst>
          </p:nvPr>
        </p:nvGraphicFramePr>
        <p:xfrm>
          <a:off x="1065230" y="948926"/>
          <a:ext cx="10191493" cy="5337754"/>
        </p:xfrm>
        <a:graphic>
          <a:graphicData uri="http://schemas.openxmlformats.org/drawingml/2006/table">
            <a:tbl>
              <a:tblPr firstRow="1" lastRow="1" bandRow="1">
                <a:tableStyleId>{6E25E649-3F16-4E02-A733-19D2CDBF48F0}</a:tableStyleId>
              </a:tblPr>
              <a:tblGrid>
                <a:gridCol w="3196951">
                  <a:extLst>
                    <a:ext uri="{9D8B030D-6E8A-4147-A177-3AD203B41FA5}">
                      <a16:colId xmlns:a16="http://schemas.microsoft.com/office/drawing/2014/main" val="1324519080"/>
                    </a:ext>
                  </a:extLst>
                </a:gridCol>
                <a:gridCol w="1178028">
                  <a:extLst>
                    <a:ext uri="{9D8B030D-6E8A-4147-A177-3AD203B41FA5}">
                      <a16:colId xmlns:a16="http://schemas.microsoft.com/office/drawing/2014/main" val="3437296841"/>
                    </a:ext>
                  </a:extLst>
                </a:gridCol>
                <a:gridCol w="1302031">
                  <a:extLst>
                    <a:ext uri="{9D8B030D-6E8A-4147-A177-3AD203B41FA5}">
                      <a16:colId xmlns:a16="http://schemas.microsoft.com/office/drawing/2014/main" val="3540667470"/>
                    </a:ext>
                  </a:extLst>
                </a:gridCol>
                <a:gridCol w="1293050">
                  <a:extLst>
                    <a:ext uri="{9D8B030D-6E8A-4147-A177-3AD203B41FA5}">
                      <a16:colId xmlns:a16="http://schemas.microsoft.com/office/drawing/2014/main" val="1728684939"/>
                    </a:ext>
                  </a:extLst>
                </a:gridCol>
                <a:gridCol w="1082381">
                  <a:extLst>
                    <a:ext uri="{9D8B030D-6E8A-4147-A177-3AD203B41FA5}">
                      <a16:colId xmlns:a16="http://schemas.microsoft.com/office/drawing/2014/main" val="3072715224"/>
                    </a:ext>
                  </a:extLst>
                </a:gridCol>
                <a:gridCol w="1209029">
                  <a:extLst>
                    <a:ext uri="{9D8B030D-6E8A-4147-A177-3AD203B41FA5}">
                      <a16:colId xmlns:a16="http://schemas.microsoft.com/office/drawing/2014/main" val="4198223753"/>
                    </a:ext>
                  </a:extLst>
                </a:gridCol>
                <a:gridCol w="930023">
                  <a:extLst>
                    <a:ext uri="{9D8B030D-6E8A-4147-A177-3AD203B41FA5}">
                      <a16:colId xmlns:a16="http://schemas.microsoft.com/office/drawing/2014/main" val="750770315"/>
                    </a:ext>
                  </a:extLst>
                </a:gridCol>
              </a:tblGrid>
              <a:tr h="434051">
                <a:tc>
                  <a:txBody>
                    <a:bodyPr/>
                    <a:lstStyle/>
                    <a:p>
                      <a:pPr algn="ctr" fontAlgn="ctr"/>
                      <a:r>
                        <a:rPr lang="es-CO" sz="1300" b="1" u="none" strike="noStrike">
                          <a:solidFill>
                            <a:srgbClr val="000000"/>
                          </a:solidFill>
                          <a:effectLst/>
                        </a:rPr>
                        <a:t> Sector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Apropiación Disponible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Partic %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Compromisos Acumulados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 Comp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Giros Acumulados </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ctr" fontAlgn="ctr"/>
                      <a:r>
                        <a:rPr lang="es-CO" sz="1300" b="1" u="none" strike="noStrike">
                          <a:solidFill>
                            <a:srgbClr val="000000"/>
                          </a:solidFill>
                          <a:effectLst/>
                        </a:rPr>
                        <a:t> % Giro </a:t>
                      </a:r>
                      <a:endParaRPr lang="es-CO" sz="1300" b="1"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352077534"/>
                  </a:ext>
                </a:extLst>
              </a:tr>
              <a:tr h="221688">
                <a:tc>
                  <a:txBody>
                    <a:bodyPr/>
                    <a:lstStyle/>
                    <a:p>
                      <a:pPr algn="l" fontAlgn="b"/>
                      <a:r>
                        <a:rPr lang="es-CO" sz="1300" b="0" u="none" strike="noStrike">
                          <a:solidFill>
                            <a:srgbClr val="000000"/>
                          </a:solidFill>
                          <a:effectLst/>
                        </a:rPr>
                        <a:t>Movilidad</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7.876.246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23,2%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5.184.103</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65,8%</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4.060.956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51,6%</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550514718"/>
                  </a:ext>
                </a:extLst>
              </a:tr>
              <a:tr h="221688">
                <a:tc>
                  <a:txBody>
                    <a:bodyPr/>
                    <a:lstStyle/>
                    <a:p>
                      <a:pPr algn="l" fontAlgn="b"/>
                      <a:r>
                        <a:rPr lang="es-CO" sz="1300" b="0" u="none" strike="noStrike">
                          <a:solidFill>
                            <a:srgbClr val="000000"/>
                          </a:solidFill>
                          <a:effectLst/>
                        </a:rPr>
                        <a:t>Educación</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6.668.345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19,6%</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5.698.302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85,5%</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4.793.165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71,9%</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061278098"/>
                  </a:ext>
                </a:extLst>
              </a:tr>
              <a:tr h="221688">
                <a:tc>
                  <a:txBody>
                    <a:bodyPr/>
                    <a:lstStyle/>
                    <a:p>
                      <a:pPr algn="l" fontAlgn="b"/>
                      <a:r>
                        <a:rPr lang="es-CO" sz="1300" b="0" u="none" strike="noStrike">
                          <a:solidFill>
                            <a:srgbClr val="000000"/>
                          </a:solidFill>
                          <a:effectLst/>
                        </a:rPr>
                        <a:t>Salud</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4.496.379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13,2%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3.316.234</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73,8%</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3.065.761</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68,2%</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1254221973"/>
                  </a:ext>
                </a:extLst>
              </a:tr>
              <a:tr h="221688">
                <a:tc>
                  <a:txBody>
                    <a:bodyPr/>
                    <a:lstStyle/>
                    <a:p>
                      <a:pPr algn="l" fontAlgn="b"/>
                      <a:r>
                        <a:rPr lang="es-CO" sz="1300" b="0" u="none" strike="noStrike">
                          <a:solidFill>
                            <a:srgbClr val="000000"/>
                          </a:solidFill>
                          <a:effectLst/>
                        </a:rPr>
                        <a:t>Integración Social</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2.325.349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6,8%</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1.838.771</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79,1%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1.471.054</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63,3%</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804402947"/>
                  </a:ext>
                </a:extLst>
              </a:tr>
              <a:tr h="221688">
                <a:tc>
                  <a:txBody>
                    <a:bodyPr/>
                    <a:lstStyle/>
                    <a:p>
                      <a:pPr algn="l" fontAlgn="b"/>
                      <a:r>
                        <a:rPr lang="es-CO" sz="1300" b="0" u="none" strike="noStrike">
                          <a:solidFill>
                            <a:srgbClr val="000000"/>
                          </a:solidFill>
                          <a:effectLst/>
                        </a:rPr>
                        <a:t>FDL</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1.720.503</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1.720.503</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100,0%</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1.720.503</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100,0%</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064321806"/>
                  </a:ext>
                </a:extLst>
              </a:tr>
              <a:tr h="221688">
                <a:tc>
                  <a:txBody>
                    <a:bodyPr/>
                    <a:lstStyle/>
                    <a:p>
                      <a:pPr algn="l" fontAlgn="b"/>
                      <a:r>
                        <a:rPr lang="es-CO" sz="1300" b="0" u="none" strike="noStrike">
                          <a:solidFill>
                            <a:srgbClr val="000000"/>
                          </a:solidFill>
                          <a:effectLst/>
                        </a:rPr>
                        <a:t>Hacienda</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1.523.995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4,5%</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823.225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54,0%</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748.566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49,1%</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987709978"/>
                  </a:ext>
                </a:extLst>
              </a:tr>
              <a:tr h="221688">
                <a:tc>
                  <a:txBody>
                    <a:bodyPr/>
                    <a:lstStyle/>
                    <a:p>
                      <a:pPr algn="l" fontAlgn="b"/>
                      <a:r>
                        <a:rPr lang="es-CO" sz="1300" b="0" u="none" strike="noStrike">
                          <a:solidFill>
                            <a:srgbClr val="000000"/>
                          </a:solidFill>
                          <a:effectLst/>
                        </a:rPr>
                        <a:t>Hábitat</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1.465.727</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4,3%</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863.540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58,9%</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622.248</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42,5%</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77453230"/>
                  </a:ext>
                </a:extLst>
              </a:tr>
              <a:tr h="221688">
                <a:tc>
                  <a:txBody>
                    <a:bodyPr/>
                    <a:lstStyle/>
                    <a:p>
                      <a:pPr algn="l" fontAlgn="b"/>
                      <a:r>
                        <a:rPr lang="es-CO" sz="1300" b="0" u="none" strike="noStrike">
                          <a:solidFill>
                            <a:srgbClr val="000000"/>
                          </a:solidFill>
                          <a:effectLst/>
                        </a:rPr>
                        <a:t>Cultura, Recreación y Deporte</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1.073.070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3,2%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774.030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72,1%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546.499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50,9%</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830283140"/>
                  </a:ext>
                </a:extLst>
              </a:tr>
              <a:tr h="221688">
                <a:tc>
                  <a:txBody>
                    <a:bodyPr/>
                    <a:lstStyle/>
                    <a:p>
                      <a:pPr algn="l" fontAlgn="b"/>
                      <a:r>
                        <a:rPr lang="es-CO" sz="1300" b="0" u="none" strike="noStrike">
                          <a:solidFill>
                            <a:srgbClr val="000000"/>
                          </a:solidFill>
                          <a:effectLst/>
                        </a:rPr>
                        <a:t>Seguridad, Convivencia y Justicia</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791.172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2,3%</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573.049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72,4%</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374.036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47,3%</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1285282681"/>
                  </a:ext>
                </a:extLst>
              </a:tr>
              <a:tr h="221688">
                <a:tc>
                  <a:txBody>
                    <a:bodyPr/>
                    <a:lstStyle/>
                    <a:p>
                      <a:pPr algn="l" fontAlgn="b"/>
                      <a:r>
                        <a:rPr lang="es-CO" sz="1300" b="0" u="none" strike="noStrike">
                          <a:solidFill>
                            <a:srgbClr val="000000"/>
                          </a:solidFill>
                          <a:effectLst/>
                        </a:rPr>
                        <a:t>Órg de Control</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614.172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1,8%</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492.285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80,2%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455.425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74,2%</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599249545"/>
                  </a:ext>
                </a:extLst>
              </a:tr>
              <a:tr h="221688">
                <a:tc>
                  <a:txBody>
                    <a:bodyPr/>
                    <a:lstStyle/>
                    <a:p>
                      <a:pPr algn="l" fontAlgn="b"/>
                      <a:r>
                        <a:rPr lang="es-CO" sz="1300" b="0" u="none" strike="noStrike">
                          <a:solidFill>
                            <a:srgbClr val="000000"/>
                          </a:solidFill>
                          <a:effectLst/>
                        </a:rPr>
                        <a:t>Ente Autónomo Universitario</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544.828</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1,6%</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409.466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75,2%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307.924</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56,5%</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632408280"/>
                  </a:ext>
                </a:extLst>
              </a:tr>
              <a:tr h="221688">
                <a:tc>
                  <a:txBody>
                    <a:bodyPr/>
                    <a:lstStyle/>
                    <a:p>
                      <a:pPr algn="l" fontAlgn="b"/>
                      <a:r>
                        <a:rPr lang="es-CO" sz="1300" b="0" u="none" strike="noStrike">
                          <a:solidFill>
                            <a:srgbClr val="000000"/>
                          </a:solidFill>
                          <a:effectLst/>
                        </a:rPr>
                        <a:t>Ambiente</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388.105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278.418</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71,7%</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213.874</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55,1%</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801727217"/>
                  </a:ext>
                </a:extLst>
              </a:tr>
              <a:tr h="221688">
                <a:tc>
                  <a:txBody>
                    <a:bodyPr/>
                    <a:lstStyle/>
                    <a:p>
                      <a:pPr algn="l" fontAlgn="b"/>
                      <a:r>
                        <a:rPr lang="es-CO" sz="1300" b="0" u="none" strike="noStrike">
                          <a:solidFill>
                            <a:srgbClr val="000000"/>
                          </a:solidFill>
                          <a:effectLst/>
                        </a:rPr>
                        <a:t>Gobierno</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336.036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1,0%</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252.718</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75,2%</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216.068</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64,3%</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510182302"/>
                  </a:ext>
                </a:extLst>
              </a:tr>
              <a:tr h="221688">
                <a:tc>
                  <a:txBody>
                    <a:bodyPr/>
                    <a:lstStyle/>
                    <a:p>
                      <a:pPr algn="l" fontAlgn="b"/>
                      <a:r>
                        <a:rPr lang="es-MX" sz="1300" b="0" u="none" strike="noStrike">
                          <a:solidFill>
                            <a:srgbClr val="000000"/>
                          </a:solidFill>
                          <a:effectLst/>
                        </a:rPr>
                        <a:t>Desarrollo Económico, Industria y Turismo</a:t>
                      </a:r>
                      <a:endParaRPr lang="es-MX"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264.437</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0,8%</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191.585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72,5%</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135.486</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51,2%</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4197679367"/>
                  </a:ext>
                </a:extLst>
              </a:tr>
              <a:tr h="221688">
                <a:tc>
                  <a:txBody>
                    <a:bodyPr/>
                    <a:lstStyle/>
                    <a:p>
                      <a:pPr algn="l" fontAlgn="b"/>
                      <a:r>
                        <a:rPr lang="es-CO" sz="1300" b="0" u="none" strike="noStrike">
                          <a:solidFill>
                            <a:srgbClr val="000000"/>
                          </a:solidFill>
                          <a:effectLst/>
                        </a:rPr>
                        <a:t>Gestión Pública</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253.487</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0,7%</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195.232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77,0%</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145.410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57,4%</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612051427"/>
                  </a:ext>
                </a:extLst>
              </a:tr>
              <a:tr h="248255">
                <a:tc>
                  <a:txBody>
                    <a:bodyPr/>
                    <a:lstStyle/>
                    <a:p>
                      <a:pPr algn="l" fontAlgn="b"/>
                      <a:r>
                        <a:rPr lang="es-CO" sz="1300" b="0" u="none" strike="noStrike">
                          <a:solidFill>
                            <a:srgbClr val="000000"/>
                          </a:solidFill>
                          <a:effectLst/>
                        </a:rPr>
                        <a:t>Planeación</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190.010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0,6%</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135.510</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71,3%</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112.902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59,4%</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3531459403"/>
                  </a:ext>
                </a:extLst>
              </a:tr>
              <a:tr h="221688">
                <a:tc>
                  <a:txBody>
                    <a:bodyPr/>
                    <a:lstStyle/>
                    <a:p>
                      <a:pPr algn="l" fontAlgn="b"/>
                      <a:r>
                        <a:rPr lang="es-CO" sz="1300" b="0" u="none" strike="noStrike">
                          <a:solidFill>
                            <a:srgbClr val="000000"/>
                          </a:solidFill>
                          <a:effectLst/>
                        </a:rPr>
                        <a:t>Mujer</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122.389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0,4%</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109.399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89,4%</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78.517</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64,2%</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1702118234"/>
                  </a:ext>
                </a:extLst>
              </a:tr>
              <a:tr h="221688">
                <a:tc>
                  <a:txBody>
                    <a:bodyPr/>
                    <a:lstStyle/>
                    <a:p>
                      <a:pPr algn="l" fontAlgn="b"/>
                      <a:r>
                        <a:rPr lang="es-CO" sz="1300" b="0" u="none" strike="noStrike">
                          <a:solidFill>
                            <a:srgbClr val="000000"/>
                          </a:solidFill>
                          <a:effectLst/>
                        </a:rPr>
                        <a:t>Gestión Jurídica</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39.391</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0,1%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28.022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23.972</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60,9%</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1858609627"/>
                  </a:ext>
                </a:extLst>
              </a:tr>
              <a:tr h="221688">
                <a:tc>
                  <a:txBody>
                    <a:bodyPr/>
                    <a:lstStyle/>
                    <a:p>
                      <a:pPr algn="l" fontAlgn="b"/>
                      <a:r>
                        <a:rPr lang="es-CO" sz="1300" b="0" u="none" strike="noStrike">
                          <a:solidFill>
                            <a:srgbClr val="000000"/>
                          </a:solidFill>
                          <a:effectLst/>
                        </a:rPr>
                        <a:t>Otras transferencias</a:t>
                      </a:r>
                      <a:endParaRPr lang="es-CO" sz="1300" b="0" i="0" u="none" strike="noStrike">
                        <a:solidFill>
                          <a:srgbClr val="000000"/>
                        </a:solidFill>
                        <a:effectLst/>
                        <a:latin typeface="Arial" panose="020B0604020202020204" pitchFamily="34" charset="0"/>
                      </a:endParaRPr>
                    </a:p>
                  </a:txBody>
                  <a:tcPr marL="8699" marR="8699" marT="8699" marB="0" anchor="b">
                    <a:lnB w="12700" cap="flat" cmpd="sng" algn="ctr">
                      <a:solidFill>
                        <a:schemeClr val="tx1"/>
                      </a:solidFill>
                      <a:prstDash val="solid"/>
                      <a:round/>
                      <a:headEnd type="none" w="med" len="med"/>
                      <a:tailEnd type="none" w="med" len="med"/>
                    </a:lnB>
                  </a:tcPr>
                </a:tc>
                <a:tc>
                  <a:txBody>
                    <a:bodyPr/>
                    <a:lstStyle/>
                    <a:p>
                      <a:pPr algn="r" fontAlgn="b"/>
                      <a:r>
                        <a:rPr lang="es-CO" sz="1300" b="0" u="none" strike="noStrike">
                          <a:solidFill>
                            <a:srgbClr val="000000"/>
                          </a:solidFill>
                          <a:effectLst/>
                        </a:rPr>
                        <a:t>1.224.567</a:t>
                      </a:r>
                      <a:endParaRPr lang="es-CO" sz="1300" b="0" i="0" u="none" strike="noStrike">
                        <a:solidFill>
                          <a:srgbClr val="000000"/>
                        </a:solidFill>
                        <a:effectLst/>
                        <a:latin typeface="Arial" panose="020B0604020202020204" pitchFamily="34" charset="0"/>
                      </a:endParaRPr>
                    </a:p>
                  </a:txBody>
                  <a:tcPr marL="8699" marR="8699" marT="8699" marB="0" anchor="b">
                    <a:lnB w="12700" cap="flat" cmpd="sng" algn="ctr">
                      <a:solidFill>
                        <a:schemeClr val="tx1"/>
                      </a:solidFill>
                      <a:prstDash val="solid"/>
                      <a:round/>
                      <a:headEnd type="none" w="med" len="med"/>
                      <a:tailEnd type="none" w="med" len="med"/>
                    </a:lnB>
                  </a:tcPr>
                </a:tc>
                <a:tc>
                  <a:txBody>
                    <a:bodyPr/>
                    <a:lstStyle/>
                    <a:p>
                      <a:pPr algn="ctr" fontAlgn="ctr"/>
                      <a:r>
                        <a:rPr lang="es-CO" sz="1300" b="0" u="none" strike="noStrike">
                          <a:solidFill>
                            <a:srgbClr val="000000"/>
                          </a:solidFill>
                          <a:effectLst/>
                        </a:rPr>
                        <a:t>3,6%</a:t>
                      </a:r>
                      <a:endParaRPr lang="es-CO" sz="1300" b="0" i="0" u="none" strike="noStrike">
                        <a:solidFill>
                          <a:srgbClr val="000000"/>
                        </a:solidFill>
                        <a:effectLst/>
                        <a:latin typeface="Arial" panose="020B0604020202020204" pitchFamily="34" charset="0"/>
                      </a:endParaRPr>
                    </a:p>
                  </a:txBody>
                  <a:tcPr marL="8699" marR="8699" marT="8699" marB="0" anchor="ctr">
                    <a:lnB w="12700" cap="flat" cmpd="sng" algn="ctr">
                      <a:solidFill>
                        <a:schemeClr val="tx1"/>
                      </a:solidFill>
                      <a:prstDash val="solid"/>
                      <a:round/>
                      <a:headEnd type="none" w="med" len="med"/>
                      <a:tailEnd type="none" w="med" len="med"/>
                    </a:lnB>
                  </a:tcPr>
                </a:tc>
                <a:tc>
                  <a:txBody>
                    <a:bodyPr/>
                    <a:lstStyle/>
                    <a:p>
                      <a:pPr algn="r" fontAlgn="b"/>
                      <a:r>
                        <a:rPr lang="es-CO" sz="1300" b="0" u="none" strike="noStrike">
                          <a:solidFill>
                            <a:srgbClr val="000000"/>
                          </a:solidFill>
                          <a:effectLst/>
                        </a:rPr>
                        <a:t>903.796</a:t>
                      </a:r>
                      <a:endParaRPr lang="es-CO" sz="1300" b="0" i="0" u="none" strike="noStrike">
                        <a:solidFill>
                          <a:srgbClr val="000000"/>
                        </a:solidFill>
                        <a:effectLst/>
                        <a:latin typeface="Arial" panose="020B0604020202020204" pitchFamily="34" charset="0"/>
                      </a:endParaRPr>
                    </a:p>
                  </a:txBody>
                  <a:tcPr marL="8699" marR="8699" marT="8699" marB="0" anchor="b">
                    <a:lnB w="12700" cap="flat" cmpd="sng" algn="ctr">
                      <a:solidFill>
                        <a:schemeClr val="tx1"/>
                      </a:solidFill>
                      <a:prstDash val="solid"/>
                      <a:round/>
                      <a:headEnd type="none" w="med" len="med"/>
                      <a:tailEnd type="none" w="med" len="med"/>
                    </a:lnB>
                  </a:tcPr>
                </a:tc>
                <a:tc>
                  <a:txBody>
                    <a:bodyPr/>
                    <a:lstStyle/>
                    <a:p>
                      <a:pPr algn="ctr" fontAlgn="ctr"/>
                      <a:r>
                        <a:rPr lang="es-CO" sz="1300" b="0" u="none" strike="noStrike">
                          <a:solidFill>
                            <a:srgbClr val="000000"/>
                          </a:solidFill>
                          <a:effectLst/>
                        </a:rPr>
                        <a:t>73,8%</a:t>
                      </a:r>
                      <a:endParaRPr lang="es-CO" sz="1300" b="0" i="0" u="none" strike="noStrike">
                        <a:solidFill>
                          <a:srgbClr val="000000"/>
                        </a:solidFill>
                        <a:effectLst/>
                        <a:latin typeface="Arial" panose="020B0604020202020204" pitchFamily="34" charset="0"/>
                      </a:endParaRPr>
                    </a:p>
                  </a:txBody>
                  <a:tcPr marL="8699" marR="8699" marT="8699" marB="0" anchor="ctr">
                    <a:lnB w="12700" cap="flat" cmpd="sng" algn="ctr">
                      <a:solidFill>
                        <a:schemeClr val="tx1"/>
                      </a:solidFill>
                      <a:prstDash val="solid"/>
                      <a:round/>
                      <a:headEnd type="none" w="med" len="med"/>
                      <a:tailEnd type="none" w="med" len="med"/>
                    </a:lnB>
                  </a:tcPr>
                </a:tc>
                <a:tc>
                  <a:txBody>
                    <a:bodyPr/>
                    <a:lstStyle/>
                    <a:p>
                      <a:pPr algn="r" fontAlgn="b"/>
                      <a:r>
                        <a:rPr lang="es-CO" sz="1300" b="0" u="none" strike="noStrike">
                          <a:solidFill>
                            <a:srgbClr val="000000"/>
                          </a:solidFill>
                          <a:effectLst/>
                        </a:rPr>
                        <a:t>903.796</a:t>
                      </a:r>
                      <a:endParaRPr lang="es-CO" sz="1300" b="0" i="0" u="none" strike="noStrike">
                        <a:solidFill>
                          <a:srgbClr val="000000"/>
                        </a:solidFill>
                        <a:effectLst/>
                        <a:latin typeface="Arial" panose="020B0604020202020204" pitchFamily="34" charset="0"/>
                      </a:endParaRPr>
                    </a:p>
                  </a:txBody>
                  <a:tcPr marL="8699" marR="8699" marT="8699" marB="0" anchor="b">
                    <a:lnB w="12700" cap="flat" cmpd="sng" algn="ctr">
                      <a:solidFill>
                        <a:schemeClr val="tx1"/>
                      </a:solidFill>
                      <a:prstDash val="solid"/>
                      <a:round/>
                      <a:headEnd type="none" w="med" len="med"/>
                      <a:tailEnd type="none" w="med" len="med"/>
                    </a:lnB>
                  </a:tcPr>
                </a:tc>
                <a:tc>
                  <a:txBody>
                    <a:bodyPr/>
                    <a:lstStyle/>
                    <a:p>
                      <a:pPr algn="ctr" fontAlgn="ctr"/>
                      <a:r>
                        <a:rPr lang="es-CO" sz="1300" b="0" u="none" strike="noStrike">
                          <a:solidFill>
                            <a:srgbClr val="000000"/>
                          </a:solidFill>
                          <a:effectLst/>
                        </a:rPr>
                        <a:t>73,8%</a:t>
                      </a:r>
                      <a:endParaRPr lang="es-CO" sz="1300" b="0" i="0" u="none" strike="noStrike">
                        <a:solidFill>
                          <a:srgbClr val="000000"/>
                        </a:solidFill>
                        <a:effectLst/>
                        <a:latin typeface="Arial" panose="020B0604020202020204" pitchFamily="34" charset="0"/>
                      </a:endParaRPr>
                    </a:p>
                  </a:txBody>
                  <a:tcPr marL="8699" marR="8699" marT="8699"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26825174"/>
                  </a:ext>
                </a:extLst>
              </a:tr>
              <a:tr h="221688">
                <a:tc>
                  <a:txBody>
                    <a:bodyPr/>
                    <a:lstStyle/>
                    <a:p>
                      <a:pPr algn="l" fontAlgn="b"/>
                      <a:r>
                        <a:rPr lang="es-CO" sz="1300" b="1" u="none" strike="noStrike">
                          <a:solidFill>
                            <a:srgbClr val="000000"/>
                          </a:solidFill>
                          <a:effectLst/>
                        </a:rPr>
                        <a:t>Subtotal Funcionamiento e Inversión</a:t>
                      </a:r>
                      <a:endParaRPr lang="es-CO" sz="1300" b="1" i="0" u="none" strike="noStrike">
                        <a:solidFill>
                          <a:srgbClr val="000000"/>
                        </a:solidFill>
                        <a:effectLst/>
                        <a:latin typeface="Arial" panose="020B0604020202020204" pitchFamily="34" charset="0"/>
                      </a:endParaRPr>
                    </a:p>
                  </a:txBody>
                  <a:tcPr marL="8699" marR="8699" marT="8699" marB="0" anchor="b">
                    <a:lnT w="12700" cap="flat" cmpd="sng" algn="ctr">
                      <a:solidFill>
                        <a:schemeClr val="tx1"/>
                      </a:solidFill>
                      <a:prstDash val="solid"/>
                      <a:round/>
                      <a:headEnd type="none" w="med" len="med"/>
                      <a:tailEnd type="none" w="med" len="med"/>
                    </a:lnT>
                  </a:tcPr>
                </a:tc>
                <a:tc>
                  <a:txBody>
                    <a:bodyPr/>
                    <a:lstStyle/>
                    <a:p>
                      <a:pPr algn="r" fontAlgn="b"/>
                      <a:r>
                        <a:rPr lang="es-CO" sz="1300" b="1" u="none" strike="noStrike">
                          <a:solidFill>
                            <a:srgbClr val="000000"/>
                          </a:solidFill>
                          <a:effectLst/>
                        </a:rPr>
                        <a:t>31.918.209</a:t>
                      </a:r>
                      <a:endParaRPr lang="es-CO" sz="1300" b="1" i="0" u="none" strike="noStrike">
                        <a:solidFill>
                          <a:srgbClr val="000000"/>
                        </a:solidFill>
                        <a:effectLst/>
                        <a:latin typeface="Arial" panose="020B0604020202020204" pitchFamily="34" charset="0"/>
                      </a:endParaRPr>
                    </a:p>
                  </a:txBody>
                  <a:tcPr marL="8699" marR="8699" marT="8699" marB="0" anchor="b">
                    <a:lnT w="12700" cap="flat" cmpd="sng" algn="ctr">
                      <a:solidFill>
                        <a:schemeClr val="tx1"/>
                      </a:solidFill>
                      <a:prstDash val="solid"/>
                      <a:round/>
                      <a:headEnd type="none" w="med" len="med"/>
                      <a:tailEnd type="none" w="med" len="med"/>
                    </a:lnT>
                  </a:tcPr>
                </a:tc>
                <a:tc>
                  <a:txBody>
                    <a:bodyPr/>
                    <a:lstStyle/>
                    <a:p>
                      <a:pPr algn="ctr" fontAlgn="ctr"/>
                      <a:r>
                        <a:rPr lang="es-CO" sz="1300" b="1" u="none" strike="noStrike">
                          <a:solidFill>
                            <a:srgbClr val="000000"/>
                          </a:solidFill>
                          <a:effectLst/>
                        </a:rPr>
                        <a:t>93,9%</a:t>
                      </a:r>
                      <a:endParaRPr lang="es-CO" sz="1300" b="1" i="0" u="none" strike="noStrike">
                        <a:solidFill>
                          <a:srgbClr val="000000"/>
                        </a:solidFill>
                        <a:effectLst/>
                        <a:latin typeface="Arial" panose="020B0604020202020204" pitchFamily="34" charset="0"/>
                      </a:endParaRPr>
                    </a:p>
                  </a:txBody>
                  <a:tcPr marL="8699" marR="8699" marT="8699" marB="0" anchor="ctr">
                    <a:lnT w="12700" cap="flat" cmpd="sng" algn="ctr">
                      <a:solidFill>
                        <a:schemeClr val="tx1"/>
                      </a:solidFill>
                      <a:prstDash val="solid"/>
                      <a:round/>
                      <a:headEnd type="none" w="med" len="med"/>
                      <a:tailEnd type="none" w="med" len="med"/>
                    </a:lnT>
                  </a:tcPr>
                </a:tc>
                <a:tc>
                  <a:txBody>
                    <a:bodyPr/>
                    <a:lstStyle/>
                    <a:p>
                      <a:pPr algn="r" fontAlgn="b"/>
                      <a:r>
                        <a:rPr lang="es-CO" sz="1300" b="1" u="none" strike="noStrike">
                          <a:solidFill>
                            <a:srgbClr val="000000"/>
                          </a:solidFill>
                          <a:effectLst/>
                        </a:rPr>
                        <a:t>23.788.188</a:t>
                      </a:r>
                      <a:endParaRPr lang="es-CO" sz="1300" b="1" i="0" u="none" strike="noStrike">
                        <a:solidFill>
                          <a:srgbClr val="000000"/>
                        </a:solidFill>
                        <a:effectLst/>
                        <a:latin typeface="Arial" panose="020B0604020202020204" pitchFamily="34" charset="0"/>
                      </a:endParaRPr>
                    </a:p>
                  </a:txBody>
                  <a:tcPr marL="8699" marR="8699" marT="8699" marB="0" anchor="b">
                    <a:lnT w="12700" cap="flat" cmpd="sng" algn="ctr">
                      <a:solidFill>
                        <a:schemeClr val="tx1"/>
                      </a:solidFill>
                      <a:prstDash val="solid"/>
                      <a:round/>
                      <a:headEnd type="none" w="med" len="med"/>
                      <a:tailEnd type="none" w="med" len="med"/>
                    </a:lnT>
                  </a:tcPr>
                </a:tc>
                <a:tc>
                  <a:txBody>
                    <a:bodyPr/>
                    <a:lstStyle/>
                    <a:p>
                      <a:pPr algn="ctr" fontAlgn="ctr"/>
                      <a:r>
                        <a:rPr lang="es-CO" sz="1300" b="1" u="none" strike="noStrike">
                          <a:solidFill>
                            <a:srgbClr val="000000"/>
                          </a:solidFill>
                          <a:effectLst/>
                        </a:rPr>
                        <a:t>74,5%</a:t>
                      </a:r>
                      <a:endParaRPr lang="es-CO" sz="1300" b="1" i="0" u="none" strike="noStrike">
                        <a:solidFill>
                          <a:srgbClr val="000000"/>
                        </a:solidFill>
                        <a:effectLst/>
                        <a:latin typeface="Arial" panose="020B0604020202020204" pitchFamily="34" charset="0"/>
                      </a:endParaRPr>
                    </a:p>
                  </a:txBody>
                  <a:tcPr marL="8699" marR="8699" marT="8699" marB="0" anchor="ctr">
                    <a:lnT w="12700" cap="flat" cmpd="sng" algn="ctr">
                      <a:solidFill>
                        <a:schemeClr val="tx1"/>
                      </a:solidFill>
                      <a:prstDash val="solid"/>
                      <a:round/>
                      <a:headEnd type="none" w="med" len="med"/>
                      <a:tailEnd type="none" w="med" len="med"/>
                    </a:lnT>
                  </a:tcPr>
                </a:tc>
                <a:tc>
                  <a:txBody>
                    <a:bodyPr/>
                    <a:lstStyle/>
                    <a:p>
                      <a:pPr algn="r" fontAlgn="b"/>
                      <a:r>
                        <a:rPr lang="es-CO" sz="1300" b="1" u="none" strike="noStrike">
                          <a:solidFill>
                            <a:srgbClr val="000000"/>
                          </a:solidFill>
                          <a:effectLst/>
                        </a:rPr>
                        <a:t>19.996.162</a:t>
                      </a:r>
                      <a:endParaRPr lang="es-CO" sz="1300" b="1" i="0" u="none" strike="noStrike">
                        <a:solidFill>
                          <a:srgbClr val="000000"/>
                        </a:solidFill>
                        <a:effectLst/>
                        <a:latin typeface="Arial" panose="020B0604020202020204" pitchFamily="34" charset="0"/>
                      </a:endParaRPr>
                    </a:p>
                  </a:txBody>
                  <a:tcPr marL="8699" marR="8699" marT="8699" marB="0" anchor="b">
                    <a:lnT w="12700" cap="flat" cmpd="sng" algn="ctr">
                      <a:solidFill>
                        <a:schemeClr val="tx1"/>
                      </a:solidFill>
                      <a:prstDash val="solid"/>
                      <a:round/>
                      <a:headEnd type="none" w="med" len="med"/>
                      <a:tailEnd type="none" w="med" len="med"/>
                    </a:lnT>
                  </a:tcPr>
                </a:tc>
                <a:tc>
                  <a:txBody>
                    <a:bodyPr/>
                    <a:lstStyle/>
                    <a:p>
                      <a:pPr algn="ctr" fontAlgn="ctr"/>
                      <a:r>
                        <a:rPr lang="es-CO" sz="1300" b="1" u="none" strike="noStrike">
                          <a:solidFill>
                            <a:srgbClr val="000000"/>
                          </a:solidFill>
                          <a:effectLst/>
                        </a:rPr>
                        <a:t>62,6%</a:t>
                      </a:r>
                      <a:endParaRPr lang="es-CO" sz="1300" b="1" i="0" u="none" strike="noStrike">
                        <a:solidFill>
                          <a:srgbClr val="000000"/>
                        </a:solidFill>
                        <a:effectLst/>
                        <a:latin typeface="Arial" panose="020B0604020202020204" pitchFamily="34" charset="0"/>
                      </a:endParaRPr>
                    </a:p>
                  </a:txBody>
                  <a:tcPr marL="8699" marR="8699" marT="8699"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87610205"/>
                  </a:ext>
                </a:extLst>
              </a:tr>
              <a:tr h="221688">
                <a:tc>
                  <a:txBody>
                    <a:bodyPr/>
                    <a:lstStyle/>
                    <a:p>
                      <a:pPr algn="l" fontAlgn="b"/>
                      <a:r>
                        <a:rPr lang="es-CO" sz="1300" b="0" u="none" strike="noStrike">
                          <a:solidFill>
                            <a:srgbClr val="000000"/>
                          </a:solidFill>
                          <a:effectLst/>
                        </a:rPr>
                        <a:t>Servicio de la Deuda</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0" u="none" strike="noStrike">
                          <a:solidFill>
                            <a:srgbClr val="000000"/>
                          </a:solidFill>
                          <a:effectLst/>
                        </a:rPr>
                        <a:t>2.082.599</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6,1%</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1.491.265</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71,6%</a:t>
                      </a:r>
                      <a:endParaRPr lang="es-CO" sz="1300" b="0"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0" u="none" strike="noStrike">
                          <a:solidFill>
                            <a:srgbClr val="000000"/>
                          </a:solidFill>
                          <a:effectLst/>
                        </a:rPr>
                        <a:t>1.487.777</a:t>
                      </a:r>
                      <a:endParaRPr lang="es-CO" sz="1300" b="0"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0" u="none" strike="noStrike">
                          <a:solidFill>
                            <a:srgbClr val="000000"/>
                          </a:solidFill>
                          <a:effectLst/>
                        </a:rPr>
                        <a:t>71,4%</a:t>
                      </a:r>
                      <a:endParaRPr lang="es-CO" sz="1300" b="0"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903330187"/>
                  </a:ext>
                </a:extLst>
              </a:tr>
              <a:tr h="221688">
                <a:tc>
                  <a:txBody>
                    <a:bodyPr/>
                    <a:lstStyle/>
                    <a:p>
                      <a:pPr algn="l" fontAlgn="b"/>
                      <a:r>
                        <a:rPr lang="es-CO" sz="1300" b="1" u="none" strike="noStrike">
                          <a:solidFill>
                            <a:srgbClr val="000000"/>
                          </a:solidFill>
                          <a:effectLst/>
                        </a:rPr>
                        <a:t>Total Presupuesto Anual</a:t>
                      </a:r>
                      <a:endParaRPr lang="es-CO" sz="1300" b="1" i="0" u="none" strike="noStrike">
                        <a:solidFill>
                          <a:srgbClr val="000000"/>
                        </a:solidFill>
                        <a:effectLst/>
                        <a:latin typeface="Arial" panose="020B0604020202020204" pitchFamily="34" charset="0"/>
                      </a:endParaRPr>
                    </a:p>
                  </a:txBody>
                  <a:tcPr marL="8699" marR="8699" marT="8699" marB="0" anchor="b"/>
                </a:tc>
                <a:tc>
                  <a:txBody>
                    <a:bodyPr/>
                    <a:lstStyle/>
                    <a:p>
                      <a:pPr algn="r" fontAlgn="b"/>
                      <a:r>
                        <a:rPr lang="es-CO" sz="1300" b="1" u="none" strike="noStrike">
                          <a:solidFill>
                            <a:srgbClr val="000000"/>
                          </a:solidFill>
                          <a:effectLst/>
                        </a:rPr>
                        <a:t>34.000.808</a:t>
                      </a:r>
                      <a:endParaRPr lang="es-CO" sz="1300" b="1"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1" u="none" strike="noStrike">
                          <a:solidFill>
                            <a:srgbClr val="000000"/>
                          </a:solidFill>
                          <a:effectLst/>
                        </a:rPr>
                        <a:t>100,0%</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1" u="none" strike="noStrike">
                          <a:solidFill>
                            <a:srgbClr val="000000"/>
                          </a:solidFill>
                          <a:effectLst/>
                        </a:rPr>
                        <a:t>25.279.453</a:t>
                      </a:r>
                      <a:endParaRPr lang="es-CO" sz="1300" b="1"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1" u="none" strike="noStrike">
                          <a:solidFill>
                            <a:srgbClr val="000000"/>
                          </a:solidFill>
                          <a:effectLst/>
                        </a:rPr>
                        <a:t>74,3%</a:t>
                      </a:r>
                      <a:endParaRPr lang="es-CO" sz="1300" b="1" i="0" u="none" strike="noStrike">
                        <a:solidFill>
                          <a:srgbClr val="000000"/>
                        </a:solidFill>
                        <a:effectLst/>
                        <a:latin typeface="Arial" panose="020B0604020202020204" pitchFamily="34" charset="0"/>
                      </a:endParaRPr>
                    </a:p>
                  </a:txBody>
                  <a:tcPr marL="8699" marR="8699" marT="8699" marB="0" anchor="ctr"/>
                </a:tc>
                <a:tc>
                  <a:txBody>
                    <a:bodyPr/>
                    <a:lstStyle/>
                    <a:p>
                      <a:pPr algn="r" fontAlgn="b"/>
                      <a:r>
                        <a:rPr lang="es-CO" sz="1300" b="1" u="none" strike="noStrike">
                          <a:solidFill>
                            <a:srgbClr val="000000"/>
                          </a:solidFill>
                          <a:effectLst/>
                        </a:rPr>
                        <a:t>21.483.939</a:t>
                      </a:r>
                      <a:endParaRPr lang="es-CO" sz="1300" b="1" i="0" u="none" strike="noStrike">
                        <a:solidFill>
                          <a:srgbClr val="000000"/>
                        </a:solidFill>
                        <a:effectLst/>
                        <a:latin typeface="Arial" panose="020B0604020202020204" pitchFamily="34" charset="0"/>
                      </a:endParaRPr>
                    </a:p>
                  </a:txBody>
                  <a:tcPr marL="8699" marR="8699" marT="8699" marB="0" anchor="b"/>
                </a:tc>
                <a:tc>
                  <a:txBody>
                    <a:bodyPr/>
                    <a:lstStyle/>
                    <a:p>
                      <a:pPr algn="ctr" fontAlgn="ctr"/>
                      <a:r>
                        <a:rPr lang="es-CO" sz="1300" b="1" u="none" strike="noStrike">
                          <a:solidFill>
                            <a:srgbClr val="000000"/>
                          </a:solidFill>
                          <a:effectLst/>
                        </a:rPr>
                        <a:t>63,2%</a:t>
                      </a:r>
                      <a:endParaRPr lang="es-CO" sz="1300" b="1" i="0" u="none" strike="noStrike">
                        <a:solidFill>
                          <a:srgbClr val="000000"/>
                        </a:solidFill>
                        <a:effectLst/>
                        <a:latin typeface="Arial" panose="020B0604020202020204" pitchFamily="34" charset="0"/>
                      </a:endParaRPr>
                    </a:p>
                  </a:txBody>
                  <a:tcPr marL="8699" marR="8699" marT="8699" marB="0" anchor="ctr"/>
                </a:tc>
                <a:extLst>
                  <a:ext uri="{0D108BD9-81ED-4DB2-BD59-A6C34878D82A}">
                    <a16:rowId xmlns:a16="http://schemas.microsoft.com/office/drawing/2014/main" val="246239597"/>
                  </a:ext>
                </a:extLst>
              </a:tr>
            </a:tbl>
          </a:graphicData>
        </a:graphic>
      </p:graphicFrame>
    </p:spTree>
    <p:extLst>
      <p:ext uri="{BB962C8B-B14F-4D97-AF65-F5344CB8AC3E}">
        <p14:creationId xmlns:p14="http://schemas.microsoft.com/office/powerpoint/2010/main" val="1211603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5E07AEF-16A0-4D6A-72BD-FC0A9DCD00A6}"/>
            </a:ext>
          </a:extLst>
        </p:cNvPr>
        <p:cNvGrpSpPr/>
        <p:nvPr/>
      </p:nvGrpSpPr>
      <p:grpSpPr>
        <a:xfrm>
          <a:off x="0" y="0"/>
          <a:ext cx="0" cy="0"/>
          <a:chOff x="0" y="0"/>
          <a:chExt cx="0" cy="0"/>
        </a:xfrm>
      </p:grpSpPr>
      <p:sp>
        <p:nvSpPr>
          <p:cNvPr id="7" name="Título 1">
            <a:extLst>
              <a:ext uri="{FF2B5EF4-FFF2-40B4-BE49-F238E27FC236}">
                <a16:creationId xmlns:a16="http://schemas.microsoft.com/office/drawing/2014/main" id="{E92A6488-B991-3BB8-8DA5-F22649D84213}"/>
              </a:ext>
            </a:extLst>
          </p:cNvPr>
          <p:cNvSpPr txBox="1">
            <a:spLocks/>
          </p:cNvSpPr>
          <p:nvPr/>
        </p:nvSpPr>
        <p:spPr>
          <a:xfrm>
            <a:off x="371401" y="-77438"/>
            <a:ext cx="11248170" cy="626225"/>
          </a:xfrm>
        </p:spPr>
        <p:txBody>
          <a:bodyPr anchor="b">
            <a:noAutofit/>
          </a:bodyPr>
          <a:lstStyle>
            <a:lvl1pPr algn="ctr" defTabSz="914400" rtl="0" eaLnBrk="1" latinLnBrk="0" hangingPunct="1">
              <a:lnSpc>
                <a:spcPct val="90000"/>
              </a:lnSpc>
              <a:spcBef>
                <a:spcPct val="0"/>
              </a:spcBef>
              <a:buNone/>
              <a:defRPr sz="4000" kern="1200">
                <a:solidFill>
                  <a:schemeClr val="tx1"/>
                </a:solidFill>
                <a:latin typeface="+mj-lt"/>
                <a:ea typeface="+mj-ea"/>
                <a:cs typeface="+mj-cs"/>
              </a:defRPr>
            </a:lvl1pPr>
          </a:lstStyle>
          <a:p>
            <a:pPr defTabSz="457200">
              <a:lnSpc>
                <a:spcPct val="100000"/>
              </a:lnSpc>
              <a:spcBef>
                <a:spcPts val="0"/>
              </a:spcBef>
              <a:defRPr/>
            </a:pPr>
            <a:endParaRPr lang="es-CO" altLang="es-CO" sz="2800" b="1">
              <a:solidFill>
                <a:srgbClr val="C00000"/>
              </a:solidFill>
              <a:latin typeface="Arial" panose="020B0604020202020204" pitchFamily="34" charset="0"/>
              <a:ea typeface="+mn-ea"/>
              <a:cs typeface="Arial" panose="020B0604020202020204" pitchFamily="34" charset="0"/>
            </a:endParaRPr>
          </a:p>
          <a:p>
            <a:pPr defTabSz="457200">
              <a:lnSpc>
                <a:spcPct val="100000"/>
              </a:lnSpc>
              <a:spcBef>
                <a:spcPts val="0"/>
              </a:spcBef>
              <a:defRPr/>
            </a:pPr>
            <a:endParaRPr lang="es-CO" altLang="es-CO" sz="2800" b="1">
              <a:solidFill>
                <a:srgbClr val="C00000"/>
              </a:solidFill>
              <a:latin typeface="Arial" panose="020B0604020202020204" pitchFamily="34" charset="0"/>
              <a:ea typeface="+mn-ea"/>
              <a:cs typeface="Arial" panose="020B0604020202020204" pitchFamily="34" charset="0"/>
            </a:endParaRPr>
          </a:p>
          <a:p>
            <a:pPr defTabSz="457200">
              <a:lnSpc>
                <a:spcPct val="100000"/>
              </a:lnSpc>
              <a:spcBef>
                <a:spcPts val="0"/>
              </a:spcBef>
              <a:defRPr/>
            </a:pPr>
            <a:r>
              <a:rPr lang="es-CO" altLang="es-CO" sz="2800" b="1">
                <a:solidFill>
                  <a:srgbClr val="C00000"/>
                </a:solidFill>
                <a:latin typeface="Arial" panose="020B0604020202020204" pitchFamily="34" charset="0"/>
                <a:ea typeface="+mn-ea"/>
                <a:cs typeface="Arial" panose="020B0604020202020204" pitchFamily="34" charset="0"/>
              </a:rPr>
              <a:t>Inversión Total a octubre 31 de 2024 por Sectores</a:t>
            </a:r>
          </a:p>
        </p:txBody>
      </p:sp>
      <p:sp>
        <p:nvSpPr>
          <p:cNvPr id="5" name="CuadroTexto 4">
            <a:extLst>
              <a:ext uri="{FF2B5EF4-FFF2-40B4-BE49-F238E27FC236}">
                <a16:creationId xmlns:a16="http://schemas.microsoft.com/office/drawing/2014/main" id="{CEFB33E1-6E21-7CAC-FE45-99DF045D7330}"/>
              </a:ext>
            </a:extLst>
          </p:cNvPr>
          <p:cNvSpPr txBox="1"/>
          <p:nvPr/>
        </p:nvSpPr>
        <p:spPr>
          <a:xfrm>
            <a:off x="9248324" y="571324"/>
            <a:ext cx="1970692"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Millones de pesos</a:t>
            </a:r>
            <a:endParaRPr kumimoji="0" lang="es-CO"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aphicFrame>
        <p:nvGraphicFramePr>
          <p:cNvPr id="3" name="Tabla 2">
            <a:extLst>
              <a:ext uri="{FF2B5EF4-FFF2-40B4-BE49-F238E27FC236}">
                <a16:creationId xmlns:a16="http://schemas.microsoft.com/office/drawing/2014/main" id="{125CA61C-181A-8B2C-B9F7-7201E1BBFCD0}"/>
              </a:ext>
            </a:extLst>
          </p:cNvPr>
          <p:cNvGraphicFramePr>
            <a:graphicFrameLocks noGrp="1"/>
          </p:cNvGraphicFramePr>
          <p:nvPr>
            <p:extLst>
              <p:ext uri="{D42A27DB-BD31-4B8C-83A1-F6EECF244321}">
                <p14:modId xmlns:p14="http://schemas.microsoft.com/office/powerpoint/2010/main" val="3388897797"/>
              </p:ext>
            </p:extLst>
          </p:nvPr>
        </p:nvGraphicFramePr>
        <p:xfrm>
          <a:off x="867266" y="848323"/>
          <a:ext cx="10351750" cy="5410266"/>
        </p:xfrm>
        <a:graphic>
          <a:graphicData uri="http://schemas.openxmlformats.org/drawingml/2006/table">
            <a:tbl>
              <a:tblPr/>
              <a:tblGrid>
                <a:gridCol w="3591611">
                  <a:extLst>
                    <a:ext uri="{9D8B030D-6E8A-4147-A177-3AD203B41FA5}">
                      <a16:colId xmlns:a16="http://schemas.microsoft.com/office/drawing/2014/main" val="3322497391"/>
                    </a:ext>
                  </a:extLst>
                </a:gridCol>
                <a:gridCol w="1298399">
                  <a:extLst>
                    <a:ext uri="{9D8B030D-6E8A-4147-A177-3AD203B41FA5}">
                      <a16:colId xmlns:a16="http://schemas.microsoft.com/office/drawing/2014/main" val="215471398"/>
                    </a:ext>
                  </a:extLst>
                </a:gridCol>
                <a:gridCol w="1455308">
                  <a:extLst>
                    <a:ext uri="{9D8B030D-6E8A-4147-A177-3AD203B41FA5}">
                      <a16:colId xmlns:a16="http://schemas.microsoft.com/office/drawing/2014/main" val="1246569652"/>
                    </a:ext>
                  </a:extLst>
                </a:gridCol>
                <a:gridCol w="1472635">
                  <a:extLst>
                    <a:ext uri="{9D8B030D-6E8A-4147-A177-3AD203B41FA5}">
                      <a16:colId xmlns:a16="http://schemas.microsoft.com/office/drawing/2014/main" val="3520826795"/>
                    </a:ext>
                  </a:extLst>
                </a:gridCol>
                <a:gridCol w="1182439">
                  <a:extLst>
                    <a:ext uri="{9D8B030D-6E8A-4147-A177-3AD203B41FA5}">
                      <a16:colId xmlns:a16="http://schemas.microsoft.com/office/drawing/2014/main" val="3067021697"/>
                    </a:ext>
                  </a:extLst>
                </a:gridCol>
                <a:gridCol w="1351358">
                  <a:extLst>
                    <a:ext uri="{9D8B030D-6E8A-4147-A177-3AD203B41FA5}">
                      <a16:colId xmlns:a16="http://schemas.microsoft.com/office/drawing/2014/main" val="3927151422"/>
                    </a:ext>
                  </a:extLst>
                </a:gridCol>
              </a:tblGrid>
              <a:tr h="572042">
                <a:tc>
                  <a:txBody>
                    <a:bodyPr/>
                    <a:lstStyle/>
                    <a:p>
                      <a:pPr algn="ctr" fontAlgn="ctr"/>
                      <a:r>
                        <a:rPr lang="es-CO" sz="1300" b="1" i="0" u="none" strike="noStrike">
                          <a:solidFill>
                            <a:srgbClr val="000000"/>
                          </a:solidFill>
                          <a:effectLst/>
                          <a:latin typeface="Arial"/>
                        </a:rPr>
                        <a:t>Sector</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300" b="1" i="0" u="none" strike="noStrike">
                          <a:solidFill>
                            <a:srgbClr val="000000"/>
                          </a:solidFill>
                          <a:effectLst/>
                          <a:latin typeface="Arial"/>
                        </a:rPr>
                        <a:t> Apropiación Disponible </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300" b="1" i="0" u="none" strike="noStrike">
                          <a:solidFill>
                            <a:srgbClr val="000000"/>
                          </a:solidFill>
                          <a:effectLst/>
                          <a:latin typeface="Arial"/>
                        </a:rPr>
                        <a:t> Compromisos Acumulados </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300" b="1" i="0" u="none" strike="noStrike">
                          <a:solidFill>
                            <a:srgbClr val="000000"/>
                          </a:solidFill>
                          <a:effectLst/>
                          <a:latin typeface="Arial"/>
                        </a:rPr>
                        <a:t>% Comp</a:t>
                      </a:r>
                      <a:endParaRPr lang="es-CO" sz="1300" b="1" i="0" u="none" strike="noStrike" err="1">
                        <a:solidFill>
                          <a:srgbClr val="000000"/>
                        </a:solidFill>
                        <a:effectLst/>
                        <a:latin typeface="Arial"/>
                      </a:endParaRP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300" b="1" i="0" u="none" strike="noStrike">
                          <a:solidFill>
                            <a:srgbClr val="000000"/>
                          </a:solidFill>
                          <a:effectLst/>
                          <a:latin typeface="Arial"/>
                        </a:rPr>
                        <a:t> Giros Acumulados </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300" b="1" i="0" u="none" strike="noStrike">
                          <a:solidFill>
                            <a:srgbClr val="000000"/>
                          </a:solidFill>
                          <a:effectLst/>
                          <a:latin typeface="Arial"/>
                        </a:rPr>
                        <a:t>% Giro</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69273863"/>
                  </a:ext>
                </a:extLst>
              </a:tr>
              <a:tr h="245512">
                <a:tc>
                  <a:txBody>
                    <a:bodyPr/>
                    <a:lstStyle/>
                    <a:p>
                      <a:pPr algn="l" fontAlgn="b"/>
                      <a:r>
                        <a:rPr lang="es-CO" sz="1300" b="0" i="0" u="none" strike="noStrike">
                          <a:solidFill>
                            <a:srgbClr val="000000"/>
                          </a:solidFill>
                          <a:effectLst/>
                          <a:latin typeface="Arial"/>
                        </a:rPr>
                        <a:t>Movilidad</a:t>
                      </a:r>
                    </a:p>
                  </a:txBody>
                  <a:tcPr marL="9294" marR="9294" marT="929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s-CO" sz="1300" b="0" i="0" u="none" strike="noStrike">
                          <a:solidFill>
                            <a:srgbClr val="000000"/>
                          </a:solidFill>
                          <a:effectLst/>
                          <a:latin typeface="Arial"/>
                        </a:rPr>
                        <a:t>7.561.657</a:t>
                      </a:r>
                    </a:p>
                  </a:txBody>
                  <a:tcPr marL="9294" marR="9294" marT="929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s-CO" sz="1300" b="0" i="0" u="none" strike="noStrike">
                          <a:solidFill>
                            <a:srgbClr val="000000"/>
                          </a:solidFill>
                          <a:effectLst/>
                          <a:latin typeface="Arial"/>
                        </a:rPr>
                        <a:t>4.962.015</a:t>
                      </a:r>
                    </a:p>
                  </a:txBody>
                  <a:tcPr marL="9294" marR="9294" marT="929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s-CO" sz="1300" b="0" i="0" u="none" strike="noStrike">
                          <a:solidFill>
                            <a:srgbClr val="000000"/>
                          </a:solidFill>
                          <a:effectLst/>
                          <a:latin typeface="Arial"/>
                        </a:rPr>
                        <a:t>65,6%</a:t>
                      </a:r>
                    </a:p>
                  </a:txBody>
                  <a:tcPr marL="9294" marR="9294" marT="9294" marB="0" anchor="ctr">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r>
                        <a:rPr lang="es-CO" sz="1300" b="0" i="0" u="none" strike="noStrike">
                          <a:solidFill>
                            <a:srgbClr val="000000"/>
                          </a:solidFill>
                          <a:effectLst/>
                          <a:latin typeface="Arial"/>
                        </a:rPr>
                        <a:t>3.853.934</a:t>
                      </a:r>
                    </a:p>
                  </a:txBody>
                  <a:tcPr marL="9294" marR="9294" marT="9294"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ctr"/>
                      <a:r>
                        <a:rPr lang="es-CO" sz="1300" b="0" i="0" u="none" strike="noStrike">
                          <a:solidFill>
                            <a:srgbClr val="000000"/>
                          </a:solidFill>
                          <a:effectLst/>
                          <a:latin typeface="Arial"/>
                        </a:rPr>
                        <a:t>51,0%</a:t>
                      </a:r>
                    </a:p>
                  </a:txBody>
                  <a:tcPr marL="9294" marR="9294" marT="9294" marB="0" anchor="ctr">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81750123"/>
                  </a:ext>
                </a:extLst>
              </a:tr>
              <a:tr h="245512">
                <a:tc>
                  <a:txBody>
                    <a:bodyPr/>
                    <a:lstStyle/>
                    <a:p>
                      <a:pPr algn="l" fontAlgn="b"/>
                      <a:r>
                        <a:rPr lang="es-CO" sz="1300" b="0" i="0" u="none" strike="noStrike">
                          <a:solidFill>
                            <a:srgbClr val="000000"/>
                          </a:solidFill>
                          <a:effectLst/>
                          <a:latin typeface="Arial"/>
                        </a:rPr>
                        <a:t>Educación</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6.476.207</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5.552.894</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85,7%</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4.659.249</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71,9%</a:t>
                      </a:r>
                    </a:p>
                  </a:txBody>
                  <a:tcPr marL="9294" marR="9294" marT="9294" marB="0" anchor="ctr">
                    <a:lnL>
                      <a:noFill/>
                    </a:lnL>
                    <a:lnR>
                      <a:noFill/>
                    </a:lnR>
                    <a:lnT>
                      <a:noFill/>
                    </a:lnT>
                    <a:lnB>
                      <a:noFill/>
                    </a:lnB>
                    <a:noFill/>
                  </a:tcPr>
                </a:tc>
                <a:extLst>
                  <a:ext uri="{0D108BD9-81ED-4DB2-BD59-A6C34878D82A}">
                    <a16:rowId xmlns:a16="http://schemas.microsoft.com/office/drawing/2014/main" val="451173358"/>
                  </a:ext>
                </a:extLst>
              </a:tr>
              <a:tr h="245512">
                <a:tc>
                  <a:txBody>
                    <a:bodyPr/>
                    <a:lstStyle/>
                    <a:p>
                      <a:pPr algn="l" fontAlgn="b"/>
                      <a:r>
                        <a:rPr lang="es-CO" sz="1300" b="0" i="0" u="none" strike="noStrike">
                          <a:solidFill>
                            <a:srgbClr val="000000"/>
                          </a:solidFill>
                          <a:effectLst/>
                          <a:latin typeface="Arial"/>
                        </a:rPr>
                        <a:t>Salud</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4.368.849</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3.229.588</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73,9%</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2.984.998</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68,3%</a:t>
                      </a:r>
                    </a:p>
                  </a:txBody>
                  <a:tcPr marL="9294" marR="9294" marT="9294" marB="0" anchor="ctr">
                    <a:lnL>
                      <a:noFill/>
                    </a:lnL>
                    <a:lnR>
                      <a:noFill/>
                    </a:lnR>
                    <a:lnT>
                      <a:noFill/>
                    </a:lnT>
                    <a:lnB>
                      <a:noFill/>
                    </a:lnB>
                    <a:noFill/>
                  </a:tcPr>
                </a:tc>
                <a:extLst>
                  <a:ext uri="{0D108BD9-81ED-4DB2-BD59-A6C34878D82A}">
                    <a16:rowId xmlns:a16="http://schemas.microsoft.com/office/drawing/2014/main" val="4038688304"/>
                  </a:ext>
                </a:extLst>
              </a:tr>
              <a:tr h="245512">
                <a:tc>
                  <a:txBody>
                    <a:bodyPr/>
                    <a:lstStyle/>
                    <a:p>
                      <a:pPr algn="l" fontAlgn="b"/>
                      <a:r>
                        <a:rPr lang="es-CO" sz="1300" b="0" i="0" u="none" strike="noStrike">
                          <a:solidFill>
                            <a:srgbClr val="000000"/>
                          </a:solidFill>
                          <a:effectLst/>
                          <a:latin typeface="Arial"/>
                        </a:rPr>
                        <a:t>Integración Social</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2.240.455</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1.777.819</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79,4%</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1.411.970</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63,0%</a:t>
                      </a:r>
                    </a:p>
                  </a:txBody>
                  <a:tcPr marL="9294" marR="9294" marT="9294" marB="0" anchor="ctr">
                    <a:lnL>
                      <a:noFill/>
                    </a:lnL>
                    <a:lnR>
                      <a:noFill/>
                    </a:lnR>
                    <a:lnT>
                      <a:noFill/>
                    </a:lnT>
                    <a:lnB>
                      <a:noFill/>
                    </a:lnB>
                    <a:noFill/>
                  </a:tcPr>
                </a:tc>
                <a:extLst>
                  <a:ext uri="{0D108BD9-81ED-4DB2-BD59-A6C34878D82A}">
                    <a16:rowId xmlns:a16="http://schemas.microsoft.com/office/drawing/2014/main" val="3399756262"/>
                  </a:ext>
                </a:extLst>
              </a:tr>
              <a:tr h="245512">
                <a:tc>
                  <a:txBody>
                    <a:bodyPr/>
                    <a:lstStyle/>
                    <a:p>
                      <a:pPr algn="l" fontAlgn="b"/>
                      <a:r>
                        <a:rPr lang="es-CO" sz="1300" b="0" i="0" u="none" strike="noStrike">
                          <a:solidFill>
                            <a:srgbClr val="000000"/>
                          </a:solidFill>
                          <a:effectLst/>
                          <a:latin typeface="Arial"/>
                        </a:rPr>
                        <a:t>FDL</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1.649.886</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1.649.886</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100,0%</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1.649.886</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100,0%</a:t>
                      </a:r>
                    </a:p>
                  </a:txBody>
                  <a:tcPr marL="9294" marR="9294" marT="9294" marB="0" anchor="ctr">
                    <a:lnL>
                      <a:noFill/>
                    </a:lnL>
                    <a:lnR>
                      <a:noFill/>
                    </a:lnR>
                    <a:lnT>
                      <a:noFill/>
                    </a:lnT>
                    <a:lnB>
                      <a:noFill/>
                    </a:lnB>
                    <a:noFill/>
                  </a:tcPr>
                </a:tc>
                <a:extLst>
                  <a:ext uri="{0D108BD9-81ED-4DB2-BD59-A6C34878D82A}">
                    <a16:rowId xmlns:a16="http://schemas.microsoft.com/office/drawing/2014/main" val="1613429547"/>
                  </a:ext>
                </a:extLst>
              </a:tr>
              <a:tr h="245512">
                <a:tc>
                  <a:txBody>
                    <a:bodyPr/>
                    <a:lstStyle/>
                    <a:p>
                      <a:pPr algn="l" fontAlgn="b"/>
                      <a:r>
                        <a:rPr lang="es-CO" sz="1300" b="0" i="0" u="none" strike="noStrike">
                          <a:solidFill>
                            <a:srgbClr val="000000"/>
                          </a:solidFill>
                          <a:effectLst/>
                          <a:latin typeface="Arial"/>
                        </a:rPr>
                        <a:t>Otras transferencias</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1.197.952</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900.151</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75,1%</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900.151</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75,1%</a:t>
                      </a:r>
                    </a:p>
                  </a:txBody>
                  <a:tcPr marL="9294" marR="9294" marT="9294" marB="0" anchor="ctr">
                    <a:lnL>
                      <a:noFill/>
                    </a:lnL>
                    <a:lnR>
                      <a:noFill/>
                    </a:lnR>
                    <a:lnT>
                      <a:noFill/>
                    </a:lnT>
                    <a:lnB>
                      <a:noFill/>
                    </a:lnB>
                    <a:noFill/>
                  </a:tcPr>
                </a:tc>
                <a:extLst>
                  <a:ext uri="{0D108BD9-81ED-4DB2-BD59-A6C34878D82A}">
                    <a16:rowId xmlns:a16="http://schemas.microsoft.com/office/drawing/2014/main" val="3477680209"/>
                  </a:ext>
                </a:extLst>
              </a:tr>
              <a:tr h="245512">
                <a:tc>
                  <a:txBody>
                    <a:bodyPr/>
                    <a:lstStyle/>
                    <a:p>
                      <a:pPr algn="l" fontAlgn="b"/>
                      <a:r>
                        <a:rPr lang="es-CO" sz="1300" b="0" i="0" u="none" strike="noStrike">
                          <a:solidFill>
                            <a:srgbClr val="000000"/>
                          </a:solidFill>
                          <a:effectLst/>
                          <a:latin typeface="Arial"/>
                        </a:rPr>
                        <a:t>Hábitat</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1.067.150</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499.670</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46,8%</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386.804</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36,2%</a:t>
                      </a:r>
                    </a:p>
                  </a:txBody>
                  <a:tcPr marL="9294" marR="9294" marT="9294" marB="0" anchor="ctr">
                    <a:lnL>
                      <a:noFill/>
                    </a:lnL>
                    <a:lnR>
                      <a:noFill/>
                    </a:lnR>
                    <a:lnT>
                      <a:noFill/>
                    </a:lnT>
                    <a:lnB>
                      <a:noFill/>
                    </a:lnB>
                    <a:noFill/>
                  </a:tcPr>
                </a:tc>
                <a:extLst>
                  <a:ext uri="{0D108BD9-81ED-4DB2-BD59-A6C34878D82A}">
                    <a16:rowId xmlns:a16="http://schemas.microsoft.com/office/drawing/2014/main" val="1714358803"/>
                  </a:ext>
                </a:extLst>
              </a:tr>
              <a:tr h="245512">
                <a:tc>
                  <a:txBody>
                    <a:bodyPr/>
                    <a:lstStyle/>
                    <a:p>
                      <a:pPr algn="l" fontAlgn="b"/>
                      <a:r>
                        <a:rPr lang="es-CO" sz="1300" b="0" i="0" u="none" strike="noStrike">
                          <a:solidFill>
                            <a:srgbClr val="000000"/>
                          </a:solidFill>
                          <a:effectLst/>
                          <a:latin typeface="Arial"/>
                        </a:rPr>
                        <a:t>Cultura, Recreación y Deporte</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910.714</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652.900</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71,7%</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433.583</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47,6%</a:t>
                      </a:r>
                    </a:p>
                  </a:txBody>
                  <a:tcPr marL="9294" marR="9294" marT="9294" marB="0" anchor="ctr">
                    <a:lnL>
                      <a:noFill/>
                    </a:lnL>
                    <a:lnR>
                      <a:noFill/>
                    </a:lnR>
                    <a:lnT>
                      <a:noFill/>
                    </a:lnT>
                    <a:lnB>
                      <a:noFill/>
                    </a:lnB>
                    <a:noFill/>
                  </a:tcPr>
                </a:tc>
                <a:extLst>
                  <a:ext uri="{0D108BD9-81ED-4DB2-BD59-A6C34878D82A}">
                    <a16:rowId xmlns:a16="http://schemas.microsoft.com/office/drawing/2014/main" val="3826644074"/>
                  </a:ext>
                </a:extLst>
              </a:tr>
              <a:tr h="245512">
                <a:tc>
                  <a:txBody>
                    <a:bodyPr/>
                    <a:lstStyle/>
                    <a:p>
                      <a:pPr algn="l" fontAlgn="b"/>
                      <a:r>
                        <a:rPr lang="es-CO" sz="1300" b="0" i="0" u="none" strike="noStrike">
                          <a:solidFill>
                            <a:srgbClr val="000000"/>
                          </a:solidFill>
                          <a:effectLst/>
                          <a:latin typeface="Arial"/>
                        </a:rPr>
                        <a:t>Seguridad, Convivencia y Justicia</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553.202</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395.253</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71,4%</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206.863</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37,4%</a:t>
                      </a:r>
                    </a:p>
                  </a:txBody>
                  <a:tcPr marL="9294" marR="9294" marT="9294" marB="0" anchor="ctr">
                    <a:lnL>
                      <a:noFill/>
                    </a:lnL>
                    <a:lnR>
                      <a:noFill/>
                    </a:lnR>
                    <a:lnT>
                      <a:noFill/>
                    </a:lnT>
                    <a:lnB>
                      <a:noFill/>
                    </a:lnB>
                    <a:noFill/>
                  </a:tcPr>
                </a:tc>
                <a:extLst>
                  <a:ext uri="{0D108BD9-81ED-4DB2-BD59-A6C34878D82A}">
                    <a16:rowId xmlns:a16="http://schemas.microsoft.com/office/drawing/2014/main" val="3021562828"/>
                  </a:ext>
                </a:extLst>
              </a:tr>
              <a:tr h="245512">
                <a:tc>
                  <a:txBody>
                    <a:bodyPr/>
                    <a:lstStyle/>
                    <a:p>
                      <a:pPr algn="l" fontAlgn="b"/>
                      <a:r>
                        <a:rPr lang="es-CO" sz="1300" b="0" i="0" u="none" strike="noStrike">
                          <a:solidFill>
                            <a:srgbClr val="000000"/>
                          </a:solidFill>
                          <a:effectLst/>
                          <a:latin typeface="Arial"/>
                        </a:rPr>
                        <a:t>Hacienda</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316.486</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44.112</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13,9%</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26.891</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8,5%</a:t>
                      </a:r>
                    </a:p>
                  </a:txBody>
                  <a:tcPr marL="9294" marR="9294" marT="9294" marB="0" anchor="ctr">
                    <a:lnL>
                      <a:noFill/>
                    </a:lnL>
                    <a:lnR>
                      <a:noFill/>
                    </a:lnR>
                    <a:lnT>
                      <a:noFill/>
                    </a:lnT>
                    <a:lnB>
                      <a:noFill/>
                    </a:lnB>
                    <a:noFill/>
                  </a:tcPr>
                </a:tc>
                <a:extLst>
                  <a:ext uri="{0D108BD9-81ED-4DB2-BD59-A6C34878D82A}">
                    <a16:rowId xmlns:a16="http://schemas.microsoft.com/office/drawing/2014/main" val="3162945714"/>
                  </a:ext>
                </a:extLst>
              </a:tr>
              <a:tr h="245512">
                <a:tc>
                  <a:txBody>
                    <a:bodyPr/>
                    <a:lstStyle/>
                    <a:p>
                      <a:pPr algn="l" fontAlgn="b"/>
                      <a:r>
                        <a:rPr lang="es-CO" sz="1300" b="0" i="0" u="none" strike="noStrike">
                          <a:solidFill>
                            <a:srgbClr val="000000"/>
                          </a:solidFill>
                          <a:effectLst/>
                          <a:latin typeface="Arial"/>
                        </a:rPr>
                        <a:t>Ambiente</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302.282</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216.575</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71,6%</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157.830</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52,2%</a:t>
                      </a:r>
                    </a:p>
                  </a:txBody>
                  <a:tcPr marL="9294" marR="9294" marT="9294" marB="0" anchor="ctr">
                    <a:lnL>
                      <a:noFill/>
                    </a:lnL>
                    <a:lnR>
                      <a:noFill/>
                    </a:lnR>
                    <a:lnT>
                      <a:noFill/>
                    </a:lnT>
                    <a:lnB>
                      <a:noFill/>
                    </a:lnB>
                    <a:noFill/>
                  </a:tcPr>
                </a:tc>
                <a:extLst>
                  <a:ext uri="{0D108BD9-81ED-4DB2-BD59-A6C34878D82A}">
                    <a16:rowId xmlns:a16="http://schemas.microsoft.com/office/drawing/2014/main" val="2638255337"/>
                  </a:ext>
                </a:extLst>
              </a:tr>
              <a:tr h="223549">
                <a:tc>
                  <a:txBody>
                    <a:bodyPr/>
                    <a:lstStyle/>
                    <a:p>
                      <a:pPr algn="l" fontAlgn="b"/>
                      <a:r>
                        <a:rPr lang="es-MX" sz="1300" b="0" i="0" u="none" strike="noStrike">
                          <a:solidFill>
                            <a:srgbClr val="000000"/>
                          </a:solidFill>
                          <a:effectLst/>
                          <a:latin typeface="Arial"/>
                        </a:rPr>
                        <a:t>Desarrollo Económico, Industria y Turismo</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185.613</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134.460</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72,4%</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82.969</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44,7%</a:t>
                      </a:r>
                    </a:p>
                  </a:txBody>
                  <a:tcPr marL="9294" marR="9294" marT="9294" marB="0" anchor="ctr">
                    <a:lnL>
                      <a:noFill/>
                    </a:lnL>
                    <a:lnR>
                      <a:noFill/>
                    </a:lnR>
                    <a:lnT>
                      <a:noFill/>
                    </a:lnT>
                    <a:lnB>
                      <a:noFill/>
                    </a:lnB>
                    <a:noFill/>
                  </a:tcPr>
                </a:tc>
                <a:extLst>
                  <a:ext uri="{0D108BD9-81ED-4DB2-BD59-A6C34878D82A}">
                    <a16:rowId xmlns:a16="http://schemas.microsoft.com/office/drawing/2014/main" val="3708058891"/>
                  </a:ext>
                </a:extLst>
              </a:tr>
              <a:tr h="245512">
                <a:tc>
                  <a:txBody>
                    <a:bodyPr/>
                    <a:lstStyle/>
                    <a:p>
                      <a:pPr algn="l" fontAlgn="b"/>
                      <a:r>
                        <a:rPr lang="es-CO" sz="1300" b="0" i="0" u="none" strike="noStrike">
                          <a:solidFill>
                            <a:srgbClr val="000000"/>
                          </a:solidFill>
                          <a:effectLst/>
                          <a:latin typeface="Arial"/>
                        </a:rPr>
                        <a:t>Gobierno</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118.268</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98.858</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83,6%</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70.075</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59,3%</a:t>
                      </a:r>
                    </a:p>
                  </a:txBody>
                  <a:tcPr marL="9294" marR="9294" marT="9294" marB="0" anchor="ctr">
                    <a:lnL>
                      <a:noFill/>
                    </a:lnL>
                    <a:lnR>
                      <a:noFill/>
                    </a:lnR>
                    <a:lnT>
                      <a:noFill/>
                    </a:lnT>
                    <a:lnB>
                      <a:noFill/>
                    </a:lnB>
                    <a:noFill/>
                  </a:tcPr>
                </a:tc>
                <a:extLst>
                  <a:ext uri="{0D108BD9-81ED-4DB2-BD59-A6C34878D82A}">
                    <a16:rowId xmlns:a16="http://schemas.microsoft.com/office/drawing/2014/main" val="2021857135"/>
                  </a:ext>
                </a:extLst>
              </a:tr>
              <a:tr h="245512">
                <a:tc>
                  <a:txBody>
                    <a:bodyPr/>
                    <a:lstStyle/>
                    <a:p>
                      <a:pPr algn="l" fontAlgn="b"/>
                      <a:r>
                        <a:rPr lang="es-CO" sz="1300" b="0" i="0" u="none" strike="noStrike">
                          <a:solidFill>
                            <a:srgbClr val="000000"/>
                          </a:solidFill>
                          <a:effectLst/>
                          <a:latin typeface="Arial"/>
                        </a:rPr>
                        <a:t>Gestión Pública</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92.190</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78.534</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85,2%</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45.262</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49,1%</a:t>
                      </a:r>
                    </a:p>
                  </a:txBody>
                  <a:tcPr marL="9294" marR="9294" marT="9294" marB="0" anchor="ctr">
                    <a:lnL>
                      <a:noFill/>
                    </a:lnL>
                    <a:lnR>
                      <a:noFill/>
                    </a:lnR>
                    <a:lnT>
                      <a:noFill/>
                    </a:lnT>
                    <a:lnB>
                      <a:noFill/>
                    </a:lnB>
                    <a:noFill/>
                  </a:tcPr>
                </a:tc>
                <a:extLst>
                  <a:ext uri="{0D108BD9-81ED-4DB2-BD59-A6C34878D82A}">
                    <a16:rowId xmlns:a16="http://schemas.microsoft.com/office/drawing/2014/main" val="435610336"/>
                  </a:ext>
                </a:extLst>
              </a:tr>
              <a:tr h="245512">
                <a:tc>
                  <a:txBody>
                    <a:bodyPr/>
                    <a:lstStyle/>
                    <a:p>
                      <a:pPr algn="l" fontAlgn="b"/>
                      <a:r>
                        <a:rPr lang="es-CO" sz="1300" b="0" i="0" u="none" strike="noStrike">
                          <a:solidFill>
                            <a:srgbClr val="000000"/>
                          </a:solidFill>
                          <a:effectLst/>
                          <a:latin typeface="Arial"/>
                        </a:rPr>
                        <a:t>Mujer</a:t>
                      </a:r>
                      <a:endParaRPr lang="es-CO" sz="1300" b="0" i="0" u="none" strike="noStrike">
                        <a:solidFill>
                          <a:srgbClr val="000000"/>
                        </a:solidFill>
                        <a:effectLst/>
                        <a:latin typeface="Arial" panose="020B0604020202020204" pitchFamily="34" charset="0"/>
                      </a:endParaRP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90.029</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85.605</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95,1%</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55.994</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62,2%</a:t>
                      </a:r>
                    </a:p>
                  </a:txBody>
                  <a:tcPr marL="9294" marR="9294" marT="9294" marB="0" anchor="ctr">
                    <a:lnL>
                      <a:noFill/>
                    </a:lnL>
                    <a:lnR>
                      <a:noFill/>
                    </a:lnR>
                    <a:lnT>
                      <a:noFill/>
                    </a:lnT>
                    <a:lnB>
                      <a:noFill/>
                    </a:lnB>
                    <a:noFill/>
                  </a:tcPr>
                </a:tc>
                <a:extLst>
                  <a:ext uri="{0D108BD9-81ED-4DB2-BD59-A6C34878D82A}">
                    <a16:rowId xmlns:a16="http://schemas.microsoft.com/office/drawing/2014/main" val="1644857866"/>
                  </a:ext>
                </a:extLst>
              </a:tr>
              <a:tr h="245512">
                <a:tc>
                  <a:txBody>
                    <a:bodyPr/>
                    <a:lstStyle/>
                    <a:p>
                      <a:pPr algn="l" fontAlgn="b"/>
                      <a:r>
                        <a:rPr lang="es-CO" sz="1300" b="0" i="0" u="none" strike="noStrike">
                          <a:solidFill>
                            <a:srgbClr val="000000"/>
                          </a:solidFill>
                          <a:effectLst/>
                          <a:latin typeface="Arial"/>
                        </a:rPr>
                        <a:t>Planeación</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67.747</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46.365</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68,4%</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27.859</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41,1%</a:t>
                      </a:r>
                    </a:p>
                  </a:txBody>
                  <a:tcPr marL="9294" marR="9294" marT="9294" marB="0" anchor="ctr">
                    <a:lnL>
                      <a:noFill/>
                    </a:lnL>
                    <a:lnR>
                      <a:noFill/>
                    </a:lnR>
                    <a:lnT>
                      <a:noFill/>
                    </a:lnT>
                    <a:lnB>
                      <a:noFill/>
                    </a:lnB>
                    <a:noFill/>
                  </a:tcPr>
                </a:tc>
                <a:extLst>
                  <a:ext uri="{0D108BD9-81ED-4DB2-BD59-A6C34878D82A}">
                    <a16:rowId xmlns:a16="http://schemas.microsoft.com/office/drawing/2014/main" val="934341217"/>
                  </a:ext>
                </a:extLst>
              </a:tr>
              <a:tr h="245512">
                <a:tc>
                  <a:txBody>
                    <a:bodyPr/>
                    <a:lstStyle/>
                    <a:p>
                      <a:pPr algn="l" fontAlgn="b"/>
                      <a:r>
                        <a:rPr lang="es-CO" sz="1300" b="0" i="0" u="none" strike="noStrike">
                          <a:solidFill>
                            <a:srgbClr val="000000"/>
                          </a:solidFill>
                          <a:effectLst/>
                          <a:latin typeface="Arial"/>
                        </a:rPr>
                        <a:t>Ente Autónomo Universitario</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51.203</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19.219</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37,5%</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3.987</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7,8%</a:t>
                      </a:r>
                    </a:p>
                  </a:txBody>
                  <a:tcPr marL="9294" marR="9294" marT="9294" marB="0" anchor="ctr">
                    <a:lnL>
                      <a:noFill/>
                    </a:lnL>
                    <a:lnR>
                      <a:noFill/>
                    </a:lnR>
                    <a:lnT>
                      <a:noFill/>
                    </a:lnT>
                    <a:lnB>
                      <a:noFill/>
                    </a:lnB>
                    <a:noFill/>
                  </a:tcPr>
                </a:tc>
                <a:extLst>
                  <a:ext uri="{0D108BD9-81ED-4DB2-BD59-A6C34878D82A}">
                    <a16:rowId xmlns:a16="http://schemas.microsoft.com/office/drawing/2014/main" val="174865460"/>
                  </a:ext>
                </a:extLst>
              </a:tr>
              <a:tr h="245512">
                <a:tc>
                  <a:txBody>
                    <a:bodyPr/>
                    <a:lstStyle/>
                    <a:p>
                      <a:pPr algn="l" fontAlgn="b"/>
                      <a:r>
                        <a:rPr lang="es-CO" sz="1300" b="0" i="0" u="none" strike="noStrike">
                          <a:solidFill>
                            <a:srgbClr val="000000"/>
                          </a:solidFill>
                          <a:effectLst/>
                          <a:latin typeface="Arial"/>
                        </a:rPr>
                        <a:t>Órg. de Control</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37.235</a:t>
                      </a:r>
                    </a:p>
                  </a:txBody>
                  <a:tcPr marL="9294" marR="9294" marT="9294" marB="0" anchor="b">
                    <a:lnL>
                      <a:noFill/>
                    </a:lnL>
                    <a:lnR>
                      <a:noFill/>
                    </a:lnR>
                    <a:lnT>
                      <a:noFill/>
                    </a:lnT>
                    <a:lnB>
                      <a:noFill/>
                    </a:lnB>
                    <a:noFill/>
                  </a:tcPr>
                </a:tc>
                <a:tc>
                  <a:txBody>
                    <a:bodyPr/>
                    <a:lstStyle/>
                    <a:p>
                      <a:pPr algn="r" fontAlgn="b"/>
                      <a:r>
                        <a:rPr lang="es-CO" sz="1300" b="0" i="0" u="none" strike="noStrike">
                          <a:solidFill>
                            <a:srgbClr val="000000"/>
                          </a:solidFill>
                          <a:effectLst/>
                          <a:latin typeface="Arial"/>
                        </a:rPr>
                        <a:t>27.574</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74,1%</a:t>
                      </a:r>
                    </a:p>
                  </a:txBody>
                  <a:tcPr marL="9294" marR="9294" marT="9294" marB="0" anchor="ctr">
                    <a:lnL>
                      <a:noFill/>
                    </a:lnL>
                    <a:lnR>
                      <a:noFill/>
                    </a:lnR>
                    <a:lnT>
                      <a:noFill/>
                    </a:lnT>
                    <a:lnB>
                      <a:noFill/>
                    </a:lnB>
                    <a:noFill/>
                  </a:tcPr>
                </a:tc>
                <a:tc>
                  <a:txBody>
                    <a:bodyPr/>
                    <a:lstStyle/>
                    <a:p>
                      <a:pPr algn="r" fontAlgn="b"/>
                      <a:r>
                        <a:rPr lang="es-CO" sz="1300" b="0" i="0" u="none" strike="noStrike">
                          <a:solidFill>
                            <a:srgbClr val="000000"/>
                          </a:solidFill>
                          <a:effectLst/>
                          <a:latin typeface="Arial"/>
                        </a:rPr>
                        <a:t>15.508</a:t>
                      </a:r>
                    </a:p>
                  </a:txBody>
                  <a:tcPr marL="9294" marR="9294" marT="9294" marB="0" anchor="b">
                    <a:lnL>
                      <a:noFill/>
                    </a:lnL>
                    <a:lnR>
                      <a:noFill/>
                    </a:lnR>
                    <a:lnT>
                      <a:noFill/>
                    </a:lnT>
                    <a:lnB>
                      <a:noFill/>
                    </a:lnB>
                    <a:noFill/>
                  </a:tcPr>
                </a:tc>
                <a:tc>
                  <a:txBody>
                    <a:bodyPr/>
                    <a:lstStyle/>
                    <a:p>
                      <a:pPr algn="ctr" fontAlgn="ctr"/>
                      <a:r>
                        <a:rPr lang="es-CO" sz="1300" b="0" i="0" u="none" strike="noStrike">
                          <a:solidFill>
                            <a:srgbClr val="000000"/>
                          </a:solidFill>
                          <a:effectLst/>
                          <a:latin typeface="Arial"/>
                        </a:rPr>
                        <a:t>41,6%</a:t>
                      </a:r>
                    </a:p>
                  </a:txBody>
                  <a:tcPr marL="9294" marR="9294" marT="9294" marB="0" anchor="ctr">
                    <a:lnL>
                      <a:noFill/>
                    </a:lnL>
                    <a:lnR>
                      <a:noFill/>
                    </a:lnR>
                    <a:lnT>
                      <a:noFill/>
                    </a:lnT>
                    <a:lnB>
                      <a:noFill/>
                    </a:lnB>
                    <a:noFill/>
                  </a:tcPr>
                </a:tc>
                <a:extLst>
                  <a:ext uri="{0D108BD9-81ED-4DB2-BD59-A6C34878D82A}">
                    <a16:rowId xmlns:a16="http://schemas.microsoft.com/office/drawing/2014/main" val="508743834"/>
                  </a:ext>
                </a:extLst>
              </a:tr>
              <a:tr h="217422">
                <a:tc>
                  <a:txBody>
                    <a:bodyPr/>
                    <a:lstStyle/>
                    <a:p>
                      <a:pPr algn="l" fontAlgn="b"/>
                      <a:r>
                        <a:rPr lang="es-CO" sz="1300" b="0" i="0" u="none" strike="noStrike">
                          <a:solidFill>
                            <a:srgbClr val="000000"/>
                          </a:solidFill>
                          <a:effectLst/>
                          <a:latin typeface="Arial"/>
                        </a:rPr>
                        <a:t>Gestión Jurídica</a:t>
                      </a:r>
                    </a:p>
                  </a:txBody>
                  <a:tcPr marL="9294" marR="9294" marT="929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es-CO" sz="1300" b="0" i="0" u="none" strike="noStrike">
                          <a:solidFill>
                            <a:srgbClr val="000000"/>
                          </a:solidFill>
                          <a:effectLst/>
                          <a:latin typeface="Arial"/>
                        </a:rPr>
                        <a:t>7.696</a:t>
                      </a:r>
                    </a:p>
                  </a:txBody>
                  <a:tcPr marL="9294" marR="9294" marT="929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es-CO" sz="1300" b="0" i="0" u="none" strike="noStrike">
                          <a:solidFill>
                            <a:srgbClr val="000000"/>
                          </a:solidFill>
                          <a:effectLst/>
                          <a:latin typeface="Arial"/>
                        </a:rPr>
                        <a:t>5.617</a:t>
                      </a:r>
                    </a:p>
                  </a:txBody>
                  <a:tcPr marL="9294" marR="9294" marT="929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s-CO" sz="1300" b="0" i="0" u="none" strike="noStrike">
                          <a:solidFill>
                            <a:srgbClr val="000000"/>
                          </a:solidFill>
                          <a:effectLst/>
                          <a:latin typeface="Arial"/>
                        </a:rPr>
                        <a:t>73,0%</a:t>
                      </a:r>
                    </a:p>
                  </a:txBody>
                  <a:tcPr marL="9294" marR="9294" marT="9294"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fontAlgn="b"/>
                      <a:r>
                        <a:rPr lang="es-CO" sz="1300" b="0" i="0" u="none" strike="noStrike">
                          <a:solidFill>
                            <a:srgbClr val="000000"/>
                          </a:solidFill>
                          <a:effectLst/>
                          <a:latin typeface="Arial"/>
                        </a:rPr>
                        <a:t>3.374</a:t>
                      </a:r>
                    </a:p>
                  </a:txBody>
                  <a:tcPr marL="9294" marR="9294" marT="9294"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ctr" fontAlgn="ctr"/>
                      <a:r>
                        <a:rPr lang="es-CO" sz="1300" b="0" i="0" u="none" strike="noStrike">
                          <a:solidFill>
                            <a:srgbClr val="000000"/>
                          </a:solidFill>
                          <a:effectLst/>
                          <a:latin typeface="Arial"/>
                        </a:rPr>
                        <a:t>43,8%</a:t>
                      </a:r>
                    </a:p>
                  </a:txBody>
                  <a:tcPr marL="9294" marR="9294" marT="9294" marB="0" anchor="ctr">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38929092"/>
                  </a:ext>
                </a:extLst>
              </a:tr>
              <a:tr h="223549">
                <a:tc>
                  <a:txBody>
                    <a:bodyPr/>
                    <a:lstStyle/>
                    <a:p>
                      <a:pPr algn="l" fontAlgn="b"/>
                      <a:r>
                        <a:rPr lang="es-CO" sz="1300" b="1" i="0" u="none" strike="noStrike">
                          <a:solidFill>
                            <a:srgbClr val="000000"/>
                          </a:solidFill>
                          <a:effectLst/>
                          <a:latin typeface="Arial"/>
                        </a:rPr>
                        <a:t>Total Inversión</a:t>
                      </a:r>
                    </a:p>
                  </a:txBody>
                  <a:tcPr marL="9294" marR="9294" marT="929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es-CO" sz="1300" b="1" i="0" u="none" strike="noStrike">
                          <a:solidFill>
                            <a:srgbClr val="000000"/>
                          </a:solidFill>
                          <a:effectLst/>
                          <a:latin typeface="Arial"/>
                        </a:rPr>
                        <a:t>27.294.822</a:t>
                      </a:r>
                    </a:p>
                  </a:txBody>
                  <a:tcPr marL="9294" marR="9294" marT="929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es-CO" sz="1300" b="1" i="0" u="none" strike="noStrike">
                          <a:solidFill>
                            <a:srgbClr val="000000"/>
                          </a:solidFill>
                          <a:effectLst/>
                          <a:latin typeface="Arial"/>
                        </a:rPr>
                        <a:t>20.377.095</a:t>
                      </a:r>
                    </a:p>
                  </a:txBody>
                  <a:tcPr marL="9294" marR="9294" marT="929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300" b="1" i="0" u="none" strike="noStrike">
                          <a:solidFill>
                            <a:srgbClr val="000000"/>
                          </a:solidFill>
                          <a:effectLst/>
                          <a:latin typeface="Arial"/>
                        </a:rPr>
                        <a:t>74,7%</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r" fontAlgn="b"/>
                      <a:r>
                        <a:rPr lang="es-CO" sz="1300" b="1" i="0" u="none" strike="noStrike">
                          <a:solidFill>
                            <a:srgbClr val="000000"/>
                          </a:solidFill>
                          <a:effectLst/>
                          <a:latin typeface="Arial"/>
                        </a:rPr>
                        <a:t>16.977.187</a:t>
                      </a:r>
                    </a:p>
                  </a:txBody>
                  <a:tcPr marL="9294" marR="9294" marT="9294"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fontAlgn="ctr"/>
                      <a:r>
                        <a:rPr lang="es-CO" sz="1300" b="1" i="0" u="none" strike="noStrike">
                          <a:solidFill>
                            <a:srgbClr val="000000"/>
                          </a:solidFill>
                          <a:effectLst/>
                          <a:latin typeface="Arial"/>
                        </a:rPr>
                        <a:t>62,2%</a:t>
                      </a:r>
                    </a:p>
                  </a:txBody>
                  <a:tcPr marL="9294" marR="9294" marT="9294"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12314186"/>
                  </a:ext>
                </a:extLst>
              </a:tr>
            </a:tbl>
          </a:graphicData>
        </a:graphic>
      </p:graphicFrame>
    </p:spTree>
    <p:extLst>
      <p:ext uri="{BB962C8B-B14F-4D97-AF65-F5344CB8AC3E}">
        <p14:creationId xmlns:p14="http://schemas.microsoft.com/office/powerpoint/2010/main" val="3804787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E5F93-401E-9D61-C15E-78FF4999DE7B}"/>
            </a:ext>
          </a:extLst>
        </p:cNvPr>
        <p:cNvGrpSpPr/>
        <p:nvPr/>
      </p:nvGrpSpPr>
      <p:grpSpPr>
        <a:xfrm>
          <a:off x="0" y="0"/>
          <a:ext cx="0" cy="0"/>
          <a:chOff x="0" y="0"/>
          <a:chExt cx="0" cy="0"/>
        </a:xfrm>
      </p:grpSpPr>
      <p:pic>
        <p:nvPicPr>
          <p:cNvPr id="7" name="Marcador de posición de imagen 5">
            <a:extLst>
              <a:ext uri="{FF2B5EF4-FFF2-40B4-BE49-F238E27FC236}">
                <a16:creationId xmlns:a16="http://schemas.microsoft.com/office/drawing/2014/main" id="{B583185D-D3A5-2383-10A6-1C2125AA422A}"/>
              </a:ext>
            </a:extLst>
          </p:cNvPr>
          <p:cNvPicPr>
            <a:picLocks noGrp="1" noChangeAspect="1"/>
          </p:cNvPicPr>
          <p:nvPr>
            <p:ph type="pic" sz="quarter" idx="13"/>
          </p:nvPr>
        </p:nvPicPr>
        <p:blipFill>
          <a:blip r:embed="rId2"/>
          <a:srcRect l="18052" r="15403" b="2"/>
          <a:stretch/>
        </p:blipFill>
        <p:spPr>
          <a:xfrm>
            <a:off x="1069495" y="1170052"/>
            <a:ext cx="4008670" cy="4517896"/>
          </a:xfrm>
          <a:prstGeom prst="rect">
            <a:avLst/>
          </a:prstGeom>
          <a:noFill/>
        </p:spPr>
      </p:pic>
      <p:sp>
        <p:nvSpPr>
          <p:cNvPr id="5" name="Título 4">
            <a:extLst>
              <a:ext uri="{FF2B5EF4-FFF2-40B4-BE49-F238E27FC236}">
                <a16:creationId xmlns:a16="http://schemas.microsoft.com/office/drawing/2014/main" id="{A03C4060-67B1-9E37-AAB7-23E4B725AF40}"/>
              </a:ext>
            </a:extLst>
          </p:cNvPr>
          <p:cNvSpPr>
            <a:spLocks noGrp="1"/>
          </p:cNvSpPr>
          <p:nvPr>
            <p:ph type="title"/>
          </p:nvPr>
        </p:nvSpPr>
        <p:spPr>
          <a:xfrm>
            <a:off x="5705856" y="1682116"/>
            <a:ext cx="5974080" cy="1746884"/>
          </a:xfrm>
        </p:spPr>
        <p:txBody>
          <a:bodyPr>
            <a:normAutofit/>
          </a:bodyPr>
          <a:lstStyle/>
          <a:p>
            <a:r>
              <a:rPr lang="es-ES" sz="4800"/>
              <a:t>Presupuesto 2025</a:t>
            </a:r>
            <a:endParaRPr lang="es-CO" sz="4800"/>
          </a:p>
        </p:txBody>
      </p:sp>
    </p:spTree>
    <p:extLst>
      <p:ext uri="{BB962C8B-B14F-4D97-AF65-F5344CB8AC3E}">
        <p14:creationId xmlns:p14="http://schemas.microsoft.com/office/powerpoint/2010/main" val="776963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391BE-1345-8B1D-2456-6E1A7EE47D4E}"/>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0DED5FF1-140A-A9F4-571A-2AF429213FC4}"/>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3" name="CuadroTexto 2">
            <a:extLst>
              <a:ext uri="{FF2B5EF4-FFF2-40B4-BE49-F238E27FC236}">
                <a16:creationId xmlns:a16="http://schemas.microsoft.com/office/drawing/2014/main" id="{A91375A1-FA60-0F16-8335-87E01FCD9FE6}"/>
              </a:ext>
            </a:extLst>
          </p:cNvPr>
          <p:cNvSpPr txBox="1"/>
          <p:nvPr/>
        </p:nvSpPr>
        <p:spPr>
          <a:xfrm>
            <a:off x="1770447" y="1097889"/>
            <a:ext cx="8651105"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Austeridad, Eficiencia y Calidad del Gasto</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 name="Título 3">
            <a:extLst>
              <a:ext uri="{FF2B5EF4-FFF2-40B4-BE49-F238E27FC236}">
                <a16:creationId xmlns:a16="http://schemas.microsoft.com/office/drawing/2014/main" id="{4E639E5B-4DEF-B4FC-39A9-56ECFF405A7F}"/>
              </a:ext>
            </a:extLst>
          </p:cNvPr>
          <p:cNvSpPr txBox="1">
            <a:spLocks/>
          </p:cNvSpPr>
          <p:nvPr/>
        </p:nvSpPr>
        <p:spPr>
          <a:xfrm>
            <a:off x="838200" y="314459"/>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Principios de la Programación y la Ejecución</a:t>
            </a:r>
          </a:p>
        </p:txBody>
      </p:sp>
      <p:sp>
        <p:nvSpPr>
          <p:cNvPr id="5" name="CuadroTexto 4">
            <a:extLst>
              <a:ext uri="{FF2B5EF4-FFF2-40B4-BE49-F238E27FC236}">
                <a16:creationId xmlns:a16="http://schemas.microsoft.com/office/drawing/2014/main" id="{338FCE19-1F75-BE1B-15A7-8DE756523D97}"/>
              </a:ext>
            </a:extLst>
          </p:cNvPr>
          <p:cNvSpPr txBox="1"/>
          <p:nvPr/>
        </p:nvSpPr>
        <p:spPr>
          <a:xfrm>
            <a:off x="922663" y="2228671"/>
            <a:ext cx="7890832" cy="3970318"/>
          </a:xfrm>
          <a:prstGeom prst="rect">
            <a:avLst/>
          </a:prstGeom>
          <a:noFill/>
        </p:spPr>
        <p:txBody>
          <a:bodyPr wrap="square">
            <a:spAutoFit/>
          </a:bodyPr>
          <a:lstStyle/>
          <a:p>
            <a:pPr marL="285750" indent="-285750">
              <a:buFont typeface="Arial" panose="020B0604020202020204" pitchFamily="34" charset="0"/>
              <a:buChar char="•"/>
            </a:pPr>
            <a:r>
              <a:rPr kumimoji="0" lang="es-MX" sz="18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Adquisición de bienes y servicios con incremento de IPC o salario mínimo según corresponda</a:t>
            </a:r>
          </a:p>
          <a:p>
            <a:pPr marL="285750" indent="-285750">
              <a:buFont typeface="Arial" panose="020B0604020202020204" pitchFamily="34" charset="0"/>
              <a:buChar char="•"/>
            </a:pPr>
            <a:endParaRPr lang="es-MX"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a:latin typeface="Arial" panose="020B0604020202020204" pitchFamily="34" charset="0"/>
                <a:cs typeface="Arial" panose="020B0604020202020204" pitchFamily="34" charset="0"/>
              </a:rPr>
              <a:t>OPS sin crecimiento real</a:t>
            </a:r>
          </a:p>
          <a:p>
            <a:pPr marL="285750" indent="-285750">
              <a:buFont typeface="Arial" panose="020B0604020202020204" pitchFamily="34" charset="0"/>
              <a:buChar char="•"/>
            </a:pPr>
            <a:endParaRPr lang="es-MX"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a:latin typeface="Arial" panose="020B0604020202020204" pitchFamily="34" charset="0"/>
                <a:cs typeface="Arial" panose="020B0604020202020204" pitchFamily="34" charset="0"/>
              </a:rPr>
              <a:t>Vigencias Futuras para generar economías de escala y evitar reservas </a:t>
            </a:r>
          </a:p>
          <a:p>
            <a:pPr marL="285750" indent="-285750">
              <a:buFont typeface="Arial" panose="020B0604020202020204" pitchFamily="34" charset="0"/>
              <a:buChar char="•"/>
            </a:pPr>
            <a:endParaRPr lang="es-MX"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a:latin typeface="Arial" panose="020B0604020202020204" pitchFamily="34" charset="0"/>
                <a:cs typeface="Arial" panose="020B0604020202020204" pitchFamily="34" charset="0"/>
              </a:rPr>
              <a:t>Directrices del Decreto 062 de 2024 y de la Directiva 001 de 2024 continúan vigentes</a:t>
            </a:r>
          </a:p>
          <a:p>
            <a:pPr marL="285750" indent="-285750">
              <a:buFont typeface="Arial" panose="020B0604020202020204" pitchFamily="34" charset="0"/>
              <a:buChar char="•"/>
            </a:pPr>
            <a:endParaRPr lang="es-MX"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a:latin typeface="Arial" panose="020B0604020202020204" pitchFamily="34" charset="0"/>
                <a:cs typeface="Arial" panose="020B0604020202020204" pitchFamily="34" charset="0"/>
              </a:rPr>
              <a:t>Políticas y programas rediseñados (Ej. IMG; Bonos TM)</a:t>
            </a:r>
          </a:p>
          <a:p>
            <a:pPr marL="285750" indent="-285750">
              <a:buFont typeface="Arial" panose="020B0604020202020204" pitchFamily="34" charset="0"/>
              <a:buChar char="•"/>
            </a:pPr>
            <a:endParaRPr lang="es-MX" b="1">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s-MX" b="1">
                <a:latin typeface="Arial" panose="020B0604020202020204" pitchFamily="34" charset="0"/>
                <a:cs typeface="Arial" panose="020B0604020202020204" pitchFamily="34" charset="0"/>
              </a:rPr>
              <a:t>6 nuevas entidades en la Cuenta Única Distrital (CUD) en 2024</a:t>
            </a:r>
            <a:endParaRPr lang="es-CO"/>
          </a:p>
        </p:txBody>
      </p:sp>
      <p:pic>
        <p:nvPicPr>
          <p:cNvPr id="6" name="Gráfico 5">
            <a:extLst>
              <a:ext uri="{FF2B5EF4-FFF2-40B4-BE49-F238E27FC236}">
                <a16:creationId xmlns:a16="http://schemas.microsoft.com/office/drawing/2014/main" id="{9EE5814F-219E-259E-A2F9-BF2E47BD5A3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08180" y="2275331"/>
            <a:ext cx="1336431" cy="1336431"/>
          </a:xfrm>
          <a:prstGeom prst="rect">
            <a:avLst/>
          </a:prstGeom>
        </p:spPr>
      </p:pic>
    </p:spTree>
    <p:extLst>
      <p:ext uri="{BB962C8B-B14F-4D97-AF65-F5344CB8AC3E}">
        <p14:creationId xmlns:p14="http://schemas.microsoft.com/office/powerpoint/2010/main" val="1496689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4DE6A-1169-BDDF-F959-9A881DA39686}"/>
            </a:ext>
          </a:extLst>
        </p:cNvPr>
        <p:cNvGrpSpPr/>
        <p:nvPr/>
      </p:nvGrpSpPr>
      <p:grpSpPr>
        <a:xfrm>
          <a:off x="0" y="0"/>
          <a:ext cx="0" cy="0"/>
          <a:chOff x="0" y="0"/>
          <a:chExt cx="0" cy="0"/>
        </a:xfrm>
      </p:grpSpPr>
      <p:sp>
        <p:nvSpPr>
          <p:cNvPr id="55" name="Rectángulo 54">
            <a:extLst>
              <a:ext uri="{FF2B5EF4-FFF2-40B4-BE49-F238E27FC236}">
                <a16:creationId xmlns:a16="http://schemas.microsoft.com/office/drawing/2014/main" id="{A8FE40B9-38BD-56BC-B61D-52855FB89CB3}"/>
              </a:ext>
            </a:extLst>
          </p:cNvPr>
          <p:cNvSpPr/>
          <p:nvPr/>
        </p:nvSpPr>
        <p:spPr>
          <a:xfrm>
            <a:off x="-841" y="425974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54" name="Rectángulo 53">
            <a:extLst>
              <a:ext uri="{FF2B5EF4-FFF2-40B4-BE49-F238E27FC236}">
                <a16:creationId xmlns:a16="http://schemas.microsoft.com/office/drawing/2014/main" id="{104C2263-1CF2-D5C2-EB9D-51D560311EDE}"/>
              </a:ext>
            </a:extLst>
          </p:cNvPr>
          <p:cNvSpPr/>
          <p:nvPr/>
        </p:nvSpPr>
        <p:spPr>
          <a:xfrm>
            <a:off x="0" y="113597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9" name="Título 3">
            <a:extLst>
              <a:ext uri="{FF2B5EF4-FFF2-40B4-BE49-F238E27FC236}">
                <a16:creationId xmlns:a16="http://schemas.microsoft.com/office/drawing/2014/main" id="{0BCA8EB7-9D73-AD1C-CDFE-E8D09CB1D7C3}"/>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¿Cómo se financia la ciudad?</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28" name="Marcador de contenido 4">
            <a:extLst>
              <a:ext uri="{FF2B5EF4-FFF2-40B4-BE49-F238E27FC236}">
                <a16:creationId xmlns:a16="http://schemas.microsoft.com/office/drawing/2014/main" id="{0396401D-425B-8CF3-A11B-8996899E1243}"/>
              </a:ext>
            </a:extLst>
          </p:cNvPr>
          <p:cNvSpPr txBox="1">
            <a:spLocks/>
          </p:cNvSpPr>
          <p:nvPr/>
        </p:nvSpPr>
        <p:spPr>
          <a:xfrm>
            <a:off x="1242650" y="1822966"/>
            <a:ext cx="2002536" cy="46647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400" b="1" i="0" u="none" strike="noStrike" kern="1200" cap="none" spc="0" normalizeH="0" baseline="0" noProof="0">
              <a:ln>
                <a:noFill/>
              </a:ln>
              <a:solidFill>
                <a:srgbClr val="232A34"/>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O" sz="2400" b="0" i="0" u="none" strike="noStrike" kern="1200" cap="none" spc="0" normalizeH="0" baseline="0" noProof="0">
              <a:ln>
                <a:noFill/>
              </a:ln>
              <a:solidFill>
                <a:srgbClr val="232A34"/>
              </a:solidFill>
              <a:effectLst/>
              <a:uLnTx/>
              <a:uFillTx/>
              <a:latin typeface="Aptos Display" panose="020B0004020202020204" pitchFamily="34" charset="0"/>
              <a:ea typeface="+mn-ea"/>
              <a:cs typeface="+mn-cs"/>
            </a:endParaRPr>
          </a:p>
        </p:txBody>
      </p:sp>
      <p:pic>
        <p:nvPicPr>
          <p:cNvPr id="31" name="Imagen 30">
            <a:extLst>
              <a:ext uri="{FF2B5EF4-FFF2-40B4-BE49-F238E27FC236}">
                <a16:creationId xmlns:a16="http://schemas.microsoft.com/office/drawing/2014/main" id="{E5E7BB4C-85EE-1313-39C8-E9CBB971956E}"/>
              </a:ext>
            </a:extLst>
          </p:cNvPr>
          <p:cNvPicPr>
            <a:picLocks noChangeAspect="1"/>
          </p:cNvPicPr>
          <p:nvPr/>
        </p:nvPicPr>
        <p:blipFill>
          <a:blip r:embed="rId3"/>
          <a:stretch>
            <a:fillRect/>
          </a:stretch>
        </p:blipFill>
        <p:spPr>
          <a:xfrm>
            <a:off x="1179649" y="2201840"/>
            <a:ext cx="2701020" cy="966184"/>
          </a:xfrm>
          <a:prstGeom prst="rect">
            <a:avLst/>
          </a:prstGeom>
        </p:spPr>
      </p:pic>
      <p:sp>
        <p:nvSpPr>
          <p:cNvPr id="33" name="CuadroTexto 32">
            <a:extLst>
              <a:ext uri="{FF2B5EF4-FFF2-40B4-BE49-F238E27FC236}">
                <a16:creationId xmlns:a16="http://schemas.microsoft.com/office/drawing/2014/main" id="{B839A89B-28E4-29F2-A1B2-CE300624661C}"/>
              </a:ext>
            </a:extLst>
          </p:cNvPr>
          <p:cNvSpPr txBox="1"/>
          <p:nvPr/>
        </p:nvSpPr>
        <p:spPr>
          <a:xfrm>
            <a:off x="6134787" y="1839552"/>
            <a:ext cx="2574069"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Contribuciones, tasas, multas, sanciones e intereses</a:t>
            </a:r>
          </a:p>
        </p:txBody>
      </p:sp>
      <p:pic>
        <p:nvPicPr>
          <p:cNvPr id="35" name="Imagen 34">
            <a:extLst>
              <a:ext uri="{FF2B5EF4-FFF2-40B4-BE49-F238E27FC236}">
                <a16:creationId xmlns:a16="http://schemas.microsoft.com/office/drawing/2014/main" id="{4683BE73-3408-A5A8-61C3-ADE2355BA376}"/>
              </a:ext>
            </a:extLst>
          </p:cNvPr>
          <p:cNvPicPr>
            <a:picLocks noChangeAspect="1"/>
          </p:cNvPicPr>
          <p:nvPr/>
        </p:nvPicPr>
        <p:blipFill>
          <a:blip r:embed="rId4"/>
          <a:stretch>
            <a:fillRect/>
          </a:stretch>
        </p:blipFill>
        <p:spPr>
          <a:xfrm>
            <a:off x="6152856" y="2905125"/>
            <a:ext cx="2556000" cy="917945"/>
          </a:xfrm>
          <a:prstGeom prst="rect">
            <a:avLst/>
          </a:prstGeom>
        </p:spPr>
      </p:pic>
      <p:sp>
        <p:nvSpPr>
          <p:cNvPr id="36" name="CuadroTexto 35">
            <a:extLst>
              <a:ext uri="{FF2B5EF4-FFF2-40B4-BE49-F238E27FC236}">
                <a16:creationId xmlns:a16="http://schemas.microsoft.com/office/drawing/2014/main" id="{A0F60193-0790-5517-DFA8-85D301CB37D8}"/>
              </a:ext>
            </a:extLst>
          </p:cNvPr>
          <p:cNvSpPr txBox="1"/>
          <p:nvPr/>
        </p:nvSpPr>
        <p:spPr>
          <a:xfrm>
            <a:off x="426639" y="4958215"/>
            <a:ext cx="318545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Empresas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Dividendos y Excedentes</a:t>
            </a:r>
            <a:endParaRPr kumimoji="0" 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37" name="Imagen 36">
            <a:extLst>
              <a:ext uri="{FF2B5EF4-FFF2-40B4-BE49-F238E27FC236}">
                <a16:creationId xmlns:a16="http://schemas.microsoft.com/office/drawing/2014/main" id="{A98B72DA-376D-FF79-EA18-855BCDC8D5C2}"/>
              </a:ext>
            </a:extLst>
          </p:cNvPr>
          <p:cNvPicPr>
            <a:picLocks noChangeAspect="1"/>
          </p:cNvPicPr>
          <p:nvPr/>
        </p:nvPicPr>
        <p:blipFill>
          <a:blip r:embed="rId5"/>
          <a:stretch>
            <a:fillRect/>
          </a:stretch>
        </p:blipFill>
        <p:spPr>
          <a:xfrm>
            <a:off x="1295677" y="3214518"/>
            <a:ext cx="2694433" cy="881536"/>
          </a:xfrm>
          <a:prstGeom prst="rect">
            <a:avLst/>
          </a:prstGeom>
        </p:spPr>
      </p:pic>
      <p:sp>
        <p:nvSpPr>
          <p:cNvPr id="38" name="Marcador de contenido 4">
            <a:extLst>
              <a:ext uri="{FF2B5EF4-FFF2-40B4-BE49-F238E27FC236}">
                <a16:creationId xmlns:a16="http://schemas.microsoft.com/office/drawing/2014/main" id="{1223114D-8DC0-734C-F4DC-9679D41A770C}"/>
              </a:ext>
            </a:extLst>
          </p:cNvPr>
          <p:cNvSpPr txBox="1">
            <a:spLocks/>
          </p:cNvSpPr>
          <p:nvPr/>
        </p:nvSpPr>
        <p:spPr>
          <a:xfrm>
            <a:off x="351692" y="1154287"/>
            <a:ext cx="4934097" cy="527114"/>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1. Ingresos Tributarios </a:t>
            </a:r>
            <a:r>
              <a:rPr kumimoji="0" lang="es-MX"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(40%)</a:t>
            </a:r>
            <a:endPar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9" name="Marcador de contenido 4">
            <a:extLst>
              <a:ext uri="{FF2B5EF4-FFF2-40B4-BE49-F238E27FC236}">
                <a16:creationId xmlns:a16="http://schemas.microsoft.com/office/drawing/2014/main" id="{14F1CA09-A5D7-5C30-65F4-E897383BD13B}"/>
              </a:ext>
            </a:extLst>
          </p:cNvPr>
          <p:cNvSpPr txBox="1">
            <a:spLocks/>
          </p:cNvSpPr>
          <p:nvPr/>
        </p:nvSpPr>
        <p:spPr>
          <a:xfrm>
            <a:off x="6096000" y="1163354"/>
            <a:ext cx="5670968" cy="527114"/>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 Ingresos No Tributarios </a:t>
            </a:r>
            <a:r>
              <a:rPr lang="es-MX" sz="2400" b="1">
                <a:solidFill>
                  <a:srgbClr val="002060"/>
                </a:solidFill>
                <a:latin typeface="Arial" panose="020B0604020202020204" pitchFamily="34" charset="0"/>
                <a:cs typeface="Arial" panose="020B0604020202020204" pitchFamily="34" charset="0"/>
              </a:rPr>
              <a:t>(29%)</a:t>
            </a:r>
          </a:p>
        </p:txBody>
      </p:sp>
      <p:sp>
        <p:nvSpPr>
          <p:cNvPr id="40" name="CuadroTexto 39">
            <a:extLst>
              <a:ext uri="{FF2B5EF4-FFF2-40B4-BE49-F238E27FC236}">
                <a16:creationId xmlns:a16="http://schemas.microsoft.com/office/drawing/2014/main" id="{9BDF3251-3622-97B3-1C77-53CD4E1F95E5}"/>
              </a:ext>
            </a:extLst>
          </p:cNvPr>
          <p:cNvSpPr txBox="1"/>
          <p:nvPr/>
        </p:nvSpPr>
        <p:spPr>
          <a:xfrm>
            <a:off x="9386196" y="1832045"/>
            <a:ext cx="1949773"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Transferencias de la Nación</a:t>
            </a:r>
          </a:p>
        </p:txBody>
      </p:sp>
      <p:sp>
        <p:nvSpPr>
          <p:cNvPr id="42" name="CuadroTexto 41">
            <a:extLst>
              <a:ext uri="{FF2B5EF4-FFF2-40B4-BE49-F238E27FC236}">
                <a16:creationId xmlns:a16="http://schemas.microsoft.com/office/drawing/2014/main" id="{3B256C0D-D237-CCD1-3111-B81050FFD4A1}"/>
              </a:ext>
            </a:extLst>
          </p:cNvPr>
          <p:cNvSpPr txBox="1"/>
          <p:nvPr/>
        </p:nvSpPr>
        <p:spPr>
          <a:xfrm>
            <a:off x="9156274" y="2598251"/>
            <a:ext cx="2694433" cy="1255600"/>
          </a:xfrm>
          <a:prstGeom prst="rect">
            <a:avLst/>
          </a:prstGeom>
          <a:noFill/>
        </p:spPr>
        <p:txBody>
          <a:bodyPr wrap="square">
            <a:spAutoFit/>
          </a:bodyPr>
          <a:lstStyle/>
          <a:p>
            <a:pPr marL="93663" marR="0" lvl="0" indent="-9366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MX" sz="13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SGP: educación, salud, saneamiento básico</a:t>
            </a:r>
          </a:p>
          <a:p>
            <a:pPr marL="93663" indent="-93663">
              <a:lnSpc>
                <a:spcPct val="150000"/>
              </a:lnSpc>
              <a:buFont typeface="Arial" panose="020B0604020202020204" pitchFamily="34" charset="0"/>
              <a:buChar char="•"/>
              <a:defRPr/>
            </a:pPr>
            <a:r>
              <a:rPr lang="es-MX" sz="1300" b="1">
                <a:solidFill>
                  <a:srgbClr val="232A34"/>
                </a:solidFill>
                <a:latin typeface="Arial" panose="020B0604020202020204" pitchFamily="34" charset="0"/>
                <a:cs typeface="Arial" panose="020B0604020202020204" pitchFamily="34" charset="0"/>
              </a:rPr>
              <a:t>ADRES: régimen subsidiado</a:t>
            </a:r>
          </a:p>
          <a:p>
            <a:pPr marL="93663" marR="0" lvl="0" indent="-93663"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s-MX" sz="13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Cofinanciación Infraestructura</a:t>
            </a:r>
          </a:p>
        </p:txBody>
      </p:sp>
      <p:sp>
        <p:nvSpPr>
          <p:cNvPr id="43" name="Marcador de contenido 4">
            <a:extLst>
              <a:ext uri="{FF2B5EF4-FFF2-40B4-BE49-F238E27FC236}">
                <a16:creationId xmlns:a16="http://schemas.microsoft.com/office/drawing/2014/main" id="{1256052C-BE3E-2F6A-CB8F-61E3780240FC}"/>
              </a:ext>
            </a:extLst>
          </p:cNvPr>
          <p:cNvSpPr txBox="1">
            <a:spLocks/>
          </p:cNvSpPr>
          <p:nvPr/>
        </p:nvSpPr>
        <p:spPr>
          <a:xfrm>
            <a:off x="3700605" y="4281328"/>
            <a:ext cx="5002875" cy="527114"/>
          </a:xfrm>
          <a:prstGeom prst="rect">
            <a:avLst/>
          </a:prstGeom>
        </p:spPr>
        <p:txBody>
          <a:bodyPr vert="horz" lIns="91440" tIns="45720" rIns="91440" bIns="4572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3. Recursos de Capital </a:t>
            </a:r>
            <a:r>
              <a:rPr kumimoji="0" lang="es-MX" sz="2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(31%)</a:t>
            </a:r>
            <a:endPar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4" name="Picture 6" descr="Grupo Energía Bogotá reportó incremento en utilidad operacional |  Bogota.gov.co">
            <a:extLst>
              <a:ext uri="{FF2B5EF4-FFF2-40B4-BE49-F238E27FC236}">
                <a16:creationId xmlns:a16="http://schemas.microsoft.com/office/drawing/2014/main" id="{10E66243-2D2E-CD3A-9BE5-8E91A040E10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8446" y="5656747"/>
            <a:ext cx="1102555" cy="57617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ETB — lýseis – WMS Warehouse Management System">
            <a:extLst>
              <a:ext uri="{FF2B5EF4-FFF2-40B4-BE49-F238E27FC236}">
                <a16:creationId xmlns:a16="http://schemas.microsoft.com/office/drawing/2014/main" id="{D5F5CC37-09C6-D959-CC78-5ED8A2263C4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177" r="30444"/>
          <a:stretch/>
        </p:blipFill>
        <p:spPr bwMode="auto">
          <a:xfrm>
            <a:off x="1858045" y="5611978"/>
            <a:ext cx="640109" cy="63409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0" descr="Empresa de Acueducto y Alcantarillado de Bogotá - Wikipedia, la  enciclopedia libre">
            <a:extLst>
              <a:ext uri="{FF2B5EF4-FFF2-40B4-BE49-F238E27FC236}">
                <a16:creationId xmlns:a16="http://schemas.microsoft.com/office/drawing/2014/main" id="{6C418070-296E-413A-D054-1D610AF2331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46440" y="5609499"/>
            <a:ext cx="649432" cy="584489"/>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FC22D223-AB15-2F29-0234-E68D6C3AABF7}"/>
              </a:ext>
            </a:extLst>
          </p:cNvPr>
          <p:cNvSpPr txBox="1"/>
          <p:nvPr/>
        </p:nvSpPr>
        <p:spPr>
          <a:xfrm>
            <a:off x="4609313" y="4958215"/>
            <a:ext cx="31854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Rendimientos Financieros</a:t>
            </a:r>
            <a:endParaRPr kumimoji="0" 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8" name="CuadroTexto 47">
            <a:extLst>
              <a:ext uri="{FF2B5EF4-FFF2-40B4-BE49-F238E27FC236}">
                <a16:creationId xmlns:a16="http://schemas.microsoft.com/office/drawing/2014/main" id="{5BE47C8E-45AC-C5D6-0D7F-BCD9499AC394}"/>
              </a:ext>
            </a:extLst>
          </p:cNvPr>
          <p:cNvSpPr txBox="1"/>
          <p:nvPr/>
        </p:nvSpPr>
        <p:spPr>
          <a:xfrm>
            <a:off x="5758271" y="5575502"/>
            <a:ext cx="1481751" cy="738664"/>
          </a:xfrm>
          <a:prstGeom prst="rect">
            <a:avLst/>
          </a:prstGeom>
          <a:noFill/>
        </p:spPr>
        <p:txBody>
          <a:bodyPr wrap="square">
            <a:spAutoFit/>
          </a:bodyPr>
          <a:lstStyle/>
          <a:p>
            <a:pPr marL="93663" marR="0" lvl="0" indent="-936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14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Inversiones de la Tesorería</a:t>
            </a:r>
          </a:p>
        </p:txBody>
      </p:sp>
      <p:pic>
        <p:nvPicPr>
          <p:cNvPr id="49" name="Picture 12" descr="HaciendaBogota - YouTube">
            <a:extLst>
              <a:ext uri="{FF2B5EF4-FFF2-40B4-BE49-F238E27FC236}">
                <a16:creationId xmlns:a16="http://schemas.microsoft.com/office/drawing/2014/main" id="{3D1FE213-0631-BD77-BE05-11CE6A3199A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4613" t="10230" r="9021" b="4622"/>
          <a:stretch/>
        </p:blipFill>
        <p:spPr bwMode="auto">
          <a:xfrm>
            <a:off x="5128338" y="5666550"/>
            <a:ext cx="535684" cy="528135"/>
          </a:xfrm>
          <a:prstGeom prst="rect">
            <a:avLst/>
          </a:prstGeom>
          <a:noFill/>
          <a:extLst>
            <a:ext uri="{909E8E84-426E-40DD-AFC4-6F175D3DCCD1}">
              <a14:hiddenFill xmlns:a14="http://schemas.microsoft.com/office/drawing/2010/main">
                <a:solidFill>
                  <a:srgbClr val="FFFFFF"/>
                </a:solidFill>
              </a14:hiddenFill>
            </a:ext>
          </a:extLst>
        </p:spPr>
      </p:pic>
      <p:sp>
        <p:nvSpPr>
          <p:cNvPr id="50" name="CuadroTexto 49">
            <a:extLst>
              <a:ext uri="{FF2B5EF4-FFF2-40B4-BE49-F238E27FC236}">
                <a16:creationId xmlns:a16="http://schemas.microsoft.com/office/drawing/2014/main" id="{55DDEF12-3054-807A-CE5A-20B3729AC2B3}"/>
              </a:ext>
            </a:extLst>
          </p:cNvPr>
          <p:cNvSpPr txBox="1"/>
          <p:nvPr/>
        </p:nvSpPr>
        <p:spPr>
          <a:xfrm>
            <a:off x="8665250" y="4958215"/>
            <a:ext cx="31854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Deuda</a:t>
            </a:r>
            <a:endParaRPr kumimoji="0" 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1" name="Picture 14" descr="Banco Mundial – Desarrollo sostenible, resiliencia y crecimiento económico">
            <a:extLst>
              <a:ext uri="{FF2B5EF4-FFF2-40B4-BE49-F238E27FC236}">
                <a16:creationId xmlns:a16="http://schemas.microsoft.com/office/drawing/2014/main" id="{43F7FC9C-27BE-826B-B667-C171E285CFD0}"/>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910938" y="5582846"/>
            <a:ext cx="950517" cy="49978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6" descr="Agence Française de Developpement (AFD) | Green Climate Fund">
            <a:extLst>
              <a:ext uri="{FF2B5EF4-FFF2-40B4-BE49-F238E27FC236}">
                <a16:creationId xmlns:a16="http://schemas.microsoft.com/office/drawing/2014/main" id="{DB336F63-C421-BB58-32B3-679C812B1937}"/>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882792" y="5609530"/>
            <a:ext cx="1067034" cy="44459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8" descr="Bancolombia Logo PNG Vector (SVG) Free Download">
            <a:extLst>
              <a:ext uri="{FF2B5EF4-FFF2-40B4-BE49-F238E27FC236}">
                <a16:creationId xmlns:a16="http://schemas.microsoft.com/office/drawing/2014/main" id="{4FFDD707-3F07-69A4-75D4-64E7D61CEC2F}"/>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31096" y="5582846"/>
            <a:ext cx="605592" cy="50672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C35065E1-61ED-498C-CC91-1B5A5ADA3E57}"/>
              </a:ext>
            </a:extLst>
          </p:cNvPr>
          <p:cNvSpPr txBox="1"/>
          <p:nvPr/>
        </p:nvSpPr>
        <p:spPr>
          <a:xfrm>
            <a:off x="935586" y="1832045"/>
            <a:ext cx="3065740"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s-MX"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Impuestos</a:t>
            </a:r>
          </a:p>
        </p:txBody>
      </p:sp>
    </p:spTree>
    <p:extLst>
      <p:ext uri="{BB962C8B-B14F-4D97-AF65-F5344CB8AC3E}">
        <p14:creationId xmlns:p14="http://schemas.microsoft.com/office/powerpoint/2010/main" val="26782900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FB2CF-9283-3693-BF7D-0FB4480BFF5B}"/>
            </a:ext>
          </a:extLst>
        </p:cNvPr>
        <p:cNvGrpSpPr/>
        <p:nvPr/>
      </p:nvGrpSpPr>
      <p:grpSpPr>
        <a:xfrm>
          <a:off x="0" y="0"/>
          <a:ext cx="0" cy="0"/>
          <a:chOff x="0" y="0"/>
          <a:chExt cx="0" cy="0"/>
        </a:xfrm>
      </p:grpSpPr>
      <p:sp>
        <p:nvSpPr>
          <p:cNvPr id="11" name="CuadroTexto 10">
            <a:extLst>
              <a:ext uri="{FF2B5EF4-FFF2-40B4-BE49-F238E27FC236}">
                <a16:creationId xmlns:a16="http://schemas.microsoft.com/office/drawing/2014/main" id="{FB1B9769-5A5E-45A0-F698-431CCEAE1BD8}"/>
              </a:ext>
            </a:extLst>
          </p:cNvPr>
          <p:cNvSpPr txBox="1"/>
          <p:nvPr/>
        </p:nvSpPr>
        <p:spPr>
          <a:xfrm>
            <a:off x="1219199" y="3893125"/>
            <a:ext cx="45913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737373">
                    <a:lumMod val="75000"/>
                  </a:srgbClr>
                </a:solidFill>
                <a:effectLst/>
                <a:uLnTx/>
                <a:uFillTx/>
                <a:latin typeface="Arial" panose="020B0604020202020204" pitchFamily="34" charset="0"/>
                <a:ea typeface="+mn-ea"/>
                <a:cs typeface="Arial" panose="020B0604020202020204" pitchFamily="34" charset="0"/>
              </a:rPr>
              <a:t>Meta 2024: </a:t>
            </a:r>
            <a:r>
              <a:rPr kumimoji="0" lang="es-MX" sz="3200" b="1" i="0" u="none" strike="noStrike" kern="1200" cap="none" spc="0" normalizeH="0" baseline="0" noProof="0">
                <a:ln>
                  <a:noFill/>
                </a:ln>
                <a:solidFill>
                  <a:srgbClr val="737373">
                    <a:lumMod val="75000"/>
                  </a:srgbClr>
                </a:solidFill>
                <a:effectLst/>
                <a:uLnTx/>
                <a:uFillTx/>
                <a:latin typeface="Arial" panose="020B0604020202020204" pitchFamily="34" charset="0"/>
                <a:ea typeface="+mn-ea"/>
                <a:cs typeface="Arial" panose="020B0604020202020204" pitchFamily="34" charset="0"/>
              </a:rPr>
              <a:t>$15,1 billones</a:t>
            </a:r>
          </a:p>
        </p:txBody>
      </p:sp>
      <p:sp>
        <p:nvSpPr>
          <p:cNvPr id="12" name="CuadroTexto 11">
            <a:extLst>
              <a:ext uri="{FF2B5EF4-FFF2-40B4-BE49-F238E27FC236}">
                <a16:creationId xmlns:a16="http://schemas.microsoft.com/office/drawing/2014/main" id="{C6E74DBE-A446-3AB5-BBAB-9BE0AAE934FC}"/>
              </a:ext>
            </a:extLst>
          </p:cNvPr>
          <p:cNvSpPr txBox="1"/>
          <p:nvPr/>
        </p:nvSpPr>
        <p:spPr>
          <a:xfrm>
            <a:off x="1219199" y="4879673"/>
            <a:ext cx="459137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Meta 2025: </a:t>
            </a:r>
            <a:r>
              <a:rPr kumimoji="0" lang="es-MX" sz="3200" b="1"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$16,3 billones</a:t>
            </a:r>
            <a:endParaRPr kumimoji="0" lang="es-CO" sz="3200" b="0" i="0" u="none" strike="noStrike" kern="120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endParaRPr>
          </a:p>
        </p:txBody>
      </p:sp>
      <p:graphicFrame>
        <p:nvGraphicFramePr>
          <p:cNvPr id="10" name="Gráfico 9">
            <a:extLst>
              <a:ext uri="{FF2B5EF4-FFF2-40B4-BE49-F238E27FC236}">
                <a16:creationId xmlns:a16="http://schemas.microsoft.com/office/drawing/2014/main" id="{85B6EA96-689E-454B-8594-938C18FBBE96}"/>
              </a:ext>
            </a:extLst>
          </p:cNvPr>
          <p:cNvGraphicFramePr>
            <a:graphicFrameLocks/>
          </p:cNvGraphicFramePr>
          <p:nvPr>
            <p:extLst>
              <p:ext uri="{D42A27DB-BD31-4B8C-83A1-F6EECF244321}">
                <p14:modId xmlns:p14="http://schemas.microsoft.com/office/powerpoint/2010/main" val="418312830"/>
              </p:ext>
            </p:extLst>
          </p:nvPr>
        </p:nvGraphicFramePr>
        <p:xfrm>
          <a:off x="1049482" y="1427313"/>
          <a:ext cx="9923319" cy="2369240"/>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ángulo 5">
            <a:extLst>
              <a:ext uri="{FF2B5EF4-FFF2-40B4-BE49-F238E27FC236}">
                <a16:creationId xmlns:a16="http://schemas.microsoft.com/office/drawing/2014/main" id="{02CF86C4-419D-5AFA-77DA-6BCF60D23BF3}"/>
              </a:ext>
            </a:extLst>
          </p:cNvPr>
          <p:cNvSpPr/>
          <p:nvPr/>
        </p:nvSpPr>
        <p:spPr>
          <a:xfrm>
            <a:off x="0" y="1245064"/>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5" name="CuadroTexto 4">
            <a:extLst>
              <a:ext uri="{FF2B5EF4-FFF2-40B4-BE49-F238E27FC236}">
                <a16:creationId xmlns:a16="http://schemas.microsoft.com/office/drawing/2014/main" id="{D50EBC39-5A96-2A5C-0E74-F1AB57DD0814}"/>
              </a:ext>
            </a:extLst>
          </p:cNvPr>
          <p:cNvSpPr txBox="1"/>
          <p:nvPr/>
        </p:nvSpPr>
        <p:spPr>
          <a:xfrm>
            <a:off x="1460875" y="1283311"/>
            <a:ext cx="9306319"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Impuestos + sanciones e intereses tributarios</a:t>
            </a:r>
            <a:endParaRPr kumimoji="0" lang="es-CO" sz="28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graphicFrame>
        <p:nvGraphicFramePr>
          <p:cNvPr id="3" name="Gráfico 2">
            <a:extLst>
              <a:ext uri="{FF2B5EF4-FFF2-40B4-BE49-F238E27FC236}">
                <a16:creationId xmlns:a16="http://schemas.microsoft.com/office/drawing/2014/main" id="{A034ED41-6D7A-8F32-9D6A-892B33C22D60}"/>
              </a:ext>
            </a:extLst>
          </p:cNvPr>
          <p:cNvGraphicFramePr>
            <a:graphicFrameLocks/>
          </p:cNvGraphicFramePr>
          <p:nvPr>
            <p:extLst>
              <p:ext uri="{D42A27DB-BD31-4B8C-83A1-F6EECF244321}">
                <p14:modId xmlns:p14="http://schemas.microsoft.com/office/powerpoint/2010/main" val="1530087645"/>
              </p:ext>
            </p:extLst>
          </p:nvPr>
        </p:nvGraphicFramePr>
        <p:xfrm>
          <a:off x="6343868" y="3313020"/>
          <a:ext cx="3702074" cy="3539751"/>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6">
            <a:extLst>
              <a:ext uri="{FF2B5EF4-FFF2-40B4-BE49-F238E27FC236}">
                <a16:creationId xmlns:a16="http://schemas.microsoft.com/office/drawing/2014/main" id="{E84B46D5-063D-0418-876E-04D3F14B13D2}"/>
              </a:ext>
            </a:extLst>
          </p:cNvPr>
          <p:cNvSpPr txBox="1"/>
          <p:nvPr/>
        </p:nvSpPr>
        <p:spPr>
          <a:xfrm>
            <a:off x="9631313" y="4409726"/>
            <a:ext cx="60007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rPr>
              <a:t>85</a:t>
            </a:r>
            <a:r>
              <a:rPr kumimoji="0" lang="es-MX" sz="14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rPr>
              <a:t>%</a:t>
            </a:r>
            <a:endParaRPr kumimoji="0" lang="es-CO" sz="1400" b="1" i="0" u="none" strike="noStrike" kern="1200" cap="none" spc="0" normalizeH="0" baseline="0" noProof="0">
              <a:ln>
                <a:noFill/>
              </a:ln>
              <a:solidFill>
                <a:srgbClr val="8091A9">
                  <a:lumMod val="75000"/>
                </a:srgbClr>
              </a:solidFill>
              <a:effectLst/>
              <a:uLnTx/>
              <a:uFillTx/>
              <a:latin typeface="Aptos" panose="020B0004020202020204" pitchFamily="34" charset="0"/>
              <a:ea typeface="+mn-ea"/>
              <a:cs typeface="+mn-cs"/>
            </a:endParaRPr>
          </a:p>
        </p:txBody>
      </p:sp>
      <p:sp>
        <p:nvSpPr>
          <p:cNvPr id="8" name="Triángulo isósceles 7">
            <a:extLst>
              <a:ext uri="{FF2B5EF4-FFF2-40B4-BE49-F238E27FC236}">
                <a16:creationId xmlns:a16="http://schemas.microsoft.com/office/drawing/2014/main" id="{072AE52E-769C-BBB5-B4DF-AEF249512A2A}"/>
              </a:ext>
            </a:extLst>
          </p:cNvPr>
          <p:cNvSpPr/>
          <p:nvPr/>
        </p:nvSpPr>
        <p:spPr>
          <a:xfrm rot="3790286" flipH="1">
            <a:off x="9329492" y="4394093"/>
            <a:ext cx="70966" cy="789442"/>
          </a:xfrm>
          <a:prstGeom prst="triangl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2" name="Título 3">
            <a:extLst>
              <a:ext uri="{FF2B5EF4-FFF2-40B4-BE49-F238E27FC236}">
                <a16:creationId xmlns:a16="http://schemas.microsoft.com/office/drawing/2014/main" id="{DD357919-B53D-C4CA-C02C-85F4BDBCAD49}"/>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Recaudo Tributario </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9" name="CuadroTexto 8">
            <a:extLst>
              <a:ext uri="{FF2B5EF4-FFF2-40B4-BE49-F238E27FC236}">
                <a16:creationId xmlns:a16="http://schemas.microsoft.com/office/drawing/2014/main" id="{838082F4-1F91-AECB-9B39-A19E5D31CC07}"/>
              </a:ext>
            </a:extLst>
          </p:cNvPr>
          <p:cNvSpPr txBox="1"/>
          <p:nvPr/>
        </p:nvSpPr>
        <p:spPr>
          <a:xfrm>
            <a:off x="9733223" y="4712916"/>
            <a:ext cx="1424399" cy="338554"/>
          </a:xfrm>
          <a:prstGeom prst="rect">
            <a:avLst/>
          </a:prstGeom>
          <a:noFill/>
        </p:spPr>
        <p:txBody>
          <a:bodyPr wrap="square">
            <a:spAutoFit/>
          </a:bodyPr>
          <a:lstStyle/>
          <a:p>
            <a:r>
              <a:rPr kumimoji="0" lang="es-MX" sz="1400" b="1" i="0" u="none" strike="noStrike" kern="1200" cap="none" spc="0" normalizeH="0" baseline="0" noProof="0">
                <a:ln>
                  <a:noFill/>
                </a:ln>
                <a:solidFill>
                  <a:srgbClr val="737373">
                    <a:lumMod val="75000"/>
                  </a:srgbClr>
                </a:solidFill>
                <a:effectLst/>
                <a:uLnTx/>
                <a:uFillTx/>
                <a:latin typeface="Arial" panose="020B0604020202020204" pitchFamily="34" charset="0"/>
                <a:ea typeface="+mn-ea"/>
                <a:cs typeface="Arial" panose="020B0604020202020204" pitchFamily="34" charset="0"/>
              </a:rPr>
              <a:t>$</a:t>
            </a:r>
            <a:r>
              <a:rPr lang="es-MX" sz="1600" b="1">
                <a:solidFill>
                  <a:srgbClr val="8091A9">
                    <a:lumMod val="75000"/>
                  </a:srgbClr>
                </a:solidFill>
                <a:latin typeface="Aptos" panose="020B0004020202020204" pitchFamily="34" charset="0"/>
              </a:rPr>
              <a:t>12,8 </a:t>
            </a:r>
            <a:r>
              <a:rPr lang="es-MX" sz="1600" b="1" err="1">
                <a:solidFill>
                  <a:srgbClr val="8091A9">
                    <a:lumMod val="75000"/>
                  </a:srgbClr>
                </a:solidFill>
                <a:latin typeface="Aptos" panose="020B0004020202020204" pitchFamily="34" charset="0"/>
              </a:rPr>
              <a:t>bn</a:t>
            </a:r>
            <a:endParaRPr lang="es-CO" sz="1600" b="1">
              <a:solidFill>
                <a:srgbClr val="8091A9">
                  <a:lumMod val="75000"/>
                </a:srgbClr>
              </a:solidFill>
              <a:latin typeface="Aptos" panose="020B0004020202020204" pitchFamily="34" charset="0"/>
            </a:endParaRPr>
          </a:p>
        </p:txBody>
      </p:sp>
    </p:spTree>
    <p:extLst>
      <p:ext uri="{BB962C8B-B14F-4D97-AF65-F5344CB8AC3E}">
        <p14:creationId xmlns:p14="http://schemas.microsoft.com/office/powerpoint/2010/main" val="881685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arcador de posición de imagen 5">
            <a:extLst>
              <a:ext uri="{FF2B5EF4-FFF2-40B4-BE49-F238E27FC236}">
                <a16:creationId xmlns:a16="http://schemas.microsoft.com/office/drawing/2014/main" id="{AC01A98D-51CA-1C8A-B26D-D8237628D459}"/>
              </a:ext>
            </a:extLst>
          </p:cNvPr>
          <p:cNvPicPr>
            <a:picLocks noGrp="1" noChangeAspect="1"/>
          </p:cNvPicPr>
          <p:nvPr>
            <p:ph type="pic" sz="quarter" idx="13"/>
          </p:nvPr>
        </p:nvPicPr>
        <p:blipFill>
          <a:blip r:embed="rId2"/>
          <a:srcRect l="18052" r="15403" b="2"/>
          <a:stretch/>
        </p:blipFill>
        <p:spPr>
          <a:xfrm>
            <a:off x="1069495" y="1170052"/>
            <a:ext cx="4008670" cy="4517896"/>
          </a:xfrm>
          <a:prstGeom prst="rect">
            <a:avLst/>
          </a:prstGeom>
          <a:noFill/>
        </p:spPr>
      </p:pic>
      <p:sp>
        <p:nvSpPr>
          <p:cNvPr id="5" name="Título 4">
            <a:extLst>
              <a:ext uri="{FF2B5EF4-FFF2-40B4-BE49-F238E27FC236}">
                <a16:creationId xmlns:a16="http://schemas.microsoft.com/office/drawing/2014/main" id="{A30E4B68-96B7-9376-B8C6-D5E7BC16A068}"/>
              </a:ext>
            </a:extLst>
          </p:cNvPr>
          <p:cNvSpPr>
            <a:spLocks noGrp="1"/>
          </p:cNvSpPr>
          <p:nvPr>
            <p:ph type="title"/>
          </p:nvPr>
        </p:nvSpPr>
        <p:spPr>
          <a:xfrm>
            <a:off x="5705856" y="1682116"/>
            <a:ext cx="5974080" cy="1746884"/>
          </a:xfrm>
        </p:spPr>
        <p:txBody>
          <a:bodyPr>
            <a:normAutofit/>
          </a:bodyPr>
          <a:lstStyle/>
          <a:p>
            <a:r>
              <a:rPr lang="es-ES" sz="4800"/>
              <a:t>Marco Fiscal de Mediano Plazo 2025-2035</a:t>
            </a:r>
            <a:endParaRPr lang="es-CO" sz="4800"/>
          </a:p>
        </p:txBody>
      </p:sp>
    </p:spTree>
    <p:extLst>
      <p:ext uri="{BB962C8B-B14F-4D97-AF65-F5344CB8AC3E}">
        <p14:creationId xmlns:p14="http://schemas.microsoft.com/office/powerpoint/2010/main" val="40330443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C89390AD-ABB3-5001-1A79-87E5F528F1E4}"/>
              </a:ext>
            </a:extLst>
          </p:cNvPr>
          <p:cNvGraphicFramePr>
            <a:graphicFrameLocks noGrp="1"/>
          </p:cNvGraphicFramePr>
          <p:nvPr>
            <p:extLst>
              <p:ext uri="{D42A27DB-BD31-4B8C-83A1-F6EECF244321}">
                <p14:modId xmlns:p14="http://schemas.microsoft.com/office/powerpoint/2010/main" val="498335556"/>
              </p:ext>
            </p:extLst>
          </p:nvPr>
        </p:nvGraphicFramePr>
        <p:xfrm>
          <a:off x="3222914" y="1200582"/>
          <a:ext cx="5746172" cy="5181600"/>
        </p:xfrm>
        <a:graphic>
          <a:graphicData uri="http://schemas.openxmlformats.org/drawingml/2006/table">
            <a:tbl>
              <a:tblPr firstRow="1" bandRow="1">
                <a:tableStyleId>{0660B408-B3CF-4A94-85FC-2B1E0A45F4A2}</a:tableStyleId>
              </a:tblPr>
              <a:tblGrid>
                <a:gridCol w="3722678">
                  <a:extLst>
                    <a:ext uri="{9D8B030D-6E8A-4147-A177-3AD203B41FA5}">
                      <a16:colId xmlns:a16="http://schemas.microsoft.com/office/drawing/2014/main" val="3636637568"/>
                    </a:ext>
                  </a:extLst>
                </a:gridCol>
                <a:gridCol w="1167900">
                  <a:extLst>
                    <a:ext uri="{9D8B030D-6E8A-4147-A177-3AD203B41FA5}">
                      <a16:colId xmlns:a16="http://schemas.microsoft.com/office/drawing/2014/main" val="2249919477"/>
                    </a:ext>
                  </a:extLst>
                </a:gridCol>
                <a:gridCol w="855594">
                  <a:extLst>
                    <a:ext uri="{9D8B030D-6E8A-4147-A177-3AD203B41FA5}">
                      <a16:colId xmlns:a16="http://schemas.microsoft.com/office/drawing/2014/main" val="2074671010"/>
                    </a:ext>
                  </a:extLst>
                </a:gridCol>
              </a:tblGrid>
              <a:tr h="281446">
                <a:tc>
                  <a:txBody>
                    <a:bodyPr/>
                    <a:lstStyle/>
                    <a:p>
                      <a:pPr algn="l" fontAlgn="b"/>
                      <a:r>
                        <a:rPr lang="es-CO" sz="1400" u="none" strike="noStrike">
                          <a:effectLst/>
                          <a:latin typeface="Arial" panose="020B0604020202020204" pitchFamily="34" charset="0"/>
                          <a:cs typeface="Arial" panose="020B0604020202020204" pitchFamily="34" charset="0"/>
                        </a:rPr>
                        <a:t>Ingresos tributarios</a:t>
                      </a:r>
                      <a:endParaRPr lang="es-CO" sz="1400" b="1" i="0" u="none" strike="noStrike">
                        <a:effectLst/>
                        <a:latin typeface="Arial" panose="020B0604020202020204" pitchFamily="34" charset="0"/>
                        <a:cs typeface="Arial" panose="020B0604020202020204" pitchFamily="34" charset="0"/>
                      </a:endParaRPr>
                    </a:p>
                  </a:txBody>
                  <a:tcPr marL="45720" marR="45720" anchor="ctr">
                    <a:solidFill>
                      <a:schemeClr val="bg1">
                        <a:lumMod val="65000"/>
                      </a:schemeClr>
                    </a:solidFill>
                  </a:tcPr>
                </a:tc>
                <a:tc>
                  <a:txBody>
                    <a:bodyPr/>
                    <a:lstStyle/>
                    <a:p>
                      <a:pPr algn="r" fontAlgn="b"/>
                      <a:r>
                        <a:rPr lang="es-CO" sz="1400" u="none" strike="noStrike">
                          <a:effectLst/>
                          <a:latin typeface="Arial" panose="020B0604020202020204" pitchFamily="34" charset="0"/>
                          <a:cs typeface="Arial" panose="020B0604020202020204" pitchFamily="34" charset="0"/>
                        </a:rPr>
                        <a:t>16.273.225</a:t>
                      </a:r>
                      <a:endParaRPr lang="es-CO" sz="1400" b="1" i="0" u="none" strike="noStrike">
                        <a:effectLst/>
                        <a:latin typeface="Arial" panose="020B0604020202020204" pitchFamily="34" charset="0"/>
                        <a:cs typeface="Arial" panose="020B0604020202020204" pitchFamily="34" charset="0"/>
                      </a:endParaRPr>
                    </a:p>
                  </a:txBody>
                  <a:tcPr marL="45720" marR="45720" anchor="ctr">
                    <a:solidFill>
                      <a:schemeClr val="bg1">
                        <a:lumMod val="65000"/>
                      </a:schemeClr>
                    </a:solidFill>
                  </a:tcPr>
                </a:tc>
                <a:tc>
                  <a:txBody>
                    <a:bodyPr/>
                    <a:lstStyle/>
                    <a:p>
                      <a:pPr algn="ctr" fontAlgn="b"/>
                      <a:r>
                        <a:rPr lang="es-CO" sz="1200" b="1" i="0" u="none" strike="noStrike">
                          <a:effectLst/>
                          <a:latin typeface="Arial" panose="020B0604020202020204" pitchFamily="34" charset="0"/>
                        </a:rPr>
                        <a:t>7,7%</a:t>
                      </a:r>
                    </a:p>
                  </a:txBody>
                  <a:tcPr marL="9525" marR="9525" marT="9525" marB="0" anchor="ctr">
                    <a:solidFill>
                      <a:schemeClr val="bg1">
                        <a:lumMod val="65000"/>
                      </a:schemeClr>
                    </a:solidFill>
                  </a:tcPr>
                </a:tc>
                <a:extLst>
                  <a:ext uri="{0D108BD9-81ED-4DB2-BD59-A6C34878D82A}">
                    <a16:rowId xmlns:a16="http://schemas.microsoft.com/office/drawing/2014/main" val="888058158"/>
                  </a:ext>
                </a:extLst>
              </a:tr>
              <a:tr h="281446">
                <a:tc>
                  <a:txBody>
                    <a:bodyPr/>
                    <a:lstStyle/>
                    <a:p>
                      <a:pPr algn="l" fontAlgn="b"/>
                      <a:r>
                        <a:rPr lang="es-CO" sz="1400" b="1" u="none" strike="noStrike">
                          <a:effectLst/>
                          <a:latin typeface="Arial" panose="020B0604020202020204" pitchFamily="34" charset="0"/>
                          <a:cs typeface="Arial" panose="020B0604020202020204" pitchFamily="34" charset="0"/>
                        </a:rPr>
                        <a:t>Impuesto sobre vehículos automotores</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b="1" u="none" strike="noStrike">
                          <a:effectLst/>
                          <a:latin typeface="Arial" panose="020B0604020202020204" pitchFamily="34" charset="0"/>
                          <a:cs typeface="Arial" panose="020B0604020202020204" pitchFamily="34" charset="0"/>
                        </a:rPr>
                        <a:t>1.534.482</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1" i="0" u="none" strike="noStrike">
                          <a:effectLst/>
                          <a:latin typeface="Arial" panose="020B0604020202020204" pitchFamily="34" charset="0"/>
                        </a:rPr>
                        <a:t>6,7%</a:t>
                      </a:r>
                    </a:p>
                  </a:txBody>
                  <a:tcPr marL="9525" marR="9525" marT="9525" marB="0" anchor="ctr"/>
                </a:tc>
                <a:extLst>
                  <a:ext uri="{0D108BD9-81ED-4DB2-BD59-A6C34878D82A}">
                    <a16:rowId xmlns:a16="http://schemas.microsoft.com/office/drawing/2014/main" val="2841107728"/>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Impuesto con gestión</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1.267.478</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6,5%</a:t>
                      </a:r>
                    </a:p>
                  </a:txBody>
                  <a:tcPr marL="9525" marR="9525" marT="9525" marB="0" anchor="ctr"/>
                </a:tc>
                <a:extLst>
                  <a:ext uri="{0D108BD9-81ED-4DB2-BD59-A6C34878D82A}">
                    <a16:rowId xmlns:a16="http://schemas.microsoft.com/office/drawing/2014/main" val="712950417"/>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Sanciones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17.569</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4,1%</a:t>
                      </a:r>
                    </a:p>
                  </a:txBody>
                  <a:tcPr marL="9525" marR="9525" marT="9525" marB="0" anchor="ctr"/>
                </a:tc>
                <a:extLst>
                  <a:ext uri="{0D108BD9-81ED-4DB2-BD59-A6C34878D82A}">
                    <a16:rowId xmlns:a16="http://schemas.microsoft.com/office/drawing/2014/main" val="2571259792"/>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Intereses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92.107</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4,1%</a:t>
                      </a:r>
                    </a:p>
                  </a:txBody>
                  <a:tcPr marL="9525" marR="9525" marT="9525" marB="0" anchor="ctr"/>
                </a:tc>
                <a:extLst>
                  <a:ext uri="{0D108BD9-81ED-4DB2-BD59-A6C34878D82A}">
                    <a16:rowId xmlns:a16="http://schemas.microsoft.com/office/drawing/2014/main" val="326600629"/>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Semaforización</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157.329</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11,0%</a:t>
                      </a:r>
                    </a:p>
                  </a:txBody>
                  <a:tcPr marL="9525" marR="9525" marT="9525" marB="0" anchor="ctr"/>
                </a:tc>
                <a:extLst>
                  <a:ext uri="{0D108BD9-81ED-4DB2-BD59-A6C34878D82A}">
                    <a16:rowId xmlns:a16="http://schemas.microsoft.com/office/drawing/2014/main" val="1889454376"/>
                  </a:ext>
                </a:extLst>
              </a:tr>
              <a:tr h="281446">
                <a:tc>
                  <a:txBody>
                    <a:bodyPr/>
                    <a:lstStyle/>
                    <a:p>
                      <a:pPr algn="l" fontAlgn="b"/>
                      <a:r>
                        <a:rPr lang="es-CO" sz="1400" b="1" u="none" strike="noStrike">
                          <a:effectLst/>
                          <a:latin typeface="Arial" panose="020B0604020202020204" pitchFamily="34" charset="0"/>
                          <a:cs typeface="Arial" panose="020B0604020202020204" pitchFamily="34" charset="0"/>
                        </a:rPr>
                        <a:t>Impuesto Predial Unificado</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b="1" u="none" strike="noStrike">
                          <a:effectLst/>
                          <a:latin typeface="Arial" panose="020B0604020202020204" pitchFamily="34" charset="0"/>
                          <a:cs typeface="Arial" panose="020B0604020202020204" pitchFamily="34" charset="0"/>
                        </a:rPr>
                        <a:t>5.151.415</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1" i="0" u="none" strike="noStrike">
                          <a:effectLst/>
                          <a:latin typeface="Arial" panose="020B0604020202020204" pitchFamily="34" charset="0"/>
                        </a:rPr>
                        <a:t>8,5%</a:t>
                      </a:r>
                    </a:p>
                  </a:txBody>
                  <a:tcPr marL="9525" marR="9525" marT="9525" marB="0" anchor="ctr"/>
                </a:tc>
                <a:extLst>
                  <a:ext uri="{0D108BD9-81ED-4DB2-BD59-A6C34878D82A}">
                    <a16:rowId xmlns:a16="http://schemas.microsoft.com/office/drawing/2014/main" val="782858980"/>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Impuesto con gestión</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4.815.936</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9,1%</a:t>
                      </a:r>
                    </a:p>
                  </a:txBody>
                  <a:tcPr marL="9525" marR="9525" marT="9525" marB="0" anchor="ctr"/>
                </a:tc>
                <a:extLst>
                  <a:ext uri="{0D108BD9-81ED-4DB2-BD59-A6C34878D82A}">
                    <a16:rowId xmlns:a16="http://schemas.microsoft.com/office/drawing/2014/main" val="818242665"/>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Sanciones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48.206</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0,1%</a:t>
                      </a:r>
                    </a:p>
                  </a:txBody>
                  <a:tcPr marL="9525" marR="9525" marT="9525" marB="0" anchor="ctr"/>
                </a:tc>
                <a:extLst>
                  <a:ext uri="{0D108BD9-81ED-4DB2-BD59-A6C34878D82A}">
                    <a16:rowId xmlns:a16="http://schemas.microsoft.com/office/drawing/2014/main" val="2740897428"/>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Intereses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287.274</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0,1%</a:t>
                      </a:r>
                    </a:p>
                  </a:txBody>
                  <a:tcPr marL="9525" marR="9525" marT="9525" marB="0" anchor="ctr"/>
                </a:tc>
                <a:extLst>
                  <a:ext uri="{0D108BD9-81ED-4DB2-BD59-A6C34878D82A}">
                    <a16:rowId xmlns:a16="http://schemas.microsoft.com/office/drawing/2014/main" val="1660632694"/>
                  </a:ext>
                </a:extLst>
              </a:tr>
              <a:tr h="281446">
                <a:tc>
                  <a:txBody>
                    <a:bodyPr/>
                    <a:lstStyle/>
                    <a:p>
                      <a:pPr algn="l" fontAlgn="b"/>
                      <a:r>
                        <a:rPr lang="es-MX" sz="1400" b="1" u="none" strike="noStrike">
                          <a:effectLst/>
                          <a:latin typeface="Arial" panose="020B0604020202020204" pitchFamily="34" charset="0"/>
                          <a:cs typeface="Arial" panose="020B0604020202020204" pitchFamily="34" charset="0"/>
                        </a:rPr>
                        <a:t>Impuesto de industria y comercio</a:t>
                      </a:r>
                      <a:endParaRPr lang="es-MX"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b="1" u="none" strike="noStrike">
                          <a:effectLst/>
                          <a:latin typeface="Arial" panose="020B0604020202020204" pitchFamily="34" charset="0"/>
                          <a:cs typeface="Arial" panose="020B0604020202020204" pitchFamily="34" charset="0"/>
                        </a:rPr>
                        <a:t>7.624.983</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1" i="0" u="none" strike="noStrike">
                          <a:effectLst/>
                          <a:latin typeface="Arial" panose="020B0604020202020204" pitchFamily="34" charset="0"/>
                        </a:rPr>
                        <a:t>6,5%</a:t>
                      </a:r>
                    </a:p>
                  </a:txBody>
                  <a:tcPr marL="9525" marR="9525" marT="9525" marB="0" anchor="ctr"/>
                </a:tc>
                <a:extLst>
                  <a:ext uri="{0D108BD9-81ED-4DB2-BD59-A6C34878D82A}">
                    <a16:rowId xmlns:a16="http://schemas.microsoft.com/office/drawing/2014/main" val="636870639"/>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Impuesto con gestión</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7.569.714</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6,5%</a:t>
                      </a:r>
                    </a:p>
                  </a:txBody>
                  <a:tcPr marL="9525" marR="9525" marT="9525" marB="0" anchor="ctr"/>
                </a:tc>
                <a:extLst>
                  <a:ext uri="{0D108BD9-81ED-4DB2-BD59-A6C34878D82A}">
                    <a16:rowId xmlns:a16="http://schemas.microsoft.com/office/drawing/2014/main" val="847325629"/>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Sanciones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33.435</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3,9%</a:t>
                      </a:r>
                    </a:p>
                  </a:txBody>
                  <a:tcPr marL="9525" marR="9525" marT="9525" marB="0" anchor="ctr"/>
                </a:tc>
                <a:extLst>
                  <a:ext uri="{0D108BD9-81ED-4DB2-BD59-A6C34878D82A}">
                    <a16:rowId xmlns:a16="http://schemas.microsoft.com/office/drawing/2014/main" val="1961165266"/>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Intereses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21.834</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3,9%</a:t>
                      </a:r>
                    </a:p>
                  </a:txBody>
                  <a:tcPr marL="9525" marR="9525" marT="9525" marB="0" anchor="ctr"/>
                </a:tc>
                <a:extLst>
                  <a:ext uri="{0D108BD9-81ED-4DB2-BD59-A6C34878D82A}">
                    <a16:rowId xmlns:a16="http://schemas.microsoft.com/office/drawing/2014/main" val="3048628626"/>
                  </a:ext>
                </a:extLst>
              </a:tr>
              <a:tr h="281446">
                <a:tc>
                  <a:txBody>
                    <a:bodyPr/>
                    <a:lstStyle/>
                    <a:p>
                      <a:pPr algn="l" fontAlgn="t"/>
                      <a:r>
                        <a:rPr lang="es-CO" sz="1400" b="1" u="none" strike="noStrike">
                          <a:effectLst/>
                          <a:latin typeface="Arial" panose="020B0604020202020204" pitchFamily="34" charset="0"/>
                          <a:cs typeface="Arial" panose="020B0604020202020204" pitchFamily="34" charset="0"/>
                        </a:rPr>
                        <a:t>Otros </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b="1" u="none" strike="noStrike">
                          <a:effectLst/>
                          <a:latin typeface="Arial" panose="020B0604020202020204" pitchFamily="34" charset="0"/>
                          <a:cs typeface="Arial" panose="020B0604020202020204" pitchFamily="34" charset="0"/>
                        </a:rPr>
                        <a:t>1.962.344</a:t>
                      </a:r>
                      <a:endParaRPr lang="es-CO" sz="1400" b="1"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1" i="0" u="none" strike="noStrike">
                          <a:effectLst/>
                          <a:latin typeface="Arial" panose="020B0604020202020204" pitchFamily="34" charset="0"/>
                        </a:rPr>
                        <a:t>11,6%</a:t>
                      </a:r>
                    </a:p>
                  </a:txBody>
                  <a:tcPr marL="9525" marR="9525" marT="9525" marB="0" anchor="ctr"/>
                </a:tc>
                <a:extLst>
                  <a:ext uri="{0D108BD9-81ED-4DB2-BD59-A6C34878D82A}">
                    <a16:rowId xmlns:a16="http://schemas.microsoft.com/office/drawing/2014/main" val="2059539697"/>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Impuesto</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1.949.464</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11,5%</a:t>
                      </a:r>
                    </a:p>
                  </a:txBody>
                  <a:tcPr marL="9525" marR="9525" marT="9525" marB="0" anchor="ctr"/>
                </a:tc>
                <a:extLst>
                  <a:ext uri="{0D108BD9-81ED-4DB2-BD59-A6C34878D82A}">
                    <a16:rowId xmlns:a16="http://schemas.microsoft.com/office/drawing/2014/main" val="519069972"/>
                  </a:ext>
                </a:extLst>
              </a:tr>
              <a:tr h="281446">
                <a:tc>
                  <a:txBody>
                    <a:bodyPr/>
                    <a:lstStyle/>
                    <a:p>
                      <a:pPr algn="l" fontAlgn="b"/>
                      <a:r>
                        <a:rPr lang="es-CO" sz="1400" u="none" strike="noStrike">
                          <a:effectLst/>
                          <a:latin typeface="Arial" panose="020B0604020202020204" pitchFamily="34" charset="0"/>
                          <a:cs typeface="Arial" panose="020B0604020202020204" pitchFamily="34" charset="0"/>
                        </a:rPr>
                        <a:t>Sanciones e intereses</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r" fontAlgn="b"/>
                      <a:r>
                        <a:rPr lang="es-CO" sz="1400" u="none" strike="noStrike">
                          <a:effectLst/>
                          <a:latin typeface="Arial" panose="020B0604020202020204" pitchFamily="34" charset="0"/>
                          <a:cs typeface="Arial" panose="020B0604020202020204" pitchFamily="34" charset="0"/>
                        </a:rPr>
                        <a:t>12.880</a:t>
                      </a:r>
                      <a:endParaRPr lang="es-CO" sz="1400" b="0" i="0" u="none" strike="noStrike">
                        <a:effectLst/>
                        <a:latin typeface="Arial" panose="020B0604020202020204" pitchFamily="34" charset="0"/>
                        <a:cs typeface="Arial" panose="020B0604020202020204" pitchFamily="34" charset="0"/>
                      </a:endParaRPr>
                    </a:p>
                  </a:txBody>
                  <a:tcPr marL="45720" marR="45720" anchor="ctr"/>
                </a:tc>
                <a:tc>
                  <a:txBody>
                    <a:bodyPr/>
                    <a:lstStyle/>
                    <a:p>
                      <a:pPr algn="ctr" fontAlgn="b"/>
                      <a:r>
                        <a:rPr lang="es-CO" sz="1200" b="0" i="0" u="none" strike="noStrike">
                          <a:effectLst/>
                          <a:latin typeface="Arial" panose="020B0604020202020204" pitchFamily="34" charset="0"/>
                        </a:rPr>
                        <a:t>18,4%</a:t>
                      </a:r>
                    </a:p>
                  </a:txBody>
                  <a:tcPr marL="9525" marR="9525" marT="9525" marB="0" anchor="ctr"/>
                </a:tc>
                <a:extLst>
                  <a:ext uri="{0D108BD9-81ED-4DB2-BD59-A6C34878D82A}">
                    <a16:rowId xmlns:a16="http://schemas.microsoft.com/office/drawing/2014/main" val="554735748"/>
                  </a:ext>
                </a:extLst>
              </a:tr>
            </a:tbl>
          </a:graphicData>
        </a:graphic>
      </p:graphicFrame>
      <p:sp>
        <p:nvSpPr>
          <p:cNvPr id="5" name="Título 3">
            <a:extLst>
              <a:ext uri="{FF2B5EF4-FFF2-40B4-BE49-F238E27FC236}">
                <a16:creationId xmlns:a16="http://schemas.microsoft.com/office/drawing/2014/main" id="{EE4E7A46-047C-4291-BE07-ADEE311F24FF}"/>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Meta Recaudo Tributario 2025</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Tree>
    <p:extLst>
      <p:ext uri="{BB962C8B-B14F-4D97-AF65-F5344CB8AC3E}">
        <p14:creationId xmlns:p14="http://schemas.microsoft.com/office/powerpoint/2010/main" val="14808920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F03E13-BC1B-83DE-C872-064CA3A017D7}"/>
            </a:ext>
          </a:extLst>
        </p:cNvPr>
        <p:cNvGrpSpPr/>
        <p:nvPr/>
      </p:nvGrpSpPr>
      <p:grpSpPr>
        <a:xfrm>
          <a:off x="0" y="0"/>
          <a:ext cx="0" cy="0"/>
          <a:chOff x="0" y="0"/>
          <a:chExt cx="0" cy="0"/>
        </a:xfrm>
      </p:grpSpPr>
      <p:sp>
        <p:nvSpPr>
          <p:cNvPr id="3" name="Título 3">
            <a:extLst>
              <a:ext uri="{FF2B5EF4-FFF2-40B4-BE49-F238E27FC236}">
                <a16:creationId xmlns:a16="http://schemas.microsoft.com/office/drawing/2014/main" id="{353E116E-B01C-0947-29B9-5583D33D4A34}"/>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Recaudo Tributario </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4" name="Rectángulo 3">
            <a:extLst>
              <a:ext uri="{FF2B5EF4-FFF2-40B4-BE49-F238E27FC236}">
                <a16:creationId xmlns:a16="http://schemas.microsoft.com/office/drawing/2014/main" id="{AE26AC78-79CB-8E70-61A7-FA7B3217B94C}"/>
              </a:ext>
            </a:extLst>
          </p:cNvPr>
          <p:cNvSpPr/>
          <p:nvPr/>
        </p:nvSpPr>
        <p:spPr>
          <a:xfrm>
            <a:off x="0" y="1069610"/>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7" name="CuadroTexto 6">
            <a:extLst>
              <a:ext uri="{FF2B5EF4-FFF2-40B4-BE49-F238E27FC236}">
                <a16:creationId xmlns:a16="http://schemas.microsoft.com/office/drawing/2014/main" id="{6297704A-7F15-5943-16C6-F61A90C5D102}"/>
              </a:ext>
            </a:extLst>
          </p:cNvPr>
          <p:cNvSpPr txBox="1"/>
          <p:nvPr/>
        </p:nvSpPr>
        <p:spPr>
          <a:xfrm>
            <a:off x="1715175" y="1107857"/>
            <a:ext cx="8749023" cy="523220"/>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S_tradnl" altLang="es-CO" sz="2800" b="1">
                <a:solidFill>
                  <a:srgbClr val="002060"/>
                </a:solidFill>
                <a:latin typeface="Arial" panose="020B0604020202020204" pitchFamily="34" charset="0"/>
                <a:cs typeface="Arial" panose="020B0604020202020204" pitchFamily="34" charset="0"/>
              </a:rPr>
              <a:t>Variables explicativas</a:t>
            </a:r>
            <a:endParaRPr lang="es-ES_tradnl" sz="2800" b="1">
              <a:solidFill>
                <a:srgbClr val="002060"/>
              </a:solidFill>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2D81D589-C0D0-B1A0-1253-2C3585F4494A}"/>
              </a:ext>
            </a:extLst>
          </p:cNvPr>
          <p:cNvSpPr txBox="1"/>
          <p:nvPr/>
        </p:nvSpPr>
        <p:spPr>
          <a:xfrm>
            <a:off x="655514" y="2227528"/>
            <a:ext cx="952276" cy="400110"/>
          </a:xfrm>
          <a:prstGeom prst="rect">
            <a:avLst/>
          </a:prstGeom>
          <a:noFill/>
        </p:spPr>
        <p:txBody>
          <a:bodyPr wrap="square">
            <a:spAutoFit/>
          </a:bodyPr>
          <a:lstStyle/>
          <a:p>
            <a:pPr algn="ctr"/>
            <a:r>
              <a:rPr kumimoji="0" lang="es-ES_tradnl" altLang="es-CO" sz="20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ICA</a:t>
            </a:r>
            <a:endParaRPr lang="es-CO">
              <a:solidFill>
                <a:srgbClr val="002060"/>
              </a:solidFill>
            </a:endParaRPr>
          </a:p>
        </p:txBody>
      </p:sp>
      <p:sp>
        <p:nvSpPr>
          <p:cNvPr id="9" name="CuadroTexto 8">
            <a:extLst>
              <a:ext uri="{FF2B5EF4-FFF2-40B4-BE49-F238E27FC236}">
                <a16:creationId xmlns:a16="http://schemas.microsoft.com/office/drawing/2014/main" id="{DDBB1E6D-57BB-FF2E-E0D0-1DB63751BDA7}"/>
              </a:ext>
            </a:extLst>
          </p:cNvPr>
          <p:cNvSpPr txBox="1"/>
          <p:nvPr/>
        </p:nvSpPr>
        <p:spPr>
          <a:xfrm>
            <a:off x="1428309" y="1859866"/>
            <a:ext cx="10114763" cy="1400383"/>
          </a:xfrm>
          <a:prstGeom prst="rect">
            <a:avLst/>
          </a:prstGeom>
          <a:noFill/>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Se proyectó con base en una elasticidad del recaudo 0,90 al crecimiento del PIB real de la ciudad.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Se mantienen los efectos estimados de las medidas aprobadas mediante el Acuerdo 780 de 2020, relacionadas con ajustes tarifarios y con estímulos a la formalización empresarial.</a:t>
            </a:r>
          </a:p>
        </p:txBody>
      </p:sp>
      <p:sp>
        <p:nvSpPr>
          <p:cNvPr id="11" name="CuadroTexto 10">
            <a:extLst>
              <a:ext uri="{FF2B5EF4-FFF2-40B4-BE49-F238E27FC236}">
                <a16:creationId xmlns:a16="http://schemas.microsoft.com/office/drawing/2014/main" id="{99018B23-071D-A6C6-8038-EF0E58C4007C}"/>
              </a:ext>
            </a:extLst>
          </p:cNvPr>
          <p:cNvSpPr txBox="1"/>
          <p:nvPr/>
        </p:nvSpPr>
        <p:spPr>
          <a:xfrm>
            <a:off x="151201" y="4625950"/>
            <a:ext cx="2011680" cy="369332"/>
          </a:xfrm>
          <a:prstGeom prst="rect">
            <a:avLst/>
          </a:prstGeom>
          <a:noFill/>
        </p:spPr>
        <p:txBody>
          <a:bodyPr wrap="square">
            <a:spAutoFit/>
          </a:bodyPr>
          <a:lstStyle/>
          <a:p>
            <a:pPr algn="ctr"/>
            <a:r>
              <a:rPr kumimoji="0" lang="es-ES_tradnl" alt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Vehículos</a:t>
            </a:r>
            <a:endParaRPr lang="es-CO">
              <a:solidFill>
                <a:srgbClr val="002060"/>
              </a:solidFill>
            </a:endParaRPr>
          </a:p>
        </p:txBody>
      </p:sp>
      <p:sp>
        <p:nvSpPr>
          <p:cNvPr id="13" name="CuadroTexto 12">
            <a:extLst>
              <a:ext uri="{FF2B5EF4-FFF2-40B4-BE49-F238E27FC236}">
                <a16:creationId xmlns:a16="http://schemas.microsoft.com/office/drawing/2014/main" id="{77D51BC8-80D1-B27C-2547-0749EDD23732}"/>
              </a:ext>
            </a:extLst>
          </p:cNvPr>
          <p:cNvSpPr txBox="1"/>
          <p:nvPr/>
        </p:nvSpPr>
        <p:spPr>
          <a:xfrm>
            <a:off x="664675" y="3610440"/>
            <a:ext cx="1077721" cy="369332"/>
          </a:xfrm>
          <a:prstGeom prst="rect">
            <a:avLst/>
          </a:prstGeom>
          <a:noFill/>
        </p:spPr>
        <p:txBody>
          <a:bodyPr wrap="square">
            <a:spAutoFit/>
          </a:bodyPr>
          <a:lstStyle/>
          <a:p>
            <a:pPr algn="ctr"/>
            <a:r>
              <a:rPr kumimoji="0" lang="es-ES_tradnl" alt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Predial</a:t>
            </a:r>
            <a:endParaRPr lang="es-CO">
              <a:solidFill>
                <a:srgbClr val="002060"/>
              </a:solidFill>
            </a:endParaRPr>
          </a:p>
        </p:txBody>
      </p:sp>
      <p:sp>
        <p:nvSpPr>
          <p:cNvPr id="15" name="CuadroTexto 14">
            <a:extLst>
              <a:ext uri="{FF2B5EF4-FFF2-40B4-BE49-F238E27FC236}">
                <a16:creationId xmlns:a16="http://schemas.microsoft.com/office/drawing/2014/main" id="{9E5C9A6D-6286-70A7-DA7A-7D40049A1FB7}"/>
              </a:ext>
            </a:extLst>
          </p:cNvPr>
          <p:cNvSpPr txBox="1"/>
          <p:nvPr/>
        </p:nvSpPr>
        <p:spPr>
          <a:xfrm>
            <a:off x="1428310" y="3364736"/>
            <a:ext cx="10039938" cy="877163"/>
          </a:xfrm>
          <a:prstGeom prst="rect">
            <a:avLst/>
          </a:prstGeom>
          <a:noFill/>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La proyección tiene en cuenta los límites fijados por el Acuerdo 927 de 2024 y modificaciones en la relación catastral-comercial. </a:t>
            </a:r>
          </a:p>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ES_tradnl" altLang="es-CO" sz="1700">
                <a:solidFill>
                  <a:srgbClr val="232A34"/>
                </a:solidFill>
                <a:latin typeface="Arial" panose="020B0604020202020204" pitchFamily="34" charset="0"/>
                <a:cs typeface="Arial" panose="020B0604020202020204" pitchFamily="34" charset="0"/>
              </a:rPr>
              <a:t>Se incluyen 63 mil predios nuevos en la base catastral frente a 43 mil en 2024</a:t>
            </a:r>
            <a:endPar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17" name="CuadroTexto 16">
            <a:extLst>
              <a:ext uri="{FF2B5EF4-FFF2-40B4-BE49-F238E27FC236}">
                <a16:creationId xmlns:a16="http://schemas.microsoft.com/office/drawing/2014/main" id="{980346B9-09D5-0C13-BD03-2BF94912E937}"/>
              </a:ext>
            </a:extLst>
          </p:cNvPr>
          <p:cNvSpPr txBox="1"/>
          <p:nvPr/>
        </p:nvSpPr>
        <p:spPr>
          <a:xfrm>
            <a:off x="1454068" y="4529565"/>
            <a:ext cx="10014178" cy="615553"/>
          </a:xfrm>
          <a:prstGeom prst="rect">
            <a:avLst/>
          </a:prstGeom>
          <a:noFill/>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Supone un aumento del parque automotor, y una variación del avalúo de los vehículos existentes conforme lo observado en 2024 frente a 2023.</a:t>
            </a:r>
          </a:p>
        </p:txBody>
      </p:sp>
      <p:sp>
        <p:nvSpPr>
          <p:cNvPr id="19" name="CuadroTexto 18">
            <a:extLst>
              <a:ext uri="{FF2B5EF4-FFF2-40B4-BE49-F238E27FC236}">
                <a16:creationId xmlns:a16="http://schemas.microsoft.com/office/drawing/2014/main" id="{3017E876-DB95-9D75-48FA-46EDE911EF3D}"/>
              </a:ext>
            </a:extLst>
          </p:cNvPr>
          <p:cNvSpPr txBox="1"/>
          <p:nvPr/>
        </p:nvSpPr>
        <p:spPr>
          <a:xfrm>
            <a:off x="0" y="5358534"/>
            <a:ext cx="2622656" cy="1077218"/>
          </a:xfrm>
          <a:prstGeom prst="rect">
            <a:avLst/>
          </a:prstGeom>
          <a:noFill/>
        </p:spPr>
        <p:txBody>
          <a:bodyPr wrap="square">
            <a:spAutoFit/>
          </a:bodyPr>
          <a:lstStyle/>
          <a:p>
            <a:pPr marL="0" marR="0" lvl="1" algn="ctr" defTabSz="914400" rtl="0" eaLnBrk="1" fontAlgn="auto" latinLnBrk="0" hangingPunct="1">
              <a:lnSpc>
                <a:spcPct val="100000"/>
              </a:lnSpc>
              <a:spcBef>
                <a:spcPts val="0"/>
              </a:spcBef>
              <a:spcAft>
                <a:spcPts val="0"/>
              </a:spcAft>
              <a:buClrTx/>
              <a:buSzTx/>
              <a:buFontTx/>
              <a:buNone/>
              <a:tabLst/>
              <a:defRPr/>
            </a:pPr>
            <a:r>
              <a:rPr kumimoji="0" lang="es-ES_tradnl" altLang="es-CO" sz="18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Impuestos de consumo </a:t>
            </a:r>
          </a:p>
          <a:p>
            <a:pPr marL="0" marR="0" lvl="1" algn="ctr" defTabSz="914400" rtl="0" eaLnBrk="1" fontAlgn="auto" latinLnBrk="0" hangingPunct="1">
              <a:lnSpc>
                <a:spcPct val="100000"/>
              </a:lnSpc>
              <a:spcBef>
                <a:spcPts val="0"/>
              </a:spcBef>
              <a:spcAft>
                <a:spcPts val="0"/>
              </a:spcAft>
              <a:buClrTx/>
              <a:buSzTx/>
              <a:buFontTx/>
              <a:buNone/>
              <a:tabLst/>
              <a:defRPr/>
            </a:pPr>
            <a:r>
              <a:rPr kumimoji="0" lang="es-ES_tradnl" altLang="es-CO" sz="14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(cerveza, cigarrillos, y sobretasa a la gasolina)</a:t>
            </a:r>
          </a:p>
        </p:txBody>
      </p:sp>
      <p:sp>
        <p:nvSpPr>
          <p:cNvPr id="21" name="CuadroTexto 20">
            <a:extLst>
              <a:ext uri="{FF2B5EF4-FFF2-40B4-BE49-F238E27FC236}">
                <a16:creationId xmlns:a16="http://schemas.microsoft.com/office/drawing/2014/main" id="{093766B2-2783-4BBE-D09D-5229E2783956}"/>
              </a:ext>
            </a:extLst>
          </p:cNvPr>
          <p:cNvSpPr txBox="1"/>
          <p:nvPr/>
        </p:nvSpPr>
        <p:spPr>
          <a:xfrm>
            <a:off x="1454068" y="5509194"/>
            <a:ext cx="10126956" cy="877163"/>
          </a:xfrm>
          <a:prstGeom prst="rect">
            <a:avLst/>
          </a:prstGeom>
          <a:noFill/>
        </p:spPr>
        <p:txBody>
          <a:bodyPr wrap="square">
            <a:spAutoFit/>
          </a:bodyPr>
          <a:lstStyle/>
          <a:p>
            <a:pPr marL="1200150" marR="0" lvl="2"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ES_tradnl" altLang="es-CO" sz="17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Se tiene en cuenta la dinámica de consumo observada, así como la proyección de inflación para los ajustes en las tarifas para cigarrillos y gasolina establecidos en las leyes 1819 de 2016 y 2093 de 2021, respectivamente.</a:t>
            </a:r>
            <a:endParaRPr kumimoji="0" lang="es-ES_tradnl" sz="17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3" name="Gráfico 22" descr="Fábrica con relleno sólido">
            <a:extLst>
              <a:ext uri="{FF2B5EF4-FFF2-40B4-BE49-F238E27FC236}">
                <a16:creationId xmlns:a16="http://schemas.microsoft.com/office/drawing/2014/main" id="{F5D3FEA9-86A9-E9F9-98DC-76009A4CBF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08089" y="2137507"/>
            <a:ext cx="538860" cy="538860"/>
          </a:xfrm>
          <a:prstGeom prst="rect">
            <a:avLst/>
          </a:prstGeom>
        </p:spPr>
      </p:pic>
      <p:pic>
        <p:nvPicPr>
          <p:cNvPr id="25" name="Gráfico 24" descr="Taxi con relleno sólido">
            <a:extLst>
              <a:ext uri="{FF2B5EF4-FFF2-40B4-BE49-F238E27FC236}">
                <a16:creationId xmlns:a16="http://schemas.microsoft.com/office/drawing/2014/main" id="{2B8F3816-6590-EC38-3612-CE7F9F9FEFC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705681" y="4538082"/>
            <a:ext cx="457200" cy="457200"/>
          </a:xfrm>
          <a:prstGeom prst="rect">
            <a:avLst/>
          </a:prstGeom>
        </p:spPr>
      </p:pic>
      <p:pic>
        <p:nvPicPr>
          <p:cNvPr id="27" name="Gráfico 26" descr="Hogar con relleno sólido">
            <a:extLst>
              <a:ext uri="{FF2B5EF4-FFF2-40B4-BE49-F238E27FC236}">
                <a16:creationId xmlns:a16="http://schemas.microsoft.com/office/drawing/2014/main" id="{8AD09DBF-ECDC-142F-B59B-0285AFFF890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591191" y="3538601"/>
            <a:ext cx="399282" cy="399282"/>
          </a:xfrm>
          <a:prstGeom prst="rect">
            <a:avLst/>
          </a:prstGeom>
        </p:spPr>
      </p:pic>
    </p:spTree>
    <p:extLst>
      <p:ext uri="{BB962C8B-B14F-4D97-AF65-F5344CB8AC3E}">
        <p14:creationId xmlns:p14="http://schemas.microsoft.com/office/powerpoint/2010/main" val="4021973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D5854-A2FD-447D-11A9-D5BDA0D40D7F}"/>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F7F42799-041E-F245-F00F-F40A5B2895E9}"/>
              </a:ext>
            </a:extLst>
          </p:cNvPr>
          <p:cNvSpPr/>
          <p:nvPr/>
        </p:nvSpPr>
        <p:spPr>
          <a:xfrm>
            <a:off x="0" y="125286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9" name="Título 3">
            <a:extLst>
              <a:ext uri="{FF2B5EF4-FFF2-40B4-BE49-F238E27FC236}">
                <a16:creationId xmlns:a16="http://schemas.microsoft.com/office/drawing/2014/main" id="{57FF5507-DA40-0910-42E0-F05CBE689365}"/>
              </a:ext>
            </a:extLst>
          </p:cNvPr>
          <p:cNvSpPr txBox="1">
            <a:spLocks/>
          </p:cNvSpPr>
          <p:nvPr/>
        </p:nvSpPr>
        <p:spPr>
          <a:xfrm>
            <a:off x="1079723" y="228687"/>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38" name="Marcador de contenido 4">
            <a:extLst>
              <a:ext uri="{FF2B5EF4-FFF2-40B4-BE49-F238E27FC236}">
                <a16:creationId xmlns:a16="http://schemas.microsoft.com/office/drawing/2014/main" id="{BEEE240F-5940-9CAE-7A25-9994F7350A33}"/>
              </a:ext>
            </a:extLst>
          </p:cNvPr>
          <p:cNvSpPr txBox="1">
            <a:spLocks/>
          </p:cNvSpPr>
          <p:nvPr/>
        </p:nvSpPr>
        <p:spPr>
          <a:xfrm>
            <a:off x="64808" y="1271177"/>
            <a:ext cx="5765975" cy="8033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s-MX"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Contribuciones + tasas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es-CO" sz="3200" b="0"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
        <p:nvSpPr>
          <p:cNvPr id="39" name="Marcador de contenido 4">
            <a:extLst>
              <a:ext uri="{FF2B5EF4-FFF2-40B4-BE49-F238E27FC236}">
                <a16:creationId xmlns:a16="http://schemas.microsoft.com/office/drawing/2014/main" id="{36C94144-DD3A-C149-A692-7FF95F5C63F4}"/>
              </a:ext>
            </a:extLst>
          </p:cNvPr>
          <p:cNvSpPr txBox="1">
            <a:spLocks/>
          </p:cNvSpPr>
          <p:nvPr/>
        </p:nvSpPr>
        <p:spPr>
          <a:xfrm>
            <a:off x="5984783" y="1280244"/>
            <a:ext cx="5463339" cy="5271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MX"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Transferencias de la Nación</a:t>
            </a:r>
          </a:p>
        </p:txBody>
      </p:sp>
      <p:sp>
        <p:nvSpPr>
          <p:cNvPr id="3" name="CuadroTexto 2">
            <a:extLst>
              <a:ext uri="{FF2B5EF4-FFF2-40B4-BE49-F238E27FC236}">
                <a16:creationId xmlns:a16="http://schemas.microsoft.com/office/drawing/2014/main" id="{347B81C2-5D62-C57E-A1E9-25545B97181F}"/>
              </a:ext>
            </a:extLst>
          </p:cNvPr>
          <p:cNvSpPr txBox="1"/>
          <p:nvPr/>
        </p:nvSpPr>
        <p:spPr>
          <a:xfrm>
            <a:off x="6651209" y="2040715"/>
            <a:ext cx="459137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SGP: $</a:t>
            </a: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5,98 billones</a:t>
            </a:r>
          </a:p>
        </p:txBody>
      </p:sp>
      <p:sp>
        <p:nvSpPr>
          <p:cNvPr id="4" name="CuadroTexto 3">
            <a:extLst>
              <a:ext uri="{FF2B5EF4-FFF2-40B4-BE49-F238E27FC236}">
                <a16:creationId xmlns:a16="http://schemas.microsoft.com/office/drawing/2014/main" id="{588CE494-D69C-BB14-CC81-3A4F47E00948}"/>
              </a:ext>
            </a:extLst>
          </p:cNvPr>
          <p:cNvSpPr txBox="1"/>
          <p:nvPr/>
        </p:nvSpPr>
        <p:spPr>
          <a:xfrm>
            <a:off x="6651209" y="3117495"/>
            <a:ext cx="517368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Adres (UPC Subsidiado):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$1,58 billones</a:t>
            </a:r>
          </a:p>
        </p:txBody>
      </p:sp>
      <p:sp>
        <p:nvSpPr>
          <p:cNvPr id="5" name="CuadroTexto 4">
            <a:extLst>
              <a:ext uri="{FF2B5EF4-FFF2-40B4-BE49-F238E27FC236}">
                <a16:creationId xmlns:a16="http://schemas.microsoft.com/office/drawing/2014/main" id="{8142A059-E309-E66B-A82C-4A9CAA82731B}"/>
              </a:ext>
            </a:extLst>
          </p:cNvPr>
          <p:cNvSpPr txBox="1"/>
          <p:nvPr/>
        </p:nvSpPr>
        <p:spPr>
          <a:xfrm>
            <a:off x="838200" y="3643373"/>
            <a:ext cx="517368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Multas y sanciones (contractuales, </a:t>
            </a:r>
            <a:r>
              <a:rPr kumimoji="0" lang="es-MX" sz="2200" b="0" i="0" u="none" strike="noStrike" kern="1200" cap="none" spc="0" normalizeH="0" baseline="0" noProof="0" err="1">
                <a:ln>
                  <a:noFill/>
                </a:ln>
                <a:solidFill>
                  <a:srgbClr val="232A34"/>
                </a:solidFill>
                <a:effectLst/>
                <a:uLnTx/>
                <a:uFillTx/>
                <a:latin typeface="Arial" panose="020B0604020202020204" pitchFamily="34" charset="0"/>
                <a:ea typeface="+mn-ea"/>
                <a:cs typeface="Arial" panose="020B0604020202020204" pitchFamily="34" charset="0"/>
              </a:rPr>
              <a:t>admin</a:t>
            </a: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 tránsito y transporte):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$488 mil millones</a:t>
            </a:r>
          </a:p>
        </p:txBody>
      </p:sp>
      <p:sp>
        <p:nvSpPr>
          <p:cNvPr id="6" name="CuadroTexto 5">
            <a:extLst>
              <a:ext uri="{FF2B5EF4-FFF2-40B4-BE49-F238E27FC236}">
                <a16:creationId xmlns:a16="http://schemas.microsoft.com/office/drawing/2014/main" id="{A0EB53BB-9DE5-2716-A0DB-EED68B5EBEDB}"/>
              </a:ext>
            </a:extLst>
          </p:cNvPr>
          <p:cNvSpPr txBox="1"/>
          <p:nvPr/>
        </p:nvSpPr>
        <p:spPr>
          <a:xfrm>
            <a:off x="838200" y="2047367"/>
            <a:ext cx="5205864"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Tasas  (uso espacio público, áreas de restricción vehicular, uso del agua, </a:t>
            </a:r>
            <a:r>
              <a:rPr kumimoji="0" lang="es-MX" sz="2200" b="0" i="0" u="none" strike="noStrike" kern="1200" cap="none" spc="0" normalizeH="0" baseline="0" noProof="0" err="1">
                <a:ln>
                  <a:noFill/>
                </a:ln>
                <a:solidFill>
                  <a:srgbClr val="232A34"/>
                </a:solidFill>
                <a:effectLst/>
                <a:uLnTx/>
                <a:uFillTx/>
                <a:latin typeface="Arial" panose="020B0604020202020204" pitchFamily="34" charset="0"/>
                <a:ea typeface="+mn-ea"/>
                <a:cs typeface="Arial" panose="020B0604020202020204" pitchFamily="34" charset="0"/>
              </a:rPr>
              <a:t>etc</a:t>
            </a: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$766 mil millones</a:t>
            </a:r>
          </a:p>
        </p:txBody>
      </p:sp>
      <p:sp>
        <p:nvSpPr>
          <p:cNvPr id="7" name="CuadroTexto 6">
            <a:extLst>
              <a:ext uri="{FF2B5EF4-FFF2-40B4-BE49-F238E27FC236}">
                <a16:creationId xmlns:a16="http://schemas.microsoft.com/office/drawing/2014/main" id="{235B7236-5312-0C18-B6CA-3DB85E3A836B}"/>
              </a:ext>
            </a:extLst>
          </p:cNvPr>
          <p:cNvSpPr txBox="1"/>
          <p:nvPr/>
        </p:nvSpPr>
        <p:spPr>
          <a:xfrm>
            <a:off x="6651209" y="4041875"/>
            <a:ext cx="517368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Otros aportes - Convenios: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$560 mil millones</a:t>
            </a:r>
          </a:p>
        </p:txBody>
      </p:sp>
      <p:sp>
        <p:nvSpPr>
          <p:cNvPr id="8" name="CuadroTexto 7">
            <a:extLst>
              <a:ext uri="{FF2B5EF4-FFF2-40B4-BE49-F238E27FC236}">
                <a16:creationId xmlns:a16="http://schemas.microsoft.com/office/drawing/2014/main" id="{0A0E8FF4-44A9-0219-23EE-1F980BC42B69}"/>
              </a:ext>
            </a:extLst>
          </p:cNvPr>
          <p:cNvSpPr txBox="1"/>
          <p:nvPr/>
        </p:nvSpPr>
        <p:spPr>
          <a:xfrm>
            <a:off x="6651209" y="5059616"/>
            <a:ext cx="5173683"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Participación impuestos: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$523mil millones*</a:t>
            </a:r>
          </a:p>
        </p:txBody>
      </p:sp>
      <p:sp>
        <p:nvSpPr>
          <p:cNvPr id="10" name="CuadroTexto 9">
            <a:extLst>
              <a:ext uri="{FF2B5EF4-FFF2-40B4-BE49-F238E27FC236}">
                <a16:creationId xmlns:a16="http://schemas.microsoft.com/office/drawing/2014/main" id="{1370ED19-07C0-9E6A-1A21-31B8BD2D5238}"/>
              </a:ext>
            </a:extLst>
          </p:cNvPr>
          <p:cNvSpPr txBox="1"/>
          <p:nvPr/>
        </p:nvSpPr>
        <p:spPr>
          <a:xfrm>
            <a:off x="5135307" y="5921834"/>
            <a:ext cx="5173683"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*Nación y otros municipios</a:t>
            </a:r>
          </a:p>
        </p:txBody>
      </p:sp>
      <p:sp>
        <p:nvSpPr>
          <p:cNvPr id="11" name="CuadroTexto 10">
            <a:extLst>
              <a:ext uri="{FF2B5EF4-FFF2-40B4-BE49-F238E27FC236}">
                <a16:creationId xmlns:a16="http://schemas.microsoft.com/office/drawing/2014/main" id="{3C405D98-F940-96E8-2285-6541752289D0}"/>
              </a:ext>
            </a:extLst>
          </p:cNvPr>
          <p:cNvSpPr txBox="1"/>
          <p:nvPr/>
        </p:nvSpPr>
        <p:spPr>
          <a:xfrm>
            <a:off x="838200" y="5239379"/>
            <a:ext cx="517368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Contribuciones (cargas urbanísticas, venta de bienes y servicios y otros): $</a:t>
            </a:r>
            <a:r>
              <a:rPr kumimoji="0" lang="es-MX" sz="2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382 mil millones</a:t>
            </a:r>
          </a:p>
        </p:txBody>
      </p:sp>
      <p:sp>
        <p:nvSpPr>
          <p:cNvPr id="12" name="CuadroTexto 11">
            <a:extLst>
              <a:ext uri="{FF2B5EF4-FFF2-40B4-BE49-F238E27FC236}">
                <a16:creationId xmlns:a16="http://schemas.microsoft.com/office/drawing/2014/main" id="{04722D94-CD3B-B913-C03C-2BDA2BF8E986}"/>
              </a:ext>
            </a:extLst>
          </p:cNvPr>
          <p:cNvSpPr txBox="1"/>
          <p:nvPr/>
        </p:nvSpPr>
        <p:spPr>
          <a:xfrm>
            <a:off x="6541476" y="2449690"/>
            <a:ext cx="3429555"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Con base en las proyecciones de Nación</a:t>
            </a:r>
          </a:p>
        </p:txBody>
      </p:sp>
      <p:sp>
        <p:nvSpPr>
          <p:cNvPr id="13" name="Título 3">
            <a:extLst>
              <a:ext uri="{FF2B5EF4-FFF2-40B4-BE49-F238E27FC236}">
                <a16:creationId xmlns:a16="http://schemas.microsoft.com/office/drawing/2014/main" id="{235661D5-F298-F2EB-BE95-9A3DA139BA17}"/>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Ingresos No Tributarios </a:t>
            </a:r>
          </a:p>
        </p:txBody>
      </p:sp>
    </p:spTree>
    <p:extLst>
      <p:ext uri="{BB962C8B-B14F-4D97-AF65-F5344CB8AC3E}">
        <p14:creationId xmlns:p14="http://schemas.microsoft.com/office/powerpoint/2010/main" val="6114363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4F8BF9-F2AD-F63D-C9DE-349FE18C044C}"/>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E24ACA60-8524-BAE2-AC4D-7945350F643C}"/>
              </a:ext>
            </a:extLst>
          </p:cNvPr>
          <p:cNvSpPr/>
          <p:nvPr/>
        </p:nvSpPr>
        <p:spPr>
          <a:xfrm>
            <a:off x="2115563" y="1610677"/>
            <a:ext cx="3128013" cy="943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3200" b="1" i="0" u="none" strike="noStrike" kern="1200" cap="none" spc="0" normalizeH="0" baseline="0" noProof="0">
                <a:ln>
                  <a:noFill/>
                </a:ln>
                <a:solidFill>
                  <a:srgbClr val="00296C"/>
                </a:solidFill>
                <a:effectLst/>
                <a:uLnTx/>
                <a:uFillTx/>
                <a:latin typeface="Arial" panose="020B0604020202020204" pitchFamily="34" charset="0"/>
                <a:ea typeface="+mn-ea"/>
                <a:cs typeface="Arial" panose="020B0604020202020204" pitchFamily="34" charset="0"/>
              </a:rPr>
              <a:t>Empresas</a:t>
            </a:r>
          </a:p>
        </p:txBody>
      </p:sp>
      <p:sp>
        <p:nvSpPr>
          <p:cNvPr id="28" name="Marcador de contenido 4">
            <a:extLst>
              <a:ext uri="{FF2B5EF4-FFF2-40B4-BE49-F238E27FC236}">
                <a16:creationId xmlns:a16="http://schemas.microsoft.com/office/drawing/2014/main" id="{45BD5A9E-A9C3-6B5A-A430-D9F5F5867628}"/>
              </a:ext>
            </a:extLst>
          </p:cNvPr>
          <p:cNvSpPr txBox="1">
            <a:spLocks/>
          </p:cNvSpPr>
          <p:nvPr/>
        </p:nvSpPr>
        <p:spPr>
          <a:xfrm>
            <a:off x="1242650" y="1822966"/>
            <a:ext cx="2002536" cy="466471"/>
          </a:xfrm>
        </p:spPr>
        <p:txBody>
          <a:bodyP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MX" sz="2400" b="1" i="0" u="none" strike="noStrike" kern="1200" cap="none" spc="0" normalizeH="0" baseline="0" noProof="0">
              <a:ln>
                <a:noFill/>
              </a:ln>
              <a:solidFill>
                <a:srgbClr val="232A34"/>
              </a:solidFill>
              <a:effectLst/>
              <a:uLnTx/>
              <a:uFillTx/>
              <a:latin typeface="Aptos Display" panose="020B0004020202020204" pitchFamily="34" charset="0"/>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s-CO" sz="2400" b="0" i="0" u="none" strike="noStrike" kern="1200" cap="none" spc="0" normalizeH="0" baseline="0" noProof="0">
              <a:ln>
                <a:noFill/>
              </a:ln>
              <a:solidFill>
                <a:srgbClr val="232A34"/>
              </a:solidFill>
              <a:effectLst/>
              <a:uLnTx/>
              <a:uFillTx/>
              <a:latin typeface="Aptos Display" panose="020B0004020202020204" pitchFamily="34" charset="0"/>
              <a:ea typeface="+mn-ea"/>
              <a:cs typeface="+mn-cs"/>
            </a:endParaRPr>
          </a:p>
        </p:txBody>
      </p:sp>
      <p:sp>
        <p:nvSpPr>
          <p:cNvPr id="39" name="Marcador de contenido 4">
            <a:extLst>
              <a:ext uri="{FF2B5EF4-FFF2-40B4-BE49-F238E27FC236}">
                <a16:creationId xmlns:a16="http://schemas.microsoft.com/office/drawing/2014/main" id="{51475612-BAF3-44D5-CF72-754E09005C29}"/>
              </a:ext>
            </a:extLst>
          </p:cNvPr>
          <p:cNvSpPr txBox="1">
            <a:spLocks/>
          </p:cNvSpPr>
          <p:nvPr/>
        </p:nvSpPr>
        <p:spPr>
          <a:xfrm>
            <a:off x="2115565" y="2729346"/>
            <a:ext cx="3128014" cy="886106"/>
          </a:xfrm>
          <a:prstGeom prst="rect">
            <a:avLst/>
          </a:prstGeom>
          <a:solidFill>
            <a:schemeClr val="accent1"/>
          </a:solidFill>
        </p:spPr>
        <p:txBody>
          <a:bodyPr vert="horz" lIns="25200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Rendimientos</a:t>
            </a:r>
          </a:p>
        </p:txBody>
      </p:sp>
      <p:sp>
        <p:nvSpPr>
          <p:cNvPr id="2" name="Rectángulo 1">
            <a:extLst>
              <a:ext uri="{FF2B5EF4-FFF2-40B4-BE49-F238E27FC236}">
                <a16:creationId xmlns:a16="http://schemas.microsoft.com/office/drawing/2014/main" id="{F707288F-DCE6-F51B-3167-2DCF42572683}"/>
              </a:ext>
            </a:extLst>
          </p:cNvPr>
          <p:cNvSpPr/>
          <p:nvPr/>
        </p:nvSpPr>
        <p:spPr>
          <a:xfrm>
            <a:off x="2115564" y="3770143"/>
            <a:ext cx="3133601" cy="943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96C"/>
                </a:solidFill>
                <a:effectLst/>
                <a:uLnTx/>
                <a:uFillTx/>
                <a:latin typeface="Arial" panose="020B0604020202020204" pitchFamily="34" charset="0"/>
                <a:ea typeface="+mn-ea"/>
                <a:cs typeface="Arial" panose="020B0604020202020204" pitchFamily="34" charset="0"/>
              </a:rPr>
              <a:t>Deuda</a:t>
            </a:r>
          </a:p>
        </p:txBody>
      </p:sp>
      <p:sp>
        <p:nvSpPr>
          <p:cNvPr id="4" name="CuadroTexto 3">
            <a:extLst>
              <a:ext uri="{FF2B5EF4-FFF2-40B4-BE49-F238E27FC236}">
                <a16:creationId xmlns:a16="http://schemas.microsoft.com/office/drawing/2014/main" id="{E88352F3-1A5D-47AC-42B0-D28D5B5C081A}"/>
              </a:ext>
            </a:extLst>
          </p:cNvPr>
          <p:cNvSpPr txBox="1"/>
          <p:nvPr/>
        </p:nvSpPr>
        <p:spPr>
          <a:xfrm>
            <a:off x="5588000" y="1719104"/>
            <a:ext cx="4133191"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Dividendos + excedentes: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$1,6 billones</a:t>
            </a:r>
          </a:p>
        </p:txBody>
      </p:sp>
      <p:sp>
        <p:nvSpPr>
          <p:cNvPr id="5" name="CuadroTexto 4">
            <a:extLst>
              <a:ext uri="{FF2B5EF4-FFF2-40B4-BE49-F238E27FC236}">
                <a16:creationId xmlns:a16="http://schemas.microsoft.com/office/drawing/2014/main" id="{FAD83358-03DD-9031-2D0E-4BF8EB692A9A}"/>
              </a:ext>
            </a:extLst>
          </p:cNvPr>
          <p:cNvSpPr txBox="1"/>
          <p:nvPr/>
        </p:nvSpPr>
        <p:spPr>
          <a:xfrm>
            <a:off x="5596637" y="4011237"/>
            <a:ext cx="35704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$5,2 billones</a:t>
            </a:r>
          </a:p>
        </p:txBody>
      </p:sp>
      <p:sp>
        <p:nvSpPr>
          <p:cNvPr id="6" name="Rectángulo 5">
            <a:extLst>
              <a:ext uri="{FF2B5EF4-FFF2-40B4-BE49-F238E27FC236}">
                <a16:creationId xmlns:a16="http://schemas.microsoft.com/office/drawing/2014/main" id="{AFD38E47-3B85-B6E0-06B4-60E778781518}"/>
              </a:ext>
            </a:extLst>
          </p:cNvPr>
          <p:cNvSpPr/>
          <p:nvPr/>
        </p:nvSpPr>
        <p:spPr>
          <a:xfrm>
            <a:off x="2115565" y="4868689"/>
            <a:ext cx="3128012" cy="94385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25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96C"/>
                </a:solidFill>
                <a:effectLst/>
                <a:uLnTx/>
                <a:uFillTx/>
                <a:latin typeface="Arial" panose="020B0604020202020204" pitchFamily="34" charset="0"/>
                <a:ea typeface="+mn-ea"/>
                <a:cs typeface="Arial" panose="020B0604020202020204" pitchFamily="34" charset="0"/>
              </a:rPr>
              <a:t>Otros</a:t>
            </a:r>
            <a:endParaRPr kumimoji="0" lang="es-CO" sz="3200" b="1" i="0" u="none" strike="noStrike" kern="1200" cap="none" spc="0" normalizeH="0" baseline="0" noProof="0">
              <a:ln>
                <a:noFill/>
              </a:ln>
              <a:solidFill>
                <a:srgbClr val="00296C"/>
              </a:solidFill>
              <a:effectLst/>
              <a:uLnTx/>
              <a:uFillTx/>
              <a:latin typeface="Arial" panose="020B0604020202020204" pitchFamily="34" charset="0"/>
              <a:ea typeface="+mn-ea"/>
              <a:cs typeface="Arial" panose="020B0604020202020204" pitchFamily="34" charset="0"/>
            </a:endParaRPr>
          </a:p>
        </p:txBody>
      </p:sp>
      <p:sp>
        <p:nvSpPr>
          <p:cNvPr id="7" name="CuadroTexto 6">
            <a:extLst>
              <a:ext uri="{FF2B5EF4-FFF2-40B4-BE49-F238E27FC236}">
                <a16:creationId xmlns:a16="http://schemas.microsoft.com/office/drawing/2014/main" id="{E6263A80-56B4-B15C-1ED9-2B4506445144}"/>
              </a:ext>
            </a:extLst>
          </p:cNvPr>
          <p:cNvSpPr txBox="1"/>
          <p:nvPr/>
        </p:nvSpPr>
        <p:spPr>
          <a:xfrm>
            <a:off x="5588000" y="4868689"/>
            <a:ext cx="5854700"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Recursos del balance + </a:t>
            </a:r>
            <a:r>
              <a:rPr kumimoji="0" lang="es-MX" sz="2400" b="0" i="0" u="none" strike="noStrike" kern="1200" cap="none" spc="0" normalizeH="0" baseline="0" noProof="0" err="1">
                <a:ln>
                  <a:noFill/>
                </a:ln>
                <a:solidFill>
                  <a:srgbClr val="232A34"/>
                </a:solidFill>
                <a:effectLst/>
                <a:uLnTx/>
                <a:uFillTx/>
                <a:latin typeface="Arial" panose="020B0604020202020204" pitchFamily="34" charset="0"/>
                <a:ea typeface="+mn-ea"/>
                <a:cs typeface="Arial" panose="020B0604020202020204" pitchFamily="34" charset="0"/>
              </a:rPr>
              <a:t>transf</a:t>
            </a:r>
            <a:r>
              <a:rPr kumimoji="0" lang="es-MX" sz="24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 de capital: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$4,2 billones</a:t>
            </a:r>
          </a:p>
        </p:txBody>
      </p:sp>
      <p:sp>
        <p:nvSpPr>
          <p:cNvPr id="8" name="CuadroTexto 7">
            <a:extLst>
              <a:ext uri="{FF2B5EF4-FFF2-40B4-BE49-F238E27FC236}">
                <a16:creationId xmlns:a16="http://schemas.microsoft.com/office/drawing/2014/main" id="{BAB7A682-7F17-A165-89A0-78B36632B419}"/>
              </a:ext>
            </a:extLst>
          </p:cNvPr>
          <p:cNvSpPr txBox="1"/>
          <p:nvPr/>
        </p:nvSpPr>
        <p:spPr>
          <a:xfrm>
            <a:off x="5588000" y="2962684"/>
            <a:ext cx="3570483"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$789 mil millones</a:t>
            </a:r>
          </a:p>
        </p:txBody>
      </p:sp>
      <p:sp>
        <p:nvSpPr>
          <p:cNvPr id="10" name="Título 3">
            <a:extLst>
              <a:ext uri="{FF2B5EF4-FFF2-40B4-BE49-F238E27FC236}">
                <a16:creationId xmlns:a16="http://schemas.microsoft.com/office/drawing/2014/main" id="{8B65ED36-96DB-EFCA-75B0-C5A1647FC2D4}"/>
              </a:ext>
            </a:extLst>
          </p:cNvPr>
          <p:cNvSpPr txBox="1">
            <a:spLocks/>
          </p:cNvSpPr>
          <p:nvPr/>
        </p:nvSpPr>
        <p:spPr>
          <a:xfrm>
            <a:off x="838200" y="435467"/>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Recursos de Capital</a:t>
            </a:r>
          </a:p>
        </p:txBody>
      </p:sp>
    </p:spTree>
    <p:extLst>
      <p:ext uri="{BB962C8B-B14F-4D97-AF65-F5344CB8AC3E}">
        <p14:creationId xmlns:p14="http://schemas.microsoft.com/office/powerpoint/2010/main" val="4061197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6D68CFB5-5EE5-4DCC-5DBC-B9E6C7F8BFFB}"/>
            </a:ext>
          </a:extLst>
        </p:cNvPr>
        <p:cNvGrpSpPr/>
        <p:nvPr/>
      </p:nvGrpSpPr>
      <p:grpSpPr>
        <a:xfrm>
          <a:off x="0" y="0"/>
          <a:ext cx="0" cy="0"/>
          <a:chOff x="0" y="0"/>
          <a:chExt cx="0" cy="0"/>
        </a:xfrm>
      </p:grpSpPr>
      <p:sp>
        <p:nvSpPr>
          <p:cNvPr id="9" name="Título 3">
            <a:extLst>
              <a:ext uri="{FF2B5EF4-FFF2-40B4-BE49-F238E27FC236}">
                <a16:creationId xmlns:a16="http://schemas.microsoft.com/office/drawing/2014/main" id="{D48C753F-9907-07FF-2934-8E127B0D9260}"/>
              </a:ext>
            </a:extLst>
          </p:cNvPr>
          <p:cNvSpPr txBox="1">
            <a:spLocks/>
          </p:cNvSpPr>
          <p:nvPr/>
        </p:nvSpPr>
        <p:spPr>
          <a:xfrm>
            <a:off x="1079723" y="228687"/>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6000" b="0" i="0" u="none" strike="noStrike" kern="1200" cap="none" spc="0" normalizeH="0" baseline="0" noProof="0">
                <a:ln>
                  <a:noFill/>
                </a:ln>
                <a:solidFill>
                  <a:srgbClr val="002060"/>
                </a:solidFill>
                <a:effectLst/>
                <a:uLnTx/>
                <a:uFillTx/>
                <a:latin typeface="Oswald Medium"/>
                <a:ea typeface="+mj-ea"/>
                <a:cs typeface="+mj-cs"/>
              </a:rPr>
              <a:t>Recursos de Capital</a:t>
            </a: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6" name="Rectángulo 5">
            <a:extLst>
              <a:ext uri="{FF2B5EF4-FFF2-40B4-BE49-F238E27FC236}">
                <a16:creationId xmlns:a16="http://schemas.microsoft.com/office/drawing/2014/main" id="{4D32435A-58F8-18EA-767B-E57D014C6507}"/>
              </a:ext>
            </a:extLst>
          </p:cNvPr>
          <p:cNvSpPr/>
          <p:nvPr/>
        </p:nvSpPr>
        <p:spPr>
          <a:xfrm>
            <a:off x="255582" y="1160545"/>
            <a:ext cx="5277351"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Otros</a:t>
            </a:r>
            <a:endParaRPr kumimoji="0" lang="es-CO"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
        <p:nvSpPr>
          <p:cNvPr id="7" name="CuadroTexto 6">
            <a:extLst>
              <a:ext uri="{FF2B5EF4-FFF2-40B4-BE49-F238E27FC236}">
                <a16:creationId xmlns:a16="http://schemas.microsoft.com/office/drawing/2014/main" id="{006CDBD5-D04A-8776-4BD2-2486EBAC6B9C}"/>
              </a:ext>
            </a:extLst>
          </p:cNvPr>
          <p:cNvSpPr txBox="1"/>
          <p:nvPr/>
        </p:nvSpPr>
        <p:spPr>
          <a:xfrm>
            <a:off x="6244703" y="1025779"/>
            <a:ext cx="517368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a:ln>
                  <a:noFill/>
                </a:ln>
                <a:solidFill>
                  <a:srgbClr val="737373">
                    <a:lumMod val="75000"/>
                  </a:srgbClr>
                </a:solidFill>
                <a:effectLst/>
                <a:uLnTx/>
                <a:uFillTx/>
                <a:latin typeface="Aptos Display" panose="020B0004020202020204" pitchFamily="34" charset="0"/>
                <a:ea typeface="+mn-ea"/>
                <a:cs typeface="+mn-cs"/>
              </a:rPr>
              <a:t>Recursos del balance + </a:t>
            </a:r>
            <a:r>
              <a:rPr kumimoji="0" lang="es-MX" sz="2400" b="1" i="0" u="none" strike="noStrike" kern="1200" cap="none" spc="0" normalizeH="0" baseline="0" noProof="0" err="1">
                <a:ln>
                  <a:noFill/>
                </a:ln>
                <a:solidFill>
                  <a:srgbClr val="737373">
                    <a:lumMod val="75000"/>
                  </a:srgbClr>
                </a:solidFill>
                <a:effectLst/>
                <a:uLnTx/>
                <a:uFillTx/>
                <a:latin typeface="Aptos Display" panose="020B0004020202020204" pitchFamily="34" charset="0"/>
                <a:ea typeface="+mn-ea"/>
                <a:cs typeface="+mn-cs"/>
              </a:rPr>
              <a:t>transf</a:t>
            </a:r>
            <a:r>
              <a:rPr kumimoji="0" lang="es-MX" sz="2400" b="1" i="0" u="none" strike="noStrike" kern="1200" cap="none" spc="0" normalizeH="0" baseline="0" noProof="0">
                <a:ln>
                  <a:noFill/>
                </a:ln>
                <a:solidFill>
                  <a:srgbClr val="737373">
                    <a:lumMod val="75000"/>
                  </a:srgbClr>
                </a:solidFill>
                <a:effectLst/>
                <a:uLnTx/>
                <a:uFillTx/>
                <a:latin typeface="Aptos Display" panose="020B0004020202020204" pitchFamily="34" charset="0"/>
                <a:ea typeface="+mn-ea"/>
                <a:cs typeface="+mn-cs"/>
              </a:rPr>
              <a:t> de capital: 4,2 billones</a:t>
            </a:r>
          </a:p>
        </p:txBody>
      </p:sp>
      <p:graphicFrame>
        <p:nvGraphicFramePr>
          <p:cNvPr id="14" name="Tabla 13">
            <a:extLst>
              <a:ext uri="{FF2B5EF4-FFF2-40B4-BE49-F238E27FC236}">
                <a16:creationId xmlns:a16="http://schemas.microsoft.com/office/drawing/2014/main" id="{94CEC5E7-DA12-7B9D-26D9-63809AD2119E}"/>
              </a:ext>
            </a:extLst>
          </p:cNvPr>
          <p:cNvGraphicFramePr>
            <a:graphicFrameLocks noGrp="1"/>
          </p:cNvGraphicFramePr>
          <p:nvPr/>
        </p:nvGraphicFramePr>
        <p:xfrm>
          <a:off x="1739602" y="2492201"/>
          <a:ext cx="7586661" cy="2643788"/>
        </p:xfrm>
        <a:graphic>
          <a:graphicData uri="http://schemas.openxmlformats.org/drawingml/2006/table">
            <a:tbl>
              <a:tblPr/>
              <a:tblGrid>
                <a:gridCol w="4085127">
                  <a:extLst>
                    <a:ext uri="{9D8B030D-6E8A-4147-A177-3AD203B41FA5}">
                      <a16:colId xmlns:a16="http://schemas.microsoft.com/office/drawing/2014/main" val="273235283"/>
                    </a:ext>
                  </a:extLst>
                </a:gridCol>
                <a:gridCol w="1167178">
                  <a:extLst>
                    <a:ext uri="{9D8B030D-6E8A-4147-A177-3AD203B41FA5}">
                      <a16:colId xmlns:a16="http://schemas.microsoft.com/office/drawing/2014/main" val="1370684105"/>
                    </a:ext>
                  </a:extLst>
                </a:gridCol>
                <a:gridCol w="1167178">
                  <a:extLst>
                    <a:ext uri="{9D8B030D-6E8A-4147-A177-3AD203B41FA5}">
                      <a16:colId xmlns:a16="http://schemas.microsoft.com/office/drawing/2014/main" val="3210444419"/>
                    </a:ext>
                  </a:extLst>
                </a:gridCol>
                <a:gridCol w="1167178">
                  <a:extLst>
                    <a:ext uri="{9D8B030D-6E8A-4147-A177-3AD203B41FA5}">
                      <a16:colId xmlns:a16="http://schemas.microsoft.com/office/drawing/2014/main" val="234365652"/>
                    </a:ext>
                  </a:extLst>
                </a:gridCol>
              </a:tblGrid>
              <a:tr h="377684">
                <a:tc>
                  <a:txBody>
                    <a:bodyPr/>
                    <a:lstStyle/>
                    <a:p>
                      <a:pPr algn="ctr" rtl="0" fontAlgn="ctr"/>
                      <a:r>
                        <a:rPr lang="es-419" sz="1600" b="1" i="0" u="none" strike="noStrike">
                          <a:solidFill>
                            <a:srgbClr val="232A34"/>
                          </a:solidFill>
                          <a:effectLst/>
                          <a:latin typeface="Arial" panose="020B0604020202020204" pitchFamily="34" charset="0"/>
                        </a:rPr>
                        <a:t>Rubro</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ctr" rtl="0" fontAlgn="ctr"/>
                      <a:r>
                        <a:rPr lang="es-419" sz="1600" b="1" i="0" u="none" strike="noStrike">
                          <a:solidFill>
                            <a:srgbClr val="232A34"/>
                          </a:solidFill>
                          <a:effectLst/>
                          <a:latin typeface="Arial" panose="020B0604020202020204" pitchFamily="34" charset="0"/>
                        </a:rPr>
                        <a:t>TOTAL</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ctr" rtl="0" fontAlgn="ctr"/>
                      <a:r>
                        <a:rPr lang="es-419" sz="1600" b="1" i="0" u="none" strike="noStrike">
                          <a:solidFill>
                            <a:srgbClr val="232A34"/>
                          </a:solidFill>
                          <a:effectLst/>
                          <a:latin typeface="Arial" panose="020B0604020202020204" pitchFamily="34" charset="0"/>
                        </a:rPr>
                        <a:t>AC</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ctr" rtl="0" fontAlgn="ctr"/>
                      <a:r>
                        <a:rPr lang="es-419" sz="1600" b="1" i="0" u="none" strike="noStrike">
                          <a:solidFill>
                            <a:srgbClr val="232A34"/>
                          </a:solidFill>
                          <a:effectLst/>
                          <a:latin typeface="Arial" panose="020B0604020202020204" pitchFamily="34" charset="0"/>
                        </a:rPr>
                        <a:t>EP</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256357513"/>
                  </a:ext>
                </a:extLst>
              </a:tr>
              <a:tr h="377684">
                <a:tc>
                  <a:txBody>
                    <a:bodyPr/>
                    <a:lstStyle/>
                    <a:p>
                      <a:pPr algn="l" rtl="0" fontAlgn="ctr"/>
                      <a:r>
                        <a:rPr lang="es-419" sz="1600" b="0" i="0" u="none" strike="noStrike">
                          <a:solidFill>
                            <a:srgbClr val="232A34"/>
                          </a:solidFill>
                          <a:effectLst/>
                          <a:latin typeface="Arial" panose="020B0604020202020204" pitchFamily="34" charset="0"/>
                        </a:rPr>
                        <a:t>Transferencias de capital</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349.779</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4.395</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345.384</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3788550997"/>
                  </a:ext>
                </a:extLst>
              </a:tr>
              <a:tr h="377684">
                <a:tc>
                  <a:txBody>
                    <a:bodyPr/>
                    <a:lstStyle/>
                    <a:p>
                      <a:pPr algn="l" rtl="0" fontAlgn="ctr"/>
                      <a:r>
                        <a:rPr lang="es-419" sz="1600" b="0" i="0" u="none" strike="noStrike">
                          <a:solidFill>
                            <a:srgbClr val="232A34"/>
                          </a:solidFill>
                          <a:effectLst/>
                          <a:latin typeface="Arial" panose="020B0604020202020204" pitchFamily="34" charset="0"/>
                        </a:rPr>
                        <a:t>Recuperación de cartera - préstamos</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10.315</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0</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10.315</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2145959573"/>
                  </a:ext>
                </a:extLst>
              </a:tr>
              <a:tr h="377684">
                <a:tc>
                  <a:txBody>
                    <a:bodyPr/>
                    <a:lstStyle/>
                    <a:p>
                      <a:pPr algn="l" rtl="0" fontAlgn="ctr"/>
                      <a:r>
                        <a:rPr lang="es-419" sz="1600" b="0" i="0" u="none" strike="noStrike">
                          <a:solidFill>
                            <a:srgbClr val="232A34"/>
                          </a:solidFill>
                          <a:effectLst/>
                          <a:latin typeface="Arial" panose="020B0604020202020204" pitchFamily="34" charset="0"/>
                        </a:rPr>
                        <a:t>Recursos del balance</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3.360.321</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2.531.610</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828.711</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402199390"/>
                  </a:ext>
                </a:extLst>
              </a:tr>
              <a:tr h="377684">
                <a:tc>
                  <a:txBody>
                    <a:bodyPr/>
                    <a:lstStyle/>
                    <a:p>
                      <a:pPr algn="l" rtl="0" fontAlgn="ctr"/>
                      <a:r>
                        <a:rPr lang="es-419" sz="1600" b="0" i="0" u="none" strike="noStrike">
                          <a:solidFill>
                            <a:srgbClr val="232A34"/>
                          </a:solidFill>
                          <a:effectLst/>
                          <a:latin typeface="Arial" panose="020B0604020202020204" pitchFamily="34" charset="0"/>
                        </a:rPr>
                        <a:t>Retiros FONPET</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427.411</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427.411</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0</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2810206335"/>
                  </a:ext>
                </a:extLst>
              </a:tr>
              <a:tr h="377684">
                <a:tc>
                  <a:txBody>
                    <a:bodyPr/>
                    <a:lstStyle/>
                    <a:p>
                      <a:pPr algn="l" rtl="0" fontAlgn="ctr"/>
                      <a:r>
                        <a:rPr lang="es-ES" sz="1600" b="0" i="0" u="none" strike="noStrike">
                          <a:solidFill>
                            <a:srgbClr val="232A34"/>
                          </a:solidFill>
                          <a:effectLst/>
                          <a:latin typeface="Arial" panose="020B0604020202020204" pitchFamily="34" charset="0"/>
                        </a:rPr>
                        <a:t>Reintegros y otros recursos no apropiados</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80.967</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80.000</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0" i="0" u="none" strike="noStrike">
                          <a:solidFill>
                            <a:srgbClr val="232A34"/>
                          </a:solidFill>
                          <a:effectLst/>
                          <a:latin typeface="Arial" panose="020B0604020202020204" pitchFamily="34" charset="0"/>
                        </a:rPr>
                        <a:t>967</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1661809755"/>
                  </a:ext>
                </a:extLst>
              </a:tr>
              <a:tr h="377684">
                <a:tc>
                  <a:txBody>
                    <a:bodyPr/>
                    <a:lstStyle/>
                    <a:p>
                      <a:pPr algn="l" rtl="0" fontAlgn="ctr"/>
                      <a:r>
                        <a:rPr lang="es-419" sz="1600" b="1" i="0" u="none" strike="noStrike">
                          <a:solidFill>
                            <a:srgbClr val="000000"/>
                          </a:solidFill>
                          <a:effectLst/>
                          <a:latin typeface="Arial" panose="020B0604020202020204" pitchFamily="34" charset="0"/>
                        </a:rPr>
                        <a:t>TOTAL</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1" i="0" u="none" strike="noStrike">
                          <a:solidFill>
                            <a:srgbClr val="232A34"/>
                          </a:solidFill>
                          <a:effectLst/>
                          <a:latin typeface="Arial" panose="020B0604020202020204" pitchFamily="34" charset="0"/>
                        </a:rPr>
                        <a:t>4.228.793</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1" i="0" u="none" strike="noStrike">
                          <a:solidFill>
                            <a:srgbClr val="232A34"/>
                          </a:solidFill>
                          <a:effectLst/>
                          <a:latin typeface="Arial" panose="020B0604020202020204" pitchFamily="34" charset="0"/>
                        </a:rPr>
                        <a:t>3.043.416</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tc>
                  <a:txBody>
                    <a:bodyPr/>
                    <a:lstStyle/>
                    <a:p>
                      <a:pPr algn="r" rtl="0" fontAlgn="ctr"/>
                      <a:r>
                        <a:rPr lang="es-419" sz="1600" b="1" i="0" u="none" strike="noStrike">
                          <a:solidFill>
                            <a:srgbClr val="232A34"/>
                          </a:solidFill>
                          <a:effectLst/>
                          <a:latin typeface="Arial" panose="020B0604020202020204" pitchFamily="34" charset="0"/>
                        </a:rPr>
                        <a:t>1.185.377</a:t>
                      </a:r>
                    </a:p>
                  </a:txBody>
                  <a:tcPr marL="6350" marR="6350" marT="6350" marB="0" anchor="ctr">
                    <a:lnL w="12700" cap="flat" cmpd="sng" algn="ctr">
                      <a:solidFill>
                        <a:srgbClr val="F5C157"/>
                      </a:solidFill>
                      <a:prstDash val="solid"/>
                      <a:round/>
                      <a:headEnd type="none" w="med" len="med"/>
                      <a:tailEnd type="none" w="med" len="med"/>
                    </a:lnL>
                    <a:lnR w="12700" cap="flat" cmpd="sng" algn="ctr">
                      <a:solidFill>
                        <a:srgbClr val="F5C157"/>
                      </a:solidFill>
                      <a:prstDash val="solid"/>
                      <a:round/>
                      <a:headEnd type="none" w="med" len="med"/>
                      <a:tailEnd type="none" w="med" len="med"/>
                    </a:lnR>
                    <a:lnT w="12700" cap="flat" cmpd="sng" algn="ctr">
                      <a:solidFill>
                        <a:srgbClr val="F5C157"/>
                      </a:solidFill>
                      <a:prstDash val="solid"/>
                      <a:round/>
                      <a:headEnd type="none" w="med" len="med"/>
                      <a:tailEnd type="none" w="med" len="med"/>
                    </a:lnT>
                    <a:lnB w="12700" cap="flat" cmpd="sng" algn="ctr">
                      <a:solidFill>
                        <a:srgbClr val="F5C157"/>
                      </a:solidFill>
                      <a:prstDash val="solid"/>
                      <a:round/>
                      <a:headEnd type="none" w="med" len="med"/>
                      <a:tailEnd type="none" w="med" len="med"/>
                    </a:lnB>
                    <a:noFill/>
                  </a:tcPr>
                </a:tc>
                <a:extLst>
                  <a:ext uri="{0D108BD9-81ED-4DB2-BD59-A6C34878D82A}">
                    <a16:rowId xmlns:a16="http://schemas.microsoft.com/office/drawing/2014/main" val="820060159"/>
                  </a:ext>
                </a:extLst>
              </a:tr>
            </a:tbl>
          </a:graphicData>
        </a:graphic>
      </p:graphicFrame>
    </p:spTree>
    <p:extLst>
      <p:ext uri="{BB962C8B-B14F-4D97-AF65-F5344CB8AC3E}">
        <p14:creationId xmlns:p14="http://schemas.microsoft.com/office/powerpoint/2010/main" val="3210401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5FE88DEE-4FEE-FF0C-CA63-5C5E0BAF0C21}"/>
              </a:ext>
            </a:extLst>
          </p:cNvPr>
          <p:cNvSpPr txBox="1"/>
          <p:nvPr/>
        </p:nvSpPr>
        <p:spPr>
          <a:xfrm>
            <a:off x="83608" y="6550715"/>
            <a:ext cx="349398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Fuente: SHD-DDP - SFD - Octubre 31 2024</a:t>
            </a:r>
            <a:endParaRPr kumimoji="0" lang="es-CO"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AEFEFEC5-6F06-22DD-61A5-BF4AE111CA4D}"/>
              </a:ext>
            </a:extLst>
          </p:cNvPr>
          <p:cNvSpPr txBox="1"/>
          <p:nvPr/>
        </p:nvSpPr>
        <p:spPr>
          <a:xfrm>
            <a:off x="1631105" y="842066"/>
            <a:ext cx="609834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Administración Central y Establecimientos Públicos</a:t>
            </a:r>
          </a:p>
        </p:txBody>
      </p:sp>
      <p:sp>
        <p:nvSpPr>
          <p:cNvPr id="6" name="TextBox 5">
            <a:extLst>
              <a:ext uri="{FF2B5EF4-FFF2-40B4-BE49-F238E27FC236}">
                <a16:creationId xmlns:a16="http://schemas.microsoft.com/office/drawing/2014/main" id="{953AAE49-980B-F17E-CE43-B1FCAC860FCC}"/>
              </a:ext>
            </a:extLst>
          </p:cNvPr>
          <p:cNvSpPr txBox="1"/>
          <p:nvPr/>
        </p:nvSpPr>
        <p:spPr>
          <a:xfrm>
            <a:off x="8849791" y="1643038"/>
            <a:ext cx="272231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Cifras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CO"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en</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a:t>
            </a:r>
            <a:r>
              <a:rPr kumimoji="0" lang="es-CO"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millones</a:t>
            </a:r>
            <a:r>
              <a:rPr kumimoji="0" lang="en-US"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de pesos </a:t>
            </a:r>
            <a:r>
              <a:rPr kumimoji="0" lang="es-CO" sz="10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corrientes</a:t>
            </a:r>
          </a:p>
        </p:txBody>
      </p:sp>
      <p:graphicFrame>
        <p:nvGraphicFramePr>
          <p:cNvPr id="10" name="Tabla 9">
            <a:extLst>
              <a:ext uri="{FF2B5EF4-FFF2-40B4-BE49-F238E27FC236}">
                <a16:creationId xmlns:a16="http://schemas.microsoft.com/office/drawing/2014/main" id="{11077B7F-EC71-470A-B155-A22329241694}"/>
              </a:ext>
            </a:extLst>
          </p:cNvPr>
          <p:cNvGraphicFramePr>
            <a:graphicFrameLocks noGrp="1"/>
          </p:cNvGraphicFramePr>
          <p:nvPr>
            <p:extLst>
              <p:ext uri="{D42A27DB-BD31-4B8C-83A1-F6EECF244321}">
                <p14:modId xmlns:p14="http://schemas.microsoft.com/office/powerpoint/2010/main" val="2035566422"/>
              </p:ext>
            </p:extLst>
          </p:nvPr>
        </p:nvGraphicFramePr>
        <p:xfrm>
          <a:off x="543698" y="1982304"/>
          <a:ext cx="10917196" cy="3797505"/>
        </p:xfrm>
        <a:graphic>
          <a:graphicData uri="http://schemas.openxmlformats.org/drawingml/2006/table">
            <a:tbl>
              <a:tblPr/>
              <a:tblGrid>
                <a:gridCol w="3904734">
                  <a:extLst>
                    <a:ext uri="{9D8B030D-6E8A-4147-A177-3AD203B41FA5}">
                      <a16:colId xmlns:a16="http://schemas.microsoft.com/office/drawing/2014/main" val="3772260377"/>
                    </a:ext>
                  </a:extLst>
                </a:gridCol>
                <a:gridCol w="2174597">
                  <a:extLst>
                    <a:ext uri="{9D8B030D-6E8A-4147-A177-3AD203B41FA5}">
                      <a16:colId xmlns:a16="http://schemas.microsoft.com/office/drawing/2014/main" val="1745402221"/>
                    </a:ext>
                  </a:extLst>
                </a:gridCol>
                <a:gridCol w="1931491">
                  <a:extLst>
                    <a:ext uri="{9D8B030D-6E8A-4147-A177-3AD203B41FA5}">
                      <a16:colId xmlns:a16="http://schemas.microsoft.com/office/drawing/2014/main" val="1478022059"/>
                    </a:ext>
                  </a:extLst>
                </a:gridCol>
                <a:gridCol w="1375856">
                  <a:extLst>
                    <a:ext uri="{9D8B030D-6E8A-4147-A177-3AD203B41FA5}">
                      <a16:colId xmlns:a16="http://schemas.microsoft.com/office/drawing/2014/main" val="1985652541"/>
                    </a:ext>
                  </a:extLst>
                </a:gridCol>
                <a:gridCol w="1530518">
                  <a:extLst>
                    <a:ext uri="{9D8B030D-6E8A-4147-A177-3AD203B41FA5}">
                      <a16:colId xmlns:a16="http://schemas.microsoft.com/office/drawing/2014/main" val="4198494895"/>
                    </a:ext>
                  </a:extLst>
                </a:gridCol>
              </a:tblGrid>
              <a:tr h="650625">
                <a:tc>
                  <a:txBody>
                    <a:bodyPr/>
                    <a:lstStyle/>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Concepto</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Presupuesto Vigente 2024</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 Programado </a:t>
                      </a:r>
                    </a:p>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2025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Variación  %</a:t>
                      </a:r>
                    </a:p>
                    <a:p>
                      <a:pPr algn="ctr" rtl="0" fontAlgn="ctr"/>
                      <a:r>
                        <a:rPr lang="es-CO" sz="1400" b="1" i="0" u="none" strike="noStrike">
                          <a:solidFill>
                            <a:srgbClr val="00296C"/>
                          </a:solidFill>
                          <a:effectLst/>
                          <a:latin typeface="Arial" panose="020B0604020202020204" pitchFamily="34" charset="0"/>
                          <a:cs typeface="Arial" panose="020B0604020202020204" pitchFamily="34" charset="0"/>
                        </a:rPr>
                        <a:t>2025/2024</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rtl="0" fontAlgn="ctr"/>
                      <a:r>
                        <a:rPr lang="es-CO" sz="1600" b="1" i="0" u="none" strike="noStrike">
                          <a:solidFill>
                            <a:srgbClr val="00296C"/>
                          </a:solidFill>
                          <a:effectLst/>
                          <a:latin typeface="Arial" panose="020B0604020202020204" pitchFamily="34" charset="0"/>
                          <a:cs typeface="Arial" panose="020B0604020202020204" pitchFamily="34" charset="0"/>
                        </a:rPr>
                        <a:t>Participación % 2025</a:t>
                      </a:r>
                    </a:p>
                  </a:txBody>
                  <a:tcPr marL="0" marR="0" marT="0"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195336328"/>
                  </a:ext>
                </a:extLst>
              </a:tr>
              <a:tr h="280049">
                <a:tc>
                  <a:txBody>
                    <a:bodyPr/>
                    <a:lstStyle/>
                    <a:p>
                      <a:pPr algn="l" rtl="0" fontAlgn="b"/>
                      <a:r>
                        <a:rPr lang="es-CO" sz="1400" b="1" i="0" u="none" strike="noStrike">
                          <a:solidFill>
                            <a:srgbClr val="000000"/>
                          </a:solidFill>
                          <a:effectLst/>
                          <a:latin typeface="Arial" panose="020B0604020202020204" pitchFamily="34" charset="0"/>
                          <a:cs typeface="Arial" panose="020B0604020202020204" pitchFamily="34" charset="0"/>
                        </a:rPr>
                        <a:t>TOTAL RENTAS E INGRESOS</a:t>
                      </a:r>
                    </a:p>
                  </a:txBody>
                  <a:tcPr marL="180000" marR="324000" marT="108000" marB="7200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34.000.808</a:t>
                      </a:r>
                    </a:p>
                  </a:txBody>
                  <a:tcPr marL="180000" marR="324000" marT="108000" marB="7200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38.432.743</a:t>
                      </a:r>
                    </a:p>
                  </a:txBody>
                  <a:tcPr marL="180000" marR="324000" marT="108000" marB="7200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13,0%</a:t>
                      </a:r>
                    </a:p>
                  </a:txBody>
                  <a:tcPr marL="180000" marR="324000" marT="108000" marB="7200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l"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extLst>
                  <a:ext uri="{0D108BD9-81ED-4DB2-BD59-A6C34878D82A}">
                    <a16:rowId xmlns:a16="http://schemas.microsoft.com/office/drawing/2014/main" val="742202326"/>
                  </a:ext>
                </a:extLst>
              </a:tr>
              <a:tr h="280049">
                <a:tc>
                  <a:txBody>
                    <a:bodyPr/>
                    <a:lstStyle/>
                    <a:p>
                      <a:pPr algn="l" rtl="0" fontAlgn="b"/>
                      <a:r>
                        <a:rPr lang="es-CO" sz="1400" b="0" i="0" u="none" strike="noStrike">
                          <a:solidFill>
                            <a:srgbClr val="000000"/>
                          </a:solidFill>
                          <a:effectLst/>
                          <a:latin typeface="Arial" panose="020B0604020202020204" pitchFamily="34" charset="0"/>
                          <a:cs typeface="Arial" panose="020B0604020202020204" pitchFamily="34" charset="0"/>
                        </a:rPr>
                        <a:t>   Ingresos Corrientes</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24.557.185</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26.606.837</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8,3%</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69,2%</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1183384913"/>
                  </a:ext>
                </a:extLst>
              </a:tr>
              <a:tr h="280049">
                <a:tc>
                  <a:txBody>
                    <a:bodyPr/>
                    <a:lstStyle/>
                    <a:p>
                      <a:pPr algn="l" rtl="0" fontAlgn="b"/>
                      <a:r>
                        <a:rPr lang="es-CO" sz="1400" b="0" i="0" u="none" strike="noStrike">
                          <a:solidFill>
                            <a:srgbClr val="000000"/>
                          </a:solidFill>
                          <a:effectLst/>
                          <a:latin typeface="Arial" panose="020B0604020202020204" pitchFamily="34" charset="0"/>
                          <a:cs typeface="Arial" panose="020B0604020202020204" pitchFamily="34" charset="0"/>
                        </a:rPr>
                        <a:t>   Recursos de Capital</a:t>
                      </a:r>
                    </a:p>
                  </a:txBody>
                  <a:tcPr marL="180000" marR="324000" marT="108000" marB="72000" anchor="b">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9.443.624</a:t>
                      </a:r>
                    </a:p>
                  </a:txBody>
                  <a:tcPr marL="180000" marR="324000" marT="108000" marB="72000" anchor="b">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11.825.906</a:t>
                      </a:r>
                    </a:p>
                  </a:txBody>
                  <a:tcPr marL="180000" marR="324000" marT="108000" marB="72000" anchor="b">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25,2%</a:t>
                      </a:r>
                    </a:p>
                  </a:txBody>
                  <a:tcPr marL="180000" marR="324000" marT="108000" marB="72000" anchor="b">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30,8%</a:t>
                      </a:r>
                    </a:p>
                  </a:txBody>
                  <a:tcPr marL="180000" marR="324000" marT="108000" marB="72000" anchor="b">
                    <a:lnL>
                      <a:noFill/>
                    </a:lnL>
                    <a:lnR>
                      <a:noFill/>
                    </a:lnR>
                    <a:lnT>
                      <a:noFill/>
                    </a:lnT>
                    <a:lnB>
                      <a:noFill/>
                    </a:lnB>
                    <a:noFill/>
                  </a:tcPr>
                </a:tc>
                <a:extLst>
                  <a:ext uri="{0D108BD9-81ED-4DB2-BD59-A6C34878D82A}">
                    <a16:rowId xmlns:a16="http://schemas.microsoft.com/office/drawing/2014/main" val="150303005"/>
                  </a:ext>
                </a:extLst>
              </a:tr>
              <a:tr h="280049">
                <a:tc>
                  <a:txBody>
                    <a:bodyPr/>
                    <a:lstStyle/>
                    <a:p>
                      <a:pPr algn="l"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r"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l"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w="6350" cap="flat" cmpd="sng" algn="ctr">
                      <a:solidFill>
                        <a:srgbClr val="000000"/>
                      </a:solidFill>
                      <a:prstDash val="dot"/>
                      <a:round/>
                      <a:headEnd type="none" w="med" len="med"/>
                      <a:tailEnd type="none" w="med" len="med"/>
                    </a:lnB>
                    <a:noFill/>
                  </a:tcPr>
                </a:tc>
                <a:tc>
                  <a:txBody>
                    <a:bodyPr/>
                    <a:lstStyle/>
                    <a:p>
                      <a:pPr algn="l"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267535137"/>
                  </a:ext>
                </a:extLst>
              </a:tr>
              <a:tr h="280049">
                <a:tc>
                  <a:txBody>
                    <a:bodyPr/>
                    <a:lstStyle/>
                    <a:p>
                      <a:pPr algn="l" rtl="0" fontAlgn="b"/>
                      <a:r>
                        <a:rPr lang="es-CO" sz="1400" b="1" i="0" u="none" strike="noStrike">
                          <a:solidFill>
                            <a:srgbClr val="000000"/>
                          </a:solidFill>
                          <a:effectLst/>
                          <a:latin typeface="Arial" panose="020B0604020202020204" pitchFamily="34" charset="0"/>
                          <a:cs typeface="Arial" panose="020B0604020202020204" pitchFamily="34" charset="0"/>
                        </a:rPr>
                        <a:t>TOTAL GASTOS E INVERSIONES</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34.000.808</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38.432.743</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r" rtl="0" fontAlgn="b"/>
                      <a:r>
                        <a:rPr lang="es-CO" sz="1400" b="1" i="0" u="none" strike="noStrike">
                          <a:solidFill>
                            <a:srgbClr val="000000"/>
                          </a:solidFill>
                          <a:effectLst/>
                          <a:latin typeface="Arial" panose="020B0604020202020204" pitchFamily="34" charset="0"/>
                          <a:cs typeface="Arial" panose="020B0604020202020204" pitchFamily="34" charset="0"/>
                        </a:rPr>
                        <a:t>13,0%</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tc>
                  <a:txBody>
                    <a:bodyPr/>
                    <a:lstStyle/>
                    <a:p>
                      <a:pPr algn="l" rtl="0" fontAlgn="b"/>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bg1">
                        <a:lumMod val="95000"/>
                      </a:schemeClr>
                    </a:solidFill>
                  </a:tcPr>
                </a:tc>
                <a:extLst>
                  <a:ext uri="{0D108BD9-81ED-4DB2-BD59-A6C34878D82A}">
                    <a16:rowId xmlns:a16="http://schemas.microsoft.com/office/drawing/2014/main" val="685489932"/>
                  </a:ext>
                </a:extLst>
              </a:tr>
              <a:tr h="280049">
                <a:tc>
                  <a:txBody>
                    <a:bodyPr/>
                    <a:lstStyle/>
                    <a:p>
                      <a:pPr algn="l" rtl="0" fontAlgn="b"/>
                      <a:r>
                        <a:rPr lang="es-CO" sz="1400" b="0" i="0" u="none" strike="noStrike">
                          <a:solidFill>
                            <a:srgbClr val="000000"/>
                          </a:solidFill>
                          <a:effectLst/>
                          <a:latin typeface="Arial" panose="020B0604020202020204" pitchFamily="34" charset="0"/>
                          <a:cs typeface="Arial" panose="020B0604020202020204" pitchFamily="34" charset="0"/>
                        </a:rPr>
                        <a:t>   Gastos de Funcionamiento</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marL="0" algn="ctr" defTabSz="914400" rtl="0" eaLnBrk="1" fontAlgn="b" latinLnBrk="0" hangingPunct="1"/>
                      <a:r>
                        <a:rPr lang="es-419" sz="1400" b="0" i="0" u="none" strike="noStrike" kern="1200">
                          <a:solidFill>
                            <a:srgbClr val="000000"/>
                          </a:solidFill>
                          <a:effectLst/>
                          <a:latin typeface="Arial" panose="020B0604020202020204" pitchFamily="34" charset="0"/>
                          <a:ea typeface="+mn-ea"/>
                          <a:cs typeface="Arial" panose="020B0604020202020204" pitchFamily="34" charset="0"/>
                        </a:rPr>
                        <a:t>              4.623.388</a:t>
                      </a:r>
                    </a:p>
                  </a:txBody>
                  <a:tcPr marL="6350" marR="6350" marT="6350" marB="0" anchor="ctr">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5.120.995</a:t>
                      </a:r>
                    </a:p>
                  </a:txBody>
                  <a:tcPr marL="180000" marR="324000" marT="108000" marB="72000" anchor="ctr">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10,8%</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13,3%</a:t>
                      </a:r>
                    </a:p>
                  </a:txBody>
                  <a:tcPr marL="180000" marR="324000" marT="108000" marB="72000" anchor="b">
                    <a:lnL>
                      <a:noFill/>
                    </a:lnL>
                    <a:lnR>
                      <a:noFill/>
                    </a:lnR>
                    <a:lnT w="6350" cap="flat" cmpd="sng" algn="ctr">
                      <a:solidFill>
                        <a:srgbClr val="000000"/>
                      </a:solidFill>
                      <a:prstDash val="dot"/>
                      <a:round/>
                      <a:headEnd type="none" w="med" len="med"/>
                      <a:tailEnd type="none" w="med" len="med"/>
                    </a:lnT>
                    <a:lnB>
                      <a:noFill/>
                    </a:lnB>
                    <a:noFill/>
                  </a:tcPr>
                </a:tc>
                <a:extLst>
                  <a:ext uri="{0D108BD9-81ED-4DB2-BD59-A6C34878D82A}">
                    <a16:rowId xmlns:a16="http://schemas.microsoft.com/office/drawing/2014/main" val="3243782881"/>
                  </a:ext>
                </a:extLst>
              </a:tr>
              <a:tr h="280049">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1400" b="0" i="0" u="none" strike="noStrike">
                          <a:solidFill>
                            <a:srgbClr val="000000"/>
                          </a:solidFill>
                          <a:effectLst/>
                          <a:latin typeface="Arial" panose="020B0604020202020204" pitchFamily="34" charset="0"/>
                          <a:cs typeface="Arial" panose="020B0604020202020204" pitchFamily="34" charset="0"/>
                        </a:rPr>
                        <a:t>   Servicio de la Deuda </a:t>
                      </a:r>
                      <a:r>
                        <a:rPr lang="es-CO" sz="1100" b="0" i="0" u="none" strike="noStrike">
                          <a:solidFill>
                            <a:srgbClr val="000000"/>
                          </a:solidFill>
                          <a:effectLst/>
                          <a:latin typeface="Arial" panose="020B0604020202020204" pitchFamily="34" charset="0"/>
                          <a:cs typeface="Arial" panose="020B0604020202020204" pitchFamily="34" charset="0"/>
                        </a:rPr>
                        <a:t>* Incluye Foncep</a:t>
                      </a:r>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180000" marR="324000" marT="108000" marB="72000" anchor="b">
                    <a:lnL>
                      <a:noFill/>
                    </a:lnL>
                    <a:lnR>
                      <a:noFill/>
                    </a:lnR>
                    <a:lnT>
                      <a:noFill/>
                    </a:lnT>
                    <a:lnB>
                      <a:noFill/>
                    </a:lnB>
                    <a:noFill/>
                  </a:tcPr>
                </a:tc>
                <a:tc>
                  <a:txBody>
                    <a:bodyPr/>
                    <a:lstStyle/>
                    <a:p>
                      <a:pPr marL="0" algn="ctr" defTabSz="914400" rtl="0" eaLnBrk="1" fontAlgn="b" latinLnBrk="0" hangingPunct="1"/>
                      <a:r>
                        <a:rPr lang="es-419" sz="1400" b="0" i="0" u="none" strike="noStrike" kern="1200">
                          <a:solidFill>
                            <a:srgbClr val="000000"/>
                          </a:solidFill>
                          <a:effectLst/>
                          <a:latin typeface="Arial" panose="020B0604020202020204" pitchFamily="34" charset="0"/>
                          <a:ea typeface="+mn-ea"/>
                          <a:cs typeface="Arial" panose="020B0604020202020204" pitchFamily="34" charset="0"/>
                        </a:rPr>
                        <a:t>              2.082.599</a:t>
                      </a:r>
                    </a:p>
                  </a:txBody>
                  <a:tcPr marL="6350" marR="6350" marT="6350" marB="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2.029.135</a:t>
                      </a:r>
                    </a:p>
                  </a:txBody>
                  <a:tcPr marL="180000" marR="324000" marT="108000" marB="7200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-2,6%</a:t>
                      </a:r>
                    </a:p>
                  </a:txBody>
                  <a:tcPr marL="180000" marR="324000" marT="108000" marB="72000" anchor="b">
                    <a:lnL>
                      <a:noFill/>
                    </a:lnL>
                    <a:lnR>
                      <a:noFill/>
                    </a:lnR>
                    <a:lnT>
                      <a:noFill/>
                    </a:lnT>
                    <a:lnB>
                      <a:noFill/>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5,3%</a:t>
                      </a:r>
                    </a:p>
                  </a:txBody>
                  <a:tcPr marL="180000" marR="324000" marT="108000" marB="72000" anchor="b">
                    <a:lnL>
                      <a:noFill/>
                    </a:lnL>
                    <a:lnR>
                      <a:noFill/>
                    </a:lnR>
                    <a:lnT>
                      <a:noFill/>
                    </a:lnT>
                    <a:lnB>
                      <a:noFill/>
                    </a:lnB>
                    <a:noFill/>
                  </a:tcPr>
                </a:tc>
                <a:extLst>
                  <a:ext uri="{0D108BD9-81ED-4DB2-BD59-A6C34878D82A}">
                    <a16:rowId xmlns:a16="http://schemas.microsoft.com/office/drawing/2014/main" val="4118748371"/>
                  </a:ext>
                </a:extLst>
              </a:tr>
              <a:tr h="280049">
                <a:tc>
                  <a:txBody>
                    <a:bodyPr/>
                    <a:lstStyle/>
                    <a:p>
                      <a:pPr algn="l" rtl="0" fontAlgn="b"/>
                      <a:r>
                        <a:rPr lang="es-CO" sz="1400" b="0" i="0" u="none" strike="noStrike">
                          <a:solidFill>
                            <a:srgbClr val="000000"/>
                          </a:solidFill>
                          <a:effectLst/>
                          <a:latin typeface="Arial" panose="020B0604020202020204" pitchFamily="34" charset="0"/>
                          <a:cs typeface="Arial" panose="020B0604020202020204" pitchFamily="34" charset="0"/>
                        </a:rPr>
                        <a:t>   Inversión</a:t>
                      </a:r>
                    </a:p>
                  </a:txBody>
                  <a:tcPr marL="180000" marR="324000" marT="108000" marB="7200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es-419" sz="1400" b="0" i="0" u="none" strike="noStrike" kern="1200">
                          <a:solidFill>
                            <a:srgbClr val="000000"/>
                          </a:solidFill>
                          <a:effectLst/>
                          <a:latin typeface="Arial" panose="020B0604020202020204" pitchFamily="34" charset="0"/>
                          <a:ea typeface="+mn-ea"/>
                          <a:cs typeface="Arial" panose="020B0604020202020204" pitchFamily="34" charset="0"/>
                        </a:rPr>
                        <a:t>            27.294.822</a:t>
                      </a:r>
                    </a:p>
                  </a:txBody>
                  <a:tcPr marL="6350" marR="6350" marT="6350"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31.282.614</a:t>
                      </a:r>
                    </a:p>
                  </a:txBody>
                  <a:tcPr marL="180000" marR="324000" marT="108000" marB="7200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14,6%</a:t>
                      </a:r>
                    </a:p>
                  </a:txBody>
                  <a:tcPr marL="180000" marR="324000" marT="108000" marB="7200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r" rtl="0" fontAlgn="b"/>
                      <a:r>
                        <a:rPr lang="es-CO" sz="1400" b="0" i="0" u="none" strike="noStrike">
                          <a:solidFill>
                            <a:srgbClr val="000000"/>
                          </a:solidFill>
                          <a:effectLst/>
                          <a:latin typeface="Arial" panose="020B0604020202020204" pitchFamily="34" charset="0"/>
                          <a:cs typeface="Arial" panose="020B0604020202020204" pitchFamily="34" charset="0"/>
                        </a:rPr>
                        <a:t>81,4%</a:t>
                      </a:r>
                    </a:p>
                  </a:txBody>
                  <a:tcPr marL="180000" marR="324000" marT="108000" marB="7200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07529495"/>
                  </a:ext>
                </a:extLst>
              </a:tr>
            </a:tbl>
          </a:graphicData>
        </a:graphic>
      </p:graphicFrame>
      <p:sp>
        <p:nvSpPr>
          <p:cNvPr id="2" name="Título 3">
            <a:extLst>
              <a:ext uri="{FF2B5EF4-FFF2-40B4-BE49-F238E27FC236}">
                <a16:creationId xmlns:a16="http://schemas.microsoft.com/office/drawing/2014/main" id="{5874828B-BF5A-4E92-E8A4-5021EA323852}"/>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Ingresos  y Gastos 2025 Presupuesto Anual </a:t>
            </a:r>
          </a:p>
        </p:txBody>
      </p:sp>
      <p:sp>
        <p:nvSpPr>
          <p:cNvPr id="3" name="Elipse 2">
            <a:extLst>
              <a:ext uri="{FF2B5EF4-FFF2-40B4-BE49-F238E27FC236}">
                <a16:creationId xmlns:a16="http://schemas.microsoft.com/office/drawing/2014/main" id="{55909841-A0E9-7DE0-94EE-BD0927C49F75}"/>
              </a:ext>
            </a:extLst>
          </p:cNvPr>
          <p:cNvSpPr/>
          <p:nvPr/>
        </p:nvSpPr>
        <p:spPr>
          <a:xfrm>
            <a:off x="8849791" y="4182035"/>
            <a:ext cx="1006903" cy="1683124"/>
          </a:xfrm>
          <a:prstGeom prst="ellipse">
            <a:avLst/>
          </a:prstGeom>
          <a:noFill/>
          <a:ln w="38100">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2845921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D7CF02-8527-0358-EA57-260FF2E10F0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907C2CE-E39F-9F4B-4AFF-7DBB67C77557}"/>
              </a:ext>
            </a:extLst>
          </p:cNvPr>
          <p:cNvSpPr txBox="1"/>
          <p:nvPr/>
        </p:nvSpPr>
        <p:spPr>
          <a:xfrm>
            <a:off x="1564153" y="364504"/>
            <a:ext cx="9063693" cy="338142"/>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s-MX" sz="2600" b="0" i="0" u="none" strike="noStrike" kern="1200" cap="none" spc="0" normalizeH="0" baseline="0" noProof="0">
                <a:ln>
                  <a:noFill/>
                </a:ln>
                <a:solidFill>
                  <a:srgbClr val="002060"/>
                </a:solidFill>
                <a:effectLst/>
                <a:uLnTx/>
                <a:uFillTx/>
                <a:latin typeface="Oswald Medium"/>
                <a:ea typeface="+mj-ea"/>
                <a:cs typeface="+mj-cs"/>
              </a:rPr>
              <a:t>Funcionamiento por concepto de gasto – Presupuesto Anual</a:t>
            </a:r>
            <a:endParaRPr kumimoji="0" lang="en-US" sz="2600" b="0" i="0" u="none" strike="noStrike" kern="1200" cap="none" spc="0" normalizeH="0" baseline="0" noProof="0">
              <a:ln>
                <a:noFill/>
              </a:ln>
              <a:solidFill>
                <a:srgbClr val="002060"/>
              </a:solidFill>
              <a:effectLst/>
              <a:uLnTx/>
              <a:uFillTx/>
              <a:latin typeface="Oswald Medium"/>
              <a:ea typeface="+mj-ea"/>
              <a:cs typeface="+mj-cs"/>
            </a:endParaRPr>
          </a:p>
        </p:txBody>
      </p:sp>
      <p:sp>
        <p:nvSpPr>
          <p:cNvPr id="12" name="TextBox 5">
            <a:extLst>
              <a:ext uri="{FF2B5EF4-FFF2-40B4-BE49-F238E27FC236}">
                <a16:creationId xmlns:a16="http://schemas.microsoft.com/office/drawing/2014/main" id="{E35ED352-D3A4-44A3-2D8A-BD24DA3054DF}"/>
              </a:ext>
            </a:extLst>
          </p:cNvPr>
          <p:cNvSpPr txBox="1"/>
          <p:nvPr/>
        </p:nvSpPr>
        <p:spPr>
          <a:xfrm>
            <a:off x="7512918" y="826541"/>
            <a:ext cx="2519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millones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sp>
        <p:nvSpPr>
          <p:cNvPr id="15" name="CuadroTexto 14">
            <a:extLst>
              <a:ext uri="{FF2B5EF4-FFF2-40B4-BE49-F238E27FC236}">
                <a16:creationId xmlns:a16="http://schemas.microsoft.com/office/drawing/2014/main" id="{B532E6A1-7C3E-8407-3BF0-DECA11349C84}"/>
              </a:ext>
            </a:extLst>
          </p:cNvPr>
          <p:cNvSpPr txBox="1"/>
          <p:nvPr/>
        </p:nvSpPr>
        <p:spPr>
          <a:xfrm>
            <a:off x="1367686" y="6078204"/>
            <a:ext cx="16102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Fuente: SHD-DDP - SFD</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endParaRPr>
          </a:p>
        </p:txBody>
      </p:sp>
      <p:graphicFrame>
        <p:nvGraphicFramePr>
          <p:cNvPr id="8" name="Marcador de contenido 7">
            <a:extLst>
              <a:ext uri="{FF2B5EF4-FFF2-40B4-BE49-F238E27FC236}">
                <a16:creationId xmlns:a16="http://schemas.microsoft.com/office/drawing/2014/main" id="{D7A6AB57-EB7A-A0B7-975E-D22B3E6D2B1F}"/>
              </a:ext>
            </a:extLst>
          </p:cNvPr>
          <p:cNvGraphicFramePr>
            <a:graphicFrameLocks noGrp="1"/>
          </p:cNvGraphicFramePr>
          <p:nvPr>
            <p:ph idx="1"/>
            <p:extLst>
              <p:ext uri="{D42A27DB-BD31-4B8C-83A1-F6EECF244321}">
                <p14:modId xmlns:p14="http://schemas.microsoft.com/office/powerpoint/2010/main" val="1608335610"/>
              </p:ext>
            </p:extLst>
          </p:nvPr>
        </p:nvGraphicFramePr>
        <p:xfrm>
          <a:off x="1500034" y="1072762"/>
          <a:ext cx="8367866" cy="4968240"/>
        </p:xfrm>
        <a:graphic>
          <a:graphicData uri="http://schemas.openxmlformats.org/drawingml/2006/table">
            <a:tbl>
              <a:tblPr/>
              <a:tblGrid>
                <a:gridCol w="4329266">
                  <a:extLst>
                    <a:ext uri="{9D8B030D-6E8A-4147-A177-3AD203B41FA5}">
                      <a16:colId xmlns:a16="http://schemas.microsoft.com/office/drawing/2014/main" val="67147778"/>
                    </a:ext>
                  </a:extLst>
                </a:gridCol>
                <a:gridCol w="1621818">
                  <a:extLst>
                    <a:ext uri="{9D8B030D-6E8A-4147-A177-3AD203B41FA5}">
                      <a16:colId xmlns:a16="http://schemas.microsoft.com/office/drawing/2014/main" val="3258057453"/>
                    </a:ext>
                  </a:extLst>
                </a:gridCol>
                <a:gridCol w="1378550">
                  <a:extLst>
                    <a:ext uri="{9D8B030D-6E8A-4147-A177-3AD203B41FA5}">
                      <a16:colId xmlns:a16="http://schemas.microsoft.com/office/drawing/2014/main" val="2947904977"/>
                    </a:ext>
                  </a:extLst>
                </a:gridCol>
                <a:gridCol w="1038232">
                  <a:extLst>
                    <a:ext uri="{9D8B030D-6E8A-4147-A177-3AD203B41FA5}">
                      <a16:colId xmlns:a16="http://schemas.microsoft.com/office/drawing/2014/main" val="1810042849"/>
                    </a:ext>
                  </a:extLst>
                </a:gridCol>
              </a:tblGrid>
              <a:tr h="513264">
                <a:tc>
                  <a:txBody>
                    <a:bodyPr/>
                    <a:lstStyle/>
                    <a:p>
                      <a:pPr algn="ctr" rtl="0" fontAlgn="ctr"/>
                      <a:r>
                        <a:rPr lang="es-CO" sz="1600" b="1" i="0" u="none" strike="noStrike">
                          <a:solidFill>
                            <a:srgbClr val="000000"/>
                          </a:solidFill>
                          <a:effectLst/>
                          <a:latin typeface="Aptos Narrow"/>
                        </a:rPr>
                        <a:t>Concepto</a:t>
                      </a:r>
                    </a:p>
                  </a:txBody>
                  <a:tcPr marL="45720" marR="45720" anchor="ctr">
                    <a:lnL>
                      <a:noFill/>
                    </a:lnL>
                    <a:lnR>
                      <a:noFill/>
                    </a:lnR>
                    <a:lnT>
                      <a:noFill/>
                    </a:lnT>
                    <a:lnB>
                      <a:noFill/>
                    </a:lnB>
                    <a:solidFill>
                      <a:schemeClr val="accent1"/>
                    </a:solidFill>
                  </a:tcPr>
                </a:tc>
                <a:tc>
                  <a:txBody>
                    <a:bodyPr/>
                    <a:lstStyle/>
                    <a:p>
                      <a:pPr algn="ctr" rtl="0" fontAlgn="ctr"/>
                      <a:r>
                        <a:rPr lang="es-CO" sz="1600" b="1" i="0" u="none" strike="noStrike">
                          <a:solidFill>
                            <a:srgbClr val="000000"/>
                          </a:solidFill>
                          <a:effectLst/>
                          <a:latin typeface="Aptos Narrow"/>
                        </a:rPr>
                        <a:t> Apropiación </a:t>
                      </a:r>
                    </a:p>
                    <a:p>
                      <a:pPr algn="ctr" rtl="0" fontAlgn="ctr"/>
                      <a:r>
                        <a:rPr lang="es-CO" sz="1600" b="1" i="0" u="none" strike="noStrike">
                          <a:solidFill>
                            <a:srgbClr val="000000"/>
                          </a:solidFill>
                          <a:effectLst/>
                          <a:latin typeface="Aptos Narrow"/>
                        </a:rPr>
                        <a:t>2024</a:t>
                      </a:r>
                    </a:p>
                  </a:txBody>
                  <a:tcPr marL="45720" marR="45720" anchor="ctr">
                    <a:lnL>
                      <a:noFill/>
                    </a:lnL>
                    <a:lnR>
                      <a:noFill/>
                    </a:lnR>
                    <a:lnT>
                      <a:noFill/>
                    </a:lnT>
                    <a:lnB>
                      <a:noFill/>
                    </a:lnB>
                    <a:solidFill>
                      <a:schemeClr val="accent1"/>
                    </a:solidFill>
                  </a:tcPr>
                </a:tc>
                <a:tc>
                  <a:txBody>
                    <a:bodyPr/>
                    <a:lstStyle/>
                    <a:p>
                      <a:pPr algn="ctr" rtl="0" fontAlgn="ctr"/>
                      <a:r>
                        <a:rPr lang="es-CO" sz="1600" b="1" i="0" u="none" strike="noStrike">
                          <a:solidFill>
                            <a:srgbClr val="000000"/>
                          </a:solidFill>
                          <a:effectLst/>
                          <a:latin typeface="Aptos Narrow"/>
                        </a:rPr>
                        <a:t> Programado 2025 </a:t>
                      </a:r>
                    </a:p>
                  </a:txBody>
                  <a:tcPr marL="45720" marR="45720" anchor="ctr">
                    <a:lnL>
                      <a:noFill/>
                    </a:lnL>
                    <a:lnR>
                      <a:noFill/>
                    </a:lnR>
                    <a:lnT>
                      <a:noFill/>
                    </a:lnT>
                    <a:lnB>
                      <a:noFill/>
                    </a:lnB>
                    <a:solidFill>
                      <a:schemeClr val="accent1"/>
                    </a:solidFill>
                  </a:tcPr>
                </a:tc>
                <a:tc>
                  <a:txBody>
                    <a:bodyPr/>
                    <a:lstStyle/>
                    <a:p>
                      <a:pPr algn="ctr" rtl="0" fontAlgn="ctr"/>
                      <a:r>
                        <a:rPr lang="es-CO" sz="1600" b="1" i="0" u="none" strike="noStrike">
                          <a:solidFill>
                            <a:srgbClr val="000000"/>
                          </a:solidFill>
                          <a:effectLst/>
                          <a:latin typeface="Aptos Narrow"/>
                        </a:rPr>
                        <a:t> Variación % </a:t>
                      </a:r>
                    </a:p>
                  </a:txBody>
                  <a:tcPr marL="45720" marR="45720" anchor="ctr">
                    <a:lnL>
                      <a:noFill/>
                    </a:lnL>
                    <a:lnR>
                      <a:noFill/>
                    </a:lnR>
                    <a:lnT>
                      <a:noFill/>
                    </a:lnT>
                    <a:lnB>
                      <a:noFill/>
                    </a:lnB>
                    <a:solidFill>
                      <a:schemeClr val="accent1"/>
                    </a:solidFill>
                  </a:tcPr>
                </a:tc>
                <a:extLst>
                  <a:ext uri="{0D108BD9-81ED-4DB2-BD59-A6C34878D82A}">
                    <a16:rowId xmlns:a16="http://schemas.microsoft.com/office/drawing/2014/main" val="481949457"/>
                  </a:ext>
                </a:extLst>
              </a:tr>
              <a:tr h="256633">
                <a:tc>
                  <a:txBody>
                    <a:bodyPr/>
                    <a:lstStyle/>
                    <a:p>
                      <a:pPr algn="l" rtl="0" fontAlgn="ctr"/>
                      <a:r>
                        <a:rPr lang="es-CO" sz="1500" b="1" i="0" u="none" strike="noStrike">
                          <a:solidFill>
                            <a:srgbClr val="000000"/>
                          </a:solidFill>
                          <a:effectLst/>
                          <a:latin typeface="Aptos Narrow"/>
                        </a:rPr>
                        <a:t>Gastos de Funcionamiento</a:t>
                      </a:r>
                    </a:p>
                  </a:txBody>
                  <a:tcPr marL="45720" marR="45720" anchor="ctr">
                    <a:lnL>
                      <a:noFill/>
                    </a:lnL>
                    <a:lnR>
                      <a:noFill/>
                    </a:lnR>
                    <a:lnT>
                      <a:noFill/>
                    </a:lnT>
                    <a:lnB>
                      <a:noFill/>
                    </a:lnB>
                    <a:solidFill>
                      <a:schemeClr val="bg2">
                        <a:lumMod val="85000"/>
                      </a:schemeClr>
                    </a:solidFill>
                  </a:tcPr>
                </a:tc>
                <a:tc>
                  <a:txBody>
                    <a:bodyPr/>
                    <a:lstStyle/>
                    <a:p>
                      <a:pPr algn="r" fontAlgn="ctr"/>
                      <a:r>
                        <a:rPr lang="es-419" sz="1600" b="1" i="0" u="none" strike="noStrike">
                          <a:solidFill>
                            <a:srgbClr val="000000"/>
                          </a:solidFill>
                          <a:effectLst/>
                          <a:latin typeface="Aptos Narrow"/>
                        </a:rPr>
                        <a:t>4.623.388</a:t>
                      </a:r>
                    </a:p>
                  </a:txBody>
                  <a:tcPr marL="0" marR="0" marT="0" marB="0" anchor="ctr">
                    <a:lnL>
                      <a:noFill/>
                    </a:lnL>
                    <a:lnR>
                      <a:noFill/>
                    </a:lnR>
                    <a:lnT>
                      <a:noFill/>
                    </a:lnT>
                    <a:lnB>
                      <a:noFill/>
                    </a:lnB>
                    <a:solidFill>
                      <a:schemeClr val="bg2">
                        <a:lumMod val="85000"/>
                      </a:schemeClr>
                    </a:solidFill>
                  </a:tcPr>
                </a:tc>
                <a:tc>
                  <a:txBody>
                    <a:bodyPr/>
                    <a:lstStyle/>
                    <a:p>
                      <a:pPr algn="r" rtl="0" fontAlgn="ctr"/>
                      <a:r>
                        <a:rPr lang="es-CO" sz="1500" b="1" i="0" u="none" strike="noStrike">
                          <a:solidFill>
                            <a:srgbClr val="000000"/>
                          </a:solidFill>
                          <a:effectLst/>
                          <a:latin typeface="Aptos Narrow"/>
                        </a:rPr>
                        <a:t>5.120.995</a:t>
                      </a:r>
                    </a:p>
                  </a:txBody>
                  <a:tcPr marL="45720" marR="45720" anchor="ctr">
                    <a:lnL>
                      <a:noFill/>
                    </a:lnL>
                    <a:lnR>
                      <a:noFill/>
                    </a:lnR>
                    <a:lnT>
                      <a:noFill/>
                    </a:lnT>
                    <a:lnB>
                      <a:noFill/>
                    </a:lnB>
                    <a:solidFill>
                      <a:schemeClr val="bg2">
                        <a:lumMod val="85000"/>
                      </a:schemeClr>
                    </a:solidFill>
                  </a:tcPr>
                </a:tc>
                <a:tc>
                  <a:txBody>
                    <a:bodyPr/>
                    <a:lstStyle/>
                    <a:p>
                      <a:pPr algn="ctr" rtl="0" fontAlgn="ctr"/>
                      <a:r>
                        <a:rPr lang="es-CO" sz="1500" b="1" i="0" u="none" strike="noStrike">
                          <a:solidFill>
                            <a:srgbClr val="000000"/>
                          </a:solidFill>
                          <a:effectLst/>
                          <a:latin typeface="Aptos Narrow"/>
                        </a:rPr>
                        <a:t>11%</a:t>
                      </a:r>
                    </a:p>
                  </a:txBody>
                  <a:tcPr marL="45720" marR="45720" anchor="ctr">
                    <a:lnL>
                      <a:noFill/>
                    </a:lnL>
                    <a:lnR>
                      <a:noFill/>
                    </a:lnR>
                    <a:lnT>
                      <a:noFill/>
                    </a:lnT>
                    <a:lnB>
                      <a:noFill/>
                    </a:lnB>
                    <a:solidFill>
                      <a:schemeClr val="bg2">
                        <a:lumMod val="85000"/>
                      </a:schemeClr>
                    </a:solidFill>
                  </a:tcPr>
                </a:tc>
                <a:extLst>
                  <a:ext uri="{0D108BD9-81ED-4DB2-BD59-A6C34878D82A}">
                    <a16:rowId xmlns:a16="http://schemas.microsoft.com/office/drawing/2014/main" val="3162860444"/>
                  </a:ext>
                </a:extLst>
              </a:tr>
              <a:tr h="256633">
                <a:tc>
                  <a:txBody>
                    <a:bodyPr/>
                    <a:lstStyle/>
                    <a:p>
                      <a:pPr algn="l" rtl="0" fontAlgn="ctr"/>
                      <a:r>
                        <a:rPr lang="es-CO" sz="1500" b="0" i="0" u="none" strike="noStrike">
                          <a:solidFill>
                            <a:srgbClr val="000000"/>
                          </a:solidFill>
                          <a:effectLst/>
                          <a:latin typeface="Aptos Narrow"/>
                        </a:rPr>
                        <a:t>    Gastos de personal</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2.386.404</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2.613.595</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10%</a:t>
                      </a:r>
                    </a:p>
                  </a:txBody>
                  <a:tcPr marL="45720" marR="45720" anchor="ctr">
                    <a:lnL>
                      <a:noFill/>
                    </a:lnL>
                    <a:lnR>
                      <a:noFill/>
                    </a:lnR>
                    <a:lnT>
                      <a:noFill/>
                    </a:lnT>
                    <a:lnB>
                      <a:noFill/>
                    </a:lnB>
                    <a:noFill/>
                  </a:tcPr>
                </a:tc>
                <a:extLst>
                  <a:ext uri="{0D108BD9-81ED-4DB2-BD59-A6C34878D82A}">
                    <a16:rowId xmlns:a16="http://schemas.microsoft.com/office/drawing/2014/main" val="1286162196"/>
                  </a:ext>
                </a:extLst>
              </a:tr>
              <a:tr h="256633">
                <a:tc>
                  <a:txBody>
                    <a:bodyPr/>
                    <a:lstStyle/>
                    <a:p>
                      <a:pPr algn="l" rtl="0" fontAlgn="ctr"/>
                      <a:r>
                        <a:rPr lang="es-ES" sz="1500" b="0" i="0" u="none" strike="noStrike">
                          <a:solidFill>
                            <a:srgbClr val="000000"/>
                          </a:solidFill>
                          <a:effectLst/>
                          <a:latin typeface="Aptos Narrow"/>
                        </a:rPr>
                        <a:t>    Adquisición de bienes y servicios</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716.457</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708.673</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-1%</a:t>
                      </a:r>
                    </a:p>
                  </a:txBody>
                  <a:tcPr marL="45720" marR="45720" anchor="ctr">
                    <a:lnL>
                      <a:noFill/>
                    </a:lnL>
                    <a:lnR>
                      <a:noFill/>
                    </a:lnR>
                    <a:lnT>
                      <a:noFill/>
                    </a:lnT>
                    <a:lnB>
                      <a:noFill/>
                    </a:lnB>
                    <a:noFill/>
                  </a:tcPr>
                </a:tc>
                <a:extLst>
                  <a:ext uri="{0D108BD9-81ED-4DB2-BD59-A6C34878D82A}">
                    <a16:rowId xmlns:a16="http://schemas.microsoft.com/office/drawing/2014/main" val="1790215670"/>
                  </a:ext>
                </a:extLst>
              </a:tr>
              <a:tr h="256633">
                <a:tc>
                  <a:txBody>
                    <a:bodyPr/>
                    <a:lstStyle/>
                    <a:p>
                      <a:pPr algn="l" rtl="0" fontAlgn="ctr"/>
                      <a:r>
                        <a:rPr lang="es-CO" sz="1500" b="0" i="0" u="none" strike="noStrike">
                          <a:solidFill>
                            <a:srgbClr val="000000"/>
                          </a:solidFill>
                          <a:effectLst/>
                          <a:latin typeface="Aptos Narrow"/>
                        </a:rPr>
                        <a:t>    Transferencias corrientes</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562.176</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562.375</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0%</a:t>
                      </a:r>
                    </a:p>
                  </a:txBody>
                  <a:tcPr marL="45720" marR="45720" anchor="ctr">
                    <a:lnL>
                      <a:noFill/>
                    </a:lnL>
                    <a:lnR>
                      <a:noFill/>
                    </a:lnR>
                    <a:lnT>
                      <a:noFill/>
                    </a:lnT>
                    <a:lnB>
                      <a:noFill/>
                    </a:lnB>
                    <a:noFill/>
                  </a:tcPr>
                </a:tc>
                <a:extLst>
                  <a:ext uri="{0D108BD9-81ED-4DB2-BD59-A6C34878D82A}">
                    <a16:rowId xmlns:a16="http://schemas.microsoft.com/office/drawing/2014/main" val="1669037312"/>
                  </a:ext>
                </a:extLst>
              </a:tr>
              <a:tr h="256633">
                <a:tc>
                  <a:txBody>
                    <a:bodyPr/>
                    <a:lstStyle/>
                    <a:p>
                      <a:pPr algn="l" rtl="0" fontAlgn="ctr"/>
                      <a:r>
                        <a:rPr lang="es-CO" sz="1500" b="0" i="0" u="none" strike="noStrike">
                          <a:solidFill>
                            <a:srgbClr val="000000"/>
                          </a:solidFill>
                          <a:effectLst/>
                          <a:latin typeface="Aptos Narrow"/>
                        </a:rPr>
                        <a:t>    Transferencia FOMAG</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0</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114.709</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100%</a:t>
                      </a:r>
                    </a:p>
                  </a:txBody>
                  <a:tcPr marL="45720" marR="45720" anchor="ctr">
                    <a:lnL>
                      <a:noFill/>
                    </a:lnL>
                    <a:lnR>
                      <a:noFill/>
                    </a:lnR>
                    <a:lnT>
                      <a:noFill/>
                    </a:lnT>
                    <a:lnB>
                      <a:noFill/>
                    </a:lnB>
                    <a:noFill/>
                  </a:tcPr>
                </a:tc>
                <a:extLst>
                  <a:ext uri="{0D108BD9-81ED-4DB2-BD59-A6C34878D82A}">
                    <a16:rowId xmlns:a16="http://schemas.microsoft.com/office/drawing/2014/main" val="1919465754"/>
                  </a:ext>
                </a:extLst>
              </a:tr>
              <a:tr h="256633">
                <a:tc>
                  <a:txBody>
                    <a:bodyPr/>
                    <a:lstStyle/>
                    <a:p>
                      <a:pPr algn="l" rtl="0" fontAlgn="ctr"/>
                      <a:r>
                        <a:rPr lang="es-CO" sz="1500" b="0" i="0" u="none" strike="noStrike">
                          <a:solidFill>
                            <a:srgbClr val="000000"/>
                          </a:solidFill>
                          <a:effectLst/>
                          <a:latin typeface="Aptos Narrow"/>
                        </a:rPr>
                        <a:t>    Disminución de pasivos</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33.250</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26.338</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-21%</a:t>
                      </a:r>
                    </a:p>
                  </a:txBody>
                  <a:tcPr marL="45720" marR="45720" anchor="ctr">
                    <a:lnL>
                      <a:noFill/>
                    </a:lnL>
                    <a:lnR>
                      <a:noFill/>
                    </a:lnR>
                    <a:lnT>
                      <a:noFill/>
                    </a:lnT>
                    <a:lnB>
                      <a:noFill/>
                    </a:lnB>
                    <a:noFill/>
                  </a:tcPr>
                </a:tc>
                <a:extLst>
                  <a:ext uri="{0D108BD9-81ED-4DB2-BD59-A6C34878D82A}">
                    <a16:rowId xmlns:a16="http://schemas.microsoft.com/office/drawing/2014/main" val="2735137831"/>
                  </a:ext>
                </a:extLst>
              </a:tr>
              <a:tr h="308778">
                <a:tc>
                  <a:txBody>
                    <a:bodyPr/>
                    <a:lstStyle/>
                    <a:p>
                      <a:pPr algn="l" rtl="0" fontAlgn="ctr"/>
                      <a:r>
                        <a:rPr lang="es-CO" sz="1500" b="0" i="0" u="none" strike="noStrike">
                          <a:solidFill>
                            <a:srgbClr val="000000"/>
                          </a:solidFill>
                          <a:effectLst/>
                          <a:latin typeface="Aptos Narrow"/>
                        </a:rPr>
                        <a:t>    Gastos por tributos, tasas, contribuciones, multas,   </a:t>
                      </a:r>
                    </a:p>
                  </a:txBody>
                  <a:tcPr marL="45720" marR="45720" anchor="ctr">
                    <a:lnL>
                      <a:noFill/>
                    </a:lnL>
                    <a:lnR>
                      <a:noFill/>
                    </a:lnR>
                    <a:lnT>
                      <a:noFill/>
                    </a:lnT>
                    <a:lnB>
                      <a:noFill/>
                    </a:lnB>
                    <a:noFill/>
                  </a:tcPr>
                </a:tc>
                <a:tc>
                  <a:txBody>
                    <a:bodyPr/>
                    <a:lstStyle/>
                    <a:p>
                      <a:pPr algn="r" fontAlgn="ctr"/>
                      <a:r>
                        <a:rPr lang="es-419" sz="1600" b="0" i="0" u="none" strike="noStrike">
                          <a:solidFill>
                            <a:srgbClr val="000000"/>
                          </a:solidFill>
                          <a:effectLst/>
                          <a:latin typeface="Aptos Narrow"/>
                        </a:rPr>
                        <a:t>1.117</a:t>
                      </a:r>
                    </a:p>
                  </a:txBody>
                  <a:tcPr marL="0" marR="0" marT="0" marB="0" anchor="ctr">
                    <a:lnL>
                      <a:noFill/>
                    </a:lnL>
                    <a:lnR>
                      <a:noFill/>
                    </a:lnR>
                    <a:lnT>
                      <a:noFill/>
                    </a:lnT>
                    <a:lnB>
                      <a:noFill/>
                    </a:lnB>
                    <a:noFill/>
                  </a:tcPr>
                </a:tc>
                <a:tc>
                  <a:txBody>
                    <a:bodyPr/>
                    <a:lstStyle/>
                    <a:p>
                      <a:pPr algn="r" rtl="0" fontAlgn="ctr"/>
                      <a:r>
                        <a:rPr lang="es-CO" sz="1500" b="0" i="0" u="none" strike="noStrike">
                          <a:solidFill>
                            <a:srgbClr val="000000"/>
                          </a:solidFill>
                          <a:effectLst/>
                          <a:latin typeface="Aptos Narrow"/>
                        </a:rPr>
                        <a:t>364</a:t>
                      </a:r>
                    </a:p>
                  </a:txBody>
                  <a:tcPr marL="45720" marR="45720" anchor="ctr">
                    <a:lnL>
                      <a:noFill/>
                    </a:lnL>
                    <a:lnR>
                      <a:noFill/>
                    </a:lnR>
                    <a:lnT>
                      <a:noFill/>
                    </a:lnT>
                    <a:lnB>
                      <a:noFill/>
                    </a:lnB>
                    <a:noFill/>
                  </a:tcPr>
                </a:tc>
                <a:tc>
                  <a:txBody>
                    <a:bodyPr/>
                    <a:lstStyle/>
                    <a:p>
                      <a:pPr algn="ctr" rtl="0" fontAlgn="ctr"/>
                      <a:r>
                        <a:rPr lang="es-CO" sz="1500" b="0" i="0" u="none" strike="noStrike">
                          <a:solidFill>
                            <a:srgbClr val="000000"/>
                          </a:solidFill>
                          <a:effectLst/>
                          <a:latin typeface="Aptos Narrow"/>
                        </a:rPr>
                        <a:t>-67%</a:t>
                      </a:r>
                    </a:p>
                  </a:txBody>
                  <a:tcPr marL="45720" marR="45720" anchor="ctr">
                    <a:lnL>
                      <a:noFill/>
                    </a:lnL>
                    <a:lnR>
                      <a:noFill/>
                    </a:lnR>
                    <a:lnT>
                      <a:noFill/>
                    </a:lnT>
                    <a:lnB>
                      <a:noFill/>
                    </a:lnB>
                    <a:noFill/>
                  </a:tcPr>
                </a:tc>
                <a:extLst>
                  <a:ext uri="{0D108BD9-81ED-4DB2-BD59-A6C34878D82A}">
                    <a16:rowId xmlns:a16="http://schemas.microsoft.com/office/drawing/2014/main" val="2614899536"/>
                  </a:ext>
                </a:extLst>
              </a:tr>
              <a:tr h="256633">
                <a:tc>
                  <a:txBody>
                    <a:bodyPr/>
                    <a:lstStyle/>
                    <a:p>
                      <a:pPr algn="l" rtl="0" fontAlgn="ctr"/>
                      <a:r>
                        <a:rPr lang="es-CO" sz="1500" b="1" i="0" u="none" strike="noStrike">
                          <a:solidFill>
                            <a:srgbClr val="000000"/>
                          </a:solidFill>
                          <a:effectLst/>
                          <a:latin typeface="Aptos Narrow"/>
                        </a:rPr>
                        <a:t>    Transferencias para Funcionamiento</a:t>
                      </a:r>
                    </a:p>
                  </a:txBody>
                  <a:tcPr marL="45720" marR="45720" anchor="ctr">
                    <a:lnL>
                      <a:noFill/>
                    </a:lnL>
                    <a:lnR>
                      <a:noFill/>
                    </a:lnR>
                    <a:lnT>
                      <a:noFill/>
                    </a:lnT>
                    <a:lnB>
                      <a:noFill/>
                    </a:lnB>
                    <a:solidFill>
                      <a:schemeClr val="bg1">
                        <a:lumMod val="85000"/>
                      </a:schemeClr>
                    </a:solidFill>
                  </a:tcPr>
                </a:tc>
                <a:tc>
                  <a:txBody>
                    <a:bodyPr/>
                    <a:lstStyle/>
                    <a:p>
                      <a:pPr algn="r" fontAlgn="ctr"/>
                      <a:r>
                        <a:rPr lang="es-CO" sz="1500" b="1" i="0" u="none" strike="noStrike">
                          <a:solidFill>
                            <a:srgbClr val="000000"/>
                          </a:solidFill>
                          <a:effectLst/>
                          <a:latin typeface="Aptos Narrow"/>
                        </a:rPr>
                        <a:t>923.983</a:t>
                      </a:r>
                      <a:endParaRPr lang="es-CO" sz="1500" b="1" i="0" u="none" strike="noStrike">
                        <a:solidFill>
                          <a:srgbClr val="000000"/>
                        </a:solidFill>
                        <a:effectLst/>
                        <a:latin typeface="Aptos Narrow" panose="020B0004020202020204" pitchFamily="34" charset="0"/>
                      </a:endParaRPr>
                    </a:p>
                  </a:txBody>
                  <a:tcPr marL="45720" marR="45720" anchor="ctr">
                    <a:lnL>
                      <a:noFill/>
                    </a:lnL>
                    <a:lnR>
                      <a:noFill/>
                    </a:lnR>
                    <a:lnT>
                      <a:noFill/>
                    </a:lnT>
                    <a:lnB>
                      <a:noFill/>
                    </a:lnB>
                    <a:solidFill>
                      <a:schemeClr val="bg1">
                        <a:lumMod val="85000"/>
                      </a:schemeClr>
                    </a:solidFill>
                  </a:tcPr>
                </a:tc>
                <a:tc>
                  <a:txBody>
                    <a:bodyPr/>
                    <a:lstStyle/>
                    <a:p>
                      <a:pPr algn="r" rtl="0" fontAlgn="ctr"/>
                      <a:r>
                        <a:rPr lang="es-CO" sz="1500" b="1" i="0" u="none" strike="noStrike">
                          <a:solidFill>
                            <a:srgbClr val="000000"/>
                          </a:solidFill>
                          <a:effectLst/>
                          <a:latin typeface="Aptos Narrow"/>
                        </a:rPr>
                        <a:t>1.094.941</a:t>
                      </a:r>
                    </a:p>
                  </a:txBody>
                  <a:tcPr marL="45720" marR="45720" anchor="ctr">
                    <a:lnL>
                      <a:noFill/>
                    </a:lnL>
                    <a:lnR>
                      <a:noFill/>
                    </a:lnR>
                    <a:lnT>
                      <a:noFill/>
                    </a:lnT>
                    <a:lnB>
                      <a:noFill/>
                    </a:lnB>
                    <a:solidFill>
                      <a:schemeClr val="bg1">
                        <a:lumMod val="85000"/>
                      </a:schemeClr>
                    </a:solidFill>
                  </a:tcPr>
                </a:tc>
                <a:tc>
                  <a:txBody>
                    <a:bodyPr/>
                    <a:lstStyle/>
                    <a:p>
                      <a:pPr algn="ctr" rtl="0" fontAlgn="ctr"/>
                      <a:r>
                        <a:rPr lang="es-CO" sz="1500" b="1" i="0" u="none" strike="noStrike">
                          <a:solidFill>
                            <a:srgbClr val="000000"/>
                          </a:solidFill>
                          <a:effectLst/>
                          <a:latin typeface="Aptos Narrow"/>
                        </a:rPr>
                        <a:t>17%</a:t>
                      </a:r>
                    </a:p>
                  </a:txBody>
                  <a:tcPr marL="45720" marR="45720" anchor="ctr">
                    <a:lnL>
                      <a:noFill/>
                    </a:lnL>
                    <a:lnR>
                      <a:noFill/>
                    </a:lnR>
                    <a:lnT>
                      <a:noFill/>
                    </a:lnT>
                    <a:lnB>
                      <a:noFill/>
                    </a:lnB>
                    <a:solidFill>
                      <a:schemeClr val="bg1">
                        <a:lumMod val="85000"/>
                      </a:schemeClr>
                    </a:solidFill>
                  </a:tcPr>
                </a:tc>
                <a:extLst>
                  <a:ext uri="{0D108BD9-81ED-4DB2-BD59-A6C34878D82A}">
                    <a16:rowId xmlns:a16="http://schemas.microsoft.com/office/drawing/2014/main" val="1321333878"/>
                  </a:ext>
                </a:extLst>
              </a:tr>
              <a:tr h="286723">
                <a:tc>
                  <a:txBody>
                    <a:bodyPr/>
                    <a:lstStyle/>
                    <a:p>
                      <a:pPr algn="l" rtl="0" fontAlgn="ctr"/>
                      <a:r>
                        <a:rPr lang="es-CO" sz="1400" b="0" i="0" u="none" strike="noStrike">
                          <a:solidFill>
                            <a:srgbClr val="000000"/>
                          </a:solidFill>
                          <a:effectLst/>
                          <a:latin typeface="Aptos Narrow"/>
                        </a:rPr>
                        <a:t>        Universidad Distrital Francisco José de Caldas</a:t>
                      </a:r>
                    </a:p>
                  </a:txBody>
                  <a:tcPr marL="45720" marR="45720" anchor="ctr">
                    <a:lnL>
                      <a:noFill/>
                    </a:lnL>
                    <a:lnR>
                      <a:noFill/>
                    </a:lnR>
                    <a:lnT>
                      <a:noFill/>
                    </a:lnT>
                    <a:lnB>
                      <a:noFill/>
                    </a:lnB>
                    <a:noFill/>
                  </a:tcPr>
                </a:tc>
                <a:tc>
                  <a:txBody>
                    <a:bodyPr/>
                    <a:lstStyle/>
                    <a:p>
                      <a:pPr algn="r" fontAlgn="ctr"/>
                      <a:r>
                        <a:rPr lang="es-CO" sz="1400" b="0" i="0" u="none" strike="noStrike">
                          <a:solidFill>
                            <a:srgbClr val="000000"/>
                          </a:solidFill>
                          <a:effectLst/>
                          <a:latin typeface="Aptos Narrow"/>
                        </a:rPr>
                        <a:t>373.767</a:t>
                      </a:r>
                      <a:endParaRPr lang="es-CO" sz="1400" b="0" i="0" u="none" strike="noStrike">
                        <a:solidFill>
                          <a:srgbClr val="000000"/>
                        </a:solidFill>
                        <a:effectLst/>
                        <a:latin typeface="Aptos Narrow" panose="020B0004020202020204" pitchFamily="34" charset="0"/>
                      </a:endParaRPr>
                    </a:p>
                  </a:txBody>
                  <a:tcPr marL="45720" marR="45720" anchor="ctr">
                    <a:lnL>
                      <a:noFill/>
                    </a:lnL>
                    <a:lnR>
                      <a:noFill/>
                    </a:lnR>
                    <a:lnT>
                      <a:noFill/>
                    </a:lnT>
                    <a:lnB>
                      <a:noFill/>
                    </a:lnB>
                    <a:noFill/>
                  </a:tcPr>
                </a:tc>
                <a:tc>
                  <a:txBody>
                    <a:bodyPr/>
                    <a:lstStyle/>
                    <a:p>
                      <a:pPr algn="r" rtl="0" fontAlgn="ctr"/>
                      <a:r>
                        <a:rPr lang="es-CO" sz="1400" b="0" i="0" u="none" strike="noStrike">
                          <a:solidFill>
                            <a:srgbClr val="000000"/>
                          </a:solidFill>
                          <a:effectLst/>
                          <a:latin typeface="Aptos Narrow"/>
                        </a:rPr>
                        <a:t>378.417</a:t>
                      </a: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a:t>
                      </a:r>
                    </a:p>
                  </a:txBody>
                  <a:tcPr marL="9525" marR="9525" marT="9525" marB="0" anchor="ctr">
                    <a:lnL>
                      <a:noFill/>
                    </a:lnL>
                    <a:lnR>
                      <a:noFill/>
                    </a:lnR>
                    <a:lnT>
                      <a:noFill/>
                    </a:lnT>
                    <a:lnB>
                      <a:noFill/>
                    </a:lnB>
                    <a:noFill/>
                  </a:tcPr>
                </a:tc>
                <a:extLst>
                  <a:ext uri="{0D108BD9-81ED-4DB2-BD59-A6C34878D82A}">
                    <a16:rowId xmlns:a16="http://schemas.microsoft.com/office/drawing/2014/main" val="2190747597"/>
                  </a:ext>
                </a:extLst>
              </a:tr>
              <a:tr h="256633">
                <a:tc>
                  <a:txBody>
                    <a:bodyPr/>
                    <a:lstStyle/>
                    <a:p>
                      <a:pPr algn="l" rtl="0" fontAlgn="ctr"/>
                      <a:r>
                        <a:rPr lang="es-CO" sz="1400" b="0" i="0" u="none" strike="noStrike">
                          <a:solidFill>
                            <a:srgbClr val="000000"/>
                          </a:solidFill>
                          <a:effectLst/>
                          <a:latin typeface="Aptos Narrow"/>
                        </a:rPr>
                        <a:t>        Alumbrado público – UAESP</a:t>
                      </a:r>
                    </a:p>
                  </a:txBody>
                  <a:tcPr marL="45720" marR="45720" anchor="ctr">
                    <a:lnL>
                      <a:noFill/>
                    </a:lnL>
                    <a:lnR>
                      <a:noFill/>
                    </a:lnR>
                    <a:lnT>
                      <a:noFill/>
                    </a:lnT>
                    <a:lnB>
                      <a:noFill/>
                    </a:lnB>
                    <a:noFill/>
                  </a:tcPr>
                </a:tc>
                <a:tc>
                  <a:txBody>
                    <a:bodyPr/>
                    <a:lstStyle/>
                    <a:p>
                      <a:pPr algn="r" fontAlgn="b"/>
                      <a:r>
                        <a:rPr lang="es-CO" sz="1400" b="0" i="0" u="none" strike="noStrike">
                          <a:solidFill>
                            <a:srgbClr val="000000"/>
                          </a:solidFill>
                          <a:effectLst/>
                          <a:latin typeface="Aptos Narrow"/>
                        </a:rPr>
                        <a:t>313.000</a:t>
                      </a:r>
                    </a:p>
                  </a:txBody>
                  <a:tcPr marL="45720" marR="4572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ptos Narrow"/>
                        </a:rPr>
                        <a:t>316.830</a:t>
                      </a: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a:t>
                      </a:r>
                    </a:p>
                  </a:txBody>
                  <a:tcPr marL="9525" marR="9525" marT="9525" marB="0" anchor="ctr">
                    <a:lnL>
                      <a:noFill/>
                    </a:lnL>
                    <a:lnR>
                      <a:noFill/>
                    </a:lnR>
                    <a:lnT>
                      <a:noFill/>
                    </a:lnT>
                    <a:lnB>
                      <a:noFill/>
                    </a:lnB>
                    <a:noFill/>
                  </a:tcPr>
                </a:tc>
                <a:extLst>
                  <a:ext uri="{0D108BD9-81ED-4DB2-BD59-A6C34878D82A}">
                    <a16:rowId xmlns:a16="http://schemas.microsoft.com/office/drawing/2014/main" val="1334285661"/>
                  </a:ext>
                </a:extLst>
              </a:tr>
              <a:tr h="256633">
                <a:tc>
                  <a:txBody>
                    <a:bodyPr/>
                    <a:lstStyle/>
                    <a:p>
                      <a:pPr algn="l" rtl="0" fontAlgn="ctr"/>
                      <a:r>
                        <a:rPr lang="es-CO" sz="1400" b="0" i="0" u="none" strike="noStrike">
                          <a:solidFill>
                            <a:srgbClr val="000000"/>
                          </a:solidFill>
                          <a:effectLst/>
                          <a:latin typeface="Aptos Narrow"/>
                        </a:rPr>
                        <a:t>        Fondo de Compensación Distrital</a:t>
                      </a:r>
                    </a:p>
                  </a:txBody>
                  <a:tcPr marL="45720" marR="45720" anchor="ctr">
                    <a:lnL>
                      <a:noFill/>
                    </a:lnL>
                    <a:lnR>
                      <a:noFill/>
                    </a:lnR>
                    <a:lnT>
                      <a:noFill/>
                    </a:lnT>
                    <a:lnB>
                      <a:noFill/>
                    </a:lnB>
                    <a:noFill/>
                  </a:tcPr>
                </a:tc>
                <a:tc>
                  <a:txBody>
                    <a:bodyPr/>
                    <a:lstStyle/>
                    <a:p>
                      <a:pPr algn="r" fontAlgn="b"/>
                      <a:r>
                        <a:rPr lang="es-CO" sz="1400" b="0" i="0" u="none" strike="noStrike">
                          <a:solidFill>
                            <a:srgbClr val="000000"/>
                          </a:solidFill>
                          <a:effectLst/>
                          <a:latin typeface="Aptos Narrow"/>
                        </a:rPr>
                        <a:t>85.529</a:t>
                      </a:r>
                    </a:p>
                  </a:txBody>
                  <a:tcPr marL="45720" marR="4572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ptos Narrow"/>
                        </a:rPr>
                        <a:t>206.295</a:t>
                      </a: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141%</a:t>
                      </a:r>
                    </a:p>
                  </a:txBody>
                  <a:tcPr marL="9525" marR="9525" marT="9525" marB="0" anchor="ctr">
                    <a:lnL>
                      <a:noFill/>
                    </a:lnL>
                    <a:lnR>
                      <a:noFill/>
                    </a:lnR>
                    <a:lnT>
                      <a:noFill/>
                    </a:lnT>
                    <a:lnB>
                      <a:noFill/>
                    </a:lnB>
                    <a:noFill/>
                  </a:tcPr>
                </a:tc>
                <a:extLst>
                  <a:ext uri="{0D108BD9-81ED-4DB2-BD59-A6C34878D82A}">
                    <a16:rowId xmlns:a16="http://schemas.microsoft.com/office/drawing/2014/main" val="675398918"/>
                  </a:ext>
                </a:extLst>
              </a:tr>
              <a:tr h="256633">
                <a:tc>
                  <a:txBody>
                    <a:bodyPr/>
                    <a:lstStyle/>
                    <a:p>
                      <a:pPr algn="l" rtl="0" fontAlgn="ctr"/>
                      <a:r>
                        <a:rPr lang="es-CO" sz="1400" b="0" i="0" u="none" strike="noStrike">
                          <a:solidFill>
                            <a:srgbClr val="000000"/>
                          </a:solidFill>
                          <a:effectLst/>
                          <a:latin typeface="Aptos Narrow"/>
                        </a:rPr>
                        <a:t>        Fondos de Desarrollo Local</a:t>
                      </a:r>
                    </a:p>
                  </a:txBody>
                  <a:tcPr marL="45720" marR="45720" anchor="ctr">
                    <a:lnL>
                      <a:noFill/>
                    </a:lnL>
                    <a:lnR>
                      <a:noFill/>
                    </a:lnR>
                    <a:lnT>
                      <a:noFill/>
                    </a:lnT>
                    <a:lnB>
                      <a:noFill/>
                    </a:lnB>
                    <a:noFill/>
                  </a:tcPr>
                </a:tc>
                <a:tc>
                  <a:txBody>
                    <a:bodyPr/>
                    <a:lstStyle/>
                    <a:p>
                      <a:pPr algn="r" fontAlgn="b"/>
                      <a:r>
                        <a:rPr lang="es-CO" sz="1400" b="0" i="0" u="none" strike="noStrike">
                          <a:solidFill>
                            <a:srgbClr val="000000"/>
                          </a:solidFill>
                          <a:effectLst/>
                          <a:latin typeface="Aptos Narrow"/>
                        </a:rPr>
                        <a:t>70.617</a:t>
                      </a:r>
                    </a:p>
                  </a:txBody>
                  <a:tcPr marL="45720" marR="4572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ptos Narrow"/>
                        </a:rPr>
                        <a:t>78.631</a:t>
                      </a: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11%</a:t>
                      </a:r>
                    </a:p>
                  </a:txBody>
                  <a:tcPr marL="9525" marR="9525" marT="9525" marB="0" anchor="ctr">
                    <a:lnL>
                      <a:noFill/>
                    </a:lnL>
                    <a:lnR>
                      <a:noFill/>
                    </a:lnR>
                    <a:lnT>
                      <a:noFill/>
                    </a:lnT>
                    <a:lnB>
                      <a:noFill/>
                    </a:lnB>
                    <a:noFill/>
                  </a:tcPr>
                </a:tc>
                <a:extLst>
                  <a:ext uri="{0D108BD9-81ED-4DB2-BD59-A6C34878D82A}">
                    <a16:rowId xmlns:a16="http://schemas.microsoft.com/office/drawing/2014/main" val="2435600068"/>
                  </a:ext>
                </a:extLst>
              </a:tr>
              <a:tr h="286723">
                <a:tc>
                  <a:txBody>
                    <a:bodyPr/>
                    <a:lstStyle/>
                    <a:p>
                      <a:pPr algn="l" rtl="0" fontAlgn="ctr"/>
                      <a:r>
                        <a:rPr lang="es-CO" sz="1400" b="0" i="0" u="none" strike="noStrike">
                          <a:solidFill>
                            <a:srgbClr val="000000"/>
                          </a:solidFill>
                          <a:effectLst/>
                          <a:latin typeface="Aptos Narrow"/>
                        </a:rPr>
                        <a:t>        Región Metropolitana Bogotá-Cundinamarca </a:t>
                      </a:r>
                    </a:p>
                  </a:txBody>
                  <a:tcPr marL="45720" marR="45720" anchor="ctr">
                    <a:lnL>
                      <a:noFill/>
                    </a:lnL>
                    <a:lnR>
                      <a:noFill/>
                    </a:lnR>
                    <a:lnT>
                      <a:noFill/>
                    </a:lnT>
                    <a:lnB>
                      <a:noFill/>
                    </a:lnB>
                    <a:noFill/>
                  </a:tcPr>
                </a:tc>
                <a:tc>
                  <a:txBody>
                    <a:bodyPr/>
                    <a:lstStyle/>
                    <a:p>
                      <a:pPr algn="r" fontAlgn="ctr"/>
                      <a:r>
                        <a:rPr lang="es-CO" sz="1400" b="0" i="0" u="none" strike="noStrike">
                          <a:solidFill>
                            <a:srgbClr val="000000"/>
                          </a:solidFill>
                          <a:effectLst/>
                          <a:latin typeface="Aptos Narrow"/>
                        </a:rPr>
                        <a:t>22.961</a:t>
                      </a:r>
                    </a:p>
                  </a:txBody>
                  <a:tcPr marL="45720" marR="45720" anchor="ctr">
                    <a:lnL>
                      <a:noFill/>
                    </a:lnL>
                    <a:lnR>
                      <a:noFill/>
                    </a:lnR>
                    <a:lnT>
                      <a:noFill/>
                    </a:lnT>
                    <a:lnB>
                      <a:noFill/>
                    </a:lnB>
                    <a:noFill/>
                  </a:tcPr>
                </a:tc>
                <a:tc>
                  <a:txBody>
                    <a:bodyPr/>
                    <a:lstStyle/>
                    <a:p>
                      <a:pPr algn="r" rtl="0" fontAlgn="b"/>
                      <a:r>
                        <a:rPr lang="es-CO" sz="1400" b="0" i="0" u="none" strike="noStrike">
                          <a:solidFill>
                            <a:srgbClr val="000000"/>
                          </a:solidFill>
                          <a:effectLst/>
                          <a:latin typeface="Aptos Narrow"/>
                        </a:rPr>
                        <a:t>47.502</a:t>
                      </a: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107%</a:t>
                      </a:r>
                    </a:p>
                  </a:txBody>
                  <a:tcPr marL="9525" marR="9525" marT="9525" marB="0" anchor="ctr">
                    <a:lnL>
                      <a:noFill/>
                    </a:lnL>
                    <a:lnR>
                      <a:noFill/>
                    </a:lnR>
                    <a:lnT>
                      <a:noFill/>
                    </a:lnT>
                    <a:lnB>
                      <a:noFill/>
                    </a:lnB>
                    <a:noFill/>
                  </a:tcPr>
                </a:tc>
                <a:extLst>
                  <a:ext uri="{0D108BD9-81ED-4DB2-BD59-A6C34878D82A}">
                    <a16:rowId xmlns:a16="http://schemas.microsoft.com/office/drawing/2014/main" val="4049007739"/>
                  </a:ext>
                </a:extLst>
              </a:tr>
              <a:tr h="286723">
                <a:tc>
                  <a:txBody>
                    <a:bodyPr/>
                    <a:lstStyle/>
                    <a:p>
                      <a:pPr algn="l" rtl="0" fontAlgn="ctr"/>
                      <a:r>
                        <a:rPr lang="es-ES" sz="1400" b="0" i="0" u="none" strike="noStrike">
                          <a:solidFill>
                            <a:srgbClr val="000000"/>
                          </a:solidFill>
                          <a:effectLst/>
                          <a:latin typeface="Aptos Narrow"/>
                        </a:rPr>
                        <a:t>        Fonpet y otros</a:t>
                      </a:r>
                    </a:p>
                  </a:txBody>
                  <a:tcPr marL="45720" marR="45720" anchor="ctr">
                    <a:lnL>
                      <a:noFill/>
                    </a:lnL>
                    <a:lnR>
                      <a:noFill/>
                    </a:lnR>
                    <a:lnT>
                      <a:noFill/>
                    </a:lnT>
                    <a:lnB>
                      <a:noFill/>
                    </a:lnB>
                    <a:noFill/>
                  </a:tcPr>
                </a:tc>
                <a:tc>
                  <a:txBody>
                    <a:bodyPr/>
                    <a:lstStyle/>
                    <a:p>
                      <a:pPr algn="r" fontAlgn="b"/>
                      <a:r>
                        <a:rPr lang="es-CO" sz="1400" b="0" i="0" u="none" strike="noStrike">
                          <a:solidFill>
                            <a:srgbClr val="000000"/>
                          </a:solidFill>
                          <a:effectLst/>
                          <a:latin typeface="Aptos Narrow"/>
                        </a:rPr>
                        <a:t>58.109</a:t>
                      </a:r>
                    </a:p>
                  </a:txBody>
                  <a:tcPr marL="45720" marR="45720" anchor="ctr">
                    <a:lnL>
                      <a:noFill/>
                    </a:lnL>
                    <a:lnR>
                      <a:noFill/>
                    </a:lnR>
                    <a:lnT>
                      <a:noFill/>
                    </a:lnT>
                    <a:lnB>
                      <a:noFill/>
                    </a:lnB>
                    <a:noFill/>
                  </a:tcPr>
                </a:tc>
                <a:tc>
                  <a:txBody>
                    <a:bodyPr/>
                    <a:lstStyle/>
                    <a:p>
                      <a:pPr algn="r" fontAlgn="b"/>
                      <a:r>
                        <a:rPr lang="es-CO" sz="1400" b="0" i="0" u="none" strike="noStrike">
                          <a:solidFill>
                            <a:srgbClr val="000000"/>
                          </a:solidFill>
                          <a:effectLst/>
                          <a:latin typeface="Aptos Narrow"/>
                        </a:rPr>
                        <a:t>67.267</a:t>
                      </a:r>
                      <a:endParaRPr lang="es-CO" sz="1400" b="0" i="0" u="none" strike="noStrike">
                        <a:solidFill>
                          <a:srgbClr val="000000"/>
                        </a:solidFill>
                        <a:effectLst/>
                        <a:latin typeface="Aptos Narrow" panose="020B0004020202020204" pitchFamily="34" charset="0"/>
                      </a:endParaRPr>
                    </a:p>
                  </a:txBody>
                  <a:tcPr marL="45720" marR="45720" anchor="ctr">
                    <a:lnL>
                      <a:noFill/>
                    </a:lnL>
                    <a:lnR>
                      <a:noFill/>
                    </a:lnR>
                    <a:lnT>
                      <a:noFill/>
                    </a:lnT>
                    <a:lnB>
                      <a:noFill/>
                    </a:lnB>
                    <a:noFill/>
                  </a:tcPr>
                </a:tc>
                <a:tc>
                  <a:txBody>
                    <a:bodyPr/>
                    <a:lstStyle/>
                    <a:p>
                      <a:pPr algn="ctr" fontAlgn="b"/>
                      <a:r>
                        <a:rPr lang="es-CO" sz="1400" b="0" i="0" u="none" strike="noStrike">
                          <a:solidFill>
                            <a:srgbClr val="000000"/>
                          </a:solidFill>
                          <a:effectLst/>
                          <a:latin typeface="Aptos Narrow"/>
                        </a:rPr>
                        <a:t>16%</a:t>
                      </a:r>
                    </a:p>
                  </a:txBody>
                  <a:tcPr marL="9525" marR="9525" marT="9525" marB="0" anchor="ctr">
                    <a:lnL>
                      <a:noFill/>
                    </a:lnL>
                    <a:lnR>
                      <a:noFill/>
                    </a:lnR>
                    <a:lnT>
                      <a:noFill/>
                    </a:lnT>
                    <a:lnB>
                      <a:noFill/>
                    </a:lnB>
                    <a:noFill/>
                  </a:tcPr>
                </a:tc>
                <a:extLst>
                  <a:ext uri="{0D108BD9-81ED-4DB2-BD59-A6C34878D82A}">
                    <a16:rowId xmlns:a16="http://schemas.microsoft.com/office/drawing/2014/main" val="869187927"/>
                  </a:ext>
                </a:extLst>
              </a:tr>
            </a:tbl>
          </a:graphicData>
        </a:graphic>
      </p:graphicFrame>
    </p:spTree>
    <p:extLst>
      <p:ext uri="{BB962C8B-B14F-4D97-AF65-F5344CB8AC3E}">
        <p14:creationId xmlns:p14="http://schemas.microsoft.com/office/powerpoint/2010/main" val="2649470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C3AD2-82FC-79E1-AEFD-C6F908BD1610}"/>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A72C1CC3-5F23-AA19-0A0E-1A3565CD2B28}"/>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2" name="CuadroTexto 1">
            <a:extLst>
              <a:ext uri="{FF2B5EF4-FFF2-40B4-BE49-F238E27FC236}">
                <a16:creationId xmlns:a16="http://schemas.microsoft.com/office/drawing/2014/main" id="{9E6D386B-20DF-178F-7C1B-7CF831CE6A58}"/>
              </a:ext>
            </a:extLst>
          </p:cNvPr>
          <p:cNvSpPr txBox="1"/>
          <p:nvPr/>
        </p:nvSpPr>
        <p:spPr>
          <a:xfrm>
            <a:off x="4503269" y="2213312"/>
            <a:ext cx="31854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2.Reactivación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Económica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 name="CuadroTexto 2">
            <a:extLst>
              <a:ext uri="{FF2B5EF4-FFF2-40B4-BE49-F238E27FC236}">
                <a16:creationId xmlns:a16="http://schemas.microsoft.com/office/drawing/2014/main" id="{16B818CA-1E14-0ED8-51C3-236512D9B21C}"/>
              </a:ext>
            </a:extLst>
          </p:cNvPr>
          <p:cNvSpPr txBox="1"/>
          <p:nvPr/>
        </p:nvSpPr>
        <p:spPr>
          <a:xfrm>
            <a:off x="408439" y="2201494"/>
            <a:ext cx="3185457"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1.Seguridad</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766F6400-1D14-B8BB-375D-EB4EE189F631}"/>
              </a:ext>
            </a:extLst>
          </p:cNvPr>
          <p:cNvSpPr txBox="1"/>
          <p:nvPr/>
        </p:nvSpPr>
        <p:spPr>
          <a:xfrm>
            <a:off x="8098577" y="2213312"/>
            <a:ext cx="4005157"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3. Acción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Climática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4" name="CuadroTexto 23">
            <a:extLst>
              <a:ext uri="{FF2B5EF4-FFF2-40B4-BE49-F238E27FC236}">
                <a16:creationId xmlns:a16="http://schemas.microsoft.com/office/drawing/2014/main" id="{82C01AF5-F7AB-C2C0-BE0A-C991B8D3FE1E}"/>
              </a:ext>
            </a:extLst>
          </p:cNvPr>
          <p:cNvSpPr txBox="1"/>
          <p:nvPr/>
        </p:nvSpPr>
        <p:spPr>
          <a:xfrm>
            <a:off x="4093420" y="1070890"/>
            <a:ext cx="40051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Prioriza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5" name="Rectángulo 24">
            <a:extLst>
              <a:ext uri="{FF2B5EF4-FFF2-40B4-BE49-F238E27FC236}">
                <a16:creationId xmlns:a16="http://schemas.microsoft.com/office/drawing/2014/main" id="{F5580505-C62E-3F6E-085E-9DDF49E84994}"/>
              </a:ext>
            </a:extLst>
          </p:cNvPr>
          <p:cNvSpPr/>
          <p:nvPr/>
        </p:nvSpPr>
        <p:spPr>
          <a:xfrm>
            <a:off x="0" y="4023948"/>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26" name="CuadroTexto 25">
            <a:extLst>
              <a:ext uri="{FF2B5EF4-FFF2-40B4-BE49-F238E27FC236}">
                <a16:creationId xmlns:a16="http://schemas.microsoft.com/office/drawing/2014/main" id="{7412E52B-C960-2B1C-DCA9-1F1B4DBB2873}"/>
              </a:ext>
            </a:extLst>
          </p:cNvPr>
          <p:cNvSpPr txBox="1"/>
          <p:nvPr/>
        </p:nvSpPr>
        <p:spPr>
          <a:xfrm>
            <a:off x="4093420" y="3996949"/>
            <a:ext cx="400515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Garantiza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7" name="CuadroTexto 26">
            <a:extLst>
              <a:ext uri="{FF2B5EF4-FFF2-40B4-BE49-F238E27FC236}">
                <a16:creationId xmlns:a16="http://schemas.microsoft.com/office/drawing/2014/main" id="{CF4AD54D-4EEF-981B-3C1C-FC5227A34DF0}"/>
              </a:ext>
            </a:extLst>
          </p:cNvPr>
          <p:cNvSpPr txBox="1"/>
          <p:nvPr/>
        </p:nvSpPr>
        <p:spPr>
          <a:xfrm>
            <a:off x="2682632" y="4914522"/>
            <a:ext cx="8141887" cy="1077218"/>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4. Niveles de Gasto Social originados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    durante la Pandemia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Título 3">
            <a:extLst>
              <a:ext uri="{FF2B5EF4-FFF2-40B4-BE49-F238E27FC236}">
                <a16:creationId xmlns:a16="http://schemas.microsoft.com/office/drawing/2014/main" id="{E5042DB5-7D0D-A258-53DE-A6857733B22A}"/>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Tree>
    <p:extLst>
      <p:ext uri="{BB962C8B-B14F-4D97-AF65-F5344CB8AC3E}">
        <p14:creationId xmlns:p14="http://schemas.microsoft.com/office/powerpoint/2010/main" val="296066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E9932D17-0B65-23F2-E38A-88D928BF625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DE58C7DE-4DE5-08BA-E2AB-AF73BB1097B1}"/>
              </a:ext>
            </a:extLst>
          </p:cNvPr>
          <p:cNvSpPr txBox="1"/>
          <p:nvPr/>
        </p:nvSpPr>
        <p:spPr>
          <a:xfrm>
            <a:off x="670634" y="322686"/>
            <a:ext cx="5117102" cy="338141"/>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600" b="0" i="0" u="none" strike="noStrike" kern="1200" cap="none" spc="0" normalizeH="0" baseline="0" noProof="0">
                <a:ln>
                  <a:noFill/>
                </a:ln>
                <a:solidFill>
                  <a:srgbClr val="002060"/>
                </a:solidFill>
                <a:effectLst/>
                <a:uLnTx/>
                <a:uFillTx/>
                <a:latin typeface="Oswald Medium"/>
                <a:ea typeface="+mj-ea"/>
                <a:cs typeface="+mj-cs"/>
              </a:rPr>
              <a:t>Crecimiento Presupuesto de Inversión </a:t>
            </a:r>
            <a:endParaRPr kumimoji="0" lang="en-US" sz="2600" b="0" i="0" u="none" strike="noStrike" kern="1200" cap="none" spc="0" normalizeH="0" baseline="0" noProof="0">
              <a:ln>
                <a:noFill/>
              </a:ln>
              <a:solidFill>
                <a:srgbClr val="002060"/>
              </a:solidFill>
              <a:effectLst/>
              <a:uLnTx/>
              <a:uFillTx/>
              <a:latin typeface="Oswald Medium"/>
              <a:ea typeface="+mj-ea"/>
              <a:cs typeface="+mj-cs"/>
            </a:endParaRPr>
          </a:p>
        </p:txBody>
      </p:sp>
      <p:graphicFrame>
        <p:nvGraphicFramePr>
          <p:cNvPr id="4" name="Marcador de contenido 3">
            <a:extLst>
              <a:ext uri="{FF2B5EF4-FFF2-40B4-BE49-F238E27FC236}">
                <a16:creationId xmlns:a16="http://schemas.microsoft.com/office/drawing/2014/main" id="{889173F6-8F6A-379A-80C9-381E12FC8899}"/>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3385908576"/>
                    </a:ext>
                  </a:extLst>
                </a:gridCol>
                <a:gridCol w="25400">
                  <a:extLst>
                    <a:ext uri="{9D8B030D-6E8A-4147-A177-3AD203B41FA5}">
                      <a16:colId xmlns:a16="http://schemas.microsoft.com/office/drawing/2014/main" val="3764380763"/>
                    </a:ext>
                  </a:extLst>
                </a:gridCol>
                <a:gridCol w="25400">
                  <a:extLst>
                    <a:ext uri="{9D8B030D-6E8A-4147-A177-3AD203B41FA5}">
                      <a16:colId xmlns:a16="http://schemas.microsoft.com/office/drawing/2014/main" val="3392046682"/>
                    </a:ext>
                  </a:extLst>
                </a:gridCol>
                <a:gridCol w="25400">
                  <a:extLst>
                    <a:ext uri="{9D8B030D-6E8A-4147-A177-3AD203B41FA5}">
                      <a16:colId xmlns:a16="http://schemas.microsoft.com/office/drawing/2014/main" val="4178783001"/>
                    </a:ext>
                  </a:extLst>
                </a:gridCol>
              </a:tblGrid>
              <a:tr h="0">
                <a:tc>
                  <a:txBody>
                    <a:bodyPr/>
                    <a:lstStyle/>
                    <a:p>
                      <a:pPr algn="ctr" fontAlgn="ctr"/>
                      <a:r>
                        <a:rPr lang="es-CO" sz="100" u="none" strike="noStrike">
                          <a:effectLst/>
                        </a:rPr>
                        <a:t>Sector</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2025</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Variación %</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36137368"/>
                  </a:ext>
                </a:extLst>
              </a:tr>
              <a:tr h="0">
                <a:tc>
                  <a:txBody>
                    <a:bodyPr/>
                    <a:lstStyle/>
                    <a:p>
                      <a:pPr algn="l" fontAlgn="ctr"/>
                      <a:r>
                        <a:rPr lang="es-CO" sz="100" u="none" strike="noStrike">
                          <a:effectLst/>
                        </a:rPr>
                        <a:t>Ambiente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388.105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497.308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28%</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51683763"/>
                  </a:ext>
                </a:extLst>
              </a:tr>
              <a:tr h="0">
                <a:tc>
                  <a:txBody>
                    <a:bodyPr/>
                    <a:lstStyle/>
                    <a:p>
                      <a:pPr algn="l" fontAlgn="ctr"/>
                      <a:r>
                        <a:rPr lang="es-CO" sz="100" u="none" strike="noStrike">
                          <a:effectLst/>
                        </a:rPr>
                        <a:t>Cultura, Recreación y Deporte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1.069.256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1.309.081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733678350"/>
                  </a:ext>
                </a:extLst>
              </a:tr>
              <a:tr h="0">
                <a:tc>
                  <a:txBody>
                    <a:bodyPr/>
                    <a:lstStyle/>
                    <a:p>
                      <a:pPr algn="l" fontAlgn="ctr"/>
                      <a:r>
                        <a:rPr lang="es-ES" sz="100" u="none" strike="noStrike">
                          <a:effectLst/>
                        </a:rPr>
                        <a:t>Desarrollo Económico, Industria y Turismo</a:t>
                      </a:r>
                      <a:endParaRPr lang="es-ES"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264.437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343.334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52124953"/>
                  </a:ext>
                </a:extLst>
              </a:tr>
              <a:tr h="0">
                <a:tc>
                  <a:txBody>
                    <a:bodyPr/>
                    <a:lstStyle/>
                    <a:p>
                      <a:pPr algn="l" fontAlgn="ctr"/>
                      <a:r>
                        <a:rPr lang="es-CO" sz="100" u="none" strike="noStrike">
                          <a:effectLst/>
                        </a:rPr>
                        <a:t>Educación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7.211.103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8.404.103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06071644"/>
                  </a:ext>
                </a:extLst>
              </a:tr>
              <a:tr h="0">
                <a:tc>
                  <a:txBody>
                    <a:bodyPr/>
                    <a:lstStyle/>
                    <a:p>
                      <a:pPr algn="l" fontAlgn="ctr"/>
                      <a:r>
                        <a:rPr lang="es-CO" sz="100" u="none" strike="noStrike">
                          <a:effectLst/>
                        </a:rPr>
                        <a:t>Gestión Jurídica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39.391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27398972"/>
                  </a:ext>
                </a:extLst>
              </a:tr>
              <a:tr h="0">
                <a:tc>
                  <a:txBody>
                    <a:bodyPr/>
                    <a:lstStyle/>
                    <a:p>
                      <a:pPr algn="l" fontAlgn="ctr"/>
                      <a:r>
                        <a:rPr lang="es-CO" sz="100" u="none" strike="noStrike">
                          <a:effectLst/>
                        </a:rPr>
                        <a:t>Gestión Pública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253.487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292.019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594905942"/>
                  </a:ext>
                </a:extLst>
              </a:tr>
              <a:tr h="0">
                <a:tc>
                  <a:txBody>
                    <a:bodyPr/>
                    <a:lstStyle/>
                    <a:p>
                      <a:pPr algn="l" fontAlgn="ctr"/>
                      <a:r>
                        <a:rPr lang="es-CO" sz="100" u="none" strike="noStrike">
                          <a:effectLst/>
                        </a:rPr>
                        <a:t>Gobierno</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336.036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369.524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54527341"/>
                  </a:ext>
                </a:extLst>
              </a:tr>
              <a:tr h="0">
                <a:tc>
                  <a:txBody>
                    <a:bodyPr/>
                    <a:lstStyle/>
                    <a:p>
                      <a:pPr algn="l" fontAlgn="ctr"/>
                      <a:r>
                        <a:rPr lang="es-CO" sz="100" u="none" strike="noStrike">
                          <a:effectLst/>
                        </a:rPr>
                        <a:t>Hábitat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1.453.620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1.909.067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31%</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92362054"/>
                  </a:ext>
                </a:extLst>
              </a:tr>
              <a:tr h="0">
                <a:tc>
                  <a:txBody>
                    <a:bodyPr/>
                    <a:lstStyle/>
                    <a:p>
                      <a:pPr algn="l" fontAlgn="ctr"/>
                      <a:r>
                        <a:rPr lang="es-CO" sz="100" u="none" strike="noStrike">
                          <a:effectLst/>
                        </a:rPr>
                        <a:t>Hacienda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1.523.995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1.782.742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348964606"/>
                  </a:ext>
                </a:extLst>
              </a:tr>
              <a:tr h="0">
                <a:tc>
                  <a:txBody>
                    <a:bodyPr/>
                    <a:lstStyle/>
                    <a:p>
                      <a:pPr algn="l" fontAlgn="ctr"/>
                      <a:r>
                        <a:rPr lang="es-CO" sz="100" u="none" strike="noStrike">
                          <a:effectLst/>
                        </a:rPr>
                        <a:t>Integración Social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2.277.116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2.477.977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9%</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388448798"/>
                  </a:ext>
                </a:extLst>
              </a:tr>
              <a:tr h="0">
                <a:tc>
                  <a:txBody>
                    <a:bodyPr/>
                    <a:lstStyle/>
                    <a:p>
                      <a:pPr algn="l" fontAlgn="ctr"/>
                      <a:r>
                        <a:rPr lang="es-CO" sz="100" u="none" strike="noStrike">
                          <a:effectLst/>
                        </a:rPr>
                        <a:t>Movilidad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4.799.077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5.936.157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012059"/>
                  </a:ext>
                </a:extLst>
              </a:tr>
              <a:tr h="0">
                <a:tc>
                  <a:txBody>
                    <a:bodyPr/>
                    <a:lstStyle/>
                    <a:p>
                      <a:pPr algn="l" fontAlgn="ctr"/>
                      <a:r>
                        <a:rPr lang="es-CO" sz="100" u="none" strike="noStrike">
                          <a:effectLst/>
                        </a:rPr>
                        <a:t>Mujeres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122.389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141.143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27761396"/>
                  </a:ext>
                </a:extLst>
              </a:tr>
              <a:tr h="0">
                <a:tc>
                  <a:txBody>
                    <a:bodyPr/>
                    <a:lstStyle/>
                    <a:p>
                      <a:pPr algn="l" fontAlgn="ctr"/>
                      <a:r>
                        <a:rPr lang="es-CO" sz="100" u="none" strike="noStrike">
                          <a:effectLst/>
                        </a:rPr>
                        <a:t>Otras Entidades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614.172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654.788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061366377"/>
                  </a:ext>
                </a:extLst>
              </a:tr>
              <a:tr h="0">
                <a:tc>
                  <a:txBody>
                    <a:bodyPr/>
                    <a:lstStyle/>
                    <a:p>
                      <a:pPr algn="l" fontAlgn="ctr"/>
                      <a:r>
                        <a:rPr lang="es-CO" sz="100" u="none" strike="noStrike">
                          <a:effectLst/>
                        </a:rPr>
                        <a:t>Planeación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190.010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213.264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39537086"/>
                  </a:ext>
                </a:extLst>
              </a:tr>
              <a:tr h="0">
                <a:tc>
                  <a:txBody>
                    <a:bodyPr/>
                    <a:lstStyle/>
                    <a:p>
                      <a:pPr algn="l" fontAlgn="ctr"/>
                      <a:r>
                        <a:rPr lang="es-CO" sz="100" u="none" strike="noStrike">
                          <a:effectLst/>
                        </a:rPr>
                        <a:t>Salud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4.405.293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4.693.653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11640470"/>
                  </a:ext>
                </a:extLst>
              </a:tr>
              <a:tr h="0">
                <a:tc>
                  <a:txBody>
                    <a:bodyPr/>
                    <a:lstStyle/>
                    <a:p>
                      <a:pPr algn="l" fontAlgn="ctr"/>
                      <a:r>
                        <a:rPr lang="es-CO" sz="100" u="none" strike="noStrike">
                          <a:effectLst/>
                        </a:rPr>
                        <a:t>Seguridad, Convivencia y Justicia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791.172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1.049.170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294249328"/>
                  </a:ext>
                </a:extLst>
              </a:tr>
              <a:tr h="0">
                <a:tc>
                  <a:txBody>
                    <a:bodyPr/>
                    <a:lstStyle/>
                    <a:p>
                      <a:pPr algn="l" fontAlgn="ctr"/>
                      <a:r>
                        <a:rPr lang="es-CO" sz="100" u="none" strike="noStrike">
                          <a:effectLst/>
                        </a:rPr>
                        <a:t>Servicio de la Deuda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2.082.599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2.029.135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872699582"/>
                  </a:ext>
                </a:extLst>
              </a:tr>
              <a:tr h="0">
                <a:tc>
                  <a:txBody>
                    <a:bodyPr/>
                    <a:lstStyle/>
                    <a:p>
                      <a:pPr algn="l" fontAlgn="ctr"/>
                      <a:r>
                        <a:rPr lang="es-CO" sz="100" u="none" strike="noStrike">
                          <a:effectLst/>
                        </a:rPr>
                        <a:t>Subtotal funcionamiento e inversión</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27.821.259</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32.146.526</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16%</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482047092"/>
                  </a:ext>
                </a:extLst>
              </a:tr>
              <a:tr h="0">
                <a:tc>
                  <a:txBody>
                    <a:bodyPr/>
                    <a:lstStyle/>
                    <a:p>
                      <a:pPr algn="l" fontAlgn="ctr"/>
                      <a:r>
                        <a:rPr lang="es-CO" sz="100" u="none" strike="noStrike">
                          <a:effectLst/>
                        </a:rPr>
                        <a:t>FET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3.077.169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3.091.064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458513597"/>
                  </a:ext>
                </a:extLst>
              </a:tr>
              <a:tr h="0">
                <a:tc>
                  <a:txBody>
                    <a:bodyPr/>
                    <a:lstStyle/>
                    <a:p>
                      <a:pPr algn="l" fontAlgn="ctr"/>
                      <a:r>
                        <a:rPr lang="es-CO" sz="100" u="none" strike="noStrike">
                          <a:effectLst/>
                        </a:rPr>
                        <a:t>FDL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1.720.503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1.890.111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280623647"/>
                  </a:ext>
                </a:extLst>
              </a:tr>
              <a:tr h="0">
                <a:tc>
                  <a:txBody>
                    <a:bodyPr/>
                    <a:lstStyle/>
                    <a:p>
                      <a:pPr algn="l" fontAlgn="ctr"/>
                      <a:r>
                        <a:rPr lang="es-CO" sz="100" u="none" strike="noStrike">
                          <a:effectLst/>
                        </a:rPr>
                        <a:t>Otras transferencias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1.188.563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1.305.042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593481437"/>
                  </a:ext>
                </a:extLst>
              </a:tr>
              <a:tr h="0">
                <a:tc>
                  <a:txBody>
                    <a:bodyPr/>
                    <a:lstStyle/>
                    <a:p>
                      <a:pPr algn="l" fontAlgn="ctr"/>
                      <a:r>
                        <a:rPr lang="es-CO" sz="100" u="none" strike="noStrike">
                          <a:effectLst/>
                        </a:rPr>
                        <a:t>Total Presupuesto Anual</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33.807.494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38.432.743</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219826104"/>
                  </a:ext>
                </a:extLst>
              </a:tr>
            </a:tbl>
          </a:graphicData>
        </a:graphic>
      </p:graphicFrame>
      <p:cxnSp>
        <p:nvCxnSpPr>
          <p:cNvPr id="10" name="Conector recto 9">
            <a:extLst>
              <a:ext uri="{FF2B5EF4-FFF2-40B4-BE49-F238E27FC236}">
                <a16:creationId xmlns:a16="http://schemas.microsoft.com/office/drawing/2014/main" id="{0550940C-32AE-0E05-4B58-6CF8E4FE3D77}"/>
              </a:ext>
            </a:extLst>
          </p:cNvPr>
          <p:cNvCxnSpPr/>
          <p:nvPr/>
        </p:nvCxnSpPr>
        <p:spPr>
          <a:xfrm>
            <a:off x="3814537" y="476228"/>
            <a:ext cx="0" cy="5760000"/>
          </a:xfrm>
          <a:prstGeom prst="line">
            <a:avLst/>
          </a:prstGeom>
          <a:ln w="9525">
            <a:solidFill>
              <a:schemeClr val="bg2">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de flecha 12">
            <a:extLst>
              <a:ext uri="{FF2B5EF4-FFF2-40B4-BE49-F238E27FC236}">
                <a16:creationId xmlns:a16="http://schemas.microsoft.com/office/drawing/2014/main" id="{60A7A0EF-1E82-D0C5-C123-BF42316EF7E4}"/>
              </a:ext>
            </a:extLst>
          </p:cNvPr>
          <p:cNvCxnSpPr>
            <a:cxnSpLocks/>
          </p:cNvCxnSpPr>
          <p:nvPr/>
        </p:nvCxnSpPr>
        <p:spPr>
          <a:xfrm>
            <a:off x="6269875" y="5257162"/>
            <a:ext cx="1536192" cy="0"/>
          </a:xfrm>
          <a:prstGeom prst="straightConnector1">
            <a:avLst/>
          </a:prstGeom>
          <a:ln w="190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5" name="Rectángulo 14">
            <a:extLst>
              <a:ext uri="{FF2B5EF4-FFF2-40B4-BE49-F238E27FC236}">
                <a16:creationId xmlns:a16="http://schemas.microsoft.com/office/drawing/2014/main" id="{D2BFA8EB-9E07-FD37-5D8E-6A2726C73DF2}"/>
              </a:ext>
            </a:extLst>
          </p:cNvPr>
          <p:cNvSpPr/>
          <p:nvPr/>
        </p:nvSpPr>
        <p:spPr>
          <a:xfrm>
            <a:off x="7806067" y="4728903"/>
            <a:ext cx="3885912" cy="136550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s-MX" err="1">
                <a:solidFill>
                  <a:schemeClr val="tx1"/>
                </a:solidFill>
                <a:highlight>
                  <a:srgbClr val="00FF00"/>
                </a:highlight>
              </a:rPr>
              <a:t>Ppto</a:t>
            </a:r>
            <a:r>
              <a:rPr lang="es-MX">
                <a:solidFill>
                  <a:schemeClr val="tx1"/>
                </a:solidFill>
                <a:highlight>
                  <a:srgbClr val="00FF00"/>
                </a:highlight>
              </a:rPr>
              <a:t>. Inicial 3,9  Bill.</a:t>
            </a:r>
          </a:p>
          <a:p>
            <a:pPr algn="ctr"/>
            <a:r>
              <a:rPr lang="es-MX">
                <a:solidFill>
                  <a:schemeClr val="tx1"/>
                </a:solidFill>
                <a:highlight>
                  <a:srgbClr val="00FF00"/>
                </a:highlight>
              </a:rPr>
              <a:t>Adiciones en 2024 por $390 mm</a:t>
            </a:r>
          </a:p>
          <a:p>
            <a:pPr algn="ctr"/>
            <a:r>
              <a:rPr lang="es-MX" err="1">
                <a:solidFill>
                  <a:schemeClr val="tx1"/>
                </a:solidFill>
                <a:highlight>
                  <a:srgbClr val="00FF00"/>
                </a:highlight>
              </a:rPr>
              <a:t>Ppto</a:t>
            </a:r>
            <a:r>
              <a:rPr lang="es-MX">
                <a:solidFill>
                  <a:schemeClr val="tx1"/>
                </a:solidFill>
                <a:highlight>
                  <a:srgbClr val="00FF00"/>
                </a:highlight>
              </a:rPr>
              <a:t>. vigente 4,3 Bill.</a:t>
            </a:r>
          </a:p>
          <a:p>
            <a:pPr algn="ctr"/>
            <a:r>
              <a:rPr lang="es-MX">
                <a:solidFill>
                  <a:schemeClr val="tx1"/>
                </a:solidFill>
                <a:highlight>
                  <a:srgbClr val="00FF00"/>
                </a:highlight>
              </a:rPr>
              <a:t>Variación 15% Inicial Vs 2025</a:t>
            </a:r>
          </a:p>
        </p:txBody>
      </p:sp>
      <p:graphicFrame>
        <p:nvGraphicFramePr>
          <p:cNvPr id="2" name="Gráfico 1">
            <a:extLst>
              <a:ext uri="{FF2B5EF4-FFF2-40B4-BE49-F238E27FC236}">
                <a16:creationId xmlns:a16="http://schemas.microsoft.com/office/drawing/2014/main" id="{397526EE-A31F-06C3-95E3-305B2EE3CADC}"/>
              </a:ext>
            </a:extLst>
          </p:cNvPr>
          <p:cNvGraphicFramePr>
            <a:graphicFrameLocks/>
          </p:cNvGraphicFramePr>
          <p:nvPr>
            <p:extLst>
              <p:ext uri="{D42A27DB-BD31-4B8C-83A1-F6EECF244321}">
                <p14:modId xmlns:p14="http://schemas.microsoft.com/office/powerpoint/2010/main" val="483738529"/>
              </p:ext>
            </p:extLst>
          </p:nvPr>
        </p:nvGraphicFramePr>
        <p:xfrm>
          <a:off x="0" y="322686"/>
          <a:ext cx="10484304" cy="606708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81708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D3317-A68D-8F6A-B020-DFC3F06650D4}"/>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FF61A034-5D53-A1A9-5DCE-4ED8BBC846A2}"/>
              </a:ext>
            </a:extLst>
          </p:cNvPr>
          <p:cNvSpPr txBox="1"/>
          <p:nvPr/>
        </p:nvSpPr>
        <p:spPr>
          <a:xfrm>
            <a:off x="670634" y="322686"/>
            <a:ext cx="3597826" cy="338141"/>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600" b="0" i="0" u="none" strike="noStrike" kern="1200" cap="none" spc="0" normalizeH="0" baseline="0" noProof="0">
                <a:ln>
                  <a:noFill/>
                </a:ln>
                <a:solidFill>
                  <a:srgbClr val="002060"/>
                </a:solidFill>
                <a:effectLst/>
                <a:uLnTx/>
                <a:uFillTx/>
                <a:latin typeface="Oswald Medium"/>
                <a:ea typeface="+mj-ea"/>
                <a:cs typeface="+mj-cs"/>
              </a:rPr>
              <a:t>Presupuesto Inversión </a:t>
            </a:r>
            <a:endParaRPr kumimoji="0" lang="en-US" sz="2600" b="0" i="0" u="none" strike="noStrike" kern="1200" cap="none" spc="0" normalizeH="0" baseline="0" noProof="0">
              <a:ln>
                <a:noFill/>
              </a:ln>
              <a:solidFill>
                <a:srgbClr val="002060"/>
              </a:solidFill>
              <a:effectLst/>
              <a:uLnTx/>
              <a:uFillTx/>
              <a:latin typeface="Oswald Medium"/>
              <a:ea typeface="+mj-ea"/>
              <a:cs typeface="+mj-cs"/>
            </a:endParaRPr>
          </a:p>
        </p:txBody>
      </p:sp>
      <p:sp>
        <p:nvSpPr>
          <p:cNvPr id="12" name="TextBox 5">
            <a:extLst>
              <a:ext uri="{FF2B5EF4-FFF2-40B4-BE49-F238E27FC236}">
                <a16:creationId xmlns:a16="http://schemas.microsoft.com/office/drawing/2014/main" id="{31ECD256-926F-2776-1A24-4AEE26CAD4A7}"/>
              </a:ext>
            </a:extLst>
          </p:cNvPr>
          <p:cNvSpPr txBox="1"/>
          <p:nvPr/>
        </p:nvSpPr>
        <p:spPr>
          <a:xfrm>
            <a:off x="6663643" y="496040"/>
            <a:ext cx="2519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millones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graphicFrame>
        <p:nvGraphicFramePr>
          <p:cNvPr id="4" name="Marcador de contenido 3">
            <a:extLst>
              <a:ext uri="{FF2B5EF4-FFF2-40B4-BE49-F238E27FC236}">
                <a16:creationId xmlns:a16="http://schemas.microsoft.com/office/drawing/2014/main" id="{AFD376A1-2F2F-5ACF-34FC-EACD2FD169F2}"/>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3385908576"/>
                    </a:ext>
                  </a:extLst>
                </a:gridCol>
                <a:gridCol w="25400">
                  <a:extLst>
                    <a:ext uri="{9D8B030D-6E8A-4147-A177-3AD203B41FA5}">
                      <a16:colId xmlns:a16="http://schemas.microsoft.com/office/drawing/2014/main" val="3764380763"/>
                    </a:ext>
                  </a:extLst>
                </a:gridCol>
                <a:gridCol w="25400">
                  <a:extLst>
                    <a:ext uri="{9D8B030D-6E8A-4147-A177-3AD203B41FA5}">
                      <a16:colId xmlns:a16="http://schemas.microsoft.com/office/drawing/2014/main" val="3392046682"/>
                    </a:ext>
                  </a:extLst>
                </a:gridCol>
                <a:gridCol w="25400">
                  <a:extLst>
                    <a:ext uri="{9D8B030D-6E8A-4147-A177-3AD203B41FA5}">
                      <a16:colId xmlns:a16="http://schemas.microsoft.com/office/drawing/2014/main" val="4178783001"/>
                    </a:ext>
                  </a:extLst>
                </a:gridCol>
              </a:tblGrid>
              <a:tr h="0">
                <a:tc>
                  <a:txBody>
                    <a:bodyPr/>
                    <a:lstStyle/>
                    <a:p>
                      <a:pPr algn="ctr" fontAlgn="ctr"/>
                      <a:r>
                        <a:rPr lang="es-CO" sz="100" u="none" strike="noStrike">
                          <a:effectLst/>
                        </a:rPr>
                        <a:t>Sector</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2025</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Variación %</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36137368"/>
                  </a:ext>
                </a:extLst>
              </a:tr>
              <a:tr h="0">
                <a:tc>
                  <a:txBody>
                    <a:bodyPr/>
                    <a:lstStyle/>
                    <a:p>
                      <a:pPr algn="l" fontAlgn="ctr"/>
                      <a:r>
                        <a:rPr lang="es-CO" sz="100" u="none" strike="noStrike">
                          <a:effectLst/>
                        </a:rPr>
                        <a:t>Ambiente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388.105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497.308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28%</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51683763"/>
                  </a:ext>
                </a:extLst>
              </a:tr>
              <a:tr h="0">
                <a:tc>
                  <a:txBody>
                    <a:bodyPr/>
                    <a:lstStyle/>
                    <a:p>
                      <a:pPr algn="l" fontAlgn="ctr"/>
                      <a:r>
                        <a:rPr lang="es-CO" sz="100" u="none" strike="noStrike">
                          <a:effectLst/>
                        </a:rPr>
                        <a:t>Cultura, Recreación y Deporte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1.069.256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1.309.081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733678350"/>
                  </a:ext>
                </a:extLst>
              </a:tr>
              <a:tr h="0">
                <a:tc>
                  <a:txBody>
                    <a:bodyPr/>
                    <a:lstStyle/>
                    <a:p>
                      <a:pPr algn="l" fontAlgn="ctr"/>
                      <a:r>
                        <a:rPr lang="es-ES" sz="100" u="none" strike="noStrike">
                          <a:effectLst/>
                        </a:rPr>
                        <a:t>Desarrollo Económico, Industria y Turismo</a:t>
                      </a:r>
                      <a:endParaRPr lang="es-ES"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264.437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343.334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52124953"/>
                  </a:ext>
                </a:extLst>
              </a:tr>
              <a:tr h="0">
                <a:tc>
                  <a:txBody>
                    <a:bodyPr/>
                    <a:lstStyle/>
                    <a:p>
                      <a:pPr algn="l" fontAlgn="ctr"/>
                      <a:r>
                        <a:rPr lang="es-CO" sz="100" u="none" strike="noStrike">
                          <a:effectLst/>
                        </a:rPr>
                        <a:t>Educación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7.211.103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8.404.103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06071644"/>
                  </a:ext>
                </a:extLst>
              </a:tr>
              <a:tr h="0">
                <a:tc>
                  <a:txBody>
                    <a:bodyPr/>
                    <a:lstStyle/>
                    <a:p>
                      <a:pPr algn="l" fontAlgn="ctr"/>
                      <a:r>
                        <a:rPr lang="es-CO" sz="100" u="none" strike="noStrike">
                          <a:effectLst/>
                        </a:rPr>
                        <a:t>Gestión Jurídica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39.391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27398972"/>
                  </a:ext>
                </a:extLst>
              </a:tr>
              <a:tr h="0">
                <a:tc>
                  <a:txBody>
                    <a:bodyPr/>
                    <a:lstStyle/>
                    <a:p>
                      <a:pPr algn="l" fontAlgn="ctr"/>
                      <a:r>
                        <a:rPr lang="es-CO" sz="100" u="none" strike="noStrike">
                          <a:effectLst/>
                        </a:rPr>
                        <a:t>Gestión Pública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253.487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292.019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594905942"/>
                  </a:ext>
                </a:extLst>
              </a:tr>
              <a:tr h="0">
                <a:tc>
                  <a:txBody>
                    <a:bodyPr/>
                    <a:lstStyle/>
                    <a:p>
                      <a:pPr algn="l" fontAlgn="ctr"/>
                      <a:r>
                        <a:rPr lang="es-CO" sz="100" u="none" strike="noStrike">
                          <a:effectLst/>
                        </a:rPr>
                        <a:t>Gobierno</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336.036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369.524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54527341"/>
                  </a:ext>
                </a:extLst>
              </a:tr>
              <a:tr h="0">
                <a:tc>
                  <a:txBody>
                    <a:bodyPr/>
                    <a:lstStyle/>
                    <a:p>
                      <a:pPr algn="l" fontAlgn="ctr"/>
                      <a:r>
                        <a:rPr lang="es-CO" sz="100" u="none" strike="noStrike">
                          <a:effectLst/>
                        </a:rPr>
                        <a:t>Hábitat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1.453.620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1.909.067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31%</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92362054"/>
                  </a:ext>
                </a:extLst>
              </a:tr>
              <a:tr h="0">
                <a:tc>
                  <a:txBody>
                    <a:bodyPr/>
                    <a:lstStyle/>
                    <a:p>
                      <a:pPr algn="l" fontAlgn="ctr"/>
                      <a:r>
                        <a:rPr lang="es-CO" sz="100" u="none" strike="noStrike">
                          <a:effectLst/>
                        </a:rPr>
                        <a:t>Hacienda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1.523.995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1.782.742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348964606"/>
                  </a:ext>
                </a:extLst>
              </a:tr>
              <a:tr h="0">
                <a:tc>
                  <a:txBody>
                    <a:bodyPr/>
                    <a:lstStyle/>
                    <a:p>
                      <a:pPr algn="l" fontAlgn="ctr"/>
                      <a:r>
                        <a:rPr lang="es-CO" sz="100" u="none" strike="noStrike">
                          <a:effectLst/>
                        </a:rPr>
                        <a:t>Integración Social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2.277.116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2.477.977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9%</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388448798"/>
                  </a:ext>
                </a:extLst>
              </a:tr>
              <a:tr h="0">
                <a:tc>
                  <a:txBody>
                    <a:bodyPr/>
                    <a:lstStyle/>
                    <a:p>
                      <a:pPr algn="l" fontAlgn="ctr"/>
                      <a:r>
                        <a:rPr lang="es-CO" sz="100" u="none" strike="noStrike">
                          <a:effectLst/>
                        </a:rPr>
                        <a:t>Movilidad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4.799.077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5.936.157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012059"/>
                  </a:ext>
                </a:extLst>
              </a:tr>
              <a:tr h="0">
                <a:tc>
                  <a:txBody>
                    <a:bodyPr/>
                    <a:lstStyle/>
                    <a:p>
                      <a:pPr algn="l" fontAlgn="ctr"/>
                      <a:r>
                        <a:rPr lang="es-CO" sz="100" u="none" strike="noStrike">
                          <a:effectLst/>
                        </a:rPr>
                        <a:t>Mujeres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122.389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141.143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27761396"/>
                  </a:ext>
                </a:extLst>
              </a:tr>
              <a:tr h="0">
                <a:tc>
                  <a:txBody>
                    <a:bodyPr/>
                    <a:lstStyle/>
                    <a:p>
                      <a:pPr algn="l" fontAlgn="ctr"/>
                      <a:r>
                        <a:rPr lang="es-CO" sz="100" u="none" strike="noStrike">
                          <a:effectLst/>
                        </a:rPr>
                        <a:t>Otras Entidades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614.172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654.788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061366377"/>
                  </a:ext>
                </a:extLst>
              </a:tr>
              <a:tr h="0">
                <a:tc>
                  <a:txBody>
                    <a:bodyPr/>
                    <a:lstStyle/>
                    <a:p>
                      <a:pPr algn="l" fontAlgn="ctr"/>
                      <a:r>
                        <a:rPr lang="es-CO" sz="100" u="none" strike="noStrike">
                          <a:effectLst/>
                        </a:rPr>
                        <a:t>Planeación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190.010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213.264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39537086"/>
                  </a:ext>
                </a:extLst>
              </a:tr>
              <a:tr h="0">
                <a:tc>
                  <a:txBody>
                    <a:bodyPr/>
                    <a:lstStyle/>
                    <a:p>
                      <a:pPr algn="l" fontAlgn="ctr"/>
                      <a:r>
                        <a:rPr lang="es-CO" sz="100" u="none" strike="noStrike">
                          <a:effectLst/>
                        </a:rPr>
                        <a:t>Salud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4.405.293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4.693.653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11640470"/>
                  </a:ext>
                </a:extLst>
              </a:tr>
              <a:tr h="0">
                <a:tc>
                  <a:txBody>
                    <a:bodyPr/>
                    <a:lstStyle/>
                    <a:p>
                      <a:pPr algn="l" fontAlgn="ctr"/>
                      <a:r>
                        <a:rPr lang="es-CO" sz="100" u="none" strike="noStrike">
                          <a:effectLst/>
                        </a:rPr>
                        <a:t>Seguridad, Convivencia y Justicia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791.172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1.049.170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294249328"/>
                  </a:ext>
                </a:extLst>
              </a:tr>
              <a:tr h="0">
                <a:tc>
                  <a:txBody>
                    <a:bodyPr/>
                    <a:lstStyle/>
                    <a:p>
                      <a:pPr algn="l" fontAlgn="ctr"/>
                      <a:r>
                        <a:rPr lang="es-CO" sz="100" u="none" strike="noStrike">
                          <a:effectLst/>
                        </a:rPr>
                        <a:t>Servicio de la Deuda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2.082.599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2.029.135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872699582"/>
                  </a:ext>
                </a:extLst>
              </a:tr>
              <a:tr h="0">
                <a:tc>
                  <a:txBody>
                    <a:bodyPr/>
                    <a:lstStyle/>
                    <a:p>
                      <a:pPr algn="l" fontAlgn="ctr"/>
                      <a:r>
                        <a:rPr lang="es-CO" sz="100" u="none" strike="noStrike">
                          <a:effectLst/>
                        </a:rPr>
                        <a:t>Subtotal funcionamiento e inversión</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27.821.259</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32.146.526</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16%</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482047092"/>
                  </a:ext>
                </a:extLst>
              </a:tr>
              <a:tr h="0">
                <a:tc>
                  <a:txBody>
                    <a:bodyPr/>
                    <a:lstStyle/>
                    <a:p>
                      <a:pPr algn="l" fontAlgn="ctr"/>
                      <a:r>
                        <a:rPr lang="es-CO" sz="100" u="none" strike="noStrike">
                          <a:effectLst/>
                        </a:rPr>
                        <a:t>FET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3.077.169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3.091.064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458513597"/>
                  </a:ext>
                </a:extLst>
              </a:tr>
              <a:tr h="0">
                <a:tc>
                  <a:txBody>
                    <a:bodyPr/>
                    <a:lstStyle/>
                    <a:p>
                      <a:pPr algn="l" fontAlgn="ctr"/>
                      <a:r>
                        <a:rPr lang="es-CO" sz="100" u="none" strike="noStrike">
                          <a:effectLst/>
                        </a:rPr>
                        <a:t>FDL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1.720.503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1.890.111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280623647"/>
                  </a:ext>
                </a:extLst>
              </a:tr>
              <a:tr h="0">
                <a:tc>
                  <a:txBody>
                    <a:bodyPr/>
                    <a:lstStyle/>
                    <a:p>
                      <a:pPr algn="l" fontAlgn="ctr"/>
                      <a:r>
                        <a:rPr lang="es-CO" sz="100" u="none" strike="noStrike">
                          <a:effectLst/>
                        </a:rPr>
                        <a:t>Otras transferencias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1.188.563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1.305.042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593481437"/>
                  </a:ext>
                </a:extLst>
              </a:tr>
              <a:tr h="0">
                <a:tc>
                  <a:txBody>
                    <a:bodyPr/>
                    <a:lstStyle/>
                    <a:p>
                      <a:pPr algn="l" fontAlgn="ctr"/>
                      <a:r>
                        <a:rPr lang="es-CO" sz="100" u="none" strike="noStrike">
                          <a:effectLst/>
                        </a:rPr>
                        <a:t>Total Presupuesto Anual</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33.807.494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38.432.743</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219826104"/>
                  </a:ext>
                </a:extLst>
              </a:tr>
            </a:tbl>
          </a:graphicData>
        </a:graphic>
      </p:graphicFrame>
      <p:graphicFrame>
        <p:nvGraphicFramePr>
          <p:cNvPr id="5" name="Tabla 4">
            <a:extLst>
              <a:ext uri="{FF2B5EF4-FFF2-40B4-BE49-F238E27FC236}">
                <a16:creationId xmlns:a16="http://schemas.microsoft.com/office/drawing/2014/main" id="{25C0613B-07B0-31F3-3385-3CCA485ED93C}"/>
              </a:ext>
            </a:extLst>
          </p:cNvPr>
          <p:cNvGraphicFramePr>
            <a:graphicFrameLocks noGrp="1"/>
          </p:cNvGraphicFramePr>
          <p:nvPr>
            <p:extLst>
              <p:ext uri="{D42A27DB-BD31-4B8C-83A1-F6EECF244321}">
                <p14:modId xmlns:p14="http://schemas.microsoft.com/office/powerpoint/2010/main" val="4048895482"/>
              </p:ext>
            </p:extLst>
          </p:nvPr>
        </p:nvGraphicFramePr>
        <p:xfrm>
          <a:off x="726332" y="709854"/>
          <a:ext cx="10453991" cy="5409159"/>
        </p:xfrm>
        <a:graphic>
          <a:graphicData uri="http://schemas.openxmlformats.org/drawingml/2006/table">
            <a:tbl>
              <a:tblPr/>
              <a:tblGrid>
                <a:gridCol w="5129838">
                  <a:extLst>
                    <a:ext uri="{9D8B030D-6E8A-4147-A177-3AD203B41FA5}">
                      <a16:colId xmlns:a16="http://schemas.microsoft.com/office/drawing/2014/main" val="3690213802"/>
                    </a:ext>
                  </a:extLst>
                </a:gridCol>
                <a:gridCol w="2001415">
                  <a:extLst>
                    <a:ext uri="{9D8B030D-6E8A-4147-A177-3AD203B41FA5}">
                      <a16:colId xmlns:a16="http://schemas.microsoft.com/office/drawing/2014/main" val="2540453312"/>
                    </a:ext>
                  </a:extLst>
                </a:gridCol>
                <a:gridCol w="2001415">
                  <a:extLst>
                    <a:ext uri="{9D8B030D-6E8A-4147-A177-3AD203B41FA5}">
                      <a16:colId xmlns:a16="http://schemas.microsoft.com/office/drawing/2014/main" val="2022942272"/>
                    </a:ext>
                  </a:extLst>
                </a:gridCol>
                <a:gridCol w="1321323">
                  <a:extLst>
                    <a:ext uri="{9D8B030D-6E8A-4147-A177-3AD203B41FA5}">
                      <a16:colId xmlns:a16="http://schemas.microsoft.com/office/drawing/2014/main" val="3692495575"/>
                    </a:ext>
                  </a:extLst>
                </a:gridCol>
              </a:tblGrid>
              <a:tr h="237259">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Sector</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2024</a:t>
                      </a:r>
                    </a:p>
                    <a:p>
                      <a:pPr algn="ctr" fontAlgn="ctr"/>
                      <a:r>
                        <a:rPr lang="es-CO" sz="1400" b="1" i="0" u="none" strike="noStrike">
                          <a:solidFill>
                            <a:srgbClr val="000000"/>
                          </a:solidFill>
                          <a:effectLst/>
                          <a:latin typeface="Arial" panose="020B0604020202020204" pitchFamily="34" charset="0"/>
                          <a:cs typeface="Arial" panose="020B0604020202020204" pitchFamily="34" charset="0"/>
                        </a:rPr>
                        <a:t>(31 de oct.)</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2025</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Variación %</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extLst>
                  <a:ext uri="{0D108BD9-81ED-4DB2-BD59-A6C34878D82A}">
                    <a16:rowId xmlns:a16="http://schemas.microsoft.com/office/drawing/2014/main" val="2845347918"/>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Seguridad, Convivencia y Justicia</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553.202</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790.785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43%</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79462793"/>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Hábitat</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1.067.150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1.507.140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41%</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5755381"/>
                  </a:ext>
                </a:extLst>
              </a:tr>
              <a:tr h="237259">
                <a:tc>
                  <a:txBody>
                    <a:bodyPr/>
                    <a:lstStyle/>
                    <a:p>
                      <a:pPr marL="0" algn="l" defTabSz="914400" rtl="0" eaLnBrk="1" fontAlgn="ctr" latinLnBrk="0" hangingPunct="1"/>
                      <a:r>
                        <a:rPr lang="es-ES" sz="1400" b="0" i="0" u="none" strike="noStrike" kern="1200">
                          <a:solidFill>
                            <a:srgbClr val="000000"/>
                          </a:solidFill>
                          <a:effectLst/>
                          <a:latin typeface="Arial" panose="020B0604020202020204" pitchFamily="34" charset="0"/>
                          <a:ea typeface="+mn-ea"/>
                          <a:cs typeface="Arial" panose="020B0604020202020204" pitchFamily="34" charset="0"/>
                        </a:rPr>
                        <a:t>Desarrollo Económico, Industria y Turismo</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185.613</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257.554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39%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09969373"/>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Gestión Jurídica</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7.696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10.507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37%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8895617"/>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Ambiente</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302.282</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407.115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35%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79974828"/>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Gestión Pública</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92.190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117.914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47591904"/>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Movilidad</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4.484.487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5.593.553</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8515534"/>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Cultura, Recreación y Deporte</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910.714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1.132.928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82007786"/>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Planeación</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67.747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82.062</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21%</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80546687"/>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Mujer</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90.029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106.858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96111111"/>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Educación</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6.527.410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7.681.778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198559"/>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Gobierno</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118.268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136.848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16%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2099347"/>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Integración Social</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2.240.455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2.384.736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95215695"/>
                  </a:ext>
                </a:extLst>
              </a:tr>
              <a:tr h="237259">
                <a:tc>
                  <a:txBody>
                    <a:bodyPr/>
                    <a:lstStyle/>
                    <a:p>
                      <a:pPr marL="0" algn="l"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Salud</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4.368.849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4.556.970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0" i="0" u="none" strike="noStrike" kern="1200">
                          <a:solidFill>
                            <a:srgbClr val="000000"/>
                          </a:solidFill>
                          <a:effectLst/>
                          <a:latin typeface="Arial" panose="020B0604020202020204" pitchFamily="34" charset="0"/>
                          <a:ea typeface="+mn-ea"/>
                          <a:cs typeface="Arial" panose="020B0604020202020204" pitchFamily="34" charset="0"/>
                        </a:rPr>
                        <a:t>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836488"/>
                  </a:ext>
                </a:extLst>
              </a:tr>
              <a:tr h="23725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Hacienda</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316.486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288.629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4183169"/>
                  </a:ext>
                </a:extLst>
              </a:tr>
              <a:tr h="237259">
                <a:tc>
                  <a:txBody>
                    <a:bodyPr/>
                    <a:lstStyle/>
                    <a:p>
                      <a:pPr algn="l" fontAlgn="ctr"/>
                      <a:r>
                        <a:rPr lang="es-MX" sz="1400" b="0" i="0" u="none" strike="noStrike">
                          <a:solidFill>
                            <a:srgbClr val="000000"/>
                          </a:solidFill>
                          <a:effectLst/>
                          <a:latin typeface="Arial" panose="020B0604020202020204" pitchFamily="34" charset="0"/>
                          <a:cs typeface="Arial" panose="020B0604020202020204" pitchFamily="34" charset="0"/>
                        </a:rPr>
                        <a:t>Ó</a:t>
                      </a:r>
                      <a:r>
                        <a:rPr lang="es-CO" sz="1400" b="0" i="0" u="none" strike="noStrike">
                          <a:solidFill>
                            <a:srgbClr val="000000"/>
                          </a:solidFill>
                          <a:effectLst/>
                          <a:latin typeface="Arial" panose="020B0604020202020204" pitchFamily="34" charset="0"/>
                          <a:cs typeface="Arial" panose="020B0604020202020204" pitchFamily="34" charset="0"/>
                        </a:rPr>
                        <a:t>rg de Control</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37.235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30.766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0837802"/>
                  </a:ext>
                </a:extLst>
              </a:tr>
              <a:tr h="237259">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Subtotal</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21.369.814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25.086.143</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17%</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extLst>
                  <a:ext uri="{0D108BD9-81ED-4DB2-BD59-A6C34878D82A}">
                    <a16:rowId xmlns:a16="http://schemas.microsoft.com/office/drawing/2014/main" val="4056899480"/>
                  </a:ext>
                </a:extLst>
              </a:tr>
              <a:tr h="23725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FET</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3.077.169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3.091.064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48243755"/>
                  </a:ext>
                </a:extLst>
              </a:tr>
              <a:tr h="23725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FDL</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1.649.886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1.811.481</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6739922"/>
                  </a:ext>
                </a:extLst>
              </a:tr>
              <a:tr h="237259">
                <a:tc>
                  <a:txBody>
                    <a:bodyPr/>
                    <a:lstStyle/>
                    <a:p>
                      <a:pPr algn="l" fontAlgn="ctr"/>
                      <a:r>
                        <a:rPr lang="es-CO" sz="1400" b="0" i="0" u="none" strike="noStrike">
                          <a:solidFill>
                            <a:srgbClr val="000000"/>
                          </a:solidFill>
                          <a:effectLst/>
                          <a:latin typeface="Arial" panose="020B0604020202020204" pitchFamily="34" charset="0"/>
                          <a:cs typeface="Arial" panose="020B0604020202020204" pitchFamily="34" charset="0"/>
                        </a:rPr>
                        <a:t>Otras transferencias</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1.197.952</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1.293.926</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8%</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3911257"/>
                  </a:ext>
                </a:extLst>
              </a:tr>
              <a:tr h="237259">
                <a:tc>
                  <a:txBody>
                    <a:bodyPr/>
                    <a:lstStyle/>
                    <a:p>
                      <a:pPr algn="l" fontAlgn="ctr"/>
                      <a:r>
                        <a:rPr lang="es-ES" sz="1400" b="1" i="0" u="none" strike="noStrike">
                          <a:solidFill>
                            <a:srgbClr val="000000"/>
                          </a:solidFill>
                          <a:effectLst/>
                          <a:latin typeface="Arial" panose="020B0604020202020204" pitchFamily="34" charset="0"/>
                          <a:cs typeface="Arial" panose="020B0604020202020204" pitchFamily="34" charset="0"/>
                        </a:rPr>
                        <a:t>Total Inversión (Inversión Directa + Transferencias)</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27.294.822</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31.282.614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2">
                        <a:lumMod val="75000"/>
                      </a:schemeClr>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15%</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878625078"/>
                  </a:ext>
                </a:extLst>
              </a:tr>
            </a:tbl>
          </a:graphicData>
        </a:graphic>
      </p:graphicFrame>
      <p:sp>
        <p:nvSpPr>
          <p:cNvPr id="8" name="CuadroTexto 7">
            <a:extLst>
              <a:ext uri="{FF2B5EF4-FFF2-40B4-BE49-F238E27FC236}">
                <a16:creationId xmlns:a16="http://schemas.microsoft.com/office/drawing/2014/main" id="{B0B68446-1EED-2BEC-A1A4-DE02FA34D567}"/>
              </a:ext>
            </a:extLst>
          </p:cNvPr>
          <p:cNvSpPr txBox="1"/>
          <p:nvPr/>
        </p:nvSpPr>
        <p:spPr>
          <a:xfrm>
            <a:off x="628134" y="6486734"/>
            <a:ext cx="7280651"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*2024 incluye adición por 12,3mil</a:t>
            </a:r>
            <a:endParaRPr kumimoji="0" lang="es-CO"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47178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posición de imagen 4">
            <a:extLst>
              <a:ext uri="{FF2B5EF4-FFF2-40B4-BE49-F238E27FC236}">
                <a16:creationId xmlns:a16="http://schemas.microsoft.com/office/drawing/2014/main" id="{9EC4AB1E-617B-3633-7634-4737717DB8F3}"/>
              </a:ext>
            </a:extLst>
          </p:cNvPr>
          <p:cNvPicPr>
            <a:picLocks noGrp="1" noChangeAspect="1"/>
          </p:cNvPicPr>
          <p:nvPr>
            <p:ph type="pic" sz="quarter" idx="13"/>
          </p:nvPr>
        </p:nvPicPr>
        <p:blipFill>
          <a:blip r:embed="rId2"/>
          <a:srcRect l="21888" r="21888"/>
          <a:stretch/>
        </p:blipFill>
        <p:spPr/>
      </p:pic>
      <p:pic>
        <p:nvPicPr>
          <p:cNvPr id="12" name="Marcador de posición de imagen 11" descr="Ciudad con edificios altos&#10;&#10;Descripción generada automáticamente">
            <a:extLst>
              <a:ext uri="{FF2B5EF4-FFF2-40B4-BE49-F238E27FC236}">
                <a16:creationId xmlns:a16="http://schemas.microsoft.com/office/drawing/2014/main" id="{6BACE8B3-BC33-08A2-1D2B-EC74A021FA87}"/>
              </a:ext>
            </a:extLst>
          </p:cNvPr>
          <p:cNvPicPr>
            <a:picLocks noGrp="1" noChangeAspect="1"/>
          </p:cNvPicPr>
          <p:nvPr>
            <p:ph type="pic" sz="quarter" idx="14"/>
          </p:nvPr>
        </p:nvPicPr>
        <p:blipFill>
          <a:blip r:embed="rId2"/>
          <a:srcRect l="21887" r="21887"/>
          <a:stretch/>
        </p:blipFill>
        <p:spPr/>
      </p:pic>
      <p:sp>
        <p:nvSpPr>
          <p:cNvPr id="13" name="Título 12">
            <a:extLst>
              <a:ext uri="{FF2B5EF4-FFF2-40B4-BE49-F238E27FC236}">
                <a16:creationId xmlns:a16="http://schemas.microsoft.com/office/drawing/2014/main" id="{7C93EA49-EEC7-F53D-8C81-80B57DB9085C}"/>
              </a:ext>
            </a:extLst>
          </p:cNvPr>
          <p:cNvSpPr>
            <a:spLocks noGrp="1"/>
          </p:cNvSpPr>
          <p:nvPr>
            <p:ph type="title"/>
          </p:nvPr>
        </p:nvSpPr>
        <p:spPr>
          <a:xfrm>
            <a:off x="3310349" y="3215044"/>
            <a:ext cx="5125791" cy="1325563"/>
          </a:xfrm>
        </p:spPr>
        <p:txBody>
          <a:bodyPr/>
          <a:lstStyle/>
          <a:p>
            <a:r>
              <a:rPr lang="es-MX" sz="3600"/>
              <a:t>Contexto económico actual</a:t>
            </a:r>
            <a:br>
              <a:rPr lang="es-MX" sz="3600"/>
            </a:br>
            <a:br>
              <a:rPr lang="es-MX" sz="3600"/>
            </a:br>
            <a:br>
              <a:rPr lang="es-MX" sz="3600"/>
            </a:br>
            <a:r>
              <a:rPr lang="es-MX" sz="3600"/>
              <a:t> </a:t>
            </a:r>
            <a:br>
              <a:rPr lang="es-MX" sz="3600"/>
            </a:br>
            <a:br>
              <a:rPr lang="es-MX" sz="3600"/>
            </a:br>
            <a:br>
              <a:rPr lang="es-MX" sz="3600"/>
            </a:br>
            <a:endParaRPr lang="es-MX" sz="3600"/>
          </a:p>
        </p:txBody>
      </p:sp>
      <p:sp>
        <p:nvSpPr>
          <p:cNvPr id="23" name="Freeform 22">
            <a:extLst>
              <a:ext uri="{FF2B5EF4-FFF2-40B4-BE49-F238E27FC236}">
                <a16:creationId xmlns:a16="http://schemas.microsoft.com/office/drawing/2014/main" id="{5805DF79-ED81-58BC-EDE6-DCA10FB700FE}"/>
              </a:ext>
            </a:extLst>
          </p:cNvPr>
          <p:cNvSpPr/>
          <p:nvPr/>
        </p:nvSpPr>
        <p:spPr>
          <a:xfrm>
            <a:off x="10564188" y="7948"/>
            <a:ext cx="1644650" cy="1643694"/>
          </a:xfrm>
          <a:custGeom>
            <a:avLst/>
            <a:gdLst>
              <a:gd name="connsiteX0" fmla="*/ 0 w 1644650"/>
              <a:gd name="connsiteY0" fmla="*/ 0 h 1643694"/>
              <a:gd name="connsiteX1" fmla="*/ 1644651 w 1644650"/>
              <a:gd name="connsiteY1" fmla="*/ 1643694 h 1643694"/>
              <a:gd name="connsiteX2" fmla="*/ 1644651 w 1644650"/>
              <a:gd name="connsiteY2" fmla="*/ 0 h 1643694"/>
              <a:gd name="connsiteX3" fmla="*/ 0 w 1644650"/>
              <a:gd name="connsiteY3" fmla="*/ 0 h 1643694"/>
            </a:gdLst>
            <a:ahLst/>
            <a:cxnLst>
              <a:cxn ang="0">
                <a:pos x="connsiteX0" y="connsiteY0"/>
              </a:cxn>
              <a:cxn ang="0">
                <a:pos x="connsiteX1" y="connsiteY1"/>
              </a:cxn>
              <a:cxn ang="0">
                <a:pos x="connsiteX2" y="connsiteY2"/>
              </a:cxn>
              <a:cxn ang="0">
                <a:pos x="connsiteX3" y="connsiteY3"/>
              </a:cxn>
            </a:cxnLst>
            <a:rect l="l" t="t" r="r" b="b"/>
            <a:pathLst>
              <a:path w="1644650" h="1643694">
                <a:moveTo>
                  <a:pt x="0" y="0"/>
                </a:moveTo>
                <a:lnTo>
                  <a:pt x="1644651" y="1643694"/>
                </a:lnTo>
                <a:lnTo>
                  <a:pt x="1644651" y="0"/>
                </a:lnTo>
                <a:lnTo>
                  <a:pt x="0" y="0"/>
                </a:lnTo>
                <a:close/>
              </a:path>
            </a:pathLst>
          </a:custGeom>
          <a:solidFill>
            <a:schemeClr val="accent1"/>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24" name="Freeform 23">
            <a:extLst>
              <a:ext uri="{FF2B5EF4-FFF2-40B4-BE49-F238E27FC236}">
                <a16:creationId xmlns:a16="http://schemas.microsoft.com/office/drawing/2014/main" id="{C6251F79-76C7-5F6B-95B9-5A7BF5455C09}"/>
              </a:ext>
            </a:extLst>
          </p:cNvPr>
          <p:cNvSpPr/>
          <p:nvPr/>
        </p:nvSpPr>
        <p:spPr>
          <a:xfrm>
            <a:off x="1592338" y="4866079"/>
            <a:ext cx="3622520" cy="1991921"/>
          </a:xfrm>
          <a:custGeom>
            <a:avLst/>
            <a:gdLst>
              <a:gd name="connsiteX0" fmla="*/ 3622520 w 3622520"/>
              <a:gd name="connsiteY0" fmla="*/ 1991922 h 1991921"/>
              <a:gd name="connsiteX1" fmla="*/ 1629440 w 3622520"/>
              <a:gd name="connsiteY1" fmla="*/ 0 h 1991921"/>
              <a:gd name="connsiteX2" fmla="*/ 0 w 3622520"/>
              <a:gd name="connsiteY2" fmla="*/ 0 h 1991921"/>
              <a:gd name="connsiteX3" fmla="*/ 1993080 w 3622520"/>
              <a:gd name="connsiteY3" fmla="*/ 1991922 h 1991921"/>
              <a:gd name="connsiteX4" fmla="*/ 3622520 w 3622520"/>
              <a:gd name="connsiteY4" fmla="*/ 1991922 h 1991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2520" h="1991921">
                <a:moveTo>
                  <a:pt x="3622520" y="1991922"/>
                </a:moveTo>
                <a:lnTo>
                  <a:pt x="1629440" y="0"/>
                </a:lnTo>
                <a:lnTo>
                  <a:pt x="0" y="0"/>
                </a:lnTo>
                <a:lnTo>
                  <a:pt x="1993080" y="1991922"/>
                </a:lnTo>
                <a:lnTo>
                  <a:pt x="362252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33" name="Freeform 32">
            <a:extLst>
              <a:ext uri="{FF2B5EF4-FFF2-40B4-BE49-F238E27FC236}">
                <a16:creationId xmlns:a16="http://schemas.microsoft.com/office/drawing/2014/main" id="{690BB1BD-6FBC-3ED7-6262-ED28FEBC522D}"/>
              </a:ext>
            </a:extLst>
          </p:cNvPr>
          <p:cNvSpPr/>
          <p:nvPr/>
        </p:nvSpPr>
        <p:spPr>
          <a:xfrm>
            <a:off x="5298084" y="0"/>
            <a:ext cx="2163814" cy="1440873"/>
          </a:xfrm>
          <a:custGeom>
            <a:avLst/>
            <a:gdLst>
              <a:gd name="connsiteX0" fmla="*/ 0 w 2991345"/>
              <a:gd name="connsiteY0" fmla="*/ 0 h 1991922"/>
              <a:gd name="connsiteX1" fmla="*/ 998265 w 2991345"/>
              <a:gd name="connsiteY1" fmla="*/ 0 h 1991922"/>
              <a:gd name="connsiteX2" fmla="*/ 2991345 w 2991345"/>
              <a:gd name="connsiteY2" fmla="*/ 1991922 h 1991922"/>
              <a:gd name="connsiteX3" fmla="*/ 1993080 w 2991345"/>
              <a:gd name="connsiteY3" fmla="*/ 1991922 h 1991922"/>
            </a:gdLst>
            <a:ahLst/>
            <a:cxnLst>
              <a:cxn ang="0">
                <a:pos x="connsiteX0" y="connsiteY0"/>
              </a:cxn>
              <a:cxn ang="0">
                <a:pos x="connsiteX1" y="connsiteY1"/>
              </a:cxn>
              <a:cxn ang="0">
                <a:pos x="connsiteX2" y="connsiteY2"/>
              </a:cxn>
              <a:cxn ang="0">
                <a:pos x="connsiteX3" y="connsiteY3"/>
              </a:cxn>
            </a:cxnLst>
            <a:rect l="l" t="t" r="r" b="b"/>
            <a:pathLst>
              <a:path w="2991345" h="1991922">
                <a:moveTo>
                  <a:pt x="0" y="0"/>
                </a:moveTo>
                <a:lnTo>
                  <a:pt x="998265" y="0"/>
                </a:lnTo>
                <a:lnTo>
                  <a:pt x="2991345" y="1991922"/>
                </a:lnTo>
                <a:lnTo>
                  <a:pt x="1993080" y="1991922"/>
                </a:lnTo>
                <a:close/>
              </a:path>
            </a:pathLst>
          </a:custGeom>
          <a:solidFill>
            <a:schemeClr val="accent1">
              <a:alpha val="85000"/>
            </a:schemeClr>
          </a:solidFill>
          <a:ln w="636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32A34"/>
              </a:solidFill>
              <a:effectLst/>
              <a:uLnTx/>
              <a:uFillTx/>
              <a:latin typeface="Lexend Deca"/>
              <a:ea typeface="+mn-ea"/>
              <a:cs typeface="+mn-cs"/>
            </a:endParaRPr>
          </a:p>
        </p:txBody>
      </p:sp>
    </p:spTree>
    <p:extLst>
      <p:ext uri="{BB962C8B-B14F-4D97-AF65-F5344CB8AC3E}">
        <p14:creationId xmlns:p14="http://schemas.microsoft.com/office/powerpoint/2010/main" val="4063100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C550E-E33A-1832-509B-5F94F359BB7D}"/>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6B4205AC-470C-E765-3483-76F669C88EEA}"/>
              </a:ext>
            </a:extLst>
          </p:cNvPr>
          <p:cNvSpPr txBox="1"/>
          <p:nvPr/>
        </p:nvSpPr>
        <p:spPr>
          <a:xfrm>
            <a:off x="670634" y="322686"/>
            <a:ext cx="5425366" cy="338141"/>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600" b="0" i="0" u="none" strike="noStrike" kern="1200" cap="none" spc="0" normalizeH="0" baseline="0" noProof="0">
                <a:ln>
                  <a:noFill/>
                </a:ln>
                <a:solidFill>
                  <a:srgbClr val="002060"/>
                </a:solidFill>
                <a:effectLst/>
                <a:uLnTx/>
                <a:uFillTx/>
                <a:latin typeface="Oswald Medium"/>
                <a:ea typeface="+mj-ea"/>
                <a:cs typeface="+mj-cs"/>
              </a:rPr>
              <a:t>Presupuesto Inversión: Casos Especiales </a:t>
            </a:r>
            <a:endParaRPr kumimoji="0" lang="en-US" sz="2600" b="0" i="0" u="none" strike="noStrike" kern="1200" cap="none" spc="0" normalizeH="0" baseline="0" noProof="0">
              <a:ln>
                <a:noFill/>
              </a:ln>
              <a:solidFill>
                <a:srgbClr val="002060"/>
              </a:solidFill>
              <a:effectLst/>
              <a:uLnTx/>
              <a:uFillTx/>
              <a:latin typeface="Oswald Medium"/>
              <a:ea typeface="+mj-ea"/>
              <a:cs typeface="+mj-cs"/>
            </a:endParaRPr>
          </a:p>
        </p:txBody>
      </p:sp>
      <p:sp>
        <p:nvSpPr>
          <p:cNvPr id="12" name="TextBox 5">
            <a:extLst>
              <a:ext uri="{FF2B5EF4-FFF2-40B4-BE49-F238E27FC236}">
                <a16:creationId xmlns:a16="http://schemas.microsoft.com/office/drawing/2014/main" id="{10C51F05-31A4-8D96-A5CE-EB17565BD3AC}"/>
              </a:ext>
            </a:extLst>
          </p:cNvPr>
          <p:cNvSpPr txBox="1"/>
          <p:nvPr/>
        </p:nvSpPr>
        <p:spPr>
          <a:xfrm>
            <a:off x="7040160" y="993582"/>
            <a:ext cx="2519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millones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graphicFrame>
        <p:nvGraphicFramePr>
          <p:cNvPr id="4" name="Marcador de contenido 3">
            <a:extLst>
              <a:ext uri="{FF2B5EF4-FFF2-40B4-BE49-F238E27FC236}">
                <a16:creationId xmlns:a16="http://schemas.microsoft.com/office/drawing/2014/main" id="{0B016F82-F9BB-254C-E1E4-29B35224BBF4}"/>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3385908576"/>
                    </a:ext>
                  </a:extLst>
                </a:gridCol>
                <a:gridCol w="25400">
                  <a:extLst>
                    <a:ext uri="{9D8B030D-6E8A-4147-A177-3AD203B41FA5}">
                      <a16:colId xmlns:a16="http://schemas.microsoft.com/office/drawing/2014/main" val="3764380763"/>
                    </a:ext>
                  </a:extLst>
                </a:gridCol>
                <a:gridCol w="25400">
                  <a:extLst>
                    <a:ext uri="{9D8B030D-6E8A-4147-A177-3AD203B41FA5}">
                      <a16:colId xmlns:a16="http://schemas.microsoft.com/office/drawing/2014/main" val="3392046682"/>
                    </a:ext>
                  </a:extLst>
                </a:gridCol>
                <a:gridCol w="25400">
                  <a:extLst>
                    <a:ext uri="{9D8B030D-6E8A-4147-A177-3AD203B41FA5}">
                      <a16:colId xmlns:a16="http://schemas.microsoft.com/office/drawing/2014/main" val="4178783001"/>
                    </a:ext>
                  </a:extLst>
                </a:gridCol>
              </a:tblGrid>
              <a:tr h="0">
                <a:tc>
                  <a:txBody>
                    <a:bodyPr/>
                    <a:lstStyle/>
                    <a:p>
                      <a:pPr algn="ctr" fontAlgn="ctr"/>
                      <a:r>
                        <a:rPr lang="es-CO" sz="100" u="none" strike="noStrike">
                          <a:effectLst/>
                        </a:rPr>
                        <a:t>Sector</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2025</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Variación %</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36137368"/>
                  </a:ext>
                </a:extLst>
              </a:tr>
              <a:tr h="0">
                <a:tc>
                  <a:txBody>
                    <a:bodyPr/>
                    <a:lstStyle/>
                    <a:p>
                      <a:pPr algn="l" fontAlgn="ctr"/>
                      <a:r>
                        <a:rPr lang="es-CO" sz="100" u="none" strike="noStrike">
                          <a:effectLst/>
                        </a:rPr>
                        <a:t>Ambiente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388.105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497.308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28%</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51683763"/>
                  </a:ext>
                </a:extLst>
              </a:tr>
              <a:tr h="0">
                <a:tc>
                  <a:txBody>
                    <a:bodyPr/>
                    <a:lstStyle/>
                    <a:p>
                      <a:pPr algn="l" fontAlgn="ctr"/>
                      <a:r>
                        <a:rPr lang="es-CO" sz="100" u="none" strike="noStrike">
                          <a:effectLst/>
                        </a:rPr>
                        <a:t>Cultura, Recreación y Deporte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1.069.256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1.309.081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733678350"/>
                  </a:ext>
                </a:extLst>
              </a:tr>
              <a:tr h="0">
                <a:tc>
                  <a:txBody>
                    <a:bodyPr/>
                    <a:lstStyle/>
                    <a:p>
                      <a:pPr algn="l" fontAlgn="ctr"/>
                      <a:r>
                        <a:rPr lang="es-ES" sz="100" u="none" strike="noStrike">
                          <a:effectLst/>
                        </a:rPr>
                        <a:t>Desarrollo Económico, Industria y Turismo</a:t>
                      </a:r>
                      <a:endParaRPr lang="es-ES"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264.437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343.334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52124953"/>
                  </a:ext>
                </a:extLst>
              </a:tr>
              <a:tr h="0">
                <a:tc>
                  <a:txBody>
                    <a:bodyPr/>
                    <a:lstStyle/>
                    <a:p>
                      <a:pPr algn="l" fontAlgn="ctr"/>
                      <a:r>
                        <a:rPr lang="es-CO" sz="100" u="none" strike="noStrike">
                          <a:effectLst/>
                        </a:rPr>
                        <a:t>Educación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7.211.103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8.404.103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06071644"/>
                  </a:ext>
                </a:extLst>
              </a:tr>
              <a:tr h="0">
                <a:tc>
                  <a:txBody>
                    <a:bodyPr/>
                    <a:lstStyle/>
                    <a:p>
                      <a:pPr algn="l" fontAlgn="ctr"/>
                      <a:r>
                        <a:rPr lang="es-CO" sz="100" u="none" strike="noStrike">
                          <a:effectLst/>
                        </a:rPr>
                        <a:t>Gestión Jurídica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39.391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27398972"/>
                  </a:ext>
                </a:extLst>
              </a:tr>
              <a:tr h="0">
                <a:tc>
                  <a:txBody>
                    <a:bodyPr/>
                    <a:lstStyle/>
                    <a:p>
                      <a:pPr algn="l" fontAlgn="ctr"/>
                      <a:r>
                        <a:rPr lang="es-CO" sz="100" u="none" strike="noStrike">
                          <a:effectLst/>
                        </a:rPr>
                        <a:t>Gestión Pública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253.487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292.019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594905942"/>
                  </a:ext>
                </a:extLst>
              </a:tr>
              <a:tr h="0">
                <a:tc>
                  <a:txBody>
                    <a:bodyPr/>
                    <a:lstStyle/>
                    <a:p>
                      <a:pPr algn="l" fontAlgn="ctr"/>
                      <a:r>
                        <a:rPr lang="es-CO" sz="100" u="none" strike="noStrike">
                          <a:effectLst/>
                        </a:rPr>
                        <a:t>Gobierno</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336.036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369.524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54527341"/>
                  </a:ext>
                </a:extLst>
              </a:tr>
              <a:tr h="0">
                <a:tc>
                  <a:txBody>
                    <a:bodyPr/>
                    <a:lstStyle/>
                    <a:p>
                      <a:pPr algn="l" fontAlgn="ctr"/>
                      <a:r>
                        <a:rPr lang="es-CO" sz="100" u="none" strike="noStrike">
                          <a:effectLst/>
                        </a:rPr>
                        <a:t>Hábitat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1.453.620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1.909.067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31%</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92362054"/>
                  </a:ext>
                </a:extLst>
              </a:tr>
              <a:tr h="0">
                <a:tc>
                  <a:txBody>
                    <a:bodyPr/>
                    <a:lstStyle/>
                    <a:p>
                      <a:pPr algn="l" fontAlgn="ctr"/>
                      <a:r>
                        <a:rPr lang="es-CO" sz="100" u="none" strike="noStrike">
                          <a:effectLst/>
                        </a:rPr>
                        <a:t>Hacienda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1.523.995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1.782.742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348964606"/>
                  </a:ext>
                </a:extLst>
              </a:tr>
              <a:tr h="0">
                <a:tc>
                  <a:txBody>
                    <a:bodyPr/>
                    <a:lstStyle/>
                    <a:p>
                      <a:pPr algn="l" fontAlgn="ctr"/>
                      <a:r>
                        <a:rPr lang="es-CO" sz="100" u="none" strike="noStrike">
                          <a:effectLst/>
                        </a:rPr>
                        <a:t>Integración Social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2.277.116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2.477.977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9%</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388448798"/>
                  </a:ext>
                </a:extLst>
              </a:tr>
              <a:tr h="0">
                <a:tc>
                  <a:txBody>
                    <a:bodyPr/>
                    <a:lstStyle/>
                    <a:p>
                      <a:pPr algn="l" fontAlgn="ctr"/>
                      <a:r>
                        <a:rPr lang="es-CO" sz="100" u="none" strike="noStrike">
                          <a:effectLst/>
                        </a:rPr>
                        <a:t>Movilidad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4.799.077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5.936.157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012059"/>
                  </a:ext>
                </a:extLst>
              </a:tr>
              <a:tr h="0">
                <a:tc>
                  <a:txBody>
                    <a:bodyPr/>
                    <a:lstStyle/>
                    <a:p>
                      <a:pPr algn="l" fontAlgn="ctr"/>
                      <a:r>
                        <a:rPr lang="es-CO" sz="100" u="none" strike="noStrike">
                          <a:effectLst/>
                        </a:rPr>
                        <a:t>Mujeres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122.389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141.143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27761396"/>
                  </a:ext>
                </a:extLst>
              </a:tr>
              <a:tr h="0">
                <a:tc>
                  <a:txBody>
                    <a:bodyPr/>
                    <a:lstStyle/>
                    <a:p>
                      <a:pPr algn="l" fontAlgn="ctr"/>
                      <a:r>
                        <a:rPr lang="es-CO" sz="100" u="none" strike="noStrike">
                          <a:effectLst/>
                        </a:rPr>
                        <a:t>Otras Entidades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614.172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654.788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061366377"/>
                  </a:ext>
                </a:extLst>
              </a:tr>
              <a:tr h="0">
                <a:tc>
                  <a:txBody>
                    <a:bodyPr/>
                    <a:lstStyle/>
                    <a:p>
                      <a:pPr algn="l" fontAlgn="ctr"/>
                      <a:r>
                        <a:rPr lang="es-CO" sz="100" u="none" strike="noStrike">
                          <a:effectLst/>
                        </a:rPr>
                        <a:t>Planeación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190.010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213.264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39537086"/>
                  </a:ext>
                </a:extLst>
              </a:tr>
              <a:tr h="0">
                <a:tc>
                  <a:txBody>
                    <a:bodyPr/>
                    <a:lstStyle/>
                    <a:p>
                      <a:pPr algn="l" fontAlgn="ctr"/>
                      <a:r>
                        <a:rPr lang="es-CO" sz="100" u="none" strike="noStrike">
                          <a:effectLst/>
                        </a:rPr>
                        <a:t>Salud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4.405.293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4.693.653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11640470"/>
                  </a:ext>
                </a:extLst>
              </a:tr>
              <a:tr h="0">
                <a:tc>
                  <a:txBody>
                    <a:bodyPr/>
                    <a:lstStyle/>
                    <a:p>
                      <a:pPr algn="l" fontAlgn="ctr"/>
                      <a:r>
                        <a:rPr lang="es-CO" sz="100" u="none" strike="noStrike">
                          <a:effectLst/>
                        </a:rPr>
                        <a:t>Seguridad, Convivencia y Justicia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791.172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1.049.170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294249328"/>
                  </a:ext>
                </a:extLst>
              </a:tr>
              <a:tr h="0">
                <a:tc>
                  <a:txBody>
                    <a:bodyPr/>
                    <a:lstStyle/>
                    <a:p>
                      <a:pPr algn="l" fontAlgn="ctr"/>
                      <a:r>
                        <a:rPr lang="es-CO" sz="100" u="none" strike="noStrike">
                          <a:effectLst/>
                        </a:rPr>
                        <a:t>Servicio de la Deuda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2.082.599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2.029.135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872699582"/>
                  </a:ext>
                </a:extLst>
              </a:tr>
              <a:tr h="0">
                <a:tc>
                  <a:txBody>
                    <a:bodyPr/>
                    <a:lstStyle/>
                    <a:p>
                      <a:pPr algn="l" fontAlgn="ctr"/>
                      <a:r>
                        <a:rPr lang="es-CO" sz="100" u="none" strike="noStrike">
                          <a:effectLst/>
                        </a:rPr>
                        <a:t>Subtotal funcionamiento e inversión</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27.821.259</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32.146.526</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16%</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482047092"/>
                  </a:ext>
                </a:extLst>
              </a:tr>
              <a:tr h="0">
                <a:tc>
                  <a:txBody>
                    <a:bodyPr/>
                    <a:lstStyle/>
                    <a:p>
                      <a:pPr algn="l" fontAlgn="ctr"/>
                      <a:r>
                        <a:rPr lang="es-CO" sz="100" u="none" strike="noStrike">
                          <a:effectLst/>
                        </a:rPr>
                        <a:t>FET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3.077.169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3.091.064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458513597"/>
                  </a:ext>
                </a:extLst>
              </a:tr>
              <a:tr h="0">
                <a:tc>
                  <a:txBody>
                    <a:bodyPr/>
                    <a:lstStyle/>
                    <a:p>
                      <a:pPr algn="l" fontAlgn="ctr"/>
                      <a:r>
                        <a:rPr lang="es-CO" sz="100" u="none" strike="noStrike">
                          <a:effectLst/>
                        </a:rPr>
                        <a:t>FDL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1.720.503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1.890.111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280623647"/>
                  </a:ext>
                </a:extLst>
              </a:tr>
              <a:tr h="0">
                <a:tc>
                  <a:txBody>
                    <a:bodyPr/>
                    <a:lstStyle/>
                    <a:p>
                      <a:pPr algn="l" fontAlgn="ctr"/>
                      <a:r>
                        <a:rPr lang="es-CO" sz="100" u="none" strike="noStrike">
                          <a:effectLst/>
                        </a:rPr>
                        <a:t>Otras transferencias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1.188.563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1.305.042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593481437"/>
                  </a:ext>
                </a:extLst>
              </a:tr>
              <a:tr h="0">
                <a:tc>
                  <a:txBody>
                    <a:bodyPr/>
                    <a:lstStyle/>
                    <a:p>
                      <a:pPr algn="l" fontAlgn="ctr"/>
                      <a:r>
                        <a:rPr lang="es-CO" sz="100" u="none" strike="noStrike">
                          <a:effectLst/>
                        </a:rPr>
                        <a:t>Total Presupuesto Anual</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33.807.494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38.432.743</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219826104"/>
                  </a:ext>
                </a:extLst>
              </a:tr>
            </a:tbl>
          </a:graphicData>
        </a:graphic>
      </p:graphicFrame>
      <p:graphicFrame>
        <p:nvGraphicFramePr>
          <p:cNvPr id="5" name="Tabla 4">
            <a:extLst>
              <a:ext uri="{FF2B5EF4-FFF2-40B4-BE49-F238E27FC236}">
                <a16:creationId xmlns:a16="http://schemas.microsoft.com/office/drawing/2014/main" id="{FB79C631-86FB-8C65-0D34-54CE74A49E30}"/>
              </a:ext>
            </a:extLst>
          </p:cNvPr>
          <p:cNvGraphicFramePr>
            <a:graphicFrameLocks noGrp="1"/>
          </p:cNvGraphicFramePr>
          <p:nvPr>
            <p:extLst>
              <p:ext uri="{D42A27DB-BD31-4B8C-83A1-F6EECF244321}">
                <p14:modId xmlns:p14="http://schemas.microsoft.com/office/powerpoint/2010/main" val="2528353736"/>
              </p:ext>
            </p:extLst>
          </p:nvPr>
        </p:nvGraphicFramePr>
        <p:xfrm>
          <a:off x="1494528" y="1207396"/>
          <a:ext cx="7934632" cy="1375756"/>
        </p:xfrm>
        <a:graphic>
          <a:graphicData uri="http://schemas.openxmlformats.org/drawingml/2006/table">
            <a:tbl>
              <a:tblPr/>
              <a:tblGrid>
                <a:gridCol w="3893573">
                  <a:extLst>
                    <a:ext uri="{9D8B030D-6E8A-4147-A177-3AD203B41FA5}">
                      <a16:colId xmlns:a16="http://schemas.microsoft.com/office/drawing/2014/main" val="3690213802"/>
                    </a:ext>
                  </a:extLst>
                </a:gridCol>
                <a:gridCol w="1519084">
                  <a:extLst>
                    <a:ext uri="{9D8B030D-6E8A-4147-A177-3AD203B41FA5}">
                      <a16:colId xmlns:a16="http://schemas.microsoft.com/office/drawing/2014/main" val="2540453312"/>
                    </a:ext>
                  </a:extLst>
                </a:gridCol>
                <a:gridCol w="1519084">
                  <a:extLst>
                    <a:ext uri="{9D8B030D-6E8A-4147-A177-3AD203B41FA5}">
                      <a16:colId xmlns:a16="http://schemas.microsoft.com/office/drawing/2014/main" val="2022942272"/>
                    </a:ext>
                  </a:extLst>
                </a:gridCol>
                <a:gridCol w="1002891">
                  <a:extLst>
                    <a:ext uri="{9D8B030D-6E8A-4147-A177-3AD203B41FA5}">
                      <a16:colId xmlns:a16="http://schemas.microsoft.com/office/drawing/2014/main" val="3692495575"/>
                    </a:ext>
                  </a:extLst>
                </a:gridCol>
              </a:tblGrid>
              <a:tr h="237259">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Sector</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2024</a:t>
                      </a:r>
                    </a:p>
                    <a:p>
                      <a:pPr algn="ctr" fontAlgn="ctr"/>
                      <a:r>
                        <a:rPr lang="es-CO" sz="1400" b="1" i="0" u="none" strike="noStrike">
                          <a:solidFill>
                            <a:srgbClr val="000000"/>
                          </a:solidFill>
                          <a:effectLst/>
                          <a:latin typeface="Arial" panose="020B0604020202020204" pitchFamily="34" charset="0"/>
                          <a:cs typeface="Arial" panose="020B0604020202020204" pitchFamily="34" charset="0"/>
                        </a:rPr>
                        <a:t>(31 de oct.)</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2025</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rial" panose="020B0604020202020204" pitchFamily="34" charset="0"/>
                          <a:cs typeface="Arial" panose="020B0604020202020204" pitchFamily="34" charset="0"/>
                        </a:rPr>
                        <a:t>Variación %</a:t>
                      </a:r>
                    </a:p>
                  </a:txBody>
                  <a:tcPr marL="45720" marR="4572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noFill/>
                      <a:prstDash val="dot"/>
                      <a:round/>
                      <a:headEnd type="none" w="med" len="med"/>
                      <a:tailEnd type="none" w="med" len="med"/>
                    </a:lnB>
                    <a:solidFill>
                      <a:schemeClr val="accent1"/>
                    </a:solidFill>
                  </a:tcPr>
                </a:tc>
                <a:extLst>
                  <a:ext uri="{0D108BD9-81ED-4DB2-BD59-A6C34878D82A}">
                    <a16:rowId xmlns:a16="http://schemas.microsoft.com/office/drawing/2014/main" val="2845347918"/>
                  </a:ext>
                </a:extLst>
              </a:tr>
              <a:tr h="237259">
                <a:tc>
                  <a:txBody>
                    <a:bodyPr/>
                    <a:lstStyle/>
                    <a:p>
                      <a:pPr marL="0" algn="l" defTabSz="914400" rtl="0" eaLnBrk="1" fontAlgn="ctr" latinLnBrk="0" hangingPunct="1"/>
                      <a:r>
                        <a:rPr lang="es-CO" sz="1400" b="1" i="0" u="none" strike="noStrike" kern="1200">
                          <a:solidFill>
                            <a:srgbClr val="000000"/>
                          </a:solidFill>
                          <a:effectLst/>
                          <a:latin typeface="Arial" panose="020B0604020202020204" pitchFamily="34" charset="0"/>
                          <a:ea typeface="+mn-ea"/>
                          <a:cs typeface="Arial" panose="020B0604020202020204" pitchFamily="34" charset="0"/>
                        </a:rPr>
                        <a:t>Salud</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1" i="0" u="none" strike="noStrike" kern="1200">
                          <a:solidFill>
                            <a:srgbClr val="000000"/>
                          </a:solidFill>
                          <a:effectLst/>
                          <a:latin typeface="Arial" panose="020B0604020202020204" pitchFamily="34" charset="0"/>
                          <a:ea typeface="+mn-ea"/>
                          <a:cs typeface="Arial" panose="020B0604020202020204" pitchFamily="34" charset="0"/>
                        </a:rPr>
                        <a:t>4.368.849</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1" i="0" u="none" strike="noStrike" kern="1200">
                          <a:solidFill>
                            <a:srgbClr val="000000"/>
                          </a:solidFill>
                          <a:effectLst/>
                          <a:latin typeface="Arial" panose="020B0604020202020204" pitchFamily="34" charset="0"/>
                          <a:ea typeface="+mn-ea"/>
                          <a:cs typeface="Arial" panose="020B0604020202020204" pitchFamily="34" charset="0"/>
                        </a:rPr>
                        <a:t>4.556.970</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tc>
                  <a:txBody>
                    <a:bodyPr/>
                    <a:lstStyle/>
                    <a:p>
                      <a:pPr marL="0" algn="r" defTabSz="914400" rtl="0" eaLnBrk="1" fontAlgn="ctr" latinLnBrk="0" hangingPunct="1"/>
                      <a:r>
                        <a:rPr lang="es-CO" sz="1400" b="1" i="0" u="none" strike="noStrike" kern="1200">
                          <a:solidFill>
                            <a:srgbClr val="000000"/>
                          </a:solidFill>
                          <a:effectLst/>
                          <a:latin typeface="Arial" panose="020B0604020202020204" pitchFamily="34" charset="0"/>
                          <a:ea typeface="+mn-ea"/>
                          <a:cs typeface="Arial" panose="020B0604020202020204" pitchFamily="34" charset="0"/>
                        </a:rPr>
                        <a:t>4%</a:t>
                      </a:r>
                    </a:p>
                  </a:txBody>
                  <a:tcPr marL="0" marR="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80836488"/>
                  </a:ext>
                </a:extLst>
              </a:tr>
              <a:tr h="237259">
                <a:tc>
                  <a:txBody>
                    <a:bodyPr/>
                    <a:lstStyle/>
                    <a:p>
                      <a:pPr algn="l" fontAlgn="ctr"/>
                      <a:r>
                        <a:rPr lang="es-MX" sz="1400" b="0" i="0" u="none" strike="noStrike">
                          <a:solidFill>
                            <a:srgbClr val="000000"/>
                          </a:solidFill>
                          <a:effectLst/>
                          <a:latin typeface="Arial" panose="020B0604020202020204" pitchFamily="34" charset="0"/>
                          <a:cs typeface="Arial" panose="020B0604020202020204" pitchFamily="34" charset="0"/>
                        </a:rPr>
                        <a:t> Transferencia Adres </a:t>
                      </a:r>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1.760.718</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1.582.770</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-10%</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3580327914"/>
                  </a:ext>
                </a:extLst>
              </a:tr>
              <a:tr h="237259">
                <a:tc>
                  <a:txBody>
                    <a:bodyPr/>
                    <a:lstStyle/>
                    <a:p>
                      <a:pPr algn="l" fontAlgn="ctr"/>
                      <a:r>
                        <a:rPr lang="es-MX" sz="1400" b="0" i="0" u="none" strike="noStrike">
                          <a:solidFill>
                            <a:srgbClr val="000000"/>
                          </a:solidFill>
                          <a:effectLst/>
                          <a:latin typeface="Arial" panose="020B0604020202020204" pitchFamily="34" charset="0"/>
                          <a:cs typeface="Arial" panose="020B0604020202020204" pitchFamily="34" charset="0"/>
                        </a:rPr>
                        <a:t> Capitalización y plan de choque</a:t>
                      </a:r>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278.000</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72.000</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-74%</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3785300524"/>
                  </a:ext>
                </a:extLst>
              </a:tr>
              <a:tr h="237259">
                <a:tc>
                  <a:txBody>
                    <a:bodyPr/>
                    <a:lstStyle/>
                    <a:p>
                      <a:pPr algn="l" fontAlgn="ctr"/>
                      <a:r>
                        <a:rPr lang="es-MX" sz="1400" b="0" i="0" u="none" strike="noStrike">
                          <a:solidFill>
                            <a:srgbClr val="000000"/>
                          </a:solidFill>
                          <a:effectLst/>
                          <a:latin typeface="Arial" panose="020B0604020202020204" pitchFamily="34" charset="0"/>
                          <a:cs typeface="Arial" panose="020B0604020202020204" pitchFamily="34" charset="0"/>
                        </a:rPr>
                        <a:t> Resto salud</a:t>
                      </a:r>
                      <a:endParaRPr lang="es-CO" sz="1400" b="0" i="0" u="none" strike="noStrike">
                        <a:solidFill>
                          <a:srgbClr val="000000"/>
                        </a:solidFill>
                        <a:effectLst/>
                        <a:latin typeface="Arial" panose="020B0604020202020204" pitchFamily="34" charset="0"/>
                        <a:cs typeface="Arial" panose="020B0604020202020204" pitchFamily="34" charset="0"/>
                      </a:endParaRPr>
                    </a:p>
                  </a:txBody>
                  <a:tcPr marL="45720" marR="45720" marT="0"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2.330.131</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fontAlgn="ctr"/>
                      <a:r>
                        <a:rPr lang="es-CO" sz="1400" b="0" i="0" u="none" strike="noStrike">
                          <a:solidFill>
                            <a:srgbClr val="000000"/>
                          </a:solidFill>
                          <a:effectLst/>
                          <a:latin typeface="Arial" panose="020B0604020202020204" pitchFamily="34" charset="0"/>
                          <a:cs typeface="Arial" panose="020B0604020202020204" pitchFamily="34" charset="0"/>
                        </a:rPr>
                        <a:t>2.902.200</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tc>
                  <a:txBody>
                    <a:bodyPr/>
                    <a:lstStyle/>
                    <a:p>
                      <a:pPr algn="r" rtl="0" fontAlgn="ctr"/>
                      <a:r>
                        <a:rPr lang="es-CO" sz="1400" b="0" i="0" u="none" strike="noStrike">
                          <a:solidFill>
                            <a:srgbClr val="000000"/>
                          </a:solidFill>
                          <a:effectLst/>
                          <a:latin typeface="Arial" panose="020B0604020202020204" pitchFamily="34" charset="0"/>
                          <a:cs typeface="Arial" panose="020B0604020202020204" pitchFamily="34" charset="0"/>
                        </a:rPr>
                        <a:t>25%</a:t>
                      </a:r>
                    </a:p>
                  </a:txBody>
                  <a:tcPr marL="9525" marR="9525" marT="9525" marB="0" anchor="ctr">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dot"/>
                      <a:round/>
                      <a:headEnd type="none" w="med" len="med"/>
                      <a:tailEnd type="none" w="med" len="med"/>
                    </a:lnT>
                    <a:lnB w="6350" cap="flat" cmpd="sng" algn="ctr">
                      <a:noFill/>
                      <a:prstDash val="dot"/>
                      <a:round/>
                      <a:headEnd type="none" w="med" len="med"/>
                      <a:tailEnd type="none" w="med" len="med"/>
                    </a:lnB>
                    <a:lnTlToBr w="12700" cmpd="sng">
                      <a:noFill/>
                      <a:prstDash val="solid"/>
                    </a:lnTlToBr>
                    <a:lnBlToTr w="12700" cmpd="sng">
                      <a:noFill/>
                      <a:prstDash val="solid"/>
                    </a:lnBlToTr>
                    <a:solidFill>
                      <a:schemeClr val="tx1">
                        <a:lumMod val="10000"/>
                        <a:lumOff val="90000"/>
                      </a:schemeClr>
                    </a:solidFill>
                  </a:tcPr>
                </a:tc>
                <a:extLst>
                  <a:ext uri="{0D108BD9-81ED-4DB2-BD59-A6C34878D82A}">
                    <a16:rowId xmlns:a16="http://schemas.microsoft.com/office/drawing/2014/main" val="2965996045"/>
                  </a:ext>
                </a:extLst>
              </a:tr>
            </a:tbl>
          </a:graphicData>
        </a:graphic>
      </p:graphicFrame>
      <p:graphicFrame>
        <p:nvGraphicFramePr>
          <p:cNvPr id="9" name="Tabla 8">
            <a:extLst>
              <a:ext uri="{FF2B5EF4-FFF2-40B4-BE49-F238E27FC236}">
                <a16:creationId xmlns:a16="http://schemas.microsoft.com/office/drawing/2014/main" id="{32981830-EEE4-6727-7EF7-865594E80C93}"/>
              </a:ext>
            </a:extLst>
          </p:cNvPr>
          <p:cNvGraphicFramePr>
            <a:graphicFrameLocks noGrp="1"/>
          </p:cNvGraphicFramePr>
          <p:nvPr>
            <p:extLst>
              <p:ext uri="{D42A27DB-BD31-4B8C-83A1-F6EECF244321}">
                <p14:modId xmlns:p14="http://schemas.microsoft.com/office/powerpoint/2010/main" val="709042122"/>
              </p:ext>
            </p:extLst>
          </p:nvPr>
        </p:nvGraphicFramePr>
        <p:xfrm>
          <a:off x="1506473" y="2987764"/>
          <a:ext cx="7934632" cy="237259"/>
        </p:xfrm>
        <a:graphic>
          <a:graphicData uri="http://schemas.openxmlformats.org/drawingml/2006/table">
            <a:tbl>
              <a:tblPr/>
              <a:tblGrid>
                <a:gridCol w="3893573">
                  <a:extLst>
                    <a:ext uri="{9D8B030D-6E8A-4147-A177-3AD203B41FA5}">
                      <a16:colId xmlns:a16="http://schemas.microsoft.com/office/drawing/2014/main" val="1462957696"/>
                    </a:ext>
                  </a:extLst>
                </a:gridCol>
                <a:gridCol w="1519084">
                  <a:extLst>
                    <a:ext uri="{9D8B030D-6E8A-4147-A177-3AD203B41FA5}">
                      <a16:colId xmlns:a16="http://schemas.microsoft.com/office/drawing/2014/main" val="2756222592"/>
                    </a:ext>
                  </a:extLst>
                </a:gridCol>
                <a:gridCol w="1519084">
                  <a:extLst>
                    <a:ext uri="{9D8B030D-6E8A-4147-A177-3AD203B41FA5}">
                      <a16:colId xmlns:a16="http://schemas.microsoft.com/office/drawing/2014/main" val="2494010993"/>
                    </a:ext>
                  </a:extLst>
                </a:gridCol>
                <a:gridCol w="1002891">
                  <a:extLst>
                    <a:ext uri="{9D8B030D-6E8A-4147-A177-3AD203B41FA5}">
                      <a16:colId xmlns:a16="http://schemas.microsoft.com/office/drawing/2014/main" val="1972162329"/>
                    </a:ext>
                  </a:extLst>
                </a:gridCol>
              </a:tblGrid>
              <a:tr h="237259">
                <a:tc>
                  <a:txBody>
                    <a:bodyPr/>
                    <a:lstStyle/>
                    <a:p>
                      <a:pPr algn="l" fontAlgn="ctr"/>
                      <a:r>
                        <a:rPr lang="es-CO" sz="1400" b="1" i="0" u="none" strike="noStrike">
                          <a:solidFill>
                            <a:srgbClr val="000000"/>
                          </a:solidFill>
                          <a:effectLst/>
                          <a:latin typeface="Arial" panose="020B0604020202020204" pitchFamily="34" charset="0"/>
                          <a:cs typeface="Arial" panose="020B0604020202020204" pitchFamily="34" charset="0"/>
                        </a:rPr>
                        <a:t>FET</a:t>
                      </a:r>
                    </a:p>
                  </a:txBody>
                  <a:tcPr marL="0" marR="0" marT="0" marB="0" anchor="ctr">
                    <a:lnL w="12700" cap="flat" cmpd="sng" algn="ctr">
                      <a:noFill/>
                      <a:prstDash val="solid"/>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9EE"/>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3.077.169</a:t>
                      </a:r>
                    </a:p>
                  </a:txBody>
                  <a:tcPr marL="0" marR="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9EE"/>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3.091.064</a:t>
                      </a:r>
                    </a:p>
                  </a:txBody>
                  <a:tcPr marL="0" marR="0" marT="0" marB="0"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9EE"/>
                    </a:solidFill>
                  </a:tcPr>
                </a:tc>
                <a:tc>
                  <a:txBody>
                    <a:bodyPr/>
                    <a:lstStyle/>
                    <a:p>
                      <a:pPr algn="r" fontAlgn="ctr"/>
                      <a:r>
                        <a:rPr lang="es-CO" sz="1400" b="1" i="0" u="none" strike="noStrike">
                          <a:solidFill>
                            <a:srgbClr val="000000"/>
                          </a:solidFill>
                          <a:effectLst/>
                          <a:latin typeface="Arial" panose="020B0604020202020204" pitchFamily="34" charset="0"/>
                          <a:cs typeface="Arial" panose="020B0604020202020204" pitchFamily="34" charset="0"/>
                        </a:rPr>
                        <a:t>0%</a:t>
                      </a:r>
                    </a:p>
                  </a:txBody>
                  <a:tcPr marL="0" marR="0" marT="0" marB="0" anchor="ctr">
                    <a:lnL w="12700" cap="flat" cmpd="sng" algn="ctr">
                      <a:solidFill>
                        <a:schemeClr val="tx1"/>
                      </a:solidFill>
                      <a:prstDash val="sysDot"/>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6E9EE"/>
                    </a:solidFill>
                  </a:tcPr>
                </a:tc>
                <a:extLst>
                  <a:ext uri="{0D108BD9-81ED-4DB2-BD59-A6C34878D82A}">
                    <a16:rowId xmlns:a16="http://schemas.microsoft.com/office/drawing/2014/main" val="1179277393"/>
                  </a:ext>
                </a:extLst>
              </a:tr>
            </a:tbl>
          </a:graphicData>
        </a:graphic>
      </p:graphicFrame>
      <p:sp>
        <p:nvSpPr>
          <p:cNvPr id="10" name="CuadroTexto 9">
            <a:extLst>
              <a:ext uri="{FF2B5EF4-FFF2-40B4-BE49-F238E27FC236}">
                <a16:creationId xmlns:a16="http://schemas.microsoft.com/office/drawing/2014/main" id="{DFA2B002-CF49-F47E-0273-D9935FD971D4}"/>
              </a:ext>
            </a:extLst>
          </p:cNvPr>
          <p:cNvSpPr txBox="1"/>
          <p:nvPr/>
        </p:nvSpPr>
        <p:spPr>
          <a:xfrm>
            <a:off x="2030873" y="3297006"/>
            <a:ext cx="7410232" cy="830997"/>
          </a:xfrm>
          <a:prstGeom prst="rect">
            <a:avLst/>
          </a:prstGeom>
          <a:noFill/>
        </p:spPr>
        <p:txBody>
          <a:bodyPr wrap="square" rtlCol="0">
            <a:spAutoFit/>
          </a:bodyPr>
          <a:lstStyle/>
          <a:p>
            <a:r>
              <a:rPr lang="es-MX" sz="1600">
                <a:latin typeface="Arial" panose="020B0604020202020204" pitchFamily="34" charset="0"/>
                <a:cs typeface="Arial" panose="020B0604020202020204" pitchFamily="34" charset="0"/>
              </a:rPr>
              <a:t>La proyección en MFMP 2024 para 2025 era:		$3.290.084</a:t>
            </a:r>
          </a:p>
          <a:p>
            <a:endParaRPr lang="es-MX" sz="1600">
              <a:latin typeface="Arial" panose="020B0604020202020204" pitchFamily="34" charset="0"/>
              <a:cs typeface="Arial" panose="020B0604020202020204" pitchFamily="34" charset="0"/>
            </a:endParaRPr>
          </a:p>
          <a:p>
            <a:pPr algn="ctr"/>
            <a:r>
              <a:rPr lang="es-MX" sz="1600" b="1">
                <a:latin typeface="Arial" panose="020B0604020202020204" pitchFamily="34" charset="0"/>
                <a:cs typeface="Arial" panose="020B0604020202020204" pitchFamily="34" charset="0"/>
              </a:rPr>
              <a:t>Lo que de mantenerse implicaría un crecimiento del 7% </a:t>
            </a:r>
            <a:endParaRPr lang="es-CO" sz="1600" b="1">
              <a:latin typeface="Arial" panose="020B0604020202020204" pitchFamily="34" charset="0"/>
              <a:cs typeface="Arial" panose="020B0604020202020204" pitchFamily="34" charset="0"/>
            </a:endParaRPr>
          </a:p>
        </p:txBody>
      </p:sp>
      <p:sp>
        <p:nvSpPr>
          <p:cNvPr id="11" name="CuadroTexto 25">
            <a:extLst>
              <a:ext uri="{FF2B5EF4-FFF2-40B4-BE49-F238E27FC236}">
                <a16:creationId xmlns:a16="http://schemas.microsoft.com/office/drawing/2014/main" id="{143806E9-451E-777E-A4F7-A3EE12C2E2AE}"/>
              </a:ext>
            </a:extLst>
          </p:cNvPr>
          <p:cNvSpPr txBox="1"/>
          <p:nvPr/>
        </p:nvSpPr>
        <p:spPr>
          <a:xfrm>
            <a:off x="8703607" y="5981941"/>
            <a:ext cx="3096491" cy="338554"/>
          </a:xfrm>
          <a:prstGeom prst="rect">
            <a:avLst/>
          </a:prstGeom>
          <a:noFill/>
        </p:spPr>
        <p:txBody>
          <a:bodyPr wrap="square" rtlCol="0">
            <a:spAutoFit/>
          </a:bodyPr>
          <a:lstStyle>
            <a:defPPr>
              <a:defRPr lang="en-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CO" sz="1600" i="1">
                <a:solidFill>
                  <a:schemeClr val="bg1">
                    <a:lumMod val="50000"/>
                  </a:schemeClr>
                </a:solidFill>
                <a:latin typeface="Calibri Light" panose="020F0302020204030204" pitchFamily="34" charset="0"/>
                <a:cs typeface="Calibri Light" panose="020F0302020204030204" pitchFamily="34" charset="0"/>
              </a:rPr>
              <a:t>Cifras en millones de pesos</a:t>
            </a:r>
          </a:p>
        </p:txBody>
      </p:sp>
      <p:sp>
        <p:nvSpPr>
          <p:cNvPr id="13" name="Rounded Rectangle 11">
            <a:extLst>
              <a:ext uri="{FF2B5EF4-FFF2-40B4-BE49-F238E27FC236}">
                <a16:creationId xmlns:a16="http://schemas.microsoft.com/office/drawing/2014/main" id="{F875D127-7D80-B291-7946-295503E23BBE}"/>
              </a:ext>
            </a:extLst>
          </p:cNvPr>
          <p:cNvSpPr/>
          <p:nvPr/>
        </p:nvSpPr>
        <p:spPr>
          <a:xfrm>
            <a:off x="-18045" y="4317591"/>
            <a:ext cx="3905963" cy="44132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defTabSz="910763">
              <a:defRPr/>
            </a:pPr>
            <a:endParaRPr lang="es-MX" sz="1992" b="1">
              <a:solidFill>
                <a:prstClr val="black"/>
              </a:solidFill>
              <a:latin typeface="Calibri" panose="020F0502020204030204" pitchFamily="34" charset="0"/>
              <a:cs typeface="Calibri" panose="020F0502020204030204" pitchFamily="34" charset="0"/>
            </a:endParaRPr>
          </a:p>
        </p:txBody>
      </p:sp>
      <p:sp>
        <p:nvSpPr>
          <p:cNvPr id="14" name="Rounded Rectangle 11">
            <a:extLst>
              <a:ext uri="{FF2B5EF4-FFF2-40B4-BE49-F238E27FC236}">
                <a16:creationId xmlns:a16="http://schemas.microsoft.com/office/drawing/2014/main" id="{72DD4FC2-E803-AD23-BB5A-EE2E7F0D9077}"/>
              </a:ext>
            </a:extLst>
          </p:cNvPr>
          <p:cNvSpPr/>
          <p:nvPr/>
        </p:nvSpPr>
        <p:spPr>
          <a:xfrm>
            <a:off x="-18045" y="5610845"/>
            <a:ext cx="4097836" cy="441327"/>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spAutoFit/>
          </a:bodyPr>
          <a:lstStyle/>
          <a:p>
            <a:pPr algn="ctr" defTabSz="910763">
              <a:defRPr/>
            </a:pPr>
            <a:endParaRPr lang="es-MX" sz="1992" b="1">
              <a:solidFill>
                <a:prstClr val="black"/>
              </a:solidFill>
              <a:latin typeface="Calibri" panose="020F0502020204030204" pitchFamily="34" charset="0"/>
              <a:cs typeface="Calibri" panose="020F0502020204030204" pitchFamily="34" charset="0"/>
            </a:endParaRPr>
          </a:p>
        </p:txBody>
      </p:sp>
      <p:sp>
        <p:nvSpPr>
          <p:cNvPr id="15" name="TextBox 8">
            <a:extLst>
              <a:ext uri="{FF2B5EF4-FFF2-40B4-BE49-F238E27FC236}">
                <a16:creationId xmlns:a16="http://schemas.microsoft.com/office/drawing/2014/main" id="{0AA3EEF8-CDB7-3962-6B5E-26162D3460F9}"/>
              </a:ext>
            </a:extLst>
          </p:cNvPr>
          <p:cNvSpPr txBox="1"/>
          <p:nvPr/>
        </p:nvSpPr>
        <p:spPr>
          <a:xfrm>
            <a:off x="391902" y="4158452"/>
            <a:ext cx="5023367" cy="2440689"/>
          </a:xfrm>
          <a:prstGeom prst="rect">
            <a:avLst/>
          </a:prstGeom>
          <a:noFill/>
        </p:spPr>
        <p:txBody>
          <a:bodyPr wrap="square" lIns="91080" tIns="45540" rIns="91080" bIns="45540" rtlCol="0" anchor="t">
            <a:spAutoFit/>
          </a:bodyPr>
          <a:lstStyle>
            <a:defPPr>
              <a:defRPr lang="en-CO"/>
            </a:defPPr>
            <a:lvl1pPr marL="0" algn="l" defTabSz="1290401" rtl="0" eaLnBrk="1" latinLnBrk="0" hangingPunct="1">
              <a:defRPr sz="2540" kern="1200">
                <a:solidFill>
                  <a:schemeClr val="tx1"/>
                </a:solidFill>
                <a:latin typeface="+mn-lt"/>
                <a:ea typeface="+mn-ea"/>
                <a:cs typeface="+mn-cs"/>
              </a:defRPr>
            </a:lvl1pPr>
            <a:lvl2pPr marL="645201" algn="l" defTabSz="1290401" rtl="0" eaLnBrk="1" latinLnBrk="0" hangingPunct="1">
              <a:defRPr sz="2540" kern="1200">
                <a:solidFill>
                  <a:schemeClr val="tx1"/>
                </a:solidFill>
                <a:latin typeface="+mn-lt"/>
                <a:ea typeface="+mn-ea"/>
                <a:cs typeface="+mn-cs"/>
              </a:defRPr>
            </a:lvl2pPr>
            <a:lvl3pPr marL="1290401" algn="l" defTabSz="1290401" rtl="0" eaLnBrk="1" latinLnBrk="0" hangingPunct="1">
              <a:defRPr sz="2540" kern="1200">
                <a:solidFill>
                  <a:schemeClr val="tx1"/>
                </a:solidFill>
                <a:latin typeface="+mn-lt"/>
                <a:ea typeface="+mn-ea"/>
                <a:cs typeface="+mn-cs"/>
              </a:defRPr>
            </a:lvl3pPr>
            <a:lvl4pPr marL="1935602" algn="l" defTabSz="1290401" rtl="0" eaLnBrk="1" latinLnBrk="0" hangingPunct="1">
              <a:defRPr sz="2540" kern="1200">
                <a:solidFill>
                  <a:schemeClr val="tx1"/>
                </a:solidFill>
                <a:latin typeface="+mn-lt"/>
                <a:ea typeface="+mn-ea"/>
                <a:cs typeface="+mn-cs"/>
              </a:defRPr>
            </a:lvl4pPr>
            <a:lvl5pPr marL="2580803" algn="l" defTabSz="1290401" rtl="0" eaLnBrk="1" latinLnBrk="0" hangingPunct="1">
              <a:defRPr sz="2540" kern="1200">
                <a:solidFill>
                  <a:schemeClr val="tx1"/>
                </a:solidFill>
                <a:latin typeface="+mn-lt"/>
                <a:ea typeface="+mn-ea"/>
                <a:cs typeface="+mn-cs"/>
              </a:defRPr>
            </a:lvl5pPr>
            <a:lvl6pPr marL="3226003" algn="l" defTabSz="1290401" rtl="0" eaLnBrk="1" latinLnBrk="0" hangingPunct="1">
              <a:defRPr sz="2540" kern="1200">
                <a:solidFill>
                  <a:schemeClr val="tx1"/>
                </a:solidFill>
                <a:latin typeface="+mn-lt"/>
                <a:ea typeface="+mn-ea"/>
                <a:cs typeface="+mn-cs"/>
              </a:defRPr>
            </a:lvl6pPr>
            <a:lvl7pPr marL="3871204" algn="l" defTabSz="1290401" rtl="0" eaLnBrk="1" latinLnBrk="0" hangingPunct="1">
              <a:defRPr sz="2540" kern="1200">
                <a:solidFill>
                  <a:schemeClr val="tx1"/>
                </a:solidFill>
                <a:latin typeface="+mn-lt"/>
                <a:ea typeface="+mn-ea"/>
                <a:cs typeface="+mn-cs"/>
              </a:defRPr>
            </a:lvl7pPr>
            <a:lvl8pPr marL="4516404" algn="l" defTabSz="1290401" rtl="0" eaLnBrk="1" latinLnBrk="0" hangingPunct="1">
              <a:defRPr sz="2540" kern="1200">
                <a:solidFill>
                  <a:schemeClr val="tx1"/>
                </a:solidFill>
                <a:latin typeface="+mn-lt"/>
                <a:ea typeface="+mn-ea"/>
                <a:cs typeface="+mn-cs"/>
              </a:defRPr>
            </a:lvl8pPr>
            <a:lvl9pPr marL="5161605" algn="l" defTabSz="1290401" rtl="0" eaLnBrk="1" latinLnBrk="0" hangingPunct="1">
              <a:defRPr sz="2540" kern="1200">
                <a:solidFill>
                  <a:schemeClr val="tx1"/>
                </a:solidFill>
                <a:latin typeface="+mn-lt"/>
                <a:ea typeface="+mn-ea"/>
                <a:cs typeface="+mn-cs"/>
              </a:defRPr>
            </a:lvl9pPr>
          </a:lstStyle>
          <a:p>
            <a:endParaRPr lang="es-MX" sz="1696">
              <a:latin typeface="Calibri Light" panose="020F0302020204030204" pitchFamily="34" charset="0"/>
              <a:cs typeface="Calibri Light" panose="020F0302020204030204" pitchFamily="34" charset="0"/>
            </a:endParaRPr>
          </a:p>
          <a:p>
            <a:r>
              <a:rPr lang="es-MX" sz="1696" b="1">
                <a:latin typeface="Calibri" panose="020F0502020204030204" pitchFamily="34" charset="0"/>
                <a:cs typeface="Calibri" panose="020F0502020204030204" pitchFamily="34" charset="0"/>
              </a:rPr>
              <a:t>Optimización de Costos</a:t>
            </a:r>
            <a:br>
              <a:rPr lang="es-MX" sz="1696">
                <a:latin typeface="Calibri Light" panose="020F0302020204030204" pitchFamily="34" charset="0"/>
                <a:cs typeface="Calibri Light" panose="020F0302020204030204" pitchFamily="34" charset="0"/>
              </a:rPr>
            </a:br>
            <a:endParaRPr lang="es-MX" sz="1696">
              <a:latin typeface="Calibri Light" panose="020F0302020204030204" pitchFamily="34" charset="0"/>
              <a:cs typeface="Calibri Light" panose="020F0302020204030204" pitchFamily="34" charset="0"/>
            </a:endParaRPr>
          </a:p>
          <a:p>
            <a:r>
              <a:rPr lang="es-MX" sz="1696">
                <a:latin typeface="Calibri Light" panose="020F0302020204030204" pitchFamily="34" charset="0"/>
                <a:cs typeface="Calibri Light" panose="020F0302020204030204" pitchFamily="34" charset="0"/>
              </a:rPr>
              <a:t>Reducción de costos operativos y estrategias para optimizar la compra de nueva flota.</a:t>
            </a:r>
          </a:p>
          <a:p>
            <a:endParaRPr lang="es-MX" sz="1696">
              <a:latin typeface="Calibri Light" panose="020F0302020204030204" pitchFamily="34" charset="0"/>
              <a:cs typeface="Calibri Light" panose="020F0302020204030204" pitchFamily="34" charset="0"/>
            </a:endParaRPr>
          </a:p>
          <a:p>
            <a:r>
              <a:rPr lang="es-MX" sz="1696" b="1">
                <a:latin typeface="Calibri" panose="020F0502020204030204" pitchFamily="34" charset="0"/>
                <a:cs typeface="Calibri" panose="020F0502020204030204" pitchFamily="34" charset="0"/>
              </a:rPr>
              <a:t>Mejoras en Seguridad y Calidad</a:t>
            </a:r>
            <a:br>
              <a:rPr lang="es-MX" sz="1696">
                <a:latin typeface="Calibri Light" panose="020F0302020204030204" pitchFamily="34" charset="0"/>
                <a:cs typeface="Calibri Light" panose="020F0302020204030204" pitchFamily="34" charset="0"/>
              </a:rPr>
            </a:br>
            <a:endParaRPr lang="es-MX" sz="1696">
              <a:latin typeface="Calibri Light" panose="020F0302020204030204" pitchFamily="34" charset="0"/>
              <a:cs typeface="Calibri Light" panose="020F0302020204030204" pitchFamily="34" charset="0"/>
            </a:endParaRPr>
          </a:p>
          <a:p>
            <a:r>
              <a:rPr lang="es-MX" sz="1696">
                <a:latin typeface="Calibri Light" panose="020F0302020204030204" pitchFamily="34" charset="0"/>
                <a:cs typeface="Calibri Light" panose="020F0302020204030204" pitchFamily="34" charset="0"/>
              </a:rPr>
              <a:t>Acciones para atraer más usuarios y reducir la evasión</a:t>
            </a:r>
            <a:endParaRPr lang="es-CO" sz="1696">
              <a:latin typeface="Calibri Light" panose="020F0302020204030204" pitchFamily="34" charset="0"/>
              <a:cs typeface="Calibri Light" panose="020F0302020204030204" pitchFamily="34" charset="0"/>
            </a:endParaRPr>
          </a:p>
        </p:txBody>
      </p:sp>
      <p:sp>
        <p:nvSpPr>
          <p:cNvPr id="16" name="Cerrar llave 15">
            <a:extLst>
              <a:ext uri="{FF2B5EF4-FFF2-40B4-BE49-F238E27FC236}">
                <a16:creationId xmlns:a16="http://schemas.microsoft.com/office/drawing/2014/main" id="{D4957C2D-F033-41A8-EA4D-9D7EBBC895C4}"/>
              </a:ext>
            </a:extLst>
          </p:cNvPr>
          <p:cNvSpPr/>
          <p:nvPr/>
        </p:nvSpPr>
        <p:spPr>
          <a:xfrm>
            <a:off x="5350418" y="4520366"/>
            <a:ext cx="745582" cy="197930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O"/>
          </a:p>
        </p:txBody>
      </p:sp>
      <p:sp>
        <p:nvSpPr>
          <p:cNvPr id="17" name="CuadroTexto 16">
            <a:extLst>
              <a:ext uri="{FF2B5EF4-FFF2-40B4-BE49-F238E27FC236}">
                <a16:creationId xmlns:a16="http://schemas.microsoft.com/office/drawing/2014/main" id="{98E10EF4-4C67-A092-5758-A87480587070}"/>
              </a:ext>
            </a:extLst>
          </p:cNvPr>
          <p:cNvSpPr txBox="1"/>
          <p:nvPr/>
        </p:nvSpPr>
        <p:spPr>
          <a:xfrm>
            <a:off x="6550872" y="4985304"/>
            <a:ext cx="3096491" cy="646331"/>
          </a:xfrm>
          <a:prstGeom prst="rect">
            <a:avLst/>
          </a:prstGeom>
          <a:noFill/>
        </p:spPr>
        <p:txBody>
          <a:bodyPr wrap="square" rtlCol="0">
            <a:spAutoFit/>
          </a:bodyPr>
          <a:lstStyle/>
          <a:p>
            <a:r>
              <a:rPr lang="es-CO"/>
              <a:t>Han permitido ahorros por 213 mil millones</a:t>
            </a:r>
          </a:p>
        </p:txBody>
      </p:sp>
      <p:sp>
        <p:nvSpPr>
          <p:cNvPr id="19" name="CuadroTexto 18">
            <a:extLst>
              <a:ext uri="{FF2B5EF4-FFF2-40B4-BE49-F238E27FC236}">
                <a16:creationId xmlns:a16="http://schemas.microsoft.com/office/drawing/2014/main" id="{70E4D044-F73F-B8C7-32F3-01064C8B5701}"/>
              </a:ext>
            </a:extLst>
          </p:cNvPr>
          <p:cNvSpPr txBox="1"/>
          <p:nvPr/>
        </p:nvSpPr>
        <p:spPr>
          <a:xfrm>
            <a:off x="670634" y="1253078"/>
            <a:ext cx="549174" cy="519351"/>
          </a:xfrm>
          <a:prstGeom prst="flowChartConnector">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MX" sz="1800">
                <a:latin typeface="Arial" panose="020B0604020202020204" pitchFamily="34" charset="0"/>
                <a:cs typeface="Arial" panose="020B0604020202020204" pitchFamily="34" charset="0"/>
              </a:rPr>
              <a:t>1</a:t>
            </a:r>
            <a:endParaRPr lang="es-CO"/>
          </a:p>
        </p:txBody>
      </p:sp>
      <p:sp>
        <p:nvSpPr>
          <p:cNvPr id="20" name="CuadroTexto 19">
            <a:extLst>
              <a:ext uri="{FF2B5EF4-FFF2-40B4-BE49-F238E27FC236}">
                <a16:creationId xmlns:a16="http://schemas.microsoft.com/office/drawing/2014/main" id="{5C75C2FE-462E-21EB-006E-471059154F90}"/>
              </a:ext>
            </a:extLst>
          </p:cNvPr>
          <p:cNvSpPr txBox="1"/>
          <p:nvPr/>
        </p:nvSpPr>
        <p:spPr>
          <a:xfrm>
            <a:off x="670634" y="2688312"/>
            <a:ext cx="549174" cy="519351"/>
          </a:xfrm>
          <a:prstGeom prst="flowChartConnector">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ctr"/>
            <a:r>
              <a:rPr lang="es-MX">
                <a:latin typeface="Arial" panose="020B0604020202020204" pitchFamily="34" charset="0"/>
                <a:cs typeface="Arial" panose="020B0604020202020204" pitchFamily="34" charset="0"/>
              </a:rPr>
              <a:t>2</a:t>
            </a:r>
            <a:endParaRPr lang="es-CO"/>
          </a:p>
        </p:txBody>
      </p:sp>
    </p:spTree>
    <p:extLst>
      <p:ext uri="{BB962C8B-B14F-4D97-AF65-F5344CB8AC3E}">
        <p14:creationId xmlns:p14="http://schemas.microsoft.com/office/powerpoint/2010/main" val="17349332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áfico 4">
            <a:extLst>
              <a:ext uri="{FF2B5EF4-FFF2-40B4-BE49-F238E27FC236}">
                <a16:creationId xmlns:a16="http://schemas.microsoft.com/office/drawing/2014/main" id="{A463ADD5-6BFA-45A0-885C-B127AC9BE3A7}"/>
              </a:ext>
            </a:extLst>
          </p:cNvPr>
          <p:cNvGraphicFramePr>
            <a:graphicFrameLocks/>
          </p:cNvGraphicFramePr>
          <p:nvPr/>
        </p:nvGraphicFramePr>
        <p:xfrm>
          <a:off x="1173912" y="1336858"/>
          <a:ext cx="14110759" cy="48736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Tabla 7">
            <a:extLst>
              <a:ext uri="{FF2B5EF4-FFF2-40B4-BE49-F238E27FC236}">
                <a16:creationId xmlns:a16="http://schemas.microsoft.com/office/drawing/2014/main" id="{1E507C9A-F7BF-7510-F2D9-5C5D282B4C0D}"/>
              </a:ext>
            </a:extLst>
          </p:cNvPr>
          <p:cNvGraphicFramePr>
            <a:graphicFrameLocks noGrp="1"/>
          </p:cNvGraphicFramePr>
          <p:nvPr>
            <p:extLst>
              <p:ext uri="{D42A27DB-BD31-4B8C-83A1-F6EECF244321}">
                <p14:modId xmlns:p14="http://schemas.microsoft.com/office/powerpoint/2010/main" val="2372116672"/>
              </p:ext>
            </p:extLst>
          </p:nvPr>
        </p:nvGraphicFramePr>
        <p:xfrm>
          <a:off x="1160828" y="1930725"/>
          <a:ext cx="3477985" cy="2168331"/>
        </p:xfrm>
        <a:graphic>
          <a:graphicData uri="http://schemas.openxmlformats.org/drawingml/2006/table">
            <a:tbl>
              <a:tblPr/>
              <a:tblGrid>
                <a:gridCol w="2394702">
                  <a:extLst>
                    <a:ext uri="{9D8B030D-6E8A-4147-A177-3AD203B41FA5}">
                      <a16:colId xmlns:a16="http://schemas.microsoft.com/office/drawing/2014/main" val="2740237541"/>
                    </a:ext>
                  </a:extLst>
                </a:gridCol>
                <a:gridCol w="1083283">
                  <a:extLst>
                    <a:ext uri="{9D8B030D-6E8A-4147-A177-3AD203B41FA5}">
                      <a16:colId xmlns:a16="http://schemas.microsoft.com/office/drawing/2014/main" val="4063928208"/>
                    </a:ext>
                  </a:extLst>
                </a:gridCol>
              </a:tblGrid>
              <a:tr h="76678">
                <a:tc>
                  <a:txBody>
                    <a:bodyPr/>
                    <a:lstStyle/>
                    <a:p>
                      <a:pPr algn="l" fontAlgn="ctr"/>
                      <a:r>
                        <a:rPr lang="es-CO" sz="1600" b="1" i="0" u="none" strike="noStrike">
                          <a:solidFill>
                            <a:srgbClr val="000000"/>
                          </a:solidFill>
                          <a:effectLst/>
                          <a:latin typeface="Aptos Narrow"/>
                        </a:rPr>
                        <a:t>Otros sectores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r" fontAlgn="ctr"/>
                      <a:r>
                        <a:rPr lang="es-CO" sz="1600" b="1" i="0" u="none" strike="noStrike">
                          <a:solidFill>
                            <a:srgbClr val="000000"/>
                          </a:solidFill>
                          <a:effectLst/>
                          <a:latin typeface="Aptos Narrow"/>
                        </a:rPr>
                        <a:t>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extLst>
                  <a:ext uri="{0D108BD9-81ED-4DB2-BD59-A6C34878D82A}">
                    <a16:rowId xmlns:a16="http://schemas.microsoft.com/office/drawing/2014/main" val="2819759133"/>
                  </a:ext>
                </a:extLst>
              </a:tr>
              <a:tr h="198411">
                <a:tc>
                  <a:txBody>
                    <a:bodyPr/>
                    <a:lstStyle/>
                    <a:p>
                      <a:pPr algn="l" fontAlgn="ctr"/>
                      <a:r>
                        <a:rPr lang="es-CO" sz="1050" b="0" i="0" u="none" strike="noStrike">
                          <a:solidFill>
                            <a:srgbClr val="000000"/>
                          </a:solidFill>
                          <a:effectLst/>
                          <a:latin typeface="Aptos Narrow"/>
                        </a:rPr>
                        <a:t> Hacienda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480762722"/>
                  </a:ext>
                </a:extLst>
              </a:tr>
              <a:tr h="253965">
                <a:tc>
                  <a:txBody>
                    <a:bodyPr/>
                    <a:lstStyle/>
                    <a:p>
                      <a:pPr algn="l" fontAlgn="ctr"/>
                      <a:r>
                        <a:rPr lang="es-ES" sz="1050" b="0" i="0" u="none" strike="noStrike">
                          <a:solidFill>
                            <a:srgbClr val="000000"/>
                          </a:solidFill>
                          <a:effectLst/>
                          <a:latin typeface="Aptos Narrow"/>
                        </a:rPr>
                        <a:t> Desarrollo Económico, Industria y Turismo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772830673"/>
                  </a:ext>
                </a:extLst>
              </a:tr>
              <a:tr h="198411">
                <a:tc>
                  <a:txBody>
                    <a:bodyPr/>
                    <a:lstStyle/>
                    <a:p>
                      <a:pPr algn="l" fontAlgn="ctr"/>
                      <a:r>
                        <a:rPr lang="es-CO" sz="1050" b="0" i="0" u="none" strike="noStrike">
                          <a:solidFill>
                            <a:srgbClr val="000000"/>
                          </a:solidFill>
                          <a:effectLst/>
                          <a:latin typeface="Aptos Narrow"/>
                        </a:rPr>
                        <a:t> Gestión Pública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45102"/>
                  </a:ext>
                </a:extLst>
              </a:tr>
              <a:tr h="198411">
                <a:tc>
                  <a:txBody>
                    <a:bodyPr/>
                    <a:lstStyle/>
                    <a:p>
                      <a:pPr algn="l" fontAlgn="ctr"/>
                      <a:r>
                        <a:rPr lang="es-CO" sz="1050" b="0" i="0" u="none" strike="noStrike">
                          <a:solidFill>
                            <a:srgbClr val="000000"/>
                          </a:solidFill>
                          <a:effectLst/>
                          <a:latin typeface="Aptos Narrow"/>
                        </a:rPr>
                        <a:t> Mujer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97058338"/>
                  </a:ext>
                </a:extLst>
              </a:tr>
              <a:tr h="198411">
                <a:tc>
                  <a:txBody>
                    <a:bodyPr/>
                    <a:lstStyle/>
                    <a:p>
                      <a:pPr algn="l" fontAlgn="ctr"/>
                      <a:r>
                        <a:rPr lang="es-CO" sz="1050" b="0" i="0" u="none" strike="noStrike">
                          <a:solidFill>
                            <a:srgbClr val="000000"/>
                          </a:solidFill>
                          <a:effectLst/>
                          <a:latin typeface="Aptos Narrow"/>
                        </a:rPr>
                        <a:t> Planeación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99315602"/>
                  </a:ext>
                </a:extLst>
              </a:tr>
              <a:tr h="198411">
                <a:tc>
                  <a:txBody>
                    <a:bodyPr/>
                    <a:lstStyle/>
                    <a:p>
                      <a:pPr algn="l" fontAlgn="ctr"/>
                      <a:r>
                        <a:rPr lang="es-MX" sz="1050" b="0" i="0" u="none" strike="noStrike">
                          <a:solidFill>
                            <a:srgbClr val="000000"/>
                          </a:solidFill>
                          <a:effectLst/>
                          <a:latin typeface="Aptos Narrow"/>
                        </a:rPr>
                        <a:t> Órganos de Control</a:t>
                      </a:r>
                      <a:endParaRPr lang="es-CO" sz="1050" b="0" i="0" u="none" strike="noStrike">
                        <a:solidFill>
                          <a:srgbClr val="000000"/>
                        </a:solidFill>
                        <a:effectLst/>
                        <a:latin typeface="Aptos Narrow"/>
                      </a:endParaRP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173480533"/>
                  </a:ext>
                </a:extLst>
              </a:tr>
              <a:tr h="198411">
                <a:tc>
                  <a:txBody>
                    <a:bodyPr/>
                    <a:lstStyle/>
                    <a:p>
                      <a:pPr algn="l" fontAlgn="ctr"/>
                      <a:r>
                        <a:rPr lang="es-CO" sz="1050" b="0" i="0" u="none" strike="noStrike">
                          <a:solidFill>
                            <a:srgbClr val="000000"/>
                          </a:solidFill>
                          <a:effectLst/>
                          <a:latin typeface="Aptos Narrow"/>
                        </a:rPr>
                        <a:t> Gestión Jurídica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194397352"/>
                  </a:ext>
                </a:extLst>
              </a:tr>
              <a:tr h="446424">
                <a:tc>
                  <a:txBody>
                    <a:bodyPr/>
                    <a:lstStyle/>
                    <a:p>
                      <a:pPr algn="l" fontAlgn="ctr"/>
                      <a:r>
                        <a:rPr lang="es-ES" sz="1050" b="0" i="0" u="none" strike="noStrike">
                          <a:solidFill>
                            <a:srgbClr val="000000"/>
                          </a:solidFill>
                          <a:effectLst/>
                          <a:latin typeface="Aptos Narrow"/>
                        </a:rPr>
                        <a:t> Otras transferencias (CAR, Río Bogotá, ARM, RAPE, Maloka, Invest In Bogotá, Estampilla U. Pedagógica y Nacional)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050" b="0" i="0" u="none" strike="noStrike">
                          <a:solidFill>
                            <a:srgbClr val="000000"/>
                          </a:solidFill>
                          <a:effectLst/>
                          <a:latin typeface="Aptos Narrow"/>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34616566"/>
                  </a:ext>
                </a:extLst>
              </a:tr>
            </a:tbl>
          </a:graphicData>
        </a:graphic>
      </p:graphicFrame>
      <p:sp>
        <p:nvSpPr>
          <p:cNvPr id="14" name="Flecha: a la izquierda y arriba 13">
            <a:extLst>
              <a:ext uri="{FF2B5EF4-FFF2-40B4-BE49-F238E27FC236}">
                <a16:creationId xmlns:a16="http://schemas.microsoft.com/office/drawing/2014/main" id="{E015B693-A5BE-46A7-5F7E-3934F97FE506}"/>
              </a:ext>
            </a:extLst>
          </p:cNvPr>
          <p:cNvSpPr/>
          <p:nvPr/>
        </p:nvSpPr>
        <p:spPr>
          <a:xfrm rot="10800000">
            <a:off x="4212461" y="1401994"/>
            <a:ext cx="2057399" cy="425126"/>
          </a:xfrm>
          <a:prstGeom prst="leftUpArrow">
            <a:avLst/>
          </a:prstGeom>
          <a:solidFill>
            <a:srgbClr val="DAA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12" name="TextBox 5">
            <a:extLst>
              <a:ext uri="{FF2B5EF4-FFF2-40B4-BE49-F238E27FC236}">
                <a16:creationId xmlns:a16="http://schemas.microsoft.com/office/drawing/2014/main" id="{EC3E941E-36C4-3C2A-B728-C32277E6FE0A}"/>
              </a:ext>
            </a:extLst>
          </p:cNvPr>
          <p:cNvSpPr txBox="1"/>
          <p:nvPr/>
        </p:nvSpPr>
        <p:spPr>
          <a:xfrm>
            <a:off x="8713891" y="692534"/>
            <a:ext cx="256357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billones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sp>
        <p:nvSpPr>
          <p:cNvPr id="15" name="CuadroTexto 14">
            <a:extLst>
              <a:ext uri="{FF2B5EF4-FFF2-40B4-BE49-F238E27FC236}">
                <a16:creationId xmlns:a16="http://schemas.microsoft.com/office/drawing/2014/main" id="{8E169C00-8A3A-208A-BE33-CA65406D1C66}"/>
              </a:ext>
            </a:extLst>
          </p:cNvPr>
          <p:cNvSpPr txBox="1"/>
          <p:nvPr/>
        </p:nvSpPr>
        <p:spPr>
          <a:xfrm>
            <a:off x="0" y="6454239"/>
            <a:ext cx="16102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Fuente: SHD-DDP - SFD</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endParaRPr>
          </a:p>
        </p:txBody>
      </p:sp>
      <p:pic>
        <p:nvPicPr>
          <p:cNvPr id="13" name="Gráfico 12" descr="Hombre con bastón con relleno sólido">
            <a:extLst>
              <a:ext uri="{FF2B5EF4-FFF2-40B4-BE49-F238E27FC236}">
                <a16:creationId xmlns:a16="http://schemas.microsoft.com/office/drawing/2014/main" id="{B776420B-9E1E-7523-9471-2695D94A9AD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25419" y="4589317"/>
            <a:ext cx="624050" cy="610272"/>
          </a:xfrm>
          <a:prstGeom prst="rect">
            <a:avLst/>
          </a:prstGeom>
        </p:spPr>
      </p:pic>
      <p:pic>
        <p:nvPicPr>
          <p:cNvPr id="16" name="Gráfico 15">
            <a:extLst>
              <a:ext uri="{FF2B5EF4-FFF2-40B4-BE49-F238E27FC236}">
                <a16:creationId xmlns:a16="http://schemas.microsoft.com/office/drawing/2014/main" id="{E5698488-35C4-D4E8-8FE8-27013657E5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476319" y="1814141"/>
            <a:ext cx="1119058" cy="418039"/>
          </a:xfrm>
          <a:prstGeom prst="rect">
            <a:avLst/>
          </a:prstGeom>
        </p:spPr>
      </p:pic>
      <p:pic>
        <p:nvPicPr>
          <p:cNvPr id="17" name="Gráfico 16" descr="Birrete con relleno sólido">
            <a:extLst>
              <a:ext uri="{FF2B5EF4-FFF2-40B4-BE49-F238E27FC236}">
                <a16:creationId xmlns:a16="http://schemas.microsoft.com/office/drawing/2014/main" id="{77DDAEBE-268F-2F6E-952D-A295B57FABA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27943" y="4742389"/>
            <a:ext cx="914400" cy="914400"/>
          </a:xfrm>
          <a:prstGeom prst="rect">
            <a:avLst/>
          </a:prstGeom>
        </p:spPr>
      </p:pic>
      <p:pic>
        <p:nvPicPr>
          <p:cNvPr id="18" name="Gráfico 17" descr="Corazón con pulso con relleno sólido">
            <a:extLst>
              <a:ext uri="{FF2B5EF4-FFF2-40B4-BE49-F238E27FC236}">
                <a16:creationId xmlns:a16="http://schemas.microsoft.com/office/drawing/2014/main" id="{24141C43-D2E3-DF32-AEDD-421FE7F9425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85012" y="5546048"/>
            <a:ext cx="914400" cy="914400"/>
          </a:xfrm>
          <a:prstGeom prst="rect">
            <a:avLst/>
          </a:prstGeom>
        </p:spPr>
      </p:pic>
      <p:sp>
        <p:nvSpPr>
          <p:cNvPr id="3" name="Título 1">
            <a:extLst>
              <a:ext uri="{FF2B5EF4-FFF2-40B4-BE49-F238E27FC236}">
                <a16:creationId xmlns:a16="http://schemas.microsoft.com/office/drawing/2014/main" id="{0716AC77-E2E3-D449-6F14-ABA06A187BE3}"/>
              </a:ext>
            </a:extLst>
          </p:cNvPr>
          <p:cNvSpPr txBox="1">
            <a:spLocks/>
          </p:cNvSpPr>
          <p:nvPr/>
        </p:nvSpPr>
        <p:spPr>
          <a:xfrm>
            <a:off x="216976" y="253167"/>
            <a:ext cx="10515600" cy="7048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0" i="0" u="none" strike="noStrike" kern="1200" cap="none" spc="0" normalizeH="0" baseline="0" noProof="0">
                <a:ln>
                  <a:noFill/>
                </a:ln>
                <a:solidFill>
                  <a:srgbClr val="00296C"/>
                </a:solidFill>
                <a:effectLst/>
                <a:uLnTx/>
                <a:uFillTx/>
                <a:latin typeface="Oswald Medium"/>
                <a:ea typeface="+mj-ea"/>
                <a:cs typeface="+mj-cs"/>
              </a:rPr>
              <a:t>Distribución por Sectores Inversión Presupuesto Anual</a:t>
            </a:r>
            <a:endParaRPr kumimoji="0" lang="es-CO" sz="2800" b="0" i="0" u="none" strike="noStrike" kern="1200" cap="none" spc="0" normalizeH="0" baseline="0" noProof="0">
              <a:ln>
                <a:noFill/>
              </a:ln>
              <a:solidFill>
                <a:srgbClr val="00296C"/>
              </a:solidFill>
              <a:effectLst/>
              <a:uLnTx/>
              <a:uFillTx/>
              <a:latin typeface="Oswald Medium"/>
              <a:ea typeface="+mj-ea"/>
              <a:cs typeface="+mj-cs"/>
            </a:endParaRPr>
          </a:p>
        </p:txBody>
      </p:sp>
      <p:sp>
        <p:nvSpPr>
          <p:cNvPr id="21" name="Rectangle 53">
            <a:extLst>
              <a:ext uri="{FF2B5EF4-FFF2-40B4-BE49-F238E27FC236}">
                <a16:creationId xmlns:a16="http://schemas.microsoft.com/office/drawing/2014/main" id="{A974D545-A1C5-B4FD-E285-D73C168F9E7E}"/>
              </a:ext>
            </a:extLst>
          </p:cNvPr>
          <p:cNvSpPr>
            <a:spLocks noChangeArrowheads="1"/>
          </p:cNvSpPr>
          <p:nvPr/>
        </p:nvSpPr>
        <p:spPr bwMode="auto">
          <a:xfrm>
            <a:off x="5964385" y="2019663"/>
            <a:ext cx="1122892" cy="244475"/>
          </a:xfrm>
          <a:prstGeom prst="rect">
            <a:avLst/>
          </a:prstGeom>
          <a:solidFill>
            <a:srgbClr val="994010"/>
          </a:solidFill>
          <a:ln>
            <a:noFill/>
          </a:ln>
        </p:spPr>
        <p:txBody>
          <a:bodyPr vert="horz" wrap="square" lIns="91440" tIns="45720" rIns="91440" bIns="45720" numCol="1" anchor="t"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sysClr val="window" lastClr="FFFFFF"/>
                </a:solidFill>
                <a:effectLst/>
                <a:uLnTx/>
                <a:uFillTx/>
                <a:latin typeface="Calibri" panose="020F0502020204030204" pitchFamily="34" charset="0"/>
                <a:ea typeface="+mn-ea"/>
                <a:cs typeface="+mn-cs"/>
              </a:rPr>
              <a:t>Seguridad $0.8</a:t>
            </a:r>
            <a:endParaRPr kumimoji="0" lang="es-CO" sz="1800" b="1" i="0" u="none" strike="noStrike" kern="0" cap="none" spc="0" normalizeH="0" baseline="0" noProof="0">
              <a:ln>
                <a:noFill/>
              </a:ln>
              <a:solidFill>
                <a:sysClr val="window" lastClr="FFFFFF"/>
              </a:solidFill>
              <a:effectLst/>
              <a:uLnTx/>
              <a:uFillTx/>
              <a:latin typeface="Aptos Narrow" panose="02110004020202020204"/>
              <a:ea typeface="+mn-ea"/>
              <a:cs typeface="+mn-cs"/>
            </a:endParaRPr>
          </a:p>
        </p:txBody>
      </p:sp>
      <p:sp>
        <p:nvSpPr>
          <p:cNvPr id="22" name="Rectangle 53">
            <a:extLst>
              <a:ext uri="{FF2B5EF4-FFF2-40B4-BE49-F238E27FC236}">
                <a16:creationId xmlns:a16="http://schemas.microsoft.com/office/drawing/2014/main" id="{ACF6290E-656D-4137-9BDC-876B3228D7B0}"/>
              </a:ext>
            </a:extLst>
          </p:cNvPr>
          <p:cNvSpPr>
            <a:spLocks noChangeArrowheads="1"/>
          </p:cNvSpPr>
          <p:nvPr/>
        </p:nvSpPr>
        <p:spPr bwMode="auto">
          <a:xfrm>
            <a:off x="6238314" y="1737162"/>
            <a:ext cx="1122892" cy="179917"/>
          </a:xfrm>
          <a:prstGeom prst="rect">
            <a:avLst/>
          </a:prstGeom>
          <a:solidFill>
            <a:schemeClr val="bg2">
              <a:lumMod val="75000"/>
            </a:schemeClr>
          </a:solidFill>
          <a:ln>
            <a:noFill/>
          </a:ln>
        </p:spPr>
        <p:txBody>
          <a:bodyPr vert="horz" wrap="square" lIns="91440" tIns="45720" rIns="91440" bIns="45720" numCol="1" anchor="ctr" anchorCtr="0" compatLnSpc="1">
            <a:prstTxWarp prst="textNoShape">
              <a:avLst/>
            </a:prstTxWarp>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sysClr val="window" lastClr="FFFFFF"/>
                </a:solidFill>
                <a:effectLst/>
                <a:uLnTx/>
                <a:uFillTx/>
                <a:latin typeface="Calibri" panose="020F0502020204030204" pitchFamily="34" charset="0"/>
                <a:ea typeface="+mn-ea"/>
                <a:cs typeface="+mn-cs"/>
              </a:rPr>
              <a:t>Ambiente $0.4</a:t>
            </a:r>
            <a:endParaRPr kumimoji="0" lang="es-CO" sz="1800" b="1" i="0" u="none" strike="noStrike" kern="0" cap="none" spc="0" normalizeH="0" baseline="0" noProof="0">
              <a:ln>
                <a:noFill/>
              </a:ln>
              <a:solidFill>
                <a:sysClr val="window" lastClr="FFFFFF"/>
              </a:solidFill>
              <a:effectLst/>
              <a:uLnTx/>
              <a:uFillTx/>
              <a:latin typeface="Aptos Narrow" panose="02110004020202020204"/>
              <a:ea typeface="+mn-ea"/>
              <a:cs typeface="+mn-cs"/>
            </a:endParaRPr>
          </a:p>
        </p:txBody>
      </p:sp>
      <p:sp>
        <p:nvSpPr>
          <p:cNvPr id="4" name="Marcador de contenido 3">
            <a:extLst>
              <a:ext uri="{FF2B5EF4-FFF2-40B4-BE49-F238E27FC236}">
                <a16:creationId xmlns:a16="http://schemas.microsoft.com/office/drawing/2014/main" id="{D7B6C60F-CBFE-E244-4C56-DB1F8160690B}"/>
              </a:ext>
            </a:extLst>
          </p:cNvPr>
          <p:cNvSpPr>
            <a:spLocks noGrp="1"/>
          </p:cNvSpPr>
          <p:nvPr>
            <p:ph idx="1"/>
          </p:nvPr>
        </p:nvSpPr>
        <p:spPr/>
        <p:txBody>
          <a:bodyPr/>
          <a:lstStyle/>
          <a:p>
            <a:pPr marL="0" indent="0">
              <a:buNone/>
            </a:pPr>
            <a:r>
              <a:rPr lang="es-CO">
                <a:solidFill>
                  <a:schemeClr val="bg1"/>
                </a:solidFill>
              </a:rPr>
              <a:t>.</a:t>
            </a:r>
          </a:p>
        </p:txBody>
      </p:sp>
    </p:spTree>
    <p:extLst>
      <p:ext uri="{BB962C8B-B14F-4D97-AF65-F5344CB8AC3E}">
        <p14:creationId xmlns:p14="http://schemas.microsoft.com/office/powerpoint/2010/main" val="23052182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Máscara De Teatro PNG Imágenes Transparentes - Pngtree">
            <a:extLst>
              <a:ext uri="{FF2B5EF4-FFF2-40B4-BE49-F238E27FC236}">
                <a16:creationId xmlns:a16="http://schemas.microsoft.com/office/drawing/2014/main" id="{5ACADF5E-1D00-6B3C-A8BB-89D92BBE7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813" y="5456250"/>
            <a:ext cx="666503" cy="666503"/>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n 21">
            <a:extLst>
              <a:ext uri="{FF2B5EF4-FFF2-40B4-BE49-F238E27FC236}">
                <a16:creationId xmlns:a16="http://schemas.microsoft.com/office/drawing/2014/main" id="{B9046242-BF23-9830-3BA6-3CA407586B06}"/>
              </a:ext>
            </a:extLst>
          </p:cNvPr>
          <p:cNvPicPr>
            <a:picLocks noChangeAspect="1"/>
          </p:cNvPicPr>
          <p:nvPr/>
        </p:nvPicPr>
        <p:blipFill>
          <a:blip r:embed="rId3"/>
          <a:stretch>
            <a:fillRect/>
          </a:stretch>
        </p:blipFill>
        <p:spPr>
          <a:xfrm>
            <a:off x="3502290" y="831212"/>
            <a:ext cx="1991036" cy="1991036"/>
          </a:xfrm>
          <a:prstGeom prst="rect">
            <a:avLst/>
          </a:prstGeom>
        </p:spPr>
      </p:pic>
      <p:graphicFrame>
        <p:nvGraphicFramePr>
          <p:cNvPr id="19" name="Gráfico 18">
            <a:extLst>
              <a:ext uri="{FF2B5EF4-FFF2-40B4-BE49-F238E27FC236}">
                <a16:creationId xmlns:a16="http://schemas.microsoft.com/office/drawing/2014/main" id="{05AD27BE-756F-C590-B9C2-74B4C5E1CA25}"/>
              </a:ext>
            </a:extLst>
          </p:cNvPr>
          <p:cNvGraphicFramePr>
            <a:graphicFrameLocks/>
          </p:cNvGraphicFramePr>
          <p:nvPr>
            <p:extLst>
              <p:ext uri="{D42A27DB-BD31-4B8C-83A1-F6EECF244321}">
                <p14:modId xmlns:p14="http://schemas.microsoft.com/office/powerpoint/2010/main" val="1842331979"/>
              </p:ext>
            </p:extLst>
          </p:nvPr>
        </p:nvGraphicFramePr>
        <p:xfrm>
          <a:off x="-3513440" y="0"/>
          <a:ext cx="10249395" cy="5679711"/>
        </p:xfrm>
        <a:graphic>
          <a:graphicData uri="http://schemas.openxmlformats.org/drawingml/2006/chart">
            <c:chart xmlns:c="http://schemas.openxmlformats.org/drawingml/2006/chart" xmlns:r="http://schemas.openxmlformats.org/officeDocument/2006/relationships" r:id="rId4"/>
          </a:graphicData>
        </a:graphic>
      </p:graphicFrame>
      <p:pic>
        <p:nvPicPr>
          <p:cNvPr id="1030" name="Picture 6" descr="Edificios PNG Imágenes con Fondo Transparente | Descarga Gratuita en  Lovepik.com">
            <a:extLst>
              <a:ext uri="{FF2B5EF4-FFF2-40B4-BE49-F238E27FC236}">
                <a16:creationId xmlns:a16="http://schemas.microsoft.com/office/drawing/2014/main" id="{6F1C797B-1B13-416E-FC4F-4F394B24064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3064189" y="4989219"/>
            <a:ext cx="800323" cy="80032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ctor De Educación PNG Imágenes Transparentes - Pngtree">
            <a:extLst>
              <a:ext uri="{FF2B5EF4-FFF2-40B4-BE49-F238E27FC236}">
                <a16:creationId xmlns:a16="http://schemas.microsoft.com/office/drawing/2014/main" id="{735CD110-00B3-C6E3-5541-43753845B00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365056" y="4002787"/>
            <a:ext cx="696523" cy="696523"/>
          </a:xfrm>
          <a:prstGeom prst="rect">
            <a:avLst/>
          </a:prstGeom>
          <a:noFill/>
          <a:extLst>
            <a:ext uri="{909E8E84-426E-40DD-AFC4-6F175D3DCCD1}">
              <a14:hiddenFill xmlns:a14="http://schemas.microsoft.com/office/drawing/2010/main">
                <a:solidFill>
                  <a:srgbClr val="FFFFFF"/>
                </a:solidFill>
              </a14:hiddenFill>
            </a:ext>
          </a:extLst>
        </p:spPr>
      </p:pic>
      <p:sp>
        <p:nvSpPr>
          <p:cNvPr id="20" name="Diagrama de flujo: conector 19">
            <a:extLst>
              <a:ext uri="{FF2B5EF4-FFF2-40B4-BE49-F238E27FC236}">
                <a16:creationId xmlns:a16="http://schemas.microsoft.com/office/drawing/2014/main" id="{FDEF1306-073F-D53A-7C31-7695419F4F00}"/>
              </a:ext>
            </a:extLst>
          </p:cNvPr>
          <p:cNvSpPr/>
          <p:nvPr/>
        </p:nvSpPr>
        <p:spPr>
          <a:xfrm>
            <a:off x="904182" y="2030681"/>
            <a:ext cx="2085308" cy="2111948"/>
          </a:xfrm>
          <a:prstGeom prst="flowChartConnector">
            <a:avLst/>
          </a:prstGeom>
          <a:solidFill>
            <a:srgbClr val="156082"/>
          </a:solidFill>
          <a:ln w="38100" cap="flat" cmpd="sng" algn="ctr">
            <a:solidFill>
              <a:sysClr val="window" lastClr="FFFFFF"/>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ysClr val="window" lastClr="FFFFFF"/>
                </a:solidFill>
                <a:effectLst/>
                <a:uLnTx/>
                <a:uFillTx/>
                <a:latin typeface="Aptos Narrow" panose="02110004020202020204"/>
                <a:ea typeface="+mn-ea"/>
                <a:cs typeface="+mn-cs"/>
              </a:rPr>
              <a:t>Total</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sysClr val="window" lastClr="FFFFFF"/>
                </a:solidFill>
                <a:effectLst/>
                <a:uLnTx/>
                <a:uFillTx/>
                <a:latin typeface="Aptos Narrow" panose="02110004020202020204"/>
                <a:ea typeface="+mn-ea"/>
                <a:cs typeface="+mn-cs"/>
              </a:rPr>
              <a:t>$5.22</a:t>
            </a:r>
          </a:p>
        </p:txBody>
      </p:sp>
      <p:pic>
        <p:nvPicPr>
          <p:cNvPr id="1034" name="Picture 10" descr="Derecho A La Salud PNG Imágenes Transparentes - Pngtree">
            <a:extLst>
              <a:ext uri="{FF2B5EF4-FFF2-40B4-BE49-F238E27FC236}">
                <a16:creationId xmlns:a16="http://schemas.microsoft.com/office/drawing/2014/main" id="{94B7A8EF-9D6F-656B-0411-75654C82781B}"/>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549951" y="5428161"/>
            <a:ext cx="666503" cy="66650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5" name="Tabla 24">
            <a:extLst>
              <a:ext uri="{FF2B5EF4-FFF2-40B4-BE49-F238E27FC236}">
                <a16:creationId xmlns:a16="http://schemas.microsoft.com/office/drawing/2014/main" id="{406915DD-FEEF-A330-4D72-526E81784F5E}"/>
              </a:ext>
            </a:extLst>
          </p:cNvPr>
          <p:cNvGraphicFramePr>
            <a:graphicFrameLocks noGrp="1"/>
          </p:cNvGraphicFramePr>
          <p:nvPr>
            <p:extLst>
              <p:ext uri="{D42A27DB-BD31-4B8C-83A1-F6EECF244321}">
                <p14:modId xmlns:p14="http://schemas.microsoft.com/office/powerpoint/2010/main" val="2226546942"/>
              </p:ext>
            </p:extLst>
          </p:nvPr>
        </p:nvGraphicFramePr>
        <p:xfrm>
          <a:off x="7071786" y="2163709"/>
          <a:ext cx="3074802" cy="1845892"/>
        </p:xfrm>
        <a:graphic>
          <a:graphicData uri="http://schemas.openxmlformats.org/drawingml/2006/table">
            <a:tbl>
              <a:tblPr/>
              <a:tblGrid>
                <a:gridCol w="1211930">
                  <a:extLst>
                    <a:ext uri="{9D8B030D-6E8A-4147-A177-3AD203B41FA5}">
                      <a16:colId xmlns:a16="http://schemas.microsoft.com/office/drawing/2014/main" val="4289983133"/>
                    </a:ext>
                  </a:extLst>
                </a:gridCol>
                <a:gridCol w="948472">
                  <a:extLst>
                    <a:ext uri="{9D8B030D-6E8A-4147-A177-3AD203B41FA5}">
                      <a16:colId xmlns:a16="http://schemas.microsoft.com/office/drawing/2014/main" val="4129642387"/>
                    </a:ext>
                  </a:extLst>
                </a:gridCol>
                <a:gridCol w="914400">
                  <a:extLst>
                    <a:ext uri="{9D8B030D-6E8A-4147-A177-3AD203B41FA5}">
                      <a16:colId xmlns:a16="http://schemas.microsoft.com/office/drawing/2014/main" val="1709238401"/>
                    </a:ext>
                  </a:extLst>
                </a:gridCol>
              </a:tblGrid>
              <a:tr h="263892">
                <a:tc>
                  <a:txBody>
                    <a:bodyPr/>
                    <a:lstStyle/>
                    <a:p>
                      <a:pPr algn="ctr" fontAlgn="ctr"/>
                      <a:r>
                        <a:rPr lang="es-CO" sz="1100" b="1" i="0" u="none" strike="noStrike">
                          <a:solidFill>
                            <a:schemeClr val="tx1"/>
                          </a:solidFill>
                          <a:effectLst/>
                          <a:latin typeface="Aptos Narrow" panose="020B0004020202020204" pitchFamily="34" charset="0"/>
                        </a:rPr>
                        <a:t>Sector</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100" b="1" i="0" u="none" strike="noStrike">
                          <a:solidFill>
                            <a:schemeClr val="tx1"/>
                          </a:solidFill>
                          <a:effectLst/>
                          <a:latin typeface="Aptos Narrow" panose="020B0004020202020204" pitchFamily="34" charset="0"/>
                        </a:rPr>
                        <a:t>Total Acuerdos</a:t>
                      </a:r>
                    </a:p>
                    <a:p>
                      <a:pPr algn="ctr" fontAlgn="ctr"/>
                      <a:r>
                        <a:rPr lang="es-CO" sz="1100" b="1" i="0" u="none" strike="noStrike">
                          <a:solidFill>
                            <a:schemeClr val="tx1"/>
                          </a:solidFill>
                          <a:effectLst/>
                          <a:latin typeface="Aptos Narrow" panose="020B0004020202020204" pitchFamily="34" charset="0"/>
                        </a:rPr>
                        <a:t>(Billones)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tc>
                  <a:txBody>
                    <a:bodyPr/>
                    <a:lstStyle/>
                    <a:p>
                      <a:pPr algn="ctr" fontAlgn="ctr"/>
                      <a:r>
                        <a:rPr lang="es-CO" sz="1100" b="1" i="0" u="none" strike="noStrike">
                          <a:solidFill>
                            <a:schemeClr val="tx1"/>
                          </a:solidFill>
                          <a:effectLst/>
                          <a:latin typeface="Aptos Narrow" panose="020B0004020202020204" pitchFamily="34" charset="0"/>
                        </a:rPr>
                        <a:t>%</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384842393"/>
                  </a:ext>
                </a:extLst>
              </a:tr>
              <a:tr h="214441">
                <a:tc>
                  <a:txBody>
                    <a:bodyPr/>
                    <a:lstStyle/>
                    <a:p>
                      <a:pPr algn="l" fontAlgn="b"/>
                      <a:r>
                        <a:rPr lang="es-CO" sz="1100" b="0" i="0" u="none" strike="noStrike">
                          <a:solidFill>
                            <a:srgbClr val="000000"/>
                          </a:solidFill>
                          <a:effectLst/>
                          <a:latin typeface="Aptos Narrow" panose="020B0004020202020204" pitchFamily="34" charset="0"/>
                        </a:rPr>
                        <a:t>Movilidad</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$ 3,22 </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61,7%</a:t>
                      </a:r>
                    </a:p>
                  </a:txBody>
                  <a:tcPr marL="9525" marR="9525" marT="9525" marB="0" anchor="b">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63885291"/>
                  </a:ext>
                </a:extLst>
              </a:tr>
              <a:tr h="214441">
                <a:tc>
                  <a:txBody>
                    <a:bodyPr/>
                    <a:lstStyle/>
                    <a:p>
                      <a:pPr algn="l" fontAlgn="b"/>
                      <a:r>
                        <a:rPr lang="es-CO" sz="1100" b="0" i="0" u="none" strike="noStrike">
                          <a:solidFill>
                            <a:srgbClr val="000000"/>
                          </a:solidFill>
                          <a:effectLst/>
                          <a:latin typeface="Aptos Narrow" panose="020B0004020202020204" pitchFamily="34" charset="0"/>
                        </a:rPr>
                        <a:t>Educación</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$ 0,77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14,7%</a:t>
                      </a:r>
                    </a:p>
                  </a:txBody>
                  <a:tcPr marL="9525" marR="9525" marT="9525" marB="0" anchor="b">
                    <a:lnL>
                      <a:noFill/>
                    </a:lnL>
                    <a:lnR>
                      <a:noFill/>
                    </a:lnR>
                    <a:lnT>
                      <a:noFill/>
                    </a:lnT>
                    <a:lnB>
                      <a:noFill/>
                    </a:lnB>
                    <a:noFill/>
                  </a:tcPr>
                </a:tc>
                <a:extLst>
                  <a:ext uri="{0D108BD9-81ED-4DB2-BD59-A6C34878D82A}">
                    <a16:rowId xmlns:a16="http://schemas.microsoft.com/office/drawing/2014/main" val="2328893022"/>
                  </a:ext>
                </a:extLst>
              </a:tr>
              <a:tr h="214441">
                <a:tc>
                  <a:txBody>
                    <a:bodyPr/>
                    <a:lstStyle/>
                    <a:p>
                      <a:pPr algn="l" fontAlgn="b"/>
                      <a:r>
                        <a:rPr lang="es-CO" sz="1100" b="0" i="0" u="none" strike="noStrike">
                          <a:solidFill>
                            <a:srgbClr val="000000"/>
                          </a:solidFill>
                          <a:effectLst/>
                          <a:latin typeface="Aptos Narrow" panose="020B0004020202020204" pitchFamily="34" charset="0"/>
                        </a:rPr>
                        <a:t>Hábitat</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$ 0,70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13,3%</a:t>
                      </a:r>
                    </a:p>
                  </a:txBody>
                  <a:tcPr marL="9525" marR="9525" marT="9525" marB="0" anchor="b">
                    <a:lnL>
                      <a:noFill/>
                    </a:lnL>
                    <a:lnR>
                      <a:noFill/>
                    </a:lnR>
                    <a:lnT>
                      <a:noFill/>
                    </a:lnT>
                    <a:lnB>
                      <a:noFill/>
                    </a:lnB>
                    <a:noFill/>
                  </a:tcPr>
                </a:tc>
                <a:extLst>
                  <a:ext uri="{0D108BD9-81ED-4DB2-BD59-A6C34878D82A}">
                    <a16:rowId xmlns:a16="http://schemas.microsoft.com/office/drawing/2014/main" val="1176438477"/>
                  </a:ext>
                </a:extLst>
              </a:tr>
              <a:tr h="214441">
                <a:tc>
                  <a:txBody>
                    <a:bodyPr/>
                    <a:lstStyle/>
                    <a:p>
                      <a:pPr algn="l" fontAlgn="b"/>
                      <a:r>
                        <a:rPr lang="es-CO" sz="1100" b="0" i="0" u="none" strike="noStrike">
                          <a:solidFill>
                            <a:srgbClr val="000000"/>
                          </a:solidFill>
                          <a:effectLst/>
                          <a:latin typeface="Aptos Narrow" panose="020B0004020202020204" pitchFamily="34" charset="0"/>
                        </a:rPr>
                        <a:t>Salud</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$ 0,20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3,8%</a:t>
                      </a:r>
                    </a:p>
                  </a:txBody>
                  <a:tcPr marL="9525" marR="9525" marT="9525" marB="0" anchor="b">
                    <a:lnL>
                      <a:noFill/>
                    </a:lnL>
                    <a:lnR>
                      <a:noFill/>
                    </a:lnR>
                    <a:lnT>
                      <a:noFill/>
                    </a:lnT>
                    <a:lnB>
                      <a:noFill/>
                    </a:lnB>
                    <a:noFill/>
                  </a:tcPr>
                </a:tc>
                <a:extLst>
                  <a:ext uri="{0D108BD9-81ED-4DB2-BD59-A6C34878D82A}">
                    <a16:rowId xmlns:a16="http://schemas.microsoft.com/office/drawing/2014/main" val="4027580369"/>
                  </a:ext>
                </a:extLst>
              </a:tr>
              <a:tr h="214441">
                <a:tc>
                  <a:txBody>
                    <a:bodyPr/>
                    <a:lstStyle/>
                    <a:p>
                      <a:pPr algn="l" fontAlgn="b"/>
                      <a:r>
                        <a:rPr lang="es-CO" sz="1100" b="0" i="0" u="none" strike="noStrike">
                          <a:solidFill>
                            <a:srgbClr val="000000"/>
                          </a:solidFill>
                          <a:effectLst/>
                          <a:latin typeface="Aptos Narrow" panose="020B0004020202020204" pitchFamily="34" charset="0"/>
                        </a:rPr>
                        <a:t>Cultura</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$ 0,18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3,4%</a:t>
                      </a:r>
                    </a:p>
                  </a:txBody>
                  <a:tcPr marL="9525" marR="9525" marT="9525" marB="0" anchor="b">
                    <a:lnL>
                      <a:noFill/>
                    </a:lnL>
                    <a:lnR>
                      <a:noFill/>
                    </a:lnR>
                    <a:lnT>
                      <a:noFill/>
                    </a:lnT>
                    <a:lnB>
                      <a:noFill/>
                    </a:lnB>
                    <a:noFill/>
                  </a:tcPr>
                </a:tc>
                <a:extLst>
                  <a:ext uri="{0D108BD9-81ED-4DB2-BD59-A6C34878D82A}">
                    <a16:rowId xmlns:a16="http://schemas.microsoft.com/office/drawing/2014/main" val="3609863442"/>
                  </a:ext>
                </a:extLst>
              </a:tr>
              <a:tr h="214441">
                <a:tc>
                  <a:txBody>
                    <a:bodyPr/>
                    <a:lstStyle/>
                    <a:p>
                      <a:pPr algn="l" fontAlgn="b"/>
                      <a:r>
                        <a:rPr lang="es-CO" sz="1100" b="0" i="0" u="none" strike="noStrike">
                          <a:solidFill>
                            <a:srgbClr val="000000"/>
                          </a:solidFill>
                          <a:effectLst/>
                          <a:latin typeface="Aptos Narrow" panose="020B0004020202020204" pitchFamily="34" charset="0"/>
                        </a:rPr>
                        <a:t>Seguridad</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$ 0,15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2,9%</a:t>
                      </a:r>
                    </a:p>
                  </a:txBody>
                  <a:tcPr marL="9525" marR="9525" marT="9525" marB="0" anchor="b">
                    <a:lnL>
                      <a:noFill/>
                    </a:lnL>
                    <a:lnR>
                      <a:noFill/>
                    </a:lnR>
                    <a:lnT>
                      <a:noFill/>
                    </a:lnT>
                    <a:lnB>
                      <a:noFill/>
                    </a:lnB>
                    <a:noFill/>
                  </a:tcPr>
                </a:tc>
                <a:extLst>
                  <a:ext uri="{0D108BD9-81ED-4DB2-BD59-A6C34878D82A}">
                    <a16:rowId xmlns:a16="http://schemas.microsoft.com/office/drawing/2014/main" val="2511405727"/>
                  </a:ext>
                </a:extLst>
              </a:tr>
              <a:tr h="214441">
                <a:tc>
                  <a:txBody>
                    <a:bodyPr/>
                    <a:lstStyle/>
                    <a:p>
                      <a:pPr algn="l" fontAlgn="b"/>
                      <a:r>
                        <a:rPr lang="es-CO" sz="1100" b="0" i="0" u="none" strike="noStrike">
                          <a:solidFill>
                            <a:srgbClr val="000000"/>
                          </a:solidFill>
                          <a:effectLst/>
                          <a:latin typeface="Aptos Narrow" panose="020B0004020202020204" pitchFamily="34" charset="0"/>
                        </a:rPr>
                        <a:t>Otros</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 $ 0,01 </a:t>
                      </a:r>
                    </a:p>
                  </a:txBody>
                  <a:tcPr marL="9525" marR="9525" marT="9525" marB="0" anchor="b">
                    <a:lnL>
                      <a:noFill/>
                    </a:lnL>
                    <a:lnR>
                      <a:noFill/>
                    </a:lnR>
                    <a:lnT>
                      <a:noFill/>
                    </a:lnT>
                    <a:lnB>
                      <a:noFill/>
                    </a:lnB>
                    <a:noFill/>
                  </a:tcPr>
                </a:tc>
                <a:tc>
                  <a:txBody>
                    <a:bodyPr/>
                    <a:lstStyle/>
                    <a:p>
                      <a:pPr algn="r" fontAlgn="b"/>
                      <a:r>
                        <a:rPr lang="es-CO" sz="1100" b="0" i="0" u="none" strike="noStrike">
                          <a:solidFill>
                            <a:srgbClr val="000000"/>
                          </a:solidFill>
                          <a:effectLst/>
                          <a:latin typeface="Aptos Narrow" panose="020B0004020202020204" pitchFamily="34" charset="0"/>
                        </a:rPr>
                        <a:t>0,2%</a:t>
                      </a:r>
                    </a:p>
                  </a:txBody>
                  <a:tcPr marL="9525" marR="9525" marT="9525" marB="0" anchor="b">
                    <a:lnL>
                      <a:noFill/>
                    </a:lnL>
                    <a:lnR>
                      <a:noFill/>
                    </a:lnR>
                    <a:lnT>
                      <a:noFill/>
                    </a:lnT>
                    <a:lnB>
                      <a:noFill/>
                    </a:lnB>
                    <a:noFill/>
                  </a:tcPr>
                </a:tc>
                <a:extLst>
                  <a:ext uri="{0D108BD9-81ED-4DB2-BD59-A6C34878D82A}">
                    <a16:rowId xmlns:a16="http://schemas.microsoft.com/office/drawing/2014/main" val="2906769355"/>
                  </a:ext>
                </a:extLst>
              </a:tr>
            </a:tbl>
          </a:graphicData>
        </a:graphic>
      </p:graphicFrame>
      <p:sp>
        <p:nvSpPr>
          <p:cNvPr id="26" name="Título 3">
            <a:extLst>
              <a:ext uri="{FF2B5EF4-FFF2-40B4-BE49-F238E27FC236}">
                <a16:creationId xmlns:a16="http://schemas.microsoft.com/office/drawing/2014/main" id="{BC67E3D3-CFFA-A648-56D7-18FBA20EF1F6}"/>
              </a:ext>
            </a:extLst>
          </p:cNvPr>
          <p:cNvSpPr txBox="1">
            <a:spLocks/>
          </p:cNvSpPr>
          <p:nvPr/>
        </p:nvSpPr>
        <p:spPr>
          <a:xfrm>
            <a:off x="838200" y="248358"/>
            <a:ext cx="10515600" cy="561467"/>
          </a:xfrm>
        </p:spPr>
        <p:txBody>
          <a:bodyPr anchor="b">
            <a:normAutofit fontScale="900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4000" b="0" i="0" u="none" strike="noStrike" kern="1200" cap="none" spc="0" normalizeH="0" baseline="0" noProof="0">
                <a:ln>
                  <a:noFill/>
                </a:ln>
                <a:solidFill>
                  <a:srgbClr val="002060"/>
                </a:solidFill>
                <a:effectLst/>
                <a:uLnTx/>
                <a:uFillTx/>
                <a:latin typeface="Oswald Medium"/>
                <a:ea typeface="+mj-ea"/>
                <a:cs typeface="+mj-cs"/>
              </a:rPr>
              <a:t>Distribución fuente deuda 2025</a:t>
            </a:r>
          </a:p>
        </p:txBody>
      </p:sp>
      <p:sp>
        <p:nvSpPr>
          <p:cNvPr id="28" name="CuadroTexto 27">
            <a:extLst>
              <a:ext uri="{FF2B5EF4-FFF2-40B4-BE49-F238E27FC236}">
                <a16:creationId xmlns:a16="http://schemas.microsoft.com/office/drawing/2014/main" id="{D34E498E-D90E-E7C5-155E-4D81756F3747}"/>
              </a:ext>
            </a:extLst>
          </p:cNvPr>
          <p:cNvSpPr txBox="1"/>
          <p:nvPr/>
        </p:nvSpPr>
        <p:spPr>
          <a:xfrm>
            <a:off x="4365056" y="2283556"/>
            <a:ext cx="1140341" cy="338554"/>
          </a:xfrm>
          <a:prstGeom prst="rect">
            <a:avLst/>
          </a:prstGeom>
          <a:noFill/>
        </p:spPr>
        <p:txBody>
          <a:bodyPr wrap="square">
            <a:spAutoFit/>
          </a:bodyPr>
          <a:lstStyle/>
          <a:p>
            <a:r>
              <a:rPr lang="es-CO" sz="1600" b="1" i="0" u="none" strike="noStrike">
                <a:solidFill>
                  <a:srgbClr val="000000"/>
                </a:solidFill>
                <a:effectLst/>
                <a:latin typeface="Aptos Narrow"/>
              </a:rPr>
              <a:t>Movilidad</a:t>
            </a:r>
            <a:endParaRPr lang="es-CO" sz="1600"/>
          </a:p>
        </p:txBody>
      </p:sp>
      <p:sp>
        <p:nvSpPr>
          <p:cNvPr id="29" name="CuadroTexto 27">
            <a:extLst>
              <a:ext uri="{FF2B5EF4-FFF2-40B4-BE49-F238E27FC236}">
                <a16:creationId xmlns:a16="http://schemas.microsoft.com/office/drawing/2014/main" id="{B70E8477-49F9-66B0-3F0E-5DA27FC1BE99}"/>
              </a:ext>
            </a:extLst>
          </p:cNvPr>
          <p:cNvSpPr txBox="1"/>
          <p:nvPr/>
        </p:nvSpPr>
        <p:spPr>
          <a:xfrm>
            <a:off x="3640520" y="5151617"/>
            <a:ext cx="1140341" cy="3385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b="1" i="0" u="none" strike="noStrike">
                <a:solidFill>
                  <a:srgbClr val="000000"/>
                </a:solidFill>
                <a:effectLst/>
                <a:latin typeface="Aptos Narrow"/>
              </a:rPr>
              <a:t>Hábitat</a:t>
            </a:r>
            <a:endParaRPr lang="es-CO" sz="1600"/>
          </a:p>
        </p:txBody>
      </p:sp>
      <p:sp>
        <p:nvSpPr>
          <p:cNvPr id="30" name="CuadroTexto 27">
            <a:extLst>
              <a:ext uri="{FF2B5EF4-FFF2-40B4-BE49-F238E27FC236}">
                <a16:creationId xmlns:a16="http://schemas.microsoft.com/office/drawing/2014/main" id="{82D99714-1C6A-2B37-6530-BCA71F96EBBC}"/>
              </a:ext>
            </a:extLst>
          </p:cNvPr>
          <p:cNvSpPr txBox="1"/>
          <p:nvPr/>
        </p:nvSpPr>
        <p:spPr>
          <a:xfrm>
            <a:off x="2853256" y="5834756"/>
            <a:ext cx="1140341" cy="3385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b="1" i="0" u="none" strike="noStrike">
                <a:solidFill>
                  <a:srgbClr val="000000"/>
                </a:solidFill>
                <a:effectLst/>
                <a:latin typeface="Aptos Narrow"/>
              </a:rPr>
              <a:t>Salud</a:t>
            </a:r>
            <a:endParaRPr lang="es-CO" sz="1600"/>
          </a:p>
        </p:txBody>
      </p:sp>
      <p:sp>
        <p:nvSpPr>
          <p:cNvPr id="31" name="CuadroTexto 27">
            <a:extLst>
              <a:ext uri="{FF2B5EF4-FFF2-40B4-BE49-F238E27FC236}">
                <a16:creationId xmlns:a16="http://schemas.microsoft.com/office/drawing/2014/main" id="{9FDEB725-A7B3-E03F-F920-F53F607AE18F}"/>
              </a:ext>
            </a:extLst>
          </p:cNvPr>
          <p:cNvSpPr txBox="1"/>
          <p:nvPr/>
        </p:nvSpPr>
        <p:spPr>
          <a:xfrm>
            <a:off x="1827497" y="5945120"/>
            <a:ext cx="1140341" cy="3385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b="1" i="0" u="none" strike="noStrike">
                <a:solidFill>
                  <a:srgbClr val="000000"/>
                </a:solidFill>
                <a:effectLst/>
                <a:latin typeface="Aptos Narrow"/>
              </a:rPr>
              <a:t>Cultura</a:t>
            </a:r>
            <a:endParaRPr lang="es-CO" sz="1600"/>
          </a:p>
        </p:txBody>
      </p:sp>
      <p:sp>
        <p:nvSpPr>
          <p:cNvPr id="32" name="CuadroTexto 27">
            <a:extLst>
              <a:ext uri="{FF2B5EF4-FFF2-40B4-BE49-F238E27FC236}">
                <a16:creationId xmlns:a16="http://schemas.microsoft.com/office/drawing/2014/main" id="{209A7953-CD6C-0C83-7E5E-A7C9B1F8B1E9}"/>
              </a:ext>
            </a:extLst>
          </p:cNvPr>
          <p:cNvSpPr txBox="1"/>
          <p:nvPr/>
        </p:nvSpPr>
        <p:spPr>
          <a:xfrm>
            <a:off x="945017" y="5620798"/>
            <a:ext cx="1140341" cy="338554"/>
          </a:xfrm>
          <a:prstGeom prst="rect">
            <a:avLst/>
          </a:prstGeom>
          <a:noFill/>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s-CO" sz="1600" b="1" i="0" u="none" strike="noStrike">
                <a:solidFill>
                  <a:srgbClr val="000000"/>
                </a:solidFill>
                <a:effectLst/>
                <a:latin typeface="Aptos Narrow"/>
              </a:rPr>
              <a:t>Seguridad</a:t>
            </a:r>
            <a:endParaRPr lang="es-CO" sz="1600"/>
          </a:p>
        </p:txBody>
      </p:sp>
    </p:spTree>
    <p:extLst>
      <p:ext uri="{BB962C8B-B14F-4D97-AF65-F5344CB8AC3E}">
        <p14:creationId xmlns:p14="http://schemas.microsoft.com/office/powerpoint/2010/main" val="23418345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a:extLst>
              <a:ext uri="{FF2B5EF4-FFF2-40B4-BE49-F238E27FC236}">
                <a16:creationId xmlns:a16="http://schemas.microsoft.com/office/drawing/2014/main" id="{BACBE3E6-B4BB-4AC9-F4FE-A2E516DF02ED}"/>
              </a:ext>
            </a:extLst>
          </p:cNvPr>
          <p:cNvGraphicFramePr>
            <a:graphicFrameLocks noGrp="1"/>
          </p:cNvGraphicFramePr>
          <p:nvPr>
            <p:extLst>
              <p:ext uri="{D42A27DB-BD31-4B8C-83A1-F6EECF244321}">
                <p14:modId xmlns:p14="http://schemas.microsoft.com/office/powerpoint/2010/main" val="1622871994"/>
              </p:ext>
            </p:extLst>
          </p:nvPr>
        </p:nvGraphicFramePr>
        <p:xfrm>
          <a:off x="700392" y="647008"/>
          <a:ext cx="10447507" cy="5669280"/>
        </p:xfrm>
        <a:graphic>
          <a:graphicData uri="http://schemas.openxmlformats.org/drawingml/2006/table">
            <a:tbl>
              <a:tblPr/>
              <a:tblGrid>
                <a:gridCol w="4533294">
                  <a:extLst>
                    <a:ext uri="{9D8B030D-6E8A-4147-A177-3AD203B41FA5}">
                      <a16:colId xmlns:a16="http://schemas.microsoft.com/office/drawing/2014/main" val="3649843673"/>
                    </a:ext>
                  </a:extLst>
                </a:gridCol>
                <a:gridCol w="2089260">
                  <a:extLst>
                    <a:ext uri="{9D8B030D-6E8A-4147-A177-3AD203B41FA5}">
                      <a16:colId xmlns:a16="http://schemas.microsoft.com/office/drawing/2014/main" val="3884629066"/>
                    </a:ext>
                  </a:extLst>
                </a:gridCol>
                <a:gridCol w="1992832">
                  <a:extLst>
                    <a:ext uri="{9D8B030D-6E8A-4147-A177-3AD203B41FA5}">
                      <a16:colId xmlns:a16="http://schemas.microsoft.com/office/drawing/2014/main" val="44622102"/>
                    </a:ext>
                  </a:extLst>
                </a:gridCol>
                <a:gridCol w="1832121">
                  <a:extLst>
                    <a:ext uri="{9D8B030D-6E8A-4147-A177-3AD203B41FA5}">
                      <a16:colId xmlns:a16="http://schemas.microsoft.com/office/drawing/2014/main" val="2957953939"/>
                    </a:ext>
                  </a:extLst>
                </a:gridCol>
              </a:tblGrid>
              <a:tr h="38448">
                <a:tc>
                  <a:txBody>
                    <a:bodyPr/>
                    <a:lstStyle/>
                    <a:p>
                      <a:pPr algn="ctr" fontAlgn="ctr"/>
                      <a:r>
                        <a:rPr lang="es-CO" sz="1200" b="1" i="0" u="none" strike="noStrike">
                          <a:solidFill>
                            <a:srgbClr val="00296C"/>
                          </a:solidFill>
                          <a:effectLst/>
                          <a:latin typeface="Arial" panose="020B0604020202020204" pitchFamily="34" charset="0"/>
                          <a:cs typeface="Arial" panose="020B0604020202020204" pitchFamily="34" charset="0"/>
                        </a:rPr>
                        <a:t>Sector / Entidad</a:t>
                      </a:r>
                    </a:p>
                  </a:txBody>
                  <a:tcPr marL="216000" marR="360000" marT="0" marB="0" anchor="ctr">
                    <a:lnL>
                      <a:noFill/>
                    </a:lnL>
                    <a:lnR>
                      <a:noFill/>
                    </a:lnR>
                    <a:lnT w="12700" cap="flat" cmpd="sng" algn="ctr">
                      <a:solidFill>
                        <a:srgbClr val="12501A"/>
                      </a:solidFill>
                      <a:prstDash val="solid"/>
                      <a:round/>
                      <a:headEnd type="none" w="med" len="med"/>
                      <a:tailEnd type="none" w="med" len="med"/>
                    </a:lnT>
                    <a:lnB>
                      <a:noFill/>
                    </a:lnB>
                    <a:solidFill>
                      <a:srgbClr val="F5C157"/>
                    </a:solidFill>
                  </a:tcPr>
                </a:tc>
                <a:tc>
                  <a:txBody>
                    <a:bodyPr/>
                    <a:lstStyle/>
                    <a:p>
                      <a:pPr algn="ctr" fontAlgn="ctr"/>
                      <a:r>
                        <a:rPr lang="es-CO" sz="1200" b="1" i="0" u="none" strike="noStrike">
                          <a:solidFill>
                            <a:srgbClr val="00296C"/>
                          </a:solidFill>
                          <a:effectLst/>
                          <a:latin typeface="Arial" panose="020B0604020202020204" pitchFamily="34" charset="0"/>
                          <a:cs typeface="Arial" panose="020B0604020202020204" pitchFamily="34" charset="0"/>
                        </a:rPr>
                        <a:t>Compromisos Cupos Anteriores</a:t>
                      </a:r>
                    </a:p>
                  </a:txBody>
                  <a:tcPr marL="216000" marR="360000" marT="0" marB="0" anchor="ctr">
                    <a:lnL>
                      <a:noFill/>
                    </a:lnL>
                    <a:lnR>
                      <a:noFill/>
                    </a:lnR>
                    <a:lnT w="12700" cap="flat" cmpd="sng" algn="ctr">
                      <a:solidFill>
                        <a:srgbClr val="12501A"/>
                      </a:solidFill>
                      <a:prstDash val="solid"/>
                      <a:round/>
                      <a:headEnd type="none" w="med" len="med"/>
                      <a:tailEnd type="none" w="med" len="med"/>
                    </a:lnT>
                    <a:lnB>
                      <a:noFill/>
                    </a:lnB>
                    <a:solidFill>
                      <a:srgbClr val="F5C157"/>
                    </a:solidFill>
                  </a:tcPr>
                </a:tc>
                <a:tc>
                  <a:txBody>
                    <a:bodyPr/>
                    <a:lstStyle/>
                    <a:p>
                      <a:pPr algn="ctr" fontAlgn="ctr"/>
                      <a:r>
                        <a:rPr lang="es-CO" sz="1200" b="1" i="0" u="none" strike="noStrike">
                          <a:solidFill>
                            <a:srgbClr val="00296C"/>
                          </a:solidFill>
                          <a:effectLst/>
                          <a:latin typeface="Arial" panose="020B0604020202020204" pitchFamily="34" charset="0"/>
                          <a:cs typeface="Arial" panose="020B0604020202020204" pitchFamily="34" charset="0"/>
                        </a:rPr>
                        <a:t>Nuevo_Acuerdo</a:t>
                      </a:r>
                    </a:p>
                  </a:txBody>
                  <a:tcPr marL="216000" marR="360000" marT="0" marB="0" anchor="ctr">
                    <a:lnL>
                      <a:noFill/>
                    </a:lnL>
                    <a:lnR>
                      <a:noFill/>
                    </a:lnR>
                    <a:lnT w="12700" cap="flat" cmpd="sng" algn="ctr">
                      <a:solidFill>
                        <a:srgbClr val="12501A"/>
                      </a:solidFill>
                      <a:prstDash val="solid"/>
                      <a:round/>
                      <a:headEnd type="none" w="med" len="med"/>
                      <a:tailEnd type="none" w="med" len="med"/>
                    </a:lnT>
                    <a:lnB>
                      <a:noFill/>
                    </a:lnB>
                    <a:solidFill>
                      <a:srgbClr val="F5C157"/>
                    </a:solidFill>
                  </a:tcPr>
                </a:tc>
                <a:tc>
                  <a:txBody>
                    <a:bodyPr/>
                    <a:lstStyle/>
                    <a:p>
                      <a:pPr algn="ctr" fontAlgn="ctr"/>
                      <a:r>
                        <a:rPr lang="es-CO" sz="1200" b="1" i="0" u="none" strike="noStrike">
                          <a:solidFill>
                            <a:srgbClr val="00296C"/>
                          </a:solidFill>
                          <a:effectLst/>
                          <a:latin typeface="Arial" panose="020B0604020202020204" pitchFamily="34" charset="0"/>
                          <a:cs typeface="Arial" panose="020B0604020202020204" pitchFamily="34" charset="0"/>
                        </a:rPr>
                        <a:t>Suma de TOTAL</a:t>
                      </a:r>
                    </a:p>
                  </a:txBody>
                  <a:tcPr marL="216000" marR="360000" marT="0" marB="0" anchor="ctr">
                    <a:lnL>
                      <a:noFill/>
                    </a:lnL>
                    <a:lnR>
                      <a:noFill/>
                    </a:lnR>
                    <a:lnT w="12700" cap="flat" cmpd="sng" algn="ctr">
                      <a:solidFill>
                        <a:srgbClr val="12501A"/>
                      </a:solidFill>
                      <a:prstDash val="solid"/>
                      <a:round/>
                      <a:headEnd type="none" w="med" len="med"/>
                      <a:tailEnd type="none" w="med" len="med"/>
                    </a:lnT>
                    <a:lnB>
                      <a:noFill/>
                    </a:lnB>
                    <a:solidFill>
                      <a:srgbClr val="F5C157"/>
                    </a:solidFill>
                  </a:tcPr>
                </a:tc>
                <a:extLst>
                  <a:ext uri="{0D108BD9-81ED-4DB2-BD59-A6C34878D82A}">
                    <a16:rowId xmlns:a16="http://schemas.microsoft.com/office/drawing/2014/main" val="1286524962"/>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CULTURA</a:t>
                      </a:r>
                    </a:p>
                  </a:txBody>
                  <a:tcPr marL="216000" marR="360000" marT="0" marB="0" anchor="b">
                    <a:lnL>
                      <a:noFill/>
                    </a:lnL>
                    <a:lnR>
                      <a:noFill/>
                    </a:lnR>
                    <a:lnT>
                      <a:noFill/>
                    </a:lnT>
                    <a:lnB>
                      <a:noFill/>
                    </a:lnB>
                    <a:solidFill>
                      <a:schemeClr val="bg1">
                        <a:lumMod val="95000"/>
                      </a:schemeClr>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81.727</a:t>
                      </a:r>
                    </a:p>
                  </a:txBody>
                  <a:tcPr marL="216000" marR="360000" marT="0" marB="0" anchor="b">
                    <a:lnL>
                      <a:noFill/>
                    </a:lnL>
                    <a:lnR>
                      <a:noFill/>
                    </a:lnR>
                    <a:lnT>
                      <a:noFill/>
                    </a:lnT>
                    <a:lnB>
                      <a:noFill/>
                    </a:lnB>
                    <a:solidFill>
                      <a:schemeClr val="bg1">
                        <a:lumMod val="95000"/>
                      </a:schemeClr>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101.065</a:t>
                      </a:r>
                    </a:p>
                  </a:txBody>
                  <a:tcPr marL="216000" marR="360000" marT="0" marB="0" anchor="b">
                    <a:lnL>
                      <a:noFill/>
                    </a:lnL>
                    <a:lnR>
                      <a:noFill/>
                    </a:lnR>
                    <a:lnT>
                      <a:noFill/>
                    </a:lnT>
                    <a:lnB>
                      <a:noFill/>
                    </a:lnB>
                    <a:solidFill>
                      <a:schemeClr val="bg1">
                        <a:lumMod val="95000"/>
                      </a:schemeClr>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182.791</a:t>
                      </a:r>
                    </a:p>
                  </a:txBody>
                  <a:tcPr marL="216000" marR="360000" marT="0" marB="0" anchor="b">
                    <a:lnL>
                      <a:noFill/>
                    </a:lnL>
                    <a:lnR>
                      <a:noFill/>
                    </a:lnR>
                    <a:lnT>
                      <a:noFill/>
                    </a:lnT>
                    <a:lnB>
                      <a:noFill/>
                    </a:lnB>
                    <a:solidFill>
                      <a:schemeClr val="bg1">
                        <a:lumMod val="95000"/>
                      </a:schemeClr>
                    </a:solidFill>
                  </a:tcPr>
                </a:tc>
                <a:extLst>
                  <a:ext uri="{0D108BD9-81ED-4DB2-BD59-A6C34878D82A}">
                    <a16:rowId xmlns:a16="http://schemas.microsoft.com/office/drawing/2014/main" val="755596612"/>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Cultura-SDCRD</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10.780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10.780</a:t>
                      </a:r>
                    </a:p>
                  </a:txBody>
                  <a:tcPr marL="216000" marR="360000" marT="0" marB="0" anchor="b">
                    <a:lnL>
                      <a:noFill/>
                    </a:lnL>
                    <a:lnR>
                      <a:noFill/>
                    </a:lnR>
                    <a:lnT>
                      <a:noFill/>
                    </a:lnT>
                    <a:lnB>
                      <a:noFill/>
                    </a:lnB>
                    <a:noFill/>
                  </a:tcPr>
                </a:tc>
                <a:extLst>
                  <a:ext uri="{0D108BD9-81ED-4DB2-BD59-A6C34878D82A}">
                    <a16:rowId xmlns:a16="http://schemas.microsoft.com/office/drawing/2014/main" val="199455647"/>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IDRD</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81.727</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70.239</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151.966</a:t>
                      </a:r>
                    </a:p>
                  </a:txBody>
                  <a:tcPr marL="216000" marR="360000" marT="0" marB="0" anchor="b">
                    <a:lnL>
                      <a:noFill/>
                    </a:lnL>
                    <a:lnR>
                      <a:noFill/>
                    </a:lnR>
                    <a:lnT>
                      <a:noFill/>
                    </a:lnT>
                    <a:lnB>
                      <a:noFill/>
                    </a:lnB>
                    <a:noFill/>
                  </a:tcPr>
                </a:tc>
                <a:extLst>
                  <a:ext uri="{0D108BD9-81ED-4DB2-BD59-A6C34878D82A}">
                    <a16:rowId xmlns:a16="http://schemas.microsoft.com/office/drawing/2014/main" val="1036877946"/>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FUGA</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20.045</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20.045</a:t>
                      </a:r>
                    </a:p>
                  </a:txBody>
                  <a:tcPr marL="216000" marR="360000" marT="0" marB="0" anchor="b">
                    <a:lnL>
                      <a:noFill/>
                    </a:lnL>
                    <a:lnR>
                      <a:noFill/>
                    </a:lnR>
                    <a:lnT>
                      <a:noFill/>
                    </a:lnT>
                    <a:lnB>
                      <a:noFill/>
                    </a:lnB>
                    <a:noFill/>
                  </a:tcPr>
                </a:tc>
                <a:extLst>
                  <a:ext uri="{0D108BD9-81ED-4DB2-BD59-A6C34878D82A}">
                    <a16:rowId xmlns:a16="http://schemas.microsoft.com/office/drawing/2014/main" val="422893079"/>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DESARROLLO ECONÓMICO</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2.381</a:t>
                      </a:r>
                    </a:p>
                  </a:txBody>
                  <a:tcPr marL="216000" marR="360000" marT="0" marB="0" anchor="b">
                    <a:lnL>
                      <a:noFill/>
                    </a:lnL>
                    <a:lnR>
                      <a:noFill/>
                    </a:lnR>
                    <a:lnT>
                      <a:noFill/>
                    </a:lnT>
                    <a:lnB>
                      <a:noFill/>
                    </a:lnB>
                    <a:solidFill>
                      <a:srgbClr val="F2F2F2"/>
                    </a:solidFill>
                  </a:tcPr>
                </a:tc>
                <a:tc>
                  <a:txBody>
                    <a:bodyPr/>
                    <a:lstStyle/>
                    <a:p>
                      <a:pPr algn="l" fontAlgn="b"/>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2.381</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1664002873"/>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Instituto Economía Social-IPES</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2.381</a:t>
                      </a:r>
                    </a:p>
                  </a:txBody>
                  <a:tcPr marL="216000" marR="360000" marT="0" marB="0" anchor="b">
                    <a:lnL>
                      <a:noFill/>
                    </a:lnL>
                    <a:lnR>
                      <a:noFill/>
                    </a:lnR>
                    <a:lnT>
                      <a:noFill/>
                    </a:lnT>
                    <a:lnB>
                      <a:noFill/>
                    </a:lnB>
                    <a:noFill/>
                  </a:tcPr>
                </a:tc>
                <a:tc>
                  <a:txBody>
                    <a:bodyPr/>
                    <a:lstStyle/>
                    <a:p>
                      <a:pPr algn="l" fontAlgn="b"/>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2.381</a:t>
                      </a:r>
                    </a:p>
                  </a:txBody>
                  <a:tcPr marL="216000" marR="360000" marT="0" marB="0" anchor="b">
                    <a:lnL>
                      <a:noFill/>
                    </a:lnL>
                    <a:lnR>
                      <a:noFill/>
                    </a:lnR>
                    <a:lnT>
                      <a:noFill/>
                    </a:lnT>
                    <a:lnB>
                      <a:noFill/>
                    </a:lnB>
                    <a:noFill/>
                  </a:tcPr>
                </a:tc>
                <a:extLst>
                  <a:ext uri="{0D108BD9-81ED-4DB2-BD59-A6C34878D82A}">
                    <a16:rowId xmlns:a16="http://schemas.microsoft.com/office/drawing/2014/main" val="371530526"/>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EDUCACIÓN</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476.464</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289.929</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766.393</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3734834571"/>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Educación-SED</a:t>
                      </a:r>
                    </a:p>
                  </a:txBody>
                  <a:tcPr marL="216000" marR="360000" marT="0" marB="0" anchor="b">
                    <a:lnL>
                      <a:noFill/>
                    </a:lnL>
                    <a:lnR>
                      <a:noFill/>
                    </a:lnR>
                    <a:lnT>
                      <a:noFill/>
                    </a:lnT>
                    <a:lnB>
                      <a:noFill/>
                    </a:lnB>
                    <a:noFill/>
                  </a:tcPr>
                </a:tc>
                <a:tc>
                  <a:txBody>
                    <a:bodyPr/>
                    <a:lstStyle/>
                    <a:p>
                      <a:pPr algn="r" fontAlgn="b"/>
                      <a:r>
                        <a:rPr lang="es-CO" sz="1200" b="0" i="0" u="none" strike="noStrike" dirty="0">
                          <a:solidFill>
                            <a:srgbClr val="000000"/>
                          </a:solidFill>
                          <a:effectLst/>
                          <a:latin typeface="Arial" panose="020B0604020202020204" pitchFamily="34" charset="0"/>
                          <a:cs typeface="Arial" panose="020B0604020202020204" pitchFamily="34" charset="0"/>
                        </a:rPr>
                        <a:t>131.419</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277.051</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408.470</a:t>
                      </a:r>
                    </a:p>
                  </a:txBody>
                  <a:tcPr marL="216000" marR="360000" marT="0" marB="0" anchor="b">
                    <a:lnL>
                      <a:noFill/>
                    </a:lnL>
                    <a:lnR>
                      <a:noFill/>
                    </a:lnR>
                    <a:lnT>
                      <a:noFill/>
                    </a:lnT>
                    <a:lnB>
                      <a:noFill/>
                    </a:lnB>
                    <a:noFill/>
                  </a:tcPr>
                </a:tc>
                <a:extLst>
                  <a:ext uri="{0D108BD9-81ED-4DB2-BD59-A6C34878D82A}">
                    <a16:rowId xmlns:a16="http://schemas.microsoft.com/office/drawing/2014/main" val="2405290347"/>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ATENEA</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345.045</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12.878</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357.923</a:t>
                      </a:r>
                    </a:p>
                  </a:txBody>
                  <a:tcPr marL="216000" marR="360000" marT="0" marB="0" anchor="b">
                    <a:lnL>
                      <a:noFill/>
                    </a:lnL>
                    <a:lnR>
                      <a:noFill/>
                    </a:lnR>
                    <a:lnT>
                      <a:noFill/>
                    </a:lnT>
                    <a:lnB>
                      <a:noFill/>
                    </a:lnB>
                    <a:noFill/>
                  </a:tcPr>
                </a:tc>
                <a:extLst>
                  <a:ext uri="{0D108BD9-81ED-4DB2-BD59-A6C34878D82A}">
                    <a16:rowId xmlns:a16="http://schemas.microsoft.com/office/drawing/2014/main" val="118766258"/>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HABITAT</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240.115</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456.732</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696.848</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1889074028"/>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Hábitat-SDHT</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13.875</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426.078</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439.953</a:t>
                      </a:r>
                    </a:p>
                  </a:txBody>
                  <a:tcPr marL="216000" marR="360000" marT="0" marB="0" anchor="b">
                    <a:lnL>
                      <a:noFill/>
                    </a:lnL>
                    <a:lnR>
                      <a:noFill/>
                    </a:lnR>
                    <a:lnT>
                      <a:noFill/>
                    </a:lnT>
                    <a:lnB>
                      <a:noFill/>
                    </a:lnB>
                    <a:noFill/>
                  </a:tcPr>
                </a:tc>
                <a:extLst>
                  <a:ext uri="{0D108BD9-81ED-4DB2-BD59-A6C34878D82A}">
                    <a16:rowId xmlns:a16="http://schemas.microsoft.com/office/drawing/2014/main" val="517302511"/>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Caja Vivienda Popular-CVP</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6.321</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18.654</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24.976</a:t>
                      </a:r>
                    </a:p>
                  </a:txBody>
                  <a:tcPr marL="216000" marR="360000" marT="0" marB="0" anchor="b">
                    <a:lnL>
                      <a:noFill/>
                    </a:lnL>
                    <a:lnR>
                      <a:noFill/>
                    </a:lnR>
                    <a:lnT>
                      <a:noFill/>
                    </a:lnT>
                    <a:lnB>
                      <a:noFill/>
                    </a:lnB>
                    <a:noFill/>
                  </a:tcPr>
                </a:tc>
                <a:extLst>
                  <a:ext uri="{0D108BD9-81ED-4DB2-BD59-A6C34878D82A}">
                    <a16:rowId xmlns:a16="http://schemas.microsoft.com/office/drawing/2014/main" val="4198995259"/>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UAESP</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20.812</a:t>
                      </a:r>
                    </a:p>
                  </a:txBody>
                  <a:tcPr marL="216000" marR="360000" marT="0" marB="0" anchor="b">
                    <a:lnL>
                      <a:noFill/>
                    </a:lnL>
                    <a:lnR>
                      <a:noFill/>
                    </a:lnR>
                    <a:lnT>
                      <a:noFill/>
                    </a:lnT>
                    <a:lnB>
                      <a:noFill/>
                    </a:lnB>
                    <a:noFill/>
                  </a:tcPr>
                </a:tc>
                <a:tc>
                  <a:txBody>
                    <a:bodyPr/>
                    <a:lstStyle/>
                    <a:p>
                      <a:pPr algn="l" fontAlgn="b"/>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20.812</a:t>
                      </a:r>
                    </a:p>
                  </a:txBody>
                  <a:tcPr marL="216000" marR="360000" marT="0" marB="0" anchor="b">
                    <a:lnL>
                      <a:noFill/>
                    </a:lnL>
                    <a:lnR>
                      <a:noFill/>
                    </a:lnR>
                    <a:lnT>
                      <a:noFill/>
                    </a:lnT>
                    <a:lnB>
                      <a:noFill/>
                    </a:lnB>
                    <a:noFill/>
                  </a:tcPr>
                </a:tc>
                <a:extLst>
                  <a:ext uri="{0D108BD9-81ED-4DB2-BD59-A6C34878D82A}">
                    <a16:rowId xmlns:a16="http://schemas.microsoft.com/office/drawing/2014/main" val="2791315016"/>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Cable San Cristóbal y otros RENOBO</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199.107</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12.000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211.107</a:t>
                      </a:r>
                    </a:p>
                  </a:txBody>
                  <a:tcPr marL="216000" marR="360000" marT="0" marB="0" anchor="b">
                    <a:lnL>
                      <a:noFill/>
                    </a:lnL>
                    <a:lnR>
                      <a:noFill/>
                    </a:lnR>
                    <a:lnT>
                      <a:noFill/>
                    </a:lnT>
                    <a:lnB>
                      <a:noFill/>
                    </a:lnB>
                    <a:noFill/>
                  </a:tcPr>
                </a:tc>
                <a:extLst>
                  <a:ext uri="{0D108BD9-81ED-4DB2-BD59-A6C34878D82A}">
                    <a16:rowId xmlns:a16="http://schemas.microsoft.com/office/drawing/2014/main" val="2648072244"/>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MOVILIDAD</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1.220.132</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1.999.916</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3.220.048</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4245092420"/>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Movilidad-SDMV</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80.000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80.000</a:t>
                      </a:r>
                    </a:p>
                  </a:txBody>
                  <a:tcPr marL="216000" marR="360000" marT="0" marB="0" anchor="b">
                    <a:lnL>
                      <a:noFill/>
                    </a:lnL>
                    <a:lnR>
                      <a:noFill/>
                    </a:lnR>
                    <a:lnT>
                      <a:noFill/>
                    </a:lnT>
                    <a:lnB>
                      <a:noFill/>
                    </a:lnB>
                    <a:noFill/>
                  </a:tcPr>
                </a:tc>
                <a:extLst>
                  <a:ext uri="{0D108BD9-81ED-4DB2-BD59-A6C34878D82A}">
                    <a16:rowId xmlns:a16="http://schemas.microsoft.com/office/drawing/2014/main" val="676807579"/>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IDU</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381.024</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1.191.983</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1.573.007</a:t>
                      </a:r>
                    </a:p>
                  </a:txBody>
                  <a:tcPr marL="216000" marR="360000" marT="0" marB="0" anchor="b">
                    <a:lnL>
                      <a:noFill/>
                    </a:lnL>
                    <a:lnR>
                      <a:noFill/>
                    </a:lnR>
                    <a:lnT>
                      <a:noFill/>
                    </a:lnT>
                    <a:lnB>
                      <a:noFill/>
                    </a:lnB>
                    <a:noFill/>
                  </a:tcPr>
                </a:tc>
                <a:extLst>
                  <a:ext uri="{0D108BD9-81ED-4DB2-BD59-A6C34878D82A}">
                    <a16:rowId xmlns:a16="http://schemas.microsoft.com/office/drawing/2014/main" val="1492200204"/>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UAERMV</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71.086</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71.086</a:t>
                      </a:r>
                    </a:p>
                  </a:txBody>
                  <a:tcPr marL="216000" marR="360000" marT="0" marB="0" anchor="b">
                    <a:lnL>
                      <a:noFill/>
                    </a:lnL>
                    <a:lnR>
                      <a:noFill/>
                    </a:lnR>
                    <a:lnT>
                      <a:noFill/>
                    </a:lnT>
                    <a:lnB>
                      <a:noFill/>
                    </a:lnB>
                    <a:noFill/>
                  </a:tcPr>
                </a:tc>
                <a:extLst>
                  <a:ext uri="{0D108BD9-81ED-4DB2-BD59-A6C34878D82A}">
                    <a16:rowId xmlns:a16="http://schemas.microsoft.com/office/drawing/2014/main" val="314400609"/>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Metro – PLMB</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300.322</a:t>
                      </a:r>
                    </a:p>
                  </a:txBody>
                  <a:tcPr marL="216000" marR="360000" marT="0" marB="0" anchor="b">
                    <a:lnL>
                      <a:noFill/>
                    </a:lnL>
                    <a:lnR>
                      <a:noFill/>
                    </a:lnR>
                    <a:lnT>
                      <a:noFill/>
                    </a:lnT>
                    <a:lnB>
                      <a:noFill/>
                    </a:lnB>
                    <a:noFill/>
                  </a:tcPr>
                </a:tc>
                <a:tc>
                  <a:txBody>
                    <a:bodyPr/>
                    <a:lstStyle/>
                    <a:p>
                      <a:pPr algn="l" fontAlgn="b"/>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300.322</a:t>
                      </a:r>
                    </a:p>
                  </a:txBody>
                  <a:tcPr marL="216000" marR="360000" marT="0" marB="0" anchor="b">
                    <a:lnL>
                      <a:noFill/>
                    </a:lnL>
                    <a:lnR>
                      <a:noFill/>
                    </a:lnR>
                    <a:lnT>
                      <a:noFill/>
                    </a:lnT>
                    <a:lnB>
                      <a:noFill/>
                    </a:lnB>
                    <a:noFill/>
                  </a:tcPr>
                </a:tc>
                <a:extLst>
                  <a:ext uri="{0D108BD9-81ED-4DB2-BD59-A6C34878D82A}">
                    <a16:rowId xmlns:a16="http://schemas.microsoft.com/office/drawing/2014/main" val="3275699868"/>
                  </a:ext>
                </a:extLst>
              </a:tr>
              <a:tr h="107114">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Transmilenio</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538.787</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656.848</a:t>
                      </a:r>
                    </a:p>
                  </a:txBody>
                  <a:tcPr marL="216000" marR="360000" marT="0" marB="0" anchor="b">
                    <a:lnL>
                      <a:noFill/>
                    </a:lnL>
                    <a:lnR>
                      <a:noFill/>
                    </a:lnR>
                    <a:lnT>
                      <a:noFill/>
                    </a:lnT>
                    <a:lnB>
                      <a:noFill/>
                    </a:lnB>
                    <a:noFill/>
                  </a:tcPr>
                </a:tc>
                <a:tc>
                  <a:txBody>
                    <a:bodyPr/>
                    <a:lstStyle/>
                    <a:p>
                      <a:pPr algn="r" fontAlgn="b"/>
                      <a:r>
                        <a:rPr lang="es-MX" sz="1200" b="0" i="0" u="none" strike="noStrike">
                          <a:solidFill>
                            <a:srgbClr val="000000"/>
                          </a:solidFill>
                          <a:effectLst/>
                          <a:latin typeface="Arial" panose="020B0604020202020204" pitchFamily="34" charset="0"/>
                          <a:cs typeface="Arial" panose="020B0604020202020204" pitchFamily="34" charset="0"/>
                        </a:rPr>
                        <a:t>1.195.635</a:t>
                      </a:r>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noFill/>
                  </a:tcPr>
                </a:tc>
                <a:extLst>
                  <a:ext uri="{0D108BD9-81ED-4DB2-BD59-A6C34878D82A}">
                    <a16:rowId xmlns:a16="http://schemas.microsoft.com/office/drawing/2014/main" val="1033520619"/>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MUJER</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5</a:t>
                      </a:r>
                    </a:p>
                  </a:txBody>
                  <a:tcPr marL="216000" marR="360000" marT="0" marB="0" anchor="b">
                    <a:lnL>
                      <a:noFill/>
                    </a:lnL>
                    <a:lnR>
                      <a:noFill/>
                    </a:lnR>
                    <a:lnT>
                      <a:noFill/>
                    </a:lnT>
                    <a:lnB>
                      <a:noFill/>
                    </a:lnB>
                    <a:solidFill>
                      <a:srgbClr val="F2F2F2"/>
                    </a:solidFill>
                  </a:tcPr>
                </a:tc>
                <a:tc>
                  <a:txBody>
                    <a:bodyPr/>
                    <a:lstStyle/>
                    <a:p>
                      <a:pPr algn="l" fontAlgn="b"/>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5</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2788894169"/>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la Mujer</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5</a:t>
                      </a:r>
                    </a:p>
                  </a:txBody>
                  <a:tcPr marL="216000" marR="360000" marT="0" marB="0" anchor="b">
                    <a:lnL>
                      <a:noFill/>
                    </a:lnL>
                    <a:lnR>
                      <a:noFill/>
                    </a:lnR>
                    <a:lnT>
                      <a:noFill/>
                    </a:lnT>
                    <a:lnB>
                      <a:noFill/>
                    </a:lnB>
                    <a:noFill/>
                  </a:tcPr>
                </a:tc>
                <a:tc>
                  <a:txBody>
                    <a:bodyPr/>
                    <a:lstStyle/>
                    <a:p>
                      <a:pPr algn="l" fontAlgn="b"/>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5</a:t>
                      </a:r>
                    </a:p>
                  </a:txBody>
                  <a:tcPr marL="216000" marR="360000" marT="0" marB="0" anchor="b">
                    <a:lnL>
                      <a:noFill/>
                    </a:lnL>
                    <a:lnR>
                      <a:noFill/>
                    </a:lnR>
                    <a:lnT>
                      <a:noFill/>
                    </a:lnT>
                    <a:lnB>
                      <a:noFill/>
                    </a:lnB>
                    <a:noFill/>
                  </a:tcPr>
                </a:tc>
                <a:extLst>
                  <a:ext uri="{0D108BD9-81ED-4DB2-BD59-A6C34878D82A}">
                    <a16:rowId xmlns:a16="http://schemas.microsoft.com/office/drawing/2014/main" val="247402576"/>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SALUD</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200.845</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200.845</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323604555"/>
                  </a:ext>
                </a:extLst>
              </a:tr>
              <a:tr h="28836">
                <a:tc>
                  <a:txBody>
                    <a:bodyPr/>
                    <a:lstStyle/>
                    <a:p>
                      <a:pPr algn="l" fontAlgn="b"/>
                      <a:r>
                        <a:rPr lang="es-MX" sz="1200" b="0" i="0" u="none" strike="noStrike">
                          <a:solidFill>
                            <a:srgbClr val="000000"/>
                          </a:solidFill>
                          <a:effectLst/>
                          <a:latin typeface="Arial" panose="020B0604020202020204" pitchFamily="34" charset="0"/>
                          <a:cs typeface="Arial" panose="020B0604020202020204" pitchFamily="34" charset="0"/>
                        </a:rPr>
                        <a:t>Fondo Financiero de Salud –FFDS</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200.845</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200.845</a:t>
                      </a:r>
                    </a:p>
                  </a:txBody>
                  <a:tcPr marL="216000" marR="360000" marT="0" marB="0" anchor="b">
                    <a:lnL>
                      <a:noFill/>
                    </a:lnL>
                    <a:lnR>
                      <a:noFill/>
                    </a:lnR>
                    <a:lnT>
                      <a:noFill/>
                    </a:lnT>
                    <a:lnB>
                      <a:noFill/>
                    </a:lnB>
                    <a:noFill/>
                  </a:tcPr>
                </a:tc>
                <a:extLst>
                  <a:ext uri="{0D108BD9-81ED-4DB2-BD59-A6C34878D82A}">
                    <a16:rowId xmlns:a16="http://schemas.microsoft.com/office/drawing/2014/main" val="851538482"/>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SEGURIDAD</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6.600</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141.494</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148.094</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829352491"/>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de Seguridad-SDSCJ</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6.600</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141.494</a:t>
                      </a:r>
                    </a:p>
                  </a:txBody>
                  <a:tcPr marL="216000" marR="360000" marT="0" marB="0" anchor="b">
                    <a:lnL>
                      <a:noFill/>
                    </a:lnL>
                    <a:lnR>
                      <a:noFill/>
                    </a:lnR>
                    <a:lnT>
                      <a:noFill/>
                    </a:lnT>
                    <a:lnB>
                      <a:noFill/>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148.094</a:t>
                      </a:r>
                    </a:p>
                  </a:txBody>
                  <a:tcPr marL="216000" marR="360000" marT="0" marB="0" anchor="b">
                    <a:lnL>
                      <a:noFill/>
                    </a:lnL>
                    <a:lnR>
                      <a:noFill/>
                    </a:lnR>
                    <a:lnT>
                      <a:noFill/>
                    </a:lnT>
                    <a:lnB>
                      <a:noFill/>
                    </a:lnB>
                    <a:noFill/>
                  </a:tcPr>
                </a:tc>
                <a:extLst>
                  <a:ext uri="{0D108BD9-81ED-4DB2-BD59-A6C34878D82A}">
                    <a16:rowId xmlns:a16="http://schemas.microsoft.com/office/drawing/2014/main" val="1496952053"/>
                  </a:ext>
                </a:extLst>
              </a:tr>
              <a:tr h="28836">
                <a:tc>
                  <a:txBody>
                    <a:bodyPr/>
                    <a:lstStyle/>
                    <a:p>
                      <a:pPr algn="l" fontAlgn="b"/>
                      <a:r>
                        <a:rPr lang="es-CO" sz="1200" b="1" i="0" u="none" strike="noStrike">
                          <a:solidFill>
                            <a:srgbClr val="000000"/>
                          </a:solidFill>
                          <a:effectLst/>
                          <a:latin typeface="Arial" panose="020B0604020202020204" pitchFamily="34" charset="0"/>
                          <a:cs typeface="Arial" panose="020B0604020202020204" pitchFamily="34" charset="0"/>
                        </a:rPr>
                        <a:t>SOCIAL</a:t>
                      </a: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7.700</a:t>
                      </a:r>
                    </a:p>
                  </a:txBody>
                  <a:tcPr marL="216000" marR="360000" marT="0" marB="0" anchor="b">
                    <a:lnL>
                      <a:noFill/>
                    </a:lnL>
                    <a:lnR>
                      <a:noFill/>
                    </a:lnR>
                    <a:lnT>
                      <a:noFill/>
                    </a:lnT>
                    <a:lnB>
                      <a:noFill/>
                    </a:lnB>
                    <a:solidFill>
                      <a:srgbClr val="F2F2F2"/>
                    </a:solidFill>
                  </a:tcPr>
                </a:tc>
                <a:tc>
                  <a:txBody>
                    <a:bodyPr/>
                    <a:lstStyle/>
                    <a:p>
                      <a:pPr algn="l" fontAlgn="b"/>
                      <a:endParaRPr lang="es-CO" sz="1200" b="1"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a:noFill/>
                    </a:lnB>
                    <a:solidFill>
                      <a:srgbClr val="F2F2F2"/>
                    </a:solidFill>
                  </a:tcPr>
                </a:tc>
                <a:tc>
                  <a:txBody>
                    <a:bodyPr/>
                    <a:lstStyle/>
                    <a:p>
                      <a:pPr algn="r" fontAlgn="b"/>
                      <a:r>
                        <a:rPr lang="es-CO" sz="1200" b="1" i="0" u="none" strike="noStrike">
                          <a:solidFill>
                            <a:srgbClr val="000000"/>
                          </a:solidFill>
                          <a:effectLst/>
                          <a:latin typeface="Arial" panose="020B0604020202020204" pitchFamily="34" charset="0"/>
                          <a:cs typeface="Arial" panose="020B0604020202020204" pitchFamily="34" charset="0"/>
                        </a:rPr>
                        <a:t>7.700</a:t>
                      </a:r>
                    </a:p>
                  </a:txBody>
                  <a:tcPr marL="216000" marR="360000" marT="0" marB="0" anchor="b">
                    <a:lnL>
                      <a:noFill/>
                    </a:lnL>
                    <a:lnR>
                      <a:noFill/>
                    </a:lnR>
                    <a:lnT>
                      <a:noFill/>
                    </a:lnT>
                    <a:lnB>
                      <a:noFill/>
                    </a:lnB>
                    <a:solidFill>
                      <a:srgbClr val="F2F2F2"/>
                    </a:solidFill>
                  </a:tcPr>
                </a:tc>
                <a:extLst>
                  <a:ext uri="{0D108BD9-81ED-4DB2-BD59-A6C34878D82A}">
                    <a16:rowId xmlns:a16="http://schemas.microsoft.com/office/drawing/2014/main" val="56362835"/>
                  </a:ext>
                </a:extLst>
              </a:tr>
              <a:tr h="28836">
                <a:tc>
                  <a:txBody>
                    <a:bodyPr/>
                    <a:lstStyle/>
                    <a:p>
                      <a:pPr algn="l" fontAlgn="b"/>
                      <a:r>
                        <a:rPr lang="es-CO" sz="1200" b="0" i="0" u="none" strike="noStrike">
                          <a:solidFill>
                            <a:srgbClr val="000000"/>
                          </a:solidFill>
                          <a:effectLst/>
                          <a:latin typeface="Arial" panose="020B0604020202020204" pitchFamily="34" charset="0"/>
                          <a:cs typeface="Arial" panose="020B0604020202020204" pitchFamily="34" charset="0"/>
                        </a:rPr>
                        <a:t>Secretaría Integración Social-SDIS</a:t>
                      </a:r>
                    </a:p>
                  </a:txBody>
                  <a:tcPr marL="216000" marR="360000" marT="0" marB="0" anchor="b">
                    <a:lnL>
                      <a:noFill/>
                    </a:lnL>
                    <a:lnR>
                      <a:noFill/>
                    </a:lnR>
                    <a:lnT>
                      <a:noFill/>
                    </a:lnT>
                    <a:lnB w="6350" cap="flat" cmpd="sng" algn="ctr">
                      <a:solidFill>
                        <a:srgbClr val="12501A"/>
                      </a:solidFill>
                      <a:prstDash val="solid"/>
                      <a:round/>
                      <a:headEnd type="none" w="med" len="med"/>
                      <a:tailEnd type="none" w="med" len="med"/>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7.700</a:t>
                      </a:r>
                    </a:p>
                  </a:txBody>
                  <a:tcPr marL="216000" marR="360000" marT="0" marB="0" anchor="b">
                    <a:lnL>
                      <a:noFill/>
                    </a:lnL>
                    <a:lnR>
                      <a:noFill/>
                    </a:lnR>
                    <a:lnT>
                      <a:noFill/>
                    </a:lnT>
                    <a:lnB w="6350" cap="flat" cmpd="sng" algn="ctr">
                      <a:solidFill>
                        <a:srgbClr val="12501A"/>
                      </a:solidFill>
                      <a:prstDash val="solid"/>
                      <a:round/>
                      <a:headEnd type="none" w="med" len="med"/>
                      <a:tailEnd type="none" w="med" len="med"/>
                    </a:lnB>
                    <a:noFill/>
                  </a:tcPr>
                </a:tc>
                <a:tc>
                  <a:txBody>
                    <a:bodyPr/>
                    <a:lstStyle/>
                    <a:p>
                      <a:pPr algn="l" fontAlgn="b"/>
                      <a:endParaRPr lang="es-CO" sz="1200" b="0" i="0" u="none" strike="noStrike">
                        <a:solidFill>
                          <a:srgbClr val="000000"/>
                        </a:solidFill>
                        <a:effectLst/>
                        <a:latin typeface="Arial" panose="020B0604020202020204" pitchFamily="34" charset="0"/>
                        <a:cs typeface="Arial" panose="020B0604020202020204" pitchFamily="34" charset="0"/>
                      </a:endParaRPr>
                    </a:p>
                  </a:txBody>
                  <a:tcPr marL="216000" marR="360000" marT="0" marB="0" anchor="b">
                    <a:lnL>
                      <a:noFill/>
                    </a:lnL>
                    <a:lnR>
                      <a:noFill/>
                    </a:lnR>
                    <a:lnT>
                      <a:noFill/>
                    </a:lnT>
                    <a:lnB w="6350" cap="flat" cmpd="sng" algn="ctr">
                      <a:solidFill>
                        <a:srgbClr val="12501A"/>
                      </a:solidFill>
                      <a:prstDash val="solid"/>
                      <a:round/>
                      <a:headEnd type="none" w="med" len="med"/>
                      <a:tailEnd type="none" w="med" len="med"/>
                    </a:lnB>
                    <a:noFill/>
                  </a:tcPr>
                </a:tc>
                <a:tc>
                  <a:txBody>
                    <a:bodyPr/>
                    <a:lstStyle/>
                    <a:p>
                      <a:pPr algn="r" fontAlgn="b"/>
                      <a:r>
                        <a:rPr lang="es-CO" sz="1200" b="0" i="0" u="none" strike="noStrike">
                          <a:solidFill>
                            <a:srgbClr val="000000"/>
                          </a:solidFill>
                          <a:effectLst/>
                          <a:latin typeface="Arial" panose="020B0604020202020204" pitchFamily="34" charset="0"/>
                          <a:cs typeface="Arial" panose="020B0604020202020204" pitchFamily="34" charset="0"/>
                        </a:rPr>
                        <a:t>7.700</a:t>
                      </a:r>
                    </a:p>
                  </a:txBody>
                  <a:tcPr marL="216000" marR="360000" marT="0" marB="0" anchor="b">
                    <a:lnL>
                      <a:noFill/>
                    </a:lnL>
                    <a:lnR>
                      <a:noFill/>
                    </a:lnR>
                    <a:lnT>
                      <a:noFill/>
                    </a:lnT>
                    <a:lnB w="6350" cap="flat" cmpd="sng" algn="ctr">
                      <a:solidFill>
                        <a:srgbClr val="12501A"/>
                      </a:solidFill>
                      <a:prstDash val="solid"/>
                      <a:round/>
                      <a:headEnd type="none" w="med" len="med"/>
                      <a:tailEnd type="none" w="med" len="med"/>
                    </a:lnB>
                    <a:noFill/>
                  </a:tcPr>
                </a:tc>
                <a:extLst>
                  <a:ext uri="{0D108BD9-81ED-4DB2-BD59-A6C34878D82A}">
                    <a16:rowId xmlns:a16="http://schemas.microsoft.com/office/drawing/2014/main" val="1547180473"/>
                  </a:ext>
                </a:extLst>
              </a:tr>
              <a:tr h="28836">
                <a:tc>
                  <a:txBody>
                    <a:bodyPr/>
                    <a:lstStyle/>
                    <a:p>
                      <a:pPr algn="l" fontAlgn="b"/>
                      <a:r>
                        <a:rPr lang="es-CO" sz="1200" b="1" i="0" u="none" strike="noStrike">
                          <a:solidFill>
                            <a:srgbClr val="FFFFFF"/>
                          </a:solidFill>
                          <a:effectLst/>
                          <a:latin typeface="Arial" panose="020B0604020202020204" pitchFamily="34" charset="0"/>
                          <a:cs typeface="Arial" panose="020B0604020202020204" pitchFamily="34" charset="0"/>
                        </a:rPr>
                        <a:t>Total general</a:t>
                      </a:r>
                    </a:p>
                  </a:txBody>
                  <a:tcPr marL="216000" marR="360000" marT="0" marB="0" anchor="b">
                    <a:lnL>
                      <a:noFill/>
                    </a:lnL>
                    <a:lnR>
                      <a:noFill/>
                    </a:lnR>
                    <a:lnT w="6350" cap="flat" cmpd="sng" algn="ctr">
                      <a:solidFill>
                        <a:srgbClr val="12501A"/>
                      </a:solidFill>
                      <a:prstDash val="solid"/>
                      <a:round/>
                      <a:headEnd type="none" w="med" len="med"/>
                      <a:tailEnd type="none" w="med" len="med"/>
                    </a:lnT>
                    <a:lnB w="12700" cap="flat" cmpd="sng" algn="ctr">
                      <a:solidFill>
                        <a:srgbClr val="12501A"/>
                      </a:solidFill>
                      <a:prstDash val="solid"/>
                      <a:round/>
                      <a:headEnd type="none" w="med" len="med"/>
                      <a:tailEnd type="none" w="med" len="med"/>
                    </a:lnB>
                    <a:solidFill>
                      <a:schemeClr val="bg1">
                        <a:lumMod val="50000"/>
                      </a:schemeClr>
                    </a:solidFill>
                  </a:tcPr>
                </a:tc>
                <a:tc>
                  <a:txBody>
                    <a:bodyPr/>
                    <a:lstStyle/>
                    <a:p>
                      <a:pPr algn="r" fontAlgn="b"/>
                      <a:r>
                        <a:rPr lang="es-CO" sz="1200" b="1" i="0" u="none" strike="noStrike">
                          <a:solidFill>
                            <a:srgbClr val="FFFFFF"/>
                          </a:solidFill>
                          <a:effectLst/>
                          <a:latin typeface="Arial" panose="020B0604020202020204" pitchFamily="34" charset="0"/>
                          <a:cs typeface="Arial" panose="020B0604020202020204" pitchFamily="34" charset="0"/>
                        </a:rPr>
                        <a:t>2.035.124</a:t>
                      </a:r>
                    </a:p>
                  </a:txBody>
                  <a:tcPr marL="216000" marR="360000" marT="0" marB="0" anchor="b">
                    <a:lnL>
                      <a:noFill/>
                    </a:lnL>
                    <a:lnR>
                      <a:noFill/>
                    </a:lnR>
                    <a:lnT w="6350" cap="flat" cmpd="sng" algn="ctr">
                      <a:solidFill>
                        <a:srgbClr val="12501A"/>
                      </a:solidFill>
                      <a:prstDash val="solid"/>
                      <a:round/>
                      <a:headEnd type="none" w="med" len="med"/>
                      <a:tailEnd type="none" w="med" len="med"/>
                    </a:lnT>
                    <a:lnB w="12700" cap="flat" cmpd="sng" algn="ctr">
                      <a:solidFill>
                        <a:srgbClr val="12501A"/>
                      </a:solidFill>
                      <a:prstDash val="solid"/>
                      <a:round/>
                      <a:headEnd type="none" w="med" len="med"/>
                      <a:tailEnd type="none" w="med" len="med"/>
                    </a:lnB>
                    <a:solidFill>
                      <a:schemeClr val="bg1">
                        <a:lumMod val="50000"/>
                      </a:schemeClr>
                    </a:solidFill>
                  </a:tcPr>
                </a:tc>
                <a:tc>
                  <a:txBody>
                    <a:bodyPr/>
                    <a:lstStyle/>
                    <a:p>
                      <a:pPr algn="r" fontAlgn="b"/>
                      <a:r>
                        <a:rPr lang="es-CO" sz="1200" b="1" i="0" u="none" strike="noStrike">
                          <a:solidFill>
                            <a:srgbClr val="FFFFFF"/>
                          </a:solidFill>
                          <a:effectLst/>
                          <a:latin typeface="Arial" panose="020B0604020202020204" pitchFamily="34" charset="0"/>
                          <a:cs typeface="Arial" panose="020B0604020202020204" pitchFamily="34" charset="0"/>
                        </a:rPr>
                        <a:t>3.189.982</a:t>
                      </a:r>
                    </a:p>
                  </a:txBody>
                  <a:tcPr marL="216000" marR="360000" marT="0" marB="0" anchor="b">
                    <a:lnL>
                      <a:noFill/>
                    </a:lnL>
                    <a:lnR>
                      <a:noFill/>
                    </a:lnR>
                    <a:lnT w="6350" cap="flat" cmpd="sng" algn="ctr">
                      <a:solidFill>
                        <a:srgbClr val="12501A"/>
                      </a:solidFill>
                      <a:prstDash val="solid"/>
                      <a:round/>
                      <a:headEnd type="none" w="med" len="med"/>
                      <a:tailEnd type="none" w="med" len="med"/>
                    </a:lnT>
                    <a:lnB w="12700" cap="flat" cmpd="sng" algn="ctr">
                      <a:solidFill>
                        <a:srgbClr val="12501A"/>
                      </a:solidFill>
                      <a:prstDash val="solid"/>
                      <a:round/>
                      <a:headEnd type="none" w="med" len="med"/>
                      <a:tailEnd type="none" w="med" len="med"/>
                    </a:lnB>
                    <a:solidFill>
                      <a:schemeClr val="bg1">
                        <a:lumMod val="50000"/>
                      </a:schemeClr>
                    </a:solidFill>
                  </a:tcPr>
                </a:tc>
                <a:tc>
                  <a:txBody>
                    <a:bodyPr/>
                    <a:lstStyle/>
                    <a:p>
                      <a:pPr algn="r" fontAlgn="b"/>
                      <a:r>
                        <a:rPr lang="es-CO" sz="1200" b="1" i="0" u="none" strike="noStrike" dirty="0">
                          <a:solidFill>
                            <a:srgbClr val="FFFFFF"/>
                          </a:solidFill>
                          <a:effectLst/>
                          <a:latin typeface="Arial" panose="020B0604020202020204" pitchFamily="34" charset="0"/>
                          <a:cs typeface="Arial" panose="020B0604020202020204" pitchFamily="34" charset="0"/>
                        </a:rPr>
                        <a:t>5.225.106</a:t>
                      </a:r>
                    </a:p>
                  </a:txBody>
                  <a:tcPr marL="216000" marR="360000" marT="0" marB="0" anchor="b">
                    <a:lnL>
                      <a:noFill/>
                    </a:lnL>
                    <a:lnR>
                      <a:noFill/>
                    </a:lnR>
                    <a:lnT w="6350" cap="flat" cmpd="sng" algn="ctr">
                      <a:solidFill>
                        <a:srgbClr val="12501A"/>
                      </a:solidFill>
                      <a:prstDash val="solid"/>
                      <a:round/>
                      <a:headEnd type="none" w="med" len="med"/>
                      <a:tailEnd type="none" w="med" len="med"/>
                    </a:lnT>
                    <a:lnB w="12700" cap="flat" cmpd="sng" algn="ctr">
                      <a:solidFill>
                        <a:srgbClr val="12501A"/>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3805879657"/>
                  </a:ext>
                </a:extLst>
              </a:tr>
            </a:tbl>
          </a:graphicData>
        </a:graphic>
      </p:graphicFrame>
      <p:sp>
        <p:nvSpPr>
          <p:cNvPr id="5" name="Título 3">
            <a:extLst>
              <a:ext uri="{FF2B5EF4-FFF2-40B4-BE49-F238E27FC236}">
                <a16:creationId xmlns:a16="http://schemas.microsoft.com/office/drawing/2014/main" id="{FD9A69D5-46A0-72C0-9B86-80CEBF478D34}"/>
              </a:ext>
            </a:extLst>
          </p:cNvPr>
          <p:cNvSpPr txBox="1">
            <a:spLocks/>
          </p:cNvSpPr>
          <p:nvPr/>
        </p:nvSpPr>
        <p:spPr>
          <a:xfrm>
            <a:off x="838200" y="85541"/>
            <a:ext cx="10515600" cy="561467"/>
          </a:xfrm>
        </p:spPr>
        <p:txBody>
          <a:bodyPr anchor="b">
            <a:normAutofit fontScale="5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a:solidFill>
                  <a:srgbClr val="002060"/>
                </a:solidFill>
              </a:rPr>
              <a:t>Distribución fuente crédito por Acuerdo de endeudamiento</a:t>
            </a:r>
          </a:p>
        </p:txBody>
      </p:sp>
    </p:spTree>
    <p:extLst>
      <p:ext uri="{BB962C8B-B14F-4D97-AF65-F5344CB8AC3E}">
        <p14:creationId xmlns:p14="http://schemas.microsoft.com/office/powerpoint/2010/main" val="16434960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413AC-80C6-4285-9BC8-E1FB99DC39C4}"/>
            </a:ext>
          </a:extLst>
        </p:cNvPr>
        <p:cNvGrpSpPr/>
        <p:nvPr/>
      </p:nvGrpSpPr>
      <p:grpSpPr>
        <a:xfrm>
          <a:off x="0" y="0"/>
          <a:ext cx="0" cy="0"/>
          <a:chOff x="0" y="0"/>
          <a:chExt cx="0" cy="0"/>
        </a:xfrm>
      </p:grpSpPr>
      <p:pic>
        <p:nvPicPr>
          <p:cNvPr id="1036" name="Picture 12" descr="Centro de Comando, Control, Comunicaciones y Cómputo -C4-">
            <a:extLst>
              <a:ext uri="{FF2B5EF4-FFF2-40B4-BE49-F238E27FC236}">
                <a16:creationId xmlns:a16="http://schemas.microsoft.com/office/drawing/2014/main" id="{5CC7364C-89D7-9B02-AC2E-7061FE17F1F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328" r="-11328"/>
          <a:stretch/>
        </p:blipFill>
        <p:spPr bwMode="auto">
          <a:xfrm>
            <a:off x="6982686" y="3001160"/>
            <a:ext cx="4331519" cy="2887679"/>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4" name="Rectángulo 53">
            <a:extLst>
              <a:ext uri="{FF2B5EF4-FFF2-40B4-BE49-F238E27FC236}">
                <a16:creationId xmlns:a16="http://schemas.microsoft.com/office/drawing/2014/main" id="{66E26B58-0A14-9596-6A96-66BABA2AE637}"/>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9" name="Título 3">
            <a:extLst>
              <a:ext uri="{FF2B5EF4-FFF2-40B4-BE49-F238E27FC236}">
                <a16:creationId xmlns:a16="http://schemas.microsoft.com/office/drawing/2014/main" id="{712F9112-A894-E7BE-D9B6-DB149C304244}"/>
              </a:ext>
            </a:extLst>
          </p:cNvPr>
          <p:cNvSpPr txBox="1">
            <a:spLocks/>
          </p:cNvSpPr>
          <p:nvPr/>
        </p:nvSpPr>
        <p:spPr>
          <a:xfrm>
            <a:off x="1215190" y="-984406"/>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s-CO" sz="6000" b="0" i="0" u="none" strike="noStrike" kern="1200" cap="none" spc="0" normalizeH="0" baseline="0" noProof="0">
              <a:ln>
                <a:noFill/>
              </a:ln>
              <a:solidFill>
                <a:srgbClr val="002060"/>
              </a:solidFill>
              <a:effectLst/>
              <a:uLnTx/>
              <a:uFillTx/>
              <a:latin typeface="Oswald Medium"/>
              <a:ea typeface="+mj-ea"/>
              <a:cs typeface="+mj-cs"/>
            </a:endParaRPr>
          </a:p>
        </p:txBody>
      </p:sp>
      <p:sp>
        <p:nvSpPr>
          <p:cNvPr id="3" name="CuadroTexto 2">
            <a:extLst>
              <a:ext uri="{FF2B5EF4-FFF2-40B4-BE49-F238E27FC236}">
                <a16:creationId xmlns:a16="http://schemas.microsoft.com/office/drawing/2014/main" id="{84971096-86E5-E133-C168-C8E64A601A78}"/>
              </a:ext>
            </a:extLst>
          </p:cNvPr>
          <p:cNvSpPr txBox="1"/>
          <p:nvPr/>
        </p:nvSpPr>
        <p:spPr>
          <a:xfrm>
            <a:off x="4395857" y="1092950"/>
            <a:ext cx="3185457"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Seguridad</a:t>
            </a:r>
            <a:endParaRPr kumimoji="0" lang="es-CO"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
        <p:nvSpPr>
          <p:cNvPr id="6" name="CuadroTexto 5">
            <a:extLst>
              <a:ext uri="{FF2B5EF4-FFF2-40B4-BE49-F238E27FC236}">
                <a16:creationId xmlns:a16="http://schemas.microsoft.com/office/drawing/2014/main" id="{A1E57CDD-E270-78D4-E858-AD79C6A196CF}"/>
              </a:ext>
            </a:extLst>
          </p:cNvPr>
          <p:cNvSpPr txBox="1"/>
          <p:nvPr/>
        </p:nvSpPr>
        <p:spPr>
          <a:xfrm>
            <a:off x="574098" y="2100666"/>
            <a:ext cx="6309302" cy="338554"/>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1"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Ampliación de la cobertura del sistema de video vigilancia </a:t>
            </a:r>
            <a:endParaRPr kumimoji="0" lang="es-CO" sz="16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99FAC6D5-CDCE-CAB6-C49A-DE7C86F22955}"/>
              </a:ext>
            </a:extLst>
          </p:cNvPr>
          <p:cNvSpPr txBox="1"/>
          <p:nvPr/>
        </p:nvSpPr>
        <p:spPr>
          <a:xfrm>
            <a:off x="574098" y="2828835"/>
            <a:ext cx="6094268" cy="1077218"/>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1"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Equipamientos de justicia:</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Contratación de la Cárcel Distrital II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Entrega de la URI Norte</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2 unidades móviles de acceso a la justicia</a:t>
            </a:r>
            <a:endParaRPr kumimoji="0" lang="es-CO" sz="16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11" name="CuadroTexto 10">
            <a:extLst>
              <a:ext uri="{FF2B5EF4-FFF2-40B4-BE49-F238E27FC236}">
                <a16:creationId xmlns:a16="http://schemas.microsoft.com/office/drawing/2014/main" id="{AA877DC1-071F-66A3-9EDA-EA92E2FB6A05}"/>
              </a:ext>
            </a:extLst>
          </p:cNvPr>
          <p:cNvSpPr txBox="1"/>
          <p:nvPr/>
        </p:nvSpPr>
        <p:spPr>
          <a:xfrm>
            <a:off x="574098" y="4109108"/>
            <a:ext cx="6094268" cy="1815882"/>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600" b="1"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Capacidades de vigilancia policial y funciones militares: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Entrega del CAI Bosa Libertad, </a:t>
            </a:r>
          </a:p>
          <a:p>
            <a:pPr marL="742950" lvl="1" indent="-285750">
              <a:buFontTx/>
              <a:buChar char="-"/>
              <a:defRPr/>
            </a:pPr>
            <a:r>
              <a:rPr lang="es-CO" sz="1600">
                <a:solidFill>
                  <a:srgbClr val="232A34"/>
                </a:solidFill>
                <a:latin typeface="Arial" panose="020B0604020202020204" pitchFamily="34" charset="0"/>
                <a:ea typeface="Arial MT"/>
                <a:cs typeface="Arial" panose="020B0604020202020204" pitchFamily="34" charset="0"/>
              </a:rPr>
              <a:t>Terminación edificio Comando de la XIII Brigada del Ejército</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Dotación de las instalaciones del puesto de carabineros– MEBOG San Juan de Sumapaz, </a:t>
            </a:r>
          </a:p>
          <a:p>
            <a:pPr marL="742950" marR="0" lvl="1" indent="-285750" algn="l" defTabSz="914400" rtl="0" eaLnBrk="1" fontAlgn="auto" latinLnBrk="0" hangingPunct="1">
              <a:lnSpc>
                <a:spcPct val="100000"/>
              </a:lnSpc>
              <a:spcBef>
                <a:spcPts val="0"/>
              </a:spcBef>
              <a:spcAft>
                <a:spcPts val="0"/>
              </a:spcAft>
              <a:buClrTx/>
              <a:buSzTx/>
              <a:buFontTx/>
              <a:buChar char="-"/>
              <a:tabLst/>
              <a:defRPr/>
            </a:pPr>
            <a:r>
              <a:rPr kumimoji="0" lang="es-CO" sz="16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Vehículos y Semovientes </a:t>
            </a:r>
            <a:endParaRPr kumimoji="0" lang="es-CO" sz="16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pic>
        <p:nvPicPr>
          <p:cNvPr id="1028" name="Picture 4" descr="El antes y después de los CAI reparados luego de los hechos del 9 y 10 de septiembre">
            <a:extLst>
              <a:ext uri="{FF2B5EF4-FFF2-40B4-BE49-F238E27FC236}">
                <a16:creationId xmlns:a16="http://schemas.microsoft.com/office/drawing/2014/main" id="{A5DCCD7B-62AB-97CD-03FE-74AD6FA4D7A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46"/>
          <a:stretch/>
        </p:blipFill>
        <p:spPr bwMode="auto">
          <a:xfrm>
            <a:off x="9214393" y="2770387"/>
            <a:ext cx="2651864" cy="160443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Foto">
            <a:extLst>
              <a:ext uri="{FF2B5EF4-FFF2-40B4-BE49-F238E27FC236}">
                <a16:creationId xmlns:a16="http://schemas.microsoft.com/office/drawing/2014/main" id="{6D8A4DE9-C78D-B418-195F-AC3FB349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80468" y="1975361"/>
            <a:ext cx="1343025" cy="22383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Evento de entrega de vehículos a la Policía por parte de la Alcaldía de Bogotá.  Foto: Narayan Martinez / SDSCJ">
            <a:extLst>
              <a:ext uri="{FF2B5EF4-FFF2-40B4-BE49-F238E27FC236}">
                <a16:creationId xmlns:a16="http://schemas.microsoft.com/office/drawing/2014/main" id="{3B3EBE06-9F5F-722E-166E-A78D622F01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7042" y="4362889"/>
            <a:ext cx="2562225" cy="17145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 name="Título 3">
            <a:extLst>
              <a:ext uri="{FF2B5EF4-FFF2-40B4-BE49-F238E27FC236}">
                <a16:creationId xmlns:a16="http://schemas.microsoft.com/office/drawing/2014/main" id="{912CA984-E22F-289C-0B32-D1F4726545AB}"/>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Tree>
    <p:extLst>
      <p:ext uri="{BB962C8B-B14F-4D97-AF65-F5344CB8AC3E}">
        <p14:creationId xmlns:p14="http://schemas.microsoft.com/office/powerpoint/2010/main" val="22254706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AE2DC-2EEE-6A9B-FB60-870EE58A1739}"/>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3BA77208-2AA5-E663-91F5-34992492C373}"/>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3" name="CuadroTexto 2">
            <a:extLst>
              <a:ext uri="{FF2B5EF4-FFF2-40B4-BE49-F238E27FC236}">
                <a16:creationId xmlns:a16="http://schemas.microsoft.com/office/drawing/2014/main" id="{ADE8A09D-7CF2-2EC8-3FFA-115C8FF9A044}"/>
              </a:ext>
            </a:extLst>
          </p:cNvPr>
          <p:cNvSpPr txBox="1"/>
          <p:nvPr/>
        </p:nvSpPr>
        <p:spPr>
          <a:xfrm>
            <a:off x="4395857" y="1092950"/>
            <a:ext cx="3185457"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Seguridad</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3" name="CuadroTexto 12">
            <a:extLst>
              <a:ext uri="{FF2B5EF4-FFF2-40B4-BE49-F238E27FC236}">
                <a16:creationId xmlns:a16="http://schemas.microsoft.com/office/drawing/2014/main" id="{0E487EA1-289E-A2BA-C7CF-1D1E4C787547}"/>
              </a:ext>
            </a:extLst>
          </p:cNvPr>
          <p:cNvSpPr txBox="1"/>
          <p:nvPr/>
        </p:nvSpPr>
        <p:spPr>
          <a:xfrm>
            <a:off x="597725" y="1808162"/>
            <a:ext cx="4597555"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Fortalecimiento de la </a:t>
            </a:r>
            <a:r>
              <a:rPr kumimoji="0" lang="es-CO" sz="1800" b="1"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actividad bomberil</a:t>
            </a: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 </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Adecuación de la estación de Bomberos Caobos Salazar</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Mantenimiento y dotación de las Estaciones, Edificio Comando y Academia Bomberil,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Servicio a demanda por horas de aeronaves para control y extinción de incendios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Capacitación y equipamiento especializado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rPr>
              <a:t>Programas y campañas de prevención</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2" name="CuadroTexto 1">
            <a:extLst>
              <a:ext uri="{FF2B5EF4-FFF2-40B4-BE49-F238E27FC236}">
                <a16:creationId xmlns:a16="http://schemas.microsoft.com/office/drawing/2014/main" id="{8DF266EB-EFF6-8778-0B19-3729328E0C92}"/>
              </a:ext>
            </a:extLst>
          </p:cNvPr>
          <p:cNvSpPr txBox="1"/>
          <p:nvPr/>
        </p:nvSpPr>
        <p:spPr>
          <a:xfrm>
            <a:off x="597725" y="5760111"/>
            <a:ext cx="1085767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El cuerpo de bomberos </a:t>
            </a:r>
            <a:r>
              <a:rPr kumimoji="0" lang="es-MX" sz="16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incrementa su presupuesto de inversión en un 59% </a:t>
            </a:r>
            <a:r>
              <a:rPr kumimoji="0" lang="es-MX" sz="16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gracias a los recursos de la sobretasa bomberil aprobada en el Plan Distrital de Desarrollo</a:t>
            </a:r>
            <a:endParaRPr kumimoji="0" lang="es-CO" sz="16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pic>
        <p:nvPicPr>
          <p:cNvPr id="4" name="Imagen 3" descr="El angustiante relato de un héroe que combate las llamas en los Cerros de Bogotá">
            <a:extLst>
              <a:ext uri="{FF2B5EF4-FFF2-40B4-BE49-F238E27FC236}">
                <a16:creationId xmlns:a16="http://schemas.microsoft.com/office/drawing/2014/main" id="{63950BD4-0A24-EE34-5A9E-3DDE04EA84D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63549" y="1980522"/>
            <a:ext cx="4289261" cy="321948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p:spPr>
      </p:pic>
      <p:sp>
        <p:nvSpPr>
          <p:cNvPr id="6" name="Título 3">
            <a:extLst>
              <a:ext uri="{FF2B5EF4-FFF2-40B4-BE49-F238E27FC236}">
                <a16:creationId xmlns:a16="http://schemas.microsoft.com/office/drawing/2014/main" id="{E7861AD9-DA3F-AB29-061A-75C00B852FCB}"/>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Tree>
    <p:extLst>
      <p:ext uri="{BB962C8B-B14F-4D97-AF65-F5344CB8AC3E}">
        <p14:creationId xmlns:p14="http://schemas.microsoft.com/office/powerpoint/2010/main" val="3459565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744EB-209F-9C6D-366D-375C9AD4C956}"/>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40769969-01E2-7847-5036-A5395B247745}"/>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4" name="CuadroTexto 3">
            <a:extLst>
              <a:ext uri="{FF2B5EF4-FFF2-40B4-BE49-F238E27FC236}">
                <a16:creationId xmlns:a16="http://schemas.microsoft.com/office/drawing/2014/main" id="{37E9A70F-1410-AAC3-9478-F7B454A536F3}"/>
              </a:ext>
            </a:extLst>
          </p:cNvPr>
          <p:cNvSpPr txBox="1"/>
          <p:nvPr/>
        </p:nvSpPr>
        <p:spPr>
          <a:xfrm>
            <a:off x="3065722" y="1097889"/>
            <a:ext cx="586423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Reactivación Económica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24E181DE-2AAC-0D3F-9CF9-2D5BF126DCC3}"/>
              </a:ext>
            </a:extLst>
          </p:cNvPr>
          <p:cNvSpPr txBox="1"/>
          <p:nvPr/>
        </p:nvSpPr>
        <p:spPr>
          <a:xfrm>
            <a:off x="556418" y="1825010"/>
            <a:ext cx="518091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Hábitat</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0" name="CuadroTexto 9">
            <a:extLst>
              <a:ext uri="{FF2B5EF4-FFF2-40B4-BE49-F238E27FC236}">
                <a16:creationId xmlns:a16="http://schemas.microsoft.com/office/drawing/2014/main" id="{B186F10B-314B-33B3-F271-09D850B7E369}"/>
              </a:ext>
            </a:extLst>
          </p:cNvPr>
          <p:cNvSpPr txBox="1"/>
          <p:nvPr/>
        </p:nvSpPr>
        <p:spPr>
          <a:xfrm>
            <a:off x="556418" y="3345220"/>
            <a:ext cx="58642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Desarrollo Económico</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2" name="CuadroTexto 11">
            <a:extLst>
              <a:ext uri="{FF2B5EF4-FFF2-40B4-BE49-F238E27FC236}">
                <a16:creationId xmlns:a16="http://schemas.microsoft.com/office/drawing/2014/main" id="{51407289-768E-32AF-8BCC-B41002CC979C}"/>
              </a:ext>
            </a:extLst>
          </p:cNvPr>
          <p:cNvSpPr txBox="1"/>
          <p:nvPr/>
        </p:nvSpPr>
        <p:spPr>
          <a:xfrm>
            <a:off x="581116" y="3905036"/>
            <a:ext cx="4988568" cy="120032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mn-cs"/>
              </a:rPr>
              <a:t>32mil colocaciones de empleo (priorizando mujeres y jóvenes)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mn-cs"/>
              </a:rPr>
              <a:t>Financiamiento productivo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mn-cs"/>
              </a:rPr>
              <a:t>Fortalecimiento de unidades productivas</a:t>
            </a:r>
            <a:endParaRPr kumimoji="0" lang="es-CO"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14" name="CuadroTexto 13">
            <a:extLst>
              <a:ext uri="{FF2B5EF4-FFF2-40B4-BE49-F238E27FC236}">
                <a16:creationId xmlns:a16="http://schemas.microsoft.com/office/drawing/2014/main" id="{04B33119-E5CE-29AD-3800-0E659AB5909D}"/>
              </a:ext>
            </a:extLst>
          </p:cNvPr>
          <p:cNvSpPr txBox="1"/>
          <p:nvPr/>
        </p:nvSpPr>
        <p:spPr>
          <a:xfrm>
            <a:off x="581116" y="2359380"/>
            <a:ext cx="5579255" cy="92333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MX" sz="1800" b="0" i="0" u="none" strike="noStrike" kern="1200" cap="none" spc="0" normalizeH="0" baseline="0" noProof="0">
                <a:ln>
                  <a:noFill/>
                </a:ln>
                <a:solidFill>
                  <a:srgbClr val="000000"/>
                </a:solidFill>
                <a:effectLst/>
                <a:uLnTx/>
                <a:uFillTx/>
                <a:latin typeface="Arial" panose="020B0604020202020204" pitchFamily="34" charset="0"/>
                <a:ea typeface="Arial MT"/>
                <a:cs typeface="+mn-cs"/>
              </a:rPr>
              <a:t>24.240 subsidios (18.936 de vivienda nueva, 800 de arrendamiento y 4.504 de mejoramiento de vivienda)</a:t>
            </a:r>
            <a:endParaRPr kumimoji="0" lang="es-CO" sz="1800" b="0" i="0" u="none" strike="noStrike" kern="1200" cap="none" spc="0" normalizeH="0" baseline="0" noProof="0">
              <a:ln>
                <a:noFill/>
              </a:ln>
              <a:solidFill>
                <a:srgbClr val="232A34"/>
              </a:solidFill>
              <a:effectLst/>
              <a:uLnTx/>
              <a:uFillTx/>
              <a:latin typeface="Lexend Deca"/>
              <a:ea typeface="+mn-ea"/>
              <a:cs typeface="+mn-cs"/>
            </a:endParaRPr>
          </a:p>
        </p:txBody>
      </p:sp>
      <p:sp>
        <p:nvSpPr>
          <p:cNvPr id="15" name="CuadroTexto 14">
            <a:extLst>
              <a:ext uri="{FF2B5EF4-FFF2-40B4-BE49-F238E27FC236}">
                <a16:creationId xmlns:a16="http://schemas.microsoft.com/office/drawing/2014/main" id="{57416BB6-7B01-9A0B-D2CE-24FBD5C10B9A}"/>
              </a:ext>
            </a:extLst>
          </p:cNvPr>
          <p:cNvSpPr txBox="1"/>
          <p:nvPr/>
        </p:nvSpPr>
        <p:spPr>
          <a:xfrm>
            <a:off x="556418" y="5210990"/>
            <a:ext cx="5864238"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Obras de Infraestructura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6" name="CuadroTexto 15">
            <a:extLst>
              <a:ext uri="{FF2B5EF4-FFF2-40B4-BE49-F238E27FC236}">
                <a16:creationId xmlns:a16="http://schemas.microsoft.com/office/drawing/2014/main" id="{818C577D-2D98-6F7D-6C27-11929AE5DF9C}"/>
              </a:ext>
            </a:extLst>
          </p:cNvPr>
          <p:cNvSpPr txBox="1"/>
          <p:nvPr/>
        </p:nvSpPr>
        <p:spPr>
          <a:xfrm>
            <a:off x="556418" y="5843572"/>
            <a:ext cx="5074107" cy="646331"/>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mn-cs"/>
              </a:rPr>
              <a:t>Salud, Educación, Cultura, Recreación y Deporte.</a:t>
            </a:r>
            <a:endParaRPr kumimoji="0" lang="es-CO" sz="1800" b="0" i="0" u="none" strike="noStrike" kern="1200" cap="none" spc="0" normalizeH="0" baseline="0" noProof="0">
              <a:ln>
                <a:noFill/>
              </a:ln>
              <a:solidFill>
                <a:srgbClr val="232A34"/>
              </a:solidFill>
              <a:effectLst/>
              <a:uLnTx/>
              <a:uFillTx/>
              <a:latin typeface="Lexend Deca"/>
              <a:ea typeface="+mn-ea"/>
              <a:cs typeface="+mn-cs"/>
            </a:endParaRPr>
          </a:p>
        </p:txBody>
      </p:sp>
      <p:pic>
        <p:nvPicPr>
          <p:cNvPr id="2050" name="Picture 2" descr="bogotá productiva_altoimpacto_financiamiento">
            <a:extLst>
              <a:ext uri="{FF2B5EF4-FFF2-40B4-BE49-F238E27FC236}">
                <a16:creationId xmlns:a16="http://schemas.microsoft.com/office/drawing/2014/main" id="{C4C816C3-4FDB-419F-C183-F520E889C7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0042" y="4114895"/>
            <a:ext cx="3186033" cy="176070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 name="Imagen 1" descr="Un dibujo de una ciudad&#10;&#10;Descripción generada automáticamente con confianza media">
            <a:extLst>
              <a:ext uri="{FF2B5EF4-FFF2-40B4-BE49-F238E27FC236}">
                <a16:creationId xmlns:a16="http://schemas.microsoft.com/office/drawing/2014/main" id="{F1F63B87-F412-7EE9-FF41-55D702C827E7}"/>
              </a:ext>
            </a:extLst>
          </p:cNvPr>
          <p:cNvPicPr>
            <a:picLocks noChangeAspect="1"/>
          </p:cNvPicPr>
          <p:nvPr/>
        </p:nvPicPr>
        <p:blipFill>
          <a:blip r:embed="rId3"/>
          <a:stretch>
            <a:fillRect/>
          </a:stretch>
        </p:blipFill>
        <p:spPr>
          <a:xfrm>
            <a:off x="8463881" y="1496091"/>
            <a:ext cx="3431986" cy="2543942"/>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p:spPr>
      </p:pic>
      <p:pic>
        <p:nvPicPr>
          <p:cNvPr id="2052" name="Picture 4" descr="Con nuevas infraestructuras educativas, transformamos vidas | Secretaría de  Educación del Distrito">
            <a:extLst>
              <a:ext uri="{FF2B5EF4-FFF2-40B4-BE49-F238E27FC236}">
                <a16:creationId xmlns:a16="http://schemas.microsoft.com/office/drawing/2014/main" id="{49C1F954-73DB-A09A-C3A6-AC419F25E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0371" y="2858011"/>
            <a:ext cx="3008949" cy="2002319"/>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 name="Título 3">
            <a:extLst>
              <a:ext uri="{FF2B5EF4-FFF2-40B4-BE49-F238E27FC236}">
                <a16:creationId xmlns:a16="http://schemas.microsoft.com/office/drawing/2014/main" id="{F5BFB8DA-E400-69B5-7FEC-4CDAA07BCC96}"/>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Tree>
    <p:extLst>
      <p:ext uri="{BB962C8B-B14F-4D97-AF65-F5344CB8AC3E}">
        <p14:creationId xmlns:p14="http://schemas.microsoft.com/office/powerpoint/2010/main" val="9893934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D1077-C6DB-DF4C-AA2A-D398A2FD89BF}"/>
            </a:ext>
          </a:extLst>
        </p:cNvPr>
        <p:cNvGrpSpPr/>
        <p:nvPr/>
      </p:nvGrpSpPr>
      <p:grpSpPr>
        <a:xfrm>
          <a:off x="0" y="0"/>
          <a:ext cx="0" cy="0"/>
          <a:chOff x="0" y="0"/>
          <a:chExt cx="0" cy="0"/>
        </a:xfrm>
      </p:grpSpPr>
      <p:pic>
        <p:nvPicPr>
          <p:cNvPr id="3076" name="Picture 4" descr="Contrato estudios de prefactiblidad Cable Aéreo del Centro Histórico |  Bogota.gov.co">
            <a:extLst>
              <a:ext uri="{FF2B5EF4-FFF2-40B4-BE49-F238E27FC236}">
                <a16:creationId xmlns:a16="http://schemas.microsoft.com/office/drawing/2014/main" id="{2F95B96D-A274-F7DB-04D9-66BAF16154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841189"/>
            <a:ext cx="2857500" cy="160020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54" name="Rectángulo 53">
            <a:extLst>
              <a:ext uri="{FF2B5EF4-FFF2-40B4-BE49-F238E27FC236}">
                <a16:creationId xmlns:a16="http://schemas.microsoft.com/office/drawing/2014/main" id="{7B919B3A-AA07-AE3A-1A1D-57EC0C23CC94}"/>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4" name="CuadroTexto 3">
            <a:extLst>
              <a:ext uri="{FF2B5EF4-FFF2-40B4-BE49-F238E27FC236}">
                <a16:creationId xmlns:a16="http://schemas.microsoft.com/office/drawing/2014/main" id="{C862837E-A4ED-BB55-D816-071A1167ABD5}"/>
              </a:ext>
            </a:extLst>
          </p:cNvPr>
          <p:cNvSpPr txBox="1"/>
          <p:nvPr/>
        </p:nvSpPr>
        <p:spPr>
          <a:xfrm>
            <a:off x="3065722" y="1097889"/>
            <a:ext cx="5864238"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Reactivación Económica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5" name="CuadroTexto 4">
            <a:extLst>
              <a:ext uri="{FF2B5EF4-FFF2-40B4-BE49-F238E27FC236}">
                <a16:creationId xmlns:a16="http://schemas.microsoft.com/office/drawing/2014/main" id="{9D74ECED-D8DA-8CB3-0319-5B077DCB6444}"/>
              </a:ext>
            </a:extLst>
          </p:cNvPr>
          <p:cNvSpPr txBox="1"/>
          <p:nvPr/>
        </p:nvSpPr>
        <p:spPr>
          <a:xfrm>
            <a:off x="838200" y="1698011"/>
            <a:ext cx="471415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rPr>
              <a:t>Movilidad</a:t>
            </a:r>
            <a:endParaRPr kumimoji="0" lang="es-CO" sz="3200" b="1" i="0" u="none" strike="noStrike" kern="1200" cap="none" spc="0" normalizeH="0" baseline="0" noProof="0">
              <a:ln>
                <a:noFill/>
              </a:ln>
              <a:solidFill>
                <a:srgbClr val="002060"/>
              </a:solidFill>
              <a:effectLst/>
              <a:uLnTx/>
              <a:uFillTx/>
              <a:latin typeface="Aptos Display" panose="020B0004020202020204" pitchFamily="34" charset="0"/>
              <a:ea typeface="+mn-ea"/>
              <a:cs typeface="+mn-cs"/>
            </a:endParaRPr>
          </a:p>
        </p:txBody>
      </p:sp>
      <p:sp>
        <p:nvSpPr>
          <p:cNvPr id="7" name="CuadroTexto 6">
            <a:extLst>
              <a:ext uri="{FF2B5EF4-FFF2-40B4-BE49-F238E27FC236}">
                <a16:creationId xmlns:a16="http://schemas.microsoft.com/office/drawing/2014/main" id="{60934407-D342-825D-7A73-B2E3D7E64F09}"/>
              </a:ext>
            </a:extLst>
          </p:cNvPr>
          <p:cNvSpPr txBox="1"/>
          <p:nvPr/>
        </p:nvSpPr>
        <p:spPr>
          <a:xfrm>
            <a:off x="778390" y="2313794"/>
            <a:ext cx="4886324" cy="4219938"/>
          </a:xfrm>
          <a:prstGeom prst="rect">
            <a:avLst/>
          </a:prstGeom>
          <a:noFill/>
        </p:spPr>
        <p:txBody>
          <a:bodyPr wrap="square">
            <a:spAutoFit/>
          </a:bodyPr>
          <a:lstStyle/>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480 frentes de obra entre los que se destacan: </a:t>
            </a: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Construcción de espacio público asociado a </a:t>
            </a:r>
            <a:r>
              <a:rPr kumimoji="0" lang="es-CO" sz="1800" b="0" i="0" u="none" strike="noStrike" kern="1200" cap="none" spc="0" normalizeH="0" baseline="0" noProof="0" err="1">
                <a:ln>
                  <a:noFill/>
                </a:ln>
                <a:solidFill>
                  <a:srgbClr val="000000"/>
                </a:solidFill>
                <a:effectLst/>
                <a:uLnTx/>
                <a:uFillTx/>
                <a:latin typeface="Arial" panose="020B0604020202020204" pitchFamily="34" charset="0"/>
                <a:ea typeface="Arial MT"/>
                <a:cs typeface="Arial" panose="020B0604020202020204" pitchFamily="34" charset="0"/>
              </a:rPr>
              <a:t>Regiotram</a:t>
            </a: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a:t>
            </a: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endParaRP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Construcción de puente vehicular Av. Ferrocarril x </a:t>
            </a:r>
            <a:r>
              <a:rPr kumimoji="0" lang="es-CO" sz="1800" b="0" i="0" u="none" strike="noStrike" kern="1200" cap="none" spc="0" normalizeH="0" baseline="0" noProof="0" err="1">
                <a:ln>
                  <a:noFill/>
                </a:ln>
                <a:solidFill>
                  <a:srgbClr val="000000"/>
                </a:solidFill>
                <a:effectLst/>
                <a:uLnTx/>
                <a:uFillTx/>
                <a:latin typeface="Arial" panose="020B0604020202020204" pitchFamily="34" charset="0"/>
                <a:ea typeface="Arial MT"/>
                <a:cs typeface="Arial" panose="020B0604020202020204" pitchFamily="34" charset="0"/>
              </a:rPr>
              <a:t>Av</a:t>
            </a: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 Ciudad de Cali</a:t>
            </a: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Gestión de predios para Cable Potosí</a:t>
            </a: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Arial MT"/>
              <a:cs typeface="Arial" panose="020B0604020202020204" pitchFamily="34" charset="0"/>
            </a:endParaRP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Estructuración línea Cable Aéreo La Calera – San Rafael</a:t>
            </a: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Construcción, gestión de predios y estudios para avenidas: Tintal, Alsacia, Villas, Mutis, Sirena, Laureano, entre otras.</a:t>
            </a:r>
          </a:p>
          <a:p>
            <a:pPr marL="342900" marR="15240" lvl="0" indent="-342900" algn="l" defTabSz="914400" rtl="0" eaLnBrk="1" fontAlgn="auto" latinLnBrk="0" hangingPunct="1">
              <a:lnSpc>
                <a:spcPct val="107000"/>
              </a:lnSpc>
              <a:spcBef>
                <a:spcPts val="0"/>
              </a:spcBef>
              <a:spcAft>
                <a:spcPts val="0"/>
              </a:spcAft>
              <a:buClrTx/>
              <a:buSzTx/>
              <a:buFont typeface="Wingdings" panose="05000000000000000000" pitchFamily="2" charset="2"/>
              <a:buChar char=""/>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Movilidad sostenible e inclusiva</a:t>
            </a:r>
          </a:p>
        </p:txBody>
      </p:sp>
      <p:pic>
        <p:nvPicPr>
          <p:cNvPr id="3074" name="Picture 2">
            <a:extLst>
              <a:ext uri="{FF2B5EF4-FFF2-40B4-BE49-F238E27FC236}">
                <a16:creationId xmlns:a16="http://schemas.microsoft.com/office/drawing/2014/main" id="{F3E4A215-7E15-F228-5A92-3A826BE68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67091"/>
            <a:ext cx="2971800" cy="153352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78" name="Picture 6" descr="Bogotá le apuesta a la movilidad sostenible y a los modos alternativos de  transporte">
            <a:extLst>
              <a:ext uri="{FF2B5EF4-FFF2-40B4-BE49-F238E27FC236}">
                <a16:creationId xmlns:a16="http://schemas.microsoft.com/office/drawing/2014/main" id="{ECDBB1E6-5722-69E9-FD66-25E9DB5259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2915" y="4370356"/>
            <a:ext cx="3019425" cy="1514475"/>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080" name="Picture 8" descr="Movilidad: Cómo consultar las obras que se están ejecutando en Bogotá |  Bogota.gov.co">
            <a:extLst>
              <a:ext uri="{FF2B5EF4-FFF2-40B4-BE49-F238E27FC236}">
                <a16:creationId xmlns:a16="http://schemas.microsoft.com/office/drawing/2014/main" id="{1B31DD49-1D84-B641-099A-6157D7BA23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79590" y="2589935"/>
            <a:ext cx="2952750" cy="1543050"/>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3" name="Título 3">
            <a:extLst>
              <a:ext uri="{FF2B5EF4-FFF2-40B4-BE49-F238E27FC236}">
                <a16:creationId xmlns:a16="http://schemas.microsoft.com/office/drawing/2014/main" id="{33DC08BE-9704-868B-2802-ABC03685A8F6}"/>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Tree>
    <p:extLst>
      <p:ext uri="{BB962C8B-B14F-4D97-AF65-F5344CB8AC3E}">
        <p14:creationId xmlns:p14="http://schemas.microsoft.com/office/powerpoint/2010/main" val="14050189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EC028-B378-DD96-28B4-28707BD99A43}"/>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F6E09C33-E67D-6E86-1B83-0369BCE8E7ED}"/>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3" name="CuadroTexto 2">
            <a:extLst>
              <a:ext uri="{FF2B5EF4-FFF2-40B4-BE49-F238E27FC236}">
                <a16:creationId xmlns:a16="http://schemas.microsoft.com/office/drawing/2014/main" id="{06BC8104-A471-AE08-3A77-320CA802FF75}"/>
              </a:ext>
            </a:extLst>
          </p:cNvPr>
          <p:cNvSpPr txBox="1"/>
          <p:nvPr/>
        </p:nvSpPr>
        <p:spPr>
          <a:xfrm>
            <a:off x="3675169" y="1097889"/>
            <a:ext cx="4841661"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Acción Climática</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6" name="CuadroTexto 5">
            <a:extLst>
              <a:ext uri="{FF2B5EF4-FFF2-40B4-BE49-F238E27FC236}">
                <a16:creationId xmlns:a16="http://schemas.microsoft.com/office/drawing/2014/main" id="{C454CC12-5553-9C76-5EE7-1183647D1C63}"/>
              </a:ext>
            </a:extLst>
          </p:cNvPr>
          <p:cNvSpPr txBox="1"/>
          <p:nvPr/>
        </p:nvSpPr>
        <p:spPr>
          <a:xfrm>
            <a:off x="838201" y="1619600"/>
            <a:ext cx="4591168" cy="2554545"/>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Cuidado del Suelo y Agua:</a:t>
            </a:r>
          </a:p>
          <a:p>
            <a:pPr marL="285750" indent="-285750">
              <a:buFont typeface="Wingdings" panose="05000000000000000000" pitchFamily="2" charset="2"/>
              <a:buChar char="ü"/>
              <a:defRPr/>
            </a:pPr>
            <a:r>
              <a:rPr lang="es-MX" sz="1600">
                <a:solidFill>
                  <a:srgbClr val="000000"/>
                </a:solidFill>
                <a:latin typeface="Arial" panose="020B0604020202020204" pitchFamily="34" charset="0"/>
                <a:cs typeface="Arial" panose="020B0604020202020204" pitchFamily="34" charset="0"/>
              </a:rPr>
              <a:t>696 Ha </a:t>
            </a:r>
            <a:r>
              <a:rPr lang="es-ES" sz="1600">
                <a:solidFill>
                  <a:srgbClr val="000000"/>
                </a:solidFill>
                <a:latin typeface="Arial" panose="020B0604020202020204" pitchFamily="34" charset="0"/>
                <a:cs typeface="Arial" panose="020B0604020202020204" pitchFamily="34" charset="0"/>
              </a:rPr>
              <a:t>hectáreas en proceso de restauración: </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445,8 Ha en </a:t>
            </a:r>
            <a:r>
              <a:rPr lang="es-MX" sz="1600">
                <a:solidFill>
                  <a:srgbClr val="000000"/>
                </a:solidFill>
                <a:latin typeface="Arial" panose="020B0604020202020204" pitchFamily="34" charset="0"/>
                <a:cs typeface="Arial" panose="020B0604020202020204" pitchFamily="34" charset="0"/>
              </a:rPr>
              <a:t>C</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erros </a:t>
            </a:r>
            <a:r>
              <a:rPr lang="es-MX" sz="1600">
                <a:solidFill>
                  <a:srgbClr val="000000"/>
                </a:solidFill>
                <a:latin typeface="Arial" panose="020B0604020202020204" pitchFamily="34" charset="0"/>
                <a:cs typeface="Arial" panose="020B0604020202020204" pitchFamily="34" charset="0"/>
              </a:rPr>
              <a:t>O</a:t>
            </a:r>
            <a:r>
              <a:rPr kumimoji="0" lang="es-MX"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rientales</a:t>
            </a:r>
            <a:r>
              <a:rPr lang="es-MX" sz="1600">
                <a:solidFill>
                  <a:srgbClr val="000000"/>
                </a:solidFill>
                <a:latin typeface="Arial" panose="020B0604020202020204" pitchFamily="34" charset="0"/>
                <a:cs typeface="Arial" panose="020B0604020202020204" pitchFamily="34" charset="0"/>
              </a:rPr>
              <a:t> +</a:t>
            </a: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250,3 Ha </a:t>
            </a:r>
            <a:r>
              <a:rPr lang="es-ES" sz="1600">
                <a:solidFill>
                  <a:srgbClr val="000000"/>
                </a:solidFill>
                <a:latin typeface="Arial" panose="020B0604020202020204" pitchFamily="34" charset="0"/>
                <a:cs typeface="Arial" panose="020B0604020202020204" pitchFamily="34" charset="0"/>
              </a:rPr>
              <a:t>en humedales y otras áreas de interés ambiental </a:t>
            </a:r>
            <a:endPar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ES"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Iniciar la restauración de 1.030 hectáreas en las cuencas estratégicas abastecedoras de agua para Bogotá</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Intervención de 4 bosques urbanos y otros procesos de renaturalización</a:t>
            </a:r>
            <a:endParaRPr kumimoji="0" lang="es-MX" sz="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F1F9A0D2-B05D-5A12-B96A-70B5FF26BC0A}"/>
              </a:ext>
            </a:extLst>
          </p:cNvPr>
          <p:cNvSpPr txBox="1"/>
          <p:nvPr/>
        </p:nvSpPr>
        <p:spPr>
          <a:xfrm>
            <a:off x="6096000" y="4038373"/>
            <a:ext cx="4591168" cy="2308324"/>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Mitigación del Riesgo</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Reasentamiento de familias en zonas de riesgo no mitigable</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Levantamiento de estudios y evaluaciones de riesgo</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Intervención con obras para la reducción del riesgo</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Prestación de servicios de atención ante incidentes, emergencias y desastres</a:t>
            </a:r>
          </a:p>
        </p:txBody>
      </p:sp>
      <p:pic>
        <p:nvPicPr>
          <p:cNvPr id="4100" name="Picture 4" descr="Mapa Bogota Plano Normativo de Amenaza">
            <a:extLst>
              <a:ext uri="{FF2B5EF4-FFF2-40B4-BE49-F238E27FC236}">
                <a16:creationId xmlns:a16="http://schemas.microsoft.com/office/drawing/2014/main" id="{A52A8DCF-9EC7-8ED3-1F11-95B3267D6C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6367" y="4488093"/>
            <a:ext cx="2671715" cy="1500613"/>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8F1D5C18-AC6F-66A4-05CC-82BBF8A1ED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488093"/>
            <a:ext cx="2022049" cy="1512598"/>
          </a:xfrm>
          <a:prstGeom prst="rect">
            <a:avLst/>
          </a:prstGeom>
          <a:ln w="635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 name="Título 3">
            <a:extLst>
              <a:ext uri="{FF2B5EF4-FFF2-40B4-BE49-F238E27FC236}">
                <a16:creationId xmlns:a16="http://schemas.microsoft.com/office/drawing/2014/main" id="{6BED495F-E4E4-586D-46A4-70CA1C310FC5}"/>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
        <p:nvSpPr>
          <p:cNvPr id="2" name="CuadroTexto 1">
            <a:extLst>
              <a:ext uri="{FF2B5EF4-FFF2-40B4-BE49-F238E27FC236}">
                <a16:creationId xmlns:a16="http://schemas.microsoft.com/office/drawing/2014/main" id="{8CEF860C-0E0D-9880-2553-66F9C587C3E7}"/>
              </a:ext>
            </a:extLst>
          </p:cNvPr>
          <p:cNvSpPr txBox="1"/>
          <p:nvPr/>
        </p:nvSpPr>
        <p:spPr>
          <a:xfrm>
            <a:off x="6057378" y="1786491"/>
            <a:ext cx="4591168" cy="2062103"/>
          </a:xfrm>
          <a:prstGeom prst="rect">
            <a:avLst/>
          </a:prstGeom>
          <a:noFill/>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s-MX" sz="16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Calidad del Aire:</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Implementación de 2 Zonas Urbanas por un Mejor Aire (ZUMA) en el occidente de la ciudad</a:t>
            </a:r>
          </a:p>
          <a:p>
            <a:pPr marL="285750" indent="-285750">
              <a:buFont typeface="Wingdings" panose="05000000000000000000" pitchFamily="2" charset="2"/>
              <a:buChar char="ü"/>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Renovación de vehículos de carga urbana - </a:t>
            </a:r>
            <a:r>
              <a:rPr kumimoji="0" lang="es-MX" sz="16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Foncarga</a:t>
            </a:r>
            <a:endPar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MX" sz="16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Control de emisiones contaminantes de fuentes fijas y móviles</a:t>
            </a:r>
          </a:p>
        </p:txBody>
      </p:sp>
    </p:spTree>
    <p:extLst>
      <p:ext uri="{BB962C8B-B14F-4D97-AF65-F5344CB8AC3E}">
        <p14:creationId xmlns:p14="http://schemas.microsoft.com/office/powerpoint/2010/main" val="34373558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946E61-7910-D6A0-DF91-05F3645F17F8}"/>
            </a:ext>
          </a:extLst>
        </p:cNvPr>
        <p:cNvGrpSpPr/>
        <p:nvPr/>
      </p:nvGrpSpPr>
      <p:grpSpPr>
        <a:xfrm>
          <a:off x="0" y="0"/>
          <a:ext cx="0" cy="0"/>
          <a:chOff x="0" y="0"/>
          <a:chExt cx="0" cy="0"/>
        </a:xfrm>
      </p:grpSpPr>
      <p:sp>
        <p:nvSpPr>
          <p:cNvPr id="54" name="Rectángulo 53">
            <a:extLst>
              <a:ext uri="{FF2B5EF4-FFF2-40B4-BE49-F238E27FC236}">
                <a16:creationId xmlns:a16="http://schemas.microsoft.com/office/drawing/2014/main" id="{13813BEA-5EC8-3538-9D0A-2D772896F0A4}"/>
              </a:ext>
            </a:extLst>
          </p:cNvPr>
          <p:cNvSpPr/>
          <p:nvPr/>
        </p:nvSpPr>
        <p:spPr>
          <a:xfrm>
            <a:off x="0" y="1097889"/>
            <a:ext cx="12192000" cy="561467"/>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sp>
        <p:nvSpPr>
          <p:cNvPr id="3" name="CuadroTexto 2">
            <a:extLst>
              <a:ext uri="{FF2B5EF4-FFF2-40B4-BE49-F238E27FC236}">
                <a16:creationId xmlns:a16="http://schemas.microsoft.com/office/drawing/2014/main" id="{D3A02416-2EBE-BCD3-48F8-DB0F5AB40EED}"/>
              </a:ext>
            </a:extLst>
          </p:cNvPr>
          <p:cNvSpPr txBox="1"/>
          <p:nvPr/>
        </p:nvSpPr>
        <p:spPr>
          <a:xfrm>
            <a:off x="3675169" y="1097889"/>
            <a:ext cx="4841661" cy="584775"/>
          </a:xfrm>
          <a:prstGeom prst="rect">
            <a:avLst/>
          </a:prstGeom>
          <a:noFill/>
        </p:spPr>
        <p:txBody>
          <a:bodyPr wrap="square">
            <a:spAutoFit/>
          </a:bodyPr>
          <a:lstStyle>
            <a:defPPr>
              <a:defRPr lang="es-CO"/>
            </a:defPPr>
            <a:lvl1pPr algn="ctr">
              <a:defRPr sz="3200" b="1">
                <a:solidFill>
                  <a:srgbClr val="002060"/>
                </a:solidFill>
                <a:latin typeface="Aptos Display" panose="020B000402020202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rPr>
              <a:t>Gasto Social</a:t>
            </a:r>
            <a:endParaRPr kumimoji="0" lang="es-CO" sz="3200" b="1" i="0" u="none" strike="noStrike" kern="1200" cap="none" spc="0" normalizeH="0" baseline="0" noProof="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 name="CuadroTexto 3">
            <a:extLst>
              <a:ext uri="{FF2B5EF4-FFF2-40B4-BE49-F238E27FC236}">
                <a16:creationId xmlns:a16="http://schemas.microsoft.com/office/drawing/2014/main" id="{A027EABA-B2F2-A88D-87DB-6BDE7CD25E57}"/>
              </a:ext>
            </a:extLst>
          </p:cNvPr>
          <p:cNvSpPr txBox="1"/>
          <p:nvPr/>
        </p:nvSpPr>
        <p:spPr>
          <a:xfrm>
            <a:off x="357315" y="3673417"/>
            <a:ext cx="2980229" cy="2308324"/>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Acceso y permanencia escolar</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5.900 nuevos Jóvenes a la E + 32mil de cohortes anteriores.</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Educación </a:t>
            </a:r>
            <a:r>
              <a:rPr kumimoji="0" lang="es-CO" sz="1800" b="0" i="0" u="none" strike="noStrike" kern="1200" cap="none" spc="0" normalizeH="0" baseline="0" noProof="0" err="1">
                <a:ln>
                  <a:noFill/>
                </a:ln>
                <a:solidFill>
                  <a:srgbClr val="000000"/>
                </a:solidFill>
                <a:effectLst/>
                <a:uLnTx/>
                <a:uFillTx/>
                <a:latin typeface="Arial" panose="020B0604020202020204" pitchFamily="34" charset="0"/>
                <a:ea typeface="+mn-ea"/>
                <a:cs typeface="Arial" panose="020B0604020202020204" pitchFamily="34" charset="0"/>
              </a:rPr>
              <a:t>posmedia</a:t>
            </a: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 (3.000 jóvenes)</a:t>
            </a:r>
          </a:p>
          <a:p>
            <a:pPr marL="0" marR="0" lvl="0" indent="0" algn="l" defTabSz="914400" rtl="0" eaLnBrk="1" fontAlgn="auto" latinLnBrk="0" hangingPunct="1">
              <a:spcBef>
                <a:spcPts val="0"/>
              </a:spcBef>
              <a:spcAft>
                <a:spcPts val="0"/>
              </a:spcAft>
              <a:buClrTx/>
              <a:buSzTx/>
              <a:buFontTx/>
              <a:buNone/>
              <a:tabLst/>
              <a:defRPr/>
            </a:pP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8" name="CuadroTexto 7">
            <a:extLst>
              <a:ext uri="{FF2B5EF4-FFF2-40B4-BE49-F238E27FC236}">
                <a16:creationId xmlns:a16="http://schemas.microsoft.com/office/drawing/2014/main" id="{B80C2086-65E2-29C8-C3FB-871CC8C3AEE1}"/>
              </a:ext>
            </a:extLst>
          </p:cNvPr>
          <p:cNvSpPr txBox="1"/>
          <p:nvPr/>
        </p:nvSpPr>
        <p:spPr>
          <a:xfrm>
            <a:off x="4241088" y="2288422"/>
            <a:ext cx="3282675" cy="3416320"/>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Transferencias monetarias para 300.000 hogares en condición de pobreza o vulnerabilidad.</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Estrategias de inclusión social y productiva </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Atención integral poblaciones vulnerables (adulto mayor, infancia y adolescencia, </a:t>
            </a:r>
            <a:r>
              <a:rPr kumimoji="0" lang="es-CO" sz="1800" b="0" i="0" u="none" strike="noStrike" kern="1200" cap="none" spc="0" normalizeH="0" baseline="0" noProof="0" err="1">
                <a:ln>
                  <a:noFill/>
                </a:ln>
                <a:solidFill>
                  <a:srgbClr val="000000"/>
                </a:solidFill>
                <a:effectLst/>
                <a:uLnTx/>
                <a:uFillTx/>
                <a:latin typeface="Arial" panose="020B0604020202020204" pitchFamily="34" charset="0"/>
                <a:ea typeface="Arial MT"/>
                <a:cs typeface="Arial" panose="020B0604020202020204" pitchFamily="34" charset="0"/>
              </a:rPr>
              <a:t>lgbti</a:t>
            </a: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 habitantes de calle, discapacidad y cuidadores)</a:t>
            </a:r>
            <a:endParaRPr kumimoji="0" lang="es-CO"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ítulo 3">
            <a:extLst>
              <a:ext uri="{FF2B5EF4-FFF2-40B4-BE49-F238E27FC236}">
                <a16:creationId xmlns:a16="http://schemas.microsoft.com/office/drawing/2014/main" id="{83784E77-828B-C277-B6D4-3E57980D70F8}"/>
              </a:ext>
            </a:extLst>
          </p:cNvPr>
          <p:cNvSpPr txBox="1">
            <a:spLocks/>
          </p:cNvSpPr>
          <p:nvPr/>
        </p:nvSpPr>
        <p:spPr>
          <a:xfrm>
            <a:off x="838200" y="248358"/>
            <a:ext cx="10515600" cy="561467"/>
          </a:xfrm>
        </p:spPr>
        <p:txBody>
          <a:bodyPr anchor="b">
            <a:normAutofit fontScale="6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ES" sz="6000" b="0" i="0" u="none" strike="noStrike" kern="1200" cap="none" spc="0" normalizeH="0" baseline="0" noProof="0">
                <a:ln>
                  <a:noFill/>
                </a:ln>
                <a:solidFill>
                  <a:srgbClr val="002060"/>
                </a:solidFill>
                <a:effectLst/>
                <a:uLnTx/>
                <a:uFillTx/>
                <a:latin typeface="Oswald Medium"/>
                <a:ea typeface="+mj-ea"/>
                <a:cs typeface="+mj-cs"/>
              </a:rPr>
              <a:t>¿En qué va a invertir la ciudad?</a:t>
            </a:r>
          </a:p>
        </p:txBody>
      </p:sp>
      <p:sp>
        <p:nvSpPr>
          <p:cNvPr id="7" name="CuadroTexto 6">
            <a:extLst>
              <a:ext uri="{FF2B5EF4-FFF2-40B4-BE49-F238E27FC236}">
                <a16:creationId xmlns:a16="http://schemas.microsoft.com/office/drawing/2014/main" id="{4DDA38EE-B212-1601-CB5D-DA231414D1B8}"/>
              </a:ext>
            </a:extLst>
          </p:cNvPr>
          <p:cNvSpPr txBox="1"/>
          <p:nvPr/>
        </p:nvSpPr>
        <p:spPr>
          <a:xfrm>
            <a:off x="8066451" y="3673417"/>
            <a:ext cx="3477849" cy="2031325"/>
          </a:xfrm>
          <a:prstGeom prst="rect">
            <a:avLst/>
          </a:prstGeom>
          <a:noFill/>
        </p:spPr>
        <p:txBody>
          <a:bodyPr wrap="square">
            <a:spAutoFit/>
          </a:bodyPr>
          <a:lstStyle/>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Mantener cobertura del aseguramiento al SGSSS </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Plan de Salud Pública de Intervenciones Colectivas</a:t>
            </a:r>
          </a:p>
          <a:p>
            <a:pPr marL="285750" marR="0" lvl="0" indent="-285750" algn="l" defTabSz="914400" rtl="0" eaLnBrk="1" fontAlgn="auto" latinLnBrk="0" hangingPunct="1">
              <a:spcBef>
                <a:spcPts val="0"/>
              </a:spcBef>
              <a:spcAft>
                <a:spcPts val="0"/>
              </a:spcAft>
              <a:buClrTx/>
              <a:buSzTx/>
              <a:buFont typeface="Wingdings" panose="05000000000000000000" pitchFamily="2" charset="2"/>
              <a:buChar char="ü"/>
              <a:tabLst/>
              <a:defRPr/>
            </a:pPr>
            <a:r>
              <a:rPr kumimoji="0" lang="es-CO" sz="1800" b="0" i="0" u="none" strike="noStrike" kern="1200" cap="none" spc="0" normalizeH="0" baseline="0" noProof="0">
                <a:ln>
                  <a:noFill/>
                </a:ln>
                <a:solidFill>
                  <a:srgbClr val="000000"/>
                </a:solidFill>
                <a:effectLst/>
                <a:uLnTx/>
                <a:uFillTx/>
                <a:latin typeface="Arial" panose="020B0604020202020204" pitchFamily="34" charset="0"/>
                <a:ea typeface="Arial MT"/>
                <a:cs typeface="Arial" panose="020B0604020202020204" pitchFamily="34" charset="0"/>
              </a:rPr>
              <a:t>Fortalecimiento a las Subredes Integradas de Servicios de Salud </a:t>
            </a:r>
            <a:endParaRPr kumimoji="0" lang="es-CO" sz="18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pic>
        <p:nvPicPr>
          <p:cNvPr id="2050" name="Picture 2" descr="MiProfeMiHéroe: así celebrará Bogotá del Día de las Maestras y Maestros |  Secretaría de Educación del Distrito">
            <a:extLst>
              <a:ext uri="{FF2B5EF4-FFF2-40B4-BE49-F238E27FC236}">
                <a16:creationId xmlns:a16="http://schemas.microsoft.com/office/drawing/2014/main" id="{09069785-96C7-5457-5F54-D2AD053A1D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169" y="1866286"/>
            <a:ext cx="2619375" cy="1743075"/>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Conozca los servicios gratuitos de Integración Social para personas mayores  de 60 años">
            <a:extLst>
              <a:ext uri="{FF2B5EF4-FFF2-40B4-BE49-F238E27FC236}">
                <a16:creationId xmlns:a16="http://schemas.microsoft.com/office/drawing/2014/main" id="{164E5B0F-B94A-C640-8B2A-D2DA8A11B0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6879" y="1937724"/>
            <a:ext cx="2857500" cy="1600200"/>
          </a:xfrm>
          <a:prstGeom prst="rect">
            <a:avLst/>
          </a:prstGeom>
          <a:ln w="31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9630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410;p6">
            <a:extLst>
              <a:ext uri="{FF2B5EF4-FFF2-40B4-BE49-F238E27FC236}">
                <a16:creationId xmlns:a16="http://schemas.microsoft.com/office/drawing/2014/main" id="{42E3C00D-2238-ECB7-3920-46FA83F751DC}"/>
              </a:ext>
            </a:extLst>
          </p:cNvPr>
          <p:cNvSpPr txBox="1"/>
          <p:nvPr/>
        </p:nvSpPr>
        <p:spPr>
          <a:xfrm>
            <a:off x="228966" y="133197"/>
            <a:ext cx="11154407" cy="751149"/>
          </a:xfrm>
          <a:prstGeom prst="rect">
            <a:avLst/>
          </a:prstGeom>
          <a:noFill/>
          <a:ln>
            <a:noFill/>
          </a:ln>
        </p:spPr>
        <p:txBody>
          <a:bodyPr spcFirstLastPara="1" wrap="square" lIns="91425" tIns="45700" rIns="91425" bIns="45700" anchor="t" anchorCtr="0">
            <a:noAutofit/>
          </a:bodyPr>
          <a:lstStyle>
            <a:defPPr>
              <a:defRPr lang="es-CO"/>
            </a:defPPr>
            <a:lvl1pPr marL="0" marR="0" lvl="0" indent="0" algn="ctr" defTabSz="914400" eaLnBrk="1" fontAlgn="auto" latinLnBrk="0" hangingPunct="1">
              <a:lnSpc>
                <a:spcPct val="90000"/>
              </a:lnSpc>
              <a:spcBef>
                <a:spcPts val="0"/>
              </a:spcBef>
              <a:spcAft>
                <a:spcPts val="0"/>
              </a:spcAft>
              <a:buClrTx/>
              <a:buSzTx/>
              <a:buFontTx/>
              <a:buNone/>
              <a:tabLst/>
              <a:defRPr kumimoji="0" sz="2200" b="1" i="0" u="none" strike="noStrike" cap="none" spc="0" normalizeH="0" baseline="0">
                <a:ln>
                  <a:noFill/>
                </a:ln>
                <a:solidFill>
                  <a:srgbClr val="C00000"/>
                </a:solidFill>
                <a:effectLst/>
                <a:uLnTx/>
                <a:uFillTx/>
                <a:latin typeface="Arial Narrow" panose="020B0606020202030204" pitchFamily="34" charset="0"/>
                <a:ea typeface="Arial Narrow"/>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CO"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sym typeface="Arial Narrow"/>
              </a:rPr>
              <a:t>En el segundo trimestre de 2024 el PIB total nacional y el PIB distrital mantuvieron la tendencia de recuperación, y se ubicaron en terreno positivo (2,2% anual en Bogotá, y 2,1% en el total nacional)</a:t>
            </a:r>
            <a:endParaRPr kumimoji="0" lang="es-CO"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endParaRPr>
          </a:p>
        </p:txBody>
      </p:sp>
      <p:sp>
        <p:nvSpPr>
          <p:cNvPr id="5" name="CuadroTexto 4">
            <a:extLst>
              <a:ext uri="{FF2B5EF4-FFF2-40B4-BE49-F238E27FC236}">
                <a16:creationId xmlns:a16="http://schemas.microsoft.com/office/drawing/2014/main" id="{9DCEFF7A-F8A3-E952-ED3D-77CEF9E56FFE}"/>
              </a:ext>
            </a:extLst>
          </p:cNvPr>
          <p:cNvSpPr txBox="1"/>
          <p:nvPr/>
        </p:nvSpPr>
        <p:spPr>
          <a:xfrm>
            <a:off x="1555251" y="961119"/>
            <a:ext cx="3109382"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Producto Interno Bruto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Variación anual (%) </a:t>
            </a:r>
            <a:endParaRPr kumimoji="0" lang="es-CO" sz="1100" b="0"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endParaRPr>
          </a:p>
        </p:txBody>
      </p:sp>
      <p:sp>
        <p:nvSpPr>
          <p:cNvPr id="6" name="Google Shape;397;p5">
            <a:extLst>
              <a:ext uri="{FF2B5EF4-FFF2-40B4-BE49-F238E27FC236}">
                <a16:creationId xmlns:a16="http://schemas.microsoft.com/office/drawing/2014/main" id="{73CE8D08-CE52-6838-646B-9E3B6CD16DBA}"/>
              </a:ext>
            </a:extLst>
          </p:cNvPr>
          <p:cNvSpPr txBox="1"/>
          <p:nvPr/>
        </p:nvSpPr>
        <p:spPr>
          <a:xfrm>
            <a:off x="492701" y="6029947"/>
            <a:ext cx="7103378"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p:</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provisional; </a:t>
            </a:r>
            <a:r>
              <a:rPr kumimoji="0" lang="es-CO" sz="1100" b="1" i="0" u="none" strike="noStrike" kern="1200" cap="none" spc="0" normalizeH="0" baseline="0" noProof="0" err="1">
                <a:ln>
                  <a:noFill/>
                </a:ln>
                <a:solidFill>
                  <a:prstClr val="black"/>
                </a:solidFill>
                <a:effectLst/>
                <a:uLnTx/>
                <a:uFillTx/>
                <a:latin typeface="Arial" panose="020B0604020202020204" pitchFamily="34" charset="0"/>
                <a:ea typeface="Arial"/>
                <a:cs typeface="Arial" panose="020B0604020202020204" pitchFamily="34" charset="0"/>
                <a:sym typeface="Arial"/>
              </a:rPr>
              <a:t>pr</a:t>
            </a: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preliminar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Cálculos: </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mn-cs"/>
              </a:rPr>
              <a:t>Secretaría Distrital de Hacienda.</a:t>
            </a:r>
            <a:endParaRPr kumimoji="0" lang="es-CO"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Fuente: </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DANE, PIB trimestral de Bogotá.</a:t>
            </a:r>
            <a:endParaRPr kumimoji="0" lang="es-CO"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3" name="CuadroTexto 2">
            <a:extLst>
              <a:ext uri="{FF2B5EF4-FFF2-40B4-BE49-F238E27FC236}">
                <a16:creationId xmlns:a16="http://schemas.microsoft.com/office/drawing/2014/main" id="{F72F2421-F8F3-90C6-8E85-0C47FBF8D239}"/>
              </a:ext>
            </a:extLst>
          </p:cNvPr>
          <p:cNvSpPr txBox="1"/>
          <p:nvPr/>
        </p:nvSpPr>
        <p:spPr>
          <a:xfrm>
            <a:off x="6096000" y="945729"/>
            <a:ext cx="5760000" cy="61555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Niveles del Producto Interno Bruto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rPr>
              <a:t>2019 IV =100</a:t>
            </a:r>
            <a:endParaRPr kumimoji="0" lang="es-CO" sz="1600" b="0" i="0" u="none" strike="noStrike" kern="1200" cap="none" spc="0" normalizeH="0" baseline="0" noProof="0">
              <a:ln>
                <a:noFill/>
              </a:ln>
              <a:solidFill>
                <a:prstClr val="black"/>
              </a:solidFill>
              <a:effectLst/>
              <a:uLnTx/>
              <a:uFillTx/>
              <a:latin typeface="Arial Narrow" panose="020B0606020202030204" pitchFamily="34" charset="0"/>
              <a:ea typeface="Times New Roman" panose="02020603050405020304" pitchFamily="18" charset="0"/>
              <a:cs typeface="+mn-cs"/>
            </a:endParaRPr>
          </a:p>
        </p:txBody>
      </p:sp>
      <p:graphicFrame>
        <p:nvGraphicFramePr>
          <p:cNvPr id="7" name="Gráfico 6">
            <a:extLst>
              <a:ext uri="{FF2B5EF4-FFF2-40B4-BE49-F238E27FC236}">
                <a16:creationId xmlns:a16="http://schemas.microsoft.com/office/drawing/2014/main" id="{3355C14C-D7F1-4B29-890B-7A6049F92972}"/>
              </a:ext>
            </a:extLst>
          </p:cNvPr>
          <p:cNvGraphicFramePr>
            <a:graphicFrameLocks/>
          </p:cNvGraphicFramePr>
          <p:nvPr/>
        </p:nvGraphicFramePr>
        <p:xfrm>
          <a:off x="5939299" y="1447900"/>
          <a:ext cx="5760000" cy="468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Gráfico 8">
            <a:extLst>
              <a:ext uri="{FF2B5EF4-FFF2-40B4-BE49-F238E27FC236}">
                <a16:creationId xmlns:a16="http://schemas.microsoft.com/office/drawing/2014/main" id="{01ACA32C-23AB-0CAA-8038-7A555DA62711}"/>
              </a:ext>
            </a:extLst>
          </p:cNvPr>
          <p:cNvGraphicFramePr>
            <a:graphicFrameLocks/>
          </p:cNvGraphicFramePr>
          <p:nvPr/>
        </p:nvGraphicFramePr>
        <p:xfrm>
          <a:off x="179298" y="1576672"/>
          <a:ext cx="5603299" cy="468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665278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E05F14-2462-3828-75BA-A3EF5F09C4E6}"/>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B2A5E8DF-FF79-778A-B14C-1312CDC39E96}"/>
              </a:ext>
            </a:extLst>
          </p:cNvPr>
          <p:cNvSpPr txBox="1"/>
          <p:nvPr/>
        </p:nvSpPr>
        <p:spPr>
          <a:xfrm>
            <a:off x="708702" y="195434"/>
            <a:ext cx="4180797" cy="431370"/>
          </a:xfrm>
          <a:prstGeom prst="rect">
            <a:avLst/>
          </a:prstGeom>
        </p:spPr>
        <p:txBody>
          <a:bodyPr anchor="b">
            <a:noAutofit/>
          </a:bodyPr>
          <a:lstStyle>
            <a:defPPr>
              <a:defRPr lang="es-CO"/>
            </a:defPPr>
            <a:lvl1pPr algn="ctr">
              <a:lnSpc>
                <a:spcPct val="90000"/>
              </a:lnSpc>
              <a:spcBef>
                <a:spcPct val="0"/>
              </a:spcBef>
              <a:buNone/>
              <a:defRPr sz="60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s-MX" sz="2600" b="0" i="0" u="none" strike="noStrike" kern="1200" cap="none" spc="0" normalizeH="0" baseline="0" noProof="0">
                <a:ln>
                  <a:noFill/>
                </a:ln>
                <a:solidFill>
                  <a:srgbClr val="002060"/>
                </a:solidFill>
                <a:effectLst/>
                <a:uLnTx/>
                <a:uFillTx/>
                <a:latin typeface="Oswald Medium"/>
                <a:ea typeface="+mj-ea"/>
                <a:cs typeface="+mj-cs"/>
              </a:rPr>
              <a:t>Presupuesto Total Anual </a:t>
            </a:r>
            <a:endParaRPr kumimoji="0" lang="en-US" sz="2600" b="0" i="0" u="none" strike="noStrike" kern="1200" cap="none" spc="0" normalizeH="0" baseline="0" noProof="0">
              <a:ln>
                <a:noFill/>
              </a:ln>
              <a:solidFill>
                <a:srgbClr val="002060"/>
              </a:solidFill>
              <a:effectLst/>
              <a:uLnTx/>
              <a:uFillTx/>
              <a:latin typeface="Oswald Medium"/>
              <a:ea typeface="+mj-ea"/>
              <a:cs typeface="+mj-cs"/>
            </a:endParaRPr>
          </a:p>
        </p:txBody>
      </p:sp>
      <p:sp>
        <p:nvSpPr>
          <p:cNvPr id="12" name="TextBox 5">
            <a:extLst>
              <a:ext uri="{FF2B5EF4-FFF2-40B4-BE49-F238E27FC236}">
                <a16:creationId xmlns:a16="http://schemas.microsoft.com/office/drawing/2014/main" id="{53376231-952F-2B80-7641-F49EF8247977}"/>
              </a:ext>
            </a:extLst>
          </p:cNvPr>
          <p:cNvSpPr txBox="1"/>
          <p:nvPr/>
        </p:nvSpPr>
        <p:spPr>
          <a:xfrm>
            <a:off x="7754331" y="626804"/>
            <a:ext cx="251979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millones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sp>
        <p:nvSpPr>
          <p:cNvPr id="15" name="CuadroTexto 14">
            <a:extLst>
              <a:ext uri="{FF2B5EF4-FFF2-40B4-BE49-F238E27FC236}">
                <a16:creationId xmlns:a16="http://schemas.microsoft.com/office/drawing/2014/main" id="{8820D3EE-131C-CBFC-E4E9-75663F6E540F}"/>
              </a:ext>
            </a:extLst>
          </p:cNvPr>
          <p:cNvSpPr txBox="1"/>
          <p:nvPr/>
        </p:nvSpPr>
        <p:spPr>
          <a:xfrm>
            <a:off x="1367686" y="6078204"/>
            <a:ext cx="16102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Fuente: SHD-DDP - SFD</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endParaRPr>
          </a:p>
        </p:txBody>
      </p:sp>
      <p:graphicFrame>
        <p:nvGraphicFramePr>
          <p:cNvPr id="4" name="Marcador de contenido 3">
            <a:extLst>
              <a:ext uri="{FF2B5EF4-FFF2-40B4-BE49-F238E27FC236}">
                <a16:creationId xmlns:a16="http://schemas.microsoft.com/office/drawing/2014/main" id="{14BEA7CC-3AD8-226C-6799-10487199E002}"/>
              </a:ext>
            </a:extLst>
          </p:cNvPr>
          <p:cNvGraphicFramePr>
            <a:graphicFrameLocks noGrp="1"/>
          </p:cNvGraphicFramePr>
          <p:nvPr>
            <p:ph idx="1"/>
          </p:nvPr>
        </p:nvGraphicFramePr>
        <p:xfrm>
          <a:off x="0" y="0"/>
          <a:ext cx="0" cy="0"/>
        </p:xfrm>
        <a:graphic>
          <a:graphicData uri="http://schemas.openxmlformats.org/drawingml/2006/table">
            <a:tbl>
              <a:tblPr>
                <a:tableStyleId>{5C22544A-7EE6-4342-B048-85BDC9FD1C3A}</a:tableStyleId>
              </a:tblPr>
              <a:tblGrid>
                <a:gridCol w="25400">
                  <a:extLst>
                    <a:ext uri="{9D8B030D-6E8A-4147-A177-3AD203B41FA5}">
                      <a16:colId xmlns:a16="http://schemas.microsoft.com/office/drawing/2014/main" val="3385908576"/>
                    </a:ext>
                  </a:extLst>
                </a:gridCol>
                <a:gridCol w="25400">
                  <a:extLst>
                    <a:ext uri="{9D8B030D-6E8A-4147-A177-3AD203B41FA5}">
                      <a16:colId xmlns:a16="http://schemas.microsoft.com/office/drawing/2014/main" val="3764380763"/>
                    </a:ext>
                  </a:extLst>
                </a:gridCol>
                <a:gridCol w="25400">
                  <a:extLst>
                    <a:ext uri="{9D8B030D-6E8A-4147-A177-3AD203B41FA5}">
                      <a16:colId xmlns:a16="http://schemas.microsoft.com/office/drawing/2014/main" val="3392046682"/>
                    </a:ext>
                  </a:extLst>
                </a:gridCol>
                <a:gridCol w="25400">
                  <a:extLst>
                    <a:ext uri="{9D8B030D-6E8A-4147-A177-3AD203B41FA5}">
                      <a16:colId xmlns:a16="http://schemas.microsoft.com/office/drawing/2014/main" val="4178783001"/>
                    </a:ext>
                  </a:extLst>
                </a:gridCol>
              </a:tblGrid>
              <a:tr h="0">
                <a:tc>
                  <a:txBody>
                    <a:bodyPr/>
                    <a:lstStyle/>
                    <a:p>
                      <a:pPr algn="ctr" fontAlgn="ctr"/>
                      <a:r>
                        <a:rPr lang="es-CO" sz="100" u="none" strike="noStrike">
                          <a:effectLst/>
                        </a:rPr>
                        <a:t>Sector</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2025</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ctr" fontAlgn="ctr"/>
                      <a:r>
                        <a:rPr lang="es-CO" sz="100" u="none" strike="noStrike">
                          <a:effectLst/>
                        </a:rPr>
                        <a:t>Variación %</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36137368"/>
                  </a:ext>
                </a:extLst>
              </a:tr>
              <a:tr h="0">
                <a:tc>
                  <a:txBody>
                    <a:bodyPr/>
                    <a:lstStyle/>
                    <a:p>
                      <a:pPr algn="l" fontAlgn="ctr"/>
                      <a:r>
                        <a:rPr lang="es-CO" sz="100" u="none" strike="noStrike">
                          <a:effectLst/>
                        </a:rPr>
                        <a:t>Ambiente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388.105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497.308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28%</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651683763"/>
                  </a:ext>
                </a:extLst>
              </a:tr>
              <a:tr h="0">
                <a:tc>
                  <a:txBody>
                    <a:bodyPr/>
                    <a:lstStyle/>
                    <a:p>
                      <a:pPr algn="l" fontAlgn="ctr"/>
                      <a:r>
                        <a:rPr lang="es-CO" sz="100" u="none" strike="noStrike">
                          <a:effectLst/>
                        </a:rPr>
                        <a:t>Cultura, Recreación y Deporte</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1.069.256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1.309.081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733678350"/>
                  </a:ext>
                </a:extLst>
              </a:tr>
              <a:tr h="0">
                <a:tc>
                  <a:txBody>
                    <a:bodyPr/>
                    <a:lstStyle/>
                    <a:p>
                      <a:pPr algn="l" fontAlgn="ctr"/>
                      <a:r>
                        <a:rPr lang="es-ES" sz="100" u="none" strike="noStrike">
                          <a:effectLst/>
                        </a:rPr>
                        <a:t>Desarrollo Económico, Industria y Turismo</a:t>
                      </a:r>
                      <a:endParaRPr lang="es-ES"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264.437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343.334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52124953"/>
                  </a:ext>
                </a:extLst>
              </a:tr>
              <a:tr h="0">
                <a:tc>
                  <a:txBody>
                    <a:bodyPr/>
                    <a:lstStyle/>
                    <a:p>
                      <a:pPr algn="l" fontAlgn="ctr"/>
                      <a:r>
                        <a:rPr lang="es-CO" sz="100" u="none" strike="noStrike">
                          <a:effectLst/>
                        </a:rPr>
                        <a:t>Educación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7.211.103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8.404.103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106071644"/>
                  </a:ext>
                </a:extLst>
              </a:tr>
              <a:tr h="0">
                <a:tc>
                  <a:txBody>
                    <a:bodyPr/>
                    <a:lstStyle/>
                    <a:p>
                      <a:pPr algn="l" fontAlgn="ctr"/>
                      <a:r>
                        <a:rPr lang="es-CO" sz="100" u="none" strike="noStrike">
                          <a:effectLst/>
                        </a:rPr>
                        <a:t>Gestión Jurídica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39.391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27398972"/>
                  </a:ext>
                </a:extLst>
              </a:tr>
              <a:tr h="0">
                <a:tc>
                  <a:txBody>
                    <a:bodyPr/>
                    <a:lstStyle/>
                    <a:p>
                      <a:pPr algn="l" fontAlgn="ctr"/>
                      <a:r>
                        <a:rPr lang="es-CO" sz="100" u="none" strike="noStrike">
                          <a:effectLst/>
                        </a:rPr>
                        <a:t>Gestión Pública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253.487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292.019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594905942"/>
                  </a:ext>
                </a:extLst>
              </a:tr>
              <a:tr h="0">
                <a:tc>
                  <a:txBody>
                    <a:bodyPr/>
                    <a:lstStyle/>
                    <a:p>
                      <a:pPr algn="l" fontAlgn="ctr"/>
                      <a:r>
                        <a:rPr lang="es-CO" sz="100" u="none" strike="noStrike">
                          <a:effectLst/>
                        </a:rPr>
                        <a:t>Gobierno</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336.036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369.524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54527341"/>
                  </a:ext>
                </a:extLst>
              </a:tr>
              <a:tr h="0">
                <a:tc>
                  <a:txBody>
                    <a:bodyPr/>
                    <a:lstStyle/>
                    <a:p>
                      <a:pPr algn="l" fontAlgn="ctr"/>
                      <a:r>
                        <a:rPr lang="es-CO" sz="100" u="none" strike="noStrike">
                          <a:effectLst/>
                        </a:rPr>
                        <a:t>Hábitat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1.453.620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1.909.067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31%</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92362054"/>
                  </a:ext>
                </a:extLst>
              </a:tr>
              <a:tr h="0">
                <a:tc>
                  <a:txBody>
                    <a:bodyPr/>
                    <a:lstStyle/>
                    <a:p>
                      <a:pPr algn="l" fontAlgn="ctr"/>
                      <a:r>
                        <a:rPr lang="es-CO" sz="100" u="none" strike="noStrike">
                          <a:effectLst/>
                        </a:rPr>
                        <a:t>Hacienda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1.523.995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1.782.742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348964606"/>
                  </a:ext>
                </a:extLst>
              </a:tr>
              <a:tr h="0">
                <a:tc>
                  <a:txBody>
                    <a:bodyPr/>
                    <a:lstStyle/>
                    <a:p>
                      <a:pPr algn="l" fontAlgn="ctr"/>
                      <a:r>
                        <a:rPr lang="es-CO" sz="100" u="none" strike="noStrike">
                          <a:effectLst/>
                        </a:rPr>
                        <a:t>Integración Social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2.277.116</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2.477.977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9%</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388448798"/>
                  </a:ext>
                </a:extLst>
              </a:tr>
              <a:tr h="0">
                <a:tc>
                  <a:txBody>
                    <a:bodyPr/>
                    <a:lstStyle/>
                    <a:p>
                      <a:pPr algn="l" fontAlgn="ctr"/>
                      <a:r>
                        <a:rPr lang="es-CO" sz="100" u="none" strike="noStrike">
                          <a:effectLst/>
                        </a:rPr>
                        <a:t>Movilidad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4.799.077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5.936.157</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24%</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9012059"/>
                  </a:ext>
                </a:extLst>
              </a:tr>
              <a:tr h="0">
                <a:tc>
                  <a:txBody>
                    <a:bodyPr/>
                    <a:lstStyle/>
                    <a:p>
                      <a:pPr algn="l" fontAlgn="ctr"/>
                      <a:r>
                        <a:rPr lang="es-CO" sz="100" u="none" strike="noStrike">
                          <a:effectLst/>
                        </a:rPr>
                        <a:t>Mujeres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122.389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141.143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15%</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727761396"/>
                  </a:ext>
                </a:extLst>
              </a:tr>
              <a:tr h="0">
                <a:tc>
                  <a:txBody>
                    <a:bodyPr/>
                    <a:lstStyle/>
                    <a:p>
                      <a:pPr algn="l" fontAlgn="ctr"/>
                      <a:r>
                        <a:rPr lang="es-CO" sz="100" u="none" strike="noStrike">
                          <a:effectLst/>
                        </a:rPr>
                        <a:t>Otras Entidades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614.172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654.788</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061366377"/>
                  </a:ext>
                </a:extLst>
              </a:tr>
              <a:tr h="0">
                <a:tc>
                  <a:txBody>
                    <a:bodyPr/>
                    <a:lstStyle/>
                    <a:p>
                      <a:pPr algn="l" fontAlgn="ctr"/>
                      <a:r>
                        <a:rPr lang="es-CO" sz="100" u="none" strike="noStrike">
                          <a:effectLst/>
                        </a:rPr>
                        <a:t>Planeación</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190.010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213.264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12%</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4039537086"/>
                  </a:ext>
                </a:extLst>
              </a:tr>
              <a:tr h="0">
                <a:tc>
                  <a:txBody>
                    <a:bodyPr/>
                    <a:lstStyle/>
                    <a:p>
                      <a:pPr algn="l" fontAlgn="ctr"/>
                      <a:r>
                        <a:rPr lang="es-CO" sz="100" u="none" strike="noStrike">
                          <a:effectLst/>
                        </a:rPr>
                        <a:t>Salud</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4.405.293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4.693.653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11640470"/>
                  </a:ext>
                </a:extLst>
              </a:tr>
              <a:tr h="0">
                <a:tc>
                  <a:txBody>
                    <a:bodyPr/>
                    <a:lstStyle/>
                    <a:p>
                      <a:pPr algn="l" fontAlgn="ctr"/>
                      <a:r>
                        <a:rPr lang="es-CO" sz="100" u="none" strike="noStrike">
                          <a:effectLst/>
                        </a:rPr>
                        <a:t>Seguridad, Convivencia y Justicia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791.172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1.049.170</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294249328"/>
                  </a:ext>
                </a:extLst>
              </a:tr>
              <a:tr h="0">
                <a:tc>
                  <a:txBody>
                    <a:bodyPr/>
                    <a:lstStyle/>
                    <a:p>
                      <a:pPr algn="l" fontAlgn="ctr"/>
                      <a:r>
                        <a:rPr lang="es-CO" sz="100" u="none" strike="noStrike">
                          <a:effectLst/>
                        </a:rPr>
                        <a:t>Servicio de la Deuda</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2.082.599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2.029.135</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872699582"/>
                  </a:ext>
                </a:extLst>
              </a:tr>
              <a:tr h="0">
                <a:tc>
                  <a:txBody>
                    <a:bodyPr/>
                    <a:lstStyle/>
                    <a:p>
                      <a:pPr algn="l" fontAlgn="ctr"/>
                      <a:r>
                        <a:rPr lang="es-CO" sz="100" u="none" strike="noStrike">
                          <a:effectLst/>
                        </a:rPr>
                        <a:t>Subtotal funcionamiento e inversión</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27.821.259</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32.146.526</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16%</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482047092"/>
                  </a:ext>
                </a:extLst>
              </a:tr>
              <a:tr h="0">
                <a:tc>
                  <a:txBody>
                    <a:bodyPr/>
                    <a:lstStyle/>
                    <a:p>
                      <a:pPr algn="l" fontAlgn="ctr"/>
                      <a:r>
                        <a:rPr lang="es-CO" sz="100" u="none" strike="noStrike">
                          <a:effectLst/>
                        </a:rPr>
                        <a:t>FET</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3.077.169</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3.091.064</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3458513597"/>
                  </a:ext>
                </a:extLst>
              </a:tr>
              <a:tr h="0">
                <a:tc>
                  <a:txBody>
                    <a:bodyPr/>
                    <a:lstStyle/>
                    <a:p>
                      <a:pPr algn="l" fontAlgn="ctr"/>
                      <a:r>
                        <a:rPr lang="es-CO" sz="100" u="none" strike="noStrike">
                          <a:effectLst/>
                        </a:rPr>
                        <a:t>FDL</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1.720.503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1.890.111</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280623647"/>
                  </a:ext>
                </a:extLst>
              </a:tr>
              <a:tr h="0">
                <a:tc>
                  <a:txBody>
                    <a:bodyPr/>
                    <a:lstStyle/>
                    <a:p>
                      <a:pPr algn="l" fontAlgn="ctr"/>
                      <a:r>
                        <a:rPr lang="es-CO" sz="100" u="none" strike="noStrike">
                          <a:effectLst/>
                        </a:rPr>
                        <a:t>Otras transferencias</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1.188.563</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1.305.042</a:t>
                      </a:r>
                      <a:endParaRPr lang="es-CO" sz="100" b="0"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10%</a:t>
                      </a:r>
                      <a:endParaRPr lang="es-CO" sz="100" b="0"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1593481437"/>
                  </a:ext>
                </a:extLst>
              </a:tr>
              <a:tr h="0">
                <a:tc>
                  <a:txBody>
                    <a:bodyPr/>
                    <a:lstStyle/>
                    <a:p>
                      <a:pPr algn="l" fontAlgn="ctr"/>
                      <a:r>
                        <a:rPr lang="es-CO" sz="100" u="none" strike="noStrike">
                          <a:effectLst/>
                        </a:rPr>
                        <a:t>Total Presupuesto Anual</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33.807.494</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38.432.743</a:t>
                      </a:r>
                      <a:endParaRPr lang="es-CO" sz="100" b="1" i="0" u="none" strike="noStrike">
                        <a:solidFill>
                          <a:srgbClr val="000000"/>
                        </a:solidFill>
                        <a:effectLst/>
                        <a:latin typeface="Aptos Narrow" panose="020B0004020202020204" pitchFamily="34" charset="0"/>
                      </a:endParaRPr>
                    </a:p>
                  </a:txBody>
                  <a:tcPr marL="0" marR="0" marT="0" marB="0" anchor="ctr"/>
                </a:tc>
                <a:tc>
                  <a:txBody>
                    <a:bodyPr/>
                    <a:lstStyle/>
                    <a:p>
                      <a:pPr algn="r" fontAlgn="ctr"/>
                      <a:r>
                        <a:rPr lang="es-CO" sz="100" u="none" strike="noStrike">
                          <a:effectLst/>
                        </a:rPr>
                        <a:t>14%</a:t>
                      </a:r>
                      <a:endParaRPr lang="es-CO" sz="100" b="1" i="0" u="none" strike="noStrike">
                        <a:solidFill>
                          <a:srgbClr val="000000"/>
                        </a:solidFill>
                        <a:effectLst/>
                        <a:latin typeface="Aptos Narrow" panose="020B0004020202020204" pitchFamily="34" charset="0"/>
                      </a:endParaRPr>
                    </a:p>
                  </a:txBody>
                  <a:tcPr marL="0" marR="0" marT="0" marB="0" anchor="ctr"/>
                </a:tc>
                <a:extLst>
                  <a:ext uri="{0D108BD9-81ED-4DB2-BD59-A6C34878D82A}">
                    <a16:rowId xmlns:a16="http://schemas.microsoft.com/office/drawing/2014/main" val="2219826104"/>
                  </a:ext>
                </a:extLst>
              </a:tr>
            </a:tbl>
          </a:graphicData>
        </a:graphic>
      </p:graphicFrame>
      <p:graphicFrame>
        <p:nvGraphicFramePr>
          <p:cNvPr id="5" name="Tabla 4">
            <a:extLst>
              <a:ext uri="{FF2B5EF4-FFF2-40B4-BE49-F238E27FC236}">
                <a16:creationId xmlns:a16="http://schemas.microsoft.com/office/drawing/2014/main" id="{14B9F5FE-C321-0539-9CA1-B2C1D8514881}"/>
              </a:ext>
            </a:extLst>
          </p:cNvPr>
          <p:cNvGraphicFramePr>
            <a:graphicFrameLocks noGrp="1"/>
          </p:cNvGraphicFramePr>
          <p:nvPr>
            <p:extLst>
              <p:ext uri="{D42A27DB-BD31-4B8C-83A1-F6EECF244321}">
                <p14:modId xmlns:p14="http://schemas.microsoft.com/office/powerpoint/2010/main" val="221053357"/>
              </p:ext>
            </p:extLst>
          </p:nvPr>
        </p:nvGraphicFramePr>
        <p:xfrm>
          <a:off x="901431" y="914400"/>
          <a:ext cx="10246468" cy="5091939"/>
        </p:xfrm>
        <a:graphic>
          <a:graphicData uri="http://schemas.openxmlformats.org/drawingml/2006/table">
            <a:tbl>
              <a:tblPr/>
              <a:tblGrid>
                <a:gridCol w="5028005">
                  <a:extLst>
                    <a:ext uri="{9D8B030D-6E8A-4147-A177-3AD203B41FA5}">
                      <a16:colId xmlns:a16="http://schemas.microsoft.com/office/drawing/2014/main" val="3690213802"/>
                    </a:ext>
                  </a:extLst>
                </a:gridCol>
                <a:gridCol w="1961685">
                  <a:extLst>
                    <a:ext uri="{9D8B030D-6E8A-4147-A177-3AD203B41FA5}">
                      <a16:colId xmlns:a16="http://schemas.microsoft.com/office/drawing/2014/main" val="2540453312"/>
                    </a:ext>
                  </a:extLst>
                </a:gridCol>
                <a:gridCol w="1961685">
                  <a:extLst>
                    <a:ext uri="{9D8B030D-6E8A-4147-A177-3AD203B41FA5}">
                      <a16:colId xmlns:a16="http://schemas.microsoft.com/office/drawing/2014/main" val="2022942272"/>
                    </a:ext>
                  </a:extLst>
                </a:gridCol>
                <a:gridCol w="1295093">
                  <a:extLst>
                    <a:ext uri="{9D8B030D-6E8A-4147-A177-3AD203B41FA5}">
                      <a16:colId xmlns:a16="http://schemas.microsoft.com/office/drawing/2014/main" val="3692495575"/>
                    </a:ext>
                  </a:extLst>
                </a:gridCol>
              </a:tblGrid>
              <a:tr h="91637">
                <a:tc>
                  <a:txBody>
                    <a:bodyPr/>
                    <a:lstStyle/>
                    <a:p>
                      <a:pPr algn="ctr" fontAlgn="ctr"/>
                      <a:r>
                        <a:rPr lang="es-CO" sz="1400" b="1" i="0" u="none" strike="noStrike">
                          <a:solidFill>
                            <a:srgbClr val="000000"/>
                          </a:solidFill>
                          <a:effectLst/>
                          <a:latin typeface="Aptos Narrow" panose="020B0004020202020204" pitchFamily="34" charset="0"/>
                        </a:rPr>
                        <a:t>Sector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ptos Narrow" panose="020B0004020202020204" pitchFamily="34" charset="0"/>
                        </a:rPr>
                        <a:t>2024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ptos Narrow" panose="020B0004020202020204" pitchFamily="34" charset="0"/>
                        </a:rPr>
                        <a:t>2025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ctr" fontAlgn="ctr"/>
                      <a:r>
                        <a:rPr lang="es-CO" sz="1400" b="1" i="0" u="none" strike="noStrike">
                          <a:solidFill>
                            <a:srgbClr val="000000"/>
                          </a:solidFill>
                          <a:effectLst/>
                          <a:latin typeface="Aptos Narrow" panose="020B0004020202020204" pitchFamily="34" charset="0"/>
                        </a:rPr>
                        <a:t>Variación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extLst>
                  <a:ext uri="{0D108BD9-81ED-4DB2-BD59-A6C34878D82A}">
                    <a16:rowId xmlns:a16="http://schemas.microsoft.com/office/drawing/2014/main" val="2845347918"/>
                  </a:ext>
                </a:extLst>
              </a:tr>
              <a:tr h="183276">
                <a:tc>
                  <a:txBody>
                    <a:bodyPr/>
                    <a:lstStyle/>
                    <a:p>
                      <a:pPr algn="l" fontAlgn="ctr"/>
                      <a:r>
                        <a:rPr lang="es-CO" sz="1400" b="0" i="0" u="none" strike="noStrike">
                          <a:solidFill>
                            <a:srgbClr val="000000"/>
                          </a:solidFill>
                          <a:effectLst/>
                          <a:latin typeface="Aptos Narrow" panose="020B0004020202020204" pitchFamily="34" charset="0"/>
                        </a:rPr>
                        <a:t>Seguridad, Convivencia y Justicia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791.172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1.049.170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279462793"/>
                  </a:ext>
                </a:extLst>
              </a:tr>
              <a:tr h="164786">
                <a:tc>
                  <a:txBody>
                    <a:bodyPr/>
                    <a:lstStyle/>
                    <a:p>
                      <a:pPr algn="l" fontAlgn="ctr"/>
                      <a:r>
                        <a:rPr lang="es-CO" sz="1400" b="0" i="0" u="none" strike="noStrike">
                          <a:solidFill>
                            <a:srgbClr val="000000"/>
                          </a:solidFill>
                          <a:effectLst/>
                          <a:latin typeface="Aptos Narrow" panose="020B0004020202020204" pitchFamily="34" charset="0"/>
                        </a:rPr>
                        <a:t>Hábitat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1.465.727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1.909.067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5755381"/>
                  </a:ext>
                </a:extLst>
              </a:tr>
              <a:tr h="203132">
                <a:tc>
                  <a:txBody>
                    <a:bodyPr/>
                    <a:lstStyle/>
                    <a:p>
                      <a:pPr algn="l" fontAlgn="ctr"/>
                      <a:r>
                        <a:rPr lang="es-ES" sz="1400" b="0" i="0" u="none" strike="noStrike">
                          <a:solidFill>
                            <a:srgbClr val="000000"/>
                          </a:solidFill>
                          <a:effectLst/>
                          <a:latin typeface="Aptos Narrow" panose="020B0004020202020204" pitchFamily="34" charset="0"/>
                        </a:rPr>
                        <a:t>Desarrollo Económico, Industria y Turismo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264.437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343.334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09969373"/>
                  </a:ext>
                </a:extLst>
              </a:tr>
              <a:tr h="91637">
                <a:tc>
                  <a:txBody>
                    <a:bodyPr/>
                    <a:lstStyle/>
                    <a:p>
                      <a:pPr algn="l" fontAlgn="ctr"/>
                      <a:r>
                        <a:rPr lang="es-CO" sz="1400" b="0" i="0" u="none" strike="noStrike">
                          <a:solidFill>
                            <a:srgbClr val="000000"/>
                          </a:solidFill>
                          <a:effectLst/>
                          <a:latin typeface="Aptos Narrow" panose="020B0004020202020204" pitchFamily="34" charset="0"/>
                        </a:rPr>
                        <a:t>Ambiente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388.105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497.308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618895617"/>
                  </a:ext>
                </a:extLst>
              </a:tr>
              <a:tr h="183276">
                <a:tc>
                  <a:txBody>
                    <a:bodyPr/>
                    <a:lstStyle/>
                    <a:p>
                      <a:pPr algn="l" fontAlgn="ctr"/>
                      <a:r>
                        <a:rPr lang="es-CO" sz="1400" b="0" i="0" u="none" strike="noStrike">
                          <a:solidFill>
                            <a:srgbClr val="000000"/>
                          </a:solidFill>
                          <a:effectLst/>
                          <a:latin typeface="Aptos Narrow" panose="020B0004020202020204" pitchFamily="34" charset="0"/>
                        </a:rPr>
                        <a:t>Movilidad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4.799.077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5.936.157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79974828"/>
                  </a:ext>
                </a:extLst>
              </a:tr>
              <a:tr h="183276">
                <a:tc>
                  <a:txBody>
                    <a:bodyPr/>
                    <a:lstStyle/>
                    <a:p>
                      <a:pPr algn="l" fontAlgn="ctr"/>
                      <a:r>
                        <a:rPr lang="es-CO" sz="1400" b="0" i="0" u="none" strike="noStrike">
                          <a:solidFill>
                            <a:srgbClr val="000000"/>
                          </a:solidFill>
                          <a:effectLst/>
                          <a:latin typeface="Aptos Narrow" panose="020B0004020202020204" pitchFamily="34" charset="0"/>
                        </a:rPr>
                        <a:t>Cultura, Recreación y Deporte</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1.073.070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1.309.081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47591904"/>
                  </a:ext>
                </a:extLst>
              </a:tr>
              <a:tr h="174111">
                <a:tc>
                  <a:txBody>
                    <a:bodyPr/>
                    <a:lstStyle/>
                    <a:p>
                      <a:pPr algn="l" fontAlgn="ctr"/>
                      <a:r>
                        <a:rPr lang="es-CO" sz="1400" b="0" i="0" u="none" strike="noStrike">
                          <a:solidFill>
                            <a:srgbClr val="000000"/>
                          </a:solidFill>
                          <a:effectLst/>
                          <a:latin typeface="Aptos Narrow" panose="020B0004020202020204" pitchFamily="34" charset="0"/>
                        </a:rPr>
                        <a:t>Hacienda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1.523.995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1.782.742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648515534"/>
                  </a:ext>
                </a:extLst>
              </a:tr>
              <a:tr h="91637">
                <a:tc>
                  <a:txBody>
                    <a:bodyPr/>
                    <a:lstStyle/>
                    <a:p>
                      <a:pPr algn="l" fontAlgn="ctr"/>
                      <a:r>
                        <a:rPr lang="es-CO" sz="1400" b="0" i="0" u="none" strike="noStrike">
                          <a:solidFill>
                            <a:srgbClr val="000000"/>
                          </a:solidFill>
                          <a:effectLst/>
                          <a:latin typeface="Aptos Narrow" panose="020B0004020202020204" pitchFamily="34" charset="0"/>
                        </a:rPr>
                        <a:t>Educación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7.247.019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8.404.103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82007786"/>
                  </a:ext>
                </a:extLst>
              </a:tr>
              <a:tr h="91637">
                <a:tc>
                  <a:txBody>
                    <a:bodyPr/>
                    <a:lstStyle/>
                    <a:p>
                      <a:pPr algn="l" fontAlgn="ctr"/>
                      <a:r>
                        <a:rPr lang="es-CO" sz="1400" b="0" i="0" u="none" strike="noStrike">
                          <a:solidFill>
                            <a:srgbClr val="000000"/>
                          </a:solidFill>
                          <a:effectLst/>
                          <a:latin typeface="Aptos Narrow" panose="020B0004020202020204" pitchFamily="34" charset="0"/>
                        </a:rPr>
                        <a:t>Mujer</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122.389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141.143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080546687"/>
                  </a:ext>
                </a:extLst>
              </a:tr>
              <a:tr h="183276">
                <a:tc>
                  <a:txBody>
                    <a:bodyPr/>
                    <a:lstStyle/>
                    <a:p>
                      <a:pPr algn="l" fontAlgn="ctr"/>
                      <a:r>
                        <a:rPr lang="es-CO" sz="1400" b="0" i="0" u="none" strike="noStrike">
                          <a:solidFill>
                            <a:srgbClr val="000000"/>
                          </a:solidFill>
                          <a:effectLst/>
                          <a:latin typeface="Aptos Narrow" panose="020B0004020202020204" pitchFamily="34" charset="0"/>
                        </a:rPr>
                        <a:t>Gestión Pública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253.487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292.019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096111111"/>
                  </a:ext>
                </a:extLst>
              </a:tr>
              <a:tr h="174111">
                <a:tc>
                  <a:txBody>
                    <a:bodyPr/>
                    <a:lstStyle/>
                    <a:p>
                      <a:pPr algn="l" fontAlgn="ctr"/>
                      <a:r>
                        <a:rPr lang="es-CO" sz="1400" b="0" i="0" u="none" strike="noStrike">
                          <a:solidFill>
                            <a:srgbClr val="000000"/>
                          </a:solidFill>
                          <a:effectLst/>
                          <a:latin typeface="Aptos Narrow" panose="020B0004020202020204" pitchFamily="34" charset="0"/>
                        </a:rPr>
                        <a:t>Planeación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190.010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213.264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4198559"/>
                  </a:ext>
                </a:extLst>
              </a:tr>
              <a:tr h="174111">
                <a:tc>
                  <a:txBody>
                    <a:bodyPr/>
                    <a:lstStyle/>
                    <a:p>
                      <a:pPr algn="l" fontAlgn="ctr"/>
                      <a:r>
                        <a:rPr lang="es-CO" sz="1400" b="0" i="0" u="none" strike="noStrike">
                          <a:solidFill>
                            <a:srgbClr val="000000"/>
                          </a:solidFill>
                          <a:effectLst/>
                          <a:latin typeface="Aptos Narrow" panose="020B0004020202020204" pitchFamily="34" charset="0"/>
                        </a:rPr>
                        <a:t>Gestión Jurídica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39.391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44.064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742099347"/>
                  </a:ext>
                </a:extLst>
              </a:tr>
              <a:tr h="183276">
                <a:tc>
                  <a:txBody>
                    <a:bodyPr/>
                    <a:lstStyle/>
                    <a:p>
                      <a:pPr algn="l" fontAlgn="ctr"/>
                      <a:r>
                        <a:rPr lang="es-CO" sz="1400" b="0" i="0" u="none" strike="noStrike">
                          <a:solidFill>
                            <a:srgbClr val="000000"/>
                          </a:solidFill>
                          <a:effectLst/>
                          <a:latin typeface="Aptos Narrow" panose="020B0004020202020204" pitchFamily="34" charset="0"/>
                        </a:rPr>
                        <a:t>Gobierno</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336.036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369.524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95215695"/>
                  </a:ext>
                </a:extLst>
              </a:tr>
              <a:tr h="91637">
                <a:tc>
                  <a:txBody>
                    <a:bodyPr/>
                    <a:lstStyle/>
                    <a:p>
                      <a:pPr algn="l" fontAlgn="ctr"/>
                      <a:r>
                        <a:rPr lang="es-CO" sz="1400" b="0" i="0" u="none" strike="noStrike">
                          <a:solidFill>
                            <a:srgbClr val="000000"/>
                          </a:solidFill>
                          <a:effectLst/>
                          <a:latin typeface="Aptos Narrow" panose="020B0004020202020204" pitchFamily="34" charset="0"/>
                        </a:rPr>
                        <a:t>Órg de Control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614.172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654.788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2380836488"/>
                  </a:ext>
                </a:extLst>
              </a:tr>
              <a:tr h="91637">
                <a:tc>
                  <a:txBody>
                    <a:bodyPr/>
                    <a:lstStyle/>
                    <a:p>
                      <a:pPr algn="l" fontAlgn="ctr"/>
                      <a:r>
                        <a:rPr lang="es-CO" sz="1400" b="0" i="0" u="none" strike="noStrike">
                          <a:solidFill>
                            <a:srgbClr val="000000"/>
                          </a:solidFill>
                          <a:effectLst/>
                          <a:latin typeface="Aptos Narrow" panose="020B0004020202020204" pitchFamily="34" charset="0"/>
                        </a:rPr>
                        <a:t>Integración Social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2.325.349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2.477.977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94183169"/>
                  </a:ext>
                </a:extLst>
              </a:tr>
              <a:tr h="274913">
                <a:tc>
                  <a:txBody>
                    <a:bodyPr/>
                    <a:lstStyle/>
                    <a:p>
                      <a:pPr algn="l" fontAlgn="ctr"/>
                      <a:r>
                        <a:rPr lang="es-CO" sz="1400" b="0" i="0" u="none" strike="noStrike">
                          <a:solidFill>
                            <a:srgbClr val="000000"/>
                          </a:solidFill>
                          <a:effectLst/>
                          <a:latin typeface="Aptos Narrow" panose="020B0004020202020204" pitchFamily="34" charset="0"/>
                        </a:rPr>
                        <a:t>Salud</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4.496.379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4.693.653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40837802"/>
                  </a:ext>
                </a:extLst>
              </a:tr>
              <a:tr h="91637">
                <a:tc>
                  <a:txBody>
                    <a:bodyPr/>
                    <a:lstStyle/>
                    <a:p>
                      <a:pPr algn="l" fontAlgn="ctr"/>
                      <a:r>
                        <a:rPr lang="es-CO" sz="1400" b="0" i="0" u="none" strike="noStrike">
                          <a:solidFill>
                            <a:srgbClr val="000000"/>
                          </a:solidFill>
                          <a:effectLst/>
                          <a:latin typeface="Aptos Narrow" panose="020B0004020202020204" pitchFamily="34" charset="0"/>
                        </a:rPr>
                        <a:t>Servicio de la Deuda</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2.082.599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2.029.135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56899480"/>
                  </a:ext>
                </a:extLst>
              </a:tr>
              <a:tr h="274913">
                <a:tc>
                  <a:txBody>
                    <a:bodyPr/>
                    <a:lstStyle/>
                    <a:p>
                      <a:pPr algn="l" fontAlgn="ctr"/>
                      <a:r>
                        <a:rPr lang="es-CO" sz="1400" b="1" i="0" u="none" strike="noStrike">
                          <a:solidFill>
                            <a:srgbClr val="000000"/>
                          </a:solidFill>
                          <a:effectLst/>
                          <a:latin typeface="Aptos Narrow" panose="020B0004020202020204" pitchFamily="34" charset="0"/>
                        </a:rPr>
                        <a:t>Subtotal funcionamiento e inversión</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r" fontAlgn="ctr"/>
                      <a:r>
                        <a:rPr lang="es-CO" sz="1400" b="1" i="0" u="none" strike="noStrike">
                          <a:solidFill>
                            <a:srgbClr val="000000"/>
                          </a:solidFill>
                          <a:effectLst/>
                          <a:latin typeface="Aptos Narrow" panose="020B0004020202020204" pitchFamily="34" charset="0"/>
                        </a:rPr>
                        <a:t>28.012.415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r" fontAlgn="ctr"/>
                      <a:r>
                        <a:rPr lang="es-CO" sz="1400" b="1" i="0" u="none" strike="noStrike">
                          <a:solidFill>
                            <a:srgbClr val="000000"/>
                          </a:solidFill>
                          <a:effectLst/>
                          <a:latin typeface="Aptos Narrow" panose="020B0004020202020204" pitchFamily="34" charset="0"/>
                        </a:rPr>
                        <a:t>32.146.526</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tc>
                  <a:txBody>
                    <a:bodyPr/>
                    <a:lstStyle/>
                    <a:p>
                      <a:pPr algn="r" fontAlgn="ctr"/>
                      <a:r>
                        <a:rPr lang="es-CO" sz="1400" b="1" i="0" u="none" strike="noStrike">
                          <a:solidFill>
                            <a:srgbClr val="000000"/>
                          </a:solidFill>
                          <a:effectLst/>
                          <a:latin typeface="Aptos Narrow" panose="020B0004020202020204" pitchFamily="34" charset="0"/>
                        </a:rPr>
                        <a:t>15%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248243755"/>
                  </a:ext>
                </a:extLst>
              </a:tr>
              <a:tr h="174111">
                <a:tc>
                  <a:txBody>
                    <a:bodyPr/>
                    <a:lstStyle/>
                    <a:p>
                      <a:pPr algn="l" fontAlgn="ctr"/>
                      <a:r>
                        <a:rPr lang="es-CO" sz="1400" b="0" i="0" u="none" strike="noStrike">
                          <a:solidFill>
                            <a:srgbClr val="000000"/>
                          </a:solidFill>
                          <a:effectLst/>
                          <a:latin typeface="Aptos Narrow" panose="020B0004020202020204" pitchFamily="34" charset="0"/>
                        </a:rPr>
                        <a:t>FET</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3.077.169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3.091.064</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186739922"/>
                  </a:ext>
                </a:extLst>
              </a:tr>
              <a:tr h="274913">
                <a:tc>
                  <a:txBody>
                    <a:bodyPr/>
                    <a:lstStyle/>
                    <a:p>
                      <a:pPr algn="l" fontAlgn="ctr"/>
                      <a:r>
                        <a:rPr lang="es-CO" sz="1400" b="0" i="0" u="none" strike="noStrike">
                          <a:solidFill>
                            <a:srgbClr val="000000"/>
                          </a:solidFill>
                          <a:effectLst/>
                          <a:latin typeface="Aptos Narrow" panose="020B0004020202020204" pitchFamily="34" charset="0"/>
                        </a:rPr>
                        <a:t>FDL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1.720.503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1.890.111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83911257"/>
                  </a:ext>
                </a:extLst>
              </a:tr>
              <a:tr h="186551">
                <a:tc>
                  <a:txBody>
                    <a:bodyPr/>
                    <a:lstStyle/>
                    <a:p>
                      <a:pPr algn="l" fontAlgn="ctr"/>
                      <a:r>
                        <a:rPr lang="es-CO" sz="1400" b="0" i="0" u="none" strike="noStrike">
                          <a:solidFill>
                            <a:srgbClr val="000000"/>
                          </a:solidFill>
                          <a:effectLst/>
                          <a:latin typeface="Aptos Narrow" panose="020B0004020202020204" pitchFamily="34" charset="0"/>
                        </a:rPr>
                        <a:t>Otras transferencias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1.190.721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1.305.042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400" b="0" i="0" u="none" strike="noStrike">
                          <a:solidFill>
                            <a:srgbClr val="000000"/>
                          </a:solidFill>
                          <a:effectLst/>
                          <a:latin typeface="Aptos Narrow" panose="020B000402020202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878625078"/>
                  </a:ext>
                </a:extLst>
              </a:tr>
              <a:tr h="91637">
                <a:tc>
                  <a:txBody>
                    <a:bodyPr/>
                    <a:lstStyle/>
                    <a:p>
                      <a:pPr algn="l" fontAlgn="ctr"/>
                      <a:r>
                        <a:rPr lang="es-CO" sz="1400" b="1" i="0" u="none" strike="noStrike">
                          <a:solidFill>
                            <a:srgbClr val="000000"/>
                          </a:solidFill>
                          <a:effectLst/>
                          <a:latin typeface="Aptos Narrow" panose="020B0004020202020204" pitchFamily="34" charset="0"/>
                        </a:rPr>
                        <a:t>Total Presupuesto Anual</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r" fontAlgn="ctr"/>
                      <a:r>
                        <a:rPr lang="es-CO" sz="1400" b="1" i="0" u="none" strike="noStrike">
                          <a:solidFill>
                            <a:srgbClr val="000000"/>
                          </a:solidFill>
                          <a:effectLst/>
                          <a:latin typeface="Aptos Narrow" panose="020B0004020202020204" pitchFamily="34" charset="0"/>
                        </a:rPr>
                        <a:t>34.000.808</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r" fontAlgn="ctr"/>
                      <a:r>
                        <a:rPr lang="es-CO" sz="1400" b="1" i="0" u="none" strike="noStrike">
                          <a:solidFill>
                            <a:srgbClr val="000000"/>
                          </a:solidFill>
                          <a:effectLst/>
                          <a:latin typeface="Aptos Narrow" panose="020B0004020202020204" pitchFamily="34" charset="0"/>
                        </a:rPr>
                        <a:t>38.432.743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r" fontAlgn="ctr"/>
                      <a:r>
                        <a:rPr lang="es-CO" sz="1400" b="1" i="0" u="none" strike="noStrike">
                          <a:solidFill>
                            <a:srgbClr val="000000"/>
                          </a:solidFill>
                          <a:effectLst/>
                          <a:latin typeface="Aptos Narrow" panose="020B000402020202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extLst>
                  <a:ext uri="{0D108BD9-81ED-4DB2-BD59-A6C34878D82A}">
                    <a16:rowId xmlns:a16="http://schemas.microsoft.com/office/drawing/2014/main" val="465689696"/>
                  </a:ext>
                </a:extLst>
              </a:tr>
            </a:tbl>
          </a:graphicData>
        </a:graphic>
      </p:graphicFrame>
    </p:spTree>
    <p:extLst>
      <p:ext uri="{BB962C8B-B14F-4D97-AF65-F5344CB8AC3E}">
        <p14:creationId xmlns:p14="http://schemas.microsoft.com/office/powerpoint/2010/main" val="1162905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584684FD-5A49-2239-344C-3ABCC2518F0E}"/>
              </a:ext>
            </a:extLst>
          </p:cNvPr>
          <p:cNvGraphicFramePr>
            <a:graphicFrameLocks/>
          </p:cNvGraphicFramePr>
          <p:nvPr>
            <p:extLst>
              <p:ext uri="{D42A27DB-BD31-4B8C-83A1-F6EECF244321}">
                <p14:modId xmlns:p14="http://schemas.microsoft.com/office/powerpoint/2010/main" val="450712245"/>
              </p:ext>
            </p:extLst>
          </p:nvPr>
        </p:nvGraphicFramePr>
        <p:xfrm>
          <a:off x="3210443" y="866083"/>
          <a:ext cx="9455356" cy="5014430"/>
        </p:xfrm>
        <a:graphic>
          <a:graphicData uri="http://schemas.openxmlformats.org/drawingml/2006/chart">
            <c:chart xmlns:c="http://schemas.openxmlformats.org/drawingml/2006/chart" xmlns:r="http://schemas.openxmlformats.org/officeDocument/2006/relationships" r:id="rId2"/>
          </a:graphicData>
        </a:graphic>
      </p:graphicFrame>
      <p:sp>
        <p:nvSpPr>
          <p:cNvPr id="2" name="CuadroTexto 1">
            <a:extLst>
              <a:ext uri="{FF2B5EF4-FFF2-40B4-BE49-F238E27FC236}">
                <a16:creationId xmlns:a16="http://schemas.microsoft.com/office/drawing/2014/main" id="{FE5F8593-4610-5911-B27E-9667D1155FD2}"/>
              </a:ext>
            </a:extLst>
          </p:cNvPr>
          <p:cNvSpPr txBox="1"/>
          <p:nvPr/>
        </p:nvSpPr>
        <p:spPr>
          <a:xfrm>
            <a:off x="613410" y="131950"/>
            <a:ext cx="8086428" cy="480131"/>
          </a:xfrm>
          <a:prstGeom prst="rect">
            <a:avLst/>
          </a:prstGeom>
        </p:spPr>
        <p:txBody>
          <a:bodyPr/>
          <a:lstStyle>
            <a:defPPr>
              <a:defRPr lang="en-US"/>
            </a:defPPr>
            <a:lvl1pPr>
              <a:lnSpc>
                <a:spcPct val="90000"/>
              </a:lnSpc>
              <a:spcBef>
                <a:spcPct val="0"/>
              </a:spcBef>
              <a:defRPr sz="2800">
                <a:solidFill>
                  <a:srgbClr val="0070C0"/>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MX" sz="2800" b="0" i="0" u="none" strike="noStrike" kern="1200" cap="none" spc="0" normalizeH="0" baseline="0" noProof="0">
                <a:ln>
                  <a:noFill/>
                </a:ln>
                <a:solidFill>
                  <a:srgbClr val="00296C"/>
                </a:solidFill>
                <a:effectLst/>
                <a:uLnTx/>
                <a:uFillTx/>
                <a:latin typeface="Oswald Medium"/>
                <a:ea typeface="+mj-ea"/>
                <a:cs typeface="+mj-cs"/>
              </a:rPr>
              <a:t>Distribución por Sectores Presupuesto Anual</a:t>
            </a:r>
            <a:endParaRPr kumimoji="0" lang="en-US" sz="2800" b="0" i="0" u="none" strike="noStrike" kern="1200" cap="none" spc="0" normalizeH="0" baseline="0" noProof="0">
              <a:ln>
                <a:noFill/>
              </a:ln>
              <a:solidFill>
                <a:srgbClr val="00296C"/>
              </a:solidFill>
              <a:effectLst/>
              <a:uLnTx/>
              <a:uFillTx/>
              <a:latin typeface="Oswald Medium"/>
              <a:ea typeface="+mj-ea"/>
              <a:cs typeface="+mj-cs"/>
            </a:endParaRPr>
          </a:p>
        </p:txBody>
      </p:sp>
      <p:sp>
        <p:nvSpPr>
          <p:cNvPr id="14" name="Flecha: a la izquierda y arriba 13">
            <a:extLst>
              <a:ext uri="{FF2B5EF4-FFF2-40B4-BE49-F238E27FC236}">
                <a16:creationId xmlns:a16="http://schemas.microsoft.com/office/drawing/2014/main" id="{1A849DF2-6912-8600-3C0E-5A552C404E13}"/>
              </a:ext>
            </a:extLst>
          </p:cNvPr>
          <p:cNvSpPr/>
          <p:nvPr/>
        </p:nvSpPr>
        <p:spPr>
          <a:xfrm>
            <a:off x="4010177" y="1913902"/>
            <a:ext cx="1567543" cy="315857"/>
          </a:xfrm>
          <a:prstGeom prst="leftUpArrow">
            <a:avLst/>
          </a:prstGeom>
          <a:solidFill>
            <a:srgbClr val="DAA6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Lexend Deca"/>
              <a:ea typeface="+mn-ea"/>
              <a:cs typeface="+mn-cs"/>
            </a:endParaRPr>
          </a:p>
        </p:txBody>
      </p:sp>
      <p:pic>
        <p:nvPicPr>
          <p:cNvPr id="13" name="Gráfico 12" descr="Hombre con bastón con relleno sólido">
            <a:extLst>
              <a:ext uri="{FF2B5EF4-FFF2-40B4-BE49-F238E27FC236}">
                <a16:creationId xmlns:a16="http://schemas.microsoft.com/office/drawing/2014/main" id="{57604279-C0D5-8852-8329-F22B70E113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77720" y="5157000"/>
            <a:ext cx="624050" cy="610272"/>
          </a:xfrm>
          <a:prstGeom prst="rect">
            <a:avLst/>
          </a:prstGeom>
        </p:spPr>
      </p:pic>
      <p:pic>
        <p:nvPicPr>
          <p:cNvPr id="15" name="Gráfico 14">
            <a:extLst>
              <a:ext uri="{FF2B5EF4-FFF2-40B4-BE49-F238E27FC236}">
                <a16:creationId xmlns:a16="http://schemas.microsoft.com/office/drawing/2014/main" id="{1482C544-FB5D-CB6D-2166-94C0D1A146D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53490" y="1365745"/>
            <a:ext cx="1119058" cy="418039"/>
          </a:xfrm>
          <a:prstGeom prst="rect">
            <a:avLst/>
          </a:prstGeom>
        </p:spPr>
      </p:pic>
      <p:pic>
        <p:nvPicPr>
          <p:cNvPr id="16" name="Gráfico 15" descr="Birrete con relleno sólido">
            <a:extLst>
              <a:ext uri="{FF2B5EF4-FFF2-40B4-BE49-F238E27FC236}">
                <a16:creationId xmlns:a16="http://schemas.microsoft.com/office/drawing/2014/main" id="{0B044FD7-3A23-BF1F-91E2-34A909DEBE9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181033" y="3952909"/>
            <a:ext cx="914400" cy="914400"/>
          </a:xfrm>
          <a:prstGeom prst="rect">
            <a:avLst/>
          </a:prstGeom>
        </p:spPr>
      </p:pic>
      <p:pic>
        <p:nvPicPr>
          <p:cNvPr id="17" name="Gráfico 16" descr="Corazón con pulso con relleno sólido">
            <a:extLst>
              <a:ext uri="{FF2B5EF4-FFF2-40B4-BE49-F238E27FC236}">
                <a16:creationId xmlns:a16="http://schemas.microsoft.com/office/drawing/2014/main" id="{AD1DFC2D-D55E-F2C3-60CB-70E592E80B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80921" y="5682892"/>
            <a:ext cx="914400" cy="914400"/>
          </a:xfrm>
          <a:prstGeom prst="rect">
            <a:avLst/>
          </a:prstGeom>
        </p:spPr>
      </p:pic>
      <p:sp>
        <p:nvSpPr>
          <p:cNvPr id="18" name="TextBox 5">
            <a:extLst>
              <a:ext uri="{FF2B5EF4-FFF2-40B4-BE49-F238E27FC236}">
                <a16:creationId xmlns:a16="http://schemas.microsoft.com/office/drawing/2014/main" id="{EC2A0DF4-26D7-E0B0-16AF-2E98CEDF3225}"/>
              </a:ext>
            </a:extLst>
          </p:cNvPr>
          <p:cNvSpPr txBox="1"/>
          <p:nvPr/>
        </p:nvSpPr>
        <p:spPr>
          <a:xfrm>
            <a:off x="8395321" y="686653"/>
            <a:ext cx="338483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Cifras</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en</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billones </a:t>
            </a:r>
            <a:r>
              <a:rPr kumimoji="0" lang="en-US"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de pesos </a:t>
            </a:r>
            <a:r>
              <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corrientes</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mn-cs"/>
            </a:endParaRPr>
          </a:p>
        </p:txBody>
      </p:sp>
      <p:sp>
        <p:nvSpPr>
          <p:cNvPr id="19" name="CuadroTexto 18">
            <a:extLst>
              <a:ext uri="{FF2B5EF4-FFF2-40B4-BE49-F238E27FC236}">
                <a16:creationId xmlns:a16="http://schemas.microsoft.com/office/drawing/2014/main" id="{FC1623B4-5EC1-BDED-59C1-AF3DE866D2A5}"/>
              </a:ext>
            </a:extLst>
          </p:cNvPr>
          <p:cNvSpPr txBox="1"/>
          <p:nvPr/>
        </p:nvSpPr>
        <p:spPr>
          <a:xfrm>
            <a:off x="0" y="6479829"/>
            <a:ext cx="161020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lgn="ctr">
              <a:defRPr sz="1000">
                <a:latin typeface="Aptos" panose="020B0004020202020204" pitchFamily="34" charset="0"/>
                <a:cs typeface="Calibri"/>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rPr>
              <a:t>Fuente: SHD-DDP - SFD</a:t>
            </a:r>
            <a:endParaRPr kumimoji="0" lang="es-CO" sz="1000" b="0" i="0" u="none" strike="noStrike" kern="1200" cap="none" spc="0" normalizeH="0" baseline="0" noProof="0">
              <a:ln>
                <a:noFill/>
              </a:ln>
              <a:solidFill>
                <a:srgbClr val="232A34"/>
              </a:solidFill>
              <a:effectLst/>
              <a:uLnTx/>
              <a:uFillTx/>
              <a:latin typeface="Aptos" panose="020B0004020202020204" pitchFamily="34" charset="0"/>
              <a:ea typeface="+mn-ea"/>
              <a:cs typeface="Calibri"/>
            </a:endParaRPr>
          </a:p>
        </p:txBody>
      </p:sp>
      <p:graphicFrame>
        <p:nvGraphicFramePr>
          <p:cNvPr id="5" name="Tabla 4">
            <a:extLst>
              <a:ext uri="{FF2B5EF4-FFF2-40B4-BE49-F238E27FC236}">
                <a16:creationId xmlns:a16="http://schemas.microsoft.com/office/drawing/2014/main" id="{70F981B6-35D6-1DF2-1607-ABF7CE58F100}"/>
              </a:ext>
            </a:extLst>
          </p:cNvPr>
          <p:cNvGraphicFramePr>
            <a:graphicFrameLocks noGrp="1"/>
          </p:cNvGraphicFramePr>
          <p:nvPr>
            <p:extLst>
              <p:ext uri="{D42A27DB-BD31-4B8C-83A1-F6EECF244321}">
                <p14:modId xmlns:p14="http://schemas.microsoft.com/office/powerpoint/2010/main" val="3094473632"/>
              </p:ext>
            </p:extLst>
          </p:nvPr>
        </p:nvGraphicFramePr>
        <p:xfrm>
          <a:off x="696880" y="2011670"/>
          <a:ext cx="3283882" cy="2865120"/>
        </p:xfrm>
        <a:graphic>
          <a:graphicData uri="http://schemas.openxmlformats.org/drawingml/2006/table">
            <a:tbl>
              <a:tblPr/>
              <a:tblGrid>
                <a:gridCol w="2663593">
                  <a:extLst>
                    <a:ext uri="{9D8B030D-6E8A-4147-A177-3AD203B41FA5}">
                      <a16:colId xmlns:a16="http://schemas.microsoft.com/office/drawing/2014/main" val="159576655"/>
                    </a:ext>
                  </a:extLst>
                </a:gridCol>
                <a:gridCol w="620289">
                  <a:extLst>
                    <a:ext uri="{9D8B030D-6E8A-4147-A177-3AD203B41FA5}">
                      <a16:colId xmlns:a16="http://schemas.microsoft.com/office/drawing/2014/main" val="1835219851"/>
                    </a:ext>
                  </a:extLst>
                </a:gridCol>
              </a:tblGrid>
              <a:tr h="238755">
                <a:tc>
                  <a:txBody>
                    <a:bodyPr/>
                    <a:lstStyle/>
                    <a:p>
                      <a:pPr algn="l" fontAlgn="ctr"/>
                      <a:r>
                        <a:rPr lang="es-CO" sz="2000" b="1" i="0" u="none" strike="noStrike">
                          <a:solidFill>
                            <a:srgbClr val="000000"/>
                          </a:solidFill>
                          <a:effectLst/>
                          <a:latin typeface="Aptos Narrow" panose="020B0004020202020204" pitchFamily="34" charset="0"/>
                        </a:rPr>
                        <a:t>Otros sectores</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tc>
                  <a:txBody>
                    <a:bodyPr/>
                    <a:lstStyle/>
                    <a:p>
                      <a:pPr algn="r" fontAlgn="ctr"/>
                      <a:r>
                        <a:rPr lang="es-CO" sz="2000" b="1" i="0" u="none" strike="noStrike">
                          <a:solidFill>
                            <a:srgbClr val="000000"/>
                          </a:solidFill>
                          <a:effectLst/>
                          <a:latin typeface="Aptos Narrow" panose="020B0004020202020204" pitchFamily="34" charset="0"/>
                        </a:rPr>
                        <a:t>7.9</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chemeClr val="accent1"/>
                    </a:solidFill>
                  </a:tcPr>
                </a:tc>
                <a:extLst>
                  <a:ext uri="{0D108BD9-81ED-4DB2-BD59-A6C34878D82A}">
                    <a16:rowId xmlns:a16="http://schemas.microsoft.com/office/drawing/2014/main" val="960483800"/>
                  </a:ext>
                </a:extLst>
              </a:tr>
              <a:tr h="143253">
                <a:tc>
                  <a:txBody>
                    <a:bodyPr/>
                    <a:lstStyle/>
                    <a:p>
                      <a:pPr algn="l" fontAlgn="ctr"/>
                      <a:r>
                        <a:rPr lang="es-CO" sz="1200" b="0" i="0" u="none" strike="noStrike">
                          <a:solidFill>
                            <a:srgbClr val="000000"/>
                          </a:solidFill>
                          <a:effectLst/>
                          <a:latin typeface="Aptos Narrow" panose="020B0004020202020204" pitchFamily="34" charset="0"/>
                        </a:rPr>
                        <a:t> Servicio de la deuda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2.0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49888861"/>
                  </a:ext>
                </a:extLst>
              </a:tr>
              <a:tr h="143253">
                <a:tc>
                  <a:txBody>
                    <a:bodyPr/>
                    <a:lstStyle/>
                    <a:p>
                      <a:pPr algn="l" fontAlgn="ctr"/>
                      <a:r>
                        <a:rPr lang="es-ES" sz="1200" b="0" i="0" u="none" strike="noStrike">
                          <a:solidFill>
                            <a:srgbClr val="000000"/>
                          </a:solidFill>
                          <a:effectLst/>
                          <a:latin typeface="Aptos Narrow" panose="020B0004020202020204" pitchFamily="34" charset="0"/>
                        </a:rPr>
                        <a:t> Otras transferencias (CAR. Río Bogotá. ARM. RAPE. Maloka. Invest In Bogotá. Estampilla U. Pedagógica y Nacional)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279727490"/>
                  </a:ext>
                </a:extLst>
              </a:tr>
              <a:tr h="143253">
                <a:tc>
                  <a:txBody>
                    <a:bodyPr/>
                    <a:lstStyle/>
                    <a:p>
                      <a:pPr algn="l" fontAlgn="ctr"/>
                      <a:r>
                        <a:rPr lang="es-CO" sz="1200" b="0" i="0" u="none" strike="noStrike">
                          <a:solidFill>
                            <a:srgbClr val="000000"/>
                          </a:solidFill>
                          <a:effectLst/>
                          <a:latin typeface="Aptos Narrow" panose="020B0004020202020204" pitchFamily="34" charset="0"/>
                        </a:rPr>
                        <a:t> Cultura. Recreación y Deporte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1.3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041239573"/>
                  </a:ext>
                </a:extLst>
              </a:tr>
              <a:tr h="166179">
                <a:tc>
                  <a:txBody>
                    <a:bodyPr/>
                    <a:lstStyle/>
                    <a:p>
                      <a:pPr algn="l" fontAlgn="ctr"/>
                      <a:r>
                        <a:rPr lang="es-CO" sz="1200" b="0" i="0" u="none" strike="noStrike">
                          <a:solidFill>
                            <a:srgbClr val="000000"/>
                          </a:solidFill>
                          <a:effectLst/>
                          <a:latin typeface="Aptos Narrow" panose="020B0004020202020204" pitchFamily="34" charset="0"/>
                        </a:rPr>
                        <a:t> Seguridad. Convivencia y Justicia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1.0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38030895"/>
                  </a:ext>
                </a:extLst>
              </a:tr>
              <a:tr h="286506">
                <a:tc>
                  <a:txBody>
                    <a:bodyPr/>
                    <a:lstStyle/>
                    <a:p>
                      <a:pPr algn="l" fontAlgn="ctr"/>
                      <a:r>
                        <a:rPr lang="es-ES" sz="1200" b="0" i="0" u="none" strike="noStrike">
                          <a:solidFill>
                            <a:srgbClr val="000000"/>
                          </a:solidFill>
                          <a:effectLst/>
                          <a:latin typeface="Aptos Narrow" panose="020B0004020202020204" pitchFamily="34" charset="0"/>
                        </a:rPr>
                        <a:t> Otras Entidades (Veeduría. Contraloría y Personería)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0.7</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558931615"/>
                  </a:ext>
                </a:extLst>
              </a:tr>
              <a:tr h="143253">
                <a:tc>
                  <a:txBody>
                    <a:bodyPr/>
                    <a:lstStyle/>
                    <a:p>
                      <a:pPr algn="l" fontAlgn="ctr"/>
                      <a:r>
                        <a:rPr lang="es-CO" sz="1200" b="0" i="0" u="none" strike="noStrike">
                          <a:solidFill>
                            <a:srgbClr val="000000"/>
                          </a:solidFill>
                          <a:effectLst/>
                          <a:latin typeface="Aptos Narrow" panose="020B0004020202020204" pitchFamily="34" charset="0"/>
                        </a:rPr>
                        <a:t> Ambiente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0.5</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33408006"/>
                  </a:ext>
                </a:extLst>
              </a:tr>
              <a:tr h="143253">
                <a:tc>
                  <a:txBody>
                    <a:bodyPr/>
                    <a:lstStyle/>
                    <a:p>
                      <a:pPr algn="l" fontAlgn="ctr"/>
                      <a:r>
                        <a:rPr lang="es-CO" sz="1200" b="0" i="0" u="none" strike="noStrike">
                          <a:solidFill>
                            <a:srgbClr val="000000"/>
                          </a:solidFill>
                          <a:effectLst/>
                          <a:latin typeface="Aptos Narrow" panose="020B0004020202020204" pitchFamily="34" charset="0"/>
                        </a:rPr>
                        <a:t> Desarrollo Económico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4054201270"/>
                  </a:ext>
                </a:extLst>
              </a:tr>
              <a:tr h="143253">
                <a:tc>
                  <a:txBody>
                    <a:bodyPr/>
                    <a:lstStyle/>
                    <a:p>
                      <a:pPr algn="l" fontAlgn="ctr"/>
                      <a:r>
                        <a:rPr lang="es-CO" sz="1200" b="0" i="0" u="none" strike="noStrike">
                          <a:solidFill>
                            <a:srgbClr val="000000"/>
                          </a:solidFill>
                          <a:effectLst/>
                          <a:latin typeface="Aptos Narrow" panose="020B0004020202020204" pitchFamily="34" charset="0"/>
                        </a:rPr>
                        <a:t> Gestión Publica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0.3</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06469111"/>
                  </a:ext>
                </a:extLst>
              </a:tr>
              <a:tr h="143253">
                <a:tc>
                  <a:txBody>
                    <a:bodyPr/>
                    <a:lstStyle/>
                    <a:p>
                      <a:pPr algn="l" fontAlgn="ctr"/>
                      <a:r>
                        <a:rPr lang="es-CO" sz="1200" b="0" i="0" u="none" strike="noStrike">
                          <a:solidFill>
                            <a:srgbClr val="000000"/>
                          </a:solidFill>
                          <a:effectLst/>
                          <a:latin typeface="Aptos Narrow" panose="020B0004020202020204" pitchFamily="34" charset="0"/>
                        </a:rPr>
                        <a:t> Planeación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0.2</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1393300987"/>
                  </a:ext>
                </a:extLst>
              </a:tr>
              <a:tr h="143253">
                <a:tc>
                  <a:txBody>
                    <a:bodyPr/>
                    <a:lstStyle/>
                    <a:p>
                      <a:pPr algn="l" fontAlgn="ctr"/>
                      <a:r>
                        <a:rPr lang="es-CO" sz="1200" b="0" i="0" u="none" strike="noStrike">
                          <a:solidFill>
                            <a:srgbClr val="000000"/>
                          </a:solidFill>
                          <a:effectLst/>
                          <a:latin typeface="Aptos Narrow" panose="020B0004020202020204" pitchFamily="34" charset="0"/>
                        </a:rPr>
                        <a:t> Mujeres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0.1</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625515488"/>
                  </a:ext>
                </a:extLst>
              </a:tr>
              <a:tr h="143253">
                <a:tc>
                  <a:txBody>
                    <a:bodyPr/>
                    <a:lstStyle/>
                    <a:p>
                      <a:pPr algn="l" fontAlgn="ctr"/>
                      <a:r>
                        <a:rPr lang="es-CO" sz="1200" b="0" i="0" u="none" strike="noStrike">
                          <a:solidFill>
                            <a:srgbClr val="000000"/>
                          </a:solidFill>
                          <a:effectLst/>
                          <a:latin typeface="Aptos Narrow" panose="020B0004020202020204" pitchFamily="34" charset="0"/>
                        </a:rPr>
                        <a:t> Gestión Juridica </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tc>
                  <a:txBody>
                    <a:bodyPr/>
                    <a:lstStyle/>
                    <a:p>
                      <a:pPr algn="r" fontAlgn="ctr"/>
                      <a:r>
                        <a:rPr lang="es-CO" sz="1200" b="0" i="0" u="none" strike="noStrike">
                          <a:solidFill>
                            <a:srgbClr val="000000"/>
                          </a:solidFill>
                          <a:effectLst/>
                          <a:latin typeface="Aptos Narrow" panose="020B0004020202020204" pitchFamily="34" charset="0"/>
                        </a:rPr>
                        <a:t>0.0</a:t>
                      </a:r>
                    </a:p>
                  </a:txBody>
                  <a:tcPr marL="0" marR="0" marT="0" marB="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noFill/>
                  </a:tcPr>
                </a:tc>
                <a:extLst>
                  <a:ext uri="{0D108BD9-81ED-4DB2-BD59-A6C34878D82A}">
                    <a16:rowId xmlns:a16="http://schemas.microsoft.com/office/drawing/2014/main" val="3991945920"/>
                  </a:ext>
                </a:extLst>
              </a:tr>
            </a:tbl>
          </a:graphicData>
        </a:graphic>
      </p:graphicFrame>
      <p:sp>
        <p:nvSpPr>
          <p:cNvPr id="6" name="Marcador de contenido 5">
            <a:extLst>
              <a:ext uri="{FF2B5EF4-FFF2-40B4-BE49-F238E27FC236}">
                <a16:creationId xmlns:a16="http://schemas.microsoft.com/office/drawing/2014/main" id="{8D76F65E-AA5D-B218-85B6-7DD3090FC211}"/>
              </a:ext>
            </a:extLst>
          </p:cNvPr>
          <p:cNvSpPr>
            <a:spLocks noGrp="1"/>
          </p:cNvSpPr>
          <p:nvPr>
            <p:ph idx="1"/>
          </p:nvPr>
        </p:nvSpPr>
        <p:spPr/>
        <p:txBody>
          <a:bodyPr/>
          <a:lstStyle/>
          <a:p>
            <a:pPr marL="0" indent="0">
              <a:buNone/>
            </a:pPr>
            <a:r>
              <a:rPr lang="es-CO">
                <a:solidFill>
                  <a:srgbClr val="FFFFFF"/>
                </a:solidFill>
              </a:rPr>
              <a:t>.</a:t>
            </a:r>
          </a:p>
        </p:txBody>
      </p:sp>
    </p:spTree>
    <p:extLst>
      <p:ext uri="{BB962C8B-B14F-4D97-AF65-F5344CB8AC3E}">
        <p14:creationId xmlns:p14="http://schemas.microsoft.com/office/powerpoint/2010/main" val="36288751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31854-2721-8A92-7DDF-E4DAB55475B8}"/>
            </a:ext>
          </a:extLst>
        </p:cNvPr>
        <p:cNvGrpSpPr/>
        <p:nvPr/>
      </p:nvGrpSpPr>
      <p:grpSpPr>
        <a:xfrm>
          <a:off x="0" y="0"/>
          <a:ext cx="0" cy="0"/>
          <a:chOff x="0" y="0"/>
          <a:chExt cx="0" cy="0"/>
        </a:xfrm>
      </p:grpSpPr>
      <p:pic>
        <p:nvPicPr>
          <p:cNvPr id="7" name="Marcador de posición de imagen 5">
            <a:extLst>
              <a:ext uri="{FF2B5EF4-FFF2-40B4-BE49-F238E27FC236}">
                <a16:creationId xmlns:a16="http://schemas.microsoft.com/office/drawing/2014/main" id="{A4789813-7A75-704A-46F1-2AED58D7C3BF}"/>
              </a:ext>
            </a:extLst>
          </p:cNvPr>
          <p:cNvPicPr>
            <a:picLocks noGrp="1" noChangeAspect="1"/>
          </p:cNvPicPr>
          <p:nvPr>
            <p:ph type="pic" sz="quarter" idx="13"/>
          </p:nvPr>
        </p:nvPicPr>
        <p:blipFill>
          <a:blip r:embed="rId2"/>
          <a:srcRect l="18052" r="15403" b="2"/>
          <a:stretch/>
        </p:blipFill>
        <p:spPr>
          <a:xfrm>
            <a:off x="1069495" y="1170052"/>
            <a:ext cx="4008670" cy="4517896"/>
          </a:xfrm>
          <a:prstGeom prst="rect">
            <a:avLst/>
          </a:prstGeom>
          <a:noFill/>
        </p:spPr>
      </p:pic>
      <p:sp>
        <p:nvSpPr>
          <p:cNvPr id="5" name="Título 4">
            <a:extLst>
              <a:ext uri="{FF2B5EF4-FFF2-40B4-BE49-F238E27FC236}">
                <a16:creationId xmlns:a16="http://schemas.microsoft.com/office/drawing/2014/main" id="{406AFEC5-CEEC-D9BD-186B-CE7E632B0DD7}"/>
              </a:ext>
            </a:extLst>
          </p:cNvPr>
          <p:cNvSpPr>
            <a:spLocks noGrp="1"/>
          </p:cNvSpPr>
          <p:nvPr>
            <p:ph type="title"/>
          </p:nvPr>
        </p:nvSpPr>
        <p:spPr>
          <a:xfrm>
            <a:off x="5705856" y="1682116"/>
            <a:ext cx="5974080" cy="1746884"/>
          </a:xfrm>
        </p:spPr>
        <p:txBody>
          <a:bodyPr>
            <a:normAutofit/>
          </a:bodyPr>
          <a:lstStyle/>
          <a:p>
            <a:r>
              <a:rPr lang="es-ES" sz="4800"/>
              <a:t>Presupuesto Sector Hacienda</a:t>
            </a:r>
            <a:endParaRPr lang="es-CO" sz="4800"/>
          </a:p>
        </p:txBody>
      </p:sp>
    </p:spTree>
    <p:extLst>
      <p:ext uri="{BB962C8B-B14F-4D97-AF65-F5344CB8AC3E}">
        <p14:creationId xmlns:p14="http://schemas.microsoft.com/office/powerpoint/2010/main" val="1461245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9BB92D4-599E-252C-ACDF-E9D2FE4AEB36}"/>
              </a:ext>
            </a:extLst>
          </p:cNvPr>
          <p:cNvSpPr>
            <a:spLocks noGrp="1"/>
          </p:cNvSpPr>
          <p:nvPr>
            <p:ph type="title"/>
          </p:nvPr>
        </p:nvSpPr>
        <p:spPr>
          <a:xfrm>
            <a:off x="569456" y="83419"/>
            <a:ext cx="3951968" cy="639809"/>
          </a:xfrm>
        </p:spPr>
        <p:txBody>
          <a:bodyPr/>
          <a:lstStyle/>
          <a:p>
            <a:r>
              <a:rPr lang="es-ES">
                <a:solidFill>
                  <a:schemeClr val="tx1">
                    <a:lumMod val="90000"/>
                    <a:lumOff val="10000"/>
                  </a:schemeClr>
                </a:solidFill>
              </a:rPr>
              <a:t>Presupuesto 2025</a:t>
            </a:r>
            <a:br>
              <a:rPr lang="es-ES">
                <a:solidFill>
                  <a:schemeClr val="tx1">
                    <a:lumMod val="90000"/>
                    <a:lumOff val="10000"/>
                  </a:schemeClr>
                </a:solidFill>
              </a:rPr>
            </a:br>
            <a:r>
              <a:rPr lang="es-ES" sz="1800">
                <a:solidFill>
                  <a:schemeClr val="tx1">
                    <a:lumMod val="90000"/>
                    <a:lumOff val="10000"/>
                  </a:schemeClr>
                </a:solidFill>
              </a:rPr>
              <a:t>Sector Hacienda</a:t>
            </a:r>
            <a:endParaRPr lang="es-CO" sz="1800">
              <a:solidFill>
                <a:schemeClr val="tx1">
                  <a:lumMod val="90000"/>
                  <a:lumOff val="10000"/>
                </a:schemeClr>
              </a:solidFill>
            </a:endParaRPr>
          </a:p>
        </p:txBody>
      </p:sp>
      <p:sp>
        <p:nvSpPr>
          <p:cNvPr id="9" name="CuadroTexto 8">
            <a:extLst>
              <a:ext uri="{FF2B5EF4-FFF2-40B4-BE49-F238E27FC236}">
                <a16:creationId xmlns:a16="http://schemas.microsoft.com/office/drawing/2014/main" id="{55022A6C-EC4B-789F-0E38-FF89F22C8F23}"/>
              </a:ext>
            </a:extLst>
          </p:cNvPr>
          <p:cNvSpPr txBox="1"/>
          <p:nvPr/>
        </p:nvSpPr>
        <p:spPr>
          <a:xfrm>
            <a:off x="5127267" y="1085975"/>
            <a:ext cx="15608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232A34">
                    <a:lumMod val="90000"/>
                    <a:lumOff val="10000"/>
                  </a:srgbClr>
                </a:solidFill>
                <a:effectLst/>
                <a:uLnTx/>
                <a:uFillTx/>
                <a:latin typeface="Lexend Deca"/>
                <a:ea typeface="+mn-ea"/>
                <a:cs typeface="+mn-cs"/>
              </a:rPr>
              <a:t>Presupuesto</a:t>
            </a:r>
            <a:endParaRPr kumimoji="0" lang="es-CO" sz="1800" b="1" i="0" u="none" strike="noStrike" kern="1200" cap="none" spc="0" normalizeH="0" baseline="0" noProof="0">
              <a:ln>
                <a:noFill/>
              </a:ln>
              <a:solidFill>
                <a:srgbClr val="232A34"/>
              </a:solidFill>
              <a:effectLst/>
              <a:uLnTx/>
              <a:uFillTx/>
              <a:latin typeface="Lexend Deca"/>
              <a:ea typeface="+mn-ea"/>
              <a:cs typeface="+mn-cs"/>
            </a:endParaRPr>
          </a:p>
        </p:txBody>
      </p:sp>
      <p:sp>
        <p:nvSpPr>
          <p:cNvPr id="10" name="CuadroTexto 9">
            <a:extLst>
              <a:ext uri="{FF2B5EF4-FFF2-40B4-BE49-F238E27FC236}">
                <a16:creationId xmlns:a16="http://schemas.microsoft.com/office/drawing/2014/main" id="{64F274F1-9608-A102-AA99-72EACF6534CE}"/>
              </a:ext>
            </a:extLst>
          </p:cNvPr>
          <p:cNvSpPr txBox="1"/>
          <p:nvPr/>
        </p:nvSpPr>
        <p:spPr>
          <a:xfrm>
            <a:off x="6363097" y="1095970"/>
            <a:ext cx="15608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srgbClr val="232A34">
                    <a:lumMod val="90000"/>
                    <a:lumOff val="10000"/>
                  </a:srgbClr>
                </a:solidFill>
                <a:effectLst/>
                <a:uLnTx/>
                <a:uFillTx/>
                <a:latin typeface="Lexend Deca"/>
                <a:ea typeface="+mn-ea"/>
                <a:cs typeface="+mn-cs"/>
              </a:rPr>
              <a:t>$ 701.489</a:t>
            </a:r>
            <a:endParaRPr kumimoji="0" lang="es-CO" sz="1800" b="1" i="0" u="none" strike="noStrike" kern="1200" cap="none" spc="0" normalizeH="0" baseline="0" noProof="0">
              <a:ln>
                <a:noFill/>
              </a:ln>
              <a:solidFill>
                <a:srgbClr val="232A34"/>
              </a:solidFill>
              <a:effectLst/>
              <a:uLnTx/>
              <a:uFillTx/>
              <a:latin typeface="Lexend Deca"/>
              <a:ea typeface="+mn-ea"/>
              <a:cs typeface="+mn-cs"/>
            </a:endParaRPr>
          </a:p>
        </p:txBody>
      </p:sp>
      <p:sp>
        <p:nvSpPr>
          <p:cNvPr id="11" name="Rectángulo 10">
            <a:extLst>
              <a:ext uri="{FF2B5EF4-FFF2-40B4-BE49-F238E27FC236}">
                <a16:creationId xmlns:a16="http://schemas.microsoft.com/office/drawing/2014/main" id="{700940C4-4477-9E88-2E49-DD5968C015AD}"/>
              </a:ext>
            </a:extLst>
          </p:cNvPr>
          <p:cNvSpPr/>
          <p:nvPr/>
        </p:nvSpPr>
        <p:spPr>
          <a:xfrm>
            <a:off x="2972737" y="3244419"/>
            <a:ext cx="4207997" cy="51851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13" name="Rectángulo 12">
            <a:extLst>
              <a:ext uri="{FF2B5EF4-FFF2-40B4-BE49-F238E27FC236}">
                <a16:creationId xmlns:a16="http://schemas.microsoft.com/office/drawing/2014/main" id="{3278AF77-1CCF-3816-9BF1-9981578DBEA0}"/>
              </a:ext>
            </a:extLst>
          </p:cNvPr>
          <p:cNvSpPr/>
          <p:nvPr/>
        </p:nvSpPr>
        <p:spPr>
          <a:xfrm>
            <a:off x="7180735" y="3242928"/>
            <a:ext cx="2690172" cy="51851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14" name="CuadroTexto 13">
            <a:extLst>
              <a:ext uri="{FF2B5EF4-FFF2-40B4-BE49-F238E27FC236}">
                <a16:creationId xmlns:a16="http://schemas.microsoft.com/office/drawing/2014/main" id="{C9D986FB-C74E-2FB0-825F-F1B1600E226C}"/>
              </a:ext>
            </a:extLst>
          </p:cNvPr>
          <p:cNvSpPr txBox="1"/>
          <p:nvPr/>
        </p:nvSpPr>
        <p:spPr>
          <a:xfrm>
            <a:off x="4188641" y="3195622"/>
            <a:ext cx="254972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$ 83.871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66%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18" name="CuadroTexto 17">
            <a:extLst>
              <a:ext uri="{FF2B5EF4-FFF2-40B4-BE49-F238E27FC236}">
                <a16:creationId xmlns:a16="http://schemas.microsoft.com/office/drawing/2014/main" id="{D8EE4350-F86B-47C8-A97E-490B81A7EB57}"/>
              </a:ext>
            </a:extLst>
          </p:cNvPr>
          <p:cNvSpPr txBox="1"/>
          <p:nvPr/>
        </p:nvSpPr>
        <p:spPr>
          <a:xfrm>
            <a:off x="9958724" y="1017913"/>
            <a:ext cx="253614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000" b="1" i="1" u="none" strike="noStrike" kern="1200" cap="none" spc="0" normalizeH="0" baseline="0" noProof="0">
                <a:ln>
                  <a:noFill/>
                </a:ln>
                <a:solidFill>
                  <a:srgbClr val="002060"/>
                </a:solidFill>
                <a:effectLst/>
                <a:uLnTx/>
                <a:uFillTx/>
                <a:latin typeface="Lexend Deca"/>
                <a:ea typeface="+mn-ea"/>
                <a:cs typeface="+mn-cs"/>
              </a:rPr>
              <a:t>Cifras en millones de pesos</a:t>
            </a:r>
          </a:p>
        </p:txBody>
      </p:sp>
      <p:sp>
        <p:nvSpPr>
          <p:cNvPr id="20" name="CuadroTexto 19">
            <a:extLst>
              <a:ext uri="{FF2B5EF4-FFF2-40B4-BE49-F238E27FC236}">
                <a16:creationId xmlns:a16="http://schemas.microsoft.com/office/drawing/2014/main" id="{755D4AB7-3CB5-AF43-D209-9849A0C12F6A}"/>
              </a:ext>
            </a:extLst>
          </p:cNvPr>
          <p:cNvSpPr txBox="1"/>
          <p:nvPr/>
        </p:nvSpPr>
        <p:spPr>
          <a:xfrm>
            <a:off x="1123983" y="2519787"/>
            <a:ext cx="213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002060"/>
                </a:solidFill>
                <a:effectLst/>
                <a:uLnTx/>
                <a:uFillTx/>
                <a:latin typeface="Lexend Deca"/>
                <a:ea typeface="+mn-ea"/>
                <a:cs typeface="+mn-cs"/>
              </a:rPr>
              <a:t>SDH </a:t>
            </a:r>
            <a:r>
              <a:rPr kumimoji="0" lang="es-CO" sz="1800" b="1" i="0" u="none" strike="noStrike" kern="1200" cap="none" spc="0" normalizeH="0" baseline="0" noProof="0">
                <a:ln>
                  <a:noFill/>
                </a:ln>
                <a:solidFill>
                  <a:srgbClr val="002060"/>
                </a:solidFill>
                <a:effectLst/>
                <a:uLnTx/>
                <a:uFillTx/>
                <a:latin typeface="Lexend Deca"/>
                <a:ea typeface="+mn-ea"/>
                <a:cs typeface="+mn-cs"/>
              </a:rPr>
              <a:t>$ 435.823</a:t>
            </a:r>
          </a:p>
        </p:txBody>
      </p:sp>
      <p:sp>
        <p:nvSpPr>
          <p:cNvPr id="21" name="CuadroTexto 20">
            <a:extLst>
              <a:ext uri="{FF2B5EF4-FFF2-40B4-BE49-F238E27FC236}">
                <a16:creationId xmlns:a16="http://schemas.microsoft.com/office/drawing/2014/main" id="{35B0EACD-FFFE-F140-7FB3-386313D2FA68}"/>
              </a:ext>
            </a:extLst>
          </p:cNvPr>
          <p:cNvSpPr txBox="1"/>
          <p:nvPr/>
        </p:nvSpPr>
        <p:spPr>
          <a:xfrm>
            <a:off x="658128" y="5105908"/>
            <a:ext cx="234318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002060"/>
                </a:solidFill>
                <a:effectLst/>
                <a:uLnTx/>
                <a:uFillTx/>
                <a:latin typeface="Lexend Deca"/>
                <a:ea typeface="+mn-ea"/>
                <a:cs typeface="+mn-cs"/>
              </a:rPr>
              <a:t>Fondo Cuenta Concejo </a:t>
            </a:r>
            <a:r>
              <a:rPr kumimoji="0" lang="es-CO" sz="1800" b="1" i="0" u="none" strike="noStrike" kern="1200" cap="none" spc="0" normalizeH="0" baseline="0" noProof="0">
                <a:ln>
                  <a:noFill/>
                </a:ln>
                <a:solidFill>
                  <a:srgbClr val="002060"/>
                </a:solidFill>
                <a:effectLst/>
                <a:uLnTx/>
                <a:uFillTx/>
                <a:latin typeface="Lexend Deca"/>
                <a:ea typeface="+mn-ea"/>
                <a:cs typeface="+mn-cs"/>
              </a:rPr>
              <a:t>$ 69.357</a:t>
            </a:r>
          </a:p>
        </p:txBody>
      </p:sp>
      <p:sp>
        <p:nvSpPr>
          <p:cNvPr id="22" name="CuadroTexto 21">
            <a:extLst>
              <a:ext uri="{FF2B5EF4-FFF2-40B4-BE49-F238E27FC236}">
                <a16:creationId xmlns:a16="http://schemas.microsoft.com/office/drawing/2014/main" id="{82C2989B-A2B7-9591-AD55-2A85268D0538}"/>
              </a:ext>
            </a:extLst>
          </p:cNvPr>
          <p:cNvSpPr txBox="1"/>
          <p:nvPr/>
        </p:nvSpPr>
        <p:spPr>
          <a:xfrm>
            <a:off x="775811" y="4216178"/>
            <a:ext cx="213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002060"/>
                </a:solidFill>
                <a:effectLst/>
                <a:uLnTx/>
                <a:uFillTx/>
                <a:latin typeface="Lexend Deca"/>
                <a:ea typeface="+mn-ea"/>
                <a:cs typeface="+mn-cs"/>
              </a:rPr>
              <a:t>FONCEP  </a:t>
            </a:r>
            <a:r>
              <a:rPr kumimoji="0" lang="es-CO" sz="1800" b="1" i="0" u="none" strike="noStrike" kern="1200" cap="none" spc="0" normalizeH="0" baseline="0" noProof="0">
                <a:ln>
                  <a:noFill/>
                </a:ln>
                <a:solidFill>
                  <a:srgbClr val="002060"/>
                </a:solidFill>
                <a:effectLst/>
                <a:uLnTx/>
                <a:uFillTx/>
                <a:latin typeface="Lexend Deca"/>
                <a:ea typeface="+mn-ea"/>
                <a:cs typeface="+mn-cs"/>
              </a:rPr>
              <a:t>$ 69.578</a:t>
            </a:r>
          </a:p>
        </p:txBody>
      </p:sp>
      <p:sp>
        <p:nvSpPr>
          <p:cNvPr id="23" name="CuadroTexto 22">
            <a:extLst>
              <a:ext uri="{FF2B5EF4-FFF2-40B4-BE49-F238E27FC236}">
                <a16:creationId xmlns:a16="http://schemas.microsoft.com/office/drawing/2014/main" id="{A22F7E4C-5EB7-DED4-0071-6577AB586E2D}"/>
              </a:ext>
            </a:extLst>
          </p:cNvPr>
          <p:cNvSpPr txBox="1"/>
          <p:nvPr/>
        </p:nvSpPr>
        <p:spPr>
          <a:xfrm>
            <a:off x="802151" y="3326448"/>
            <a:ext cx="21335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800" b="0" i="0" u="none" strike="noStrike" kern="1200" cap="none" spc="0" normalizeH="0" baseline="0" noProof="0">
                <a:ln>
                  <a:noFill/>
                </a:ln>
                <a:solidFill>
                  <a:srgbClr val="002060"/>
                </a:solidFill>
                <a:effectLst/>
                <a:uLnTx/>
                <a:uFillTx/>
                <a:latin typeface="Lexend Deca"/>
                <a:ea typeface="+mn-ea"/>
                <a:cs typeface="+mn-cs"/>
              </a:rPr>
              <a:t>Catastro  </a:t>
            </a:r>
            <a:r>
              <a:rPr kumimoji="0" lang="es-CO" sz="1800" b="1" i="0" u="none" strike="noStrike" kern="1200" cap="none" spc="0" normalizeH="0" baseline="0" noProof="0">
                <a:ln>
                  <a:noFill/>
                </a:ln>
                <a:solidFill>
                  <a:srgbClr val="002060"/>
                </a:solidFill>
                <a:effectLst/>
                <a:uLnTx/>
                <a:uFillTx/>
                <a:latin typeface="Lexend Deca"/>
                <a:ea typeface="+mn-ea"/>
                <a:cs typeface="+mn-cs"/>
              </a:rPr>
              <a:t>$ 126.730</a:t>
            </a:r>
          </a:p>
        </p:txBody>
      </p:sp>
      <p:sp>
        <p:nvSpPr>
          <p:cNvPr id="25" name="CuadroTexto 24">
            <a:extLst>
              <a:ext uri="{FF2B5EF4-FFF2-40B4-BE49-F238E27FC236}">
                <a16:creationId xmlns:a16="http://schemas.microsoft.com/office/drawing/2014/main" id="{7FB1956C-BD6B-1016-C50F-0C1D08E40B62}"/>
              </a:ext>
            </a:extLst>
          </p:cNvPr>
          <p:cNvSpPr txBox="1"/>
          <p:nvPr/>
        </p:nvSpPr>
        <p:spPr>
          <a:xfrm>
            <a:off x="7849571" y="3195622"/>
            <a:ext cx="211419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$ 42.859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34%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26" name="Rectángulo 25">
            <a:extLst>
              <a:ext uri="{FF2B5EF4-FFF2-40B4-BE49-F238E27FC236}">
                <a16:creationId xmlns:a16="http://schemas.microsoft.com/office/drawing/2014/main" id="{CF189433-007C-63ED-B06F-50A05BEE64C1}"/>
              </a:ext>
            </a:extLst>
          </p:cNvPr>
          <p:cNvSpPr/>
          <p:nvPr/>
        </p:nvSpPr>
        <p:spPr>
          <a:xfrm>
            <a:off x="4373942" y="1621348"/>
            <a:ext cx="2609059" cy="502376"/>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27" name="Rectángulo 26">
            <a:extLst>
              <a:ext uri="{FF2B5EF4-FFF2-40B4-BE49-F238E27FC236}">
                <a16:creationId xmlns:a16="http://schemas.microsoft.com/office/drawing/2014/main" id="{A0F957CA-CAE7-0039-D6F0-3AE3E40FC467}"/>
              </a:ext>
            </a:extLst>
          </p:cNvPr>
          <p:cNvSpPr/>
          <p:nvPr/>
        </p:nvSpPr>
        <p:spPr>
          <a:xfrm>
            <a:off x="6726684" y="1619856"/>
            <a:ext cx="1560846" cy="50386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28" name="CuadroTexto 27">
            <a:extLst>
              <a:ext uri="{FF2B5EF4-FFF2-40B4-BE49-F238E27FC236}">
                <a16:creationId xmlns:a16="http://schemas.microsoft.com/office/drawing/2014/main" id="{46DB4CBE-4DAD-F6D4-F64A-B3C3C0D98407}"/>
              </a:ext>
            </a:extLst>
          </p:cNvPr>
          <p:cNvSpPr txBox="1"/>
          <p:nvPr/>
        </p:nvSpPr>
        <p:spPr>
          <a:xfrm>
            <a:off x="5260071" y="1759846"/>
            <a:ext cx="156084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85%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29" name="CuadroTexto 28">
            <a:extLst>
              <a:ext uri="{FF2B5EF4-FFF2-40B4-BE49-F238E27FC236}">
                <a16:creationId xmlns:a16="http://schemas.microsoft.com/office/drawing/2014/main" id="{AA0757F3-B591-794F-2471-AD7A4A001241}"/>
              </a:ext>
            </a:extLst>
          </p:cNvPr>
          <p:cNvSpPr txBox="1"/>
          <p:nvPr/>
        </p:nvSpPr>
        <p:spPr>
          <a:xfrm>
            <a:off x="5074257" y="1563845"/>
            <a:ext cx="156084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FFFFFF"/>
                </a:solidFill>
                <a:effectLst/>
                <a:uLnTx/>
                <a:uFillTx/>
                <a:latin typeface="Lexend Deca"/>
                <a:ea typeface="+mn-ea"/>
                <a:cs typeface="+mn-cs"/>
              </a:rPr>
              <a:t> </a:t>
            </a: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30" name="CuadroTexto 29">
            <a:extLst>
              <a:ext uri="{FF2B5EF4-FFF2-40B4-BE49-F238E27FC236}">
                <a16:creationId xmlns:a16="http://schemas.microsoft.com/office/drawing/2014/main" id="{76CF6D4E-1065-29B1-BF5A-3F54D1F0187C}"/>
              </a:ext>
            </a:extLst>
          </p:cNvPr>
          <p:cNvSpPr txBox="1"/>
          <p:nvPr/>
        </p:nvSpPr>
        <p:spPr>
          <a:xfrm>
            <a:off x="7123449" y="1771477"/>
            <a:ext cx="156084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15%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15" name="CuadroTexto 14">
            <a:extLst>
              <a:ext uri="{FF2B5EF4-FFF2-40B4-BE49-F238E27FC236}">
                <a16:creationId xmlns:a16="http://schemas.microsoft.com/office/drawing/2014/main" id="{1058550A-2997-0234-17DF-0BCAD3936C9A}"/>
              </a:ext>
            </a:extLst>
          </p:cNvPr>
          <p:cNvSpPr txBox="1"/>
          <p:nvPr/>
        </p:nvSpPr>
        <p:spPr>
          <a:xfrm>
            <a:off x="4720306" y="1591964"/>
            <a:ext cx="1560846"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Funcionamiento</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17" name="CuadroTexto 16">
            <a:extLst>
              <a:ext uri="{FF2B5EF4-FFF2-40B4-BE49-F238E27FC236}">
                <a16:creationId xmlns:a16="http://schemas.microsoft.com/office/drawing/2014/main" id="{B9373308-4EBE-681D-08CC-E52D8FDFBD5A}"/>
              </a:ext>
            </a:extLst>
          </p:cNvPr>
          <p:cNvSpPr txBox="1"/>
          <p:nvPr/>
        </p:nvSpPr>
        <p:spPr>
          <a:xfrm>
            <a:off x="6615090" y="1574389"/>
            <a:ext cx="1560846"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Inversión</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33" name="Rectángulo 32">
            <a:extLst>
              <a:ext uri="{FF2B5EF4-FFF2-40B4-BE49-F238E27FC236}">
                <a16:creationId xmlns:a16="http://schemas.microsoft.com/office/drawing/2014/main" id="{B6F30142-BB62-EF2B-2FE0-4E3E591D48F8}"/>
              </a:ext>
            </a:extLst>
          </p:cNvPr>
          <p:cNvSpPr/>
          <p:nvPr/>
        </p:nvSpPr>
        <p:spPr>
          <a:xfrm>
            <a:off x="3001312" y="5142842"/>
            <a:ext cx="5400932" cy="51851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34" name="Rectángulo 33">
            <a:extLst>
              <a:ext uri="{FF2B5EF4-FFF2-40B4-BE49-F238E27FC236}">
                <a16:creationId xmlns:a16="http://schemas.microsoft.com/office/drawing/2014/main" id="{D3C9FD30-DCFA-F602-7238-0438B220C5C7}"/>
              </a:ext>
            </a:extLst>
          </p:cNvPr>
          <p:cNvSpPr/>
          <p:nvPr/>
        </p:nvSpPr>
        <p:spPr>
          <a:xfrm>
            <a:off x="8402245" y="5141351"/>
            <a:ext cx="1497237" cy="51851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35" name="CuadroTexto 34">
            <a:extLst>
              <a:ext uri="{FF2B5EF4-FFF2-40B4-BE49-F238E27FC236}">
                <a16:creationId xmlns:a16="http://schemas.microsoft.com/office/drawing/2014/main" id="{D10D68CA-BE3E-B13A-BAFD-BE126518FEF5}"/>
              </a:ext>
            </a:extLst>
          </p:cNvPr>
          <p:cNvSpPr txBox="1"/>
          <p:nvPr/>
        </p:nvSpPr>
        <p:spPr>
          <a:xfrm>
            <a:off x="4281132" y="5111317"/>
            <a:ext cx="254972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$ 60.375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87%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36" name="CuadroTexto 35">
            <a:extLst>
              <a:ext uri="{FF2B5EF4-FFF2-40B4-BE49-F238E27FC236}">
                <a16:creationId xmlns:a16="http://schemas.microsoft.com/office/drawing/2014/main" id="{17FC02BB-B87D-126E-2420-CB723FC6D6BA}"/>
              </a:ext>
            </a:extLst>
          </p:cNvPr>
          <p:cNvSpPr txBox="1"/>
          <p:nvPr/>
        </p:nvSpPr>
        <p:spPr>
          <a:xfrm>
            <a:off x="8402246" y="5093996"/>
            <a:ext cx="127895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$ 8.983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13%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37" name="Rectángulo 36">
            <a:extLst>
              <a:ext uri="{FF2B5EF4-FFF2-40B4-BE49-F238E27FC236}">
                <a16:creationId xmlns:a16="http://schemas.microsoft.com/office/drawing/2014/main" id="{6EB58760-BAE2-63BE-F562-B5A50C52783A}"/>
              </a:ext>
            </a:extLst>
          </p:cNvPr>
          <p:cNvSpPr/>
          <p:nvPr/>
        </p:nvSpPr>
        <p:spPr>
          <a:xfrm>
            <a:off x="2972736" y="2453123"/>
            <a:ext cx="5241802" cy="50386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38" name="Rectángulo 37">
            <a:extLst>
              <a:ext uri="{FF2B5EF4-FFF2-40B4-BE49-F238E27FC236}">
                <a16:creationId xmlns:a16="http://schemas.microsoft.com/office/drawing/2014/main" id="{B11A7C49-3275-E5DC-EE38-3630DEADEF76}"/>
              </a:ext>
            </a:extLst>
          </p:cNvPr>
          <p:cNvSpPr/>
          <p:nvPr/>
        </p:nvSpPr>
        <p:spPr>
          <a:xfrm>
            <a:off x="8214538" y="2452663"/>
            <a:ext cx="1656368" cy="502269"/>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39" name="CuadroTexto 38">
            <a:extLst>
              <a:ext uri="{FF2B5EF4-FFF2-40B4-BE49-F238E27FC236}">
                <a16:creationId xmlns:a16="http://schemas.microsoft.com/office/drawing/2014/main" id="{E1376DF4-FAD2-AD9D-F8E4-5A7697196CD1}"/>
              </a:ext>
            </a:extLst>
          </p:cNvPr>
          <p:cNvSpPr txBox="1"/>
          <p:nvPr/>
        </p:nvSpPr>
        <p:spPr>
          <a:xfrm>
            <a:off x="4240735" y="2427060"/>
            <a:ext cx="254972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$ 389.180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89%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40" name="CuadroTexto 39">
            <a:extLst>
              <a:ext uri="{FF2B5EF4-FFF2-40B4-BE49-F238E27FC236}">
                <a16:creationId xmlns:a16="http://schemas.microsoft.com/office/drawing/2014/main" id="{24BBD6EE-1B15-549F-1972-7F5756E8C676}"/>
              </a:ext>
            </a:extLst>
          </p:cNvPr>
          <p:cNvSpPr txBox="1"/>
          <p:nvPr/>
        </p:nvSpPr>
        <p:spPr>
          <a:xfrm>
            <a:off x="8485264" y="2400934"/>
            <a:ext cx="1435892"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$ 46.643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11%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41" name="Rectángulo 40">
            <a:extLst>
              <a:ext uri="{FF2B5EF4-FFF2-40B4-BE49-F238E27FC236}">
                <a16:creationId xmlns:a16="http://schemas.microsoft.com/office/drawing/2014/main" id="{58987B97-C0A7-2853-66ED-BD6692865B9C}"/>
              </a:ext>
            </a:extLst>
          </p:cNvPr>
          <p:cNvSpPr/>
          <p:nvPr/>
        </p:nvSpPr>
        <p:spPr>
          <a:xfrm>
            <a:off x="2974973" y="4159343"/>
            <a:ext cx="5663375" cy="518517"/>
          </a:xfrm>
          <a:prstGeom prst="rect">
            <a:avLst/>
          </a:prstGeom>
          <a:solidFill>
            <a:schemeClr val="accent4">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42" name="Rectángulo 41">
            <a:extLst>
              <a:ext uri="{FF2B5EF4-FFF2-40B4-BE49-F238E27FC236}">
                <a16:creationId xmlns:a16="http://schemas.microsoft.com/office/drawing/2014/main" id="{FD559B2D-795B-7697-2698-BCD398827F76}"/>
              </a:ext>
            </a:extLst>
          </p:cNvPr>
          <p:cNvSpPr/>
          <p:nvPr/>
        </p:nvSpPr>
        <p:spPr>
          <a:xfrm>
            <a:off x="8638348" y="4157852"/>
            <a:ext cx="1234795" cy="518517"/>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600" b="1" i="0" u="none" strike="noStrike" kern="1200" cap="none" spc="0" normalizeH="0" baseline="0" noProof="0">
              <a:ln>
                <a:noFill/>
              </a:ln>
              <a:solidFill>
                <a:srgbClr val="FFFFFF"/>
              </a:solidFill>
              <a:effectLst/>
              <a:uLnTx/>
              <a:uFillTx/>
              <a:latin typeface="Lexend Deca"/>
              <a:ea typeface="+mn-ea"/>
              <a:cs typeface="+mn-cs"/>
            </a:endParaRPr>
          </a:p>
        </p:txBody>
      </p:sp>
      <p:sp>
        <p:nvSpPr>
          <p:cNvPr id="43" name="CuadroTexto 42">
            <a:extLst>
              <a:ext uri="{FF2B5EF4-FFF2-40B4-BE49-F238E27FC236}">
                <a16:creationId xmlns:a16="http://schemas.microsoft.com/office/drawing/2014/main" id="{E0828D6C-04C7-8608-F86F-24FABDD31019}"/>
              </a:ext>
            </a:extLst>
          </p:cNvPr>
          <p:cNvSpPr txBox="1"/>
          <p:nvPr/>
        </p:nvSpPr>
        <p:spPr>
          <a:xfrm>
            <a:off x="4182521" y="4123604"/>
            <a:ext cx="254972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$ 63.711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92%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
        <p:nvSpPr>
          <p:cNvPr id="44" name="CuadroTexto 43">
            <a:extLst>
              <a:ext uri="{FF2B5EF4-FFF2-40B4-BE49-F238E27FC236}">
                <a16:creationId xmlns:a16="http://schemas.microsoft.com/office/drawing/2014/main" id="{10F66BD3-6D90-9CB4-1C87-CAB2DE8F9430}"/>
              </a:ext>
            </a:extLst>
          </p:cNvPr>
          <p:cNvSpPr txBox="1"/>
          <p:nvPr/>
        </p:nvSpPr>
        <p:spPr>
          <a:xfrm>
            <a:off x="8528057" y="4116457"/>
            <a:ext cx="1278955"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$ 5.868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srgbClr val="737373">
                    <a:lumMod val="75000"/>
                  </a:srgbClr>
                </a:solidFill>
                <a:effectLst/>
                <a:uLnTx/>
                <a:uFillTx/>
                <a:latin typeface="Lexend Deca"/>
                <a:ea typeface="+mn-ea"/>
                <a:cs typeface="+mn-cs"/>
              </a:rPr>
              <a:t>8% </a:t>
            </a:r>
            <a:endParaRPr kumimoji="0" lang="es-CO" sz="1600" b="1" i="0" u="none" strike="noStrike" kern="1200" cap="none" spc="0" normalizeH="0" baseline="0" noProof="0">
              <a:ln>
                <a:noFill/>
              </a:ln>
              <a:solidFill>
                <a:srgbClr val="737373">
                  <a:lumMod val="75000"/>
                </a:srgbClr>
              </a:solidFill>
              <a:effectLst/>
              <a:uLnTx/>
              <a:uFillTx/>
              <a:latin typeface="Lexend Deca"/>
              <a:ea typeface="+mn-ea"/>
              <a:cs typeface="+mn-cs"/>
            </a:endParaRPr>
          </a:p>
        </p:txBody>
      </p:sp>
    </p:spTree>
    <p:extLst>
      <p:ext uri="{BB962C8B-B14F-4D97-AF65-F5344CB8AC3E}">
        <p14:creationId xmlns:p14="http://schemas.microsoft.com/office/powerpoint/2010/main" val="1502720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FBDF9-3E30-9224-A4FB-470B844FC018}"/>
            </a:ext>
          </a:extLst>
        </p:cNvPr>
        <p:cNvGrpSpPr/>
        <p:nvPr/>
      </p:nvGrpSpPr>
      <p:grpSpPr>
        <a:xfrm>
          <a:off x="0" y="0"/>
          <a:ext cx="0" cy="0"/>
          <a:chOff x="0" y="0"/>
          <a:chExt cx="0" cy="0"/>
        </a:xfrm>
      </p:grpSpPr>
      <p:graphicFrame>
        <p:nvGraphicFramePr>
          <p:cNvPr id="19" name="Tabla 18">
            <a:extLst>
              <a:ext uri="{FF2B5EF4-FFF2-40B4-BE49-F238E27FC236}">
                <a16:creationId xmlns:a16="http://schemas.microsoft.com/office/drawing/2014/main" id="{1FCD5FE9-28D1-5520-0144-1828BF8F7C82}"/>
              </a:ext>
            </a:extLst>
          </p:cNvPr>
          <p:cNvGraphicFramePr>
            <a:graphicFrameLocks noGrp="1"/>
          </p:cNvGraphicFramePr>
          <p:nvPr>
            <p:extLst>
              <p:ext uri="{D42A27DB-BD31-4B8C-83A1-F6EECF244321}">
                <p14:modId xmlns:p14="http://schemas.microsoft.com/office/powerpoint/2010/main" val="1908945164"/>
              </p:ext>
            </p:extLst>
          </p:nvPr>
        </p:nvGraphicFramePr>
        <p:xfrm>
          <a:off x="229457" y="986348"/>
          <a:ext cx="7300056" cy="5580669"/>
        </p:xfrm>
        <a:graphic>
          <a:graphicData uri="http://schemas.openxmlformats.org/drawingml/2006/table">
            <a:tbl>
              <a:tblPr firstRow="1" bandRow="1">
                <a:tableStyleId>{21E4AEA4-8DFA-4A89-87EB-49C32662AFE0}</a:tableStyleId>
              </a:tblPr>
              <a:tblGrid>
                <a:gridCol w="3578856">
                  <a:extLst>
                    <a:ext uri="{9D8B030D-6E8A-4147-A177-3AD203B41FA5}">
                      <a16:colId xmlns:a16="http://schemas.microsoft.com/office/drawing/2014/main" val="1642775610"/>
                    </a:ext>
                  </a:extLst>
                </a:gridCol>
                <a:gridCol w="2135115">
                  <a:extLst>
                    <a:ext uri="{9D8B030D-6E8A-4147-A177-3AD203B41FA5}">
                      <a16:colId xmlns:a16="http://schemas.microsoft.com/office/drawing/2014/main" val="1665613155"/>
                    </a:ext>
                  </a:extLst>
                </a:gridCol>
                <a:gridCol w="1586085">
                  <a:extLst>
                    <a:ext uri="{9D8B030D-6E8A-4147-A177-3AD203B41FA5}">
                      <a16:colId xmlns:a16="http://schemas.microsoft.com/office/drawing/2014/main" val="2406062630"/>
                    </a:ext>
                  </a:extLst>
                </a:gridCol>
              </a:tblGrid>
              <a:tr h="259079">
                <a:tc rowSpan="2">
                  <a:txBody>
                    <a:bodyPr/>
                    <a:lstStyle/>
                    <a:p>
                      <a:pPr algn="ctr"/>
                      <a:r>
                        <a:rPr lang="es-MX" sz="1600">
                          <a:solidFill>
                            <a:schemeClr val="tx1"/>
                          </a:solidFill>
                          <a:latin typeface="+mn-lt"/>
                        </a:rPr>
                        <a:t>Meta Plan de Desarrollo</a:t>
                      </a:r>
                      <a:endParaRPr lang="es-CO" sz="1600">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s-CO" sz="1400">
                          <a:solidFill>
                            <a:schemeClr val="tx1"/>
                          </a:solidFill>
                          <a:latin typeface="+mn-lt"/>
                        </a:rPr>
                        <a:t>Vigencia 2025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s-CO">
                        <a:solidFill>
                          <a:schemeClr val="tx1"/>
                        </a:solidFill>
                      </a:endParaRPr>
                    </a:p>
                  </a:txBody>
                  <a:tcPr>
                    <a:solidFill>
                      <a:schemeClr val="accent5"/>
                    </a:solidFill>
                  </a:tcPr>
                </a:tc>
                <a:extLst>
                  <a:ext uri="{0D108BD9-81ED-4DB2-BD59-A6C34878D82A}">
                    <a16:rowId xmlns:a16="http://schemas.microsoft.com/office/drawing/2014/main" val="1730386399"/>
                  </a:ext>
                </a:extLst>
              </a:tr>
              <a:tr h="623620">
                <a:tc vMerge="1">
                  <a:txBody>
                    <a:bodyPr/>
                    <a:lstStyle/>
                    <a:p>
                      <a:pPr algn="ctr"/>
                      <a:r>
                        <a:rPr lang="es-MX">
                          <a:solidFill>
                            <a:schemeClr val="tx1"/>
                          </a:solidFill>
                        </a:rPr>
                        <a:t>Numero y Meta Plan de Desarrollo</a:t>
                      </a:r>
                      <a:endParaRPr lang="es-CO">
                        <a:solidFill>
                          <a:schemeClr val="tx1"/>
                        </a:solidFill>
                      </a:endParaRPr>
                    </a:p>
                  </a:txBody>
                  <a:tcPr>
                    <a:solidFill>
                      <a:srgbClr val="AFDFFA"/>
                    </a:solidFill>
                  </a:tcPr>
                </a:tc>
                <a:tc>
                  <a:txBody>
                    <a:bodyPr/>
                    <a:lstStyle/>
                    <a:p>
                      <a:pPr algn="ctr"/>
                      <a:r>
                        <a:rPr lang="es-MX" sz="1600" b="1">
                          <a:solidFill>
                            <a:schemeClr val="tx1"/>
                          </a:solidFill>
                          <a:latin typeface="+mn-lt"/>
                        </a:rPr>
                        <a:t>Magnitud meta programada</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a:solidFill>
                            <a:schemeClr val="tx1"/>
                          </a:solidFill>
                          <a:latin typeface="+mn-lt"/>
                        </a:rPr>
                        <a:t>Presupuesto (Millones $)</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25131747"/>
                  </a:ext>
                </a:extLst>
              </a:tr>
              <a:tr h="729517">
                <a:tc>
                  <a:txBody>
                    <a:bodyPr/>
                    <a:lstStyle/>
                    <a:p>
                      <a:pPr algn="just"/>
                      <a:r>
                        <a:rPr lang="es-MX" sz="1600">
                          <a:latin typeface="+mn-lt"/>
                        </a:rPr>
                        <a:t>Recaudar $63,78 billones de pesos constantes de 2024 en ingresos tributarios para el período 2024-2027 por recaudo oportuno y gestión anti evasión.</a:t>
                      </a:r>
                      <a:endParaRPr lang="es-CO" sz="1600">
                        <a:latin typeface="+mn-lt"/>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MX" sz="1600" b="0" i="0" u="none" strike="noStrike">
                          <a:solidFill>
                            <a:srgbClr val="000000"/>
                          </a:solidFill>
                          <a:effectLst/>
                          <a:latin typeface="+mn-lt"/>
                        </a:rPr>
                        <a:t>15,63</a:t>
                      </a:r>
                      <a:endParaRPr lang="es-CO"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20.773</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9647549"/>
                  </a:ext>
                </a:extLst>
              </a:tr>
              <a:tr h="729517">
                <a:tc>
                  <a:txBody>
                    <a:bodyPr/>
                    <a:lstStyle/>
                    <a:p>
                      <a:pPr algn="just"/>
                      <a:r>
                        <a:rPr lang="es-MX" sz="1600">
                          <a:latin typeface="+mn-lt"/>
                        </a:rPr>
                        <a:t>Alcanzar 14% de recuperación de cartera tributaria del saldo acumulado al año anterior (que equivalen a $ 1.256.982 millones de 2024) </a:t>
                      </a:r>
                      <a:endParaRPr lang="es-CO" sz="1600">
                        <a:latin typeface="+mn-lt"/>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r>
                        <a:rPr lang="es-MX" sz="1600" b="0" i="0" u="none" strike="noStrike" kern="1200">
                          <a:solidFill>
                            <a:srgbClr val="000000"/>
                          </a:solidFill>
                          <a:effectLst/>
                          <a:latin typeface="+mn-lt"/>
                          <a:ea typeface="+mn-ea"/>
                          <a:cs typeface="+mn-cs"/>
                        </a:rPr>
                        <a:t>13%</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3.000</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6408038"/>
                  </a:ext>
                </a:extLst>
              </a:tr>
              <a:tr h="563480">
                <a:tc>
                  <a:txBody>
                    <a:bodyPr/>
                    <a:lstStyle/>
                    <a:p>
                      <a:pPr algn="just"/>
                      <a:r>
                        <a:rPr lang="es-MX" sz="1600">
                          <a:latin typeface="+mn-lt"/>
                        </a:rPr>
                        <a:t>Alcanzar 78 puntos en el índice de satisfacción frente a los trámites que presta la Secretaría Distrital de Hacienda</a:t>
                      </a:r>
                      <a:endParaRPr lang="es-CO" sz="1600">
                        <a:latin typeface="+mn-lt"/>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MX" sz="1600" b="0" i="0" u="none" strike="noStrike">
                          <a:solidFill>
                            <a:srgbClr val="000000"/>
                          </a:solidFill>
                          <a:effectLst/>
                          <a:latin typeface="+mn-lt"/>
                        </a:rPr>
                        <a:t>70</a:t>
                      </a:r>
                      <a:endParaRPr lang="es-CO"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9.925</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450902"/>
                  </a:ext>
                </a:extLst>
              </a:tr>
              <a:tr h="729517">
                <a:tc>
                  <a:txBody>
                    <a:bodyPr/>
                    <a:lstStyle/>
                    <a:p>
                      <a:pPr algn="just"/>
                      <a:r>
                        <a:rPr lang="es-MX" sz="1600">
                          <a:latin typeface="+mn-lt"/>
                        </a:rPr>
                        <a:t>Realizar el 100% de las acciones de fortalecimiento tecnológico e institucional orientados a una mejor prestación de los servicios a la ciudadanía (*)</a:t>
                      </a:r>
                      <a:endParaRPr lang="es-CO" sz="1600">
                        <a:latin typeface="+mn-lt"/>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ctr"/>
                      <a:r>
                        <a:rPr lang="es-MX" sz="1600" b="0" i="0" u="none" strike="noStrike">
                          <a:solidFill>
                            <a:srgbClr val="000000"/>
                          </a:solidFill>
                          <a:effectLst/>
                          <a:latin typeface="+mn-lt"/>
                        </a:rPr>
                        <a:t>100</a:t>
                      </a: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12.945</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36794840"/>
                  </a:ext>
                </a:extLst>
              </a:tr>
              <a:tr h="726089">
                <a:tc gridSpan="2">
                  <a:txBody>
                    <a:bodyPr/>
                    <a:lstStyle/>
                    <a:p>
                      <a:pPr algn="ctr"/>
                      <a:endParaRPr lang="es-CO" sz="1600" b="1">
                        <a:latin typeface="+mn-lt"/>
                      </a:endParaRPr>
                    </a:p>
                    <a:p>
                      <a:pPr algn="ctr"/>
                      <a:r>
                        <a:rPr lang="es-CO" sz="1600" b="1">
                          <a:latin typeface="+mn-lt"/>
                        </a:rPr>
                        <a:t>TOTAL</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s-MX" sz="14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CO" sz="1600" b="1" i="0" u="none" strike="noStrike" kern="1200">
                          <a:solidFill>
                            <a:srgbClr val="000000"/>
                          </a:solidFill>
                          <a:effectLst/>
                          <a:latin typeface="+mn-lt"/>
                          <a:ea typeface="+mn-ea"/>
                          <a:cs typeface="+mn-cs"/>
                        </a:rPr>
                        <a:t>46.643</a:t>
                      </a: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234749914"/>
                  </a:ext>
                </a:extLst>
              </a:tr>
            </a:tbl>
          </a:graphicData>
        </a:graphic>
      </p:graphicFrame>
      <p:sp>
        <p:nvSpPr>
          <p:cNvPr id="21" name="Título 4">
            <a:extLst>
              <a:ext uri="{FF2B5EF4-FFF2-40B4-BE49-F238E27FC236}">
                <a16:creationId xmlns:a16="http://schemas.microsoft.com/office/drawing/2014/main" id="{75FEC36C-869F-BD5C-BC81-CB9FF6693DFF}"/>
              </a:ext>
            </a:extLst>
          </p:cNvPr>
          <p:cNvSpPr txBox="1">
            <a:spLocks/>
          </p:cNvSpPr>
          <p:nvPr/>
        </p:nvSpPr>
        <p:spPr>
          <a:xfrm>
            <a:off x="426019" y="-25197"/>
            <a:ext cx="8950456" cy="20711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a:ln>
                  <a:noFill/>
                </a:ln>
                <a:solidFill>
                  <a:srgbClr val="232A34">
                    <a:lumMod val="90000"/>
                    <a:lumOff val="10000"/>
                  </a:srgbClr>
                </a:solidFill>
                <a:effectLst/>
                <a:uLnTx/>
                <a:uFillTx/>
                <a:latin typeface="Oswald Medium"/>
                <a:ea typeface="+mj-ea"/>
                <a:cs typeface="+mj-cs"/>
              </a:rPr>
              <a:t>Secretaria Distrital de Hacienda</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a:ln>
                  <a:noFill/>
                </a:ln>
                <a:solidFill>
                  <a:srgbClr val="232A34">
                    <a:lumMod val="90000"/>
                    <a:lumOff val="10000"/>
                  </a:srgbClr>
                </a:solidFill>
                <a:effectLst/>
                <a:uLnTx/>
                <a:uFillTx/>
                <a:latin typeface="Oswald Medium"/>
                <a:ea typeface="+mj-ea"/>
                <a:cs typeface="+mj-cs"/>
              </a:rPr>
              <a:t>Recursos de Inversión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O" sz="3200" b="0" i="0" u="none" strike="noStrike" kern="1200" cap="none" spc="0" normalizeH="0" baseline="0" noProof="0">
              <a:ln>
                <a:noFill/>
              </a:ln>
              <a:solidFill>
                <a:srgbClr val="232A34">
                  <a:lumMod val="90000"/>
                  <a:lumOff val="10000"/>
                </a:srgbClr>
              </a:solidFill>
              <a:effectLst/>
              <a:uLnTx/>
              <a:uFillTx/>
              <a:latin typeface="Oswald Medium"/>
              <a:ea typeface="+mj-ea"/>
              <a:cs typeface="+mj-cs"/>
            </a:endParaRPr>
          </a:p>
        </p:txBody>
      </p:sp>
      <p:graphicFrame>
        <p:nvGraphicFramePr>
          <p:cNvPr id="23" name="Tabla 22">
            <a:extLst>
              <a:ext uri="{FF2B5EF4-FFF2-40B4-BE49-F238E27FC236}">
                <a16:creationId xmlns:a16="http://schemas.microsoft.com/office/drawing/2014/main" id="{FAC7FEC5-8D78-BF2C-BCAB-79ADA63AE44A}"/>
              </a:ext>
            </a:extLst>
          </p:cNvPr>
          <p:cNvGraphicFramePr>
            <a:graphicFrameLocks noGrp="1"/>
          </p:cNvGraphicFramePr>
          <p:nvPr/>
        </p:nvGraphicFramePr>
        <p:xfrm>
          <a:off x="8082295" y="2187559"/>
          <a:ext cx="3269673" cy="645160"/>
        </p:xfrm>
        <a:graphic>
          <a:graphicData uri="http://schemas.openxmlformats.org/drawingml/2006/table">
            <a:tbl>
              <a:tblPr firstRow="1" bandRow="1">
                <a:tableStyleId>{3B4B98B0-60AC-42C2-AFA5-B58CD77FA1E5}</a:tableStyleId>
              </a:tblPr>
              <a:tblGrid>
                <a:gridCol w="3269673">
                  <a:extLst>
                    <a:ext uri="{9D8B030D-6E8A-4147-A177-3AD203B41FA5}">
                      <a16:colId xmlns:a16="http://schemas.microsoft.com/office/drawing/2014/main" val="3975329892"/>
                    </a:ext>
                  </a:extLst>
                </a:gridCol>
              </a:tblGrid>
              <a:tr h="370840">
                <a:tc>
                  <a:txBody>
                    <a:bodyPr/>
                    <a:lstStyle/>
                    <a:p>
                      <a:pPr algn="ctr"/>
                      <a:r>
                        <a:rPr lang="es-CO" sz="1600"/>
                        <a:t>Principales Acciones </a:t>
                      </a:r>
                    </a:p>
                  </a:txBody>
                  <a:tcPr anchor="ctr"/>
                </a:tc>
                <a:extLst>
                  <a:ext uri="{0D108BD9-81ED-4DB2-BD59-A6C34878D82A}">
                    <a16:rowId xmlns:a16="http://schemas.microsoft.com/office/drawing/2014/main" val="632792283"/>
                  </a:ext>
                </a:extLst>
              </a:tr>
              <a:tr h="0">
                <a:tc>
                  <a:txBody>
                    <a:bodyPr/>
                    <a:lstStyle/>
                    <a:p>
                      <a:pPr algn="l"/>
                      <a:endParaRPr lang="es-CO" sz="1200"/>
                    </a:p>
                  </a:txBody>
                  <a:tcPr/>
                </a:tc>
                <a:extLst>
                  <a:ext uri="{0D108BD9-81ED-4DB2-BD59-A6C34878D82A}">
                    <a16:rowId xmlns:a16="http://schemas.microsoft.com/office/drawing/2014/main" val="328234955"/>
                  </a:ext>
                </a:extLst>
              </a:tr>
            </a:tbl>
          </a:graphicData>
        </a:graphic>
      </p:graphicFrame>
      <p:sp>
        <p:nvSpPr>
          <p:cNvPr id="26" name="CuadroTexto 25">
            <a:extLst>
              <a:ext uri="{FF2B5EF4-FFF2-40B4-BE49-F238E27FC236}">
                <a16:creationId xmlns:a16="http://schemas.microsoft.com/office/drawing/2014/main" id="{BF6ADDEE-FE7E-8B49-FEDF-17869EFD05D0}"/>
              </a:ext>
            </a:extLst>
          </p:cNvPr>
          <p:cNvSpPr txBox="1"/>
          <p:nvPr/>
        </p:nvSpPr>
        <p:spPr>
          <a:xfrm>
            <a:off x="7790916" y="3178149"/>
            <a:ext cx="3561052" cy="2308324"/>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Implementación de </a:t>
            </a:r>
            <a:r>
              <a:rPr kumimoji="0" lang="es-CO" sz="1600" b="1" i="0" u="none" strike="noStrike" kern="1200" cap="none" spc="0" normalizeH="0" baseline="0" noProof="0">
                <a:ln>
                  <a:noFill/>
                </a:ln>
                <a:solidFill>
                  <a:srgbClr val="232A34"/>
                </a:solidFill>
                <a:effectLst/>
                <a:uLnTx/>
                <a:uFillTx/>
                <a:latin typeface="Lexend Deca"/>
                <a:ea typeface="+mn-ea"/>
                <a:cs typeface="+mn-cs"/>
              </a:rPr>
              <a:t>ICA y ReteICA</a:t>
            </a:r>
            <a:r>
              <a:rPr kumimoji="0" lang="es-CO" sz="1600" b="0" i="0" u="none" strike="noStrike" kern="1200" cap="none" spc="0" normalizeH="0" baseline="0" noProof="0">
                <a:ln>
                  <a:noFill/>
                </a:ln>
                <a:solidFill>
                  <a:srgbClr val="232A34"/>
                </a:solidFill>
                <a:effectLst/>
                <a:uLnTx/>
                <a:uFillTx/>
                <a:latin typeface="Lexend Deca"/>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Nuevo modelo de servicio (</a:t>
            </a:r>
            <a:r>
              <a:rPr kumimoji="0" lang="es-CO" sz="1600" b="1" i="0" u="none" strike="noStrike" kern="1200" cap="none" spc="0" normalizeH="0" baseline="0" noProof="0">
                <a:ln>
                  <a:noFill/>
                </a:ln>
                <a:solidFill>
                  <a:srgbClr val="232A34"/>
                </a:solidFill>
                <a:effectLst/>
                <a:uLnTx/>
                <a:uFillTx/>
                <a:latin typeface="Lexend Deca"/>
                <a:ea typeface="+mn-ea"/>
                <a:cs typeface="+mn-cs"/>
              </a:rPr>
              <a:t>Centros de Experiencia Ciudadana</a:t>
            </a:r>
            <a:r>
              <a:rPr kumimoji="0" lang="es-CO" sz="1600" b="0" i="0" u="none" strike="noStrike" kern="1200" cap="none" spc="0" normalizeH="0" baseline="0" noProof="0">
                <a:ln>
                  <a:noFill/>
                </a:ln>
                <a:solidFill>
                  <a:srgbClr val="232A34"/>
                </a:solidFill>
                <a:effectLst/>
                <a:uLnTx/>
                <a:uFillTx/>
                <a:latin typeface="Lexend Deca"/>
                <a:ea typeface="+mn-ea"/>
                <a:cs typeface="+mn-cs"/>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Fortalecimiento de los </a:t>
            </a:r>
            <a:r>
              <a:rPr kumimoji="0" lang="es-CO" sz="1600" b="1" i="0" u="none" strike="noStrike" kern="1200" cap="none" spc="0" normalizeH="0" baseline="0" noProof="0">
                <a:ln>
                  <a:noFill/>
                </a:ln>
                <a:solidFill>
                  <a:srgbClr val="232A34"/>
                </a:solidFill>
                <a:effectLst/>
                <a:uLnTx/>
                <a:uFillTx/>
                <a:latin typeface="Lexend Deca"/>
                <a:ea typeface="+mn-ea"/>
                <a:cs typeface="+mn-cs"/>
              </a:rPr>
              <a:t>canales de atención</a:t>
            </a:r>
            <a:r>
              <a:rPr kumimoji="0" lang="es-CO" sz="1600" b="0" i="0" u="none" strike="noStrike" kern="1200" cap="none" spc="0" normalizeH="0" baseline="0" noProof="0">
                <a:ln>
                  <a:noFill/>
                </a:ln>
                <a:solidFill>
                  <a:srgbClr val="232A34"/>
                </a:solidFill>
                <a:effectLst/>
                <a:uLnTx/>
                <a:uFillTx/>
                <a:latin typeface="Lexend Deca"/>
                <a:ea typeface="+mn-ea"/>
                <a:cs typeface="+mn-cs"/>
              </a:rPr>
              <a:t>(Ventanilla Única, CRM)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Diseño e implementación Portal de Transparencia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Aumento de la infraestructura tecnológica de la SDH</a:t>
            </a:r>
          </a:p>
        </p:txBody>
      </p:sp>
    </p:spTree>
    <p:extLst>
      <p:ext uri="{BB962C8B-B14F-4D97-AF65-F5344CB8AC3E}">
        <p14:creationId xmlns:p14="http://schemas.microsoft.com/office/powerpoint/2010/main" val="183259151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a 10">
            <a:extLst>
              <a:ext uri="{FF2B5EF4-FFF2-40B4-BE49-F238E27FC236}">
                <a16:creationId xmlns:a16="http://schemas.microsoft.com/office/drawing/2014/main" id="{50ABB27E-C519-EA42-F589-B30C50A95AF1}"/>
              </a:ext>
            </a:extLst>
          </p:cNvPr>
          <p:cNvGraphicFramePr>
            <a:graphicFrameLocks noGrp="1"/>
          </p:cNvGraphicFramePr>
          <p:nvPr/>
        </p:nvGraphicFramePr>
        <p:xfrm>
          <a:off x="7478424" y="1740448"/>
          <a:ext cx="3269673" cy="645160"/>
        </p:xfrm>
        <a:graphic>
          <a:graphicData uri="http://schemas.openxmlformats.org/drawingml/2006/table">
            <a:tbl>
              <a:tblPr firstRow="1" bandRow="1">
                <a:tableStyleId>{3B4B98B0-60AC-42C2-AFA5-B58CD77FA1E5}</a:tableStyleId>
              </a:tblPr>
              <a:tblGrid>
                <a:gridCol w="3269673">
                  <a:extLst>
                    <a:ext uri="{9D8B030D-6E8A-4147-A177-3AD203B41FA5}">
                      <a16:colId xmlns:a16="http://schemas.microsoft.com/office/drawing/2014/main" val="3975329892"/>
                    </a:ext>
                  </a:extLst>
                </a:gridCol>
              </a:tblGrid>
              <a:tr h="370840">
                <a:tc>
                  <a:txBody>
                    <a:bodyPr/>
                    <a:lstStyle/>
                    <a:p>
                      <a:pPr algn="ctr"/>
                      <a:r>
                        <a:rPr lang="es-CO" sz="1600"/>
                        <a:t>Principales Acciones </a:t>
                      </a:r>
                    </a:p>
                  </a:txBody>
                  <a:tcPr anchor="ctr"/>
                </a:tc>
                <a:extLst>
                  <a:ext uri="{0D108BD9-81ED-4DB2-BD59-A6C34878D82A}">
                    <a16:rowId xmlns:a16="http://schemas.microsoft.com/office/drawing/2014/main" val="632792283"/>
                  </a:ext>
                </a:extLst>
              </a:tr>
              <a:tr h="0">
                <a:tc>
                  <a:txBody>
                    <a:bodyPr/>
                    <a:lstStyle/>
                    <a:p>
                      <a:pPr algn="l"/>
                      <a:endParaRPr lang="es-CO" sz="1200"/>
                    </a:p>
                  </a:txBody>
                  <a:tcPr/>
                </a:tc>
                <a:extLst>
                  <a:ext uri="{0D108BD9-81ED-4DB2-BD59-A6C34878D82A}">
                    <a16:rowId xmlns:a16="http://schemas.microsoft.com/office/drawing/2014/main" val="328234955"/>
                  </a:ext>
                </a:extLst>
              </a:tr>
            </a:tbl>
          </a:graphicData>
        </a:graphic>
      </p:graphicFrame>
      <p:sp>
        <p:nvSpPr>
          <p:cNvPr id="13" name="CuadroTexto 12">
            <a:extLst>
              <a:ext uri="{FF2B5EF4-FFF2-40B4-BE49-F238E27FC236}">
                <a16:creationId xmlns:a16="http://schemas.microsoft.com/office/drawing/2014/main" id="{9662D4BA-2CF3-F794-4A07-0B9759D41822}"/>
              </a:ext>
            </a:extLst>
          </p:cNvPr>
          <p:cNvSpPr txBox="1"/>
          <p:nvPr/>
        </p:nvSpPr>
        <p:spPr>
          <a:xfrm>
            <a:off x="7235969" y="2604042"/>
            <a:ext cx="4232564" cy="2062103"/>
          </a:xfrm>
          <a:prstGeom prst="rect">
            <a:avLst/>
          </a:prstGeom>
          <a:noFill/>
        </p:spPr>
        <p:txBody>
          <a:bodyPr wrap="square">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Contar con información catastral actualizada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Construir un </a:t>
            </a:r>
            <a:r>
              <a:rPr kumimoji="0" lang="es-CO" sz="1600" b="1" i="0" u="none" strike="noStrike" kern="1200" cap="none" spc="0" normalizeH="0" baseline="0" noProof="0">
                <a:ln>
                  <a:noFill/>
                </a:ln>
                <a:solidFill>
                  <a:srgbClr val="232A34"/>
                </a:solidFill>
                <a:effectLst/>
                <a:uLnTx/>
                <a:uFillTx/>
                <a:latin typeface="Lexend Deca"/>
                <a:ea typeface="+mn-ea"/>
                <a:cs typeface="+mn-cs"/>
              </a:rPr>
              <a:t>nuevo modelo de datos </a:t>
            </a:r>
            <a:r>
              <a:rPr kumimoji="0" lang="es-CO" sz="1600" b="0" i="0" u="none" strike="noStrike" kern="1200" cap="none" spc="0" normalizeH="0" baseline="0" noProof="0">
                <a:ln>
                  <a:noFill/>
                </a:ln>
                <a:solidFill>
                  <a:srgbClr val="232A34"/>
                </a:solidFill>
                <a:effectLst/>
                <a:uLnTx/>
                <a:uFillTx/>
                <a:latin typeface="Lexend Deca"/>
                <a:ea typeface="+mn-ea"/>
                <a:cs typeface="+mn-cs"/>
              </a:rPr>
              <a:t>que permita gestionar la información catastral cuya base sea la información cartográfica</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1" i="0" u="none" strike="noStrike" kern="1200" cap="none" spc="0" normalizeH="0" baseline="0" noProof="0">
                <a:ln>
                  <a:noFill/>
                </a:ln>
                <a:solidFill>
                  <a:srgbClr val="232A34"/>
                </a:solidFill>
                <a:effectLst/>
                <a:uLnTx/>
                <a:uFillTx/>
                <a:latin typeface="Lexend Deca"/>
                <a:ea typeface="+mn-ea"/>
                <a:cs typeface="+mn-cs"/>
              </a:rPr>
              <a:t>IDECA</a:t>
            </a:r>
            <a:r>
              <a:rPr kumimoji="0" lang="es-CO" sz="1600" b="0" i="0" u="none" strike="noStrike" kern="1200" cap="none" spc="0" normalizeH="0" baseline="0" noProof="0">
                <a:ln>
                  <a:noFill/>
                </a:ln>
                <a:solidFill>
                  <a:srgbClr val="232A34"/>
                </a:solidFill>
                <a:effectLst/>
                <a:uLnTx/>
                <a:uFillTx/>
                <a:latin typeface="Lexend Deca"/>
                <a:ea typeface="+mn-ea"/>
                <a:cs typeface="+mn-cs"/>
              </a:rPr>
              <a:t> como una Infraestructura de Conocimiento Espacial.</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1" i="0" u="none" strike="noStrike" kern="1200" cap="none" spc="0" normalizeH="0" baseline="0" noProof="0">
                <a:ln>
                  <a:noFill/>
                </a:ln>
                <a:solidFill>
                  <a:srgbClr val="232A34"/>
                </a:solidFill>
                <a:effectLst/>
                <a:uLnTx/>
                <a:uFillTx/>
                <a:latin typeface="Lexend Deca"/>
                <a:ea typeface="+mn-ea"/>
                <a:cs typeface="+mn-cs"/>
              </a:rPr>
              <a:t>Automatizar el trámite englobe y </a:t>
            </a:r>
            <a:r>
              <a:rPr kumimoji="0" lang="es-CO" sz="1600" b="1" i="0" u="none" strike="noStrike" kern="1200" cap="none" spc="0" normalizeH="0" baseline="0" noProof="0" err="1">
                <a:ln>
                  <a:noFill/>
                </a:ln>
                <a:solidFill>
                  <a:srgbClr val="232A34"/>
                </a:solidFill>
                <a:effectLst/>
                <a:uLnTx/>
                <a:uFillTx/>
                <a:latin typeface="Lexend Deca"/>
                <a:ea typeface="+mn-ea"/>
                <a:cs typeface="+mn-cs"/>
              </a:rPr>
              <a:t>desenglobe</a:t>
            </a:r>
            <a:r>
              <a:rPr kumimoji="0" lang="es-CO" sz="1600" b="0" i="0" u="none" strike="noStrike" kern="1200" cap="none" spc="0" normalizeH="0" baseline="0" noProof="0">
                <a:ln>
                  <a:noFill/>
                </a:ln>
                <a:solidFill>
                  <a:srgbClr val="232A34"/>
                </a:solidFill>
                <a:effectLst/>
                <a:uLnTx/>
                <a:uFillTx/>
                <a:latin typeface="Lexend Deca"/>
                <a:ea typeface="+mn-ea"/>
                <a:cs typeface="+mn-cs"/>
              </a:rPr>
              <a:t>, priorizado para la vigencia 2025.</a:t>
            </a:r>
          </a:p>
        </p:txBody>
      </p:sp>
      <p:sp>
        <p:nvSpPr>
          <p:cNvPr id="18" name="Título 4">
            <a:extLst>
              <a:ext uri="{FF2B5EF4-FFF2-40B4-BE49-F238E27FC236}">
                <a16:creationId xmlns:a16="http://schemas.microsoft.com/office/drawing/2014/main" id="{4901C531-FBDE-25C0-97C2-0BC77D0F2010}"/>
              </a:ext>
            </a:extLst>
          </p:cNvPr>
          <p:cNvSpPr txBox="1">
            <a:spLocks/>
          </p:cNvSpPr>
          <p:nvPr/>
        </p:nvSpPr>
        <p:spPr>
          <a:xfrm>
            <a:off x="426019" y="148108"/>
            <a:ext cx="8950456" cy="20711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1" i="0" u="none" strike="noStrike" kern="1200" cap="none" spc="0" normalizeH="0" baseline="0" noProof="0">
                <a:ln>
                  <a:noFill/>
                </a:ln>
                <a:solidFill>
                  <a:srgbClr val="232A34">
                    <a:lumMod val="90000"/>
                    <a:lumOff val="10000"/>
                  </a:srgbClr>
                </a:solidFill>
                <a:effectLst/>
                <a:uLnTx/>
                <a:uFillTx/>
                <a:latin typeface="Oswald Medium"/>
                <a:ea typeface="+mj-ea"/>
                <a:cs typeface="+mj-cs"/>
              </a:rPr>
              <a:t>UAEDC</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a:ln>
                  <a:noFill/>
                </a:ln>
                <a:solidFill>
                  <a:srgbClr val="232A34">
                    <a:lumMod val="90000"/>
                    <a:lumOff val="10000"/>
                  </a:srgbClr>
                </a:solidFill>
                <a:effectLst/>
                <a:uLnTx/>
                <a:uFillTx/>
                <a:latin typeface="Oswald Medium"/>
                <a:ea typeface="+mj-ea"/>
                <a:cs typeface="+mj-cs"/>
              </a:rPr>
              <a:t>Recursos de Inversión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O" sz="3200" b="0" i="0" u="none" strike="noStrike" kern="1200" cap="none" spc="0" normalizeH="0" baseline="0" noProof="0">
              <a:ln>
                <a:noFill/>
              </a:ln>
              <a:solidFill>
                <a:srgbClr val="232A34">
                  <a:lumMod val="90000"/>
                  <a:lumOff val="10000"/>
                </a:srgbClr>
              </a:solidFill>
              <a:effectLst/>
              <a:uLnTx/>
              <a:uFillTx/>
              <a:latin typeface="Oswald Medium"/>
              <a:ea typeface="+mj-ea"/>
              <a:cs typeface="+mj-cs"/>
            </a:endParaRPr>
          </a:p>
        </p:txBody>
      </p:sp>
      <p:graphicFrame>
        <p:nvGraphicFramePr>
          <p:cNvPr id="20" name="Tabla 19">
            <a:extLst>
              <a:ext uri="{FF2B5EF4-FFF2-40B4-BE49-F238E27FC236}">
                <a16:creationId xmlns:a16="http://schemas.microsoft.com/office/drawing/2014/main" id="{84F69970-27CA-3319-381F-54E026299E9F}"/>
              </a:ext>
            </a:extLst>
          </p:cNvPr>
          <p:cNvGraphicFramePr>
            <a:graphicFrameLocks noGrp="1"/>
          </p:cNvGraphicFramePr>
          <p:nvPr/>
        </p:nvGraphicFramePr>
        <p:xfrm>
          <a:off x="315181" y="1171521"/>
          <a:ext cx="6920787" cy="5182560"/>
        </p:xfrm>
        <a:graphic>
          <a:graphicData uri="http://schemas.openxmlformats.org/drawingml/2006/table">
            <a:tbl>
              <a:tblPr firstRow="1" bandRow="1">
                <a:tableStyleId>{21E4AEA4-8DFA-4A89-87EB-49C32662AFE0}</a:tableStyleId>
              </a:tblPr>
              <a:tblGrid>
                <a:gridCol w="3392919">
                  <a:extLst>
                    <a:ext uri="{9D8B030D-6E8A-4147-A177-3AD203B41FA5}">
                      <a16:colId xmlns:a16="http://schemas.microsoft.com/office/drawing/2014/main" val="1642775610"/>
                    </a:ext>
                  </a:extLst>
                </a:gridCol>
                <a:gridCol w="2024187">
                  <a:extLst>
                    <a:ext uri="{9D8B030D-6E8A-4147-A177-3AD203B41FA5}">
                      <a16:colId xmlns:a16="http://schemas.microsoft.com/office/drawing/2014/main" val="1665613155"/>
                    </a:ext>
                  </a:extLst>
                </a:gridCol>
                <a:gridCol w="1503681">
                  <a:extLst>
                    <a:ext uri="{9D8B030D-6E8A-4147-A177-3AD203B41FA5}">
                      <a16:colId xmlns:a16="http://schemas.microsoft.com/office/drawing/2014/main" val="2406062630"/>
                    </a:ext>
                  </a:extLst>
                </a:gridCol>
              </a:tblGrid>
              <a:tr h="322584">
                <a:tc rowSpan="2">
                  <a:txBody>
                    <a:bodyPr/>
                    <a:lstStyle/>
                    <a:p>
                      <a:pPr algn="ctr"/>
                      <a:r>
                        <a:rPr lang="es-MX" sz="1600">
                          <a:solidFill>
                            <a:schemeClr val="tx1"/>
                          </a:solidFill>
                          <a:latin typeface="+mn-lt"/>
                        </a:rPr>
                        <a:t>Meta Plan de Desarrollo</a:t>
                      </a:r>
                      <a:endParaRPr lang="es-CO" sz="1600">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s-CO" sz="1600">
                          <a:solidFill>
                            <a:schemeClr val="tx1"/>
                          </a:solidFill>
                          <a:latin typeface="+mn-lt"/>
                        </a:rPr>
                        <a:t>Vigencia 2025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s-CO">
                        <a:solidFill>
                          <a:schemeClr val="tx1"/>
                        </a:solidFill>
                      </a:endParaRPr>
                    </a:p>
                  </a:txBody>
                  <a:tcPr>
                    <a:solidFill>
                      <a:schemeClr val="accent5"/>
                    </a:solidFill>
                  </a:tcPr>
                </a:tc>
                <a:extLst>
                  <a:ext uri="{0D108BD9-81ED-4DB2-BD59-A6C34878D82A}">
                    <a16:rowId xmlns:a16="http://schemas.microsoft.com/office/drawing/2014/main" val="1730386399"/>
                  </a:ext>
                </a:extLst>
              </a:tr>
              <a:tr h="888811">
                <a:tc vMerge="1">
                  <a:txBody>
                    <a:bodyPr/>
                    <a:lstStyle/>
                    <a:p>
                      <a:pPr algn="ctr"/>
                      <a:r>
                        <a:rPr lang="es-MX">
                          <a:solidFill>
                            <a:schemeClr val="tx1"/>
                          </a:solidFill>
                        </a:rPr>
                        <a:t>Numero y Meta Plan de Desarrollo</a:t>
                      </a:r>
                      <a:endParaRPr lang="es-CO">
                        <a:solidFill>
                          <a:schemeClr val="tx1"/>
                        </a:solidFill>
                      </a:endParaRPr>
                    </a:p>
                  </a:txBody>
                  <a:tcPr>
                    <a:solidFill>
                      <a:srgbClr val="AFDFFA"/>
                    </a:solidFill>
                  </a:tcPr>
                </a:tc>
                <a:tc>
                  <a:txBody>
                    <a:bodyPr/>
                    <a:lstStyle/>
                    <a:p>
                      <a:pPr algn="ctr"/>
                      <a:r>
                        <a:rPr lang="es-MX" sz="1600" b="1">
                          <a:solidFill>
                            <a:schemeClr val="tx1"/>
                          </a:solidFill>
                          <a:latin typeface="+mn-lt"/>
                        </a:rPr>
                        <a:t>Magnitud meta programada</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a:solidFill>
                            <a:schemeClr val="tx1"/>
                          </a:solidFill>
                          <a:latin typeface="+mn-lt"/>
                        </a:rPr>
                        <a:t>Presupuesto (Millones $)</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25131747"/>
                  </a:ext>
                </a:extLst>
              </a:tr>
              <a:tr h="596075">
                <a:tc>
                  <a:txBody>
                    <a:bodyPr/>
                    <a:lstStyle/>
                    <a:p>
                      <a:pPr algn="just"/>
                      <a:r>
                        <a:rPr lang="es-MX" sz="1600">
                          <a:latin typeface="+mn-lt"/>
                        </a:rPr>
                        <a:t>Mantener el 100% del censo inmobiliario de Bogotá actualizado.</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MX" sz="1600" b="0" i="0" u="none" strike="noStrike">
                          <a:solidFill>
                            <a:srgbClr val="000000"/>
                          </a:solidFill>
                          <a:effectLst/>
                          <a:latin typeface="+mn-lt"/>
                        </a:rPr>
                        <a:t>100%</a:t>
                      </a:r>
                      <a:endParaRPr lang="es-CO"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18.625</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9647549"/>
                  </a:ext>
                </a:extLst>
              </a:tr>
              <a:tr h="596075">
                <a:tc>
                  <a:txBody>
                    <a:bodyPr/>
                    <a:lstStyle/>
                    <a:p>
                      <a:pPr algn="just"/>
                      <a:r>
                        <a:rPr lang="es-MX" sz="1600">
                          <a:latin typeface="+mn-lt"/>
                        </a:rPr>
                        <a:t>Desarrollar el 100% de las acciones para disponer una plataforma tecnológica que integre la información geográfica y catastral de Bogotá.</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r>
                        <a:rPr lang="es-MX" sz="1600" b="0" i="0" u="none" strike="noStrike" kern="1200">
                          <a:solidFill>
                            <a:srgbClr val="000000"/>
                          </a:solidFill>
                          <a:effectLst/>
                          <a:latin typeface="+mn-lt"/>
                          <a:ea typeface="+mn-ea"/>
                          <a:cs typeface="+mn-cs"/>
                        </a:rPr>
                        <a:t>100%</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5.000</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46408038"/>
                  </a:ext>
                </a:extLst>
              </a:tr>
              <a:tr h="623000">
                <a:tc>
                  <a:txBody>
                    <a:bodyPr/>
                    <a:lstStyle/>
                    <a:p>
                      <a:pPr algn="just"/>
                      <a:r>
                        <a:rPr lang="es-MX" sz="1600">
                          <a:latin typeface="+mn-lt"/>
                        </a:rPr>
                        <a:t>Automatizar 5 trámites catastrales.</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MX" sz="1600" b="0" i="0" u="none" strike="noStrike">
                          <a:solidFill>
                            <a:srgbClr val="000000"/>
                          </a:solidFill>
                          <a:effectLst/>
                          <a:latin typeface="+mn-lt"/>
                        </a:rPr>
                        <a:t>1</a:t>
                      </a:r>
                      <a:endParaRPr lang="es-CO"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5.981</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89450902"/>
                  </a:ext>
                </a:extLst>
              </a:tr>
              <a:tr h="657370">
                <a:tc>
                  <a:txBody>
                    <a:bodyPr/>
                    <a:lstStyle/>
                    <a:p>
                      <a:pPr algn="just"/>
                      <a:r>
                        <a:rPr lang="es-MX" sz="1600">
                          <a:latin typeface="+mn-lt"/>
                        </a:rPr>
                        <a:t>Realizar el 100% de las acciones de fortalecimiento tecnológico e institucional orientados a una mejor prestación de los servicios al ciudadano.</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algn="ctr" fontAlgn="ctr"/>
                      <a:r>
                        <a:rPr lang="es-MX" sz="1600" b="0" i="0" u="none" strike="noStrike">
                          <a:solidFill>
                            <a:srgbClr val="000000"/>
                          </a:solidFill>
                          <a:effectLst/>
                          <a:latin typeface="+mn-lt"/>
                        </a:rPr>
                        <a:t>100%</a:t>
                      </a: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13.253</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1436794840"/>
                  </a:ext>
                </a:extLst>
              </a:tr>
              <a:tr h="657370">
                <a:tc gridSpan="2">
                  <a:txBody>
                    <a:bodyPr/>
                    <a:lstStyle/>
                    <a:p>
                      <a:pPr marL="0" algn="ctr" defTabSz="914400" rtl="0" eaLnBrk="1" latinLnBrk="0" hangingPunct="1"/>
                      <a:endParaRPr lang="es-MX" sz="1600" b="1" kern="1200">
                        <a:solidFill>
                          <a:schemeClr val="dk1"/>
                        </a:solidFill>
                        <a:latin typeface="+mn-lt"/>
                        <a:ea typeface="+mn-ea"/>
                        <a:cs typeface="+mn-cs"/>
                      </a:endParaRPr>
                    </a:p>
                    <a:p>
                      <a:pPr marL="0" algn="ctr" defTabSz="914400" rtl="0" eaLnBrk="1" latinLnBrk="0" hangingPunct="1"/>
                      <a:r>
                        <a:rPr lang="es-MX" sz="1600" b="1" kern="1200">
                          <a:solidFill>
                            <a:schemeClr val="dk1"/>
                          </a:solidFill>
                          <a:latin typeface="+mn-lt"/>
                          <a:ea typeface="+mn-ea"/>
                          <a:cs typeface="+mn-cs"/>
                        </a:rPr>
                        <a:t>TOTAL </a:t>
                      </a: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hMerge="1">
                  <a:txBody>
                    <a:bodyPr/>
                    <a:lstStyle/>
                    <a:p>
                      <a:pPr algn="ctr" fontAlgn="ctr"/>
                      <a:endParaRPr lang="es-MX"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tc>
                  <a:txBody>
                    <a:bodyPr/>
                    <a:lstStyle/>
                    <a:p>
                      <a:pPr marL="0" algn="ctr" defTabSz="914400" rtl="0" eaLnBrk="1" fontAlgn="ctr" latinLnBrk="0" hangingPunct="1">
                        <a:lnSpc>
                          <a:spcPct val="107000"/>
                        </a:lnSpc>
                        <a:spcBef>
                          <a:spcPts val="600"/>
                        </a:spcBef>
                        <a:spcAft>
                          <a:spcPts val="600"/>
                        </a:spcAft>
                      </a:pPr>
                      <a:r>
                        <a:rPr lang="es-CO" sz="1600" b="1" kern="1200">
                          <a:solidFill>
                            <a:schemeClr val="dk1"/>
                          </a:solidFill>
                          <a:latin typeface="+mn-lt"/>
                          <a:ea typeface="+mn-ea"/>
                          <a:cs typeface="+mn-cs"/>
                        </a:rPr>
                        <a:t>42.859</a:t>
                      </a: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2">
                        <a:lumMod val="20000"/>
                        <a:lumOff val="80000"/>
                      </a:schemeClr>
                    </a:solidFill>
                  </a:tcPr>
                </a:tc>
                <a:extLst>
                  <a:ext uri="{0D108BD9-81ED-4DB2-BD59-A6C34878D82A}">
                    <a16:rowId xmlns:a16="http://schemas.microsoft.com/office/drawing/2014/main" val="2179827048"/>
                  </a:ext>
                </a:extLst>
              </a:tr>
            </a:tbl>
          </a:graphicData>
        </a:graphic>
      </p:graphicFrame>
    </p:spTree>
    <p:extLst>
      <p:ext uri="{BB962C8B-B14F-4D97-AF65-F5344CB8AC3E}">
        <p14:creationId xmlns:p14="http://schemas.microsoft.com/office/powerpoint/2010/main" val="29385182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19CC8-3AFC-4642-E193-FF82C7A07646}"/>
            </a:ext>
          </a:extLst>
        </p:cNvPr>
        <p:cNvGrpSpPr/>
        <p:nvPr/>
      </p:nvGrpSpPr>
      <p:grpSpPr>
        <a:xfrm>
          <a:off x="0" y="0"/>
          <a:ext cx="0" cy="0"/>
          <a:chOff x="0" y="0"/>
          <a:chExt cx="0" cy="0"/>
        </a:xfrm>
      </p:grpSpPr>
      <p:graphicFrame>
        <p:nvGraphicFramePr>
          <p:cNvPr id="19" name="Tabla 18">
            <a:extLst>
              <a:ext uri="{FF2B5EF4-FFF2-40B4-BE49-F238E27FC236}">
                <a16:creationId xmlns:a16="http://schemas.microsoft.com/office/drawing/2014/main" id="{6933ED6A-6190-ABF5-529A-C73EA1F241BF}"/>
              </a:ext>
            </a:extLst>
          </p:cNvPr>
          <p:cNvGraphicFramePr>
            <a:graphicFrameLocks noGrp="1"/>
          </p:cNvGraphicFramePr>
          <p:nvPr/>
        </p:nvGraphicFramePr>
        <p:xfrm>
          <a:off x="426019" y="1645067"/>
          <a:ext cx="5563890" cy="2502595"/>
        </p:xfrm>
        <a:graphic>
          <a:graphicData uri="http://schemas.openxmlformats.org/drawingml/2006/table">
            <a:tbl>
              <a:tblPr firstRow="1" bandRow="1">
                <a:tableStyleId>{21E4AEA4-8DFA-4A89-87EB-49C32662AFE0}</a:tableStyleId>
              </a:tblPr>
              <a:tblGrid>
                <a:gridCol w="2727700">
                  <a:extLst>
                    <a:ext uri="{9D8B030D-6E8A-4147-A177-3AD203B41FA5}">
                      <a16:colId xmlns:a16="http://schemas.microsoft.com/office/drawing/2014/main" val="1642775610"/>
                    </a:ext>
                  </a:extLst>
                </a:gridCol>
                <a:gridCol w="1627322">
                  <a:extLst>
                    <a:ext uri="{9D8B030D-6E8A-4147-A177-3AD203B41FA5}">
                      <a16:colId xmlns:a16="http://schemas.microsoft.com/office/drawing/2014/main" val="1665613155"/>
                    </a:ext>
                  </a:extLst>
                </a:gridCol>
                <a:gridCol w="1208868">
                  <a:extLst>
                    <a:ext uri="{9D8B030D-6E8A-4147-A177-3AD203B41FA5}">
                      <a16:colId xmlns:a16="http://schemas.microsoft.com/office/drawing/2014/main" val="2406062630"/>
                    </a:ext>
                  </a:extLst>
                </a:gridCol>
              </a:tblGrid>
              <a:tr h="322584">
                <a:tc rowSpan="2">
                  <a:txBody>
                    <a:bodyPr/>
                    <a:lstStyle/>
                    <a:p>
                      <a:pPr algn="ctr"/>
                      <a:r>
                        <a:rPr lang="es-MX" sz="1600">
                          <a:solidFill>
                            <a:schemeClr val="tx1"/>
                          </a:solidFill>
                          <a:latin typeface="+mn-lt"/>
                        </a:rPr>
                        <a:t>Meta Plan de Desarrollo</a:t>
                      </a:r>
                      <a:endParaRPr lang="es-CO" sz="1600">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gridSpan="2">
                  <a:txBody>
                    <a:bodyPr/>
                    <a:lstStyle/>
                    <a:p>
                      <a:pPr algn="ctr"/>
                      <a:r>
                        <a:rPr lang="es-CO" sz="1600">
                          <a:solidFill>
                            <a:schemeClr val="tx1"/>
                          </a:solidFill>
                          <a:latin typeface="+mn-lt"/>
                        </a:rPr>
                        <a:t>Vigencia 2025</a:t>
                      </a: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s-CO">
                        <a:solidFill>
                          <a:schemeClr val="tx1"/>
                        </a:solidFill>
                      </a:endParaRPr>
                    </a:p>
                  </a:txBody>
                  <a:tcPr>
                    <a:solidFill>
                      <a:schemeClr val="accent5"/>
                    </a:solidFill>
                  </a:tcPr>
                </a:tc>
                <a:extLst>
                  <a:ext uri="{0D108BD9-81ED-4DB2-BD59-A6C34878D82A}">
                    <a16:rowId xmlns:a16="http://schemas.microsoft.com/office/drawing/2014/main" val="1730386399"/>
                  </a:ext>
                </a:extLst>
              </a:tr>
              <a:tr h="888811">
                <a:tc vMerge="1">
                  <a:txBody>
                    <a:bodyPr/>
                    <a:lstStyle/>
                    <a:p>
                      <a:pPr algn="ctr"/>
                      <a:r>
                        <a:rPr lang="es-MX">
                          <a:solidFill>
                            <a:schemeClr val="tx1"/>
                          </a:solidFill>
                        </a:rPr>
                        <a:t>Numero y Meta Plan de Desarrollo</a:t>
                      </a:r>
                      <a:endParaRPr lang="es-CO">
                        <a:solidFill>
                          <a:schemeClr val="tx1"/>
                        </a:solidFill>
                      </a:endParaRPr>
                    </a:p>
                  </a:txBody>
                  <a:tcPr>
                    <a:solidFill>
                      <a:srgbClr val="AFDFFA"/>
                    </a:solidFill>
                  </a:tcPr>
                </a:tc>
                <a:tc>
                  <a:txBody>
                    <a:bodyPr/>
                    <a:lstStyle/>
                    <a:p>
                      <a:pPr algn="ctr"/>
                      <a:r>
                        <a:rPr lang="es-MX" sz="1600" b="1">
                          <a:solidFill>
                            <a:schemeClr val="tx1"/>
                          </a:solidFill>
                          <a:latin typeface="+mn-lt"/>
                        </a:rPr>
                        <a:t>Magnitud meta programada</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MX" sz="1600" b="1">
                          <a:solidFill>
                            <a:schemeClr val="tx1"/>
                          </a:solidFill>
                          <a:latin typeface="+mn-lt"/>
                        </a:rPr>
                        <a:t>Presupuesto (Millones $)</a:t>
                      </a:r>
                      <a:endParaRPr lang="es-CO" sz="1600" b="1">
                        <a:solidFill>
                          <a:schemeClr val="tx1"/>
                        </a:solidFill>
                        <a:latin typeface="+mn-lt"/>
                      </a:endParaRPr>
                    </a:p>
                  </a:txBody>
                  <a:tcPr marL="36000" marR="36000" marT="36000" marB="3600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25131747"/>
                  </a:ext>
                </a:extLst>
              </a:tr>
              <a:tr h="596075">
                <a:tc>
                  <a:txBody>
                    <a:bodyPr/>
                    <a:lstStyle/>
                    <a:p>
                      <a:pPr algn="just"/>
                      <a:r>
                        <a:rPr lang="es-ES" sz="1600">
                          <a:latin typeface="+mn-lt"/>
                        </a:rPr>
                        <a:t>Cumplir el 100% de la estrategia para el fortalecimiento de la gestión de derechos prestacionales y la política de atención al pensionado</a:t>
                      </a:r>
                      <a:endParaRPr lang="es-CO" sz="1600">
                        <a:latin typeface="+mn-lt"/>
                      </a:endParaRPr>
                    </a:p>
                  </a:txBody>
                  <a:tcPr marL="36000" marR="36000" marT="36000" marB="3600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algn="ctr" fontAlgn="ctr"/>
                      <a:r>
                        <a:rPr lang="es-MX" sz="1600" b="0" i="0" u="none" strike="noStrike">
                          <a:solidFill>
                            <a:srgbClr val="000000"/>
                          </a:solidFill>
                          <a:effectLst/>
                          <a:latin typeface="+mn-lt"/>
                        </a:rPr>
                        <a:t>40%</a:t>
                      </a:r>
                      <a:endParaRPr lang="es-CO" sz="1600" b="0" i="0" u="none" strike="noStrike">
                        <a:solidFill>
                          <a:srgbClr val="000000"/>
                        </a:solidFill>
                        <a:effectLst/>
                        <a:latin typeface="+mn-lt"/>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lnSpc>
                          <a:spcPct val="107000"/>
                        </a:lnSpc>
                        <a:spcBef>
                          <a:spcPts val="600"/>
                        </a:spcBef>
                        <a:spcAft>
                          <a:spcPts val="600"/>
                        </a:spcAft>
                      </a:pPr>
                      <a:r>
                        <a:rPr lang="es-MX" sz="1600" b="0" i="0" u="none" strike="noStrike" kern="1200">
                          <a:solidFill>
                            <a:srgbClr val="000000"/>
                          </a:solidFill>
                          <a:effectLst/>
                          <a:latin typeface="+mn-lt"/>
                          <a:ea typeface="+mn-ea"/>
                          <a:cs typeface="+mn-cs"/>
                        </a:rPr>
                        <a:t>5.868</a:t>
                      </a:r>
                      <a:endParaRPr lang="es-CO" sz="1600" b="0" i="0" u="none" strike="noStrike" kern="1200">
                        <a:solidFill>
                          <a:srgbClr val="000000"/>
                        </a:solidFill>
                        <a:effectLst/>
                        <a:latin typeface="+mn-lt"/>
                        <a:ea typeface="+mn-ea"/>
                        <a:cs typeface="+mn-cs"/>
                      </a:endParaRPr>
                    </a:p>
                  </a:txBody>
                  <a:tcPr marL="7620" marR="7620" marT="762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09647549"/>
                  </a:ext>
                </a:extLst>
              </a:tr>
            </a:tbl>
          </a:graphicData>
        </a:graphic>
      </p:graphicFrame>
      <p:sp>
        <p:nvSpPr>
          <p:cNvPr id="21" name="Título 4">
            <a:extLst>
              <a:ext uri="{FF2B5EF4-FFF2-40B4-BE49-F238E27FC236}">
                <a16:creationId xmlns:a16="http://schemas.microsoft.com/office/drawing/2014/main" id="{EDA1401B-661C-D45D-6657-A612F6B9A29D}"/>
              </a:ext>
            </a:extLst>
          </p:cNvPr>
          <p:cNvSpPr txBox="1">
            <a:spLocks/>
          </p:cNvSpPr>
          <p:nvPr/>
        </p:nvSpPr>
        <p:spPr>
          <a:xfrm>
            <a:off x="426019" y="362421"/>
            <a:ext cx="8950456" cy="207113"/>
          </a:xfrm>
          <a:prstGeom prst="rect">
            <a:avLst/>
          </a:prstGeom>
        </p:spPr>
        <p:txBody>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3200" b="0" i="0" u="none" strike="noStrike" kern="1200" cap="none" spc="0" normalizeH="0" baseline="0" noProof="0">
                <a:ln>
                  <a:noFill/>
                </a:ln>
                <a:solidFill>
                  <a:srgbClr val="232A34">
                    <a:lumMod val="90000"/>
                    <a:lumOff val="10000"/>
                  </a:srgbClr>
                </a:solidFill>
                <a:effectLst/>
                <a:uLnTx/>
                <a:uFillTx/>
                <a:latin typeface="Oswald Medium"/>
                <a:ea typeface="+mj-ea"/>
                <a:cs typeface="+mj-cs"/>
              </a:rPr>
              <a:t>FONCEP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800" b="0" i="0" u="none" strike="noStrike" kern="1200" cap="none" spc="0" normalizeH="0" baseline="0" noProof="0">
                <a:ln>
                  <a:noFill/>
                </a:ln>
                <a:solidFill>
                  <a:srgbClr val="232A34">
                    <a:lumMod val="90000"/>
                    <a:lumOff val="10000"/>
                  </a:srgbClr>
                </a:solidFill>
                <a:effectLst/>
                <a:uLnTx/>
                <a:uFillTx/>
                <a:latin typeface="Oswald Medium"/>
                <a:ea typeface="+mj-ea"/>
                <a:cs typeface="+mj-cs"/>
              </a:rPr>
              <a:t>Recursos de Inversión</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s-CO" sz="3200" b="0" i="0" u="none" strike="noStrike" kern="1200" cap="none" spc="0" normalizeH="0" baseline="0" noProof="0">
              <a:ln>
                <a:noFill/>
              </a:ln>
              <a:solidFill>
                <a:srgbClr val="232A34">
                  <a:lumMod val="90000"/>
                  <a:lumOff val="10000"/>
                </a:srgbClr>
              </a:solidFill>
              <a:effectLst/>
              <a:uLnTx/>
              <a:uFillTx/>
              <a:latin typeface="Oswald Medium"/>
              <a:ea typeface="+mj-ea"/>
              <a:cs typeface="+mj-cs"/>
            </a:endParaRPr>
          </a:p>
        </p:txBody>
      </p:sp>
      <p:graphicFrame>
        <p:nvGraphicFramePr>
          <p:cNvPr id="23" name="Tabla 22">
            <a:extLst>
              <a:ext uri="{FF2B5EF4-FFF2-40B4-BE49-F238E27FC236}">
                <a16:creationId xmlns:a16="http://schemas.microsoft.com/office/drawing/2014/main" id="{9186F9FD-DD4D-F816-7367-344C71820DFB}"/>
              </a:ext>
            </a:extLst>
          </p:cNvPr>
          <p:cNvGraphicFramePr>
            <a:graphicFrameLocks noGrp="1"/>
          </p:cNvGraphicFramePr>
          <p:nvPr/>
        </p:nvGraphicFramePr>
        <p:xfrm>
          <a:off x="7384473" y="1645067"/>
          <a:ext cx="3269673" cy="645160"/>
        </p:xfrm>
        <a:graphic>
          <a:graphicData uri="http://schemas.openxmlformats.org/drawingml/2006/table">
            <a:tbl>
              <a:tblPr firstRow="1" bandRow="1">
                <a:tableStyleId>{3B4B98B0-60AC-42C2-AFA5-B58CD77FA1E5}</a:tableStyleId>
              </a:tblPr>
              <a:tblGrid>
                <a:gridCol w="3269673">
                  <a:extLst>
                    <a:ext uri="{9D8B030D-6E8A-4147-A177-3AD203B41FA5}">
                      <a16:colId xmlns:a16="http://schemas.microsoft.com/office/drawing/2014/main" val="3975329892"/>
                    </a:ext>
                  </a:extLst>
                </a:gridCol>
              </a:tblGrid>
              <a:tr h="370840">
                <a:tc>
                  <a:txBody>
                    <a:bodyPr/>
                    <a:lstStyle/>
                    <a:p>
                      <a:pPr algn="ctr"/>
                      <a:r>
                        <a:rPr lang="es-CO" sz="1600"/>
                        <a:t>Principales Acciones </a:t>
                      </a:r>
                    </a:p>
                  </a:txBody>
                  <a:tcPr anchor="ctr"/>
                </a:tc>
                <a:extLst>
                  <a:ext uri="{0D108BD9-81ED-4DB2-BD59-A6C34878D82A}">
                    <a16:rowId xmlns:a16="http://schemas.microsoft.com/office/drawing/2014/main" val="632792283"/>
                  </a:ext>
                </a:extLst>
              </a:tr>
              <a:tr h="0">
                <a:tc>
                  <a:txBody>
                    <a:bodyPr/>
                    <a:lstStyle/>
                    <a:p>
                      <a:pPr algn="l"/>
                      <a:endParaRPr lang="es-CO" sz="1200"/>
                    </a:p>
                  </a:txBody>
                  <a:tcPr/>
                </a:tc>
                <a:extLst>
                  <a:ext uri="{0D108BD9-81ED-4DB2-BD59-A6C34878D82A}">
                    <a16:rowId xmlns:a16="http://schemas.microsoft.com/office/drawing/2014/main" val="328234955"/>
                  </a:ext>
                </a:extLst>
              </a:tr>
            </a:tbl>
          </a:graphicData>
        </a:graphic>
      </p:graphicFrame>
      <p:sp>
        <p:nvSpPr>
          <p:cNvPr id="4" name="CuadroTexto 3">
            <a:extLst>
              <a:ext uri="{FF2B5EF4-FFF2-40B4-BE49-F238E27FC236}">
                <a16:creationId xmlns:a16="http://schemas.microsoft.com/office/drawing/2014/main" id="{82D61A8F-AA0C-7A29-60AA-691391EEBB79}"/>
              </a:ext>
            </a:extLst>
          </p:cNvPr>
          <p:cNvSpPr txBox="1"/>
          <p:nvPr/>
        </p:nvSpPr>
        <p:spPr>
          <a:xfrm>
            <a:off x="6707973" y="2466795"/>
            <a:ext cx="4622671" cy="1815882"/>
          </a:xfrm>
          <a:prstGeom prst="rect">
            <a:avLst/>
          </a:prstGeom>
          <a:noFill/>
        </p:spPr>
        <p:txBody>
          <a:bodyPr wrap="square">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Implementar la estrategia de desarrollo organizacional y gestión prestacional.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Implementar la estrategia de gestión documental.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Renovar el 100% del programa tecnológico y de gobierno digital.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CO" sz="1600" b="0" i="0" u="none" strike="noStrike" kern="1200" cap="none" spc="0" normalizeH="0" baseline="0" noProof="0">
                <a:ln>
                  <a:noFill/>
                </a:ln>
                <a:solidFill>
                  <a:srgbClr val="232A34"/>
                </a:solidFill>
                <a:effectLst/>
                <a:uLnTx/>
                <a:uFillTx/>
                <a:latin typeface="Lexend Deca"/>
                <a:ea typeface="+mn-ea"/>
                <a:cs typeface="+mn-cs"/>
              </a:rPr>
              <a:t>Implementar el 100% de la estrategia de atención al pensionado del FONCEP.</a:t>
            </a:r>
          </a:p>
        </p:txBody>
      </p:sp>
    </p:spTree>
    <p:extLst>
      <p:ext uri="{BB962C8B-B14F-4D97-AF65-F5344CB8AC3E}">
        <p14:creationId xmlns:p14="http://schemas.microsoft.com/office/powerpoint/2010/main" val="2591120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EA5070-C4D2-9571-8C2C-6D77FEB9C827}"/>
              </a:ext>
            </a:extLst>
          </p:cNvPr>
          <p:cNvSpPr>
            <a:spLocks noGrp="1"/>
          </p:cNvSpPr>
          <p:nvPr>
            <p:ph type="title"/>
          </p:nvPr>
        </p:nvSpPr>
        <p:spPr>
          <a:xfrm>
            <a:off x="3329781" y="2286716"/>
            <a:ext cx="5532437" cy="1142284"/>
          </a:xfrm>
          <a:ln>
            <a:noFill/>
          </a:ln>
        </p:spPr>
        <p:txBody>
          <a:bodyPr/>
          <a:lstStyle/>
          <a:p>
            <a:r>
              <a:rPr lang="es-MX"/>
              <a:t>GRACIAS</a:t>
            </a:r>
            <a:endParaRPr lang="es-CO"/>
          </a:p>
        </p:txBody>
      </p:sp>
    </p:spTree>
    <p:extLst>
      <p:ext uri="{BB962C8B-B14F-4D97-AF65-F5344CB8AC3E}">
        <p14:creationId xmlns:p14="http://schemas.microsoft.com/office/powerpoint/2010/main" val="2191350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4" name="Objeto 3">
            <a:extLst>
              <a:ext uri="{FF2B5EF4-FFF2-40B4-BE49-F238E27FC236}">
                <a16:creationId xmlns:a16="http://schemas.microsoft.com/office/drawing/2014/main" id="{DE944B82-7FCB-9672-DFC4-0EBD437E8DC9}"/>
              </a:ext>
            </a:extLst>
          </p:cNvPr>
          <p:cNvGraphicFramePr>
            <a:graphicFrameLocks noChangeAspect="1"/>
          </p:cNvGraphicFramePr>
          <p:nvPr/>
        </p:nvGraphicFramePr>
        <p:xfrm>
          <a:off x="332311" y="1494516"/>
          <a:ext cx="5781675" cy="4391025"/>
        </p:xfrm>
        <a:graphic>
          <a:graphicData uri="http://schemas.openxmlformats.org/presentationml/2006/ole">
            <mc:AlternateContent xmlns:mc="http://schemas.openxmlformats.org/markup-compatibility/2006">
              <mc:Choice xmlns:v="urn:schemas-microsoft-com:vml" Requires="v">
                <p:oleObj name="Worksheet" r:id="rId2" imgW="5781641" imgH="4391005" progId="Excel.Sheet.12">
                  <p:embed/>
                </p:oleObj>
              </mc:Choice>
              <mc:Fallback>
                <p:oleObj name="Worksheet" r:id="rId2" imgW="5781641" imgH="4391005" progId="Excel.Sheet.12">
                  <p:embed/>
                  <p:pic>
                    <p:nvPicPr>
                      <p:cNvPr id="4" name="Objeto 3">
                        <a:extLst>
                          <a:ext uri="{FF2B5EF4-FFF2-40B4-BE49-F238E27FC236}">
                            <a16:creationId xmlns:a16="http://schemas.microsoft.com/office/drawing/2014/main" id="{DE944B82-7FCB-9672-DFC4-0EBD437E8DC9}"/>
                          </a:ext>
                        </a:extLst>
                      </p:cNvPr>
                      <p:cNvPicPr/>
                      <p:nvPr/>
                    </p:nvPicPr>
                    <p:blipFill>
                      <a:blip r:embed="rId3"/>
                      <a:stretch>
                        <a:fillRect/>
                      </a:stretch>
                    </p:blipFill>
                    <p:spPr>
                      <a:xfrm>
                        <a:off x="332311" y="1494516"/>
                        <a:ext cx="5781675" cy="4391025"/>
                      </a:xfrm>
                      <a:prstGeom prst="rect">
                        <a:avLst/>
                      </a:prstGeom>
                    </p:spPr>
                  </p:pic>
                </p:oleObj>
              </mc:Fallback>
            </mc:AlternateContent>
          </a:graphicData>
        </a:graphic>
      </p:graphicFrame>
      <p:sp>
        <p:nvSpPr>
          <p:cNvPr id="5" name="Gráfico 4">
            <a:extLst>
              <a:ext uri="{FF2B5EF4-FFF2-40B4-BE49-F238E27FC236}">
                <a16:creationId xmlns:a16="http://schemas.microsoft.com/office/drawing/2014/main" id="{2C039C3F-22C0-0C28-F3E7-10A6BF7847AB}"/>
              </a:ext>
            </a:extLst>
          </p:cNvPr>
          <p:cNvSpPr txBox="1"/>
          <p:nvPr/>
        </p:nvSpPr>
        <p:spPr>
          <a:xfrm>
            <a:off x="4410777" y="-64008"/>
            <a:ext cx="230505" cy="3581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725" b="0" i="0" u="none" strike="noStrike" kern="1200" cap="none" spc="0" normalizeH="0" baseline="0" noProof="0">
                <a:ln>
                  <a:noFill/>
                </a:ln>
                <a:solidFill>
                  <a:srgbClr val="EA422D"/>
                </a:solidFill>
                <a:effectLst/>
                <a:uLnTx/>
                <a:uFillTx/>
                <a:latin typeface="MuseoSansCond-900"/>
                <a:ea typeface="+mn-ea"/>
                <a:cs typeface="+mn-cs"/>
                <a:sym typeface="MuseoSansCond-900"/>
                <a:rtl val="0"/>
              </a:rPr>
              <a:t> </a:t>
            </a:r>
          </a:p>
        </p:txBody>
      </p:sp>
      <p:sp>
        <p:nvSpPr>
          <p:cNvPr id="6" name="Google Shape;392;p5">
            <a:extLst>
              <a:ext uri="{FF2B5EF4-FFF2-40B4-BE49-F238E27FC236}">
                <a16:creationId xmlns:a16="http://schemas.microsoft.com/office/drawing/2014/main" id="{D98D0654-1490-800C-E6D9-363A5AEB840E}"/>
              </a:ext>
            </a:extLst>
          </p:cNvPr>
          <p:cNvSpPr txBox="1"/>
          <p:nvPr/>
        </p:nvSpPr>
        <p:spPr>
          <a:xfrm>
            <a:off x="891168" y="932399"/>
            <a:ext cx="4377887"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PIB sectorial - Bogotá</a:t>
            </a:r>
            <a:endParaRPr kumimoji="0"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Variación anual (%)</a:t>
            </a:r>
            <a:endParaRPr kumimoji="0"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7" name="Google Shape;397;p5">
            <a:extLst>
              <a:ext uri="{FF2B5EF4-FFF2-40B4-BE49-F238E27FC236}">
                <a16:creationId xmlns:a16="http://schemas.microsoft.com/office/drawing/2014/main" id="{8C743719-2773-9608-4739-31EEBF79F813}"/>
              </a:ext>
            </a:extLst>
          </p:cNvPr>
          <p:cNvSpPr txBox="1"/>
          <p:nvPr/>
        </p:nvSpPr>
        <p:spPr>
          <a:xfrm>
            <a:off x="565714" y="5977207"/>
            <a:ext cx="5948219" cy="6001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p: provisional; </a:t>
            </a:r>
            <a:r>
              <a:rPr kumimoji="0" lang="es-CO" sz="1100" b="0" i="0" u="none" strike="noStrike" kern="1200" cap="none" spc="0" normalizeH="0" baseline="0" noProof="0" err="1">
                <a:ln>
                  <a:noFill/>
                </a:ln>
                <a:solidFill>
                  <a:prstClr val="black"/>
                </a:solidFill>
                <a:effectLst/>
                <a:uLnTx/>
                <a:uFillTx/>
                <a:latin typeface="Arial" panose="020B0604020202020204" pitchFamily="34" charset="0"/>
                <a:ea typeface="Arial"/>
                <a:cs typeface="Arial" panose="020B0604020202020204" pitchFamily="34" charset="0"/>
                <a:sym typeface="Arial"/>
              </a:rPr>
              <a:t>pr</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 preliminar</a:t>
            </a:r>
            <a:endParaRPr kumimoji="0" lang="es-CO"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Fuente: </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DANE, PIB trimestral de Bogotá.</a:t>
            </a:r>
            <a:endParaRPr kumimoji="0" lang="es-CO" sz="11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Cálculos: </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Secretaría Distrital de Hacienda, Dirección de Estadísticas y Estudios Fiscales.</a:t>
            </a:r>
          </a:p>
        </p:txBody>
      </p:sp>
      <p:sp>
        <p:nvSpPr>
          <p:cNvPr id="8" name="Google Shape;410;p6">
            <a:extLst>
              <a:ext uri="{FF2B5EF4-FFF2-40B4-BE49-F238E27FC236}">
                <a16:creationId xmlns:a16="http://schemas.microsoft.com/office/drawing/2014/main" id="{2980E8B5-FB5C-EAAB-0EB2-6FF25F6BB21D}"/>
              </a:ext>
            </a:extLst>
          </p:cNvPr>
          <p:cNvSpPr txBox="1"/>
          <p:nvPr/>
        </p:nvSpPr>
        <p:spPr>
          <a:xfrm>
            <a:off x="203013" y="182550"/>
            <a:ext cx="11821947" cy="829616"/>
          </a:xfrm>
          <a:prstGeom prst="rect">
            <a:avLst/>
          </a:prstGeom>
          <a:noFill/>
          <a:ln>
            <a:noFill/>
          </a:ln>
        </p:spPr>
        <p:txBody>
          <a:bodyPr spcFirstLastPara="1" wrap="square" lIns="91425" tIns="45700" rIns="91425" bIns="45700" anchor="t" anchorCtr="0">
            <a:noAutofit/>
          </a:bodyPr>
          <a:lstStyle>
            <a:defPPr>
              <a:defRPr lang="es-CO"/>
            </a:defPPr>
            <a:lvl1pPr marR="0" lvl="0" indent="0" algn="ctr" eaLnBrk="0" fontAlgn="base" hangingPunct="0">
              <a:lnSpc>
                <a:spcPct val="100000"/>
              </a:lnSpc>
              <a:spcBef>
                <a:spcPct val="0"/>
              </a:spcBef>
              <a:spcAft>
                <a:spcPct val="0"/>
              </a:spcAft>
              <a:buClrTx/>
              <a:buSzTx/>
              <a:buFontTx/>
              <a:buNone/>
              <a:tabLst/>
              <a:defRPr kumimoji="0" sz="2200" b="1" i="0" u="none" strike="noStrike" cap="none" spc="0" normalizeH="0" baseline="0">
                <a:ln>
                  <a:noFill/>
                </a:ln>
                <a:solidFill>
                  <a:schemeClr val="accent2"/>
                </a:solidFill>
                <a:effectLst/>
                <a:uLnTx/>
                <a:uFillTx/>
                <a:latin typeface="Arial Narrow" panose="020B0606020202030204" pitchFamily="34" charset="0"/>
                <a:ea typeface="Arial Narrow"/>
                <a:cs typeface="Arial" panose="020B0604020202020204" pitchFamily="34" charset="0"/>
              </a:defRPr>
            </a:lvl1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s-MX"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sym typeface="Arial Narrow"/>
              </a:rPr>
              <a:t>En el primer semestre 2024 se mantuvo la tendencia en la actividad productiva de Bogotá, los sectores administración pública, actividades artísticas, construcción con un comportamiento favorable </a:t>
            </a:r>
            <a:endParaRPr kumimoji="0" lang="es-ES"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sym typeface="Arial Narrow"/>
            </a:endParaRPr>
          </a:p>
        </p:txBody>
      </p:sp>
      <p:sp>
        <p:nvSpPr>
          <p:cNvPr id="13" name="Google Shape;396;p5">
            <a:extLst>
              <a:ext uri="{FF2B5EF4-FFF2-40B4-BE49-F238E27FC236}">
                <a16:creationId xmlns:a16="http://schemas.microsoft.com/office/drawing/2014/main" id="{A7304887-7B35-C023-06FB-191A41000A8A}"/>
              </a:ext>
            </a:extLst>
          </p:cNvPr>
          <p:cNvSpPr txBox="1"/>
          <p:nvPr/>
        </p:nvSpPr>
        <p:spPr>
          <a:xfrm>
            <a:off x="6095998" y="1156316"/>
            <a:ext cx="6169015"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Participación sectorial – Bogotá ( % V</a:t>
            </a:r>
            <a:r>
              <a:rPr kumimoji="0" lang="es-CO" sz="1600" b="1" i="0" u="none" strike="noStrike" kern="1200" cap="none" spc="0" normalizeH="0" baseline="0" noProof="0" err="1">
                <a:ln>
                  <a:noFill/>
                </a:ln>
                <a:solidFill>
                  <a:prstClr val="black"/>
                </a:solidFill>
                <a:effectLst/>
                <a:uLnTx/>
                <a:uFillTx/>
                <a:latin typeface="Arial Narrow" panose="020B0606020202030204" pitchFamily="34" charset="0"/>
                <a:ea typeface="Arial"/>
                <a:cs typeface="Arial"/>
                <a:sym typeface="Arial"/>
              </a:rPr>
              <a:t>alor</a:t>
            </a: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 agregado) </a:t>
            </a: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sym typeface="Arial"/>
              </a:rPr>
              <a:t>– 2024–II Trimestre </a:t>
            </a:r>
            <a:endParaRPr kumimoji="0" lang="es-CO" sz="1600" b="1" i="1"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Porcentaje </a:t>
            </a:r>
            <a:endParaRPr kumimoji="0"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sp>
        <p:nvSpPr>
          <p:cNvPr id="19" name="Rectángulo 18">
            <a:extLst>
              <a:ext uri="{FF2B5EF4-FFF2-40B4-BE49-F238E27FC236}">
                <a16:creationId xmlns:a16="http://schemas.microsoft.com/office/drawing/2014/main" id="{BA468DD2-4F84-E2E7-E740-23C3250CDA9A}"/>
              </a:ext>
            </a:extLst>
          </p:cNvPr>
          <p:cNvSpPr/>
          <p:nvPr/>
        </p:nvSpPr>
        <p:spPr>
          <a:xfrm>
            <a:off x="332311" y="4931532"/>
            <a:ext cx="5763689" cy="17885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aphicFrame>
        <p:nvGraphicFramePr>
          <p:cNvPr id="3" name="Gráfico 2">
            <a:extLst>
              <a:ext uri="{FF2B5EF4-FFF2-40B4-BE49-F238E27FC236}">
                <a16:creationId xmlns:a16="http://schemas.microsoft.com/office/drawing/2014/main" id="{B3B0908A-6555-DE56-C562-BBB45D4B0652}"/>
              </a:ext>
            </a:extLst>
          </p:cNvPr>
          <p:cNvGraphicFramePr>
            <a:graphicFrameLocks/>
          </p:cNvGraphicFramePr>
          <p:nvPr/>
        </p:nvGraphicFramePr>
        <p:xfrm>
          <a:off x="6759722" y="1653495"/>
          <a:ext cx="4708733" cy="4038004"/>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ángulo 10">
            <a:extLst>
              <a:ext uri="{FF2B5EF4-FFF2-40B4-BE49-F238E27FC236}">
                <a16:creationId xmlns:a16="http://schemas.microsoft.com/office/drawing/2014/main" id="{86AB32A9-7592-D698-7723-C56364EDA69F}"/>
              </a:ext>
            </a:extLst>
          </p:cNvPr>
          <p:cNvSpPr/>
          <p:nvPr/>
        </p:nvSpPr>
        <p:spPr>
          <a:xfrm>
            <a:off x="332310" y="5118791"/>
            <a:ext cx="5763689" cy="17885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Rectángulo 11">
            <a:extLst>
              <a:ext uri="{FF2B5EF4-FFF2-40B4-BE49-F238E27FC236}">
                <a16:creationId xmlns:a16="http://schemas.microsoft.com/office/drawing/2014/main" id="{38769B67-A282-92EC-CADE-6F16443B1954}"/>
              </a:ext>
            </a:extLst>
          </p:cNvPr>
          <p:cNvSpPr/>
          <p:nvPr/>
        </p:nvSpPr>
        <p:spPr>
          <a:xfrm>
            <a:off x="332309" y="2657457"/>
            <a:ext cx="5763689" cy="178853"/>
          </a:xfrm>
          <a:prstGeom prst="rect">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8975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397;p5">
            <a:extLst>
              <a:ext uri="{FF2B5EF4-FFF2-40B4-BE49-F238E27FC236}">
                <a16:creationId xmlns:a16="http://schemas.microsoft.com/office/drawing/2014/main" id="{5D03E26E-1029-29DC-EBF7-758F8F396D6A}"/>
              </a:ext>
            </a:extLst>
          </p:cNvPr>
          <p:cNvSpPr txBox="1"/>
          <p:nvPr/>
        </p:nvSpPr>
        <p:spPr>
          <a:xfrm>
            <a:off x="2551154" y="6240396"/>
            <a:ext cx="5040000" cy="26157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100" b="1"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Fuente: </a:t>
            </a:r>
            <a:r>
              <a:rPr kumimoji="0" lang="es-CO" sz="1100" b="0" i="0" u="none" strike="noStrike" kern="1200" cap="none" spc="0" normalizeH="0" baseline="0" noProof="0">
                <a:ln>
                  <a:noFill/>
                </a:ln>
                <a:solidFill>
                  <a:prstClr val="black"/>
                </a:solidFill>
                <a:effectLst/>
                <a:uLnTx/>
                <a:uFillTx/>
                <a:latin typeface="Arial" panose="020B0604020202020204" pitchFamily="34" charset="0"/>
                <a:ea typeface="Arial"/>
                <a:cs typeface="Arial" panose="020B0604020202020204" pitchFamily="34" charset="0"/>
                <a:sym typeface="Arial"/>
              </a:rPr>
              <a:t>DANE, PIB trimestral de Bogotá D.C., PIB nacional trimestral.</a:t>
            </a:r>
          </a:p>
        </p:txBody>
      </p:sp>
      <p:sp>
        <p:nvSpPr>
          <p:cNvPr id="16" name="Google Shape;410;p6">
            <a:extLst>
              <a:ext uri="{FF2B5EF4-FFF2-40B4-BE49-F238E27FC236}">
                <a16:creationId xmlns:a16="http://schemas.microsoft.com/office/drawing/2014/main" id="{E50CBB17-FD37-1018-C68F-3E7E273D19A8}"/>
              </a:ext>
            </a:extLst>
          </p:cNvPr>
          <p:cNvSpPr txBox="1"/>
          <p:nvPr/>
        </p:nvSpPr>
        <p:spPr>
          <a:xfrm>
            <a:off x="2116369" y="72011"/>
            <a:ext cx="7959262" cy="829616"/>
          </a:xfrm>
          <a:prstGeom prst="rect">
            <a:avLst/>
          </a:prstGeom>
          <a:noFill/>
          <a:ln>
            <a:noFill/>
          </a:ln>
        </p:spPr>
        <p:txBody>
          <a:bodyPr spcFirstLastPara="1" wrap="square" lIns="91425" tIns="45700" rIns="91425" bIns="45700" anchor="t" anchorCtr="0">
            <a:noAutofit/>
          </a:bodyPr>
          <a:lstStyle>
            <a:defPPr>
              <a:defRPr lang="es-CO"/>
            </a:defPPr>
            <a:lvl1pPr marL="0" marR="0" lvl="0" indent="0" algn="ctr" defTabSz="914400" eaLnBrk="1" fontAlgn="auto" latinLnBrk="0" hangingPunct="1">
              <a:lnSpc>
                <a:spcPct val="90000"/>
              </a:lnSpc>
              <a:spcBef>
                <a:spcPts val="0"/>
              </a:spcBef>
              <a:spcAft>
                <a:spcPts val="0"/>
              </a:spcAft>
              <a:buClrTx/>
              <a:buSzTx/>
              <a:buFontTx/>
              <a:buNone/>
              <a:tabLst/>
              <a:defRPr kumimoji="0" sz="2000" b="1" i="0" u="none" strike="noStrike" cap="none" spc="0" normalizeH="0" baseline="0">
                <a:ln>
                  <a:noFill/>
                </a:ln>
                <a:solidFill>
                  <a:srgbClr val="C00000"/>
                </a:solidFill>
                <a:effectLst/>
                <a:uLnTx/>
                <a:uFillTx/>
                <a:latin typeface="Arial" panose="020B0604020202020204" pitchFamily="34" charset="0"/>
                <a:ea typeface="Arial Narrow"/>
                <a:cs typeface="Arial" panose="020B0604020202020204" pitchFamily="34" charset="0"/>
              </a:defRPr>
            </a:lvl1p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s-CO"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rPr>
              <a:t>En el primer semestre de 2024, Bogotá presentó mayor dinámica en el sector de construcción gracias al impulso de obras civiles</a:t>
            </a:r>
            <a:endParaRPr kumimoji="0" lang="es-ES" sz="2000" b="0" i="0" u="none" strike="noStrike" kern="1200" cap="none" spc="0" normalizeH="0" baseline="0" noProof="0">
              <a:ln>
                <a:noFill/>
              </a:ln>
              <a:solidFill>
                <a:srgbClr val="232A34"/>
              </a:solidFill>
              <a:effectLst/>
              <a:uLnTx/>
              <a:uFillTx/>
              <a:latin typeface="Oswald Medium"/>
              <a:ea typeface="+mj-ea"/>
              <a:cs typeface="Arial" panose="020B0604020202020204" pitchFamily="34" charset="0"/>
              <a:sym typeface="Arial Narrow"/>
            </a:endParaRPr>
          </a:p>
        </p:txBody>
      </p:sp>
      <p:sp>
        <p:nvSpPr>
          <p:cNvPr id="2" name="Google Shape;396;p5">
            <a:extLst>
              <a:ext uri="{FF2B5EF4-FFF2-40B4-BE49-F238E27FC236}">
                <a16:creationId xmlns:a16="http://schemas.microsoft.com/office/drawing/2014/main" id="{3EF6CF6C-ADC2-5A2B-A9FA-9F87EC8EF118}"/>
              </a:ext>
            </a:extLst>
          </p:cNvPr>
          <p:cNvSpPr txBox="1"/>
          <p:nvPr/>
        </p:nvSpPr>
        <p:spPr>
          <a:xfrm>
            <a:off x="3575998" y="899754"/>
            <a:ext cx="5040000"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Producto Interno Bruto – Sectorial – primer semestre 2024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prstClr val="black"/>
                </a:solidFill>
                <a:effectLst/>
                <a:uLnTx/>
                <a:uFillTx/>
                <a:latin typeface="Arial Narrow" panose="020B0606020202030204" pitchFamily="34" charset="0"/>
                <a:ea typeface="Arial"/>
                <a:cs typeface="Arial"/>
                <a:sym typeface="Arial"/>
              </a:rPr>
              <a:t>Variación anual (%)</a:t>
            </a:r>
            <a:endParaRPr kumimoji="0" sz="1600" b="0"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graphicFrame>
        <p:nvGraphicFramePr>
          <p:cNvPr id="5" name="Gráfico 4">
            <a:extLst>
              <a:ext uri="{FF2B5EF4-FFF2-40B4-BE49-F238E27FC236}">
                <a16:creationId xmlns:a16="http://schemas.microsoft.com/office/drawing/2014/main" id="{EA9C72DC-515E-41DA-8F76-483506898B29}"/>
              </a:ext>
            </a:extLst>
          </p:cNvPr>
          <p:cNvGraphicFramePr>
            <a:graphicFrameLocks/>
          </p:cNvGraphicFramePr>
          <p:nvPr>
            <p:extLst>
              <p:ext uri="{D42A27DB-BD31-4B8C-83A1-F6EECF244321}">
                <p14:modId xmlns:p14="http://schemas.microsoft.com/office/powerpoint/2010/main" val="3783330359"/>
              </p:ext>
            </p:extLst>
          </p:nvPr>
        </p:nvGraphicFramePr>
        <p:xfrm>
          <a:off x="3667467" y="1331181"/>
          <a:ext cx="5040000" cy="5040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11502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2">
            <a:extLst>
              <a:ext uri="{FF2B5EF4-FFF2-40B4-BE49-F238E27FC236}">
                <a16:creationId xmlns:a16="http://schemas.microsoft.com/office/drawing/2014/main" id="{5EA929C7-FFF9-4457-99D5-596A6755476D}"/>
              </a:ext>
            </a:extLst>
          </p:cNvPr>
          <p:cNvSpPr txBox="1"/>
          <p:nvPr/>
        </p:nvSpPr>
        <p:spPr>
          <a:xfrm>
            <a:off x="1233054" y="909499"/>
            <a:ext cx="10021453" cy="7042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PIB Sectorial - Bogotá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600" b="0" i="1"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Variación anual (%)</a:t>
            </a:r>
          </a:p>
        </p:txBody>
      </p:sp>
      <p:sp>
        <p:nvSpPr>
          <p:cNvPr id="6" name="CuadroTexto 3">
            <a:extLst>
              <a:ext uri="{FF2B5EF4-FFF2-40B4-BE49-F238E27FC236}">
                <a16:creationId xmlns:a16="http://schemas.microsoft.com/office/drawing/2014/main" id="{F9C89FA9-A8BB-4D90-8853-302457882EFE}"/>
              </a:ext>
            </a:extLst>
          </p:cNvPr>
          <p:cNvSpPr txBox="1"/>
          <p:nvPr/>
        </p:nvSpPr>
        <p:spPr>
          <a:xfrm>
            <a:off x="110550" y="6120236"/>
            <a:ext cx="10021453" cy="70427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P: provisional; </a:t>
            </a:r>
            <a:r>
              <a:rPr kumimoji="0" lang="es-CO" sz="1200" b="0" i="0" u="none" strike="noStrike" kern="1200" cap="none" spc="0" normalizeH="0" baseline="0" noProof="0" err="1">
                <a:ln>
                  <a:noFill/>
                </a:ln>
                <a:solidFill>
                  <a:srgbClr val="232A34"/>
                </a:solidFill>
                <a:effectLst/>
                <a:uLnTx/>
                <a:uFillTx/>
                <a:latin typeface="Arial" panose="020B0604020202020204" pitchFamily="34" charset="0"/>
                <a:ea typeface="+mn-ea"/>
                <a:cs typeface="Arial" panose="020B0604020202020204" pitchFamily="34" charset="0"/>
              </a:rPr>
              <a:t>pr</a:t>
            </a:r>
            <a:r>
              <a:rPr kumimoji="0" lang="es-CO" sz="1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 preliminar.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Fuente: </a:t>
            </a:r>
            <a:r>
              <a:rPr kumimoji="0" lang="es-CO" sz="1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DANE, PIB trimestral de Bogotá D.C.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1200" b="1"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Cálculos: </a:t>
            </a:r>
            <a:r>
              <a:rPr kumimoji="0" lang="es-CO" sz="12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Dirección de Estadísticas y Estudios Fiscales-SDH. </a:t>
            </a:r>
            <a:endParaRPr kumimoji="0" lang="es-CO" sz="1200" b="0" i="1"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endParaRPr>
          </a:p>
        </p:txBody>
      </p:sp>
      <p:sp>
        <p:nvSpPr>
          <p:cNvPr id="7" name="CuadroTexto 6">
            <a:extLst>
              <a:ext uri="{FF2B5EF4-FFF2-40B4-BE49-F238E27FC236}">
                <a16:creationId xmlns:a16="http://schemas.microsoft.com/office/drawing/2014/main" id="{0820D1DC-2B3C-9EF1-C1E6-88627DBEF23F}"/>
              </a:ext>
            </a:extLst>
          </p:cNvPr>
          <p:cNvSpPr txBox="1"/>
          <p:nvPr/>
        </p:nvSpPr>
        <p:spPr>
          <a:xfrm>
            <a:off x="2107660" y="70181"/>
            <a:ext cx="7859949" cy="646331"/>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2000" b="0" i="0" u="none" strike="noStrike" kern="1200" cap="none" spc="0" normalizeH="0" baseline="0" noProof="0">
                <a:ln>
                  <a:noFill/>
                </a:ln>
                <a:solidFill>
                  <a:srgbClr val="232A34"/>
                </a:solidFill>
                <a:effectLst/>
                <a:uLnTx/>
                <a:uFillTx/>
                <a:latin typeface="Oswald Medium"/>
                <a:ea typeface="+mn-ea"/>
                <a:cs typeface="+mn-cs"/>
                <a:sym typeface="Arial Narrow"/>
              </a:rPr>
              <a:t>En conjunto el sector servicios mantiene una dinámica favorable, </a:t>
            </a:r>
            <a:r>
              <a:rPr lang="es-ES" sz="2000">
                <a:solidFill>
                  <a:srgbClr val="232A34"/>
                </a:solidFill>
                <a:latin typeface="Oswald Medium"/>
                <a:sym typeface="Arial Narrow"/>
              </a:rPr>
              <a:t>y </a:t>
            </a:r>
            <a:r>
              <a:rPr kumimoji="0" lang="es-ES" sz="2000" b="0" i="0" u="none" strike="noStrike" kern="1200" cap="none" spc="0" normalizeH="0" baseline="0" noProof="0">
                <a:ln>
                  <a:noFill/>
                </a:ln>
                <a:solidFill>
                  <a:srgbClr val="232A34"/>
                </a:solidFill>
                <a:effectLst/>
                <a:uLnTx/>
                <a:uFillTx/>
                <a:latin typeface="Oswald Medium"/>
                <a:ea typeface="+mn-ea"/>
                <a:cs typeface="+mn-cs"/>
                <a:sym typeface="Arial Narrow"/>
              </a:rPr>
              <a:t>mayor contribución de la construcción, especialmente por obras civiles</a:t>
            </a:r>
          </a:p>
        </p:txBody>
      </p:sp>
      <p:graphicFrame>
        <p:nvGraphicFramePr>
          <p:cNvPr id="4" name="Gráfico 3">
            <a:extLst>
              <a:ext uri="{FF2B5EF4-FFF2-40B4-BE49-F238E27FC236}">
                <a16:creationId xmlns:a16="http://schemas.microsoft.com/office/drawing/2014/main" id="{45A8390F-6DDA-4B8B-9F7B-288FC8C6CC0A}"/>
              </a:ext>
            </a:extLst>
          </p:cNvPr>
          <p:cNvGraphicFramePr>
            <a:graphicFrameLocks/>
          </p:cNvGraphicFramePr>
          <p:nvPr>
            <p:extLst>
              <p:ext uri="{D42A27DB-BD31-4B8C-83A1-F6EECF244321}">
                <p14:modId xmlns:p14="http://schemas.microsoft.com/office/powerpoint/2010/main" val="2604932049"/>
              </p:ext>
            </p:extLst>
          </p:nvPr>
        </p:nvGraphicFramePr>
        <p:xfrm>
          <a:off x="1955999" y="1179870"/>
          <a:ext cx="8308877" cy="4949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57593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4">
            <a:extLst>
              <a:ext uri="{FF2B5EF4-FFF2-40B4-BE49-F238E27FC236}">
                <a16:creationId xmlns:a16="http://schemas.microsoft.com/office/drawing/2014/main" id="{D9B06A94-A57A-9DD7-2391-7895BE6E4285}"/>
              </a:ext>
            </a:extLst>
          </p:cNvPr>
          <p:cNvSpPr txBox="1"/>
          <p:nvPr/>
        </p:nvSpPr>
        <p:spPr>
          <a:xfrm>
            <a:off x="734682" y="37356"/>
            <a:ext cx="10722636" cy="707886"/>
          </a:xfrm>
          <a:prstGeom prst="rect">
            <a:avLst/>
          </a:prstGeom>
          <a:noFill/>
        </p:spPr>
        <p:txBody>
          <a:bodyPr wrap="square" rtlCol="0">
            <a:spAutoFit/>
          </a:bodyPr>
          <a:lstStyle>
            <a:defPPr>
              <a:defRPr lang="en-US"/>
            </a:defPPr>
            <a:lvl1pPr marR="0" lvl="0" indent="0" algn="just" fontAlgn="auto">
              <a:lnSpc>
                <a:spcPct val="100000"/>
              </a:lnSpc>
              <a:spcBef>
                <a:spcPts val="0"/>
              </a:spcBef>
              <a:spcAft>
                <a:spcPts val="0"/>
              </a:spcAft>
              <a:buClrTx/>
              <a:buSzTx/>
              <a:buFontTx/>
              <a:buNone/>
              <a:tabLst/>
              <a:defRPr kumimoji="0" sz="2400" b="0" i="0" u="none" strike="noStrike" cap="none" spc="0" normalizeH="0" baseline="0">
                <a:ln>
                  <a:noFill/>
                </a:ln>
                <a:solidFill>
                  <a:srgbClr val="232A34"/>
                </a:solidFill>
                <a:effectLst/>
                <a:uLnTx/>
                <a:uFillTx/>
                <a:latin typeface="Oswald Medium"/>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0" i="0" u="none" strike="noStrike" kern="1200" cap="none" spc="0" normalizeH="0" baseline="0" noProof="0">
                <a:ln>
                  <a:noFill/>
                </a:ln>
                <a:solidFill>
                  <a:srgbClr val="232A34"/>
                </a:solidFill>
                <a:effectLst/>
                <a:uLnTx/>
                <a:uFillTx/>
                <a:latin typeface="Oswald Medium"/>
                <a:ea typeface="+mn-ea"/>
                <a:cs typeface="+mn-cs"/>
              </a:rPr>
              <a:t>En Bogotá </a:t>
            </a:r>
            <a:r>
              <a:rPr lang="es-MX" sz="2000"/>
              <a:t>se mantiene la reducción de la tasa de desempleo, explicado por un aumento de la tasa de ocupación, a pesar de </a:t>
            </a:r>
            <a:r>
              <a:rPr kumimoji="0" lang="es-MX" sz="2000" b="0" i="0" u="none" strike="noStrike" kern="1200" cap="none" spc="0" normalizeH="0" baseline="0" noProof="0">
                <a:ln>
                  <a:noFill/>
                </a:ln>
                <a:solidFill>
                  <a:srgbClr val="232A34"/>
                </a:solidFill>
                <a:effectLst/>
                <a:uLnTx/>
                <a:uFillTx/>
                <a:latin typeface="Oswald Medium"/>
                <a:ea typeface="+mn-ea"/>
                <a:cs typeface="+mn-cs"/>
              </a:rPr>
              <a:t>las presiones de la oferta laboral</a:t>
            </a:r>
            <a:endParaRPr kumimoji="0" lang="es-ES" sz="2000" b="0" i="0" u="none" strike="noStrike" kern="1200" cap="none" spc="0" normalizeH="0" baseline="0" noProof="0">
              <a:ln>
                <a:noFill/>
              </a:ln>
              <a:solidFill>
                <a:srgbClr val="232A34"/>
              </a:solidFill>
              <a:effectLst/>
              <a:uLnTx/>
              <a:uFillTx/>
              <a:latin typeface="Oswald Medium"/>
              <a:ea typeface="+mn-ea"/>
              <a:cs typeface="+mn-cs"/>
            </a:endParaRPr>
          </a:p>
        </p:txBody>
      </p:sp>
      <p:sp>
        <p:nvSpPr>
          <p:cNvPr id="3" name="CuadroTexto 2">
            <a:extLst>
              <a:ext uri="{FF2B5EF4-FFF2-40B4-BE49-F238E27FC236}">
                <a16:creationId xmlns:a16="http://schemas.microsoft.com/office/drawing/2014/main" id="{AC4A450A-44E7-A9CA-F719-716341F425B0}"/>
              </a:ext>
            </a:extLst>
          </p:cNvPr>
          <p:cNvSpPr txBox="1"/>
          <p:nvPr/>
        </p:nvSpPr>
        <p:spPr>
          <a:xfrm>
            <a:off x="72736" y="1066120"/>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Tasa de desempleo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Trimestre móvil (%)</a:t>
            </a:r>
          </a:p>
        </p:txBody>
      </p:sp>
      <p:sp>
        <p:nvSpPr>
          <p:cNvPr id="10" name="CuadroTexto 9">
            <a:extLst>
              <a:ext uri="{FF2B5EF4-FFF2-40B4-BE49-F238E27FC236}">
                <a16:creationId xmlns:a16="http://schemas.microsoft.com/office/drawing/2014/main" id="{901E333F-70F5-01C5-85A8-8598389E98F2}"/>
              </a:ext>
            </a:extLst>
          </p:cNvPr>
          <p:cNvSpPr txBox="1"/>
          <p:nvPr/>
        </p:nvSpPr>
        <p:spPr>
          <a:xfrm>
            <a:off x="72736" y="6611779"/>
            <a:ext cx="9039225"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000" b="0" i="0" u="none" strike="noStrike" kern="1200" cap="none" spc="0" normalizeH="0" baseline="0" noProof="0">
                <a:ln>
                  <a:noFill/>
                </a:ln>
                <a:solidFill>
                  <a:srgbClr val="232A34"/>
                </a:solidFill>
                <a:effectLst/>
                <a:uLnTx/>
                <a:uFillTx/>
                <a:latin typeface="Arial" panose="020B0604020202020204" pitchFamily="34" charset="0"/>
                <a:ea typeface="+mn-ea"/>
                <a:cs typeface="Arial" panose="020B0604020202020204" pitchFamily="34" charset="0"/>
              </a:rPr>
              <a:t>Fuente: DANE, Gran Encuesta Integrada de Hogares.</a:t>
            </a:r>
          </a:p>
        </p:txBody>
      </p:sp>
      <p:sp>
        <p:nvSpPr>
          <p:cNvPr id="7" name="CuadroTexto 6">
            <a:extLst>
              <a:ext uri="{FF2B5EF4-FFF2-40B4-BE49-F238E27FC236}">
                <a16:creationId xmlns:a16="http://schemas.microsoft.com/office/drawing/2014/main" id="{FB966755-8A5E-192D-38D5-F9DE4DC142B6}"/>
              </a:ext>
            </a:extLst>
          </p:cNvPr>
          <p:cNvSpPr txBox="1"/>
          <p:nvPr/>
        </p:nvSpPr>
        <p:spPr>
          <a:xfrm>
            <a:off x="6231961" y="1066120"/>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Tasa Global de Participación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Trimestre móvil (%)</a:t>
            </a:r>
          </a:p>
        </p:txBody>
      </p:sp>
      <p:sp>
        <p:nvSpPr>
          <p:cNvPr id="8" name="CuadroTexto 7">
            <a:extLst>
              <a:ext uri="{FF2B5EF4-FFF2-40B4-BE49-F238E27FC236}">
                <a16:creationId xmlns:a16="http://schemas.microsoft.com/office/drawing/2014/main" id="{EFDBE11C-8052-15BF-44B0-45D7B33678E0}"/>
              </a:ext>
            </a:extLst>
          </p:cNvPr>
          <p:cNvSpPr txBox="1"/>
          <p:nvPr/>
        </p:nvSpPr>
        <p:spPr>
          <a:xfrm>
            <a:off x="340973" y="3809753"/>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Tasa de Ocupación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Trimestre móvil (%)</a:t>
            </a:r>
          </a:p>
        </p:txBody>
      </p:sp>
      <p:sp>
        <p:nvSpPr>
          <p:cNvPr id="11" name="CuadroTexto 10">
            <a:extLst>
              <a:ext uri="{FF2B5EF4-FFF2-40B4-BE49-F238E27FC236}">
                <a16:creationId xmlns:a16="http://schemas.microsoft.com/office/drawing/2014/main" id="{67199D67-56A9-5FFA-3B42-B362DD3A8393}"/>
              </a:ext>
            </a:extLst>
          </p:cNvPr>
          <p:cNvSpPr txBox="1"/>
          <p:nvPr/>
        </p:nvSpPr>
        <p:spPr>
          <a:xfrm>
            <a:off x="6302427" y="3809753"/>
            <a:ext cx="5619067" cy="523220"/>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1" i="0"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Población ocupada de Bogotá</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400" b="0" i="1" u="none" strike="noStrike" kern="1200" cap="none" spc="0" normalizeH="0" baseline="0" noProof="0">
                <a:ln>
                  <a:noFill/>
                </a:ln>
                <a:solidFill>
                  <a:srgbClr val="232A34"/>
                </a:solidFill>
                <a:effectLst/>
                <a:uLnTx/>
                <a:uFillTx/>
                <a:latin typeface="Oswald" panose="00000500000000000000" pitchFamily="2" charset="0"/>
                <a:ea typeface="Times New Roman" panose="02020603050405020304" pitchFamily="18" charset="0"/>
                <a:cs typeface="+mn-cs"/>
                <a:sym typeface="Arial"/>
              </a:rPr>
              <a:t>Trimestre móvil – miles de personas</a:t>
            </a:r>
          </a:p>
        </p:txBody>
      </p:sp>
      <p:graphicFrame>
        <p:nvGraphicFramePr>
          <p:cNvPr id="2" name="Gráfico 1">
            <a:extLst>
              <a:ext uri="{FF2B5EF4-FFF2-40B4-BE49-F238E27FC236}">
                <a16:creationId xmlns:a16="http://schemas.microsoft.com/office/drawing/2014/main" id="{3F05E25A-4176-41B6-90ED-002E28E26FA6}"/>
              </a:ext>
            </a:extLst>
          </p:cNvPr>
          <p:cNvGraphicFramePr>
            <a:graphicFrameLocks/>
          </p:cNvGraphicFramePr>
          <p:nvPr/>
        </p:nvGraphicFramePr>
        <p:xfrm>
          <a:off x="6161494" y="4332973"/>
          <a:ext cx="576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DA831E58-C971-48BC-9FD4-E99278D24AED}"/>
              </a:ext>
            </a:extLst>
          </p:cNvPr>
          <p:cNvGraphicFramePr>
            <a:graphicFrameLocks/>
          </p:cNvGraphicFramePr>
          <p:nvPr/>
        </p:nvGraphicFramePr>
        <p:xfrm>
          <a:off x="6341543" y="1520663"/>
          <a:ext cx="5760000" cy="216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Gráfico 11">
            <a:extLst>
              <a:ext uri="{FF2B5EF4-FFF2-40B4-BE49-F238E27FC236}">
                <a16:creationId xmlns:a16="http://schemas.microsoft.com/office/drawing/2014/main" id="{36BF047A-BD2E-4E79-8CA8-F24D09A66D58}"/>
              </a:ext>
            </a:extLst>
          </p:cNvPr>
          <p:cNvGraphicFramePr>
            <a:graphicFrameLocks/>
          </p:cNvGraphicFramePr>
          <p:nvPr/>
        </p:nvGraphicFramePr>
        <p:xfrm>
          <a:off x="147091" y="1520663"/>
          <a:ext cx="5760000" cy="2160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Gráfico 12">
            <a:extLst>
              <a:ext uri="{FF2B5EF4-FFF2-40B4-BE49-F238E27FC236}">
                <a16:creationId xmlns:a16="http://schemas.microsoft.com/office/drawing/2014/main" id="{8944C6EC-A28B-4CA2-A29F-3CA9C617D79D}"/>
              </a:ext>
            </a:extLst>
          </p:cNvPr>
          <p:cNvGraphicFramePr>
            <a:graphicFrameLocks/>
          </p:cNvGraphicFramePr>
          <p:nvPr>
            <p:extLst>
              <p:ext uri="{D42A27DB-BD31-4B8C-83A1-F6EECF244321}">
                <p14:modId xmlns:p14="http://schemas.microsoft.com/office/powerpoint/2010/main" val="22578361"/>
              </p:ext>
            </p:extLst>
          </p:nvPr>
        </p:nvGraphicFramePr>
        <p:xfrm>
          <a:off x="147091" y="4392376"/>
          <a:ext cx="5760000" cy="21600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10707992"/>
      </p:ext>
    </p:extLst>
  </p:cSld>
  <p:clrMapOvr>
    <a:masterClrMapping/>
  </p:clrMapOvr>
</p:sld>
</file>

<file path=ppt/theme/theme1.xml><?xml version="1.0" encoding="utf-8"?>
<a:theme xmlns:a="http://schemas.openxmlformats.org/drawingml/2006/main" name="1_Tema de Office">
  <a:themeElements>
    <a:clrScheme name="presentación-2">
      <a:dk1>
        <a:srgbClr val="232A34"/>
      </a:dk1>
      <a:lt1>
        <a:srgbClr val="FFFFFF"/>
      </a:lt1>
      <a:dk2>
        <a:srgbClr val="737373"/>
      </a:dk2>
      <a:lt2>
        <a:srgbClr val="FFFFFF"/>
      </a:lt2>
      <a:accent1>
        <a:srgbClr val="F5C157"/>
      </a:accent1>
      <a:accent2>
        <a:srgbClr val="8091A9"/>
      </a:accent2>
      <a:accent3>
        <a:srgbClr val="E25E1A"/>
      </a:accent3>
      <a:accent4>
        <a:srgbClr val="92D050"/>
      </a:accent4>
      <a:accent5>
        <a:srgbClr val="00B0F0"/>
      </a:accent5>
      <a:accent6>
        <a:srgbClr val="A98FEF"/>
      </a:accent6>
      <a:hlink>
        <a:srgbClr val="42B7FE"/>
      </a:hlink>
      <a:folHlink>
        <a:srgbClr val="A5A5A5"/>
      </a:folHlink>
    </a:clrScheme>
    <a:fontScheme name="Nuevo-alcaldia">
      <a:majorFont>
        <a:latin typeface="Oswald Medium"/>
        <a:ea typeface=""/>
        <a:cs typeface=""/>
      </a:majorFont>
      <a:minorFont>
        <a:latin typeface="Lexend De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totipo-presentacion-accesibilidad" id="{D55719B0-F8A8-486E-B56C-5683567EADE1}" vid="{D48D7C73-A479-40D2-AE5A-0FB29F434954}"/>
    </a:ext>
  </a:extLst>
</a:theme>
</file>

<file path=ppt/theme/theme2.xml><?xml version="1.0" encoding="utf-8"?>
<a:theme xmlns:a="http://schemas.openxmlformats.org/drawingml/2006/main" name="Tema de Office">
  <a:themeElements>
    <a:clrScheme name="presentación-2">
      <a:dk1>
        <a:srgbClr val="232A34"/>
      </a:dk1>
      <a:lt1>
        <a:srgbClr val="FFFFFF"/>
      </a:lt1>
      <a:dk2>
        <a:srgbClr val="737373"/>
      </a:dk2>
      <a:lt2>
        <a:srgbClr val="FFFFFF"/>
      </a:lt2>
      <a:accent1>
        <a:srgbClr val="F5C157"/>
      </a:accent1>
      <a:accent2>
        <a:srgbClr val="8091A9"/>
      </a:accent2>
      <a:accent3>
        <a:srgbClr val="E25E1A"/>
      </a:accent3>
      <a:accent4>
        <a:srgbClr val="92D050"/>
      </a:accent4>
      <a:accent5>
        <a:srgbClr val="00B0F0"/>
      </a:accent5>
      <a:accent6>
        <a:srgbClr val="A98FEF"/>
      </a:accent6>
      <a:hlink>
        <a:srgbClr val="42B7FE"/>
      </a:hlink>
      <a:folHlink>
        <a:srgbClr val="A5A5A5"/>
      </a:folHlink>
    </a:clrScheme>
    <a:fontScheme name="Nuevo-alcaldia">
      <a:majorFont>
        <a:latin typeface="Oswald Medium"/>
        <a:ea typeface=""/>
        <a:cs typeface=""/>
      </a:majorFont>
      <a:minorFont>
        <a:latin typeface="Lexend Dec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ítulo de la presentación" id="{F126A0A5-3E5C-4371-94CF-A4A2B1D112AC}" vid="{E36E42FB-7A5F-4D89-ABFB-5B9EBE3C9502}"/>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6462</Words>
  <Application>Microsoft Office PowerPoint</Application>
  <PresentationFormat>Panorámica</PresentationFormat>
  <Paragraphs>2095</Paragraphs>
  <Slides>57</Slides>
  <Notes>14</Notes>
  <HiddenSlides>7</HiddenSlides>
  <MMClips>0</MMClips>
  <ScaleCrop>false</ScaleCrop>
  <HeadingPairs>
    <vt:vector size="8" baseType="variant">
      <vt:variant>
        <vt:lpstr>Fuentes usadas</vt:lpstr>
      </vt:variant>
      <vt:variant>
        <vt:i4>13</vt:i4>
      </vt:variant>
      <vt:variant>
        <vt:lpstr>Tema</vt:lpstr>
      </vt:variant>
      <vt:variant>
        <vt:i4>2</vt:i4>
      </vt:variant>
      <vt:variant>
        <vt:lpstr>Servidores OLE incrustados</vt:lpstr>
      </vt:variant>
      <vt:variant>
        <vt:i4>1</vt:i4>
      </vt:variant>
      <vt:variant>
        <vt:lpstr>Títulos de diapositiva</vt:lpstr>
      </vt:variant>
      <vt:variant>
        <vt:i4>57</vt:i4>
      </vt:variant>
    </vt:vector>
  </HeadingPairs>
  <TitlesOfParts>
    <vt:vector size="73" baseType="lpstr">
      <vt:lpstr>Aptos</vt:lpstr>
      <vt:lpstr>Aptos Display</vt:lpstr>
      <vt:lpstr>Aptos Narrow</vt:lpstr>
      <vt:lpstr>Arial</vt:lpstr>
      <vt:lpstr>Arial Narrow</vt:lpstr>
      <vt:lpstr>Calibri</vt:lpstr>
      <vt:lpstr>Calibri Light</vt:lpstr>
      <vt:lpstr>Lexend Deca</vt:lpstr>
      <vt:lpstr>MuseoSansCond-900</vt:lpstr>
      <vt:lpstr>Oswald</vt:lpstr>
      <vt:lpstr>Oswald Medium</vt:lpstr>
      <vt:lpstr>Times New Roman</vt:lpstr>
      <vt:lpstr>Wingdings</vt:lpstr>
      <vt:lpstr>1_Tema de Office</vt:lpstr>
      <vt:lpstr>Tema de Office</vt:lpstr>
      <vt:lpstr>Worksheet</vt:lpstr>
      <vt:lpstr>Presupuesto 2025 PDD Bogotá Camina Segura</vt:lpstr>
      <vt:lpstr>Presentación de PowerPoint</vt:lpstr>
      <vt:lpstr>Marco Fiscal de Mediano Plazo 2025-2035</vt:lpstr>
      <vt:lpstr>Contexto económico actual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La inflación anual de Bogotá y el total nacional sigue presentando una tendencia decreciente en septiembre, especialmente por alimentos, mientras que arriendos y servicios públicos registran una mayor contribución a la inflación</vt:lpstr>
      <vt:lpstr>Presentación de PowerPoint</vt:lpstr>
      <vt:lpstr>Presentación de PowerPoint</vt:lpstr>
      <vt:lpstr>Resultados fiscales proyectados       </vt:lpstr>
      <vt:lpstr>Presentación de PowerPoint</vt:lpstr>
      <vt:lpstr>Presentación de PowerPoint</vt:lpstr>
      <vt:lpstr>Presentación de PowerPoint</vt:lpstr>
      <vt:lpstr>Presupuesto 2024</vt:lpstr>
      <vt:lpstr>Presentación de PowerPoint</vt:lpstr>
      <vt:lpstr>Presentación de PowerPoint</vt:lpstr>
      <vt:lpstr>Presentación de PowerPoint</vt:lpstr>
      <vt:lpstr>Presentación de PowerPoint</vt:lpstr>
      <vt:lpstr>Presentación de PowerPoint</vt:lpstr>
      <vt:lpstr>Presentación de PowerPoint</vt:lpstr>
      <vt:lpstr>Presupuesto 2025</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Presupuesto Sector Hacienda</vt:lpstr>
      <vt:lpstr>Presupuesto 2025 Sector Hacienda</vt:lpstr>
      <vt:lpstr>Presentación de PowerPoint</vt:lpstr>
      <vt:lpstr>Presentación de PowerPoint</vt:lpstr>
      <vt:lpstr>Presentación de PowerPoint</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Martha Adriana Amezquita Cardenas</dc:creator>
  <cp:lastModifiedBy>Yuly Paola Beltran Torres</cp:lastModifiedBy>
  <cp:revision>1</cp:revision>
  <dcterms:created xsi:type="dcterms:W3CDTF">2024-11-01T20:35:07Z</dcterms:created>
  <dcterms:modified xsi:type="dcterms:W3CDTF">2024-11-07T15:44:24Z</dcterms:modified>
</cp:coreProperties>
</file>